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notesMasterIdLst>
    <p:notesMasterId r:id="rId7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330" r:id="rId11"/>
    <p:sldId id="331" r:id="rId12"/>
    <p:sldId id="332" r:id="rId13"/>
    <p:sldId id="333" r:id="rId14"/>
    <p:sldId id="334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04" y="-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6CA8E9-70A4-4F82-AC3C-0437BC424458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2200E-78EE-4114-97C0-D7FA81275D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2200E-78EE-4114-97C0-D7FA81275DD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s@cs.ro" TargetMode="External"/><Relationship Id="rId2" Type="http://schemas.openxmlformats.org/officeDocument/2006/relationships/hyperlink" Target="mailto:j@cs.r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a@cs.ro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s@cs.ro" TargetMode="External"/><Relationship Id="rId2" Type="http://schemas.openxmlformats.org/officeDocument/2006/relationships/hyperlink" Target="mailto:j@cs.r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a@cs.ro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s@cs.ro" TargetMode="External"/><Relationship Id="rId2" Type="http://schemas.openxmlformats.org/officeDocument/2006/relationships/hyperlink" Target="mailto:j@cs.r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a@cs.ro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s@cs.ro" TargetMode="External"/><Relationship Id="rId2" Type="http://schemas.openxmlformats.org/officeDocument/2006/relationships/hyperlink" Target="mailto:j@cs.r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a@cs.ro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s@cs.ro" TargetMode="External"/><Relationship Id="rId2" Type="http://schemas.openxmlformats.org/officeDocument/2006/relationships/hyperlink" Target="mailto:j@cs.r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a@cs.ro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2769" y="729741"/>
            <a:ext cx="7602220" cy="22622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5735"/>
              </a:lnSpc>
              <a:spcBef>
                <a:spcPts val="5"/>
              </a:spcBef>
            </a:pPr>
            <a:r>
              <a:rPr sz="4800" b="1" spc="55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Structured </a:t>
            </a:r>
            <a:r>
              <a:rPr sz="4800" b="1" spc="195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Query</a:t>
            </a:r>
            <a:r>
              <a:rPr sz="4800" b="1" spc="245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4800" b="1" spc="17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Language</a:t>
            </a:r>
            <a:endParaRPr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6455"/>
              </a:lnSpc>
            </a:pPr>
            <a:r>
              <a:rPr sz="5400" b="1" spc="425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SQL</a:t>
            </a:r>
            <a:endParaRPr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EAEAEA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13126" y="361949"/>
            <a:ext cx="30734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i="0" spc="-5" dirty="0">
                <a:solidFill>
                  <a:srgbClr val="FF0000"/>
                </a:solidFill>
                <a:latin typeface="Courier New"/>
                <a:cs typeface="Courier New"/>
              </a:rPr>
              <a:t>INNER</a:t>
            </a:r>
            <a:r>
              <a:rPr sz="4000" b="1" i="0" spc="-75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sz="4000" b="1" i="0" spc="-5" dirty="0">
                <a:solidFill>
                  <a:srgbClr val="FF0000"/>
                </a:solidFill>
                <a:latin typeface="Courier New"/>
                <a:cs typeface="Courier New"/>
              </a:rPr>
              <a:t>JOIN</a:t>
            </a:r>
            <a:endParaRPr sz="4000" b="1" dirty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7425" y="1389100"/>
            <a:ext cx="3378200" cy="1732914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340"/>
              </a:spcBef>
            </a:pPr>
            <a:r>
              <a:rPr sz="2000" b="1" spc="-5" dirty="0">
                <a:latin typeface="Courier New"/>
                <a:cs typeface="Courier New"/>
              </a:rPr>
              <a:t>SELECT S.name, C.cname  FROM Students S,  Enrolled </a:t>
            </a:r>
            <a:r>
              <a:rPr sz="2000" b="1" dirty="0">
                <a:latin typeface="Courier New"/>
                <a:cs typeface="Courier New"/>
              </a:rPr>
              <a:t>E, </a:t>
            </a:r>
            <a:r>
              <a:rPr sz="2000" b="1" spc="-5" dirty="0">
                <a:latin typeface="Courier New"/>
                <a:cs typeface="Courier New"/>
              </a:rPr>
              <a:t>Courses</a:t>
            </a:r>
            <a:r>
              <a:rPr sz="2000" b="1" spc="-30" dirty="0">
                <a:latin typeface="Courier New"/>
                <a:cs typeface="Courier New"/>
              </a:rPr>
              <a:t> </a:t>
            </a:r>
            <a:r>
              <a:rPr sz="2000" b="1" dirty="0">
                <a:latin typeface="Courier New"/>
                <a:cs typeface="Courier New"/>
              </a:rPr>
              <a:t>C</a:t>
            </a:r>
            <a:endParaRPr sz="2000">
              <a:latin typeface="Courier New"/>
              <a:cs typeface="Courier New"/>
            </a:endParaRPr>
          </a:p>
          <a:p>
            <a:pPr marL="12700" marR="461645">
              <a:lnSpc>
                <a:spcPct val="100000"/>
              </a:lnSpc>
              <a:spcBef>
                <a:spcPts val="480"/>
              </a:spcBef>
            </a:pPr>
            <a:r>
              <a:rPr sz="2000" b="1" spc="-5" dirty="0">
                <a:latin typeface="Courier New"/>
                <a:cs typeface="Courier New"/>
              </a:rPr>
              <a:t>WHERE S.sid </a:t>
            </a:r>
            <a:r>
              <a:rPr sz="2000" b="1" dirty="0">
                <a:latin typeface="Courier New"/>
                <a:cs typeface="Courier New"/>
              </a:rPr>
              <a:t>=</a:t>
            </a:r>
            <a:r>
              <a:rPr sz="2000" b="1" spc="-60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E.sid  AND E.cid </a:t>
            </a:r>
            <a:r>
              <a:rPr sz="2000" b="1" dirty="0">
                <a:latin typeface="Courier New"/>
                <a:cs typeface="Courier New"/>
              </a:rPr>
              <a:t>=</a:t>
            </a:r>
            <a:r>
              <a:rPr sz="2000" b="1" spc="-40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C.cid</a:t>
            </a:r>
            <a:endParaRPr sz="2000">
              <a:latin typeface="Courier New"/>
              <a:cs typeface="Courier New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814512" y="5027612"/>
          <a:ext cx="2058670" cy="13414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5155"/>
                <a:gridCol w="665480"/>
                <a:gridCol w="788035"/>
              </a:tblGrid>
              <a:tr h="33540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600" b="1" i="1" spc="-5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sid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111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600" b="1" i="1" spc="-5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cid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600" i="1" spc="-4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grade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318"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1234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9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356"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1235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10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356"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1237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9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204912" y="3567112"/>
          <a:ext cx="3529962" cy="13414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0405"/>
                <a:gridCol w="838200"/>
                <a:gridCol w="858519"/>
                <a:gridCol w="601344"/>
                <a:gridCol w="531494"/>
              </a:tblGrid>
              <a:tr h="335406">
                <a:tc>
                  <a:txBody>
                    <a:bodyPr/>
                    <a:lstStyle/>
                    <a:p>
                      <a:pPr marR="206375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b="1" i="1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sid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-1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name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-25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email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-65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age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167005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5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gr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R="193040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1234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3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John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5270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-3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  <a:hlinkClick r:id="rId2"/>
                        </a:rPr>
                        <a:t>j@cs.ro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21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126364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331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pPr marR="193040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1235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Smith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14604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  <a:hlinkClick r:id="rId3"/>
                        </a:rPr>
                        <a:t>s@cs.ro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9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22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126364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331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pPr marR="193040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Anne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  <a:hlinkClick r:id="rId4"/>
                        </a:rPr>
                        <a:t>a@cs.ro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21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126364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332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78739" y="4124325"/>
            <a:ext cx="11264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60" dirty="0">
                <a:solidFill>
                  <a:srgbClr val="9A0000"/>
                </a:solidFill>
                <a:latin typeface="Times New Roman"/>
                <a:cs typeface="Times New Roman"/>
              </a:rPr>
              <a:t>Students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9740" y="5496255"/>
            <a:ext cx="10769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20" dirty="0">
                <a:solidFill>
                  <a:srgbClr val="9A0000"/>
                </a:solidFill>
                <a:latin typeface="Times New Roman"/>
                <a:cs typeface="Times New Roman"/>
              </a:rPr>
              <a:t>Enrolled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83885" y="1220851"/>
            <a:ext cx="33782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Courier New"/>
                <a:cs typeface="Courier New"/>
              </a:rPr>
              <a:t>SELECT S.name,</a:t>
            </a:r>
            <a:r>
              <a:rPr sz="2000" b="1" spc="-45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C.cname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83885" y="1526260"/>
            <a:ext cx="3683635" cy="1732914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b="1" spc="-5" dirty="0">
                <a:latin typeface="Courier New"/>
                <a:cs typeface="Courier New"/>
              </a:rPr>
              <a:t>FROM Students</a:t>
            </a:r>
            <a:r>
              <a:rPr sz="2000" b="1" spc="-20" dirty="0">
                <a:latin typeface="Courier New"/>
                <a:cs typeface="Courier New"/>
              </a:rPr>
              <a:t> </a:t>
            </a:r>
            <a:r>
              <a:rPr sz="2000" b="1" dirty="0">
                <a:latin typeface="Courier New"/>
                <a:cs typeface="Courier New"/>
              </a:rPr>
              <a:t>S</a:t>
            </a:r>
            <a:endParaRPr sz="20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b="1" spc="-5" dirty="0">
                <a:solidFill>
                  <a:srgbClr val="9A0000"/>
                </a:solidFill>
                <a:latin typeface="Courier New"/>
                <a:cs typeface="Courier New"/>
              </a:rPr>
              <a:t>INNER JOIN </a:t>
            </a:r>
            <a:r>
              <a:rPr sz="2000" b="1" spc="-5" dirty="0">
                <a:latin typeface="Courier New"/>
                <a:cs typeface="Courier New"/>
              </a:rPr>
              <a:t>Enrolled </a:t>
            </a:r>
            <a:r>
              <a:rPr sz="2000" b="1" dirty="0">
                <a:latin typeface="Courier New"/>
                <a:cs typeface="Courier New"/>
              </a:rPr>
              <a:t>E</a:t>
            </a:r>
            <a:r>
              <a:rPr sz="2000" b="1" spc="-35" dirty="0">
                <a:latin typeface="Courier New"/>
                <a:cs typeface="Courier New"/>
              </a:rPr>
              <a:t> </a:t>
            </a:r>
            <a:r>
              <a:rPr sz="2000" b="1" spc="-5" dirty="0">
                <a:solidFill>
                  <a:srgbClr val="9A0000"/>
                </a:solidFill>
                <a:latin typeface="Courier New"/>
                <a:cs typeface="Courier New"/>
              </a:rPr>
              <a:t>ON</a:t>
            </a:r>
            <a:endParaRPr sz="20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2000" b="1" spc="-5" dirty="0">
                <a:latin typeface="Courier New"/>
                <a:cs typeface="Courier New"/>
              </a:rPr>
              <a:t>S.sid </a:t>
            </a:r>
            <a:r>
              <a:rPr sz="2000" b="1" dirty="0">
                <a:latin typeface="Courier New"/>
                <a:cs typeface="Courier New"/>
              </a:rPr>
              <a:t>=</a:t>
            </a:r>
            <a:r>
              <a:rPr sz="2000" b="1" spc="-15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E.sid,</a:t>
            </a:r>
            <a:endParaRPr sz="2000">
              <a:latin typeface="Courier New"/>
              <a:cs typeface="Courier New"/>
            </a:endParaRPr>
          </a:p>
          <a:p>
            <a:pPr marL="12700" marR="157480">
              <a:lnSpc>
                <a:spcPct val="100000"/>
              </a:lnSpc>
              <a:spcBef>
                <a:spcPts val="480"/>
              </a:spcBef>
            </a:pPr>
            <a:r>
              <a:rPr sz="2000" b="1" spc="-5" dirty="0">
                <a:solidFill>
                  <a:srgbClr val="9A0000"/>
                </a:solidFill>
                <a:latin typeface="Courier New"/>
                <a:cs typeface="Courier New"/>
              </a:rPr>
              <a:t>INNER JOIN </a:t>
            </a:r>
            <a:r>
              <a:rPr sz="2000" b="1" spc="-5" dirty="0">
                <a:latin typeface="Courier New"/>
                <a:cs typeface="Courier New"/>
              </a:rPr>
              <a:t>Courses </a:t>
            </a:r>
            <a:r>
              <a:rPr sz="2000" b="1" dirty="0">
                <a:latin typeface="Courier New"/>
                <a:cs typeface="Courier New"/>
              </a:rPr>
              <a:t>C </a:t>
            </a:r>
            <a:r>
              <a:rPr sz="2000" b="1" spc="-5" dirty="0">
                <a:solidFill>
                  <a:srgbClr val="9A0000"/>
                </a:solidFill>
                <a:latin typeface="Courier New"/>
                <a:cs typeface="Courier New"/>
              </a:rPr>
              <a:t>ON  </a:t>
            </a:r>
            <a:r>
              <a:rPr sz="2000" b="1" spc="-5" dirty="0">
                <a:latin typeface="Courier New"/>
                <a:cs typeface="Courier New"/>
              </a:rPr>
              <a:t>E.cid </a:t>
            </a:r>
            <a:r>
              <a:rPr sz="2000" b="1" dirty="0">
                <a:latin typeface="Courier New"/>
                <a:cs typeface="Courier New"/>
              </a:rPr>
              <a:t>=</a:t>
            </a:r>
            <a:r>
              <a:rPr sz="2000" b="1" spc="-20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C.cid</a:t>
            </a:r>
            <a:endParaRPr sz="2000">
              <a:latin typeface="Courier New"/>
              <a:cs typeface="Courier New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4415028" y="5558028"/>
            <a:ext cx="619125" cy="314325"/>
            <a:chOff x="4415028" y="5558028"/>
            <a:chExt cx="619125" cy="314325"/>
          </a:xfrm>
        </p:grpSpPr>
        <p:sp>
          <p:nvSpPr>
            <p:cNvPr id="12" name="object 12"/>
            <p:cNvSpPr/>
            <p:nvPr/>
          </p:nvSpPr>
          <p:spPr>
            <a:xfrm>
              <a:off x="4419600" y="55626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457200" y="0"/>
                  </a:moveTo>
                  <a:lnTo>
                    <a:pt x="457200" y="76200"/>
                  </a:lnTo>
                  <a:lnTo>
                    <a:pt x="0" y="76200"/>
                  </a:lnTo>
                  <a:lnTo>
                    <a:pt x="0" y="228600"/>
                  </a:lnTo>
                  <a:lnTo>
                    <a:pt x="457200" y="228600"/>
                  </a:lnTo>
                  <a:lnTo>
                    <a:pt x="457200" y="304800"/>
                  </a:lnTo>
                  <a:lnTo>
                    <a:pt x="609600" y="152400"/>
                  </a:lnTo>
                  <a:lnTo>
                    <a:pt x="4572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419600" y="55626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0" y="76200"/>
                  </a:moveTo>
                  <a:lnTo>
                    <a:pt x="457200" y="76200"/>
                  </a:lnTo>
                  <a:lnTo>
                    <a:pt x="457200" y="0"/>
                  </a:lnTo>
                  <a:lnTo>
                    <a:pt x="609600" y="152400"/>
                  </a:lnTo>
                  <a:lnTo>
                    <a:pt x="457200" y="304800"/>
                  </a:lnTo>
                  <a:lnTo>
                    <a:pt x="457200" y="228600"/>
                  </a:lnTo>
                  <a:lnTo>
                    <a:pt x="0" y="228600"/>
                  </a:lnTo>
                  <a:lnTo>
                    <a:pt x="0" y="7620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5853112" y="5243512"/>
          <a:ext cx="2209800" cy="10064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8200"/>
                <a:gridCol w="1371600"/>
              </a:tblGrid>
              <a:tr h="335495">
                <a:tc>
                  <a:txBody>
                    <a:bodyPr/>
                    <a:lstStyle/>
                    <a:p>
                      <a:pPr marL="19939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600" i="1" spc="-1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name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11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600" i="1" spc="-2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cname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483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3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John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080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Algorithms1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49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Smith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080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Algorithms1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6157912" y="3446462"/>
          <a:ext cx="2896870" cy="13414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7380"/>
                <a:gridCol w="1506855"/>
                <a:gridCol w="762635"/>
              </a:tblGrid>
              <a:tr h="335406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b="1" i="1" spc="-5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cid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49339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-2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cname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-15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credits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Algorithms1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7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Databases1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Databases2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</a:tbl>
          </a:graphicData>
        </a:graphic>
      </p:graphicFrame>
      <p:sp>
        <p:nvSpPr>
          <p:cNvPr id="16" name="object 16"/>
          <p:cNvSpPr txBox="1"/>
          <p:nvPr/>
        </p:nvSpPr>
        <p:spPr>
          <a:xfrm>
            <a:off x="5108828" y="3895725"/>
            <a:ext cx="10083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20" dirty="0">
                <a:solidFill>
                  <a:srgbClr val="9A0000"/>
                </a:solidFill>
                <a:latin typeface="Times New Roman"/>
                <a:cs typeface="Times New Roman"/>
              </a:rPr>
              <a:t>Courses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4186428" y="2205227"/>
            <a:ext cx="619125" cy="314325"/>
            <a:chOff x="4186428" y="2205227"/>
            <a:chExt cx="619125" cy="314325"/>
          </a:xfrm>
        </p:grpSpPr>
        <p:sp>
          <p:nvSpPr>
            <p:cNvPr id="18" name="object 18"/>
            <p:cNvSpPr/>
            <p:nvPr/>
          </p:nvSpPr>
          <p:spPr>
            <a:xfrm>
              <a:off x="4191000" y="2209799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487679" y="0"/>
                  </a:moveTo>
                  <a:lnTo>
                    <a:pt x="487679" y="76200"/>
                  </a:lnTo>
                  <a:lnTo>
                    <a:pt x="121920" y="76200"/>
                  </a:lnTo>
                  <a:lnTo>
                    <a:pt x="121920" y="0"/>
                  </a:lnTo>
                  <a:lnTo>
                    <a:pt x="0" y="152400"/>
                  </a:lnTo>
                  <a:lnTo>
                    <a:pt x="121920" y="304800"/>
                  </a:lnTo>
                  <a:lnTo>
                    <a:pt x="121920" y="228600"/>
                  </a:lnTo>
                  <a:lnTo>
                    <a:pt x="487679" y="228600"/>
                  </a:lnTo>
                  <a:lnTo>
                    <a:pt x="487679" y="304800"/>
                  </a:lnTo>
                  <a:lnTo>
                    <a:pt x="609600" y="152400"/>
                  </a:lnTo>
                  <a:lnTo>
                    <a:pt x="487679" y="0"/>
                  </a:lnTo>
                  <a:close/>
                </a:path>
              </a:pathLst>
            </a:custGeom>
            <a:solidFill>
              <a:srgbClr val="336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191000" y="2209799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0" y="152400"/>
                  </a:moveTo>
                  <a:lnTo>
                    <a:pt x="121920" y="0"/>
                  </a:lnTo>
                  <a:lnTo>
                    <a:pt x="121920" y="76200"/>
                  </a:lnTo>
                  <a:lnTo>
                    <a:pt x="487679" y="76200"/>
                  </a:lnTo>
                  <a:lnTo>
                    <a:pt x="487679" y="0"/>
                  </a:lnTo>
                  <a:lnTo>
                    <a:pt x="609600" y="152400"/>
                  </a:lnTo>
                  <a:lnTo>
                    <a:pt x="487679" y="304800"/>
                  </a:lnTo>
                  <a:lnTo>
                    <a:pt x="487679" y="228600"/>
                  </a:lnTo>
                  <a:lnTo>
                    <a:pt x="121920" y="228600"/>
                  </a:lnTo>
                  <a:lnTo>
                    <a:pt x="121920" y="304800"/>
                  </a:lnTo>
                  <a:lnTo>
                    <a:pt x="0" y="152400"/>
                  </a:lnTo>
                  <a:close/>
                </a:path>
              </a:pathLst>
            </a:custGeom>
            <a:ln w="9144">
              <a:solidFill>
                <a:srgbClr val="0033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EAEAEA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50745" y="361949"/>
            <a:ext cx="45974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i="0" spc="-5" dirty="0">
                <a:solidFill>
                  <a:srgbClr val="FF0000"/>
                </a:solidFill>
                <a:latin typeface="Courier New"/>
                <a:cs typeface="Courier New"/>
              </a:rPr>
              <a:t>LEFT OUTER</a:t>
            </a:r>
            <a:r>
              <a:rPr sz="4000" b="1" i="0" spc="-60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sz="4000" b="1" i="0" spc="-5" dirty="0">
                <a:solidFill>
                  <a:srgbClr val="FF0000"/>
                </a:solidFill>
                <a:latin typeface="Courier New"/>
                <a:cs typeface="Courier New"/>
              </a:rPr>
              <a:t>JOIN</a:t>
            </a:r>
            <a:endParaRPr sz="4000" b="1" dirty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6939" y="1378966"/>
            <a:ext cx="271970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43865" algn="l"/>
              </a:tabLst>
            </a:pPr>
            <a:r>
              <a:rPr sz="2100" spc="103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2100" spc="1035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800" spc="90" dirty="0">
                <a:solidFill>
                  <a:srgbClr val="003366"/>
                </a:solidFill>
                <a:latin typeface="Cambria"/>
                <a:cs typeface="Cambria"/>
              </a:rPr>
              <a:t>Daca </a:t>
            </a:r>
            <a:r>
              <a:rPr sz="2800" spc="60" dirty="0">
                <a:solidFill>
                  <a:srgbClr val="003366"/>
                </a:solidFill>
                <a:latin typeface="Cambria"/>
                <a:cs typeface="Cambria"/>
              </a:rPr>
              <a:t>dorim</a:t>
            </a:r>
            <a:r>
              <a:rPr sz="2800" spc="1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sa</a:t>
            </a:r>
            <a:endParaRPr sz="28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60094" y="1805381"/>
            <a:ext cx="3110230" cy="13061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35" dirty="0">
                <a:solidFill>
                  <a:srgbClr val="003366"/>
                </a:solidFill>
                <a:latin typeface="Cambria"/>
                <a:cs typeface="Cambria"/>
              </a:rPr>
              <a:t>regasim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şi </a:t>
            </a:r>
            <a:r>
              <a:rPr sz="2800" spc="35" dirty="0">
                <a:solidFill>
                  <a:srgbClr val="003366"/>
                </a:solidFill>
                <a:latin typeface="Cambria"/>
                <a:cs typeface="Cambria"/>
              </a:rPr>
              <a:t>studentii  </a:t>
            </a:r>
            <a:r>
              <a:rPr sz="2800" spc="20" dirty="0">
                <a:solidFill>
                  <a:srgbClr val="003366"/>
                </a:solidFill>
                <a:latin typeface="Cambria"/>
                <a:cs typeface="Cambria"/>
              </a:rPr>
              <a:t>fără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nici </a:t>
            </a: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o </a:t>
            </a:r>
            <a:r>
              <a:rPr sz="2800" spc="20" dirty="0">
                <a:solidFill>
                  <a:srgbClr val="003366"/>
                </a:solidFill>
                <a:latin typeface="Cambria"/>
                <a:cs typeface="Cambria"/>
              </a:rPr>
              <a:t>notă </a:t>
            </a: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la  </a:t>
            </a:r>
            <a:r>
              <a:rPr sz="2800" spc="55" dirty="0">
                <a:solidFill>
                  <a:srgbClr val="003366"/>
                </a:solidFill>
                <a:latin typeface="Cambria"/>
                <a:cs typeface="Cambria"/>
              </a:rPr>
              <a:t>vreun</a:t>
            </a:r>
            <a:r>
              <a:rPr sz="2800" spc="7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curs:</a:t>
            </a:r>
            <a:endParaRPr sz="2800">
              <a:latin typeface="Cambria"/>
              <a:cs typeface="Cambria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814512" y="5027612"/>
          <a:ext cx="2058670" cy="13414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5155"/>
                <a:gridCol w="665480"/>
                <a:gridCol w="788035"/>
              </a:tblGrid>
              <a:tr h="33540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600" b="1" i="1" spc="-5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sid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111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600" b="1" i="1" spc="-5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cid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600" i="1" spc="-4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grade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318"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1234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9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356"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1235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10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356"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1237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9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1204912" y="3567112"/>
          <a:ext cx="3529962" cy="13414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0405"/>
                <a:gridCol w="838200"/>
                <a:gridCol w="858519"/>
                <a:gridCol w="601344"/>
                <a:gridCol w="531494"/>
              </a:tblGrid>
              <a:tr h="335406">
                <a:tc>
                  <a:txBody>
                    <a:bodyPr/>
                    <a:lstStyle/>
                    <a:p>
                      <a:pPr marR="206375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b="1" i="1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sid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-1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name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-25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email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-65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age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67005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5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gr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R="193040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1234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3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John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270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-3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  <a:hlinkClick r:id="rId2"/>
                        </a:rPr>
                        <a:t>j@cs.ro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21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6364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331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pPr marR="193040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1235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Smith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4604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  <a:hlinkClick r:id="rId3"/>
                        </a:rPr>
                        <a:t>s@cs.ro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9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22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6364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331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pPr marR="193040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Anne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  <a:hlinkClick r:id="rId4"/>
                        </a:rPr>
                        <a:t>a@cs.ro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21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6364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332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78739" y="4124325"/>
            <a:ext cx="11264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60" dirty="0">
                <a:solidFill>
                  <a:srgbClr val="9A0000"/>
                </a:solidFill>
                <a:latin typeface="Times New Roman"/>
                <a:cs typeface="Times New Roman"/>
              </a:rPr>
              <a:t>Students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9740" y="5496255"/>
            <a:ext cx="10769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20" dirty="0">
                <a:solidFill>
                  <a:srgbClr val="9A0000"/>
                </a:solidFill>
                <a:latin typeface="Times New Roman"/>
                <a:cs typeface="Times New Roman"/>
              </a:rPr>
              <a:t>Enrolled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4415028" y="5558028"/>
            <a:ext cx="619125" cy="314325"/>
            <a:chOff x="4415028" y="5558028"/>
            <a:chExt cx="619125" cy="314325"/>
          </a:xfrm>
        </p:grpSpPr>
        <p:sp>
          <p:nvSpPr>
            <p:cNvPr id="11" name="object 11"/>
            <p:cNvSpPr/>
            <p:nvPr/>
          </p:nvSpPr>
          <p:spPr>
            <a:xfrm>
              <a:off x="4419600" y="55626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457200" y="0"/>
                  </a:moveTo>
                  <a:lnTo>
                    <a:pt x="457200" y="76200"/>
                  </a:lnTo>
                  <a:lnTo>
                    <a:pt x="0" y="76200"/>
                  </a:lnTo>
                  <a:lnTo>
                    <a:pt x="0" y="228600"/>
                  </a:lnTo>
                  <a:lnTo>
                    <a:pt x="457200" y="228600"/>
                  </a:lnTo>
                  <a:lnTo>
                    <a:pt x="457200" y="304800"/>
                  </a:lnTo>
                  <a:lnTo>
                    <a:pt x="609600" y="152400"/>
                  </a:lnTo>
                  <a:lnTo>
                    <a:pt x="4572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419600" y="55626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0" y="76200"/>
                  </a:moveTo>
                  <a:lnTo>
                    <a:pt x="457200" y="76200"/>
                  </a:lnTo>
                  <a:lnTo>
                    <a:pt x="457200" y="0"/>
                  </a:lnTo>
                  <a:lnTo>
                    <a:pt x="609600" y="152400"/>
                  </a:lnTo>
                  <a:lnTo>
                    <a:pt x="457200" y="304800"/>
                  </a:lnTo>
                  <a:lnTo>
                    <a:pt x="457200" y="228600"/>
                  </a:lnTo>
                  <a:lnTo>
                    <a:pt x="0" y="228600"/>
                  </a:lnTo>
                  <a:lnTo>
                    <a:pt x="0" y="7620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5815012" y="5192712"/>
          <a:ext cx="2209800" cy="13414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8200"/>
                <a:gridCol w="1371600"/>
              </a:tblGrid>
              <a:tr h="335406">
                <a:tc>
                  <a:txBody>
                    <a:bodyPr/>
                    <a:lstStyle/>
                    <a:p>
                      <a:pPr marL="19939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600" i="1" spc="-1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name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111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600" i="1" spc="-2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cname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318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3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John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080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Algorithms1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356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Smith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080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Algorithms1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356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Anne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Palatino Linotype"/>
                          <a:cs typeface="Palatino Linotype"/>
                        </a:rPr>
                        <a:t>NULL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6157912" y="3446462"/>
          <a:ext cx="2896870" cy="13414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7380"/>
                <a:gridCol w="1506855"/>
                <a:gridCol w="762635"/>
              </a:tblGrid>
              <a:tr h="335406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b="1" i="1" spc="-5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cid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9339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-2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cname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-15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credits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Algorithms1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7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Databases1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Databases2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5" name="object 15"/>
          <p:cNvSpPr txBox="1"/>
          <p:nvPr/>
        </p:nvSpPr>
        <p:spPr>
          <a:xfrm>
            <a:off x="5108828" y="3895725"/>
            <a:ext cx="10083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20" dirty="0">
                <a:solidFill>
                  <a:srgbClr val="9A0000"/>
                </a:solidFill>
                <a:latin typeface="Times New Roman"/>
                <a:cs typeface="Times New Roman"/>
              </a:rPr>
              <a:t>Courses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879085" y="1220851"/>
            <a:ext cx="33782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Courier New"/>
                <a:cs typeface="Courier New"/>
              </a:rPr>
              <a:t>SELECT S.name,</a:t>
            </a:r>
            <a:r>
              <a:rPr sz="2000" b="1" spc="-45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C.cname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879085" y="1526260"/>
            <a:ext cx="3990975" cy="1732914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b="1" spc="-5" dirty="0">
                <a:latin typeface="Courier New"/>
                <a:cs typeface="Courier New"/>
              </a:rPr>
              <a:t>FROM Students</a:t>
            </a:r>
            <a:r>
              <a:rPr sz="2000" b="1" spc="-15" dirty="0">
                <a:latin typeface="Courier New"/>
                <a:cs typeface="Courier New"/>
              </a:rPr>
              <a:t> </a:t>
            </a:r>
            <a:r>
              <a:rPr sz="2000" b="1" dirty="0">
                <a:latin typeface="Courier New"/>
                <a:cs typeface="Courier New"/>
              </a:rPr>
              <a:t>S</a:t>
            </a:r>
            <a:endParaRPr sz="20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b="1" spc="-5" dirty="0">
                <a:solidFill>
                  <a:srgbClr val="9A0000"/>
                </a:solidFill>
                <a:latin typeface="Courier New"/>
                <a:cs typeface="Courier New"/>
              </a:rPr>
              <a:t>LEFT OUTER JOIN </a:t>
            </a:r>
            <a:r>
              <a:rPr sz="2000" b="1" spc="-5" dirty="0">
                <a:latin typeface="Courier New"/>
                <a:cs typeface="Courier New"/>
              </a:rPr>
              <a:t>Enrolled</a:t>
            </a:r>
            <a:r>
              <a:rPr sz="2000" b="1" spc="-25" dirty="0">
                <a:latin typeface="Courier New"/>
                <a:cs typeface="Courier New"/>
              </a:rPr>
              <a:t> </a:t>
            </a:r>
            <a:r>
              <a:rPr sz="2000" b="1" dirty="0">
                <a:latin typeface="Courier New"/>
                <a:cs typeface="Courier New"/>
              </a:rPr>
              <a:t>E</a:t>
            </a:r>
            <a:endParaRPr sz="20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9A0000"/>
                </a:solidFill>
                <a:latin typeface="Courier New"/>
                <a:cs typeface="Courier New"/>
              </a:rPr>
              <a:t>ON </a:t>
            </a:r>
            <a:r>
              <a:rPr sz="2000" b="1" spc="-5" dirty="0">
                <a:latin typeface="Courier New"/>
                <a:cs typeface="Courier New"/>
              </a:rPr>
              <a:t>S.sid </a:t>
            </a:r>
            <a:r>
              <a:rPr sz="2000" b="1" dirty="0">
                <a:latin typeface="Courier New"/>
                <a:cs typeface="Courier New"/>
              </a:rPr>
              <a:t>=</a:t>
            </a:r>
            <a:r>
              <a:rPr sz="2000" b="1" spc="-25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E.sid,</a:t>
            </a:r>
            <a:endParaRPr sz="20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b="1" spc="-5" dirty="0">
                <a:solidFill>
                  <a:srgbClr val="9A0000"/>
                </a:solidFill>
                <a:latin typeface="Courier New"/>
                <a:cs typeface="Courier New"/>
              </a:rPr>
              <a:t>LEFT OUTER JOIN </a:t>
            </a:r>
            <a:r>
              <a:rPr sz="2000" b="1" spc="-5" dirty="0">
                <a:latin typeface="Courier New"/>
                <a:cs typeface="Courier New"/>
              </a:rPr>
              <a:t>Courses</a:t>
            </a:r>
            <a:r>
              <a:rPr sz="2000" b="1" spc="-20" dirty="0">
                <a:latin typeface="Courier New"/>
                <a:cs typeface="Courier New"/>
              </a:rPr>
              <a:t> </a:t>
            </a:r>
            <a:r>
              <a:rPr sz="2000" b="1" dirty="0">
                <a:latin typeface="Courier New"/>
                <a:cs typeface="Courier New"/>
              </a:rPr>
              <a:t>C</a:t>
            </a:r>
            <a:endParaRPr sz="20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2000" b="1" spc="-5" dirty="0">
                <a:solidFill>
                  <a:srgbClr val="9A0000"/>
                </a:solidFill>
                <a:latin typeface="Courier New"/>
                <a:cs typeface="Courier New"/>
              </a:rPr>
              <a:t>ON </a:t>
            </a:r>
            <a:r>
              <a:rPr sz="2000" b="1" spc="-5" dirty="0">
                <a:latin typeface="Courier New"/>
                <a:cs typeface="Courier New"/>
              </a:rPr>
              <a:t>E.cid </a:t>
            </a:r>
            <a:r>
              <a:rPr sz="2000" b="1" dirty="0">
                <a:latin typeface="Courier New"/>
                <a:cs typeface="Courier New"/>
              </a:rPr>
              <a:t>=</a:t>
            </a:r>
            <a:r>
              <a:rPr sz="2000" b="1" spc="-20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C.cid</a:t>
            </a:r>
            <a:endParaRPr sz="20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EAEAEA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92198" y="361949"/>
            <a:ext cx="49022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i="0" spc="-5" dirty="0">
                <a:solidFill>
                  <a:srgbClr val="FF0000"/>
                </a:solidFill>
                <a:latin typeface="Courier New"/>
                <a:cs typeface="Courier New"/>
              </a:rPr>
              <a:t>RIGHT OUTER</a:t>
            </a:r>
            <a:r>
              <a:rPr sz="4000" b="1" i="0" spc="-60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sz="4000" b="1" i="0" spc="-5" dirty="0">
                <a:solidFill>
                  <a:srgbClr val="FF0000"/>
                </a:solidFill>
                <a:latin typeface="Courier New"/>
                <a:cs typeface="Courier New"/>
              </a:rPr>
              <a:t>JOIN</a:t>
            </a:r>
            <a:endParaRPr sz="4000" b="1" dirty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3540" y="1378966"/>
            <a:ext cx="355155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43865" algn="l"/>
              </a:tabLst>
            </a:pPr>
            <a:r>
              <a:rPr sz="2100" spc="103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2100" spc="1035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Pentru a </a:t>
            </a:r>
            <a:r>
              <a:rPr sz="2800" spc="55" dirty="0">
                <a:solidFill>
                  <a:srgbClr val="003366"/>
                </a:solidFill>
                <a:latin typeface="Cambria"/>
                <a:cs typeface="Cambria"/>
              </a:rPr>
              <a:t>gasi</a:t>
            </a:r>
            <a:r>
              <a:rPr sz="2800" spc="10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notele</a:t>
            </a:r>
            <a:endParaRPr sz="28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6440" y="1805381"/>
            <a:ext cx="3552825" cy="8794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asignate </a:t>
            </a:r>
            <a:r>
              <a:rPr sz="2800" spc="45" dirty="0">
                <a:solidFill>
                  <a:srgbClr val="003366"/>
                </a:solidFill>
                <a:latin typeface="Cambria"/>
                <a:cs typeface="Cambria"/>
              </a:rPr>
              <a:t>unor </a:t>
            </a:r>
            <a:r>
              <a:rPr sz="2800" spc="35" dirty="0">
                <a:solidFill>
                  <a:srgbClr val="003366"/>
                </a:solidFill>
                <a:latin typeface="Cambria"/>
                <a:cs typeface="Cambria"/>
              </a:rPr>
              <a:t>studenti 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inexistenti:</a:t>
            </a:r>
            <a:endParaRPr sz="2800">
              <a:latin typeface="Cambria"/>
              <a:cs typeface="Cambria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814512" y="5027612"/>
          <a:ext cx="2058670" cy="13414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5155"/>
                <a:gridCol w="665480"/>
                <a:gridCol w="788035"/>
              </a:tblGrid>
              <a:tr h="33540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600" b="1" i="1" spc="-5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sid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111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600" b="1" i="1" spc="-5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cid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600" i="1" spc="-4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grade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318"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1234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9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356"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1235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10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356"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1237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9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1204912" y="3567112"/>
          <a:ext cx="3529962" cy="13414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0405"/>
                <a:gridCol w="838200"/>
                <a:gridCol w="858519"/>
                <a:gridCol w="601344"/>
                <a:gridCol w="531494"/>
              </a:tblGrid>
              <a:tr h="335406">
                <a:tc>
                  <a:txBody>
                    <a:bodyPr/>
                    <a:lstStyle/>
                    <a:p>
                      <a:pPr marR="206375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b="1" i="1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sid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-1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name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-25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email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-65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age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67005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5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gr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R="193040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1234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3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John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270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-3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  <a:hlinkClick r:id="rId2"/>
                        </a:rPr>
                        <a:t>j@cs.ro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21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6364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331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pPr marR="193040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1235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Smith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4604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  <a:hlinkClick r:id="rId3"/>
                        </a:rPr>
                        <a:t>s@cs.ro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9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22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6364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331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pPr marR="193040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Anne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  <a:hlinkClick r:id="rId4"/>
                        </a:rPr>
                        <a:t>a@cs.ro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21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6364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332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78739" y="4048125"/>
            <a:ext cx="11264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60" dirty="0">
                <a:solidFill>
                  <a:srgbClr val="9A0000"/>
                </a:solidFill>
                <a:latin typeface="Times New Roman"/>
                <a:cs typeface="Times New Roman"/>
              </a:rPr>
              <a:t>Students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9740" y="5496255"/>
            <a:ext cx="10769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20" dirty="0">
                <a:solidFill>
                  <a:srgbClr val="9A0000"/>
                </a:solidFill>
                <a:latin typeface="Times New Roman"/>
                <a:cs typeface="Times New Roman"/>
              </a:rPr>
              <a:t>Enrolled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4415028" y="5558028"/>
            <a:ext cx="619125" cy="314325"/>
            <a:chOff x="4415028" y="5558028"/>
            <a:chExt cx="619125" cy="314325"/>
          </a:xfrm>
        </p:grpSpPr>
        <p:sp>
          <p:nvSpPr>
            <p:cNvPr id="11" name="object 11"/>
            <p:cNvSpPr/>
            <p:nvPr/>
          </p:nvSpPr>
          <p:spPr>
            <a:xfrm>
              <a:off x="4419600" y="55626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457200" y="0"/>
                  </a:moveTo>
                  <a:lnTo>
                    <a:pt x="457200" y="76200"/>
                  </a:lnTo>
                  <a:lnTo>
                    <a:pt x="0" y="76200"/>
                  </a:lnTo>
                  <a:lnTo>
                    <a:pt x="0" y="228600"/>
                  </a:lnTo>
                  <a:lnTo>
                    <a:pt x="457200" y="228600"/>
                  </a:lnTo>
                  <a:lnTo>
                    <a:pt x="457200" y="304800"/>
                  </a:lnTo>
                  <a:lnTo>
                    <a:pt x="609600" y="152400"/>
                  </a:lnTo>
                  <a:lnTo>
                    <a:pt x="4572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419600" y="55626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0" y="76200"/>
                  </a:moveTo>
                  <a:lnTo>
                    <a:pt x="457200" y="76200"/>
                  </a:lnTo>
                  <a:lnTo>
                    <a:pt x="457200" y="0"/>
                  </a:lnTo>
                  <a:lnTo>
                    <a:pt x="609600" y="152400"/>
                  </a:lnTo>
                  <a:lnTo>
                    <a:pt x="457200" y="304800"/>
                  </a:lnTo>
                  <a:lnTo>
                    <a:pt x="457200" y="228600"/>
                  </a:lnTo>
                  <a:lnTo>
                    <a:pt x="0" y="228600"/>
                  </a:lnTo>
                  <a:lnTo>
                    <a:pt x="0" y="7620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5815012" y="5192712"/>
          <a:ext cx="2209800" cy="13414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8200"/>
                <a:gridCol w="1371600"/>
              </a:tblGrid>
              <a:tr h="335406">
                <a:tc>
                  <a:txBody>
                    <a:bodyPr/>
                    <a:lstStyle/>
                    <a:p>
                      <a:pPr marL="19939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600" i="1" spc="-1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name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111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2545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600" i="1" spc="-2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cname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318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3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John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43510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1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</a:t>
                      </a: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lgor</a:t>
                      </a: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i</a:t>
                      </a:r>
                      <a:r>
                        <a:rPr sz="1600" spc="-1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thms</a:t>
                      </a: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356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Smith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42875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1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</a:t>
                      </a: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lg</a:t>
                      </a: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o</a:t>
                      </a: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rit</a:t>
                      </a:r>
                      <a:r>
                        <a:rPr sz="1600" spc="-1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h</a:t>
                      </a:r>
                      <a:r>
                        <a:rPr sz="1600" spc="-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m</a:t>
                      </a: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356">
                <a:tc>
                  <a:txBody>
                    <a:bodyPr/>
                    <a:lstStyle/>
                    <a:p>
                      <a:pPr marL="13208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Palatino Linotype"/>
                          <a:cs typeface="Palatino Linotype"/>
                        </a:rPr>
                        <a:t>NULL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73355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Da</a:t>
                      </a:r>
                      <a:r>
                        <a:rPr sz="1600" spc="-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ta</a:t>
                      </a: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base</a:t>
                      </a:r>
                      <a:r>
                        <a:rPr sz="1600" spc="-1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s</a:t>
                      </a: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6157912" y="3446462"/>
          <a:ext cx="2896870" cy="13414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7380"/>
                <a:gridCol w="1506855"/>
                <a:gridCol w="762635"/>
              </a:tblGrid>
              <a:tr h="335406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b="1" i="1" spc="-5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cid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9339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-2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cname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-15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credits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Algorithms1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7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Databases1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Databases2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5" name="object 15"/>
          <p:cNvSpPr txBox="1"/>
          <p:nvPr/>
        </p:nvSpPr>
        <p:spPr>
          <a:xfrm>
            <a:off x="5108828" y="3895725"/>
            <a:ext cx="10083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20" dirty="0">
                <a:solidFill>
                  <a:srgbClr val="9A0000"/>
                </a:solidFill>
                <a:latin typeface="Times New Roman"/>
                <a:cs typeface="Times New Roman"/>
              </a:rPr>
              <a:t>Courses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879085" y="1220851"/>
            <a:ext cx="33782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Courier New"/>
                <a:cs typeface="Courier New"/>
              </a:rPr>
              <a:t>SELECT S.name,</a:t>
            </a:r>
            <a:r>
              <a:rPr sz="2000" b="1" spc="-45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C.cname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879085" y="1526260"/>
            <a:ext cx="4140835" cy="1732914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b="1" spc="-5" dirty="0">
                <a:latin typeface="Courier New"/>
                <a:cs typeface="Courier New"/>
              </a:rPr>
              <a:t>FROM Students</a:t>
            </a:r>
            <a:r>
              <a:rPr sz="2000" b="1" spc="-15" dirty="0">
                <a:latin typeface="Courier New"/>
                <a:cs typeface="Courier New"/>
              </a:rPr>
              <a:t> </a:t>
            </a:r>
            <a:r>
              <a:rPr sz="2000" b="1" dirty="0">
                <a:latin typeface="Courier New"/>
                <a:cs typeface="Courier New"/>
              </a:rPr>
              <a:t>S</a:t>
            </a:r>
            <a:endParaRPr sz="20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b="1" spc="-5" dirty="0">
                <a:solidFill>
                  <a:srgbClr val="9A0000"/>
                </a:solidFill>
                <a:latin typeface="Courier New"/>
                <a:cs typeface="Courier New"/>
              </a:rPr>
              <a:t>RIGHT OUTER JOIN </a:t>
            </a:r>
            <a:r>
              <a:rPr sz="2000" b="1" spc="-5" dirty="0">
                <a:latin typeface="Courier New"/>
                <a:cs typeface="Courier New"/>
              </a:rPr>
              <a:t>Enrolled</a:t>
            </a:r>
            <a:r>
              <a:rPr sz="2000" b="1" spc="-25" dirty="0">
                <a:latin typeface="Courier New"/>
                <a:cs typeface="Courier New"/>
              </a:rPr>
              <a:t> </a:t>
            </a:r>
            <a:r>
              <a:rPr sz="2000" b="1" dirty="0">
                <a:latin typeface="Courier New"/>
                <a:cs typeface="Courier New"/>
              </a:rPr>
              <a:t>E</a:t>
            </a:r>
            <a:endParaRPr sz="20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9A0000"/>
                </a:solidFill>
                <a:latin typeface="Courier New"/>
                <a:cs typeface="Courier New"/>
              </a:rPr>
              <a:t>ON </a:t>
            </a:r>
            <a:r>
              <a:rPr sz="2000" b="1" spc="-5" dirty="0">
                <a:latin typeface="Courier New"/>
                <a:cs typeface="Courier New"/>
              </a:rPr>
              <a:t>S.sid </a:t>
            </a:r>
            <a:r>
              <a:rPr sz="2000" b="1" dirty="0">
                <a:latin typeface="Courier New"/>
                <a:cs typeface="Courier New"/>
              </a:rPr>
              <a:t>=</a:t>
            </a:r>
            <a:r>
              <a:rPr sz="2000" b="1" spc="-25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E.sid,</a:t>
            </a:r>
            <a:endParaRPr sz="2000">
              <a:latin typeface="Courier New"/>
              <a:cs typeface="Courier New"/>
            </a:endParaRPr>
          </a:p>
          <a:p>
            <a:pPr marL="12700" marR="614680">
              <a:lnSpc>
                <a:spcPct val="100000"/>
              </a:lnSpc>
              <a:spcBef>
                <a:spcPts val="480"/>
              </a:spcBef>
            </a:pPr>
            <a:r>
              <a:rPr sz="2000" b="1" spc="-5" dirty="0">
                <a:solidFill>
                  <a:srgbClr val="9A0000"/>
                </a:solidFill>
                <a:latin typeface="Courier New"/>
                <a:cs typeface="Courier New"/>
              </a:rPr>
              <a:t>INNER JOIN </a:t>
            </a:r>
            <a:r>
              <a:rPr sz="2000" b="1" spc="-5" dirty="0">
                <a:latin typeface="Courier New"/>
                <a:cs typeface="Courier New"/>
              </a:rPr>
              <a:t>Courses </a:t>
            </a:r>
            <a:r>
              <a:rPr sz="2000" b="1" dirty="0">
                <a:latin typeface="Courier New"/>
                <a:cs typeface="Courier New"/>
              </a:rPr>
              <a:t>C </a:t>
            </a:r>
            <a:r>
              <a:rPr sz="2000" b="1" spc="-5" dirty="0">
                <a:solidFill>
                  <a:srgbClr val="9A0000"/>
                </a:solidFill>
                <a:latin typeface="Courier New"/>
                <a:cs typeface="Courier New"/>
              </a:rPr>
              <a:t>ON  </a:t>
            </a:r>
            <a:r>
              <a:rPr sz="2000" b="1" spc="-5" dirty="0">
                <a:latin typeface="Courier New"/>
                <a:cs typeface="Courier New"/>
              </a:rPr>
              <a:t>E.cid </a:t>
            </a:r>
            <a:r>
              <a:rPr sz="2000" b="1" dirty="0">
                <a:latin typeface="Courier New"/>
                <a:cs typeface="Courier New"/>
              </a:rPr>
              <a:t>=</a:t>
            </a:r>
            <a:r>
              <a:rPr sz="2000" b="1" spc="-20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C.cid</a:t>
            </a:r>
            <a:endParaRPr sz="20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EAEAEA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50745" y="299415"/>
            <a:ext cx="45974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36065" algn="l"/>
                <a:tab pos="3364865" algn="l"/>
              </a:tabLst>
            </a:pPr>
            <a:r>
              <a:rPr sz="4000" b="1" i="0" spc="-5" dirty="0">
                <a:solidFill>
                  <a:srgbClr val="FF0000"/>
                </a:solidFill>
                <a:latin typeface="Courier New"/>
                <a:cs typeface="Courier New"/>
              </a:rPr>
              <a:t>FULL	OUTER	JOIN</a:t>
            </a:r>
            <a:endParaRPr sz="4000" b="1" dirty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9740" y="1320165"/>
            <a:ext cx="347154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tabLst>
                <a:tab pos="431165" algn="l"/>
              </a:tabLst>
            </a:pPr>
            <a:r>
              <a:rPr sz="1800" spc="88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1800" spc="885" dirty="0">
                <a:solidFill>
                  <a:srgbClr val="9A0000"/>
                </a:solidFill>
                <a:latin typeface="Times New Roman"/>
                <a:cs typeface="Times New Roman"/>
              </a:rPr>
              <a:t>		</a:t>
            </a:r>
            <a:r>
              <a:rPr sz="2400" spc="135" dirty="0">
                <a:solidFill>
                  <a:srgbClr val="003366"/>
                </a:solidFill>
                <a:latin typeface="Cambria"/>
                <a:cs typeface="Cambria"/>
              </a:rPr>
              <a:t>LEFT+RIGHT</a:t>
            </a:r>
            <a:r>
              <a:rPr sz="2400" spc="3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400" spc="175" dirty="0">
                <a:solidFill>
                  <a:srgbClr val="003366"/>
                </a:solidFill>
                <a:latin typeface="Cambria"/>
                <a:cs typeface="Cambria"/>
              </a:rPr>
              <a:t>OUTER  </a:t>
            </a:r>
            <a:r>
              <a:rPr sz="2400" spc="190" dirty="0">
                <a:solidFill>
                  <a:srgbClr val="003366"/>
                </a:solidFill>
                <a:latin typeface="Cambria"/>
                <a:cs typeface="Cambria"/>
              </a:rPr>
              <a:t>JOIN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9740" y="2135504"/>
            <a:ext cx="412432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tabLst>
                <a:tab pos="431165" algn="l"/>
              </a:tabLst>
            </a:pPr>
            <a:r>
              <a:rPr sz="1800" spc="88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1800" spc="885" dirty="0">
                <a:solidFill>
                  <a:srgbClr val="9A0000"/>
                </a:solidFill>
                <a:latin typeface="Times New Roman"/>
                <a:cs typeface="Times New Roman"/>
              </a:rPr>
              <a:t>		</a:t>
            </a:r>
            <a:r>
              <a:rPr sz="2400" dirty="0">
                <a:solidFill>
                  <a:srgbClr val="003366"/>
                </a:solidFill>
                <a:latin typeface="Times New Roman"/>
                <a:cs typeface="Times New Roman"/>
              </a:rPr>
              <a:t>In </a:t>
            </a:r>
            <a:r>
              <a:rPr sz="2400" spc="-5" dirty="0">
                <a:solidFill>
                  <a:srgbClr val="003366"/>
                </a:solidFill>
                <a:latin typeface="Times New Roman"/>
                <a:cs typeface="Times New Roman"/>
              </a:rPr>
              <a:t>majoritatea SGBD</a:t>
            </a:r>
            <a:r>
              <a:rPr sz="2400" spc="-45" dirty="0">
                <a:solidFill>
                  <a:srgbClr val="0033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9A0000"/>
                </a:solidFill>
                <a:latin typeface="Times New Roman"/>
                <a:cs typeface="Times New Roman"/>
              </a:rPr>
              <a:t>OUTER </a:t>
            </a:r>
            <a:r>
              <a:rPr sz="2400" spc="-5" dirty="0">
                <a:solidFill>
                  <a:srgbClr val="0033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3366"/>
                </a:solidFill>
                <a:latin typeface="Times New Roman"/>
                <a:cs typeface="Times New Roman"/>
              </a:rPr>
              <a:t>e</a:t>
            </a:r>
            <a:r>
              <a:rPr sz="2400" spc="-5" dirty="0">
                <a:solidFill>
                  <a:srgbClr val="0033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3366"/>
                </a:solidFill>
                <a:latin typeface="Times New Roman"/>
                <a:cs typeface="Times New Roman"/>
              </a:rPr>
              <a:t>optional</a:t>
            </a:r>
            <a:endParaRPr sz="2400">
              <a:latin typeface="Times New Roman"/>
              <a:cs typeface="Times New Roman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814512" y="5027612"/>
          <a:ext cx="2058670" cy="13414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5155"/>
                <a:gridCol w="665480"/>
                <a:gridCol w="788035"/>
              </a:tblGrid>
              <a:tr h="33540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600" b="1" i="1" spc="-5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sid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111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600" b="1" i="1" spc="-5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cid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600" i="1" spc="-4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grade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318"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1234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9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356"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1235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10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356"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1237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9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1204912" y="3408362"/>
          <a:ext cx="3529962" cy="13414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0405"/>
                <a:gridCol w="838200"/>
                <a:gridCol w="858519"/>
                <a:gridCol w="601344"/>
                <a:gridCol w="531494"/>
              </a:tblGrid>
              <a:tr h="335406">
                <a:tc>
                  <a:txBody>
                    <a:bodyPr/>
                    <a:lstStyle/>
                    <a:p>
                      <a:pPr marR="206375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b="1" i="1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sid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-1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name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-25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email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-65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age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67005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5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gr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R="193040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1234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3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John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270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-3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  <a:hlinkClick r:id="rId2"/>
                        </a:rPr>
                        <a:t>j@cs.ro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21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6364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331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pPr marR="193040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1235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Smith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4604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  <a:hlinkClick r:id="rId3"/>
                        </a:rPr>
                        <a:t>s@cs.ro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22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6364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331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pPr marR="193040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Anne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  <a:hlinkClick r:id="rId4"/>
                        </a:rPr>
                        <a:t>a@cs.ro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21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6364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332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78739" y="3965575"/>
            <a:ext cx="11264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60" dirty="0">
                <a:solidFill>
                  <a:srgbClr val="9A0000"/>
                </a:solidFill>
                <a:latin typeface="Times New Roman"/>
                <a:cs typeface="Times New Roman"/>
              </a:rPr>
              <a:t>Students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9740" y="5496255"/>
            <a:ext cx="10769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20" dirty="0">
                <a:solidFill>
                  <a:srgbClr val="9A0000"/>
                </a:solidFill>
                <a:latin typeface="Times New Roman"/>
                <a:cs typeface="Times New Roman"/>
              </a:rPr>
              <a:t>Enrolled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4415028" y="5558028"/>
            <a:ext cx="619125" cy="314325"/>
            <a:chOff x="4415028" y="5558028"/>
            <a:chExt cx="619125" cy="314325"/>
          </a:xfrm>
        </p:grpSpPr>
        <p:sp>
          <p:nvSpPr>
            <p:cNvPr id="11" name="object 11"/>
            <p:cNvSpPr/>
            <p:nvPr/>
          </p:nvSpPr>
          <p:spPr>
            <a:xfrm>
              <a:off x="4419600" y="55626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457200" y="0"/>
                  </a:moveTo>
                  <a:lnTo>
                    <a:pt x="457200" y="76200"/>
                  </a:lnTo>
                  <a:lnTo>
                    <a:pt x="0" y="76200"/>
                  </a:lnTo>
                  <a:lnTo>
                    <a:pt x="0" y="228600"/>
                  </a:lnTo>
                  <a:lnTo>
                    <a:pt x="457200" y="228600"/>
                  </a:lnTo>
                  <a:lnTo>
                    <a:pt x="457200" y="304800"/>
                  </a:lnTo>
                  <a:lnTo>
                    <a:pt x="609600" y="152400"/>
                  </a:lnTo>
                  <a:lnTo>
                    <a:pt x="4572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419600" y="55626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0" y="76200"/>
                  </a:moveTo>
                  <a:lnTo>
                    <a:pt x="457200" y="76200"/>
                  </a:lnTo>
                  <a:lnTo>
                    <a:pt x="457200" y="0"/>
                  </a:lnTo>
                  <a:lnTo>
                    <a:pt x="609600" y="152400"/>
                  </a:lnTo>
                  <a:lnTo>
                    <a:pt x="457200" y="304800"/>
                  </a:lnTo>
                  <a:lnTo>
                    <a:pt x="457200" y="228600"/>
                  </a:lnTo>
                  <a:lnTo>
                    <a:pt x="0" y="228600"/>
                  </a:lnTo>
                  <a:lnTo>
                    <a:pt x="0" y="7620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5395912" y="4757737"/>
          <a:ext cx="2209800" cy="20113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8200"/>
                <a:gridCol w="1371600"/>
              </a:tblGrid>
              <a:tr h="335280">
                <a:tc>
                  <a:txBody>
                    <a:bodyPr/>
                    <a:lstStyle/>
                    <a:p>
                      <a:pPr marL="19939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-1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name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-2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cname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153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3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John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080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Algorithms1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254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Smith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080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Algorithms1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229">
                <a:tc>
                  <a:txBody>
                    <a:bodyPr/>
                    <a:lstStyle/>
                    <a:p>
                      <a:pPr marR="124460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Palatino Linotype"/>
                          <a:cs typeface="Palatino Linotype"/>
                        </a:rPr>
                        <a:t>NU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Palatino Linotype"/>
                          <a:cs typeface="Palatino Linotype"/>
                        </a:rPr>
                        <a:t>L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Palatino Linotype"/>
                          <a:cs typeface="Palatino Linotype"/>
                        </a:rPr>
                        <a:t>L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Databases2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229">
                <a:tc>
                  <a:txBody>
                    <a:bodyPr/>
                    <a:lstStyle/>
                    <a:p>
                      <a:pPr marR="124460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Palatino Linotype"/>
                          <a:cs typeface="Palatino Linotype"/>
                        </a:rPr>
                        <a:t>NU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Palatino Linotype"/>
                          <a:cs typeface="Palatino Linotype"/>
                        </a:rPr>
                        <a:t>L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Palatino Linotype"/>
                          <a:cs typeface="Palatino Linotype"/>
                        </a:rPr>
                        <a:t>L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Databases1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233">
                <a:tc>
                  <a:txBody>
                    <a:bodyPr/>
                    <a:lstStyle/>
                    <a:p>
                      <a:pPr marR="167005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1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Anne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Palatino Linotype"/>
                          <a:cs typeface="Palatino Linotype"/>
                        </a:rPr>
                        <a:t>NULL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6157912" y="3287712"/>
          <a:ext cx="2896870" cy="13414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7380"/>
                <a:gridCol w="1506855"/>
                <a:gridCol w="762635"/>
              </a:tblGrid>
              <a:tr h="335406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b="1" i="1" spc="-5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cid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9339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-2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cname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-15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credits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Algorithms1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7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Databases1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Databases2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5" name="object 15"/>
          <p:cNvSpPr txBox="1"/>
          <p:nvPr/>
        </p:nvSpPr>
        <p:spPr>
          <a:xfrm>
            <a:off x="5108828" y="3736975"/>
            <a:ext cx="10083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20" dirty="0">
                <a:solidFill>
                  <a:srgbClr val="9A0000"/>
                </a:solidFill>
                <a:latin typeface="Times New Roman"/>
                <a:cs typeface="Times New Roman"/>
              </a:rPr>
              <a:t>Courses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879085" y="1156792"/>
            <a:ext cx="337820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Courier New"/>
                <a:cs typeface="Courier New"/>
              </a:rPr>
              <a:t>SELECT S.name,</a:t>
            </a:r>
            <a:r>
              <a:rPr sz="2000" b="1" spc="-20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C.cname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879085" y="1462887"/>
            <a:ext cx="3990975" cy="1732914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b="1" spc="-5" dirty="0">
                <a:latin typeface="Courier New"/>
                <a:cs typeface="Courier New"/>
              </a:rPr>
              <a:t>FROM Students</a:t>
            </a:r>
            <a:r>
              <a:rPr sz="2000" b="1" spc="-15" dirty="0">
                <a:latin typeface="Courier New"/>
                <a:cs typeface="Courier New"/>
              </a:rPr>
              <a:t> </a:t>
            </a:r>
            <a:r>
              <a:rPr sz="2000" b="1" dirty="0">
                <a:latin typeface="Courier New"/>
                <a:cs typeface="Courier New"/>
              </a:rPr>
              <a:t>S</a:t>
            </a:r>
            <a:endParaRPr sz="2000">
              <a:latin typeface="Courier New"/>
              <a:cs typeface="Courier New"/>
            </a:endParaRPr>
          </a:p>
          <a:p>
            <a:pPr marL="12700" marR="5080">
              <a:lnSpc>
                <a:spcPct val="100000"/>
              </a:lnSpc>
              <a:spcBef>
                <a:spcPts val="480"/>
              </a:spcBef>
            </a:pPr>
            <a:r>
              <a:rPr sz="2000" b="1" spc="-5" dirty="0">
                <a:solidFill>
                  <a:srgbClr val="9A0000"/>
                </a:solidFill>
                <a:latin typeface="Courier New"/>
                <a:cs typeface="Courier New"/>
              </a:rPr>
              <a:t>FULL OUTER JOIN </a:t>
            </a:r>
            <a:r>
              <a:rPr sz="2000" b="1" spc="-5" dirty="0">
                <a:latin typeface="Courier New"/>
                <a:cs typeface="Courier New"/>
              </a:rPr>
              <a:t>Enrolled </a:t>
            </a:r>
            <a:r>
              <a:rPr sz="2000" b="1" dirty="0">
                <a:latin typeface="Courier New"/>
                <a:cs typeface="Courier New"/>
              </a:rPr>
              <a:t>E  </a:t>
            </a:r>
            <a:r>
              <a:rPr sz="2000" b="1" spc="-5" dirty="0">
                <a:solidFill>
                  <a:srgbClr val="9A0000"/>
                </a:solidFill>
                <a:latin typeface="Courier New"/>
                <a:cs typeface="Courier New"/>
              </a:rPr>
              <a:t>ON </a:t>
            </a:r>
            <a:r>
              <a:rPr sz="2000" b="1" spc="-5" dirty="0">
                <a:latin typeface="Courier New"/>
                <a:cs typeface="Courier New"/>
              </a:rPr>
              <a:t>S.sid </a:t>
            </a:r>
            <a:r>
              <a:rPr sz="2000" b="1" dirty="0">
                <a:latin typeface="Courier New"/>
                <a:cs typeface="Courier New"/>
              </a:rPr>
              <a:t>=</a:t>
            </a:r>
            <a:r>
              <a:rPr sz="2000" b="1" spc="-20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E.sid,</a:t>
            </a:r>
            <a:endParaRPr sz="20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b="1" spc="-5" dirty="0">
                <a:solidFill>
                  <a:srgbClr val="9A0000"/>
                </a:solidFill>
                <a:latin typeface="Courier New"/>
                <a:cs typeface="Courier New"/>
              </a:rPr>
              <a:t>FULL OUTER JOIN </a:t>
            </a:r>
            <a:r>
              <a:rPr sz="2000" b="1" spc="-5" dirty="0">
                <a:latin typeface="Courier New"/>
                <a:cs typeface="Courier New"/>
              </a:rPr>
              <a:t>Courses</a:t>
            </a:r>
            <a:r>
              <a:rPr sz="2000" b="1" spc="-20" dirty="0">
                <a:latin typeface="Courier New"/>
                <a:cs typeface="Courier New"/>
              </a:rPr>
              <a:t> </a:t>
            </a:r>
            <a:r>
              <a:rPr sz="2000" b="1" dirty="0">
                <a:latin typeface="Courier New"/>
                <a:cs typeface="Courier New"/>
              </a:rPr>
              <a:t>C</a:t>
            </a:r>
            <a:endParaRPr sz="20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2000" b="1" spc="-5" dirty="0">
                <a:solidFill>
                  <a:srgbClr val="9A0000"/>
                </a:solidFill>
                <a:latin typeface="Courier New"/>
                <a:cs typeface="Courier New"/>
              </a:rPr>
              <a:t>ON </a:t>
            </a:r>
            <a:r>
              <a:rPr sz="2000" b="1" spc="-5" dirty="0">
                <a:latin typeface="Courier New"/>
                <a:cs typeface="Courier New"/>
              </a:rPr>
              <a:t>E.cid </a:t>
            </a:r>
            <a:r>
              <a:rPr sz="2000" b="1" dirty="0">
                <a:latin typeface="Courier New"/>
                <a:cs typeface="Courier New"/>
              </a:rPr>
              <a:t>=</a:t>
            </a:r>
            <a:r>
              <a:rPr sz="2000" b="1" spc="-20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C.cid</a:t>
            </a:r>
            <a:endParaRPr sz="20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685800"/>
            <a:ext cx="8027670" cy="57983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4000" b="1" i="0" spc="615" dirty="0">
                <a:solidFill>
                  <a:srgbClr val="003366"/>
                </a:solidFill>
                <a:latin typeface="Cambria"/>
                <a:cs typeface="Cambria"/>
              </a:rPr>
              <a:t>A </a:t>
            </a:r>
            <a:r>
              <a:rPr sz="4000" b="1" i="0" spc="310" dirty="0">
                <a:solidFill>
                  <a:srgbClr val="C00000"/>
                </a:solidFill>
                <a:latin typeface="Cambria"/>
                <a:cs typeface="Cambria"/>
              </a:rPr>
              <a:t>SQL </a:t>
            </a:r>
            <a:r>
              <a:rPr sz="4000" b="1" i="0" spc="65" dirty="0">
                <a:solidFill>
                  <a:srgbClr val="C00000"/>
                </a:solidFill>
                <a:latin typeface="Cambria"/>
                <a:cs typeface="Cambria"/>
              </a:rPr>
              <a:t>query </a:t>
            </a:r>
            <a:r>
              <a:rPr sz="4000" b="1" i="0" spc="90" dirty="0">
                <a:solidFill>
                  <a:srgbClr val="003366"/>
                </a:solidFill>
                <a:latin typeface="Cambria"/>
                <a:cs typeface="Cambria"/>
              </a:rPr>
              <a:t>walks </a:t>
            </a:r>
            <a:r>
              <a:rPr sz="4000" b="1" i="0" spc="35" dirty="0">
                <a:solidFill>
                  <a:srgbClr val="003366"/>
                </a:solidFill>
                <a:latin typeface="Cambria"/>
                <a:cs typeface="Cambria"/>
              </a:rPr>
              <a:t>into </a:t>
            </a:r>
            <a:r>
              <a:rPr sz="4000" b="1" i="0" spc="40" dirty="0">
                <a:solidFill>
                  <a:srgbClr val="003366"/>
                </a:solidFill>
                <a:latin typeface="Cambria"/>
                <a:cs typeface="Cambria"/>
              </a:rPr>
              <a:t>a</a:t>
            </a:r>
            <a:r>
              <a:rPr sz="4000" b="1" i="0" spc="-45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4000" b="1" i="0" spc="40" dirty="0">
                <a:solidFill>
                  <a:srgbClr val="003366"/>
                </a:solidFill>
                <a:latin typeface="Cambria"/>
                <a:cs typeface="Cambria"/>
              </a:rPr>
              <a:t>bar.</a:t>
            </a:r>
            <a:endParaRPr sz="4000" b="1" dirty="0">
              <a:latin typeface="Cambria"/>
              <a:cs typeface="Cambria"/>
            </a:endParaRPr>
          </a:p>
          <a:p>
            <a:pPr marL="12700" marR="5080">
              <a:lnSpc>
                <a:spcPct val="167500"/>
              </a:lnSpc>
              <a:spcBef>
                <a:spcPts val="25"/>
              </a:spcBef>
            </a:pPr>
            <a:r>
              <a:rPr sz="4000" b="1" i="0" spc="265" dirty="0">
                <a:solidFill>
                  <a:srgbClr val="003366"/>
                </a:solidFill>
                <a:latin typeface="Cambria"/>
                <a:cs typeface="Cambria"/>
              </a:rPr>
              <a:t>He </a:t>
            </a:r>
            <a:r>
              <a:rPr sz="4000" b="1" i="0" spc="50" dirty="0">
                <a:solidFill>
                  <a:srgbClr val="003366"/>
                </a:solidFill>
                <a:latin typeface="Cambria"/>
                <a:cs typeface="Cambria"/>
              </a:rPr>
              <a:t>approaches </a:t>
            </a:r>
            <a:r>
              <a:rPr sz="4000" b="1" i="0" spc="75" dirty="0">
                <a:solidFill>
                  <a:srgbClr val="003366"/>
                </a:solidFill>
                <a:latin typeface="Cambria"/>
                <a:cs typeface="Cambria"/>
              </a:rPr>
              <a:t>two </a:t>
            </a:r>
            <a:r>
              <a:rPr sz="4000" b="1" i="0" dirty="0">
                <a:solidFill>
                  <a:srgbClr val="C00000"/>
                </a:solidFill>
                <a:latin typeface="Cambria"/>
                <a:cs typeface="Cambria"/>
              </a:rPr>
              <a:t>tables </a:t>
            </a:r>
            <a:r>
              <a:rPr sz="4000" b="1" i="0" spc="120" dirty="0">
                <a:solidFill>
                  <a:srgbClr val="003366"/>
                </a:solidFill>
                <a:latin typeface="Cambria"/>
                <a:cs typeface="Cambria"/>
              </a:rPr>
              <a:t>and </a:t>
            </a:r>
            <a:r>
              <a:rPr sz="4000" b="1" i="0" spc="30" dirty="0">
                <a:solidFill>
                  <a:srgbClr val="003366"/>
                </a:solidFill>
                <a:latin typeface="Cambria"/>
                <a:cs typeface="Cambria"/>
              </a:rPr>
              <a:t>says:  </a:t>
            </a:r>
            <a:r>
              <a:rPr sz="4000" b="1" i="0" spc="110" dirty="0">
                <a:solidFill>
                  <a:srgbClr val="003366"/>
                </a:solidFill>
                <a:latin typeface="Cambria"/>
                <a:cs typeface="Cambria"/>
              </a:rPr>
              <a:t>"</a:t>
            </a:r>
            <a:r>
              <a:rPr sz="4000" b="1" spc="110" dirty="0">
                <a:solidFill>
                  <a:srgbClr val="003366"/>
                </a:solidFill>
                <a:latin typeface="Times New Roman"/>
                <a:cs typeface="Times New Roman"/>
              </a:rPr>
              <a:t>Mind </a:t>
            </a:r>
            <a:r>
              <a:rPr sz="4000" b="1" spc="-5" dirty="0">
                <a:solidFill>
                  <a:srgbClr val="003366"/>
                </a:solidFill>
                <a:latin typeface="Times New Roman"/>
                <a:cs typeface="Times New Roman"/>
              </a:rPr>
              <a:t>if I </a:t>
            </a:r>
            <a:r>
              <a:rPr sz="4000" b="1" spc="-5" dirty="0">
                <a:solidFill>
                  <a:srgbClr val="C00000"/>
                </a:solidFill>
                <a:latin typeface="Times New Roman"/>
                <a:cs typeface="Times New Roman"/>
              </a:rPr>
              <a:t>join</a:t>
            </a:r>
            <a:r>
              <a:rPr sz="4000" b="1" spc="-10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4000" b="1" spc="40" dirty="0">
                <a:solidFill>
                  <a:srgbClr val="003366"/>
                </a:solidFill>
                <a:latin typeface="Times New Roman"/>
                <a:cs typeface="Times New Roman"/>
              </a:rPr>
              <a:t>you</a:t>
            </a:r>
            <a:r>
              <a:rPr sz="4000" b="1" i="0" spc="40" dirty="0" smtClean="0">
                <a:solidFill>
                  <a:srgbClr val="003366"/>
                </a:solidFill>
                <a:latin typeface="Cambria"/>
                <a:cs typeface="Cambria"/>
              </a:rPr>
              <a:t>?"</a:t>
            </a:r>
            <a:r>
              <a:rPr lang="ro-MO" sz="4000" b="0" i="0" spc="40" dirty="0" smtClean="0">
                <a:solidFill>
                  <a:srgbClr val="003366"/>
                </a:solidFill>
                <a:latin typeface="Cambria"/>
                <a:cs typeface="Cambria"/>
              </a:rPr>
              <a:t/>
            </a:r>
            <a:br>
              <a:rPr lang="ro-MO" sz="4000" b="0" i="0" spc="40" dirty="0" smtClean="0">
                <a:solidFill>
                  <a:srgbClr val="003366"/>
                </a:solidFill>
                <a:latin typeface="Cambria"/>
                <a:cs typeface="Cambria"/>
              </a:rPr>
            </a:br>
            <a:r>
              <a:rPr lang="vi-VN" sz="4000" b="1" dirty="0" smtClean="0"/>
              <a:t>O interogare SQL </a:t>
            </a:r>
            <a:r>
              <a:rPr lang="ro-MO" sz="4000" b="1" dirty="0" smtClean="0"/>
              <a:t>dă</a:t>
            </a:r>
            <a:r>
              <a:rPr lang="vi-VN" sz="4000" b="1" dirty="0" smtClean="0"/>
              <a:t> </a:t>
            </a:r>
            <a:r>
              <a:rPr lang="vi-VN" sz="4000" b="1" dirty="0" smtClean="0"/>
              <a:t>într-o bară. Se apropie de două </a:t>
            </a:r>
            <a:r>
              <a:rPr lang="ro-MO" sz="4000" b="1" dirty="0" smtClean="0"/>
              <a:t>tabele</a:t>
            </a:r>
            <a:r>
              <a:rPr lang="vi-VN" sz="4000" b="1" dirty="0" smtClean="0"/>
              <a:t> </a:t>
            </a:r>
            <a:r>
              <a:rPr lang="vi-VN" sz="4000" b="1" dirty="0" smtClean="0"/>
              <a:t>și spune: „Te superi dacă mă alătur ție?” </a:t>
            </a:r>
            <a:endParaRPr sz="4000" b="1" dirty="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33798" y="295097"/>
            <a:ext cx="41148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9A0000"/>
                </a:solidFill>
                <a:latin typeface="Wingdings"/>
                <a:cs typeface="Wingdings"/>
              </a:rPr>
              <a:t></a:t>
            </a:r>
            <a:endParaRPr sz="3600">
              <a:latin typeface="Wingdings"/>
              <a:cs typeface="Wingding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EAEAEA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21254" y="218592"/>
            <a:ext cx="3784346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i="0" spc="75" dirty="0">
                <a:solidFill>
                  <a:srgbClr val="FF0000"/>
                </a:solidFill>
                <a:latin typeface="Cambria"/>
                <a:cs typeface="Cambria"/>
              </a:rPr>
              <a:t>Valoarea</a:t>
            </a:r>
            <a:r>
              <a:rPr sz="4000" b="1" i="0" spc="65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4000" b="1" i="0" spc="-5" dirty="0">
                <a:solidFill>
                  <a:srgbClr val="FF0000"/>
                </a:solidFill>
                <a:latin typeface="Courier New"/>
                <a:cs typeface="Courier New"/>
              </a:rPr>
              <a:t>NULL</a:t>
            </a:r>
            <a:endParaRPr sz="4000" b="1" dirty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8825" y="1153794"/>
            <a:ext cx="8526780" cy="544867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367665">
              <a:lnSpc>
                <a:spcPct val="99500"/>
              </a:lnSpc>
              <a:spcBef>
                <a:spcPts val="11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299720" algn="l"/>
              </a:tabLst>
            </a:pPr>
            <a:r>
              <a:rPr sz="2800" b="1" spc="45" dirty="0">
                <a:latin typeface="Cambria"/>
                <a:cs typeface="Cambria"/>
              </a:rPr>
              <a:t>În anumite </a:t>
            </a:r>
            <a:r>
              <a:rPr sz="2800" b="1" spc="25" dirty="0">
                <a:latin typeface="Cambria"/>
                <a:cs typeface="Cambria"/>
              </a:rPr>
              <a:t>situații </a:t>
            </a:r>
            <a:r>
              <a:rPr sz="2800" b="1" spc="35" dirty="0">
                <a:latin typeface="Cambria"/>
                <a:cs typeface="Cambria"/>
              </a:rPr>
              <a:t>valorile </a:t>
            </a:r>
            <a:r>
              <a:rPr sz="2800" b="1" spc="20" dirty="0">
                <a:latin typeface="Cambria"/>
                <a:cs typeface="Cambria"/>
              </a:rPr>
              <a:t>particulare </a:t>
            </a:r>
            <a:r>
              <a:rPr sz="2800" b="1" spc="15" dirty="0">
                <a:latin typeface="Cambria"/>
                <a:cs typeface="Cambria"/>
              </a:rPr>
              <a:t>ale </a:t>
            </a:r>
            <a:r>
              <a:rPr sz="2800" b="1" spc="45" dirty="0">
                <a:latin typeface="Cambria"/>
                <a:cs typeface="Cambria"/>
              </a:rPr>
              <a:t>unor  </a:t>
            </a:r>
            <a:r>
              <a:rPr sz="2800" b="1" dirty="0">
                <a:latin typeface="Cambria"/>
                <a:cs typeface="Cambria"/>
              </a:rPr>
              <a:t>attribute </a:t>
            </a:r>
            <a:r>
              <a:rPr sz="2800" b="1" spc="10" dirty="0">
                <a:latin typeface="Cambria"/>
                <a:cs typeface="Cambria"/>
              </a:rPr>
              <a:t>(câmpuri) </a:t>
            </a:r>
            <a:r>
              <a:rPr sz="2800" b="1" spc="35" dirty="0">
                <a:latin typeface="Cambria"/>
                <a:cs typeface="Cambria"/>
              </a:rPr>
              <a:t>pot </a:t>
            </a:r>
            <a:r>
              <a:rPr sz="2800" b="1" spc="60" dirty="0">
                <a:latin typeface="Cambria"/>
                <a:cs typeface="Cambria"/>
              </a:rPr>
              <a:t>fi </a:t>
            </a:r>
            <a:r>
              <a:rPr sz="2800" b="1" i="1" spc="5" dirty="0">
                <a:latin typeface="Times New Roman"/>
                <a:cs typeface="Times New Roman"/>
              </a:rPr>
              <a:t>necunoscute </a:t>
            </a:r>
            <a:r>
              <a:rPr sz="2800" b="1" spc="50" dirty="0">
                <a:latin typeface="Cambria"/>
                <a:cs typeface="Cambria"/>
              </a:rPr>
              <a:t>sau </a:t>
            </a:r>
            <a:r>
              <a:rPr sz="2800" b="1" i="1" spc="-45" dirty="0">
                <a:latin typeface="Times New Roman"/>
                <a:cs typeface="Times New Roman"/>
              </a:rPr>
              <a:t>inaplicabile  </a:t>
            </a:r>
            <a:r>
              <a:rPr sz="2800" b="1" spc="25" dirty="0">
                <a:latin typeface="Cambria"/>
                <a:cs typeface="Cambria"/>
              </a:rPr>
              <a:t>temporar.</a:t>
            </a:r>
            <a:endParaRPr sz="2800" b="1" dirty="0">
              <a:latin typeface="Cambria"/>
              <a:cs typeface="Cambria"/>
            </a:endParaRPr>
          </a:p>
          <a:p>
            <a:pPr marL="469900" marR="493395" lvl="1">
              <a:lnSpc>
                <a:spcPct val="101299"/>
              </a:lnSpc>
              <a:spcBef>
                <a:spcPts val="560"/>
              </a:spcBef>
              <a:buClr>
                <a:srgbClr val="9A0000"/>
              </a:buClr>
              <a:buSzPct val="68750"/>
              <a:buFont typeface="Wingdings"/>
              <a:buChar char="◼"/>
              <a:tabLst>
                <a:tab pos="704850" algn="l"/>
              </a:tabLst>
            </a:pPr>
            <a:r>
              <a:rPr sz="2400" spc="185" dirty="0">
                <a:solidFill>
                  <a:srgbClr val="003366"/>
                </a:solidFill>
                <a:latin typeface="Cambria"/>
                <a:cs typeface="Cambria"/>
              </a:rPr>
              <a:t>SQL </a:t>
            </a:r>
            <a:r>
              <a:rPr sz="2400" spc="15" dirty="0">
                <a:solidFill>
                  <a:srgbClr val="003366"/>
                </a:solidFill>
                <a:latin typeface="Cambria"/>
                <a:cs typeface="Cambria"/>
              </a:rPr>
              <a:t>permite </a:t>
            </a:r>
            <a:r>
              <a:rPr sz="2400" spc="25" dirty="0">
                <a:solidFill>
                  <a:srgbClr val="003366"/>
                </a:solidFill>
                <a:latin typeface="Cambria"/>
                <a:cs typeface="Cambria"/>
              </a:rPr>
              <a:t>utilizarea </a:t>
            </a:r>
            <a:r>
              <a:rPr sz="2400" spc="45" dirty="0">
                <a:solidFill>
                  <a:srgbClr val="003366"/>
                </a:solidFill>
                <a:latin typeface="Cambria"/>
                <a:cs typeface="Cambria"/>
              </a:rPr>
              <a:t>unei </a:t>
            </a:r>
            <a:r>
              <a:rPr sz="2400" spc="40" dirty="0">
                <a:solidFill>
                  <a:srgbClr val="003366"/>
                </a:solidFill>
                <a:latin typeface="Cambria"/>
                <a:cs typeface="Cambria"/>
              </a:rPr>
              <a:t>valori </a:t>
            </a:r>
            <a:r>
              <a:rPr sz="2400" spc="20" dirty="0" err="1">
                <a:solidFill>
                  <a:srgbClr val="003366"/>
                </a:solidFill>
                <a:latin typeface="Cambria"/>
                <a:cs typeface="Cambria"/>
              </a:rPr>
              <a:t>speciale</a:t>
            </a:r>
            <a:r>
              <a:rPr sz="2400" spc="2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lang="en-US" sz="2400" b="1" i="1" spc="60" dirty="0" smtClean="0">
                <a:solidFill>
                  <a:srgbClr val="0033CC"/>
                </a:solidFill>
                <a:uFill>
                  <a:solidFill>
                    <a:srgbClr val="003366"/>
                  </a:solidFill>
                </a:uFill>
                <a:latin typeface="Times New Roman"/>
                <a:cs typeface="Times New Roman"/>
              </a:rPr>
              <a:t>NULL</a:t>
            </a:r>
            <a:r>
              <a:rPr sz="2400" i="1" spc="60" dirty="0" smtClean="0">
                <a:solidFill>
                  <a:srgbClr val="003366"/>
                </a:solidFill>
                <a:latin typeface="Times New Roman"/>
                <a:cs typeface="Times New Roman"/>
              </a:rPr>
              <a:t> </a:t>
            </a:r>
            <a:r>
              <a:rPr sz="2400" spc="-175" dirty="0">
                <a:solidFill>
                  <a:srgbClr val="003366"/>
                </a:solidFill>
                <a:latin typeface="Cambria"/>
                <a:cs typeface="Cambria"/>
              </a:rPr>
              <a:t>pentru  </a:t>
            </a:r>
            <a:r>
              <a:rPr sz="2400" spc="10" dirty="0">
                <a:solidFill>
                  <a:srgbClr val="003366"/>
                </a:solidFill>
                <a:latin typeface="Cambria"/>
                <a:cs typeface="Cambria"/>
              </a:rPr>
              <a:t>astfel </a:t>
            </a:r>
            <a:r>
              <a:rPr sz="2400" spc="55" dirty="0">
                <a:solidFill>
                  <a:srgbClr val="003366"/>
                </a:solidFill>
                <a:latin typeface="Cambria"/>
                <a:cs typeface="Cambria"/>
              </a:rPr>
              <a:t>de</a:t>
            </a:r>
            <a:r>
              <a:rPr sz="2400" spc="12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400" spc="30" dirty="0">
                <a:solidFill>
                  <a:srgbClr val="003366"/>
                </a:solidFill>
                <a:latin typeface="Cambria"/>
                <a:cs typeface="Cambria"/>
              </a:rPr>
              <a:t>situații.</a:t>
            </a:r>
            <a:endParaRPr sz="2400" dirty="0">
              <a:latin typeface="Cambria"/>
              <a:cs typeface="Cambria"/>
            </a:endParaRPr>
          </a:p>
          <a:p>
            <a:pPr marL="299085" indent="-287020">
              <a:lnSpc>
                <a:spcPts val="3350"/>
              </a:lnSpc>
              <a:spcBef>
                <a:spcPts val="64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299720" algn="l"/>
              </a:tabLst>
            </a:pPr>
            <a:r>
              <a:rPr sz="2800" b="1" spc="25" dirty="0">
                <a:latin typeface="Cambria"/>
                <a:cs typeface="Cambria"/>
              </a:rPr>
              <a:t>Prezența </a:t>
            </a:r>
            <a:r>
              <a:rPr sz="2800" b="1" spc="40" dirty="0">
                <a:latin typeface="Cambria"/>
                <a:cs typeface="Cambria"/>
              </a:rPr>
              <a:t>valorii </a:t>
            </a:r>
            <a:r>
              <a:rPr sz="2800" b="1" i="1" spc="75" dirty="0">
                <a:latin typeface="Times New Roman"/>
                <a:cs typeface="Times New Roman"/>
              </a:rPr>
              <a:t>null </a:t>
            </a:r>
            <a:r>
              <a:rPr sz="2800" b="1" spc="60" dirty="0">
                <a:latin typeface="Cambria"/>
                <a:cs typeface="Cambria"/>
              </a:rPr>
              <a:t>implică </a:t>
            </a:r>
            <a:r>
              <a:rPr sz="2800" b="1" spc="40" dirty="0">
                <a:latin typeface="Cambria"/>
                <a:cs typeface="Cambria"/>
              </a:rPr>
              <a:t>unele</a:t>
            </a:r>
            <a:r>
              <a:rPr sz="2800" b="1" spc="75" dirty="0">
                <a:latin typeface="Cambria"/>
                <a:cs typeface="Cambria"/>
              </a:rPr>
              <a:t> </a:t>
            </a:r>
            <a:r>
              <a:rPr sz="2800" b="1" spc="25" dirty="0">
                <a:latin typeface="Cambria"/>
                <a:cs typeface="Cambria"/>
              </a:rPr>
              <a:t>probleme</a:t>
            </a:r>
            <a:endParaRPr sz="2800" b="1" dirty="0">
              <a:latin typeface="Cambria"/>
              <a:cs typeface="Cambria"/>
            </a:endParaRPr>
          </a:p>
          <a:p>
            <a:pPr marL="12700">
              <a:lnSpc>
                <a:spcPts val="3350"/>
              </a:lnSpc>
            </a:pPr>
            <a:r>
              <a:rPr sz="2800" b="1" spc="25" dirty="0">
                <a:latin typeface="Cambria"/>
                <a:cs typeface="Cambria"/>
              </a:rPr>
              <a:t>suplimentare:</a:t>
            </a:r>
            <a:endParaRPr sz="2800" b="1" dirty="0">
              <a:latin typeface="Cambria"/>
              <a:cs typeface="Cambria"/>
            </a:endParaRPr>
          </a:p>
          <a:p>
            <a:pPr marL="469900" marR="5080" lvl="1">
              <a:lnSpc>
                <a:spcPct val="100000"/>
              </a:lnSpc>
              <a:spcBef>
                <a:spcPts val="595"/>
              </a:spcBef>
              <a:buClr>
                <a:srgbClr val="9A0000"/>
              </a:buClr>
              <a:buSzPct val="68750"/>
              <a:buFont typeface="Wingdings"/>
              <a:buChar char="◼"/>
              <a:tabLst>
                <a:tab pos="704850" algn="l"/>
              </a:tabLst>
            </a:pPr>
            <a:r>
              <a:rPr sz="2400" spc="85" dirty="0">
                <a:solidFill>
                  <a:srgbClr val="003366"/>
                </a:solidFill>
                <a:latin typeface="Cambria"/>
                <a:cs typeface="Cambria"/>
              </a:rPr>
              <a:t>E </a:t>
            </a:r>
            <a:r>
              <a:rPr sz="2400" dirty="0">
                <a:solidFill>
                  <a:srgbClr val="003366"/>
                </a:solidFill>
                <a:latin typeface="Cambria"/>
                <a:cs typeface="Cambria"/>
              </a:rPr>
              <a:t>necesară </a:t>
            </a:r>
            <a:r>
              <a:rPr sz="2400" spc="30" dirty="0">
                <a:solidFill>
                  <a:srgbClr val="003366"/>
                </a:solidFill>
                <a:latin typeface="Cambria"/>
                <a:cs typeface="Cambria"/>
              </a:rPr>
              <a:t>implementarea </a:t>
            </a:r>
            <a:r>
              <a:rPr sz="2400" spc="45" dirty="0">
                <a:solidFill>
                  <a:srgbClr val="003366"/>
                </a:solidFill>
                <a:latin typeface="Cambria"/>
                <a:cs typeface="Cambria"/>
              </a:rPr>
              <a:t>unei logici </a:t>
            </a:r>
            <a:r>
              <a:rPr sz="2400" spc="60" dirty="0">
                <a:solidFill>
                  <a:srgbClr val="003366"/>
                </a:solidFill>
                <a:latin typeface="Cambria"/>
                <a:cs typeface="Cambria"/>
              </a:rPr>
              <a:t>cu </a:t>
            </a:r>
            <a:r>
              <a:rPr sz="2400" spc="-130" dirty="0">
                <a:solidFill>
                  <a:srgbClr val="003366"/>
                </a:solidFill>
                <a:latin typeface="Cambria"/>
                <a:cs typeface="Cambria"/>
              </a:rPr>
              <a:t>3 </a:t>
            </a:r>
            <a:r>
              <a:rPr sz="2400" spc="25" dirty="0">
                <a:solidFill>
                  <a:srgbClr val="003366"/>
                </a:solidFill>
                <a:latin typeface="Cambria"/>
                <a:cs typeface="Cambria"/>
              </a:rPr>
              <a:t>valori: </a:t>
            </a:r>
            <a:r>
              <a:rPr lang="en-US" sz="2400" b="1" i="1" spc="45" dirty="0" smtClean="0">
                <a:solidFill>
                  <a:srgbClr val="0033CC"/>
                </a:solidFill>
                <a:latin typeface="Times New Roman"/>
                <a:cs typeface="Times New Roman"/>
              </a:rPr>
              <a:t>TRUE</a:t>
            </a:r>
            <a:r>
              <a:rPr lang="en-US" sz="2400" b="1" spc="45" dirty="0" smtClean="0">
                <a:solidFill>
                  <a:srgbClr val="003366"/>
                </a:solidFill>
                <a:latin typeface="Cambria"/>
                <a:cs typeface="Cambria"/>
              </a:rPr>
              <a:t>,  </a:t>
            </a:r>
            <a:r>
              <a:rPr lang="en-US" sz="2400" b="1" i="1" spc="-55" dirty="0" smtClean="0">
                <a:solidFill>
                  <a:srgbClr val="0033CC"/>
                </a:solidFill>
                <a:latin typeface="Times New Roman"/>
                <a:cs typeface="Times New Roman"/>
              </a:rPr>
              <a:t>FALSE</a:t>
            </a:r>
            <a:r>
              <a:rPr lang="en-US" sz="2400" b="1" i="1" spc="-55" dirty="0" smtClean="0">
                <a:solidFill>
                  <a:srgbClr val="003366"/>
                </a:solidFill>
                <a:latin typeface="Times New Roman"/>
                <a:cs typeface="Times New Roman"/>
              </a:rPr>
              <a:t> </a:t>
            </a:r>
            <a:r>
              <a:rPr sz="2400" spc="15" dirty="0" err="1" smtClean="0">
                <a:solidFill>
                  <a:srgbClr val="003366"/>
                </a:solidFill>
                <a:latin typeface="Cambria"/>
                <a:cs typeface="Cambria"/>
              </a:rPr>
              <a:t>și</a:t>
            </a:r>
            <a:r>
              <a:rPr sz="2400" spc="15" dirty="0" smtClean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lang="en-US" sz="2400" b="1" i="1" spc="60" dirty="0" smtClean="0">
                <a:solidFill>
                  <a:srgbClr val="0033CC"/>
                </a:solidFill>
                <a:latin typeface="Times New Roman"/>
                <a:cs typeface="Times New Roman"/>
              </a:rPr>
              <a:t>NULL</a:t>
            </a:r>
            <a:r>
              <a:rPr sz="2400" i="1" spc="60" dirty="0" smtClean="0">
                <a:solidFill>
                  <a:srgbClr val="0033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3366"/>
                </a:solidFill>
                <a:latin typeface="Cambria"/>
                <a:cs typeface="Cambria"/>
              </a:rPr>
              <a:t>(de </a:t>
            </a:r>
            <a:r>
              <a:rPr sz="2400" spc="55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2400" spc="35" dirty="0">
                <a:solidFill>
                  <a:srgbClr val="003366"/>
                </a:solidFill>
                <a:latin typeface="Cambria"/>
                <a:cs typeface="Cambria"/>
              </a:rPr>
              <a:t>o </a:t>
            </a:r>
            <a:r>
              <a:rPr sz="2400" spc="30" dirty="0">
                <a:solidFill>
                  <a:srgbClr val="003366"/>
                </a:solidFill>
                <a:latin typeface="Cambria"/>
                <a:cs typeface="Cambria"/>
              </a:rPr>
              <a:t>condiție </a:t>
            </a:r>
            <a:r>
              <a:rPr sz="2400" spc="55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400" spc="50" dirty="0" err="1">
                <a:solidFill>
                  <a:srgbClr val="003366"/>
                </a:solidFill>
                <a:latin typeface="Cambria"/>
                <a:cs typeface="Cambria"/>
              </a:rPr>
              <a:t>tipul</a:t>
            </a:r>
            <a:r>
              <a:rPr sz="2400" spc="5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lang="en-US" sz="2400" b="1" i="1" spc="-5" dirty="0" smtClean="0">
                <a:solidFill>
                  <a:srgbClr val="0033CC"/>
                </a:solidFill>
                <a:latin typeface="Times New Roman"/>
                <a:cs typeface="Times New Roman"/>
              </a:rPr>
              <a:t>rating&gt;8</a:t>
            </a:r>
            <a:r>
              <a:rPr sz="2400" i="1" spc="-5" dirty="0" smtClean="0">
                <a:solidFill>
                  <a:srgbClr val="003366"/>
                </a:solidFill>
                <a:latin typeface="Times New Roman"/>
                <a:cs typeface="Times New Roman"/>
              </a:rPr>
              <a:t> </a:t>
            </a:r>
            <a:r>
              <a:rPr sz="2400" spc="85" dirty="0">
                <a:solidFill>
                  <a:srgbClr val="003366"/>
                </a:solidFill>
                <a:latin typeface="Cambria"/>
                <a:cs typeface="Cambria"/>
              </a:rPr>
              <a:t>va </a:t>
            </a:r>
            <a:r>
              <a:rPr sz="2400" spc="50" dirty="0">
                <a:solidFill>
                  <a:srgbClr val="003366"/>
                </a:solidFill>
                <a:latin typeface="Cambria"/>
                <a:cs typeface="Cambria"/>
              </a:rPr>
              <a:t>fi  </a:t>
            </a:r>
            <a:r>
              <a:rPr sz="2400" spc="30" dirty="0">
                <a:solidFill>
                  <a:srgbClr val="003366"/>
                </a:solidFill>
                <a:latin typeface="Cambria"/>
                <a:cs typeface="Cambria"/>
              </a:rPr>
              <a:t>intotdeauna </a:t>
            </a:r>
            <a:r>
              <a:rPr sz="2400" spc="40" dirty="0" err="1">
                <a:solidFill>
                  <a:srgbClr val="003366"/>
                </a:solidFill>
                <a:latin typeface="Cambria"/>
                <a:cs typeface="Cambria"/>
              </a:rPr>
              <a:t>evaluată</a:t>
            </a:r>
            <a:r>
              <a:rPr sz="2400" spc="4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400" spc="60" dirty="0" smtClean="0">
                <a:solidFill>
                  <a:srgbClr val="003366"/>
                </a:solidFill>
                <a:latin typeface="Cambria"/>
                <a:cs typeface="Cambria"/>
              </a:rPr>
              <a:t>cu</a:t>
            </a:r>
            <a:r>
              <a:rPr lang="en-US" sz="2400" b="1" spc="60" dirty="0" smtClean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lang="en-US" sz="2400" b="1" i="1" spc="-55" dirty="0" smtClean="0">
                <a:solidFill>
                  <a:srgbClr val="0033CC"/>
                </a:solidFill>
                <a:latin typeface="Times New Roman"/>
                <a:cs typeface="Times New Roman"/>
              </a:rPr>
              <a:t>FALSE</a:t>
            </a:r>
            <a:r>
              <a:rPr lang="en-US" sz="2400" b="1" i="1" spc="-55" dirty="0" smtClean="0">
                <a:solidFill>
                  <a:srgbClr val="003366"/>
                </a:solidFill>
                <a:latin typeface="Times New Roman"/>
                <a:cs typeface="Times New Roman"/>
              </a:rPr>
              <a:t> </a:t>
            </a:r>
            <a:r>
              <a:rPr sz="2400" spc="45" dirty="0" err="1" smtClean="0">
                <a:solidFill>
                  <a:srgbClr val="003366"/>
                </a:solidFill>
                <a:latin typeface="Cambria"/>
                <a:cs typeface="Cambria"/>
              </a:rPr>
              <a:t>daca</a:t>
            </a:r>
            <a:r>
              <a:rPr sz="2400" spc="45" dirty="0" smtClean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400" spc="30" dirty="0">
                <a:solidFill>
                  <a:srgbClr val="003366"/>
                </a:solidFill>
                <a:latin typeface="Cambria"/>
                <a:cs typeface="Cambria"/>
              </a:rPr>
              <a:t>valoarea </a:t>
            </a:r>
            <a:r>
              <a:rPr sz="2400" spc="70" dirty="0">
                <a:solidFill>
                  <a:srgbClr val="003366"/>
                </a:solidFill>
                <a:latin typeface="Cambria"/>
                <a:cs typeface="Cambria"/>
              </a:rPr>
              <a:t>câmpului </a:t>
            </a:r>
            <a:r>
              <a:rPr sz="2400" spc="30" dirty="0">
                <a:solidFill>
                  <a:srgbClr val="003366"/>
                </a:solidFill>
                <a:latin typeface="Cambria"/>
                <a:cs typeface="Cambria"/>
              </a:rPr>
              <a:t>rating  </a:t>
            </a:r>
            <a:r>
              <a:rPr sz="2400" spc="-25" dirty="0" err="1">
                <a:solidFill>
                  <a:srgbClr val="003366"/>
                </a:solidFill>
                <a:latin typeface="Cambria"/>
                <a:cs typeface="Cambria"/>
              </a:rPr>
              <a:t>este</a:t>
            </a:r>
            <a:r>
              <a:rPr sz="2400" spc="7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lang="en-US" sz="2400" b="1" i="1" spc="25" dirty="0" smtClean="0">
                <a:solidFill>
                  <a:srgbClr val="0033CC"/>
                </a:solidFill>
                <a:latin typeface="Times New Roman"/>
                <a:cs typeface="Times New Roman"/>
              </a:rPr>
              <a:t>NULL</a:t>
            </a:r>
            <a:r>
              <a:rPr sz="2400" spc="25" dirty="0" smtClean="0">
                <a:solidFill>
                  <a:srgbClr val="003366"/>
                </a:solidFill>
                <a:latin typeface="Cambria"/>
                <a:cs typeface="Cambria"/>
              </a:rPr>
              <a:t>)</a:t>
            </a:r>
            <a:endParaRPr sz="2400" dirty="0">
              <a:latin typeface="Cambria"/>
              <a:cs typeface="Cambria"/>
            </a:endParaRPr>
          </a:p>
          <a:p>
            <a:pPr marL="704215" lvl="1" indent="-234950">
              <a:lnSpc>
                <a:spcPct val="100000"/>
              </a:lnSpc>
              <a:spcBef>
                <a:spcPts val="600"/>
              </a:spcBef>
              <a:buClr>
                <a:srgbClr val="9A0000"/>
              </a:buClr>
              <a:buSzPct val="68750"/>
              <a:buFont typeface="Wingdings"/>
              <a:buChar char="◼"/>
              <a:tabLst>
                <a:tab pos="704850" algn="l"/>
              </a:tabLst>
            </a:pPr>
            <a:r>
              <a:rPr sz="2400" spc="85" dirty="0">
                <a:solidFill>
                  <a:srgbClr val="003366"/>
                </a:solidFill>
                <a:latin typeface="Cambria"/>
                <a:cs typeface="Cambria"/>
              </a:rPr>
              <a:t>E </a:t>
            </a:r>
            <a:r>
              <a:rPr sz="2400" dirty="0">
                <a:solidFill>
                  <a:srgbClr val="003366"/>
                </a:solidFill>
                <a:latin typeface="Cambria"/>
                <a:cs typeface="Cambria"/>
              </a:rPr>
              <a:t>necesară </a:t>
            </a:r>
            <a:r>
              <a:rPr sz="2400" spc="45" dirty="0">
                <a:solidFill>
                  <a:srgbClr val="003366"/>
                </a:solidFill>
                <a:latin typeface="Cambria"/>
                <a:cs typeface="Cambria"/>
              </a:rPr>
              <a:t>adaugarea </a:t>
            </a:r>
            <a:r>
              <a:rPr sz="2400" spc="80" dirty="0">
                <a:solidFill>
                  <a:srgbClr val="003366"/>
                </a:solidFill>
                <a:latin typeface="Cambria"/>
                <a:cs typeface="Cambria"/>
              </a:rPr>
              <a:t>unui </a:t>
            </a:r>
            <a:r>
              <a:rPr sz="2400" spc="5" dirty="0">
                <a:solidFill>
                  <a:srgbClr val="003366"/>
                </a:solidFill>
                <a:latin typeface="Cambria"/>
                <a:cs typeface="Cambria"/>
              </a:rPr>
              <a:t>operator </a:t>
            </a:r>
            <a:r>
              <a:rPr sz="2400" spc="25" dirty="0">
                <a:solidFill>
                  <a:srgbClr val="003366"/>
                </a:solidFill>
                <a:latin typeface="Cambria"/>
                <a:cs typeface="Cambria"/>
              </a:rPr>
              <a:t>special </a:t>
            </a:r>
            <a:r>
              <a:rPr sz="2400" b="1" i="1" spc="45" dirty="0">
                <a:solidFill>
                  <a:srgbClr val="0033CC"/>
                </a:solidFill>
                <a:latin typeface="Cambria"/>
                <a:cs typeface="Cambria"/>
              </a:rPr>
              <a:t>IS </a:t>
            </a:r>
            <a:r>
              <a:rPr sz="2400" b="1" i="1" spc="254" dirty="0">
                <a:solidFill>
                  <a:srgbClr val="0033CC"/>
                </a:solidFill>
                <a:latin typeface="Cambria"/>
                <a:cs typeface="Cambria"/>
              </a:rPr>
              <a:t>NULL </a:t>
            </a:r>
            <a:r>
              <a:rPr sz="2400" b="1" i="1" spc="275" dirty="0">
                <a:solidFill>
                  <a:srgbClr val="0033CC"/>
                </a:solidFill>
                <a:latin typeface="Cambria"/>
                <a:cs typeface="Cambria"/>
              </a:rPr>
              <a:t>/</a:t>
            </a:r>
            <a:r>
              <a:rPr sz="2400" b="1" i="1" spc="114" dirty="0">
                <a:solidFill>
                  <a:srgbClr val="0033CC"/>
                </a:solidFill>
                <a:latin typeface="Cambria"/>
                <a:cs typeface="Cambria"/>
              </a:rPr>
              <a:t> </a:t>
            </a:r>
            <a:r>
              <a:rPr sz="2400" b="1" i="1" spc="-235" dirty="0">
                <a:solidFill>
                  <a:srgbClr val="0033CC"/>
                </a:solidFill>
                <a:latin typeface="Cambria"/>
                <a:cs typeface="Cambria"/>
              </a:rPr>
              <a:t>IS</a:t>
            </a:r>
            <a:endParaRPr sz="2400" b="1" i="1" dirty="0">
              <a:solidFill>
                <a:srgbClr val="0033CC"/>
              </a:solidFill>
              <a:latin typeface="Cambria"/>
              <a:cs typeface="Cambria"/>
            </a:endParaRPr>
          </a:p>
          <a:p>
            <a:pPr marL="469900">
              <a:lnSpc>
                <a:spcPct val="100000"/>
              </a:lnSpc>
            </a:pPr>
            <a:r>
              <a:rPr sz="2400" b="1" i="1" spc="235" dirty="0">
                <a:solidFill>
                  <a:srgbClr val="0033CC"/>
                </a:solidFill>
                <a:latin typeface="Cambria"/>
                <a:cs typeface="Cambria"/>
              </a:rPr>
              <a:t>NOT</a:t>
            </a:r>
            <a:r>
              <a:rPr sz="2400" b="1" i="1" spc="75" dirty="0">
                <a:solidFill>
                  <a:srgbClr val="0033CC"/>
                </a:solidFill>
                <a:latin typeface="Cambria"/>
                <a:cs typeface="Cambria"/>
              </a:rPr>
              <a:t> </a:t>
            </a:r>
            <a:r>
              <a:rPr sz="2400" b="1" i="1" spc="220" dirty="0">
                <a:solidFill>
                  <a:srgbClr val="0033CC"/>
                </a:solidFill>
                <a:latin typeface="Cambria"/>
                <a:cs typeface="Cambria"/>
              </a:rPr>
              <a:t>NULL</a:t>
            </a:r>
            <a:r>
              <a:rPr sz="2400" i="1" spc="220" dirty="0">
                <a:solidFill>
                  <a:srgbClr val="003366"/>
                </a:solidFill>
                <a:latin typeface="Cambria"/>
                <a:cs typeface="Cambria"/>
              </a:rPr>
              <a:t>.</a:t>
            </a:r>
            <a:endParaRPr sz="2400" i="1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EAEAEA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28600" y="152400"/>
            <a:ext cx="5181600" cy="11951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6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Operatori </a:t>
            </a:r>
            <a:r>
              <a:rPr sz="4000" b="1" spc="85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sz="4000" b="1" spc="9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4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agregare</a:t>
            </a:r>
            <a:endParaRPr lang="ro-MO" sz="4000" b="1" spc="4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3600" dirty="0">
              <a:latin typeface="Cambria"/>
              <a:cs typeface="Cambri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5844285" y="53085"/>
            <a:ext cx="3223895" cy="2305050"/>
            <a:chOff x="5844285" y="53085"/>
            <a:chExt cx="3223895" cy="2305050"/>
          </a:xfrm>
        </p:grpSpPr>
        <p:sp>
          <p:nvSpPr>
            <p:cNvPr id="5" name="object 5"/>
            <p:cNvSpPr/>
            <p:nvPr/>
          </p:nvSpPr>
          <p:spPr>
            <a:xfrm>
              <a:off x="5850635" y="59435"/>
              <a:ext cx="3211195" cy="2292350"/>
            </a:xfrm>
            <a:custGeom>
              <a:avLst/>
              <a:gdLst/>
              <a:ahLst/>
              <a:cxnLst/>
              <a:rect l="l" t="t" r="r" b="b"/>
              <a:pathLst>
                <a:path w="3211195" h="2292350">
                  <a:moveTo>
                    <a:pt x="3211067" y="0"/>
                  </a:moveTo>
                  <a:lnTo>
                    <a:pt x="0" y="0"/>
                  </a:lnTo>
                  <a:lnTo>
                    <a:pt x="0" y="2292095"/>
                  </a:lnTo>
                  <a:lnTo>
                    <a:pt x="3211067" y="2292095"/>
                  </a:lnTo>
                  <a:lnTo>
                    <a:pt x="3211067" y="0"/>
                  </a:lnTo>
                  <a:close/>
                </a:path>
              </a:pathLst>
            </a:custGeom>
            <a:solidFill>
              <a:srgbClr val="FFFFFF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850635" y="59435"/>
              <a:ext cx="3211195" cy="2292350"/>
            </a:xfrm>
            <a:custGeom>
              <a:avLst/>
              <a:gdLst/>
              <a:ahLst/>
              <a:cxnLst/>
              <a:rect l="l" t="t" r="r" b="b"/>
              <a:pathLst>
                <a:path w="3211195" h="2292350">
                  <a:moveTo>
                    <a:pt x="0" y="2292095"/>
                  </a:moveTo>
                  <a:lnTo>
                    <a:pt x="3211067" y="2292095"/>
                  </a:lnTo>
                  <a:lnTo>
                    <a:pt x="3211067" y="0"/>
                  </a:lnTo>
                  <a:lnTo>
                    <a:pt x="0" y="0"/>
                  </a:lnTo>
                  <a:lnTo>
                    <a:pt x="0" y="2292095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28600" y="762000"/>
            <a:ext cx="41148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i="0" spc="229" dirty="0" smtClean="0">
                <a:solidFill>
                  <a:srgbClr val="0033CC"/>
                </a:solidFill>
                <a:latin typeface="Cambria"/>
                <a:cs typeface="Cambria"/>
              </a:rPr>
              <a:t>COUNT</a:t>
            </a:r>
            <a:r>
              <a:rPr sz="2400" b="0" i="0" spc="-110" dirty="0" smtClean="0">
                <a:solidFill>
                  <a:srgbClr val="0033CC"/>
                </a:solidFill>
                <a:latin typeface="Cambria"/>
                <a:cs typeface="Cambria"/>
              </a:rPr>
              <a:t>(*)</a:t>
            </a:r>
            <a:endParaRPr sz="2400" dirty="0">
              <a:solidFill>
                <a:srgbClr val="0033CC"/>
              </a:solidFill>
              <a:latin typeface="Cambria"/>
              <a:cs typeface="Cambr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28740" y="435102"/>
            <a:ext cx="3044190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229" dirty="0">
                <a:solidFill>
                  <a:srgbClr val="9A0000"/>
                </a:solidFill>
                <a:latin typeface="Cambria"/>
                <a:cs typeface="Cambria"/>
              </a:rPr>
              <a:t>COUNT </a:t>
            </a:r>
            <a:r>
              <a:rPr sz="2400" spc="-120" dirty="0">
                <a:solidFill>
                  <a:srgbClr val="9A0000"/>
                </a:solidFill>
                <a:latin typeface="Cambria"/>
                <a:cs typeface="Cambria"/>
              </a:rPr>
              <a:t>( </a:t>
            </a:r>
            <a:r>
              <a:rPr sz="2400" spc="90" dirty="0">
                <a:solidFill>
                  <a:srgbClr val="9A0000"/>
                </a:solidFill>
                <a:latin typeface="Cambria"/>
                <a:cs typeface="Cambria"/>
              </a:rPr>
              <a:t>[</a:t>
            </a:r>
            <a:r>
              <a:rPr sz="2000" spc="90" dirty="0">
                <a:solidFill>
                  <a:srgbClr val="9A0000"/>
                </a:solidFill>
                <a:latin typeface="Cambria"/>
                <a:cs typeface="Cambria"/>
              </a:rPr>
              <a:t>DISTINCT</a:t>
            </a:r>
            <a:r>
              <a:rPr sz="2400" spc="90" dirty="0">
                <a:solidFill>
                  <a:srgbClr val="9A0000"/>
                </a:solidFill>
                <a:latin typeface="Cambria"/>
                <a:cs typeface="Cambria"/>
              </a:rPr>
              <a:t>] </a:t>
            </a:r>
            <a:r>
              <a:rPr sz="2400" spc="125" dirty="0">
                <a:solidFill>
                  <a:srgbClr val="9A0000"/>
                </a:solidFill>
                <a:latin typeface="Cambria"/>
                <a:cs typeface="Cambria"/>
              </a:rPr>
              <a:t>A)  </a:t>
            </a:r>
            <a:r>
              <a:rPr sz="2000" spc="195" dirty="0">
                <a:solidFill>
                  <a:srgbClr val="9A0000"/>
                </a:solidFill>
                <a:latin typeface="Cambria"/>
                <a:cs typeface="Cambria"/>
              </a:rPr>
              <a:t>SUM </a:t>
            </a:r>
            <a:r>
              <a:rPr sz="2400" spc="-120" dirty="0">
                <a:solidFill>
                  <a:srgbClr val="9A0000"/>
                </a:solidFill>
                <a:latin typeface="Cambria"/>
                <a:cs typeface="Cambria"/>
              </a:rPr>
              <a:t>( </a:t>
            </a:r>
            <a:r>
              <a:rPr sz="2400" spc="90" dirty="0">
                <a:solidFill>
                  <a:srgbClr val="9A0000"/>
                </a:solidFill>
                <a:latin typeface="Cambria"/>
                <a:cs typeface="Cambria"/>
              </a:rPr>
              <a:t>[</a:t>
            </a:r>
            <a:r>
              <a:rPr sz="2000" spc="90" dirty="0">
                <a:solidFill>
                  <a:srgbClr val="9A0000"/>
                </a:solidFill>
                <a:latin typeface="Cambria"/>
                <a:cs typeface="Cambria"/>
              </a:rPr>
              <a:t>DISTINCT</a:t>
            </a:r>
            <a:r>
              <a:rPr sz="2400" spc="90" dirty="0">
                <a:solidFill>
                  <a:srgbClr val="9A0000"/>
                </a:solidFill>
                <a:latin typeface="Cambria"/>
                <a:cs typeface="Cambria"/>
              </a:rPr>
              <a:t>] </a:t>
            </a:r>
            <a:r>
              <a:rPr sz="2400" spc="125" dirty="0">
                <a:solidFill>
                  <a:srgbClr val="9A0000"/>
                </a:solidFill>
                <a:latin typeface="Cambria"/>
                <a:cs typeface="Cambria"/>
              </a:rPr>
              <a:t>A)  </a:t>
            </a:r>
            <a:r>
              <a:rPr sz="2000" spc="285" dirty="0">
                <a:solidFill>
                  <a:srgbClr val="9A0000"/>
                </a:solidFill>
                <a:latin typeface="Cambria"/>
                <a:cs typeface="Cambria"/>
              </a:rPr>
              <a:t>AVG </a:t>
            </a:r>
            <a:r>
              <a:rPr sz="2400" spc="-120" dirty="0">
                <a:solidFill>
                  <a:srgbClr val="9A0000"/>
                </a:solidFill>
                <a:latin typeface="Cambria"/>
                <a:cs typeface="Cambria"/>
              </a:rPr>
              <a:t>( </a:t>
            </a:r>
            <a:r>
              <a:rPr sz="2400" spc="90" dirty="0">
                <a:solidFill>
                  <a:srgbClr val="9A0000"/>
                </a:solidFill>
                <a:latin typeface="Cambria"/>
                <a:cs typeface="Cambria"/>
              </a:rPr>
              <a:t>[</a:t>
            </a:r>
            <a:r>
              <a:rPr sz="2000" spc="90" dirty="0">
                <a:solidFill>
                  <a:srgbClr val="9A0000"/>
                </a:solidFill>
                <a:latin typeface="Cambria"/>
                <a:cs typeface="Cambria"/>
              </a:rPr>
              <a:t>DISTINCT</a:t>
            </a:r>
            <a:r>
              <a:rPr sz="2400" spc="90" dirty="0">
                <a:solidFill>
                  <a:srgbClr val="9A0000"/>
                </a:solidFill>
                <a:latin typeface="Cambria"/>
                <a:cs typeface="Cambria"/>
              </a:rPr>
              <a:t>] </a:t>
            </a:r>
            <a:r>
              <a:rPr sz="2400" spc="125" dirty="0">
                <a:solidFill>
                  <a:srgbClr val="9A0000"/>
                </a:solidFill>
                <a:latin typeface="Cambria"/>
                <a:cs typeface="Cambria"/>
              </a:rPr>
              <a:t>A)  </a:t>
            </a:r>
            <a:r>
              <a:rPr sz="2000" spc="254" dirty="0">
                <a:solidFill>
                  <a:srgbClr val="9A0000"/>
                </a:solidFill>
                <a:latin typeface="Cambria"/>
                <a:cs typeface="Cambria"/>
              </a:rPr>
              <a:t>MAX</a:t>
            </a:r>
            <a:r>
              <a:rPr sz="2000" spc="135" dirty="0">
                <a:solidFill>
                  <a:srgbClr val="9A0000"/>
                </a:solidFill>
                <a:latin typeface="Cambria"/>
                <a:cs typeface="Cambria"/>
              </a:rPr>
              <a:t> </a:t>
            </a:r>
            <a:r>
              <a:rPr sz="2400" spc="45" dirty="0">
                <a:solidFill>
                  <a:srgbClr val="9A0000"/>
                </a:solidFill>
                <a:latin typeface="Cambria"/>
                <a:cs typeface="Cambria"/>
              </a:rPr>
              <a:t>(A)</a:t>
            </a:r>
            <a:endParaRPr sz="24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sz="2000" spc="195" dirty="0">
                <a:solidFill>
                  <a:srgbClr val="9A0000"/>
                </a:solidFill>
                <a:latin typeface="Cambria"/>
                <a:cs typeface="Cambria"/>
              </a:rPr>
              <a:t>MIN</a:t>
            </a:r>
            <a:r>
              <a:rPr sz="2000" spc="55" dirty="0">
                <a:solidFill>
                  <a:srgbClr val="9A0000"/>
                </a:solidFill>
                <a:latin typeface="Cambria"/>
                <a:cs typeface="Cambria"/>
              </a:rPr>
              <a:t> </a:t>
            </a:r>
            <a:r>
              <a:rPr sz="2400" spc="45" dirty="0">
                <a:solidFill>
                  <a:srgbClr val="9A0000"/>
                </a:solidFill>
                <a:latin typeface="Cambria"/>
                <a:cs typeface="Cambria"/>
              </a:rPr>
              <a:t>(A)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1725" y="3761359"/>
            <a:ext cx="292100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31265" algn="l"/>
              </a:tabLst>
            </a:pPr>
            <a:r>
              <a:rPr sz="2000" b="1" spc="-5" dirty="0">
                <a:latin typeface="Courier New"/>
                <a:cs typeface="Courier New"/>
              </a:rPr>
              <a:t>SELECT	AVG</a:t>
            </a:r>
            <a:r>
              <a:rPr sz="2000" b="1" spc="-70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(S.age)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01725" y="4066159"/>
            <a:ext cx="246443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6465" algn="l"/>
              </a:tabLst>
            </a:pPr>
            <a:r>
              <a:rPr sz="2000" b="1" spc="-5" dirty="0">
                <a:latin typeface="Courier New"/>
                <a:cs typeface="Courier New"/>
              </a:rPr>
              <a:t>FROM	Students</a:t>
            </a:r>
            <a:r>
              <a:rPr sz="2000" b="1" spc="-75" dirty="0">
                <a:latin typeface="Courier New"/>
                <a:cs typeface="Courier New"/>
              </a:rPr>
              <a:t> </a:t>
            </a:r>
            <a:r>
              <a:rPr sz="2000" b="1" dirty="0">
                <a:latin typeface="Courier New"/>
                <a:cs typeface="Courier New"/>
              </a:rPr>
              <a:t>S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01725" y="4370959"/>
            <a:ext cx="231140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78865" algn="l"/>
              </a:tabLst>
            </a:pPr>
            <a:r>
              <a:rPr sz="2000" b="1" spc="-5" dirty="0">
                <a:latin typeface="Courier New"/>
                <a:cs typeface="Courier New"/>
              </a:rPr>
              <a:t>WHERE	S.gr=921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020776" y="2745105"/>
            <a:ext cx="13970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Courier New"/>
                <a:cs typeface="Courier New"/>
              </a:rPr>
              <a:t>COUNT</a:t>
            </a:r>
            <a:r>
              <a:rPr sz="2000" b="1" spc="-75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(*)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01725" y="2745105"/>
            <a:ext cx="93980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Courier New"/>
                <a:cs typeface="Courier New"/>
              </a:rPr>
              <a:t>SELECT  FROM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716026" y="3049905"/>
            <a:ext cx="155003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Courier New"/>
                <a:cs typeface="Courier New"/>
              </a:rPr>
              <a:t>Students</a:t>
            </a:r>
            <a:r>
              <a:rPr sz="2000" b="1" spc="-75" dirty="0">
                <a:latin typeface="Courier New"/>
                <a:cs typeface="Courier New"/>
              </a:rPr>
              <a:t> </a:t>
            </a:r>
            <a:r>
              <a:rPr sz="2000" b="1" dirty="0">
                <a:latin typeface="Courier New"/>
                <a:cs typeface="Courier New"/>
              </a:rPr>
              <a:t>S</a:t>
            </a:r>
            <a:endParaRPr sz="2000" dirty="0">
              <a:latin typeface="Courier New"/>
              <a:cs typeface="Courier New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183885" y="3811600"/>
            <a:ext cx="3836035" cy="1551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122428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Courier New"/>
                <a:cs typeface="Courier New"/>
              </a:rPr>
              <a:t>SELECT S.name  FROM Students </a:t>
            </a:r>
            <a:r>
              <a:rPr sz="2000" b="1" dirty="0">
                <a:latin typeface="Courier New"/>
                <a:cs typeface="Courier New"/>
              </a:rPr>
              <a:t>S  </a:t>
            </a:r>
            <a:r>
              <a:rPr sz="2000" b="1" spc="-5" dirty="0">
                <a:latin typeface="Courier New"/>
                <a:cs typeface="Courier New"/>
              </a:rPr>
              <a:t>WHERE S.age </a:t>
            </a:r>
            <a:r>
              <a:rPr sz="2000" b="1" dirty="0">
                <a:latin typeface="Courier New"/>
                <a:cs typeface="Courier New"/>
              </a:rPr>
              <a:t>=</a:t>
            </a:r>
            <a:r>
              <a:rPr sz="2000" b="1" spc="-65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ANY</a:t>
            </a:r>
            <a:endParaRPr sz="2000">
              <a:latin typeface="Courier New"/>
              <a:cs typeface="Courier New"/>
            </a:endParaRPr>
          </a:p>
          <a:p>
            <a:pPr marR="5080" algn="r">
              <a:lnSpc>
                <a:spcPct val="100000"/>
              </a:lnSpc>
              <a:spcBef>
                <a:spcPts val="5"/>
              </a:spcBef>
            </a:pPr>
            <a:r>
              <a:rPr sz="2000" b="1" spc="-5" dirty="0">
                <a:latin typeface="Courier New"/>
                <a:cs typeface="Courier New"/>
              </a:rPr>
              <a:t>(SELECT</a:t>
            </a:r>
            <a:r>
              <a:rPr sz="2000" b="1" spc="-60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MAX(S2.age)</a:t>
            </a:r>
            <a:endParaRPr sz="2000">
              <a:latin typeface="Courier New"/>
              <a:cs typeface="Courier New"/>
            </a:endParaRPr>
          </a:p>
          <a:p>
            <a:pPr marR="5080" algn="r">
              <a:lnSpc>
                <a:spcPct val="100000"/>
              </a:lnSpc>
              <a:tabLst>
                <a:tab pos="913765" algn="l"/>
              </a:tabLst>
            </a:pPr>
            <a:r>
              <a:rPr sz="2000" b="1" spc="-5" dirty="0">
                <a:latin typeface="Courier New"/>
                <a:cs typeface="Courier New"/>
              </a:rPr>
              <a:t>FROM	Students</a:t>
            </a:r>
            <a:r>
              <a:rPr sz="2000" b="1" spc="-75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S2)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998589" y="2432050"/>
            <a:ext cx="8801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20" dirty="0">
                <a:solidFill>
                  <a:srgbClr val="003366"/>
                </a:solidFill>
                <a:latin typeface="Times New Roman"/>
                <a:cs typeface="Times New Roman"/>
              </a:rPr>
              <a:t>atribut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783323" y="2286000"/>
            <a:ext cx="152400" cy="381000"/>
          </a:xfrm>
          <a:custGeom>
            <a:avLst/>
            <a:gdLst/>
            <a:ahLst/>
            <a:cxnLst/>
            <a:rect l="l" t="t" r="r" b="b"/>
            <a:pathLst>
              <a:path w="152400" h="381000">
                <a:moveTo>
                  <a:pt x="152400" y="381000"/>
                </a:moveTo>
                <a:lnTo>
                  <a:pt x="99209" y="357165"/>
                </a:lnTo>
                <a:lnTo>
                  <a:pt x="54197" y="291399"/>
                </a:lnTo>
                <a:lnTo>
                  <a:pt x="35831" y="245481"/>
                </a:lnTo>
                <a:lnTo>
                  <a:pt x="20799" y="192306"/>
                </a:lnTo>
                <a:lnTo>
                  <a:pt x="9530" y="132950"/>
                </a:lnTo>
                <a:lnTo>
                  <a:pt x="2454" y="68490"/>
                </a:lnTo>
                <a:lnTo>
                  <a:pt x="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763625" y="5171313"/>
            <a:ext cx="429260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latin typeface="Courier New"/>
                <a:cs typeface="Courier New"/>
              </a:rPr>
              <a:t>SELECT COUNT (DISTINCT</a:t>
            </a:r>
            <a:r>
              <a:rPr sz="2000" b="1" spc="-30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S.gr)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63625" y="5476138"/>
            <a:ext cx="276860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6465" algn="l"/>
              </a:tabLst>
            </a:pPr>
            <a:r>
              <a:rPr sz="2000" b="1" spc="-5" dirty="0">
                <a:latin typeface="Courier New"/>
                <a:cs typeface="Courier New"/>
              </a:rPr>
              <a:t>FROM	Students</a:t>
            </a:r>
            <a:r>
              <a:rPr sz="2000" b="1" spc="-30" dirty="0">
                <a:latin typeface="Courier New"/>
                <a:cs typeface="Courier New"/>
              </a:rPr>
              <a:t> </a:t>
            </a:r>
            <a:r>
              <a:rPr sz="2000" b="1" dirty="0">
                <a:latin typeface="Courier New"/>
                <a:cs typeface="Courier New"/>
              </a:rPr>
              <a:t>S</a:t>
            </a:r>
            <a:endParaRPr sz="20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2000" b="1" spc="-5" dirty="0">
                <a:latin typeface="Courier New"/>
                <a:cs typeface="Courier New"/>
              </a:rPr>
              <a:t>WHERE</a:t>
            </a:r>
            <a:r>
              <a:rPr sz="2000" b="1" spc="-55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S.name=‘Bob’</a:t>
            </a:r>
            <a:endParaRPr sz="20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EAEAEA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45945" y="438149"/>
            <a:ext cx="52070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i="0" spc="-5" dirty="0">
                <a:solidFill>
                  <a:srgbClr val="FF0000"/>
                </a:solidFill>
                <a:latin typeface="Courier New"/>
                <a:cs typeface="Courier New"/>
              </a:rPr>
              <a:t>GROUP BY /</a:t>
            </a:r>
            <a:r>
              <a:rPr sz="4000" b="1" i="0" spc="-55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sz="4000" b="1" i="0" spc="-5" dirty="0">
                <a:solidFill>
                  <a:srgbClr val="FF0000"/>
                </a:solidFill>
                <a:latin typeface="Courier New"/>
                <a:cs typeface="Courier New"/>
              </a:rPr>
              <a:t>HAVING</a:t>
            </a:r>
            <a:endParaRPr sz="4000" b="1" dirty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10104" y="4228338"/>
            <a:ext cx="109156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latin typeface="Courier New"/>
                <a:cs typeface="Courier New"/>
              </a:rPr>
              <a:t>FROM  </a:t>
            </a:r>
            <a:r>
              <a:rPr sz="2800" b="1" spc="-10" dirty="0">
                <a:latin typeface="Courier New"/>
                <a:cs typeface="Courier New"/>
              </a:rPr>
              <a:t>W</a:t>
            </a:r>
            <a:r>
              <a:rPr sz="2800" b="1" dirty="0">
                <a:latin typeface="Courier New"/>
                <a:cs typeface="Courier New"/>
              </a:rPr>
              <a:t>H</a:t>
            </a:r>
            <a:r>
              <a:rPr sz="2800" b="1" spc="-10" dirty="0">
                <a:latin typeface="Courier New"/>
                <a:cs typeface="Courier New"/>
              </a:rPr>
              <a:t>ERE</a:t>
            </a:r>
            <a:endParaRPr sz="28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01065" y="4228338"/>
            <a:ext cx="215582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635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Courier New"/>
                <a:cs typeface="Courier New"/>
              </a:rPr>
              <a:t>Students</a:t>
            </a:r>
            <a:r>
              <a:rPr sz="2800" b="1" spc="-75" dirty="0">
                <a:latin typeface="Courier New"/>
                <a:cs typeface="Courier New"/>
              </a:rPr>
              <a:t> </a:t>
            </a:r>
            <a:r>
              <a:rPr sz="2800" b="1" spc="-5" dirty="0">
                <a:latin typeface="Courier New"/>
                <a:cs typeface="Courier New"/>
              </a:rPr>
              <a:t>S  </a:t>
            </a:r>
            <a:r>
              <a:rPr sz="2800" b="1" spc="-10" dirty="0">
                <a:latin typeface="Courier New"/>
                <a:cs typeface="Courier New"/>
              </a:rPr>
              <a:t>S.gr </a:t>
            </a:r>
            <a:r>
              <a:rPr sz="2800" b="1" spc="-5" dirty="0">
                <a:latin typeface="Courier New"/>
                <a:cs typeface="Courier New"/>
              </a:rPr>
              <a:t>=</a:t>
            </a:r>
            <a:r>
              <a:rPr sz="2800" b="1" spc="-70" dirty="0">
                <a:latin typeface="Courier New"/>
                <a:cs typeface="Courier New"/>
              </a:rPr>
              <a:t> </a:t>
            </a:r>
            <a:r>
              <a:rPr sz="2800" b="1" i="1" spc="-5" dirty="0">
                <a:latin typeface="Courier New"/>
                <a:cs typeface="Courier New"/>
              </a:rPr>
              <a:t>i</a:t>
            </a:r>
            <a:endParaRPr sz="28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27402" y="2353436"/>
            <a:ext cx="5770245" cy="1899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Courier New"/>
                <a:cs typeface="Courier New"/>
              </a:rPr>
              <a:t>For </a:t>
            </a:r>
            <a:r>
              <a:rPr sz="2800" b="1" i="1" spc="-5" dirty="0">
                <a:latin typeface="Courier New"/>
                <a:cs typeface="Courier New"/>
              </a:rPr>
              <a:t>i </a:t>
            </a:r>
            <a:r>
              <a:rPr sz="2800" b="1" spc="-5" dirty="0">
                <a:latin typeface="Courier New"/>
                <a:cs typeface="Courier New"/>
              </a:rPr>
              <a:t>=</a:t>
            </a:r>
            <a:r>
              <a:rPr sz="2800" b="1" spc="-90" dirty="0">
                <a:latin typeface="Courier New"/>
                <a:cs typeface="Courier New"/>
              </a:rPr>
              <a:t> </a:t>
            </a:r>
            <a:r>
              <a:rPr sz="2800" b="1" spc="-10" dirty="0">
                <a:latin typeface="Courier New"/>
                <a:cs typeface="Courier New"/>
              </a:rPr>
              <a:t>221,222,223,224...:</a:t>
            </a:r>
            <a:endParaRPr sz="28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</a:pPr>
            <a:endParaRPr sz="31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</a:pPr>
            <a:endParaRPr sz="4000" dirty="0">
              <a:latin typeface="Courier New"/>
              <a:cs typeface="Courier New"/>
            </a:endParaRPr>
          </a:p>
          <a:p>
            <a:pPr marR="549275" algn="ctr">
              <a:lnSpc>
                <a:spcPct val="100000"/>
              </a:lnSpc>
            </a:pPr>
            <a:r>
              <a:rPr sz="2800" b="1" spc="-10" dirty="0">
                <a:latin typeface="Courier New"/>
                <a:cs typeface="Courier New"/>
              </a:rPr>
              <a:t>SELECT</a:t>
            </a:r>
            <a:r>
              <a:rPr sz="2800" b="1" spc="-20" dirty="0">
                <a:latin typeface="Courier New"/>
                <a:cs typeface="Courier New"/>
              </a:rPr>
              <a:t> </a:t>
            </a:r>
            <a:r>
              <a:rPr sz="2800" b="1" spc="-10" dirty="0">
                <a:latin typeface="Courier New"/>
                <a:cs typeface="Courier New"/>
              </a:rPr>
              <a:t>MIN(S.age)</a:t>
            </a:r>
            <a:endParaRPr sz="2800" dirty="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EAEAEA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19200" y="2971800"/>
            <a:ext cx="7467600" cy="2245360"/>
          </a:xfrm>
          <a:prstGeom prst="rect">
            <a:avLst/>
          </a:prstGeom>
          <a:solidFill>
            <a:srgbClr val="EAEAEA">
              <a:alpha val="50195"/>
            </a:srgbClr>
          </a:solidFill>
          <a:ln w="12192">
            <a:solidFill>
              <a:srgbClr val="000000"/>
            </a:solidFill>
          </a:ln>
        </p:spPr>
        <p:txBody>
          <a:bodyPr vert="horz" wrap="square" lIns="0" tIns="317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5"/>
              </a:spcBef>
            </a:pPr>
            <a:r>
              <a:rPr sz="2800" b="1" spc="-10" dirty="0">
                <a:latin typeface="Courier New"/>
                <a:cs typeface="Courier New"/>
              </a:rPr>
              <a:t>SELECT [DISTINCT]</a:t>
            </a:r>
            <a:r>
              <a:rPr sz="2800" b="1" spc="-20" dirty="0">
                <a:latin typeface="Courier New"/>
                <a:cs typeface="Courier New"/>
              </a:rPr>
              <a:t> </a:t>
            </a:r>
            <a:r>
              <a:rPr sz="2800" b="1" i="1" spc="-10" dirty="0">
                <a:latin typeface="Courier New"/>
                <a:cs typeface="Courier New"/>
              </a:rPr>
              <a:t>target-list</a:t>
            </a:r>
            <a:endParaRPr sz="2800">
              <a:latin typeface="Courier New"/>
              <a:cs typeface="Courier New"/>
            </a:endParaRPr>
          </a:p>
          <a:p>
            <a:pPr marL="90805" marR="2474595">
              <a:lnSpc>
                <a:spcPct val="100000"/>
              </a:lnSpc>
              <a:tabLst>
                <a:tab pos="1579245" algn="l"/>
                <a:tab pos="2218055" algn="l"/>
              </a:tabLst>
            </a:pPr>
            <a:r>
              <a:rPr sz="2800" b="1" spc="-10" dirty="0">
                <a:latin typeface="Courier New"/>
                <a:cs typeface="Courier New"/>
              </a:rPr>
              <a:t>FROM	</a:t>
            </a:r>
            <a:r>
              <a:rPr sz="2800" b="1" i="1" spc="-10" dirty="0">
                <a:latin typeface="Courier New"/>
                <a:cs typeface="Courier New"/>
              </a:rPr>
              <a:t>relation-list  </a:t>
            </a:r>
            <a:r>
              <a:rPr sz="2800" b="1" spc="-10" dirty="0">
                <a:latin typeface="Courier New"/>
                <a:cs typeface="Courier New"/>
              </a:rPr>
              <a:t>WHERE	</a:t>
            </a:r>
            <a:r>
              <a:rPr sz="2800" b="1" i="1" spc="-10" dirty="0">
                <a:latin typeface="Courier New"/>
                <a:cs typeface="Courier New"/>
              </a:rPr>
              <a:t>qualification  </a:t>
            </a:r>
            <a:r>
              <a:rPr sz="2800" b="1" spc="-10" dirty="0">
                <a:solidFill>
                  <a:srgbClr val="9A0000"/>
                </a:solidFill>
                <a:latin typeface="Courier New"/>
                <a:cs typeface="Courier New"/>
              </a:rPr>
              <a:t>GROU</a:t>
            </a:r>
            <a:r>
              <a:rPr sz="2800" b="1" spc="-5" dirty="0">
                <a:solidFill>
                  <a:srgbClr val="9A0000"/>
                </a:solidFill>
                <a:latin typeface="Courier New"/>
                <a:cs typeface="Courier New"/>
              </a:rPr>
              <a:t>P</a:t>
            </a:r>
            <a:r>
              <a:rPr sz="2800" b="1" spc="-15" dirty="0">
                <a:solidFill>
                  <a:srgbClr val="9A0000"/>
                </a:solidFill>
                <a:latin typeface="Courier New"/>
                <a:cs typeface="Courier New"/>
              </a:rPr>
              <a:t> </a:t>
            </a:r>
            <a:r>
              <a:rPr sz="2800" b="1" spc="-10" dirty="0">
                <a:solidFill>
                  <a:srgbClr val="9A0000"/>
                </a:solidFill>
                <a:latin typeface="Courier New"/>
                <a:cs typeface="Courier New"/>
              </a:rPr>
              <a:t>B</a:t>
            </a:r>
            <a:r>
              <a:rPr sz="2800" b="1" spc="-5" dirty="0">
                <a:solidFill>
                  <a:srgbClr val="9A0000"/>
                </a:solidFill>
                <a:latin typeface="Courier New"/>
                <a:cs typeface="Courier New"/>
              </a:rPr>
              <a:t>Y</a:t>
            </a:r>
            <a:r>
              <a:rPr sz="2800" b="1" dirty="0">
                <a:solidFill>
                  <a:srgbClr val="9A0000"/>
                </a:solidFill>
                <a:latin typeface="Courier New"/>
                <a:cs typeface="Courier New"/>
              </a:rPr>
              <a:t>	</a:t>
            </a:r>
            <a:r>
              <a:rPr sz="2800" b="1" i="1" spc="-10" dirty="0">
                <a:latin typeface="Courier New"/>
                <a:cs typeface="Courier New"/>
              </a:rPr>
              <a:t>gro</a:t>
            </a:r>
            <a:r>
              <a:rPr sz="2800" b="1" i="1" spc="-20" dirty="0">
                <a:latin typeface="Courier New"/>
                <a:cs typeface="Courier New"/>
              </a:rPr>
              <a:t>u</a:t>
            </a:r>
            <a:r>
              <a:rPr sz="2800" b="1" i="1" spc="-10" dirty="0">
                <a:latin typeface="Courier New"/>
                <a:cs typeface="Courier New"/>
              </a:rPr>
              <a:t>ping</a:t>
            </a:r>
            <a:r>
              <a:rPr sz="2800" b="1" i="1" spc="-15" dirty="0">
                <a:latin typeface="Courier New"/>
                <a:cs typeface="Courier New"/>
              </a:rPr>
              <a:t>-</a:t>
            </a:r>
            <a:r>
              <a:rPr sz="2800" b="1" i="1" spc="-10" dirty="0">
                <a:latin typeface="Courier New"/>
                <a:cs typeface="Courier New"/>
              </a:rPr>
              <a:t>list</a:t>
            </a:r>
            <a:endParaRPr sz="2800">
              <a:latin typeface="Courier New"/>
              <a:cs typeface="Courier New"/>
            </a:endParaRPr>
          </a:p>
          <a:p>
            <a:pPr marL="90805">
              <a:lnSpc>
                <a:spcPct val="100000"/>
              </a:lnSpc>
              <a:spcBef>
                <a:spcPts val="5"/>
              </a:spcBef>
              <a:tabLst>
                <a:tab pos="2218055" algn="l"/>
              </a:tabLst>
            </a:pPr>
            <a:r>
              <a:rPr sz="2800" b="1" spc="-10" dirty="0">
                <a:solidFill>
                  <a:srgbClr val="9A0000"/>
                </a:solidFill>
                <a:latin typeface="Courier New"/>
                <a:cs typeface="Courier New"/>
              </a:rPr>
              <a:t>HAVING	</a:t>
            </a:r>
            <a:r>
              <a:rPr sz="2800" b="1" i="1" spc="-10" dirty="0">
                <a:latin typeface="Courier New"/>
                <a:cs typeface="Courier New"/>
              </a:rPr>
              <a:t>group-qualification</a:t>
            </a:r>
            <a:endParaRPr sz="28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845945" y="438149"/>
            <a:ext cx="52070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i="0" spc="-5" dirty="0">
                <a:solidFill>
                  <a:srgbClr val="FF0000"/>
                </a:solidFill>
                <a:latin typeface="Courier New"/>
                <a:cs typeface="Courier New"/>
              </a:rPr>
              <a:t>GROUP BY /</a:t>
            </a:r>
            <a:r>
              <a:rPr sz="4000" b="1" i="0" spc="-55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sz="4000" b="1" i="0" spc="-5" dirty="0">
                <a:solidFill>
                  <a:srgbClr val="FF0000"/>
                </a:solidFill>
                <a:latin typeface="Courier New"/>
                <a:cs typeface="Courier New"/>
              </a:rPr>
              <a:t>HAVING</a:t>
            </a:r>
            <a:endParaRPr sz="4000" b="1" dirty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EAEAEA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88340" y="382651"/>
            <a:ext cx="833755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it-IT" sz="2400" b="1" i="0" spc="105" dirty="0" smtClean="0">
                <a:solidFill>
                  <a:srgbClr val="FF0000"/>
                </a:solidFill>
                <a:latin typeface="Cambria"/>
                <a:cs typeface="Cambria"/>
              </a:rPr>
              <a:t>NUMARUL </a:t>
            </a:r>
            <a:r>
              <a:rPr lang="it-IT" sz="2400" b="1" i="0" spc="25" dirty="0" smtClean="0">
                <a:solidFill>
                  <a:srgbClr val="FF0000"/>
                </a:solidFill>
                <a:latin typeface="Cambria"/>
                <a:cs typeface="Cambria"/>
              </a:rPr>
              <a:t>STUDENTILOR </a:t>
            </a:r>
            <a:r>
              <a:rPr lang="it-IT" sz="2400" b="1" i="0" spc="60" dirty="0" smtClean="0">
                <a:solidFill>
                  <a:srgbClr val="FF0000"/>
                </a:solidFill>
                <a:latin typeface="Cambria"/>
                <a:cs typeface="Cambria"/>
              </a:rPr>
              <a:t>CU </a:t>
            </a:r>
            <a:r>
              <a:rPr lang="it-IT" sz="2400" b="1" i="0" spc="15" dirty="0" smtClean="0">
                <a:solidFill>
                  <a:srgbClr val="FF0000"/>
                </a:solidFill>
                <a:latin typeface="Cambria"/>
                <a:cs typeface="Cambria"/>
              </a:rPr>
              <a:t>NOTA </a:t>
            </a:r>
            <a:r>
              <a:rPr lang="it-IT" sz="2400" b="1" i="0" spc="35" dirty="0" smtClean="0">
                <a:solidFill>
                  <a:srgbClr val="FF0000"/>
                </a:solidFill>
                <a:latin typeface="Cambria"/>
                <a:cs typeface="Cambria"/>
              </a:rPr>
              <a:t>LA </a:t>
            </a:r>
            <a:r>
              <a:rPr lang="it-IT" sz="2400" b="1" i="0" spc="20" dirty="0" smtClean="0">
                <a:solidFill>
                  <a:srgbClr val="FF0000"/>
                </a:solidFill>
                <a:latin typeface="Cambria"/>
                <a:cs typeface="Cambria"/>
              </a:rPr>
              <a:t>CURSURILE </a:t>
            </a:r>
            <a:r>
              <a:rPr lang="it-IT" sz="2400" b="1" i="0" spc="60" dirty="0" smtClean="0">
                <a:solidFill>
                  <a:srgbClr val="FF0000"/>
                </a:solidFill>
                <a:latin typeface="Cambria"/>
                <a:cs typeface="Cambria"/>
              </a:rPr>
              <a:t>CU </a:t>
            </a:r>
            <a:r>
              <a:rPr lang="it-IT" sz="2400" b="1" i="0" spc="-130" dirty="0" smtClean="0">
                <a:solidFill>
                  <a:srgbClr val="FF0000"/>
                </a:solidFill>
                <a:latin typeface="Cambria"/>
                <a:cs typeface="Cambria"/>
              </a:rPr>
              <a:t>6 </a:t>
            </a:r>
            <a:r>
              <a:rPr lang="it-IT" sz="2400" b="1" i="0" spc="5" dirty="0" smtClean="0">
                <a:solidFill>
                  <a:srgbClr val="FF0000"/>
                </a:solidFill>
                <a:latin typeface="Cambria"/>
                <a:cs typeface="Cambria"/>
              </a:rPr>
              <a:t>CREDITE SI </a:t>
            </a:r>
            <a:r>
              <a:rPr lang="it-IT" sz="2400" b="1" i="0" spc="55" dirty="0" smtClean="0">
                <a:solidFill>
                  <a:srgbClr val="FF0000"/>
                </a:solidFill>
                <a:latin typeface="Cambria"/>
                <a:cs typeface="Cambria"/>
              </a:rPr>
              <a:t>MEDIA  </a:t>
            </a:r>
            <a:r>
              <a:rPr lang="it-IT" sz="2400" b="1" i="0" spc="5" dirty="0" smtClean="0">
                <a:solidFill>
                  <a:srgbClr val="FF0000"/>
                </a:solidFill>
                <a:latin typeface="Cambria"/>
                <a:cs typeface="Cambria"/>
              </a:rPr>
              <a:t>NOTELOR</a:t>
            </a:r>
            <a:r>
              <a:rPr lang="it-IT" sz="2400" b="1" i="0" spc="85" dirty="0" smtClean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lang="it-IT" sz="2400" b="1" i="0" dirty="0" smtClean="0">
                <a:solidFill>
                  <a:srgbClr val="FF0000"/>
                </a:solidFill>
                <a:latin typeface="Cambria"/>
                <a:cs typeface="Cambria"/>
              </a:rPr>
              <a:t>ACESTORA</a:t>
            </a:r>
            <a:endParaRPr lang="it-IT" sz="2400" b="1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929312" y="3883088"/>
          <a:ext cx="2058670" cy="20113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5155"/>
                <a:gridCol w="665480"/>
                <a:gridCol w="788035"/>
              </a:tblGrid>
              <a:tr h="335153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b="1" i="1" spc="-5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sid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19812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b="1" i="1" spc="-5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cid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-4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grade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279">
                <a:tc>
                  <a:txBody>
                    <a:bodyPr/>
                    <a:lstStyle/>
                    <a:p>
                      <a:pPr marR="381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1234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9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153">
                <a:tc>
                  <a:txBody>
                    <a:bodyPr/>
                    <a:lstStyle/>
                    <a:p>
                      <a:pPr marR="381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1235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10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279">
                <a:tc>
                  <a:txBody>
                    <a:bodyPr/>
                    <a:lstStyle/>
                    <a:p>
                      <a:pPr marR="381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1234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10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R="381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1234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9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165">
                <a:tc>
                  <a:txBody>
                    <a:bodyPr/>
                    <a:lstStyle/>
                    <a:p>
                      <a:pPr marR="381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7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712912" y="5273738"/>
          <a:ext cx="3504562" cy="13413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0405"/>
                <a:gridCol w="838200"/>
                <a:gridCol w="858519"/>
                <a:gridCol w="601344"/>
                <a:gridCol w="506094"/>
              </a:tblGrid>
              <a:tr h="335292">
                <a:tc>
                  <a:txBody>
                    <a:bodyPr/>
                    <a:lstStyle/>
                    <a:p>
                      <a:pPr marR="205740"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600" b="1" i="1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sid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11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600" i="1" spc="-1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name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600" i="1" spc="-25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email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600" i="1" spc="-65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age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600" i="1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gr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356">
                <a:tc>
                  <a:txBody>
                    <a:bodyPr/>
                    <a:lstStyle/>
                    <a:p>
                      <a:pPr marR="191770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1234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3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John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5270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3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  <a:hlinkClick r:id="rId2"/>
                        </a:rPr>
                        <a:t>j@cs.ro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21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762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331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368">
                <a:tc>
                  <a:txBody>
                    <a:bodyPr/>
                    <a:lstStyle/>
                    <a:p>
                      <a:pPr marR="191770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1235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Smith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14604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  <a:hlinkClick r:id="rId3"/>
                        </a:rPr>
                        <a:t>s@cs.ro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22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762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331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356">
                <a:tc>
                  <a:txBody>
                    <a:bodyPr/>
                    <a:lstStyle/>
                    <a:p>
                      <a:pPr marR="191770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Anne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  <a:hlinkClick r:id="rId4"/>
                        </a:rPr>
                        <a:t>a@cs.ro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21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762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332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1755394" y="4840351"/>
            <a:ext cx="11264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60" dirty="0">
                <a:solidFill>
                  <a:srgbClr val="9A0000"/>
                </a:solidFill>
                <a:latin typeface="Times New Roman"/>
                <a:cs typeface="Times New Roman"/>
              </a:rPr>
              <a:t>Students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23228" y="3436746"/>
            <a:ext cx="10769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20" dirty="0">
                <a:solidFill>
                  <a:srgbClr val="9A0000"/>
                </a:solidFill>
                <a:latin typeface="Times New Roman"/>
                <a:cs typeface="Times New Roman"/>
              </a:rPr>
              <a:t>Enrolled</a:t>
            </a:r>
            <a:endParaRPr sz="2400">
              <a:latin typeface="Times New Roman"/>
              <a:cs typeface="Times New Roman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738312" y="3444938"/>
          <a:ext cx="2896870" cy="13413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7380"/>
                <a:gridCol w="1506855"/>
                <a:gridCol w="762635"/>
              </a:tblGrid>
              <a:tr h="335280">
                <a:tc>
                  <a:txBody>
                    <a:bodyPr/>
                    <a:lstStyle/>
                    <a:p>
                      <a:pPr marL="1790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b="1" i="1" spc="-5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cid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492759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-2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cname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-15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credits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Algorithms1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7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Databases1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Databases2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1780794" y="2998165"/>
            <a:ext cx="1007744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25" dirty="0">
                <a:solidFill>
                  <a:srgbClr val="9A0000"/>
                </a:solidFill>
                <a:latin typeface="Times New Roman"/>
                <a:cs typeface="Times New Roman"/>
              </a:rPr>
              <a:t>Courses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92479" y="1281785"/>
            <a:ext cx="7187565" cy="819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0200"/>
              </a:lnSpc>
              <a:spcBef>
                <a:spcPts val="100"/>
              </a:spcBef>
              <a:tabLst>
                <a:tab pos="926465" algn="l"/>
                <a:tab pos="1231265" algn="l"/>
                <a:tab pos="2450465" algn="l"/>
              </a:tabLst>
            </a:pPr>
            <a:r>
              <a:rPr sz="2000" b="1" spc="-5" dirty="0">
                <a:latin typeface="Courier New"/>
                <a:cs typeface="Courier New"/>
              </a:rPr>
              <a:t>SELECT	</a:t>
            </a:r>
            <a:r>
              <a:rPr lang="ro-MO" sz="2000" b="1" spc="-5" dirty="0" smtClean="0">
                <a:latin typeface="Courier New"/>
                <a:cs typeface="Courier New"/>
              </a:rPr>
              <a:t> </a:t>
            </a:r>
            <a:r>
              <a:rPr sz="2000" b="1" spc="-5" dirty="0" smtClean="0">
                <a:latin typeface="Courier New"/>
                <a:cs typeface="Courier New"/>
              </a:rPr>
              <a:t>C.cid, COUNT </a:t>
            </a:r>
            <a:r>
              <a:rPr sz="2000" b="1" spc="-5" dirty="0">
                <a:latin typeface="Courier New"/>
                <a:cs typeface="Courier New"/>
              </a:rPr>
              <a:t>(*) AS scount, AVG(grade)  FROM	Enrolled E, Courses</a:t>
            </a:r>
            <a:r>
              <a:rPr sz="2000" b="1" spc="-15" dirty="0">
                <a:latin typeface="Courier New"/>
                <a:cs typeface="Courier New"/>
              </a:rPr>
              <a:t> </a:t>
            </a:r>
            <a:r>
              <a:rPr sz="2000" b="1" dirty="0">
                <a:latin typeface="Courier New"/>
                <a:cs typeface="Courier New"/>
              </a:rPr>
              <a:t>C</a:t>
            </a:r>
            <a:endParaRPr sz="2000" dirty="0">
              <a:latin typeface="Courier New"/>
              <a:cs typeface="Courier New"/>
            </a:endParaRP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1173429" y="2220421"/>
          <a:ext cx="5092700" cy="6126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9950"/>
                <a:gridCol w="1828800"/>
                <a:gridCol w="609600"/>
                <a:gridCol w="1784350"/>
              </a:tblGrid>
              <a:tr h="306506">
                <a:tc>
                  <a:txBody>
                    <a:bodyPr/>
                    <a:lstStyle/>
                    <a:p>
                      <a:pPr marR="36830" algn="ctr">
                        <a:lnSpc>
                          <a:spcPts val="2070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WHERE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2070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E.cid=C.cid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2070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AND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2070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C.credits=6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4F4F4"/>
                    </a:solidFill>
                  </a:tcPr>
                </a:tc>
              </a:tr>
              <a:tr h="306161">
                <a:tc>
                  <a:txBody>
                    <a:bodyPr/>
                    <a:lstStyle/>
                    <a:p>
                      <a:pPr marR="37465" algn="ctr">
                        <a:lnSpc>
                          <a:spcPts val="2210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GROUP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2210"/>
                        </a:lnSpc>
                        <a:tabLst>
                          <a:tab pos="685165" algn="l"/>
                        </a:tabLst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BY	C.cid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4F4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EAEAEA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0" y="162656"/>
            <a:ext cx="3969867" cy="12432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i="0" spc="20" dirty="0">
                <a:solidFill>
                  <a:srgbClr val="FF0000"/>
                </a:solidFill>
                <a:latin typeface="Cambria"/>
                <a:cs typeface="Cambria"/>
              </a:rPr>
              <a:t>Interogare</a:t>
            </a:r>
            <a:r>
              <a:rPr sz="4000" b="1" i="0" spc="35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4000" b="1" i="0" spc="310" dirty="0">
                <a:solidFill>
                  <a:srgbClr val="FF0000"/>
                </a:solidFill>
                <a:latin typeface="Cambria"/>
                <a:cs typeface="Cambria"/>
              </a:rPr>
              <a:t>SQL</a:t>
            </a:r>
            <a:endParaRPr sz="4000" b="1" dirty="0">
              <a:solidFill>
                <a:srgbClr val="FF0000"/>
              </a:solidFill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4000" b="1" i="0" spc="85" dirty="0">
                <a:solidFill>
                  <a:srgbClr val="FF0000"/>
                </a:solidFill>
                <a:latin typeface="Cambria"/>
                <a:cs typeface="Cambria"/>
              </a:rPr>
              <a:t>simplă</a:t>
            </a:r>
            <a:endParaRPr sz="4000" b="1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525360"/>
            <a:ext cx="8168640" cy="4454525"/>
          </a:xfrm>
          <a:prstGeom prst="rect">
            <a:avLst/>
          </a:prstGeom>
        </p:spPr>
        <p:txBody>
          <a:bodyPr vert="horz" wrap="square" lIns="0" tIns="245110" rIns="0" bIns="0" rtlCol="0">
            <a:spAutoFit/>
          </a:bodyPr>
          <a:lstStyle/>
          <a:p>
            <a:pPr marL="443865" indent="-431800">
              <a:lnSpc>
                <a:spcPct val="100000"/>
              </a:lnSpc>
              <a:spcBef>
                <a:spcPts val="1930"/>
              </a:spcBef>
              <a:buSzPct val="75000"/>
              <a:buFont typeface="Wingdings"/>
              <a:buChar char="◼"/>
              <a:tabLst>
                <a:tab pos="443865" algn="l"/>
                <a:tab pos="444500" algn="l"/>
                <a:tab pos="2299970" algn="l"/>
              </a:tabLst>
            </a:pPr>
            <a:r>
              <a:rPr sz="2800" i="1" u="heavy" spc="-5" dirty="0">
                <a:solidFill>
                  <a:srgbClr val="9A0000"/>
                </a:solidFill>
                <a:uFill>
                  <a:solidFill>
                    <a:srgbClr val="9A0000"/>
                  </a:solidFill>
                </a:uFill>
                <a:latin typeface="Times New Roman"/>
                <a:cs typeface="Times New Roman"/>
              </a:rPr>
              <a:t>relation-list</a:t>
            </a:r>
            <a:r>
              <a:rPr sz="2800" i="1" spc="-5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800" dirty="0">
                <a:solidFill>
                  <a:srgbClr val="003366"/>
                </a:solidFill>
                <a:latin typeface="Cambria"/>
                <a:cs typeface="Cambria"/>
              </a:rPr>
              <a:t>- </a:t>
            </a:r>
            <a:r>
              <a:rPr sz="2800" spc="10" dirty="0">
                <a:solidFill>
                  <a:srgbClr val="003366"/>
                </a:solidFill>
                <a:latin typeface="Cambria"/>
                <a:cs typeface="Cambria"/>
              </a:rPr>
              <a:t>lista </a:t>
            </a:r>
            <a:r>
              <a:rPr sz="2800" spc="65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800" spc="75" dirty="0">
                <a:solidFill>
                  <a:srgbClr val="003366"/>
                </a:solidFill>
                <a:latin typeface="Cambria"/>
                <a:cs typeface="Cambria"/>
              </a:rPr>
              <a:t>nume </a:t>
            </a:r>
            <a:r>
              <a:rPr sz="2800" spc="65" dirty="0">
                <a:solidFill>
                  <a:srgbClr val="003366"/>
                </a:solidFill>
                <a:latin typeface="Cambria"/>
                <a:cs typeface="Cambria"/>
              </a:rPr>
              <a:t>de</a:t>
            </a:r>
            <a:r>
              <a:rPr sz="2800" spc="24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relaţii/tabele.</a:t>
            </a:r>
            <a:endParaRPr sz="2800">
              <a:latin typeface="Cambria"/>
              <a:cs typeface="Cambria"/>
            </a:endParaRPr>
          </a:p>
          <a:p>
            <a:pPr marL="443865" indent="-431800">
              <a:lnSpc>
                <a:spcPct val="100000"/>
              </a:lnSpc>
              <a:spcBef>
                <a:spcPts val="1825"/>
              </a:spcBef>
              <a:buSzPct val="75000"/>
              <a:buFont typeface="Wingdings"/>
              <a:buChar char="◼"/>
              <a:tabLst>
                <a:tab pos="443865" algn="l"/>
                <a:tab pos="444500" algn="l"/>
                <a:tab pos="2044064" algn="l"/>
              </a:tabLst>
            </a:pPr>
            <a:r>
              <a:rPr sz="2800" i="1" u="heavy" spc="10" dirty="0">
                <a:solidFill>
                  <a:srgbClr val="9A0000"/>
                </a:solidFill>
                <a:uFill>
                  <a:solidFill>
                    <a:srgbClr val="9A0000"/>
                  </a:solidFill>
                </a:uFill>
                <a:latin typeface="Times New Roman"/>
                <a:cs typeface="Times New Roman"/>
              </a:rPr>
              <a:t>target-list</a:t>
            </a:r>
            <a:r>
              <a:rPr sz="2800" i="1" spc="10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800" dirty="0">
                <a:solidFill>
                  <a:srgbClr val="003366"/>
                </a:solidFill>
                <a:latin typeface="Cambria"/>
                <a:cs typeface="Cambria"/>
              </a:rPr>
              <a:t>- </a:t>
            </a:r>
            <a:r>
              <a:rPr sz="2800" spc="10" dirty="0">
                <a:solidFill>
                  <a:srgbClr val="003366"/>
                </a:solidFill>
                <a:latin typeface="Cambria"/>
                <a:cs typeface="Cambria"/>
              </a:rPr>
              <a:t>listă </a:t>
            </a:r>
            <a:r>
              <a:rPr sz="2800" spc="60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800" dirty="0">
                <a:solidFill>
                  <a:srgbClr val="003366"/>
                </a:solidFill>
                <a:latin typeface="Cambria"/>
                <a:cs typeface="Cambria"/>
              </a:rPr>
              <a:t>attribute </a:t>
            </a:r>
            <a:r>
              <a:rPr sz="2800" spc="15" dirty="0">
                <a:solidFill>
                  <a:srgbClr val="003366"/>
                </a:solidFill>
                <a:latin typeface="Cambria"/>
                <a:cs typeface="Cambria"/>
              </a:rPr>
              <a:t>ale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relaţiilor</a:t>
            </a:r>
            <a:r>
              <a:rPr sz="2800" spc="37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85" dirty="0">
                <a:solidFill>
                  <a:srgbClr val="003366"/>
                </a:solidFill>
                <a:latin typeface="Cambria"/>
                <a:cs typeface="Cambria"/>
              </a:rPr>
              <a:t>din</a:t>
            </a:r>
            <a:endParaRPr sz="2800">
              <a:latin typeface="Cambria"/>
              <a:cs typeface="Cambria"/>
            </a:endParaRPr>
          </a:p>
          <a:p>
            <a:pPr marR="65405" algn="r">
              <a:lnSpc>
                <a:spcPct val="100000"/>
              </a:lnSpc>
              <a:spcBef>
                <a:spcPts val="675"/>
              </a:spcBef>
            </a:pPr>
            <a:r>
              <a:rPr sz="2800" i="1" spc="-80" dirty="0">
                <a:solidFill>
                  <a:srgbClr val="003366"/>
                </a:solidFill>
                <a:latin typeface="Times New Roman"/>
                <a:cs typeface="Times New Roman"/>
              </a:rPr>
              <a:t>re</a:t>
            </a:r>
            <a:r>
              <a:rPr sz="2800" i="1" spc="-5" dirty="0">
                <a:solidFill>
                  <a:srgbClr val="003366"/>
                </a:solidFill>
                <a:latin typeface="Times New Roman"/>
                <a:cs typeface="Times New Roman"/>
              </a:rPr>
              <a:t>latio</a:t>
            </a:r>
            <a:r>
              <a:rPr sz="2800" i="1" spc="5" dirty="0">
                <a:solidFill>
                  <a:srgbClr val="003366"/>
                </a:solidFill>
                <a:latin typeface="Times New Roman"/>
                <a:cs typeface="Times New Roman"/>
              </a:rPr>
              <a:t>n</a:t>
            </a:r>
            <a:r>
              <a:rPr sz="2800" i="1" spc="-5" dirty="0">
                <a:solidFill>
                  <a:srgbClr val="003366"/>
                </a:solidFill>
                <a:latin typeface="Times New Roman"/>
                <a:cs typeface="Times New Roman"/>
              </a:rPr>
              <a:t>-li</a:t>
            </a:r>
            <a:r>
              <a:rPr sz="2800" i="1" dirty="0">
                <a:solidFill>
                  <a:srgbClr val="003366"/>
                </a:solidFill>
                <a:latin typeface="Times New Roman"/>
                <a:cs typeface="Times New Roman"/>
              </a:rPr>
              <a:t>s</a:t>
            </a:r>
            <a:r>
              <a:rPr sz="2800" i="1" spc="150" dirty="0">
                <a:solidFill>
                  <a:srgbClr val="003366"/>
                </a:solidFill>
                <a:latin typeface="Times New Roman"/>
                <a:cs typeface="Times New Roman"/>
              </a:rPr>
              <a:t>t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200"/>
              </a:lnSpc>
              <a:spcBef>
                <a:spcPts val="182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443865" algn="l"/>
                <a:tab pos="444500" algn="l"/>
                <a:tab pos="2411095" algn="l"/>
              </a:tabLst>
            </a:pPr>
            <a:r>
              <a:rPr dirty="0"/>
              <a:t>	</a:t>
            </a:r>
            <a:r>
              <a:rPr sz="2800" i="1" u="heavy" spc="-20" dirty="0">
                <a:solidFill>
                  <a:srgbClr val="9A0000"/>
                </a:solidFill>
                <a:uFill>
                  <a:solidFill>
                    <a:srgbClr val="9A0000"/>
                  </a:solidFill>
                </a:uFill>
                <a:latin typeface="Times New Roman"/>
                <a:cs typeface="Times New Roman"/>
              </a:rPr>
              <a:t>qualification</a:t>
            </a:r>
            <a:r>
              <a:rPr sz="2800" i="1" spc="-20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800" dirty="0">
                <a:solidFill>
                  <a:srgbClr val="003366"/>
                </a:solidFill>
                <a:latin typeface="Cambria"/>
                <a:cs typeface="Cambria"/>
              </a:rPr>
              <a:t>- </a:t>
            </a:r>
            <a:r>
              <a:rPr sz="2800" spc="35" dirty="0">
                <a:solidFill>
                  <a:srgbClr val="003366"/>
                </a:solidFill>
                <a:latin typeface="Cambria"/>
                <a:cs typeface="Cambria"/>
              </a:rPr>
              <a:t>comparaţii </a:t>
            </a:r>
            <a:r>
              <a:rPr sz="2800" spc="45" dirty="0">
                <a:solidFill>
                  <a:srgbClr val="003366"/>
                </a:solidFill>
                <a:latin typeface="Cambria"/>
                <a:cs typeface="Cambria"/>
              </a:rPr>
              <a:t>logice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(</a:t>
            </a:r>
            <a:r>
              <a:rPr sz="2800" spc="30" dirty="0">
                <a:solidFill>
                  <a:srgbClr val="336699"/>
                </a:solidFill>
                <a:latin typeface="Cambria"/>
                <a:cs typeface="Cambria"/>
              </a:rPr>
              <a:t>Attr </a:t>
            </a:r>
            <a:r>
              <a:rPr sz="2800" i="1" spc="-85" dirty="0">
                <a:solidFill>
                  <a:srgbClr val="336699"/>
                </a:solidFill>
                <a:latin typeface="Times New Roman"/>
                <a:cs typeface="Times New Roman"/>
              </a:rPr>
              <a:t>op </a:t>
            </a:r>
            <a:r>
              <a:rPr sz="2800" spc="10" dirty="0">
                <a:solidFill>
                  <a:srgbClr val="336699"/>
                </a:solidFill>
                <a:latin typeface="Cambria"/>
                <a:cs typeface="Cambria"/>
              </a:rPr>
              <a:t>const </a:t>
            </a:r>
            <a:r>
              <a:rPr sz="2800" spc="50" dirty="0">
                <a:solidFill>
                  <a:srgbClr val="003366"/>
                </a:solidFill>
                <a:latin typeface="Cambria"/>
                <a:cs typeface="Cambria"/>
              </a:rPr>
              <a:t>sau </a:t>
            </a:r>
            <a:r>
              <a:rPr sz="2800" spc="50" dirty="0">
                <a:solidFill>
                  <a:srgbClr val="336699"/>
                </a:solidFill>
                <a:latin typeface="Cambria"/>
                <a:cs typeface="Cambria"/>
              </a:rPr>
              <a:t> </a:t>
            </a:r>
            <a:r>
              <a:rPr sz="2800" spc="30" dirty="0">
                <a:solidFill>
                  <a:srgbClr val="336699"/>
                </a:solidFill>
                <a:latin typeface="Cambria"/>
                <a:cs typeface="Cambria"/>
              </a:rPr>
              <a:t>   </a:t>
            </a:r>
            <a:r>
              <a:rPr sz="2800" spc="525" dirty="0">
                <a:solidFill>
                  <a:srgbClr val="336699"/>
                </a:solidFill>
                <a:latin typeface="Cambria"/>
                <a:cs typeface="Cambria"/>
              </a:rPr>
              <a:t> </a:t>
            </a:r>
            <a:r>
              <a:rPr sz="2800" spc="30" dirty="0">
                <a:solidFill>
                  <a:srgbClr val="336699"/>
                </a:solidFill>
                <a:latin typeface="Cambria"/>
                <a:cs typeface="Cambria"/>
              </a:rPr>
              <a:t>Attr1 </a:t>
            </a:r>
            <a:r>
              <a:rPr sz="2800" i="1" spc="-85" dirty="0">
                <a:solidFill>
                  <a:srgbClr val="336699"/>
                </a:solidFill>
                <a:latin typeface="Times New Roman"/>
                <a:cs typeface="Times New Roman"/>
              </a:rPr>
              <a:t>op </a:t>
            </a:r>
            <a:r>
              <a:rPr sz="2800" spc="45" dirty="0">
                <a:solidFill>
                  <a:srgbClr val="336699"/>
                </a:solidFill>
                <a:latin typeface="Cambria"/>
                <a:cs typeface="Cambria"/>
              </a:rPr>
              <a:t>Attr2</a:t>
            </a:r>
            <a:r>
              <a:rPr sz="2800" spc="45" dirty="0">
                <a:solidFill>
                  <a:srgbClr val="003366"/>
                </a:solidFill>
                <a:latin typeface="Cambria"/>
                <a:cs typeface="Cambria"/>
              </a:rPr>
              <a:t>, </a:t>
            </a:r>
            <a:r>
              <a:rPr sz="2800" spc="80" dirty="0">
                <a:solidFill>
                  <a:srgbClr val="003366"/>
                </a:solidFill>
                <a:latin typeface="Cambria"/>
                <a:cs typeface="Cambria"/>
              </a:rPr>
              <a:t>unde </a:t>
            </a:r>
            <a:r>
              <a:rPr sz="2800" i="1" spc="-85" dirty="0">
                <a:solidFill>
                  <a:srgbClr val="336699"/>
                </a:solidFill>
                <a:latin typeface="Times New Roman"/>
                <a:cs typeface="Times New Roman"/>
              </a:rPr>
              <a:t>op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is </a:t>
            </a:r>
            <a:r>
              <a:rPr sz="2800" spc="25" dirty="0">
                <a:solidFill>
                  <a:srgbClr val="003366"/>
                </a:solidFill>
                <a:latin typeface="Cambria"/>
                <a:cs typeface="Cambria"/>
              </a:rPr>
              <a:t>one </a:t>
            </a:r>
            <a:r>
              <a:rPr sz="2800" spc="60" dirty="0">
                <a:solidFill>
                  <a:srgbClr val="003366"/>
                </a:solidFill>
                <a:latin typeface="Cambria"/>
                <a:cs typeface="Cambria"/>
              </a:rPr>
              <a:t>of </a:t>
            </a:r>
            <a:r>
              <a:rPr sz="2800" spc="130" dirty="0">
                <a:solidFill>
                  <a:srgbClr val="003366"/>
                </a:solidFill>
                <a:latin typeface="Cambria"/>
                <a:cs typeface="Cambria"/>
              </a:rPr>
              <a:t>&lt;, &gt;, =, </a:t>
            </a:r>
            <a:r>
              <a:rPr sz="2800" spc="50" dirty="0">
                <a:solidFill>
                  <a:srgbClr val="003366"/>
                </a:solidFill>
                <a:latin typeface="Cambria"/>
                <a:cs typeface="Cambria"/>
              </a:rPr>
              <a:t>≤, ≥, </a:t>
            </a:r>
            <a:r>
              <a:rPr sz="2800" spc="-80" dirty="0">
                <a:solidFill>
                  <a:srgbClr val="003366"/>
                </a:solidFill>
                <a:latin typeface="Cambria"/>
                <a:cs typeface="Cambria"/>
              </a:rPr>
              <a:t>≠) 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combinate </a:t>
            </a:r>
            <a:r>
              <a:rPr sz="2800" spc="65" dirty="0">
                <a:solidFill>
                  <a:srgbClr val="003366"/>
                </a:solidFill>
                <a:latin typeface="Cambria"/>
                <a:cs typeface="Cambria"/>
              </a:rPr>
              <a:t>cu </a:t>
            </a:r>
            <a:r>
              <a:rPr sz="2400" spc="275" dirty="0">
                <a:solidFill>
                  <a:srgbClr val="003366"/>
                </a:solidFill>
                <a:latin typeface="Cambria"/>
                <a:cs typeface="Cambria"/>
              </a:rPr>
              <a:t>AND, </a:t>
            </a:r>
            <a:r>
              <a:rPr sz="2400" spc="210" dirty="0">
                <a:solidFill>
                  <a:srgbClr val="003366"/>
                </a:solidFill>
                <a:latin typeface="Cambria"/>
                <a:cs typeface="Cambria"/>
              </a:rPr>
              <a:t>OR </a:t>
            </a:r>
            <a:r>
              <a:rPr sz="2800" spc="50" dirty="0">
                <a:solidFill>
                  <a:srgbClr val="003366"/>
                </a:solidFill>
                <a:latin typeface="Cambria"/>
                <a:cs typeface="Cambria"/>
              </a:rPr>
              <a:t>sau</a:t>
            </a:r>
            <a:r>
              <a:rPr sz="2800" spc="-204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400" spc="210" dirty="0">
                <a:solidFill>
                  <a:srgbClr val="003366"/>
                </a:solidFill>
                <a:latin typeface="Cambria"/>
                <a:cs typeface="Cambria"/>
              </a:rPr>
              <a:t>NOT</a:t>
            </a:r>
            <a:r>
              <a:rPr sz="2800" spc="210" dirty="0">
                <a:solidFill>
                  <a:srgbClr val="003366"/>
                </a:solidFill>
                <a:latin typeface="Cambria"/>
                <a:cs typeface="Cambria"/>
              </a:rPr>
              <a:t>.</a:t>
            </a:r>
            <a:endParaRPr sz="2800">
              <a:latin typeface="Cambria"/>
              <a:cs typeface="Cambria"/>
            </a:endParaRPr>
          </a:p>
          <a:p>
            <a:pPr marL="355600" marR="75565" indent="-342900">
              <a:lnSpc>
                <a:spcPct val="100299"/>
              </a:lnSpc>
              <a:spcBef>
                <a:spcPts val="180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443865" algn="l"/>
                <a:tab pos="444500" algn="l"/>
              </a:tabLst>
            </a:pPr>
            <a:r>
              <a:rPr dirty="0"/>
              <a:t>	</a:t>
            </a:r>
            <a:r>
              <a:rPr sz="2800" i="1" u="heavy" spc="110" dirty="0">
                <a:solidFill>
                  <a:srgbClr val="9A0000"/>
                </a:solidFill>
                <a:uFill>
                  <a:solidFill>
                    <a:srgbClr val="9A0000"/>
                  </a:solidFill>
                </a:uFill>
                <a:latin typeface="Times New Roman"/>
                <a:cs typeface="Times New Roman"/>
              </a:rPr>
              <a:t>DISTINCT</a:t>
            </a:r>
            <a:r>
              <a:rPr sz="2800" i="1" spc="110" dirty="0">
                <a:solidFill>
                  <a:srgbClr val="9A0000"/>
                </a:solidFill>
                <a:latin typeface="Times New Roman"/>
                <a:cs typeface="Times New Roman"/>
              </a:rPr>
              <a:t>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(optional) </a:t>
            </a:r>
            <a:r>
              <a:rPr sz="2800" dirty="0">
                <a:solidFill>
                  <a:srgbClr val="003366"/>
                </a:solidFill>
                <a:latin typeface="Cambria"/>
                <a:cs typeface="Cambria"/>
              </a:rPr>
              <a:t>- </a:t>
            </a:r>
            <a:r>
              <a:rPr sz="2800" spc="50" dirty="0">
                <a:solidFill>
                  <a:srgbClr val="003366"/>
                </a:solidFill>
                <a:latin typeface="Cambria"/>
                <a:cs typeface="Cambria"/>
              </a:rPr>
              <a:t>indică </a:t>
            </a:r>
            <a:r>
              <a:rPr sz="2800" spc="60" dirty="0">
                <a:solidFill>
                  <a:srgbClr val="003366"/>
                </a:solidFill>
                <a:latin typeface="Cambria"/>
                <a:cs typeface="Cambria"/>
              </a:rPr>
              <a:t>faptul </a:t>
            </a:r>
            <a:r>
              <a:rPr sz="2800" spc="15" dirty="0">
                <a:solidFill>
                  <a:srgbClr val="003366"/>
                </a:solidFill>
                <a:latin typeface="Cambria"/>
                <a:cs typeface="Cambria"/>
              </a:rPr>
              <a:t>că </a:t>
            </a: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rezultatul  </a:t>
            </a:r>
            <a:r>
              <a:rPr sz="2800" spc="55" dirty="0">
                <a:solidFill>
                  <a:srgbClr val="003366"/>
                </a:solidFill>
                <a:latin typeface="Cambria"/>
                <a:cs typeface="Cambria"/>
              </a:rPr>
              <a:t>final </a:t>
            </a:r>
            <a:r>
              <a:rPr sz="2800" spc="95" dirty="0">
                <a:solidFill>
                  <a:srgbClr val="003366"/>
                </a:solidFill>
                <a:latin typeface="Cambria"/>
                <a:cs typeface="Cambria"/>
              </a:rPr>
              <a:t>nu </a:t>
            </a:r>
            <a:r>
              <a:rPr sz="2800" spc="20" dirty="0">
                <a:solidFill>
                  <a:srgbClr val="003366"/>
                </a:solidFill>
                <a:latin typeface="Cambria"/>
                <a:cs typeface="Cambria"/>
              </a:rPr>
              <a:t>conţine</a:t>
            </a:r>
            <a:r>
              <a:rPr sz="2800" spc="6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60" dirty="0">
                <a:solidFill>
                  <a:srgbClr val="003366"/>
                </a:solidFill>
                <a:latin typeface="Cambria"/>
                <a:cs typeface="Cambria"/>
              </a:rPr>
              <a:t>duplicate.</a:t>
            </a:r>
            <a:endParaRPr sz="28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36364" y="431291"/>
            <a:ext cx="4590415" cy="938076"/>
          </a:xfrm>
          <a:prstGeom prst="rect">
            <a:avLst/>
          </a:prstGeom>
          <a:solidFill>
            <a:srgbClr val="FFFFFF"/>
          </a:solidFill>
          <a:ln w="12192">
            <a:solidFill>
              <a:srgbClr val="000000"/>
            </a:solidFill>
          </a:ln>
        </p:spPr>
        <p:txBody>
          <a:bodyPr vert="horz" wrap="square" lIns="0" tIns="14604" rIns="0" bIns="0" rtlCol="0">
            <a:spAutoFit/>
          </a:bodyPr>
          <a:lstStyle/>
          <a:p>
            <a:pPr marL="91440" marR="222885">
              <a:lnSpc>
                <a:spcPct val="100000"/>
              </a:lnSpc>
              <a:spcBef>
                <a:spcPts val="114"/>
              </a:spcBef>
            </a:pPr>
            <a:r>
              <a:rPr sz="2000" b="1" spc="-5" dirty="0">
                <a:solidFill>
                  <a:srgbClr val="9A0000"/>
                </a:solidFill>
                <a:latin typeface="Courier New"/>
                <a:cs typeface="Courier New"/>
              </a:rPr>
              <a:t>SELECT </a:t>
            </a:r>
            <a:r>
              <a:rPr sz="2000" b="1" spc="-5" dirty="0">
                <a:latin typeface="Courier New"/>
                <a:cs typeface="Courier New"/>
              </a:rPr>
              <a:t>[</a:t>
            </a:r>
            <a:r>
              <a:rPr sz="2000" b="1" spc="-5" dirty="0">
                <a:solidFill>
                  <a:srgbClr val="9A0000"/>
                </a:solidFill>
                <a:latin typeface="Courier New"/>
                <a:cs typeface="Courier New"/>
              </a:rPr>
              <a:t>DISTINCT</a:t>
            </a:r>
            <a:r>
              <a:rPr sz="2000" b="1" spc="-5" dirty="0">
                <a:latin typeface="Courier New"/>
                <a:cs typeface="Courier New"/>
              </a:rPr>
              <a:t>]</a:t>
            </a:r>
            <a:r>
              <a:rPr sz="2000" b="1" i="1" spc="-5" dirty="0">
                <a:latin typeface="Courier New"/>
                <a:cs typeface="Courier New"/>
              </a:rPr>
              <a:t>target-list  </a:t>
            </a:r>
            <a:r>
              <a:rPr sz="2000" b="1" spc="-5" dirty="0">
                <a:solidFill>
                  <a:srgbClr val="9A0000"/>
                </a:solidFill>
                <a:latin typeface="Courier New"/>
                <a:cs typeface="Courier New"/>
              </a:rPr>
              <a:t>FROM </a:t>
            </a:r>
            <a:r>
              <a:rPr sz="2000" b="1" spc="-5" dirty="0">
                <a:latin typeface="Courier New"/>
                <a:cs typeface="Courier New"/>
              </a:rPr>
              <a:t>relation-list</a:t>
            </a:r>
            <a:endParaRPr sz="2000" b="1" dirty="0">
              <a:latin typeface="Courier New"/>
              <a:cs typeface="Courier New"/>
            </a:endParaRPr>
          </a:p>
          <a:p>
            <a:pPr marL="91440">
              <a:lnSpc>
                <a:spcPct val="100000"/>
              </a:lnSpc>
            </a:pPr>
            <a:r>
              <a:rPr sz="2000" b="1" spc="-5" dirty="0">
                <a:solidFill>
                  <a:srgbClr val="9A0000"/>
                </a:solidFill>
                <a:latin typeface="Courier New"/>
                <a:cs typeface="Courier New"/>
              </a:rPr>
              <a:t>WHERE </a:t>
            </a:r>
            <a:r>
              <a:rPr sz="2000" b="1" i="1" spc="-5" dirty="0">
                <a:latin typeface="Courier New"/>
                <a:cs typeface="Courier New"/>
              </a:rPr>
              <a:t>qualification</a:t>
            </a:r>
            <a:endParaRPr sz="2000" b="1" dirty="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0480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EAEAEA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581400" y="609600"/>
            <a:ext cx="236220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i="1" spc="-5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Courses</a:t>
            </a:r>
            <a:endParaRPr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947154" y="2806445"/>
            <a:ext cx="1676400" cy="685800"/>
          </a:xfrm>
          <a:custGeom>
            <a:avLst/>
            <a:gdLst/>
            <a:ahLst/>
            <a:cxnLst/>
            <a:rect l="l" t="t" r="r" b="b"/>
            <a:pathLst>
              <a:path w="1676400" h="685800">
                <a:moveTo>
                  <a:pt x="0" y="342900"/>
                </a:moveTo>
                <a:lnTo>
                  <a:pt x="9963" y="289874"/>
                </a:lnTo>
                <a:lnTo>
                  <a:pt x="38859" y="239407"/>
                </a:lnTo>
                <a:lnTo>
                  <a:pt x="85197" y="192110"/>
                </a:lnTo>
                <a:lnTo>
                  <a:pt x="147486" y="148593"/>
                </a:lnTo>
                <a:lnTo>
                  <a:pt x="184146" y="128442"/>
                </a:lnTo>
                <a:lnTo>
                  <a:pt x="224235" y="109465"/>
                </a:lnTo>
                <a:lnTo>
                  <a:pt x="267566" y="91738"/>
                </a:lnTo>
                <a:lnTo>
                  <a:pt x="313952" y="75338"/>
                </a:lnTo>
                <a:lnTo>
                  <a:pt x="363209" y="60339"/>
                </a:lnTo>
                <a:lnTo>
                  <a:pt x="415148" y="46820"/>
                </a:lnTo>
                <a:lnTo>
                  <a:pt x="469585" y="34856"/>
                </a:lnTo>
                <a:lnTo>
                  <a:pt x="526332" y="24523"/>
                </a:lnTo>
                <a:lnTo>
                  <a:pt x="585202" y="15898"/>
                </a:lnTo>
                <a:lnTo>
                  <a:pt x="646011" y="9057"/>
                </a:lnTo>
                <a:lnTo>
                  <a:pt x="708571" y="4076"/>
                </a:lnTo>
                <a:lnTo>
                  <a:pt x="772696" y="1031"/>
                </a:lnTo>
                <a:lnTo>
                  <a:pt x="838200" y="0"/>
                </a:lnTo>
                <a:lnTo>
                  <a:pt x="903703" y="1031"/>
                </a:lnTo>
                <a:lnTo>
                  <a:pt x="967828" y="4076"/>
                </a:lnTo>
                <a:lnTo>
                  <a:pt x="1030388" y="9057"/>
                </a:lnTo>
                <a:lnTo>
                  <a:pt x="1091197" y="15898"/>
                </a:lnTo>
                <a:lnTo>
                  <a:pt x="1150067" y="24523"/>
                </a:lnTo>
                <a:lnTo>
                  <a:pt x="1206814" y="34856"/>
                </a:lnTo>
                <a:lnTo>
                  <a:pt x="1261251" y="46820"/>
                </a:lnTo>
                <a:lnTo>
                  <a:pt x="1313190" y="60339"/>
                </a:lnTo>
                <a:lnTo>
                  <a:pt x="1362447" y="75338"/>
                </a:lnTo>
                <a:lnTo>
                  <a:pt x="1408833" y="91738"/>
                </a:lnTo>
                <a:lnTo>
                  <a:pt x="1452164" y="109465"/>
                </a:lnTo>
                <a:lnTo>
                  <a:pt x="1492253" y="128442"/>
                </a:lnTo>
                <a:lnTo>
                  <a:pt x="1528913" y="148593"/>
                </a:lnTo>
                <a:lnTo>
                  <a:pt x="1561958" y="169841"/>
                </a:lnTo>
                <a:lnTo>
                  <a:pt x="1616458" y="215324"/>
                </a:lnTo>
                <a:lnTo>
                  <a:pt x="1654262" y="264282"/>
                </a:lnTo>
                <a:lnTo>
                  <a:pt x="1673878" y="316105"/>
                </a:lnTo>
                <a:lnTo>
                  <a:pt x="1676400" y="342900"/>
                </a:lnTo>
                <a:lnTo>
                  <a:pt x="1673878" y="369694"/>
                </a:lnTo>
                <a:lnTo>
                  <a:pt x="1654262" y="421517"/>
                </a:lnTo>
                <a:lnTo>
                  <a:pt x="1616458" y="470475"/>
                </a:lnTo>
                <a:lnTo>
                  <a:pt x="1561958" y="515958"/>
                </a:lnTo>
                <a:lnTo>
                  <a:pt x="1528913" y="537206"/>
                </a:lnTo>
                <a:lnTo>
                  <a:pt x="1492253" y="557357"/>
                </a:lnTo>
                <a:lnTo>
                  <a:pt x="1452164" y="576334"/>
                </a:lnTo>
                <a:lnTo>
                  <a:pt x="1408833" y="594061"/>
                </a:lnTo>
                <a:lnTo>
                  <a:pt x="1362447" y="610461"/>
                </a:lnTo>
                <a:lnTo>
                  <a:pt x="1313190" y="625460"/>
                </a:lnTo>
                <a:lnTo>
                  <a:pt x="1261251" y="638979"/>
                </a:lnTo>
                <a:lnTo>
                  <a:pt x="1206814" y="650943"/>
                </a:lnTo>
                <a:lnTo>
                  <a:pt x="1150067" y="661276"/>
                </a:lnTo>
                <a:lnTo>
                  <a:pt x="1091197" y="669901"/>
                </a:lnTo>
                <a:lnTo>
                  <a:pt x="1030388" y="676742"/>
                </a:lnTo>
                <a:lnTo>
                  <a:pt x="967828" y="681723"/>
                </a:lnTo>
                <a:lnTo>
                  <a:pt x="903703" y="684768"/>
                </a:lnTo>
                <a:lnTo>
                  <a:pt x="838200" y="685800"/>
                </a:lnTo>
                <a:lnTo>
                  <a:pt x="772696" y="684768"/>
                </a:lnTo>
                <a:lnTo>
                  <a:pt x="708571" y="681723"/>
                </a:lnTo>
                <a:lnTo>
                  <a:pt x="646011" y="676742"/>
                </a:lnTo>
                <a:lnTo>
                  <a:pt x="585202" y="669901"/>
                </a:lnTo>
                <a:lnTo>
                  <a:pt x="526332" y="661276"/>
                </a:lnTo>
                <a:lnTo>
                  <a:pt x="469585" y="650943"/>
                </a:lnTo>
                <a:lnTo>
                  <a:pt x="415148" y="638979"/>
                </a:lnTo>
                <a:lnTo>
                  <a:pt x="363209" y="625460"/>
                </a:lnTo>
                <a:lnTo>
                  <a:pt x="313952" y="610461"/>
                </a:lnTo>
                <a:lnTo>
                  <a:pt x="267566" y="594061"/>
                </a:lnTo>
                <a:lnTo>
                  <a:pt x="224235" y="576334"/>
                </a:lnTo>
                <a:lnTo>
                  <a:pt x="184146" y="557357"/>
                </a:lnTo>
                <a:lnTo>
                  <a:pt x="147486" y="537206"/>
                </a:lnTo>
                <a:lnTo>
                  <a:pt x="114441" y="515958"/>
                </a:lnTo>
                <a:lnTo>
                  <a:pt x="59941" y="470475"/>
                </a:lnTo>
                <a:lnTo>
                  <a:pt x="22137" y="421517"/>
                </a:lnTo>
                <a:lnTo>
                  <a:pt x="2521" y="369694"/>
                </a:lnTo>
                <a:lnTo>
                  <a:pt x="0" y="342900"/>
                </a:lnTo>
                <a:close/>
              </a:path>
            </a:pathLst>
          </a:custGeom>
          <a:ln w="25908">
            <a:solidFill>
              <a:srgbClr val="9A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061454" y="3632453"/>
            <a:ext cx="1676400" cy="457200"/>
          </a:xfrm>
          <a:custGeom>
            <a:avLst/>
            <a:gdLst/>
            <a:ahLst/>
            <a:cxnLst/>
            <a:rect l="l" t="t" r="r" b="b"/>
            <a:pathLst>
              <a:path w="1676400" h="457200">
                <a:moveTo>
                  <a:pt x="0" y="228600"/>
                </a:moveTo>
                <a:lnTo>
                  <a:pt x="12139" y="189620"/>
                </a:lnTo>
                <a:lnTo>
                  <a:pt x="47215" y="152777"/>
                </a:lnTo>
                <a:lnTo>
                  <a:pt x="103214" y="118620"/>
                </a:lnTo>
                <a:lnTo>
                  <a:pt x="138432" y="102721"/>
                </a:lnTo>
                <a:lnTo>
                  <a:pt x="178125" y="87698"/>
                </a:lnTo>
                <a:lnTo>
                  <a:pt x="222042" y="73622"/>
                </a:lnTo>
                <a:lnTo>
                  <a:pt x="269932" y="60561"/>
                </a:lnTo>
                <a:lnTo>
                  <a:pt x="321544" y="48583"/>
                </a:lnTo>
                <a:lnTo>
                  <a:pt x="376625" y="37757"/>
                </a:lnTo>
                <a:lnTo>
                  <a:pt x="434923" y="28151"/>
                </a:lnTo>
                <a:lnTo>
                  <a:pt x="496188" y="19835"/>
                </a:lnTo>
                <a:lnTo>
                  <a:pt x="560168" y="12878"/>
                </a:lnTo>
                <a:lnTo>
                  <a:pt x="626610" y="7346"/>
                </a:lnTo>
                <a:lnTo>
                  <a:pt x="695264" y="3311"/>
                </a:lnTo>
                <a:lnTo>
                  <a:pt x="765878" y="839"/>
                </a:lnTo>
                <a:lnTo>
                  <a:pt x="838200" y="0"/>
                </a:lnTo>
                <a:lnTo>
                  <a:pt x="910521" y="839"/>
                </a:lnTo>
                <a:lnTo>
                  <a:pt x="981135" y="3311"/>
                </a:lnTo>
                <a:lnTo>
                  <a:pt x="1049789" y="7346"/>
                </a:lnTo>
                <a:lnTo>
                  <a:pt x="1116231" y="12878"/>
                </a:lnTo>
                <a:lnTo>
                  <a:pt x="1180211" y="19835"/>
                </a:lnTo>
                <a:lnTo>
                  <a:pt x="1241476" y="28151"/>
                </a:lnTo>
                <a:lnTo>
                  <a:pt x="1299774" y="37757"/>
                </a:lnTo>
                <a:lnTo>
                  <a:pt x="1354855" y="48583"/>
                </a:lnTo>
                <a:lnTo>
                  <a:pt x="1406467" y="60561"/>
                </a:lnTo>
                <a:lnTo>
                  <a:pt x="1454357" y="73622"/>
                </a:lnTo>
                <a:lnTo>
                  <a:pt x="1498274" y="87698"/>
                </a:lnTo>
                <a:lnTo>
                  <a:pt x="1537967" y="102721"/>
                </a:lnTo>
                <a:lnTo>
                  <a:pt x="1573185" y="118620"/>
                </a:lnTo>
                <a:lnTo>
                  <a:pt x="1629184" y="152777"/>
                </a:lnTo>
                <a:lnTo>
                  <a:pt x="1664260" y="189620"/>
                </a:lnTo>
                <a:lnTo>
                  <a:pt x="1676400" y="228600"/>
                </a:lnTo>
                <a:lnTo>
                  <a:pt x="1673323" y="248322"/>
                </a:lnTo>
                <a:lnTo>
                  <a:pt x="1649463" y="286302"/>
                </a:lnTo>
                <a:lnTo>
                  <a:pt x="1603674" y="321870"/>
                </a:lnTo>
                <a:lnTo>
                  <a:pt x="1537967" y="354478"/>
                </a:lnTo>
                <a:lnTo>
                  <a:pt x="1498274" y="369501"/>
                </a:lnTo>
                <a:lnTo>
                  <a:pt x="1454357" y="383577"/>
                </a:lnTo>
                <a:lnTo>
                  <a:pt x="1406467" y="396638"/>
                </a:lnTo>
                <a:lnTo>
                  <a:pt x="1354855" y="408616"/>
                </a:lnTo>
                <a:lnTo>
                  <a:pt x="1299774" y="419442"/>
                </a:lnTo>
                <a:lnTo>
                  <a:pt x="1241476" y="429048"/>
                </a:lnTo>
                <a:lnTo>
                  <a:pt x="1180211" y="437364"/>
                </a:lnTo>
                <a:lnTo>
                  <a:pt x="1116231" y="444321"/>
                </a:lnTo>
                <a:lnTo>
                  <a:pt x="1049789" y="449853"/>
                </a:lnTo>
                <a:lnTo>
                  <a:pt x="981135" y="453888"/>
                </a:lnTo>
                <a:lnTo>
                  <a:pt x="910521" y="456360"/>
                </a:lnTo>
                <a:lnTo>
                  <a:pt x="838200" y="457200"/>
                </a:lnTo>
                <a:lnTo>
                  <a:pt x="765878" y="456360"/>
                </a:lnTo>
                <a:lnTo>
                  <a:pt x="695264" y="453888"/>
                </a:lnTo>
                <a:lnTo>
                  <a:pt x="626610" y="449853"/>
                </a:lnTo>
                <a:lnTo>
                  <a:pt x="560168" y="444321"/>
                </a:lnTo>
                <a:lnTo>
                  <a:pt x="496188" y="437364"/>
                </a:lnTo>
                <a:lnTo>
                  <a:pt x="434923" y="429048"/>
                </a:lnTo>
                <a:lnTo>
                  <a:pt x="376625" y="419442"/>
                </a:lnTo>
                <a:lnTo>
                  <a:pt x="321544" y="408616"/>
                </a:lnTo>
                <a:lnTo>
                  <a:pt x="269932" y="396638"/>
                </a:lnTo>
                <a:lnTo>
                  <a:pt x="222042" y="383577"/>
                </a:lnTo>
                <a:lnTo>
                  <a:pt x="178125" y="369501"/>
                </a:lnTo>
                <a:lnTo>
                  <a:pt x="138432" y="354478"/>
                </a:lnTo>
                <a:lnTo>
                  <a:pt x="103214" y="338579"/>
                </a:lnTo>
                <a:lnTo>
                  <a:pt x="47215" y="304422"/>
                </a:lnTo>
                <a:lnTo>
                  <a:pt x="12139" y="267579"/>
                </a:lnTo>
                <a:lnTo>
                  <a:pt x="0" y="228600"/>
                </a:lnTo>
                <a:close/>
              </a:path>
            </a:pathLst>
          </a:custGeom>
          <a:ln w="25908">
            <a:solidFill>
              <a:srgbClr val="9A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823912" y="1189100"/>
          <a:ext cx="5186044" cy="53641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5155"/>
                <a:gridCol w="665480"/>
                <a:gridCol w="788035"/>
                <a:gridCol w="701040"/>
                <a:gridCol w="1510664"/>
                <a:gridCol w="915670"/>
              </a:tblGrid>
              <a:tr h="3351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600" b="1" i="1" spc="-5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sid</a:t>
                      </a:r>
                      <a:endParaRPr sz="1600" dirty="0">
                        <a:latin typeface="Palatino Linotype"/>
                        <a:cs typeface="Palatino Linotype"/>
                      </a:endParaRPr>
                    </a:p>
                  </a:txBody>
                  <a:tcPr marL="0" marR="0" marT="285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1968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600" b="1" i="1" spc="-5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cid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600" i="1" spc="-4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grade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21590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b="1" i="1" spc="-5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cid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17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49466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i="1" spc="-2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cname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i="1" spc="-15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credits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788"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1234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9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spc="7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02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Algorithms1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02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7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02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</a:tr>
              <a:tr h="334771"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1234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298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9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019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Databases1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1234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9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02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Databases2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216"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1235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10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7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Algorithms1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7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</a:tr>
              <a:tr h="335279"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-9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1235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-9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10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Databases1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1235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10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Databases2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216"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1234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10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7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Algorithms1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7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1234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10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Databases1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1234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10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Databases2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279"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1234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9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7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Algorithms1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7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1234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9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Databases1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1234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114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114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9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114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Databases2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</a:tr>
              <a:tr h="335210"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11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7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7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Algorithms1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7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273"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115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11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7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11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429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Databases1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429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429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</a:tr>
              <a:tr h="335267"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1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6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7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429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Databases2</a:t>
                      </a:r>
                      <a:endParaRPr sz="1600" dirty="0">
                        <a:latin typeface="Cambria"/>
                        <a:cs typeface="Cambria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</a:tbl>
          </a:graphicData>
        </a:graphic>
      </p:graphicFrame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762000" y="609600"/>
            <a:ext cx="2181606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Enro</a:t>
            </a:r>
            <a:r>
              <a:rPr sz="3200" b="1" i="1" spc="5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led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6175628" y="2028571"/>
            <a:ext cx="275590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ourier New"/>
                <a:cs typeface="Courier New"/>
              </a:rPr>
              <a:t>SELECT</a:t>
            </a:r>
            <a:r>
              <a:rPr sz="1800" b="1" spc="-350" dirty="0">
                <a:latin typeface="Courier New"/>
                <a:cs typeface="Courier New"/>
              </a:rPr>
              <a:t> </a:t>
            </a:r>
            <a:r>
              <a:rPr sz="1800" b="1" spc="-10" dirty="0">
                <a:latin typeface="Courier New"/>
                <a:cs typeface="Courier New"/>
              </a:rPr>
              <a:t>C.cid,</a:t>
            </a:r>
            <a:endParaRPr sz="1800">
              <a:latin typeface="Courier New"/>
              <a:cs typeface="Courier New"/>
            </a:endParaRPr>
          </a:p>
          <a:p>
            <a:pPr marL="12700" marR="5080">
              <a:lnSpc>
                <a:spcPct val="100000"/>
              </a:lnSpc>
            </a:pPr>
            <a:r>
              <a:rPr sz="1800" b="1" spc="-10" dirty="0">
                <a:latin typeface="Courier New"/>
                <a:cs typeface="Courier New"/>
              </a:rPr>
              <a:t>COUNT(*)AS scount,  AVG(grade)AS</a:t>
            </a:r>
            <a:r>
              <a:rPr sz="1800" b="1" spc="-75" dirty="0">
                <a:latin typeface="Courier New"/>
                <a:cs typeface="Courier New"/>
              </a:rPr>
              <a:t> </a:t>
            </a:r>
            <a:r>
              <a:rPr sz="1800" b="1" spc="-10" dirty="0">
                <a:latin typeface="Courier New"/>
                <a:cs typeface="Courier New"/>
              </a:rPr>
              <a:t>average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175628" y="2851226"/>
            <a:ext cx="57277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ourier New"/>
                <a:cs typeface="Courier New"/>
              </a:rPr>
              <a:t>FR</a:t>
            </a:r>
            <a:r>
              <a:rPr sz="1800" b="1" spc="-20" dirty="0">
                <a:latin typeface="Courier New"/>
                <a:cs typeface="Courier New"/>
              </a:rPr>
              <a:t>O</a:t>
            </a:r>
            <a:r>
              <a:rPr sz="1800" b="1" dirty="0">
                <a:latin typeface="Courier New"/>
                <a:cs typeface="Courier New"/>
              </a:rPr>
              <a:t>M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090029" y="2851226"/>
            <a:ext cx="153162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ourier New"/>
                <a:cs typeface="Courier New"/>
              </a:rPr>
              <a:t>Enrolled</a:t>
            </a:r>
            <a:r>
              <a:rPr sz="1800" b="1" spc="-95" dirty="0">
                <a:latin typeface="Courier New"/>
                <a:cs typeface="Courier New"/>
              </a:rPr>
              <a:t> </a:t>
            </a:r>
            <a:r>
              <a:rPr sz="1800" b="1" spc="-10" dirty="0">
                <a:latin typeface="Courier New"/>
                <a:cs typeface="Courier New"/>
              </a:rPr>
              <a:t>E,</a:t>
            </a:r>
            <a:endParaRPr sz="18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b="1" spc="-10" dirty="0">
                <a:latin typeface="Courier New"/>
                <a:cs typeface="Courier New"/>
              </a:rPr>
              <a:t>Courses</a:t>
            </a:r>
            <a:r>
              <a:rPr sz="1800" b="1" spc="-30" dirty="0">
                <a:latin typeface="Courier New"/>
                <a:cs typeface="Courier New"/>
              </a:rPr>
              <a:t> </a:t>
            </a:r>
            <a:r>
              <a:rPr sz="1800" b="1" dirty="0">
                <a:latin typeface="Courier New"/>
                <a:cs typeface="Courier New"/>
              </a:rPr>
              <a:t>C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175628" y="3400425"/>
            <a:ext cx="2445385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ourier New"/>
                <a:cs typeface="Courier New"/>
              </a:rPr>
              <a:t>WHERE</a:t>
            </a:r>
            <a:endParaRPr sz="1800">
              <a:latin typeface="Courier New"/>
              <a:cs typeface="Courier New"/>
            </a:endParaRPr>
          </a:p>
          <a:p>
            <a:pPr marL="927100" marR="5080">
              <a:lnSpc>
                <a:spcPct val="100000"/>
              </a:lnSpc>
            </a:pPr>
            <a:r>
              <a:rPr sz="1800" b="1" spc="-5" dirty="0">
                <a:latin typeface="Courier New"/>
                <a:cs typeface="Courier New"/>
              </a:rPr>
              <a:t>E.ci</a:t>
            </a:r>
            <a:r>
              <a:rPr sz="1800" b="1" spc="-15" dirty="0">
                <a:latin typeface="Courier New"/>
                <a:cs typeface="Courier New"/>
              </a:rPr>
              <a:t>d</a:t>
            </a:r>
            <a:r>
              <a:rPr sz="1800" b="1" spc="-5" dirty="0">
                <a:latin typeface="Courier New"/>
                <a:cs typeface="Courier New"/>
              </a:rPr>
              <a:t>=C.c</a:t>
            </a:r>
            <a:r>
              <a:rPr sz="1800" b="1" spc="-15" dirty="0">
                <a:latin typeface="Courier New"/>
                <a:cs typeface="Courier New"/>
              </a:rPr>
              <a:t>i</a:t>
            </a:r>
            <a:r>
              <a:rPr sz="1800" b="1" dirty="0">
                <a:latin typeface="Courier New"/>
                <a:cs typeface="Courier New"/>
              </a:rPr>
              <a:t>d  </a:t>
            </a:r>
            <a:r>
              <a:rPr sz="1800" b="1" spc="-5" dirty="0">
                <a:latin typeface="Courier New"/>
                <a:cs typeface="Courier New"/>
              </a:rPr>
              <a:t>AND</a:t>
            </a:r>
            <a:endParaRPr sz="1800">
              <a:latin typeface="Courier New"/>
              <a:cs typeface="Courier New"/>
            </a:endParaRPr>
          </a:p>
          <a:p>
            <a:pPr marL="927100">
              <a:lnSpc>
                <a:spcPct val="100000"/>
              </a:lnSpc>
            </a:pPr>
            <a:r>
              <a:rPr sz="1800" b="1" spc="-10" dirty="0">
                <a:latin typeface="Courier New"/>
                <a:cs typeface="Courier New"/>
              </a:rPr>
              <a:t>C.credits=6</a:t>
            </a:r>
            <a:endParaRPr sz="18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1800" b="1" spc="-10" dirty="0">
                <a:latin typeface="Courier New"/>
                <a:cs typeface="Courier New"/>
              </a:rPr>
              <a:t>GROUP </a:t>
            </a:r>
            <a:r>
              <a:rPr sz="1800" b="1" spc="-5" dirty="0">
                <a:latin typeface="Courier New"/>
                <a:cs typeface="Courier New"/>
              </a:rPr>
              <a:t>BY</a:t>
            </a:r>
            <a:r>
              <a:rPr sz="1800" b="1" spc="-45" dirty="0">
                <a:latin typeface="Courier New"/>
                <a:cs typeface="Courier New"/>
              </a:rPr>
              <a:t> </a:t>
            </a:r>
            <a:r>
              <a:rPr sz="1800" b="1" spc="-10" dirty="0">
                <a:latin typeface="Courier New"/>
                <a:cs typeface="Courier New"/>
              </a:rPr>
              <a:t>C.cid</a:t>
            </a:r>
            <a:endParaRPr sz="18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EAEAEA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33800" y="533400"/>
            <a:ext cx="487680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5"/>
              </a:spcBef>
            </a:pPr>
            <a:r>
              <a:rPr sz="3200" b="1" i="1" dirty="0">
                <a:solidFill>
                  <a:srgbClr val="FF0000"/>
                </a:solidFill>
              </a:rPr>
              <a:t>Enro</a:t>
            </a:r>
            <a:r>
              <a:rPr sz="3200" b="1" i="1" spc="5" dirty="0">
                <a:solidFill>
                  <a:srgbClr val="FF0000"/>
                </a:solidFill>
              </a:rPr>
              <a:t>l</a:t>
            </a:r>
            <a:r>
              <a:rPr sz="3200" b="1" i="1" dirty="0">
                <a:solidFill>
                  <a:srgbClr val="FF0000"/>
                </a:solidFill>
              </a:rPr>
              <a:t>led</a:t>
            </a:r>
          </a:p>
        </p:txBody>
      </p:sp>
      <p:sp>
        <p:nvSpPr>
          <p:cNvPr id="5" name="object 5"/>
          <p:cNvSpPr/>
          <p:nvPr/>
        </p:nvSpPr>
        <p:spPr>
          <a:xfrm>
            <a:off x="2972561" y="5092446"/>
            <a:ext cx="1676400" cy="457200"/>
          </a:xfrm>
          <a:custGeom>
            <a:avLst/>
            <a:gdLst/>
            <a:ahLst/>
            <a:cxnLst/>
            <a:rect l="l" t="t" r="r" b="b"/>
            <a:pathLst>
              <a:path w="1676400" h="457200">
                <a:moveTo>
                  <a:pt x="0" y="228599"/>
                </a:moveTo>
                <a:lnTo>
                  <a:pt x="12139" y="189620"/>
                </a:lnTo>
                <a:lnTo>
                  <a:pt x="47215" y="152777"/>
                </a:lnTo>
                <a:lnTo>
                  <a:pt x="103214" y="118620"/>
                </a:lnTo>
                <a:lnTo>
                  <a:pt x="138432" y="102721"/>
                </a:lnTo>
                <a:lnTo>
                  <a:pt x="178125" y="87698"/>
                </a:lnTo>
                <a:lnTo>
                  <a:pt x="222042" y="73622"/>
                </a:lnTo>
                <a:lnTo>
                  <a:pt x="269932" y="60561"/>
                </a:lnTo>
                <a:lnTo>
                  <a:pt x="321544" y="48583"/>
                </a:lnTo>
                <a:lnTo>
                  <a:pt x="376625" y="37757"/>
                </a:lnTo>
                <a:lnTo>
                  <a:pt x="434923" y="28151"/>
                </a:lnTo>
                <a:lnTo>
                  <a:pt x="496188" y="19835"/>
                </a:lnTo>
                <a:lnTo>
                  <a:pt x="560168" y="12878"/>
                </a:lnTo>
                <a:lnTo>
                  <a:pt x="626610" y="7346"/>
                </a:lnTo>
                <a:lnTo>
                  <a:pt x="695264" y="3311"/>
                </a:lnTo>
                <a:lnTo>
                  <a:pt x="765878" y="839"/>
                </a:lnTo>
                <a:lnTo>
                  <a:pt x="838200" y="0"/>
                </a:lnTo>
                <a:lnTo>
                  <a:pt x="910521" y="839"/>
                </a:lnTo>
                <a:lnTo>
                  <a:pt x="981135" y="3311"/>
                </a:lnTo>
                <a:lnTo>
                  <a:pt x="1049789" y="7346"/>
                </a:lnTo>
                <a:lnTo>
                  <a:pt x="1116231" y="12878"/>
                </a:lnTo>
                <a:lnTo>
                  <a:pt x="1180211" y="19835"/>
                </a:lnTo>
                <a:lnTo>
                  <a:pt x="1241476" y="28151"/>
                </a:lnTo>
                <a:lnTo>
                  <a:pt x="1299774" y="37757"/>
                </a:lnTo>
                <a:lnTo>
                  <a:pt x="1354855" y="48583"/>
                </a:lnTo>
                <a:lnTo>
                  <a:pt x="1406467" y="60561"/>
                </a:lnTo>
                <a:lnTo>
                  <a:pt x="1454357" y="73622"/>
                </a:lnTo>
                <a:lnTo>
                  <a:pt x="1498274" y="87698"/>
                </a:lnTo>
                <a:lnTo>
                  <a:pt x="1537967" y="102721"/>
                </a:lnTo>
                <a:lnTo>
                  <a:pt x="1573185" y="118620"/>
                </a:lnTo>
                <a:lnTo>
                  <a:pt x="1629184" y="152777"/>
                </a:lnTo>
                <a:lnTo>
                  <a:pt x="1664260" y="189620"/>
                </a:lnTo>
                <a:lnTo>
                  <a:pt x="1676400" y="228599"/>
                </a:lnTo>
                <a:lnTo>
                  <a:pt x="1673323" y="248322"/>
                </a:lnTo>
                <a:lnTo>
                  <a:pt x="1649463" y="286302"/>
                </a:lnTo>
                <a:lnTo>
                  <a:pt x="1603674" y="321870"/>
                </a:lnTo>
                <a:lnTo>
                  <a:pt x="1537967" y="354478"/>
                </a:lnTo>
                <a:lnTo>
                  <a:pt x="1498274" y="369501"/>
                </a:lnTo>
                <a:lnTo>
                  <a:pt x="1454357" y="383577"/>
                </a:lnTo>
                <a:lnTo>
                  <a:pt x="1406467" y="396638"/>
                </a:lnTo>
                <a:lnTo>
                  <a:pt x="1354855" y="408616"/>
                </a:lnTo>
                <a:lnTo>
                  <a:pt x="1299774" y="419442"/>
                </a:lnTo>
                <a:lnTo>
                  <a:pt x="1241476" y="429048"/>
                </a:lnTo>
                <a:lnTo>
                  <a:pt x="1180211" y="437364"/>
                </a:lnTo>
                <a:lnTo>
                  <a:pt x="1116231" y="444321"/>
                </a:lnTo>
                <a:lnTo>
                  <a:pt x="1049789" y="449853"/>
                </a:lnTo>
                <a:lnTo>
                  <a:pt x="981135" y="453888"/>
                </a:lnTo>
                <a:lnTo>
                  <a:pt x="910521" y="456360"/>
                </a:lnTo>
                <a:lnTo>
                  <a:pt x="838200" y="457199"/>
                </a:lnTo>
                <a:lnTo>
                  <a:pt x="765878" y="456360"/>
                </a:lnTo>
                <a:lnTo>
                  <a:pt x="695264" y="453888"/>
                </a:lnTo>
                <a:lnTo>
                  <a:pt x="626610" y="449853"/>
                </a:lnTo>
                <a:lnTo>
                  <a:pt x="560168" y="444321"/>
                </a:lnTo>
                <a:lnTo>
                  <a:pt x="496188" y="437364"/>
                </a:lnTo>
                <a:lnTo>
                  <a:pt x="434923" y="429048"/>
                </a:lnTo>
                <a:lnTo>
                  <a:pt x="376625" y="419442"/>
                </a:lnTo>
                <a:lnTo>
                  <a:pt x="321544" y="408616"/>
                </a:lnTo>
                <a:lnTo>
                  <a:pt x="269932" y="396638"/>
                </a:lnTo>
                <a:lnTo>
                  <a:pt x="222042" y="383577"/>
                </a:lnTo>
                <a:lnTo>
                  <a:pt x="178125" y="369501"/>
                </a:lnTo>
                <a:lnTo>
                  <a:pt x="138432" y="354478"/>
                </a:lnTo>
                <a:lnTo>
                  <a:pt x="103214" y="338579"/>
                </a:lnTo>
                <a:lnTo>
                  <a:pt x="47215" y="304422"/>
                </a:lnTo>
                <a:lnTo>
                  <a:pt x="12139" y="267579"/>
                </a:lnTo>
                <a:lnTo>
                  <a:pt x="0" y="228599"/>
                </a:lnTo>
                <a:close/>
              </a:path>
            </a:pathLst>
          </a:custGeom>
          <a:ln w="25908">
            <a:solidFill>
              <a:srgbClr val="9A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3581400" y="1066800"/>
          <a:ext cx="5209230" cy="20210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4573"/>
                <a:gridCol w="697897"/>
                <a:gridCol w="832544"/>
                <a:gridCol w="664567"/>
                <a:gridCol w="1579767"/>
                <a:gridCol w="799882"/>
              </a:tblGrid>
              <a:tr h="336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600" b="1" i="1" spc="-5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sid</a:t>
                      </a:r>
                      <a:endParaRPr sz="1600" dirty="0">
                        <a:latin typeface="Palatino Linotype"/>
                        <a:cs typeface="Palatino Linotype"/>
                      </a:endParaRPr>
                    </a:p>
                  </a:txBody>
                  <a:tcPr marL="0" marR="0" marT="285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600" b="1" i="1" spc="-5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cid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600" i="1" spc="-4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grade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600" b="1" i="1" spc="-5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cid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1114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492759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600" i="1" spc="-2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cname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600" i="1" spc="-15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credits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978"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1234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29209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43815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9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3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Algoritmics</a:t>
                      </a:r>
                      <a:r>
                        <a:rPr sz="1600" spc="5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600" spc="-9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7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3756"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1235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285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4381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10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429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spc="3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Algoritmics</a:t>
                      </a:r>
                      <a:r>
                        <a:rPr sz="1600" spc="5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600" spc="-9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7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23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381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FFF7F"/>
                    </a:solidFill>
                  </a:tcPr>
                </a:tc>
              </a:tr>
              <a:tr h="3353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38100">
                      <a:solidFill>
                        <a:srgbClr val="000000"/>
                      </a:solidFill>
                      <a:prstDash val="solid"/>
                    </a:lnR>
                    <a:solidFill>
                      <a:srgbClr val="FFFF7F"/>
                    </a:solidFill>
                  </a:tcPr>
                </a:tc>
              </a:tr>
              <a:tr h="3474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38100">
                      <a:solidFill>
                        <a:srgbClr val="000000"/>
                      </a:solidFill>
                      <a:prstDash val="solid"/>
                    </a:lnR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7F"/>
                    </a:solidFill>
                  </a:tcPr>
                </a:tc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6477000" y="457200"/>
            <a:ext cx="175260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i="1" spc="-5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Courses</a:t>
            </a:r>
            <a:endParaRPr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36394" y="3232150"/>
            <a:ext cx="275590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ourier New"/>
                <a:cs typeface="Courier New"/>
              </a:rPr>
              <a:t>SELECT</a:t>
            </a:r>
            <a:r>
              <a:rPr sz="1800" b="1" spc="-345" dirty="0">
                <a:latin typeface="Courier New"/>
                <a:cs typeface="Courier New"/>
              </a:rPr>
              <a:t> </a:t>
            </a:r>
            <a:r>
              <a:rPr sz="1800" b="1" spc="-10" dirty="0">
                <a:latin typeface="Courier New"/>
                <a:cs typeface="Courier New"/>
              </a:rPr>
              <a:t>C.cid,</a:t>
            </a:r>
            <a:endParaRPr sz="1800">
              <a:latin typeface="Courier New"/>
              <a:cs typeface="Courier New"/>
            </a:endParaRPr>
          </a:p>
          <a:p>
            <a:pPr marL="12700" marR="5080">
              <a:lnSpc>
                <a:spcPct val="100000"/>
              </a:lnSpc>
            </a:pPr>
            <a:r>
              <a:rPr sz="1800" b="1" spc="-10" dirty="0">
                <a:latin typeface="Courier New"/>
                <a:cs typeface="Courier New"/>
              </a:rPr>
              <a:t>COUNT(*)AS scount,  AVG(grade)AS</a:t>
            </a:r>
            <a:r>
              <a:rPr sz="1800" b="1" spc="-75" dirty="0">
                <a:latin typeface="Courier New"/>
                <a:cs typeface="Courier New"/>
              </a:rPr>
              <a:t> </a:t>
            </a:r>
            <a:r>
              <a:rPr sz="1800" b="1" spc="-10" dirty="0">
                <a:latin typeface="Courier New"/>
                <a:cs typeface="Courier New"/>
              </a:rPr>
              <a:t>average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36394" y="4055109"/>
            <a:ext cx="5727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ourier New"/>
                <a:cs typeface="Courier New"/>
              </a:rPr>
              <a:t>FR</a:t>
            </a:r>
            <a:r>
              <a:rPr sz="1800" b="1" spc="-15" dirty="0">
                <a:latin typeface="Courier New"/>
                <a:cs typeface="Courier New"/>
              </a:rPr>
              <a:t>O</a:t>
            </a:r>
            <a:r>
              <a:rPr sz="1800" b="1" dirty="0">
                <a:latin typeface="Courier New"/>
                <a:cs typeface="Courier New"/>
              </a:rPr>
              <a:t>M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136394" y="4603445"/>
            <a:ext cx="71056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ourier New"/>
                <a:cs typeface="Courier New"/>
              </a:rPr>
              <a:t>WHERE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51175" y="4055109"/>
            <a:ext cx="1569720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191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ourier New"/>
                <a:cs typeface="Courier New"/>
              </a:rPr>
              <a:t>Enrolled</a:t>
            </a:r>
            <a:r>
              <a:rPr sz="1800" b="1" spc="-110" dirty="0">
                <a:latin typeface="Courier New"/>
                <a:cs typeface="Courier New"/>
              </a:rPr>
              <a:t> </a:t>
            </a:r>
            <a:r>
              <a:rPr sz="1800" b="1" spc="-5" dirty="0">
                <a:latin typeface="Courier New"/>
                <a:cs typeface="Courier New"/>
              </a:rPr>
              <a:t>E,  </a:t>
            </a:r>
            <a:r>
              <a:rPr sz="1800" b="1" spc="-10" dirty="0">
                <a:latin typeface="Courier New"/>
                <a:cs typeface="Courier New"/>
              </a:rPr>
              <a:t>Courses </a:t>
            </a:r>
            <a:r>
              <a:rPr sz="1800" b="1" dirty="0">
                <a:latin typeface="Courier New"/>
                <a:cs typeface="Courier New"/>
              </a:rPr>
              <a:t>C  </a:t>
            </a:r>
            <a:r>
              <a:rPr sz="1800" b="1" spc="-10" dirty="0">
                <a:latin typeface="Courier New"/>
                <a:cs typeface="Courier New"/>
              </a:rPr>
              <a:t>E.cid=C.cid  </a:t>
            </a:r>
            <a:r>
              <a:rPr sz="1800" b="1" spc="-5" dirty="0">
                <a:latin typeface="Courier New"/>
                <a:cs typeface="Courier New"/>
              </a:rPr>
              <a:t>AND</a:t>
            </a:r>
            <a:endParaRPr sz="18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1800" b="1" spc="-10" dirty="0">
                <a:latin typeface="Courier New"/>
                <a:cs typeface="Courier New"/>
              </a:rPr>
              <a:t>C.credits=6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136394" y="5427065"/>
            <a:ext cx="19380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ourier New"/>
                <a:cs typeface="Courier New"/>
              </a:rPr>
              <a:t>GROUP </a:t>
            </a:r>
            <a:r>
              <a:rPr sz="1800" b="1" spc="-5" dirty="0">
                <a:latin typeface="Courier New"/>
                <a:cs typeface="Courier New"/>
              </a:rPr>
              <a:t>BY</a:t>
            </a:r>
            <a:r>
              <a:rPr sz="1800" b="1" spc="-90" dirty="0">
                <a:latin typeface="Courier New"/>
                <a:cs typeface="Courier New"/>
              </a:rPr>
              <a:t> </a:t>
            </a:r>
            <a:r>
              <a:rPr sz="1800" b="1" spc="-10" dirty="0">
                <a:latin typeface="Courier New"/>
                <a:cs typeface="Courier New"/>
              </a:rPr>
              <a:t>C.cid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3800" y="2133600"/>
            <a:ext cx="5257800" cy="934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14"/>
              </a:lnSpc>
              <a:tabLst>
                <a:tab pos="604520" algn="l"/>
                <a:tab pos="1470025" algn="l"/>
                <a:tab pos="2070100" algn="l"/>
                <a:tab pos="2696845" algn="l"/>
                <a:tab pos="4442460" algn="l"/>
              </a:tabLst>
            </a:pPr>
            <a:r>
              <a:rPr sz="2400" spc="-127" baseline="1736" dirty="0">
                <a:solidFill>
                  <a:srgbClr val="003366"/>
                </a:solidFill>
                <a:latin typeface="Cambria"/>
                <a:cs typeface="Cambria"/>
              </a:rPr>
              <a:t>123</a:t>
            </a:r>
            <a:r>
              <a:rPr sz="2400" spc="-135" baseline="1736" dirty="0">
                <a:solidFill>
                  <a:srgbClr val="003366"/>
                </a:solidFill>
                <a:latin typeface="Cambria"/>
                <a:cs typeface="Cambria"/>
              </a:rPr>
              <a:t>4</a:t>
            </a:r>
            <a:r>
              <a:rPr sz="2400" baseline="1736" dirty="0">
                <a:solidFill>
                  <a:srgbClr val="003366"/>
                </a:solidFill>
                <a:latin typeface="Cambria"/>
                <a:cs typeface="Cambria"/>
              </a:rPr>
              <a:t>	</a:t>
            </a:r>
            <a:r>
              <a:rPr sz="2400" spc="37" baseline="1736" dirty="0">
                <a:solidFill>
                  <a:srgbClr val="003366"/>
                </a:solidFill>
                <a:latin typeface="Cambria"/>
                <a:cs typeface="Cambria"/>
              </a:rPr>
              <a:t>DB1</a:t>
            </a:r>
            <a:r>
              <a:rPr sz="2400" baseline="1736" dirty="0">
                <a:solidFill>
                  <a:srgbClr val="003366"/>
                </a:solidFill>
                <a:latin typeface="Cambria"/>
                <a:cs typeface="Cambria"/>
              </a:rPr>
              <a:t>	</a:t>
            </a:r>
            <a:r>
              <a:rPr sz="2400" spc="-127" baseline="1736" dirty="0">
                <a:solidFill>
                  <a:srgbClr val="003366"/>
                </a:solidFill>
                <a:latin typeface="Cambria"/>
                <a:cs typeface="Cambria"/>
              </a:rPr>
              <a:t>1</a:t>
            </a:r>
            <a:r>
              <a:rPr sz="2400" spc="-135" baseline="1736" dirty="0">
                <a:solidFill>
                  <a:srgbClr val="003366"/>
                </a:solidFill>
                <a:latin typeface="Cambria"/>
                <a:cs typeface="Cambria"/>
              </a:rPr>
              <a:t>0</a:t>
            </a:r>
            <a:r>
              <a:rPr sz="2400" baseline="1736" dirty="0">
                <a:solidFill>
                  <a:srgbClr val="003366"/>
                </a:solidFill>
                <a:latin typeface="Cambria"/>
                <a:cs typeface="Cambria"/>
              </a:rPr>
              <a:t>	</a:t>
            </a:r>
            <a:r>
              <a:rPr sz="1600" spc="25" dirty="0">
                <a:solidFill>
                  <a:srgbClr val="003366"/>
                </a:solidFill>
                <a:latin typeface="Cambria"/>
                <a:cs typeface="Cambria"/>
              </a:rPr>
              <a:t>DB1</a:t>
            </a:r>
            <a:r>
              <a:rPr sz="1600" dirty="0">
                <a:solidFill>
                  <a:srgbClr val="003366"/>
                </a:solidFill>
                <a:latin typeface="Cambria"/>
                <a:cs typeface="Cambria"/>
              </a:rPr>
              <a:t>	</a:t>
            </a:r>
            <a:r>
              <a:rPr sz="1600" spc="95" dirty="0">
                <a:solidFill>
                  <a:srgbClr val="003366"/>
                </a:solidFill>
                <a:latin typeface="Cambria"/>
                <a:cs typeface="Cambria"/>
              </a:rPr>
              <a:t>Da</a:t>
            </a:r>
            <a:r>
              <a:rPr sz="1600" spc="-5" dirty="0">
                <a:solidFill>
                  <a:srgbClr val="003366"/>
                </a:solidFill>
                <a:latin typeface="Cambria"/>
                <a:cs typeface="Cambria"/>
              </a:rPr>
              <a:t>ta</a:t>
            </a:r>
            <a:r>
              <a:rPr sz="1600" dirty="0">
                <a:solidFill>
                  <a:srgbClr val="003366"/>
                </a:solidFill>
                <a:latin typeface="Cambria"/>
                <a:cs typeface="Cambria"/>
              </a:rPr>
              <a:t>b</a:t>
            </a:r>
            <a:r>
              <a:rPr sz="1600" spc="15" dirty="0">
                <a:solidFill>
                  <a:srgbClr val="003366"/>
                </a:solidFill>
                <a:latin typeface="Cambria"/>
                <a:cs typeface="Cambria"/>
              </a:rPr>
              <a:t>a</a:t>
            </a:r>
            <a:r>
              <a:rPr sz="1600" spc="-15" dirty="0">
                <a:solidFill>
                  <a:srgbClr val="003366"/>
                </a:solidFill>
                <a:latin typeface="Cambria"/>
                <a:cs typeface="Cambria"/>
              </a:rPr>
              <a:t>se</a:t>
            </a:r>
            <a:r>
              <a:rPr sz="1600" spc="-25" dirty="0">
                <a:solidFill>
                  <a:srgbClr val="003366"/>
                </a:solidFill>
                <a:latin typeface="Cambria"/>
                <a:cs typeface="Cambria"/>
              </a:rPr>
              <a:t>s</a:t>
            </a:r>
            <a:r>
              <a:rPr sz="1600" spc="-90" dirty="0">
                <a:solidFill>
                  <a:srgbClr val="003366"/>
                </a:solidFill>
                <a:latin typeface="Cambria"/>
                <a:cs typeface="Cambria"/>
              </a:rPr>
              <a:t>1</a:t>
            </a:r>
            <a:r>
              <a:rPr sz="1600" dirty="0">
                <a:solidFill>
                  <a:srgbClr val="003366"/>
                </a:solidFill>
                <a:latin typeface="Cambria"/>
                <a:cs typeface="Cambria"/>
              </a:rPr>
              <a:t>	</a:t>
            </a:r>
            <a:r>
              <a:rPr sz="1600" spc="-90" dirty="0">
                <a:solidFill>
                  <a:srgbClr val="003366"/>
                </a:solidFill>
                <a:latin typeface="Cambria"/>
                <a:cs typeface="Cambria"/>
              </a:rPr>
              <a:t>6</a:t>
            </a:r>
            <a:endParaRPr sz="160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735"/>
              </a:spcBef>
              <a:tabLst>
                <a:tab pos="604520" algn="l"/>
                <a:tab pos="1520190" algn="l"/>
                <a:tab pos="2070100" algn="l"/>
                <a:tab pos="2696845" algn="l"/>
                <a:tab pos="4442460" algn="l"/>
              </a:tabLst>
            </a:pPr>
            <a:r>
              <a:rPr sz="2400" spc="-135" baseline="1736" dirty="0">
                <a:solidFill>
                  <a:srgbClr val="003366"/>
                </a:solidFill>
                <a:latin typeface="Cambria"/>
                <a:cs typeface="Cambria"/>
              </a:rPr>
              <a:t>1234	</a:t>
            </a:r>
            <a:r>
              <a:rPr sz="2400" spc="135" baseline="1736" dirty="0">
                <a:solidFill>
                  <a:srgbClr val="003366"/>
                </a:solidFill>
                <a:latin typeface="Cambria"/>
                <a:cs typeface="Cambria"/>
              </a:rPr>
              <a:t>D</a:t>
            </a:r>
            <a:r>
              <a:rPr sz="2400" spc="104" baseline="1736" dirty="0">
                <a:solidFill>
                  <a:srgbClr val="003366"/>
                </a:solidFill>
                <a:latin typeface="Cambria"/>
                <a:cs typeface="Cambria"/>
              </a:rPr>
              <a:t>B</a:t>
            </a:r>
            <a:r>
              <a:rPr sz="2400" spc="-135" baseline="1736" dirty="0">
                <a:solidFill>
                  <a:srgbClr val="003366"/>
                </a:solidFill>
                <a:latin typeface="Cambria"/>
                <a:cs typeface="Cambria"/>
              </a:rPr>
              <a:t>2</a:t>
            </a:r>
            <a:r>
              <a:rPr sz="2400" baseline="1736" dirty="0">
                <a:solidFill>
                  <a:srgbClr val="003366"/>
                </a:solidFill>
                <a:latin typeface="Cambria"/>
                <a:cs typeface="Cambria"/>
              </a:rPr>
              <a:t>	</a:t>
            </a:r>
            <a:r>
              <a:rPr sz="2400" spc="-135" baseline="1736" dirty="0">
                <a:solidFill>
                  <a:srgbClr val="003366"/>
                </a:solidFill>
                <a:latin typeface="Cambria"/>
                <a:cs typeface="Cambria"/>
              </a:rPr>
              <a:t>9</a:t>
            </a:r>
            <a:r>
              <a:rPr sz="2400" baseline="1736" dirty="0">
                <a:solidFill>
                  <a:srgbClr val="003366"/>
                </a:solidFill>
                <a:latin typeface="Cambria"/>
                <a:cs typeface="Cambria"/>
              </a:rPr>
              <a:t>	</a:t>
            </a:r>
            <a:r>
              <a:rPr sz="1600" spc="25" dirty="0">
                <a:solidFill>
                  <a:srgbClr val="003366"/>
                </a:solidFill>
                <a:latin typeface="Cambria"/>
                <a:cs typeface="Cambria"/>
              </a:rPr>
              <a:t>DB2</a:t>
            </a:r>
            <a:r>
              <a:rPr sz="1600" dirty="0">
                <a:solidFill>
                  <a:srgbClr val="003366"/>
                </a:solidFill>
                <a:latin typeface="Cambria"/>
                <a:cs typeface="Cambria"/>
              </a:rPr>
              <a:t>	</a:t>
            </a:r>
            <a:r>
              <a:rPr sz="1600" spc="95" dirty="0">
                <a:solidFill>
                  <a:srgbClr val="003366"/>
                </a:solidFill>
                <a:latin typeface="Cambria"/>
                <a:cs typeface="Cambria"/>
              </a:rPr>
              <a:t>Da</a:t>
            </a:r>
            <a:r>
              <a:rPr sz="1600" spc="-5" dirty="0">
                <a:solidFill>
                  <a:srgbClr val="003366"/>
                </a:solidFill>
                <a:latin typeface="Cambria"/>
                <a:cs typeface="Cambria"/>
              </a:rPr>
              <a:t>ta</a:t>
            </a:r>
            <a:r>
              <a:rPr sz="1600" dirty="0">
                <a:solidFill>
                  <a:srgbClr val="003366"/>
                </a:solidFill>
                <a:latin typeface="Cambria"/>
                <a:cs typeface="Cambria"/>
              </a:rPr>
              <a:t>b</a:t>
            </a:r>
            <a:r>
              <a:rPr sz="1600" spc="15" dirty="0">
                <a:solidFill>
                  <a:srgbClr val="003366"/>
                </a:solidFill>
                <a:latin typeface="Cambria"/>
                <a:cs typeface="Cambria"/>
              </a:rPr>
              <a:t>a</a:t>
            </a:r>
            <a:r>
              <a:rPr sz="1600" spc="-15" dirty="0">
                <a:solidFill>
                  <a:srgbClr val="003366"/>
                </a:solidFill>
                <a:latin typeface="Cambria"/>
                <a:cs typeface="Cambria"/>
              </a:rPr>
              <a:t>se</a:t>
            </a:r>
            <a:r>
              <a:rPr sz="1600" spc="-25" dirty="0">
                <a:solidFill>
                  <a:srgbClr val="003366"/>
                </a:solidFill>
                <a:latin typeface="Cambria"/>
                <a:cs typeface="Cambria"/>
              </a:rPr>
              <a:t>s</a:t>
            </a:r>
            <a:r>
              <a:rPr sz="1600" spc="-90" dirty="0">
                <a:solidFill>
                  <a:srgbClr val="003366"/>
                </a:solidFill>
                <a:latin typeface="Cambria"/>
                <a:cs typeface="Cambria"/>
              </a:rPr>
              <a:t>2</a:t>
            </a:r>
            <a:r>
              <a:rPr sz="1600" dirty="0">
                <a:solidFill>
                  <a:srgbClr val="003366"/>
                </a:solidFill>
                <a:latin typeface="Cambria"/>
                <a:cs typeface="Cambria"/>
              </a:rPr>
              <a:t>	</a:t>
            </a:r>
            <a:r>
              <a:rPr sz="1600" spc="-90" dirty="0">
                <a:solidFill>
                  <a:srgbClr val="003366"/>
                </a:solidFill>
                <a:latin typeface="Cambria"/>
                <a:cs typeface="Cambria"/>
              </a:rPr>
              <a:t>6</a:t>
            </a:r>
            <a:endParaRPr sz="160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730"/>
              </a:spcBef>
              <a:tabLst>
                <a:tab pos="604520" algn="l"/>
                <a:tab pos="1520190" algn="l"/>
                <a:tab pos="2070100" algn="l"/>
                <a:tab pos="2696845" algn="l"/>
                <a:tab pos="4442460" algn="l"/>
              </a:tabLst>
            </a:pPr>
            <a:r>
              <a:rPr sz="2400" spc="-135" baseline="3472" dirty="0">
                <a:solidFill>
                  <a:srgbClr val="003366"/>
                </a:solidFill>
                <a:latin typeface="Cambria"/>
                <a:cs typeface="Cambria"/>
              </a:rPr>
              <a:t>1236	</a:t>
            </a:r>
            <a:r>
              <a:rPr sz="2400" spc="135" baseline="3472" dirty="0">
                <a:solidFill>
                  <a:srgbClr val="003366"/>
                </a:solidFill>
                <a:latin typeface="Cambria"/>
                <a:cs typeface="Cambria"/>
              </a:rPr>
              <a:t>D</a:t>
            </a:r>
            <a:r>
              <a:rPr sz="2400" spc="104" baseline="3472" dirty="0">
                <a:solidFill>
                  <a:srgbClr val="003366"/>
                </a:solidFill>
                <a:latin typeface="Cambria"/>
                <a:cs typeface="Cambria"/>
              </a:rPr>
              <a:t>B</a:t>
            </a:r>
            <a:r>
              <a:rPr sz="2400" spc="-135" baseline="3472" dirty="0">
                <a:solidFill>
                  <a:srgbClr val="003366"/>
                </a:solidFill>
                <a:latin typeface="Cambria"/>
                <a:cs typeface="Cambria"/>
              </a:rPr>
              <a:t>1</a:t>
            </a:r>
            <a:r>
              <a:rPr sz="2400" baseline="3472" dirty="0">
                <a:solidFill>
                  <a:srgbClr val="003366"/>
                </a:solidFill>
                <a:latin typeface="Cambria"/>
                <a:cs typeface="Cambria"/>
              </a:rPr>
              <a:t>	</a:t>
            </a:r>
            <a:r>
              <a:rPr sz="2400" spc="-135" baseline="3472" dirty="0">
                <a:solidFill>
                  <a:srgbClr val="003366"/>
                </a:solidFill>
                <a:latin typeface="Cambria"/>
                <a:cs typeface="Cambria"/>
              </a:rPr>
              <a:t>7</a:t>
            </a:r>
            <a:r>
              <a:rPr sz="2400" baseline="3472" dirty="0">
                <a:solidFill>
                  <a:srgbClr val="003366"/>
                </a:solidFill>
                <a:latin typeface="Cambria"/>
                <a:cs typeface="Cambria"/>
              </a:rPr>
              <a:t>	</a:t>
            </a:r>
            <a:r>
              <a:rPr sz="1600" spc="25" dirty="0">
                <a:solidFill>
                  <a:srgbClr val="003366"/>
                </a:solidFill>
                <a:latin typeface="Cambria"/>
                <a:cs typeface="Cambria"/>
              </a:rPr>
              <a:t>DB1</a:t>
            </a:r>
            <a:r>
              <a:rPr sz="1600" dirty="0">
                <a:solidFill>
                  <a:srgbClr val="003366"/>
                </a:solidFill>
                <a:latin typeface="Cambria"/>
                <a:cs typeface="Cambria"/>
              </a:rPr>
              <a:t>	</a:t>
            </a:r>
            <a:r>
              <a:rPr sz="1600" spc="95" dirty="0">
                <a:solidFill>
                  <a:srgbClr val="003366"/>
                </a:solidFill>
                <a:latin typeface="Cambria"/>
                <a:cs typeface="Cambria"/>
              </a:rPr>
              <a:t>Da</a:t>
            </a:r>
            <a:r>
              <a:rPr sz="1600" spc="-5" dirty="0">
                <a:solidFill>
                  <a:srgbClr val="003366"/>
                </a:solidFill>
                <a:latin typeface="Cambria"/>
                <a:cs typeface="Cambria"/>
              </a:rPr>
              <a:t>ta</a:t>
            </a:r>
            <a:r>
              <a:rPr sz="1600" dirty="0">
                <a:solidFill>
                  <a:srgbClr val="003366"/>
                </a:solidFill>
                <a:latin typeface="Cambria"/>
                <a:cs typeface="Cambria"/>
              </a:rPr>
              <a:t>b</a:t>
            </a:r>
            <a:r>
              <a:rPr sz="1600" spc="15" dirty="0">
                <a:solidFill>
                  <a:srgbClr val="003366"/>
                </a:solidFill>
                <a:latin typeface="Cambria"/>
                <a:cs typeface="Cambria"/>
              </a:rPr>
              <a:t>a</a:t>
            </a:r>
            <a:r>
              <a:rPr sz="1600" spc="-15" dirty="0">
                <a:solidFill>
                  <a:srgbClr val="003366"/>
                </a:solidFill>
                <a:latin typeface="Cambria"/>
                <a:cs typeface="Cambria"/>
              </a:rPr>
              <a:t>se</a:t>
            </a:r>
            <a:r>
              <a:rPr sz="1600" spc="-25" dirty="0">
                <a:solidFill>
                  <a:srgbClr val="003366"/>
                </a:solidFill>
                <a:latin typeface="Cambria"/>
                <a:cs typeface="Cambria"/>
              </a:rPr>
              <a:t>s</a:t>
            </a:r>
            <a:r>
              <a:rPr sz="1600" spc="-90" dirty="0">
                <a:solidFill>
                  <a:srgbClr val="003366"/>
                </a:solidFill>
                <a:latin typeface="Cambria"/>
                <a:cs typeface="Cambria"/>
              </a:rPr>
              <a:t>1</a:t>
            </a:r>
            <a:r>
              <a:rPr sz="1600" dirty="0">
                <a:solidFill>
                  <a:srgbClr val="003366"/>
                </a:solidFill>
                <a:latin typeface="Cambria"/>
                <a:cs typeface="Cambria"/>
              </a:rPr>
              <a:t>	</a:t>
            </a:r>
            <a:r>
              <a:rPr sz="1600" spc="-90" dirty="0">
                <a:solidFill>
                  <a:srgbClr val="003366"/>
                </a:solidFill>
                <a:latin typeface="Cambria"/>
                <a:cs typeface="Cambria"/>
              </a:rPr>
              <a:t>6</a:t>
            </a:r>
            <a:endParaRPr sz="1600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79194" y="3019425"/>
            <a:ext cx="275590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ourier New"/>
                <a:cs typeface="Courier New"/>
              </a:rPr>
              <a:t>SELECT</a:t>
            </a:r>
            <a:r>
              <a:rPr sz="1800" b="1" spc="-350" dirty="0">
                <a:latin typeface="Courier New"/>
                <a:cs typeface="Courier New"/>
              </a:rPr>
              <a:t> </a:t>
            </a:r>
            <a:r>
              <a:rPr sz="1800" b="1" spc="-10" dirty="0">
                <a:latin typeface="Courier New"/>
                <a:cs typeface="Courier New"/>
              </a:rPr>
              <a:t>C.cid,</a:t>
            </a:r>
            <a:endParaRPr sz="1800">
              <a:latin typeface="Courier New"/>
              <a:cs typeface="Courier New"/>
            </a:endParaRPr>
          </a:p>
          <a:p>
            <a:pPr marL="12700" marR="5080">
              <a:lnSpc>
                <a:spcPct val="100000"/>
              </a:lnSpc>
            </a:pPr>
            <a:r>
              <a:rPr sz="1800" b="1" spc="-10" dirty="0">
                <a:latin typeface="Courier New"/>
                <a:cs typeface="Courier New"/>
              </a:rPr>
              <a:t>COUNT(*)AS scount,  AVG(grade)AS</a:t>
            </a:r>
            <a:r>
              <a:rPr sz="1800" b="1" spc="-75" dirty="0">
                <a:latin typeface="Courier New"/>
                <a:cs typeface="Courier New"/>
              </a:rPr>
              <a:t> </a:t>
            </a:r>
            <a:r>
              <a:rPr sz="1800" b="1" spc="-10" dirty="0">
                <a:latin typeface="Courier New"/>
                <a:cs typeface="Courier New"/>
              </a:rPr>
              <a:t>average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79194" y="3842384"/>
            <a:ext cx="5727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ourier New"/>
                <a:cs typeface="Courier New"/>
              </a:rPr>
              <a:t>FR</a:t>
            </a:r>
            <a:r>
              <a:rPr sz="1800" b="1" spc="-15" dirty="0">
                <a:latin typeface="Courier New"/>
                <a:cs typeface="Courier New"/>
              </a:rPr>
              <a:t>O</a:t>
            </a:r>
            <a:r>
              <a:rPr sz="1800" b="1" dirty="0">
                <a:latin typeface="Courier New"/>
                <a:cs typeface="Courier New"/>
              </a:rPr>
              <a:t>M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79194" y="4390720"/>
            <a:ext cx="71056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ourier New"/>
                <a:cs typeface="Courier New"/>
              </a:rPr>
              <a:t>WHERE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93594" y="3842384"/>
            <a:ext cx="1528445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ourier New"/>
                <a:cs typeface="Courier New"/>
              </a:rPr>
              <a:t>Enrolled</a:t>
            </a:r>
            <a:r>
              <a:rPr sz="1800" b="1" spc="-85" dirty="0">
                <a:latin typeface="Courier New"/>
                <a:cs typeface="Courier New"/>
              </a:rPr>
              <a:t> </a:t>
            </a:r>
            <a:r>
              <a:rPr sz="1800" b="1" spc="-10" dirty="0">
                <a:latin typeface="Courier New"/>
                <a:cs typeface="Courier New"/>
              </a:rPr>
              <a:t>E,  Courses </a:t>
            </a:r>
            <a:r>
              <a:rPr sz="1800" b="1" dirty="0">
                <a:latin typeface="Courier New"/>
                <a:cs typeface="Courier New"/>
              </a:rPr>
              <a:t>C  </a:t>
            </a:r>
            <a:r>
              <a:rPr sz="1800" b="1" spc="-5" dirty="0">
                <a:latin typeface="Courier New"/>
                <a:cs typeface="Courier New"/>
              </a:rPr>
              <a:t>E.</a:t>
            </a:r>
            <a:r>
              <a:rPr sz="1800" b="1" spc="-20" dirty="0">
                <a:latin typeface="Courier New"/>
                <a:cs typeface="Courier New"/>
              </a:rPr>
              <a:t>c</a:t>
            </a:r>
            <a:r>
              <a:rPr sz="1800" b="1" spc="-5" dirty="0">
                <a:latin typeface="Courier New"/>
                <a:cs typeface="Courier New"/>
              </a:rPr>
              <a:t>i</a:t>
            </a:r>
            <a:r>
              <a:rPr sz="1800" b="1" spc="-15" dirty="0">
                <a:latin typeface="Courier New"/>
                <a:cs typeface="Courier New"/>
              </a:rPr>
              <a:t>d</a:t>
            </a:r>
            <a:r>
              <a:rPr sz="1800" b="1" spc="-5" dirty="0">
                <a:latin typeface="Courier New"/>
                <a:cs typeface="Courier New"/>
              </a:rPr>
              <a:t>=C</a:t>
            </a:r>
            <a:r>
              <a:rPr sz="1800" b="1" spc="-20" dirty="0">
                <a:latin typeface="Courier New"/>
                <a:cs typeface="Courier New"/>
              </a:rPr>
              <a:t>.</a:t>
            </a:r>
            <a:r>
              <a:rPr sz="1800" b="1" spc="-5" dirty="0">
                <a:latin typeface="Courier New"/>
                <a:cs typeface="Courier New"/>
              </a:rPr>
              <a:t>c</a:t>
            </a:r>
            <a:r>
              <a:rPr sz="1800" b="1" spc="-15" dirty="0">
                <a:latin typeface="Courier New"/>
                <a:cs typeface="Courier New"/>
              </a:rPr>
              <a:t>i</a:t>
            </a:r>
            <a:r>
              <a:rPr sz="1800" b="1" dirty="0">
                <a:latin typeface="Courier New"/>
                <a:cs typeface="Courier New"/>
              </a:rPr>
              <a:t>d  </a:t>
            </a:r>
            <a:r>
              <a:rPr sz="1800" b="1" spc="-5" dirty="0">
                <a:latin typeface="Courier New"/>
                <a:cs typeface="Courier New"/>
              </a:rPr>
              <a:t>AND</a:t>
            </a:r>
            <a:endParaRPr sz="18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1800" b="1" spc="-10" dirty="0">
                <a:latin typeface="Courier New"/>
                <a:cs typeface="Courier New"/>
              </a:rPr>
              <a:t>C.credits=6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527554" y="2972561"/>
            <a:ext cx="838200" cy="457200"/>
          </a:xfrm>
          <a:custGeom>
            <a:avLst/>
            <a:gdLst/>
            <a:ahLst/>
            <a:cxnLst/>
            <a:rect l="l" t="t" r="r" b="b"/>
            <a:pathLst>
              <a:path w="838200" h="457200">
                <a:moveTo>
                  <a:pt x="0" y="228600"/>
                </a:moveTo>
                <a:lnTo>
                  <a:pt x="17739" y="162582"/>
                </a:lnTo>
                <a:lnTo>
                  <a:pt x="67504" y="104131"/>
                </a:lnTo>
                <a:lnTo>
                  <a:pt x="102778" y="78627"/>
                </a:lnTo>
                <a:lnTo>
                  <a:pt x="144115" y="56076"/>
                </a:lnTo>
                <a:lnTo>
                  <a:pt x="190869" y="36832"/>
                </a:lnTo>
                <a:lnTo>
                  <a:pt x="242392" y="21248"/>
                </a:lnTo>
                <a:lnTo>
                  <a:pt x="298037" y="9679"/>
                </a:lnTo>
                <a:lnTo>
                  <a:pt x="357155" y="2478"/>
                </a:lnTo>
                <a:lnTo>
                  <a:pt x="419100" y="0"/>
                </a:lnTo>
                <a:lnTo>
                  <a:pt x="481044" y="2478"/>
                </a:lnTo>
                <a:lnTo>
                  <a:pt x="540162" y="9679"/>
                </a:lnTo>
                <a:lnTo>
                  <a:pt x="595807" y="21248"/>
                </a:lnTo>
                <a:lnTo>
                  <a:pt x="647330" y="36832"/>
                </a:lnTo>
                <a:lnTo>
                  <a:pt x="694084" y="56076"/>
                </a:lnTo>
                <a:lnTo>
                  <a:pt x="735421" y="78627"/>
                </a:lnTo>
                <a:lnTo>
                  <a:pt x="770695" y="104131"/>
                </a:lnTo>
                <a:lnTo>
                  <a:pt x="799257" y="132234"/>
                </a:lnTo>
                <a:lnTo>
                  <a:pt x="833657" y="194822"/>
                </a:lnTo>
                <a:lnTo>
                  <a:pt x="838199" y="228600"/>
                </a:lnTo>
                <a:lnTo>
                  <a:pt x="833657" y="262377"/>
                </a:lnTo>
                <a:lnTo>
                  <a:pt x="799257" y="324965"/>
                </a:lnTo>
                <a:lnTo>
                  <a:pt x="770695" y="353068"/>
                </a:lnTo>
                <a:lnTo>
                  <a:pt x="735421" y="378572"/>
                </a:lnTo>
                <a:lnTo>
                  <a:pt x="694084" y="401123"/>
                </a:lnTo>
                <a:lnTo>
                  <a:pt x="647330" y="420367"/>
                </a:lnTo>
                <a:lnTo>
                  <a:pt x="595807" y="435951"/>
                </a:lnTo>
                <a:lnTo>
                  <a:pt x="540162" y="447520"/>
                </a:lnTo>
                <a:lnTo>
                  <a:pt x="481044" y="454721"/>
                </a:lnTo>
                <a:lnTo>
                  <a:pt x="419100" y="457200"/>
                </a:lnTo>
                <a:lnTo>
                  <a:pt x="357155" y="454721"/>
                </a:lnTo>
                <a:lnTo>
                  <a:pt x="298037" y="447520"/>
                </a:lnTo>
                <a:lnTo>
                  <a:pt x="242392" y="435951"/>
                </a:lnTo>
                <a:lnTo>
                  <a:pt x="190869" y="420367"/>
                </a:lnTo>
                <a:lnTo>
                  <a:pt x="144115" y="401123"/>
                </a:lnTo>
                <a:lnTo>
                  <a:pt x="102778" y="378572"/>
                </a:lnTo>
                <a:lnTo>
                  <a:pt x="67504" y="353068"/>
                </a:lnTo>
                <a:lnTo>
                  <a:pt x="38942" y="324965"/>
                </a:lnTo>
                <a:lnTo>
                  <a:pt x="4542" y="262377"/>
                </a:lnTo>
                <a:lnTo>
                  <a:pt x="0" y="228600"/>
                </a:lnTo>
                <a:close/>
              </a:path>
            </a:pathLst>
          </a:custGeom>
          <a:ln w="25908">
            <a:solidFill>
              <a:srgbClr val="9A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820161" y="5182361"/>
            <a:ext cx="914400" cy="457200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0" y="228600"/>
                </a:moveTo>
                <a:lnTo>
                  <a:pt x="16333" y="167834"/>
                </a:lnTo>
                <a:lnTo>
                  <a:pt x="62427" y="113227"/>
                </a:lnTo>
                <a:lnTo>
                  <a:pt x="95272" y="88915"/>
                </a:lnTo>
                <a:lnTo>
                  <a:pt x="133921" y="66960"/>
                </a:lnTo>
                <a:lnTo>
                  <a:pt x="177830" y="47636"/>
                </a:lnTo>
                <a:lnTo>
                  <a:pt x="226455" y="31213"/>
                </a:lnTo>
                <a:lnTo>
                  <a:pt x="279249" y="17966"/>
                </a:lnTo>
                <a:lnTo>
                  <a:pt x="335668" y="8166"/>
                </a:lnTo>
                <a:lnTo>
                  <a:pt x="395166" y="2087"/>
                </a:lnTo>
                <a:lnTo>
                  <a:pt x="457200" y="0"/>
                </a:lnTo>
                <a:lnTo>
                  <a:pt x="519233" y="2087"/>
                </a:lnTo>
                <a:lnTo>
                  <a:pt x="578731" y="8166"/>
                </a:lnTo>
                <a:lnTo>
                  <a:pt x="635150" y="17966"/>
                </a:lnTo>
                <a:lnTo>
                  <a:pt x="687944" y="31213"/>
                </a:lnTo>
                <a:lnTo>
                  <a:pt x="736569" y="47636"/>
                </a:lnTo>
                <a:lnTo>
                  <a:pt x="780478" y="66960"/>
                </a:lnTo>
                <a:lnTo>
                  <a:pt x="819127" y="88915"/>
                </a:lnTo>
                <a:lnTo>
                  <a:pt x="851972" y="113227"/>
                </a:lnTo>
                <a:lnTo>
                  <a:pt x="898066" y="167834"/>
                </a:lnTo>
                <a:lnTo>
                  <a:pt x="914400" y="228600"/>
                </a:lnTo>
                <a:lnTo>
                  <a:pt x="910225" y="259616"/>
                </a:lnTo>
                <a:lnTo>
                  <a:pt x="878466" y="317575"/>
                </a:lnTo>
                <a:lnTo>
                  <a:pt x="819127" y="368284"/>
                </a:lnTo>
                <a:lnTo>
                  <a:pt x="780478" y="390239"/>
                </a:lnTo>
                <a:lnTo>
                  <a:pt x="736569" y="409563"/>
                </a:lnTo>
                <a:lnTo>
                  <a:pt x="687944" y="425986"/>
                </a:lnTo>
                <a:lnTo>
                  <a:pt x="635150" y="439233"/>
                </a:lnTo>
                <a:lnTo>
                  <a:pt x="578731" y="449033"/>
                </a:lnTo>
                <a:lnTo>
                  <a:pt x="519233" y="455112"/>
                </a:lnTo>
                <a:lnTo>
                  <a:pt x="457200" y="457200"/>
                </a:lnTo>
                <a:lnTo>
                  <a:pt x="395166" y="455112"/>
                </a:lnTo>
                <a:lnTo>
                  <a:pt x="335668" y="449033"/>
                </a:lnTo>
                <a:lnTo>
                  <a:pt x="279249" y="439233"/>
                </a:lnTo>
                <a:lnTo>
                  <a:pt x="226455" y="425986"/>
                </a:lnTo>
                <a:lnTo>
                  <a:pt x="177830" y="409563"/>
                </a:lnTo>
                <a:lnTo>
                  <a:pt x="133921" y="390239"/>
                </a:lnTo>
                <a:lnTo>
                  <a:pt x="95272" y="368284"/>
                </a:lnTo>
                <a:lnTo>
                  <a:pt x="62427" y="343972"/>
                </a:lnTo>
                <a:lnTo>
                  <a:pt x="16333" y="289365"/>
                </a:lnTo>
                <a:lnTo>
                  <a:pt x="0" y="228600"/>
                </a:lnTo>
                <a:close/>
              </a:path>
            </a:pathLst>
          </a:custGeom>
          <a:ln w="25908">
            <a:solidFill>
              <a:srgbClr val="9A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2043112" y="672337"/>
          <a:ext cx="4957444" cy="13414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5155"/>
                <a:gridCol w="665480"/>
                <a:gridCol w="788035"/>
                <a:gridCol w="628015"/>
                <a:gridCol w="1507489"/>
                <a:gridCol w="763270"/>
              </a:tblGrid>
              <a:tr h="3353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600" b="1" i="1" spc="-5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sid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29209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189230" algn="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600" b="1" i="1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cid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600" i="1" spc="-4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grade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169545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b="1" i="1" dirty="0">
                          <a:solidFill>
                            <a:srgbClr val="9A0000"/>
                          </a:solidFill>
                          <a:latin typeface="Palatino Linotype"/>
                          <a:cs typeface="Palatino Linotype"/>
                        </a:rPr>
                        <a:t>cid</a:t>
                      </a:r>
                      <a:endParaRPr sz="1600">
                        <a:latin typeface="Palatino Linotype"/>
                        <a:cs typeface="Palatino Linotype"/>
                      </a:endParaRPr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49339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-20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cname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i="1" spc="-15" dirty="0">
                          <a:solidFill>
                            <a:srgbClr val="9A0000"/>
                          </a:solidFill>
                          <a:latin typeface="Times New Roman"/>
                          <a:cs typeface="Times New Roman"/>
                        </a:rPr>
                        <a:t>credits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343"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1234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183515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10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144780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Databases1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343"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1234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1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183515"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9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144780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Databases2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335407"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600" spc="-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1236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1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183515"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7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144780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DB1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Databases1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6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</a:tbl>
          </a:graphicData>
        </a:graphic>
      </p:graphicFrame>
      <p:sp>
        <p:nvSpPr>
          <p:cNvPr id="9" name="object 9"/>
          <p:cNvSpPr/>
          <p:nvPr/>
        </p:nvSpPr>
        <p:spPr>
          <a:xfrm>
            <a:off x="6348984" y="3168395"/>
            <a:ext cx="2109470" cy="365760"/>
          </a:xfrm>
          <a:custGeom>
            <a:avLst/>
            <a:gdLst/>
            <a:ahLst/>
            <a:cxnLst/>
            <a:rect l="l" t="t" r="r" b="b"/>
            <a:pathLst>
              <a:path w="2109470" h="365760">
                <a:moveTo>
                  <a:pt x="2109216" y="0"/>
                </a:moveTo>
                <a:lnTo>
                  <a:pt x="926592" y="0"/>
                </a:lnTo>
                <a:lnTo>
                  <a:pt x="0" y="0"/>
                </a:lnTo>
                <a:lnTo>
                  <a:pt x="0" y="365760"/>
                </a:lnTo>
                <a:lnTo>
                  <a:pt x="926592" y="365760"/>
                </a:lnTo>
                <a:lnTo>
                  <a:pt x="2109216" y="365760"/>
                </a:lnTo>
                <a:lnTo>
                  <a:pt x="21092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364223" y="3185540"/>
            <a:ext cx="5638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100"/>
              </a:spcBef>
            </a:pPr>
            <a:r>
              <a:rPr sz="1800" spc="30" dirty="0">
                <a:solidFill>
                  <a:srgbClr val="003366"/>
                </a:solidFill>
                <a:latin typeface="Cambria"/>
                <a:cs typeface="Cambria"/>
              </a:rPr>
              <a:t>DB2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908292" y="2438399"/>
            <a:ext cx="1550035" cy="730250"/>
          </a:xfrm>
          <a:custGeom>
            <a:avLst/>
            <a:gdLst/>
            <a:ahLst/>
            <a:cxnLst/>
            <a:rect l="l" t="t" r="r" b="b"/>
            <a:pathLst>
              <a:path w="1550034" h="730250">
                <a:moveTo>
                  <a:pt x="1549908" y="365760"/>
                </a:moveTo>
                <a:lnTo>
                  <a:pt x="838200" y="365760"/>
                </a:lnTo>
                <a:lnTo>
                  <a:pt x="838200" y="0"/>
                </a:lnTo>
                <a:lnTo>
                  <a:pt x="0" y="0"/>
                </a:lnTo>
                <a:lnTo>
                  <a:pt x="0" y="365760"/>
                </a:lnTo>
                <a:lnTo>
                  <a:pt x="367284" y="365760"/>
                </a:lnTo>
                <a:lnTo>
                  <a:pt x="367284" y="729996"/>
                </a:lnTo>
                <a:lnTo>
                  <a:pt x="1549908" y="729996"/>
                </a:lnTo>
                <a:lnTo>
                  <a:pt x="1549908" y="3657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940295" y="2453766"/>
            <a:ext cx="7499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1280">
              <a:lnSpc>
                <a:spcPct val="100000"/>
              </a:lnSpc>
              <a:spcBef>
                <a:spcPts val="100"/>
              </a:spcBef>
            </a:pPr>
            <a:r>
              <a:rPr sz="1800" i="1" spc="15" dirty="0">
                <a:solidFill>
                  <a:srgbClr val="9A0000"/>
                </a:solidFill>
                <a:latin typeface="Times New Roman"/>
                <a:cs typeface="Times New Roman"/>
              </a:rPr>
              <a:t>scount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362700" y="2807207"/>
            <a:ext cx="927100" cy="364490"/>
          </a:xfrm>
          <a:custGeom>
            <a:avLst/>
            <a:gdLst/>
            <a:ahLst/>
            <a:cxnLst/>
            <a:rect l="l" t="t" r="r" b="b"/>
            <a:pathLst>
              <a:path w="927100" h="364489">
                <a:moveTo>
                  <a:pt x="926592" y="0"/>
                </a:moveTo>
                <a:lnTo>
                  <a:pt x="0" y="0"/>
                </a:lnTo>
                <a:lnTo>
                  <a:pt x="0" y="364236"/>
                </a:lnTo>
                <a:lnTo>
                  <a:pt x="926592" y="364236"/>
                </a:lnTo>
                <a:lnTo>
                  <a:pt x="9265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6364223" y="2813304"/>
            <a:ext cx="563880" cy="34290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286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80"/>
              </a:spcBef>
            </a:pPr>
            <a:r>
              <a:rPr sz="1800" spc="30" dirty="0">
                <a:solidFill>
                  <a:srgbClr val="003366"/>
                </a:solidFill>
                <a:latin typeface="Cambria"/>
                <a:cs typeface="Cambria"/>
              </a:rPr>
              <a:t>DB1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6348984" y="2438400"/>
            <a:ext cx="661670" cy="365760"/>
          </a:xfrm>
          <a:custGeom>
            <a:avLst/>
            <a:gdLst/>
            <a:ahLst/>
            <a:cxnLst/>
            <a:rect l="l" t="t" r="r" b="b"/>
            <a:pathLst>
              <a:path w="661670" h="365760">
                <a:moveTo>
                  <a:pt x="661415" y="0"/>
                </a:moveTo>
                <a:lnTo>
                  <a:pt x="0" y="0"/>
                </a:lnTo>
                <a:lnTo>
                  <a:pt x="0" y="365760"/>
                </a:lnTo>
                <a:lnTo>
                  <a:pt x="661415" y="365760"/>
                </a:lnTo>
                <a:lnTo>
                  <a:pt x="6614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6364223" y="2453639"/>
            <a:ext cx="563880" cy="34798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12700" rIns="0" bIns="0" rtlCol="0">
            <a:spAutoFit/>
          </a:bodyPr>
          <a:lstStyle/>
          <a:p>
            <a:pPr marL="180340">
              <a:lnSpc>
                <a:spcPct val="100000"/>
              </a:lnSpc>
              <a:spcBef>
                <a:spcPts val="100"/>
              </a:spcBef>
            </a:pPr>
            <a:r>
              <a:rPr sz="1800" i="1" spc="-30" dirty="0">
                <a:solidFill>
                  <a:srgbClr val="9A0000"/>
                </a:solidFill>
                <a:latin typeface="Times New Roman"/>
                <a:cs typeface="Times New Roman"/>
              </a:rPr>
              <a:t>cid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4849826" y="2295842"/>
            <a:ext cx="1414145" cy="1110615"/>
            <a:chOff x="4849826" y="2295842"/>
            <a:chExt cx="1414145" cy="1110615"/>
          </a:xfrm>
        </p:grpSpPr>
        <p:sp>
          <p:nvSpPr>
            <p:cNvPr id="18" name="object 18"/>
            <p:cNvSpPr/>
            <p:nvPr/>
          </p:nvSpPr>
          <p:spPr>
            <a:xfrm>
              <a:off x="5365750" y="3067811"/>
              <a:ext cx="893444" cy="334010"/>
            </a:xfrm>
            <a:custGeom>
              <a:avLst/>
              <a:gdLst/>
              <a:ahLst/>
              <a:cxnLst/>
              <a:rect l="l" t="t" r="r" b="b"/>
              <a:pathLst>
                <a:path w="893445" h="334010">
                  <a:moveTo>
                    <a:pt x="346201" y="0"/>
                  </a:moveTo>
                  <a:lnTo>
                    <a:pt x="510032" y="99949"/>
                  </a:lnTo>
                  <a:lnTo>
                    <a:pt x="469473" y="110328"/>
                  </a:lnTo>
                  <a:lnTo>
                    <a:pt x="427117" y="117513"/>
                  </a:lnTo>
                  <a:lnTo>
                    <a:pt x="383177" y="121528"/>
                  </a:lnTo>
                  <a:lnTo>
                    <a:pt x="337862" y="122397"/>
                  </a:lnTo>
                  <a:lnTo>
                    <a:pt x="291386" y="120145"/>
                  </a:lnTo>
                  <a:lnTo>
                    <a:pt x="243961" y="114795"/>
                  </a:lnTo>
                  <a:lnTo>
                    <a:pt x="195797" y="106371"/>
                  </a:lnTo>
                  <a:lnTo>
                    <a:pt x="147107" y="94897"/>
                  </a:lnTo>
                  <a:lnTo>
                    <a:pt x="98103" y="80397"/>
                  </a:lnTo>
                  <a:lnTo>
                    <a:pt x="48997" y="62896"/>
                  </a:lnTo>
                  <a:lnTo>
                    <a:pt x="0" y="42417"/>
                  </a:lnTo>
                  <a:lnTo>
                    <a:pt x="42961" y="74804"/>
                  </a:lnTo>
                  <a:lnTo>
                    <a:pt x="87263" y="104726"/>
                  </a:lnTo>
                  <a:lnTo>
                    <a:pt x="132693" y="132128"/>
                  </a:lnTo>
                  <a:lnTo>
                    <a:pt x="179040" y="156956"/>
                  </a:lnTo>
                  <a:lnTo>
                    <a:pt x="226089" y="179151"/>
                  </a:lnTo>
                  <a:lnTo>
                    <a:pt x="273630" y="198660"/>
                  </a:lnTo>
                  <a:lnTo>
                    <a:pt x="321448" y="215426"/>
                  </a:lnTo>
                  <a:lnTo>
                    <a:pt x="369331" y="229393"/>
                  </a:lnTo>
                  <a:lnTo>
                    <a:pt x="417068" y="240506"/>
                  </a:lnTo>
                  <a:lnTo>
                    <a:pt x="464444" y="248708"/>
                  </a:lnTo>
                  <a:lnTo>
                    <a:pt x="511247" y="253944"/>
                  </a:lnTo>
                  <a:lnTo>
                    <a:pt x="557266" y="256158"/>
                  </a:lnTo>
                  <a:lnTo>
                    <a:pt x="602286" y="255295"/>
                  </a:lnTo>
                  <a:lnTo>
                    <a:pt x="646096" y="251298"/>
                  </a:lnTo>
                  <a:lnTo>
                    <a:pt x="688483" y="244111"/>
                  </a:lnTo>
                  <a:lnTo>
                    <a:pt x="729234" y="233679"/>
                  </a:lnTo>
                  <a:lnTo>
                    <a:pt x="893190" y="333628"/>
                  </a:lnTo>
                  <a:lnTo>
                    <a:pt x="823087" y="18034"/>
                  </a:lnTo>
                  <a:lnTo>
                    <a:pt x="34620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854588" y="2300604"/>
              <a:ext cx="617220" cy="883285"/>
            </a:xfrm>
            <a:custGeom>
              <a:avLst/>
              <a:gdLst/>
              <a:ahLst/>
              <a:cxnLst/>
              <a:rect l="l" t="t" r="r" b="b"/>
              <a:pathLst>
                <a:path w="617220" h="883285">
                  <a:moveTo>
                    <a:pt x="46341" y="0"/>
                  </a:moveTo>
                  <a:lnTo>
                    <a:pt x="15447" y="68002"/>
                  </a:lnTo>
                  <a:lnTo>
                    <a:pt x="1150" y="141669"/>
                  </a:lnTo>
                  <a:lnTo>
                    <a:pt x="0" y="180143"/>
                  </a:lnTo>
                  <a:lnTo>
                    <a:pt x="2727" y="219454"/>
                  </a:lnTo>
                  <a:lnTo>
                    <a:pt x="9243" y="259409"/>
                  </a:lnTo>
                  <a:lnTo>
                    <a:pt x="19455" y="299815"/>
                  </a:lnTo>
                  <a:lnTo>
                    <a:pt x="33275" y="340478"/>
                  </a:lnTo>
                  <a:lnTo>
                    <a:pt x="50611" y="381206"/>
                  </a:lnTo>
                  <a:lnTo>
                    <a:pt x="71373" y="421805"/>
                  </a:lnTo>
                  <a:lnTo>
                    <a:pt x="95471" y="462082"/>
                  </a:lnTo>
                  <a:lnTo>
                    <a:pt x="122815" y="501845"/>
                  </a:lnTo>
                  <a:lnTo>
                    <a:pt x="153313" y="540900"/>
                  </a:lnTo>
                  <a:lnTo>
                    <a:pt x="186876" y="579054"/>
                  </a:lnTo>
                  <a:lnTo>
                    <a:pt x="223413" y="616114"/>
                  </a:lnTo>
                  <a:lnTo>
                    <a:pt x="262834" y="651887"/>
                  </a:lnTo>
                  <a:lnTo>
                    <a:pt x="305048" y="686180"/>
                  </a:lnTo>
                  <a:lnTo>
                    <a:pt x="349966" y="718800"/>
                  </a:lnTo>
                  <a:lnTo>
                    <a:pt x="397496" y="749554"/>
                  </a:lnTo>
                  <a:lnTo>
                    <a:pt x="616698" y="883285"/>
                  </a:lnTo>
                  <a:lnTo>
                    <a:pt x="569168" y="852531"/>
                  </a:lnTo>
                  <a:lnTo>
                    <a:pt x="524250" y="819911"/>
                  </a:lnTo>
                  <a:lnTo>
                    <a:pt x="482036" y="785618"/>
                  </a:lnTo>
                  <a:lnTo>
                    <a:pt x="442615" y="749844"/>
                  </a:lnTo>
                  <a:lnTo>
                    <a:pt x="406078" y="712783"/>
                  </a:lnTo>
                  <a:lnTo>
                    <a:pt x="372515" y="674628"/>
                  </a:lnTo>
                  <a:lnTo>
                    <a:pt x="342017" y="635571"/>
                  </a:lnTo>
                  <a:lnTo>
                    <a:pt x="314673" y="595805"/>
                  </a:lnTo>
                  <a:lnTo>
                    <a:pt x="290575" y="555524"/>
                  </a:lnTo>
                  <a:lnTo>
                    <a:pt x="269813" y="514921"/>
                  </a:lnTo>
                  <a:lnTo>
                    <a:pt x="252477" y="474188"/>
                  </a:lnTo>
                  <a:lnTo>
                    <a:pt x="238657" y="433519"/>
                  </a:lnTo>
                  <a:lnTo>
                    <a:pt x="228445" y="393105"/>
                  </a:lnTo>
                  <a:lnTo>
                    <a:pt x="221929" y="353142"/>
                  </a:lnTo>
                  <a:lnTo>
                    <a:pt x="219202" y="313820"/>
                  </a:lnTo>
                  <a:lnTo>
                    <a:pt x="220352" y="275334"/>
                  </a:lnTo>
                  <a:lnTo>
                    <a:pt x="225471" y="237877"/>
                  </a:lnTo>
                  <a:lnTo>
                    <a:pt x="234649" y="201640"/>
                  </a:lnTo>
                  <a:lnTo>
                    <a:pt x="247976" y="166818"/>
                  </a:lnTo>
                  <a:lnTo>
                    <a:pt x="265543" y="133604"/>
                  </a:lnTo>
                  <a:lnTo>
                    <a:pt x="46341" y="0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854588" y="2300604"/>
              <a:ext cx="1404620" cy="1101090"/>
            </a:xfrm>
            <a:custGeom>
              <a:avLst/>
              <a:gdLst/>
              <a:ahLst/>
              <a:cxnLst/>
              <a:rect l="l" t="t" r="r" b="b"/>
              <a:pathLst>
                <a:path w="1404620" h="1101089">
                  <a:moveTo>
                    <a:pt x="511161" y="809625"/>
                  </a:moveTo>
                  <a:lnTo>
                    <a:pt x="560158" y="830103"/>
                  </a:lnTo>
                  <a:lnTo>
                    <a:pt x="609264" y="847604"/>
                  </a:lnTo>
                  <a:lnTo>
                    <a:pt x="658268" y="862104"/>
                  </a:lnTo>
                  <a:lnTo>
                    <a:pt x="706958" y="873578"/>
                  </a:lnTo>
                  <a:lnTo>
                    <a:pt x="755122" y="882002"/>
                  </a:lnTo>
                  <a:lnTo>
                    <a:pt x="802547" y="887352"/>
                  </a:lnTo>
                  <a:lnTo>
                    <a:pt x="849023" y="889604"/>
                  </a:lnTo>
                  <a:lnTo>
                    <a:pt x="894338" y="888735"/>
                  </a:lnTo>
                  <a:lnTo>
                    <a:pt x="938278" y="884720"/>
                  </a:lnTo>
                  <a:lnTo>
                    <a:pt x="980634" y="877535"/>
                  </a:lnTo>
                  <a:lnTo>
                    <a:pt x="1021193" y="867156"/>
                  </a:lnTo>
                  <a:lnTo>
                    <a:pt x="857363" y="767207"/>
                  </a:lnTo>
                  <a:lnTo>
                    <a:pt x="1334248" y="785241"/>
                  </a:lnTo>
                  <a:lnTo>
                    <a:pt x="1404352" y="1100836"/>
                  </a:lnTo>
                  <a:lnTo>
                    <a:pt x="1240395" y="1000887"/>
                  </a:lnTo>
                  <a:lnTo>
                    <a:pt x="1198216" y="1011598"/>
                  </a:lnTo>
                  <a:lnTo>
                    <a:pt x="1154193" y="1018851"/>
                  </a:lnTo>
                  <a:lnTo>
                    <a:pt x="1108566" y="1022691"/>
                  </a:lnTo>
                  <a:lnTo>
                    <a:pt x="1061573" y="1023163"/>
                  </a:lnTo>
                  <a:lnTo>
                    <a:pt x="1013455" y="1020312"/>
                  </a:lnTo>
                  <a:lnTo>
                    <a:pt x="964450" y="1014183"/>
                  </a:lnTo>
                  <a:lnTo>
                    <a:pt x="914798" y="1004821"/>
                  </a:lnTo>
                  <a:lnTo>
                    <a:pt x="864739" y="992272"/>
                  </a:lnTo>
                  <a:lnTo>
                    <a:pt x="814510" y="976579"/>
                  </a:lnTo>
                  <a:lnTo>
                    <a:pt x="764353" y="957789"/>
                  </a:lnTo>
                  <a:lnTo>
                    <a:pt x="714505" y="935947"/>
                  </a:lnTo>
                  <a:lnTo>
                    <a:pt x="665207" y="911097"/>
                  </a:lnTo>
                  <a:lnTo>
                    <a:pt x="616698" y="883285"/>
                  </a:lnTo>
                  <a:lnTo>
                    <a:pt x="397496" y="749554"/>
                  </a:lnTo>
                  <a:lnTo>
                    <a:pt x="349966" y="718800"/>
                  </a:lnTo>
                  <a:lnTo>
                    <a:pt x="305048" y="686180"/>
                  </a:lnTo>
                  <a:lnTo>
                    <a:pt x="262834" y="651887"/>
                  </a:lnTo>
                  <a:lnTo>
                    <a:pt x="223413" y="616114"/>
                  </a:lnTo>
                  <a:lnTo>
                    <a:pt x="186876" y="579054"/>
                  </a:lnTo>
                  <a:lnTo>
                    <a:pt x="153313" y="540900"/>
                  </a:lnTo>
                  <a:lnTo>
                    <a:pt x="122815" y="501845"/>
                  </a:lnTo>
                  <a:lnTo>
                    <a:pt x="95471" y="462082"/>
                  </a:lnTo>
                  <a:lnTo>
                    <a:pt x="71373" y="421805"/>
                  </a:lnTo>
                  <a:lnTo>
                    <a:pt x="50611" y="381206"/>
                  </a:lnTo>
                  <a:lnTo>
                    <a:pt x="33275" y="340478"/>
                  </a:lnTo>
                  <a:lnTo>
                    <a:pt x="19455" y="299815"/>
                  </a:lnTo>
                  <a:lnTo>
                    <a:pt x="9243" y="259409"/>
                  </a:lnTo>
                  <a:lnTo>
                    <a:pt x="2727" y="219454"/>
                  </a:lnTo>
                  <a:lnTo>
                    <a:pt x="0" y="180143"/>
                  </a:lnTo>
                  <a:lnTo>
                    <a:pt x="1150" y="141669"/>
                  </a:lnTo>
                  <a:lnTo>
                    <a:pt x="6269" y="104224"/>
                  </a:lnTo>
                  <a:lnTo>
                    <a:pt x="15447" y="68002"/>
                  </a:lnTo>
                  <a:lnTo>
                    <a:pt x="28774" y="33196"/>
                  </a:lnTo>
                  <a:lnTo>
                    <a:pt x="46341" y="0"/>
                  </a:lnTo>
                  <a:lnTo>
                    <a:pt x="265543" y="133604"/>
                  </a:lnTo>
                  <a:lnTo>
                    <a:pt x="247976" y="166818"/>
                  </a:lnTo>
                  <a:lnTo>
                    <a:pt x="234649" y="201640"/>
                  </a:lnTo>
                  <a:lnTo>
                    <a:pt x="225471" y="237877"/>
                  </a:lnTo>
                  <a:lnTo>
                    <a:pt x="220352" y="275334"/>
                  </a:lnTo>
                  <a:lnTo>
                    <a:pt x="219202" y="313820"/>
                  </a:lnTo>
                  <a:lnTo>
                    <a:pt x="221929" y="353142"/>
                  </a:lnTo>
                  <a:lnTo>
                    <a:pt x="228445" y="393105"/>
                  </a:lnTo>
                  <a:lnTo>
                    <a:pt x="238657" y="433519"/>
                  </a:lnTo>
                  <a:lnTo>
                    <a:pt x="252477" y="474188"/>
                  </a:lnTo>
                  <a:lnTo>
                    <a:pt x="269813" y="514921"/>
                  </a:lnTo>
                  <a:lnTo>
                    <a:pt x="290575" y="555524"/>
                  </a:lnTo>
                  <a:lnTo>
                    <a:pt x="314673" y="595805"/>
                  </a:lnTo>
                  <a:lnTo>
                    <a:pt x="342017" y="635571"/>
                  </a:lnTo>
                  <a:lnTo>
                    <a:pt x="372515" y="674628"/>
                  </a:lnTo>
                  <a:lnTo>
                    <a:pt x="406078" y="712783"/>
                  </a:lnTo>
                  <a:lnTo>
                    <a:pt x="442615" y="749844"/>
                  </a:lnTo>
                  <a:lnTo>
                    <a:pt x="482036" y="785618"/>
                  </a:lnTo>
                  <a:lnTo>
                    <a:pt x="524250" y="819911"/>
                  </a:lnTo>
                  <a:lnTo>
                    <a:pt x="569168" y="852531"/>
                  </a:lnTo>
                  <a:lnTo>
                    <a:pt x="616698" y="88328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1" name="object 21"/>
          <p:cNvGrpSpPr/>
          <p:nvPr/>
        </p:nvGrpSpPr>
        <p:grpSpPr>
          <a:xfrm>
            <a:off x="6330441" y="2424557"/>
            <a:ext cx="2222500" cy="1125220"/>
            <a:chOff x="6330441" y="2424557"/>
            <a:chExt cx="2222500" cy="1125220"/>
          </a:xfrm>
        </p:grpSpPr>
        <p:sp>
          <p:nvSpPr>
            <p:cNvPr id="22" name="object 22"/>
            <p:cNvSpPr/>
            <p:nvPr/>
          </p:nvSpPr>
          <p:spPr>
            <a:xfrm>
              <a:off x="6349745" y="2439162"/>
              <a:ext cx="2147570" cy="1096010"/>
            </a:xfrm>
            <a:custGeom>
              <a:avLst/>
              <a:gdLst/>
              <a:ahLst/>
              <a:cxnLst/>
              <a:rect l="l" t="t" r="r" b="b"/>
              <a:pathLst>
                <a:path w="2147570" h="1096010">
                  <a:moveTo>
                    <a:pt x="13715" y="1092708"/>
                  </a:moveTo>
                  <a:lnTo>
                    <a:pt x="2147315" y="1092708"/>
                  </a:lnTo>
                </a:path>
                <a:path w="2147570" h="1096010">
                  <a:moveTo>
                    <a:pt x="0" y="0"/>
                  </a:moveTo>
                  <a:lnTo>
                    <a:pt x="0" y="1095755"/>
                  </a:lnTo>
                </a:path>
              </a:pathLst>
            </a:custGeom>
            <a:ln w="289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336791" y="2438400"/>
              <a:ext cx="2209800" cy="1096010"/>
            </a:xfrm>
            <a:custGeom>
              <a:avLst/>
              <a:gdLst/>
              <a:ahLst/>
              <a:cxnLst/>
              <a:rect l="l" t="t" r="r" b="b"/>
              <a:pathLst>
                <a:path w="2209800" h="1096010">
                  <a:moveTo>
                    <a:pt x="597408" y="0"/>
                  </a:moveTo>
                  <a:lnTo>
                    <a:pt x="597408" y="1095755"/>
                  </a:lnTo>
                </a:path>
                <a:path w="2209800" h="1096010">
                  <a:moveTo>
                    <a:pt x="0" y="723900"/>
                  </a:moveTo>
                  <a:lnTo>
                    <a:pt x="2209800" y="723900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619999" y="2438400"/>
              <a:ext cx="914400" cy="365760"/>
            </a:xfrm>
            <a:custGeom>
              <a:avLst/>
              <a:gdLst/>
              <a:ahLst/>
              <a:cxnLst/>
              <a:rect l="l" t="t" r="r" b="b"/>
              <a:pathLst>
                <a:path w="914400" h="365760">
                  <a:moveTo>
                    <a:pt x="914400" y="0"/>
                  </a:moveTo>
                  <a:lnTo>
                    <a:pt x="0" y="0"/>
                  </a:lnTo>
                  <a:lnTo>
                    <a:pt x="0" y="365760"/>
                  </a:lnTo>
                  <a:lnTo>
                    <a:pt x="914400" y="365760"/>
                  </a:lnTo>
                  <a:lnTo>
                    <a:pt x="9144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7702295" y="2453766"/>
            <a:ext cx="7804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034">
              <a:lnSpc>
                <a:spcPct val="100000"/>
              </a:lnSpc>
              <a:spcBef>
                <a:spcPts val="100"/>
              </a:spcBef>
            </a:pPr>
            <a:r>
              <a:rPr sz="1800" i="1" spc="-45" dirty="0">
                <a:solidFill>
                  <a:srgbClr val="9A0000"/>
                </a:solidFill>
                <a:latin typeface="Times New Roman"/>
                <a:cs typeface="Times New Roman"/>
              </a:rPr>
              <a:t>average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6330441" y="2424557"/>
            <a:ext cx="2222500" cy="1125220"/>
            <a:chOff x="6330441" y="2424557"/>
            <a:chExt cx="2222500" cy="1125220"/>
          </a:xfrm>
        </p:grpSpPr>
        <p:sp>
          <p:nvSpPr>
            <p:cNvPr id="27" name="object 27"/>
            <p:cNvSpPr/>
            <p:nvPr/>
          </p:nvSpPr>
          <p:spPr>
            <a:xfrm>
              <a:off x="7696199" y="2438400"/>
              <a:ext cx="0" cy="1096010"/>
            </a:xfrm>
            <a:custGeom>
              <a:avLst/>
              <a:gdLst/>
              <a:ahLst/>
              <a:cxnLst/>
              <a:rect l="l" t="t" r="r" b="b"/>
              <a:pathLst>
                <a:path h="1096010">
                  <a:moveTo>
                    <a:pt x="0" y="0"/>
                  </a:moveTo>
                  <a:lnTo>
                    <a:pt x="0" y="1095755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361937" y="2439162"/>
              <a:ext cx="2135505" cy="1096010"/>
            </a:xfrm>
            <a:custGeom>
              <a:avLst/>
              <a:gdLst/>
              <a:ahLst/>
              <a:cxnLst/>
              <a:rect l="l" t="t" r="r" b="b"/>
              <a:pathLst>
                <a:path w="2135504" h="1096010">
                  <a:moveTo>
                    <a:pt x="2135123" y="0"/>
                  </a:moveTo>
                  <a:lnTo>
                    <a:pt x="2135123" y="1095755"/>
                  </a:lnTo>
                </a:path>
                <a:path w="2135504" h="1096010">
                  <a:moveTo>
                    <a:pt x="0" y="0"/>
                  </a:moveTo>
                  <a:lnTo>
                    <a:pt x="2109216" y="0"/>
                  </a:lnTo>
                </a:path>
              </a:pathLst>
            </a:custGeom>
            <a:ln w="289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336791" y="2807208"/>
              <a:ext cx="2209800" cy="0"/>
            </a:xfrm>
            <a:custGeom>
              <a:avLst/>
              <a:gdLst/>
              <a:ahLst/>
              <a:cxnLst/>
              <a:rect l="l" t="t" r="r" b="b"/>
              <a:pathLst>
                <a:path w="2209800">
                  <a:moveTo>
                    <a:pt x="0" y="0"/>
                  </a:moveTo>
                  <a:lnTo>
                    <a:pt x="2209800" y="0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6934200" y="2807207"/>
            <a:ext cx="762000" cy="35560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7620" algn="ctr">
              <a:lnSpc>
                <a:spcPct val="100000"/>
              </a:lnSpc>
              <a:spcBef>
                <a:spcPts val="320"/>
              </a:spcBef>
            </a:pPr>
            <a:r>
              <a:rPr sz="2000" spc="-110" dirty="0">
                <a:latin typeface="Cambria"/>
                <a:cs typeface="Cambria"/>
              </a:rPr>
              <a:t>2</a:t>
            </a:r>
            <a:endParaRPr sz="2000">
              <a:latin typeface="Cambria"/>
              <a:cs typeface="Cambri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940295" y="3165094"/>
            <a:ext cx="74993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620" algn="ctr">
              <a:lnSpc>
                <a:spcPct val="100000"/>
              </a:lnSpc>
              <a:spcBef>
                <a:spcPts val="105"/>
              </a:spcBef>
            </a:pPr>
            <a:r>
              <a:rPr sz="2000" spc="-110" dirty="0">
                <a:latin typeface="Cambria"/>
                <a:cs typeface="Cambria"/>
              </a:rPr>
              <a:t>1</a:t>
            </a:r>
            <a:endParaRPr sz="2000">
              <a:latin typeface="Cambria"/>
              <a:cs typeface="Cambria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702295" y="2809494"/>
            <a:ext cx="7804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7960">
              <a:lnSpc>
                <a:spcPct val="100000"/>
              </a:lnSpc>
              <a:spcBef>
                <a:spcPts val="105"/>
              </a:spcBef>
            </a:pPr>
            <a:r>
              <a:rPr sz="2000" spc="-40" dirty="0">
                <a:latin typeface="Cambria"/>
                <a:cs typeface="Cambria"/>
              </a:rPr>
              <a:t>8.5</a:t>
            </a:r>
            <a:endParaRPr sz="2000">
              <a:latin typeface="Cambria"/>
              <a:cs typeface="Cambria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702295" y="3174619"/>
            <a:ext cx="7804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65405" algn="ctr">
              <a:lnSpc>
                <a:spcPct val="100000"/>
              </a:lnSpc>
              <a:spcBef>
                <a:spcPts val="105"/>
              </a:spcBef>
            </a:pPr>
            <a:r>
              <a:rPr sz="2000" spc="-110" dirty="0">
                <a:latin typeface="Cambria"/>
                <a:cs typeface="Cambria"/>
              </a:rPr>
              <a:t>9</a:t>
            </a:r>
            <a:endParaRPr sz="2000">
              <a:latin typeface="Cambria"/>
              <a:cs typeface="Cambria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679194" y="5071770"/>
            <a:ext cx="3042920" cy="859790"/>
          </a:xfrm>
          <a:prstGeom prst="rect">
            <a:avLst/>
          </a:prstGeom>
        </p:spPr>
        <p:txBody>
          <a:bodyPr vert="horz" wrap="square" lIns="0" tIns="154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20"/>
              </a:spcBef>
            </a:pPr>
            <a:r>
              <a:rPr sz="1800" b="1" spc="-10" dirty="0">
                <a:latin typeface="Courier New"/>
                <a:cs typeface="Courier New"/>
              </a:rPr>
              <a:t>GROUP </a:t>
            </a:r>
            <a:r>
              <a:rPr sz="1800" b="1" spc="-5" dirty="0">
                <a:latin typeface="Courier New"/>
                <a:cs typeface="Courier New"/>
              </a:rPr>
              <a:t>BY</a:t>
            </a:r>
            <a:r>
              <a:rPr sz="1800" b="1" spc="-35" dirty="0">
                <a:latin typeface="Courier New"/>
                <a:cs typeface="Courier New"/>
              </a:rPr>
              <a:t> </a:t>
            </a:r>
            <a:r>
              <a:rPr sz="1800" b="1" spc="-10" dirty="0">
                <a:latin typeface="Courier New"/>
                <a:cs typeface="Courier New"/>
              </a:rPr>
              <a:t>C.cid</a:t>
            </a:r>
            <a:endParaRPr sz="1800">
              <a:latin typeface="Courier New"/>
              <a:cs typeface="Courier New"/>
            </a:endParaRPr>
          </a:p>
          <a:p>
            <a:pPr marL="26670">
              <a:lnSpc>
                <a:spcPct val="100000"/>
              </a:lnSpc>
              <a:spcBef>
                <a:spcPts val="1125"/>
              </a:spcBef>
            </a:pPr>
            <a:r>
              <a:rPr sz="1800" b="1" spc="-10" dirty="0">
                <a:latin typeface="Courier New"/>
                <a:cs typeface="Courier New"/>
              </a:rPr>
              <a:t>HAVING MAX(grade) </a:t>
            </a:r>
            <a:r>
              <a:rPr sz="1800" b="1" dirty="0">
                <a:latin typeface="Courier New"/>
                <a:cs typeface="Courier New"/>
              </a:rPr>
              <a:t>=</a:t>
            </a:r>
            <a:r>
              <a:rPr sz="1800" b="1" spc="-80" dirty="0">
                <a:latin typeface="Courier New"/>
                <a:cs typeface="Courier New"/>
              </a:rPr>
              <a:t> </a:t>
            </a:r>
            <a:r>
              <a:rPr sz="1800" b="1" spc="-10" dirty="0">
                <a:latin typeface="Courier New"/>
                <a:cs typeface="Courier New"/>
              </a:rPr>
              <a:t>10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6706361" y="3201161"/>
            <a:ext cx="1524000" cy="304800"/>
          </a:xfrm>
          <a:custGeom>
            <a:avLst/>
            <a:gdLst/>
            <a:ahLst/>
            <a:cxnLst/>
            <a:rect l="l" t="t" r="r" b="b"/>
            <a:pathLst>
              <a:path w="1524000" h="304800">
                <a:moveTo>
                  <a:pt x="0" y="228600"/>
                </a:moveTo>
                <a:lnTo>
                  <a:pt x="1524000" y="76200"/>
                </a:lnTo>
              </a:path>
              <a:path w="1524000" h="304800">
                <a:moveTo>
                  <a:pt x="0" y="0"/>
                </a:moveTo>
                <a:lnTo>
                  <a:pt x="1447800" y="304800"/>
                </a:lnTo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EAEAEA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8686800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i="0" spc="5" dirty="0">
                <a:solidFill>
                  <a:srgbClr val="FF0000"/>
                </a:solidFill>
                <a:latin typeface="Cambria"/>
                <a:cs typeface="Cambria"/>
              </a:rPr>
              <a:t>Sortarea </a:t>
            </a:r>
            <a:r>
              <a:rPr sz="4000" b="1" i="0" spc="65" dirty="0">
                <a:solidFill>
                  <a:srgbClr val="FF0000"/>
                </a:solidFill>
                <a:latin typeface="Cambria"/>
                <a:cs typeface="Cambria"/>
              </a:rPr>
              <a:t>rezultatului</a:t>
            </a:r>
            <a:r>
              <a:rPr sz="4000" b="1" i="0" spc="114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4000" b="1" i="0" spc="25" dirty="0">
                <a:solidFill>
                  <a:srgbClr val="FF0000"/>
                </a:solidFill>
                <a:latin typeface="Cambria"/>
                <a:cs typeface="Cambria"/>
              </a:rPr>
              <a:t>interogarilor</a:t>
            </a:r>
            <a:endParaRPr sz="4000" b="1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684985"/>
            <a:ext cx="685546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965" algn="l"/>
                <a:tab pos="3036570" algn="l"/>
              </a:tabLst>
            </a:pPr>
            <a:r>
              <a:rPr sz="1800" spc="88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1800" spc="885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400" b="1" spc="175" dirty="0">
                <a:solidFill>
                  <a:srgbClr val="0033CC"/>
                </a:solidFill>
                <a:latin typeface="Cambria"/>
                <a:cs typeface="Cambria"/>
              </a:rPr>
              <a:t>ORDER</a:t>
            </a:r>
            <a:r>
              <a:rPr sz="2400" b="1" spc="70" dirty="0">
                <a:solidFill>
                  <a:srgbClr val="0033CC"/>
                </a:solidFill>
                <a:latin typeface="Cambria"/>
                <a:cs typeface="Cambria"/>
              </a:rPr>
              <a:t> </a:t>
            </a:r>
            <a:r>
              <a:rPr sz="2400" b="1" spc="114" dirty="0">
                <a:solidFill>
                  <a:srgbClr val="0033CC"/>
                </a:solidFill>
                <a:latin typeface="Cambria"/>
                <a:cs typeface="Cambria"/>
              </a:rPr>
              <a:t>BY</a:t>
            </a:r>
            <a:r>
              <a:rPr sz="2400" b="1" spc="60" dirty="0">
                <a:solidFill>
                  <a:srgbClr val="0033CC"/>
                </a:solidFill>
                <a:latin typeface="Cambria"/>
                <a:cs typeface="Cambria"/>
              </a:rPr>
              <a:t> </a:t>
            </a:r>
            <a:r>
              <a:rPr sz="2400" b="1" i="1" spc="25" dirty="0">
                <a:solidFill>
                  <a:srgbClr val="0033CC"/>
                </a:solidFill>
                <a:latin typeface="Times New Roman"/>
                <a:cs typeface="Times New Roman"/>
              </a:rPr>
              <a:t>column	</a:t>
            </a:r>
            <a:r>
              <a:rPr sz="2400" b="1" spc="-45" dirty="0">
                <a:solidFill>
                  <a:srgbClr val="0033CC"/>
                </a:solidFill>
                <a:latin typeface="Cambria"/>
                <a:cs typeface="Cambria"/>
              </a:rPr>
              <a:t>[ </a:t>
            </a:r>
            <a:r>
              <a:rPr sz="2400" b="1" spc="265" dirty="0">
                <a:solidFill>
                  <a:srgbClr val="0033CC"/>
                </a:solidFill>
                <a:latin typeface="Cambria"/>
                <a:cs typeface="Cambria"/>
              </a:rPr>
              <a:t>ASC </a:t>
            </a:r>
            <a:r>
              <a:rPr sz="2400" b="1" spc="695" dirty="0">
                <a:solidFill>
                  <a:srgbClr val="0033CC"/>
                </a:solidFill>
                <a:latin typeface="Cambria"/>
                <a:cs typeface="Cambria"/>
              </a:rPr>
              <a:t>|</a:t>
            </a:r>
            <a:r>
              <a:rPr sz="2400" b="1" spc="-125" dirty="0">
                <a:solidFill>
                  <a:srgbClr val="0033CC"/>
                </a:solidFill>
                <a:latin typeface="Cambria"/>
                <a:cs typeface="Cambria"/>
              </a:rPr>
              <a:t> </a:t>
            </a:r>
            <a:r>
              <a:rPr sz="2400" b="1" spc="145" dirty="0">
                <a:solidFill>
                  <a:srgbClr val="0033CC"/>
                </a:solidFill>
                <a:latin typeface="Cambria"/>
                <a:cs typeface="Cambria"/>
              </a:rPr>
              <a:t>DESC] </a:t>
            </a:r>
            <a:r>
              <a:rPr sz="2400" b="1" spc="30" dirty="0">
                <a:solidFill>
                  <a:srgbClr val="0033CC"/>
                </a:solidFill>
                <a:latin typeface="Cambria"/>
                <a:cs typeface="Cambria"/>
              </a:rPr>
              <a:t>[, </a:t>
            </a:r>
            <a:r>
              <a:rPr sz="2400" b="1" spc="70" dirty="0">
                <a:solidFill>
                  <a:srgbClr val="0033CC"/>
                </a:solidFill>
                <a:latin typeface="Cambria"/>
                <a:cs typeface="Cambria"/>
              </a:rPr>
              <a:t>...]</a:t>
            </a:r>
            <a:endParaRPr sz="2400" b="1" dirty="0">
              <a:solidFill>
                <a:srgbClr val="0033CC"/>
              </a:solidFill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50594" y="2921403"/>
            <a:ext cx="4398645" cy="829944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2200" b="1" spc="-5" dirty="0">
                <a:latin typeface="Courier New"/>
                <a:cs typeface="Courier New"/>
              </a:rPr>
              <a:t>SELECT </a:t>
            </a:r>
            <a:r>
              <a:rPr sz="2200" b="1" dirty="0">
                <a:latin typeface="Courier New"/>
                <a:cs typeface="Courier New"/>
              </a:rPr>
              <a:t>cname, sname,</a:t>
            </a:r>
            <a:r>
              <a:rPr sz="2200" b="1" spc="-10" dirty="0">
                <a:latin typeface="Courier New"/>
                <a:cs typeface="Courier New"/>
              </a:rPr>
              <a:t> </a:t>
            </a:r>
            <a:r>
              <a:rPr sz="2200" b="1" spc="-5" dirty="0">
                <a:latin typeface="Courier New"/>
                <a:cs typeface="Courier New"/>
              </a:rPr>
              <a:t>grade</a:t>
            </a:r>
            <a:endParaRPr sz="22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2200" b="1" spc="-5" dirty="0">
                <a:latin typeface="Courier New"/>
                <a:cs typeface="Courier New"/>
              </a:rPr>
              <a:t>FROM </a:t>
            </a:r>
            <a:r>
              <a:rPr sz="2200" b="1" dirty="0">
                <a:latin typeface="Courier New"/>
                <a:cs typeface="Courier New"/>
              </a:rPr>
              <a:t>Courses</a:t>
            </a:r>
            <a:r>
              <a:rPr sz="2200" b="1" spc="-5" dirty="0">
                <a:latin typeface="Courier New"/>
                <a:cs typeface="Courier New"/>
              </a:rPr>
              <a:t> C</a:t>
            </a:r>
            <a:endParaRPr sz="2200">
              <a:latin typeface="Courier New"/>
              <a:cs typeface="Courier New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431544" y="3853026"/>
          <a:ext cx="7374889" cy="11206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8685"/>
                <a:gridCol w="1767204"/>
                <a:gridCol w="1851025"/>
                <a:gridCol w="1553210"/>
                <a:gridCol w="337820"/>
                <a:gridCol w="956945"/>
              </a:tblGrid>
              <a:tr h="35913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ts val="2270"/>
                        </a:lnSpc>
                      </a:pPr>
                      <a:r>
                        <a:rPr sz="2200" b="1" spc="-5" dirty="0">
                          <a:latin typeface="Courier New"/>
                          <a:cs typeface="Courier New"/>
                        </a:rPr>
                        <a:t>INNER</a:t>
                      </a:r>
                      <a:r>
                        <a:rPr sz="2200" b="1" spc="-5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200" b="1" dirty="0">
                          <a:latin typeface="Courier New"/>
                          <a:cs typeface="Courier New"/>
                        </a:rPr>
                        <a:t>JOIN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41910" algn="r">
                        <a:lnSpc>
                          <a:spcPts val="2270"/>
                        </a:lnSpc>
                      </a:pPr>
                      <a:r>
                        <a:rPr sz="2200" b="1" dirty="0">
                          <a:latin typeface="Courier New"/>
                          <a:cs typeface="Courier New"/>
                        </a:rPr>
                        <a:t>Enrolled</a:t>
                      </a:r>
                      <a:r>
                        <a:rPr sz="2200" b="1" spc="-8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200" b="1" spc="-5" dirty="0">
                          <a:latin typeface="Courier New"/>
                          <a:cs typeface="Courier New"/>
                        </a:rPr>
                        <a:t>E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77470" algn="r">
                        <a:lnSpc>
                          <a:spcPts val="2270"/>
                        </a:lnSpc>
                      </a:pPr>
                      <a:r>
                        <a:rPr sz="2200" b="1" spc="-5" dirty="0">
                          <a:latin typeface="Courier New"/>
                          <a:cs typeface="Courier New"/>
                        </a:rPr>
                        <a:t>ON</a:t>
                      </a:r>
                      <a:r>
                        <a:rPr sz="2200" b="1" spc="-5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200" b="1" spc="-5" dirty="0">
                          <a:latin typeface="Courier New"/>
                          <a:cs typeface="Courier New"/>
                        </a:rPr>
                        <a:t>C.cid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76835" algn="r">
                        <a:lnSpc>
                          <a:spcPts val="2270"/>
                        </a:lnSpc>
                      </a:pPr>
                      <a:r>
                        <a:rPr sz="2200" b="1" dirty="0">
                          <a:latin typeface="Courier New"/>
                          <a:cs typeface="Courier New"/>
                        </a:rPr>
                        <a:t>=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270"/>
                        </a:lnSpc>
                      </a:pPr>
                      <a:r>
                        <a:rPr sz="2200" b="1" spc="-5" dirty="0">
                          <a:latin typeface="Courier New"/>
                          <a:cs typeface="Courier New"/>
                        </a:rPr>
                        <a:t>E</a:t>
                      </a:r>
                      <a:r>
                        <a:rPr sz="2200" b="1" spc="15" dirty="0">
                          <a:latin typeface="Courier New"/>
                          <a:cs typeface="Courier New"/>
                        </a:rPr>
                        <a:t>.</a:t>
                      </a:r>
                      <a:r>
                        <a:rPr sz="2200" b="1" spc="10" dirty="0">
                          <a:latin typeface="Courier New"/>
                          <a:cs typeface="Courier New"/>
                        </a:rPr>
                        <a:t>c</a:t>
                      </a:r>
                      <a:r>
                        <a:rPr sz="2200" b="1" spc="-5" dirty="0">
                          <a:latin typeface="Courier New"/>
                          <a:cs typeface="Courier New"/>
                        </a:rPr>
                        <a:t>id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4F4F4"/>
                    </a:solidFill>
                  </a:tcPr>
                </a:tc>
              </a:tr>
              <a:tr h="4023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ts val="2610"/>
                        </a:lnSpc>
                      </a:pPr>
                      <a:r>
                        <a:rPr sz="2200" b="1" spc="-5" dirty="0">
                          <a:latin typeface="Courier New"/>
                          <a:cs typeface="Courier New"/>
                        </a:rPr>
                        <a:t>INNER</a:t>
                      </a:r>
                      <a:r>
                        <a:rPr sz="2200" b="1" spc="-5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200" b="1" dirty="0">
                          <a:latin typeface="Courier New"/>
                          <a:cs typeface="Courier New"/>
                        </a:rPr>
                        <a:t>JOIN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41910" algn="r">
                        <a:lnSpc>
                          <a:spcPts val="2610"/>
                        </a:lnSpc>
                      </a:pPr>
                      <a:r>
                        <a:rPr sz="2200" b="1" dirty="0">
                          <a:latin typeface="Courier New"/>
                          <a:cs typeface="Courier New"/>
                        </a:rPr>
                        <a:t>Students</a:t>
                      </a:r>
                      <a:r>
                        <a:rPr sz="2200" b="1" spc="-8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200" b="1" spc="-5" dirty="0">
                          <a:latin typeface="Courier New"/>
                          <a:cs typeface="Courier New"/>
                        </a:rPr>
                        <a:t>S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77470" algn="r">
                        <a:lnSpc>
                          <a:spcPts val="2610"/>
                        </a:lnSpc>
                      </a:pPr>
                      <a:r>
                        <a:rPr sz="2200" b="1" spc="-5" dirty="0">
                          <a:latin typeface="Courier New"/>
                          <a:cs typeface="Courier New"/>
                        </a:rPr>
                        <a:t>ON</a:t>
                      </a:r>
                      <a:r>
                        <a:rPr sz="2200" b="1" spc="-5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200" b="1" spc="-5" dirty="0">
                          <a:latin typeface="Courier New"/>
                          <a:cs typeface="Courier New"/>
                        </a:rPr>
                        <a:t>E.sid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76835" algn="r">
                        <a:lnSpc>
                          <a:spcPts val="2610"/>
                        </a:lnSpc>
                      </a:pPr>
                      <a:r>
                        <a:rPr sz="2200" b="1" dirty="0">
                          <a:latin typeface="Courier New"/>
                          <a:cs typeface="Courier New"/>
                        </a:rPr>
                        <a:t>=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610"/>
                        </a:lnSpc>
                      </a:pPr>
                      <a:r>
                        <a:rPr sz="2200" b="1" spc="-5" dirty="0">
                          <a:latin typeface="Courier New"/>
                          <a:cs typeface="Courier New"/>
                        </a:rPr>
                        <a:t>S</a:t>
                      </a:r>
                      <a:r>
                        <a:rPr sz="2200" b="1" spc="15" dirty="0">
                          <a:latin typeface="Courier New"/>
                          <a:cs typeface="Courier New"/>
                        </a:rPr>
                        <a:t>.</a:t>
                      </a:r>
                      <a:r>
                        <a:rPr sz="2200" b="1" spc="10" dirty="0">
                          <a:latin typeface="Courier New"/>
                          <a:cs typeface="Courier New"/>
                        </a:rPr>
                        <a:t>s</a:t>
                      </a:r>
                      <a:r>
                        <a:rPr sz="2200" b="1" spc="-5" dirty="0">
                          <a:latin typeface="Courier New"/>
                          <a:cs typeface="Courier New"/>
                        </a:rPr>
                        <a:t>id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4F4F4"/>
                    </a:solidFill>
                  </a:tcPr>
                </a:tc>
              </a:tr>
              <a:tr h="359134">
                <a:tc>
                  <a:txBody>
                    <a:bodyPr/>
                    <a:lstStyle/>
                    <a:p>
                      <a:pPr marL="31750">
                        <a:lnSpc>
                          <a:spcPts val="2610"/>
                        </a:lnSpc>
                      </a:pPr>
                      <a:r>
                        <a:rPr sz="2200" b="1" spc="-5" dirty="0">
                          <a:latin typeface="Courier New"/>
                          <a:cs typeface="Courier New"/>
                        </a:rPr>
                        <a:t>ORDER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ts val="2610"/>
                        </a:lnSpc>
                      </a:pPr>
                      <a:r>
                        <a:rPr sz="2200" b="1" spc="-5" dirty="0">
                          <a:latin typeface="Courier New"/>
                          <a:cs typeface="Courier New"/>
                        </a:rPr>
                        <a:t>BY</a:t>
                      </a:r>
                      <a:r>
                        <a:rPr sz="2200" b="1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200" b="1" spc="-5" dirty="0">
                          <a:latin typeface="Courier New"/>
                          <a:cs typeface="Courier New"/>
                        </a:rPr>
                        <a:t>cname,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ts val="2610"/>
                        </a:lnSpc>
                      </a:pPr>
                      <a:r>
                        <a:rPr sz="2200" b="1" dirty="0">
                          <a:latin typeface="Courier New"/>
                          <a:cs typeface="Courier New"/>
                        </a:rPr>
                        <a:t>grade</a:t>
                      </a:r>
                      <a:r>
                        <a:rPr sz="2200" b="1" spc="-4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200" b="1" spc="-5" dirty="0">
                          <a:latin typeface="Courier New"/>
                          <a:cs typeface="Courier New"/>
                        </a:rPr>
                        <a:t>DESC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ts val="2610"/>
                        </a:lnSpc>
                      </a:pPr>
                      <a:r>
                        <a:rPr sz="2200" b="1" spc="-5" dirty="0">
                          <a:latin typeface="Courier New"/>
                          <a:cs typeface="Courier New"/>
                        </a:rPr>
                        <a:t>,</a:t>
                      </a:r>
                      <a:r>
                        <a:rPr sz="2200" b="1" spc="-2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200" b="1" dirty="0">
                          <a:latin typeface="Courier New"/>
                          <a:cs typeface="Courier New"/>
                        </a:rPr>
                        <a:t>sname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4F4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EAEAEA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3400" y="457200"/>
            <a:ext cx="8228863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i="0" spc="5" dirty="0">
                <a:solidFill>
                  <a:srgbClr val="FF0000"/>
                </a:solidFill>
                <a:latin typeface="Cambria"/>
                <a:cs typeface="Cambria"/>
              </a:rPr>
              <a:t>Sortarea </a:t>
            </a:r>
            <a:r>
              <a:rPr sz="4000" b="1" i="0" spc="65" dirty="0">
                <a:solidFill>
                  <a:srgbClr val="FF0000"/>
                </a:solidFill>
                <a:latin typeface="Cambria"/>
                <a:cs typeface="Cambria"/>
              </a:rPr>
              <a:t>rezultatului</a:t>
            </a:r>
            <a:r>
              <a:rPr sz="4000" b="1" i="0" spc="90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4000" b="1" i="0" spc="25" dirty="0">
                <a:solidFill>
                  <a:srgbClr val="FF0000"/>
                </a:solidFill>
                <a:latin typeface="Cambria"/>
                <a:cs typeface="Cambria"/>
              </a:rPr>
              <a:t>interogarilor</a:t>
            </a:r>
            <a:endParaRPr sz="4000" b="1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4540" y="1975230"/>
            <a:ext cx="7911465" cy="297414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248660" algn="l"/>
              </a:tabLst>
            </a:pPr>
            <a:r>
              <a:rPr sz="1800" spc="88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1800" b="1" spc="885" dirty="0">
                <a:solidFill>
                  <a:srgbClr val="0033CC"/>
                </a:solidFill>
                <a:latin typeface="Times New Roman"/>
                <a:cs typeface="Times New Roman"/>
              </a:rPr>
              <a:t>	</a:t>
            </a:r>
            <a:r>
              <a:rPr sz="2400" b="1" spc="50" dirty="0">
                <a:solidFill>
                  <a:srgbClr val="0033CC"/>
                </a:solidFill>
                <a:latin typeface="Cambria"/>
                <a:cs typeface="Cambria"/>
              </a:rPr>
              <a:t>Rezultatul </a:t>
            </a:r>
            <a:r>
              <a:rPr sz="2400" b="1" spc="-25" dirty="0">
                <a:solidFill>
                  <a:srgbClr val="0033CC"/>
                </a:solidFill>
                <a:latin typeface="Cambria"/>
                <a:cs typeface="Cambria"/>
              </a:rPr>
              <a:t>e </a:t>
            </a:r>
            <a:r>
              <a:rPr sz="2400" b="1" spc="-10" dirty="0">
                <a:solidFill>
                  <a:srgbClr val="0033CC"/>
                </a:solidFill>
                <a:latin typeface="Cambria"/>
                <a:cs typeface="Cambria"/>
              </a:rPr>
              <a:t>sortat </a:t>
            </a:r>
            <a:r>
              <a:rPr sz="2400" b="1" spc="95" dirty="0">
                <a:solidFill>
                  <a:srgbClr val="0033CC"/>
                </a:solidFill>
                <a:latin typeface="Cambria"/>
                <a:cs typeface="Cambria"/>
              </a:rPr>
              <a:t>după </a:t>
            </a:r>
            <a:r>
              <a:rPr sz="2400" b="1" dirty="0">
                <a:solidFill>
                  <a:srgbClr val="0033CC"/>
                </a:solidFill>
                <a:latin typeface="Cambria"/>
                <a:cs typeface="Cambria"/>
              </a:rPr>
              <a:t>orice </a:t>
            </a:r>
            <a:r>
              <a:rPr sz="2400" b="1" spc="65" dirty="0">
                <a:solidFill>
                  <a:srgbClr val="0033CC"/>
                </a:solidFill>
                <a:latin typeface="Cambria"/>
                <a:cs typeface="Cambria"/>
              </a:rPr>
              <a:t>câmp </a:t>
            </a:r>
            <a:r>
              <a:rPr sz="2400" b="1" spc="70" dirty="0">
                <a:solidFill>
                  <a:srgbClr val="0033CC"/>
                </a:solidFill>
                <a:latin typeface="Cambria"/>
                <a:cs typeface="Cambria"/>
              </a:rPr>
              <a:t>din </a:t>
            </a:r>
            <a:r>
              <a:rPr sz="2400" b="1" spc="55" dirty="0">
                <a:solidFill>
                  <a:srgbClr val="0033CC"/>
                </a:solidFill>
                <a:latin typeface="Cambria"/>
                <a:cs typeface="Cambria"/>
              </a:rPr>
              <a:t>clauza </a:t>
            </a:r>
            <a:r>
              <a:rPr sz="2400" b="1" spc="130" dirty="0">
                <a:solidFill>
                  <a:srgbClr val="0033CC"/>
                </a:solidFill>
                <a:latin typeface="Cambria"/>
                <a:cs typeface="Cambria"/>
              </a:rPr>
              <a:t>SELECT,  </a:t>
            </a:r>
            <a:r>
              <a:rPr sz="2400" b="1" spc="50" dirty="0">
                <a:solidFill>
                  <a:srgbClr val="0033CC"/>
                </a:solidFill>
                <a:latin typeface="Cambria"/>
                <a:cs typeface="Cambria"/>
              </a:rPr>
              <a:t>inclusiv</a:t>
            </a:r>
            <a:r>
              <a:rPr sz="2400" b="1" spc="80" dirty="0">
                <a:solidFill>
                  <a:srgbClr val="0033CC"/>
                </a:solidFill>
                <a:latin typeface="Cambria"/>
                <a:cs typeface="Cambria"/>
              </a:rPr>
              <a:t> </a:t>
            </a:r>
            <a:r>
              <a:rPr sz="2400" b="1" spc="15" dirty="0" err="1">
                <a:solidFill>
                  <a:srgbClr val="0033CC"/>
                </a:solidFill>
                <a:latin typeface="Cambria"/>
                <a:cs typeface="Cambria"/>
              </a:rPr>
              <a:t>expresii</a:t>
            </a:r>
            <a:r>
              <a:rPr sz="2400" b="1" spc="80" dirty="0">
                <a:solidFill>
                  <a:srgbClr val="0033CC"/>
                </a:solidFill>
                <a:latin typeface="Cambria"/>
                <a:cs typeface="Cambria"/>
              </a:rPr>
              <a:t> </a:t>
            </a:r>
            <a:r>
              <a:rPr sz="2400" b="1" spc="45" dirty="0" err="1" smtClean="0">
                <a:solidFill>
                  <a:srgbClr val="0033CC"/>
                </a:solidFill>
                <a:latin typeface="Cambria"/>
                <a:cs typeface="Cambria"/>
              </a:rPr>
              <a:t>sau</a:t>
            </a:r>
            <a:r>
              <a:rPr lang="ro-MO" sz="2400" b="1" spc="45" dirty="0" smtClean="0">
                <a:solidFill>
                  <a:srgbClr val="0033CC"/>
                </a:solidFill>
                <a:latin typeface="Cambria"/>
                <a:cs typeface="Cambria"/>
              </a:rPr>
              <a:t> </a:t>
            </a:r>
            <a:r>
              <a:rPr sz="2400" b="1" spc="25" dirty="0" err="1" smtClean="0">
                <a:solidFill>
                  <a:srgbClr val="0033CC"/>
                </a:solidFill>
                <a:latin typeface="Cambria"/>
                <a:cs typeface="Cambria"/>
              </a:rPr>
              <a:t>agregări</a:t>
            </a:r>
            <a:r>
              <a:rPr sz="2400" b="1" spc="25" dirty="0">
                <a:solidFill>
                  <a:srgbClr val="0033CC"/>
                </a:solidFill>
                <a:latin typeface="Cambria"/>
                <a:cs typeface="Cambria"/>
              </a:rPr>
              <a:t>:</a:t>
            </a:r>
            <a:endParaRPr sz="2400" b="1" dirty="0">
              <a:solidFill>
                <a:srgbClr val="0033CC"/>
              </a:solidFill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800" dirty="0">
              <a:latin typeface="Cambria"/>
              <a:cs typeface="Cambria"/>
            </a:endParaRPr>
          </a:p>
          <a:p>
            <a:pPr marL="927100" marR="1680845">
              <a:lnSpc>
                <a:spcPct val="120100"/>
              </a:lnSpc>
            </a:pPr>
            <a:r>
              <a:rPr sz="2400" b="1" spc="-5" dirty="0">
                <a:latin typeface="Courier New"/>
                <a:cs typeface="Courier New"/>
              </a:rPr>
              <a:t>SELECT </a:t>
            </a:r>
            <a:r>
              <a:rPr sz="2400" b="1" spc="-10" dirty="0">
                <a:latin typeface="Courier New"/>
                <a:cs typeface="Courier New"/>
              </a:rPr>
              <a:t>gr, Count(*) </a:t>
            </a:r>
            <a:r>
              <a:rPr sz="2400" b="1" spc="-5" dirty="0">
                <a:latin typeface="Courier New"/>
                <a:cs typeface="Courier New"/>
              </a:rPr>
              <a:t>as </a:t>
            </a:r>
            <a:r>
              <a:rPr sz="2400" b="1" spc="-10" dirty="0">
                <a:latin typeface="Courier New"/>
                <a:cs typeface="Courier New"/>
              </a:rPr>
              <a:t>StudNo  </a:t>
            </a:r>
            <a:r>
              <a:rPr sz="2400" b="1" spc="-5" dirty="0">
                <a:latin typeface="Courier New"/>
                <a:cs typeface="Courier New"/>
              </a:rPr>
              <a:t>FROM </a:t>
            </a:r>
            <a:r>
              <a:rPr sz="2400" b="1" spc="-10" dirty="0">
                <a:latin typeface="Courier New"/>
                <a:cs typeface="Courier New"/>
              </a:rPr>
              <a:t>Students</a:t>
            </a:r>
            <a:r>
              <a:rPr sz="2400" b="1" spc="-15" dirty="0">
                <a:latin typeface="Courier New"/>
                <a:cs typeface="Courier New"/>
              </a:rPr>
              <a:t> </a:t>
            </a:r>
            <a:r>
              <a:rPr sz="2400" b="1" dirty="0">
                <a:latin typeface="Courier New"/>
                <a:cs typeface="Courier New"/>
              </a:rPr>
              <a:t>C</a:t>
            </a:r>
            <a:endParaRPr sz="2400" dirty="0">
              <a:latin typeface="Courier New"/>
              <a:cs typeface="Courier New"/>
            </a:endParaRPr>
          </a:p>
          <a:p>
            <a:pPr marL="927100">
              <a:lnSpc>
                <a:spcPct val="100000"/>
              </a:lnSpc>
              <a:spcBef>
                <a:spcPts val="575"/>
              </a:spcBef>
            </a:pPr>
            <a:r>
              <a:rPr sz="2400" b="1" spc="-5" dirty="0">
                <a:latin typeface="Courier New"/>
                <a:cs typeface="Courier New"/>
              </a:rPr>
              <a:t>GROUP </a:t>
            </a:r>
            <a:r>
              <a:rPr sz="2400" b="1" spc="-10" dirty="0">
                <a:latin typeface="Courier New"/>
                <a:cs typeface="Courier New"/>
              </a:rPr>
              <a:t>BY</a:t>
            </a:r>
            <a:r>
              <a:rPr sz="2400" b="1" spc="-2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gr</a:t>
            </a:r>
            <a:endParaRPr sz="2400" dirty="0">
              <a:latin typeface="Courier New"/>
              <a:cs typeface="Courier New"/>
            </a:endParaRPr>
          </a:p>
          <a:p>
            <a:pPr marL="927100">
              <a:lnSpc>
                <a:spcPct val="100000"/>
              </a:lnSpc>
              <a:spcBef>
                <a:spcPts val="575"/>
              </a:spcBef>
            </a:pPr>
            <a:r>
              <a:rPr sz="2400" b="1" spc="-5" dirty="0">
                <a:latin typeface="Courier New"/>
                <a:cs typeface="Courier New"/>
              </a:rPr>
              <a:t>ORDER </a:t>
            </a:r>
            <a:r>
              <a:rPr sz="2400" b="1" spc="-10" dirty="0">
                <a:latin typeface="Courier New"/>
                <a:cs typeface="Courier New"/>
              </a:rPr>
              <a:t>BY</a:t>
            </a:r>
            <a:r>
              <a:rPr sz="2400" b="1" spc="-2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StudNo</a:t>
            </a:r>
            <a:endParaRPr sz="2400" dirty="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5624"/>
            <a:ext cx="350266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i="0" spc="35" dirty="0">
                <a:solidFill>
                  <a:srgbClr val="FF0000"/>
                </a:solidFill>
                <a:latin typeface="Cambria"/>
                <a:cs typeface="Cambria"/>
              </a:rPr>
              <a:t>Subinter</a:t>
            </a:r>
            <a:r>
              <a:rPr sz="3600" b="1" i="0" spc="45" dirty="0">
                <a:solidFill>
                  <a:srgbClr val="FF0000"/>
                </a:solidFill>
                <a:latin typeface="Cambria"/>
                <a:cs typeface="Cambria"/>
              </a:rPr>
              <a:t>o</a:t>
            </a:r>
            <a:r>
              <a:rPr sz="3600" b="1" i="0" spc="55" dirty="0">
                <a:solidFill>
                  <a:srgbClr val="FF0000"/>
                </a:solidFill>
                <a:latin typeface="Cambria"/>
                <a:cs typeface="Cambria"/>
              </a:rPr>
              <a:t>gări</a:t>
            </a:r>
            <a:endParaRPr sz="3600" b="1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9740" y="1631949"/>
            <a:ext cx="8329930" cy="42506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ts val="2375"/>
              </a:lnSpc>
              <a:spcBef>
                <a:spcPts val="9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200" spc="285" dirty="0">
                <a:solidFill>
                  <a:srgbClr val="003366"/>
                </a:solidFill>
                <a:latin typeface="Cambria"/>
                <a:cs typeface="Cambria"/>
              </a:rPr>
              <a:t>O </a:t>
            </a:r>
            <a:r>
              <a:rPr sz="2200" spc="15" dirty="0">
                <a:solidFill>
                  <a:srgbClr val="003366"/>
                </a:solidFill>
                <a:latin typeface="Cambria"/>
                <a:cs typeface="Cambria"/>
              </a:rPr>
              <a:t>subinterogare </a:t>
            </a:r>
            <a:r>
              <a:rPr sz="2200" spc="-25" dirty="0">
                <a:solidFill>
                  <a:srgbClr val="003366"/>
                </a:solidFill>
                <a:latin typeface="Cambria"/>
                <a:cs typeface="Cambria"/>
              </a:rPr>
              <a:t>este </a:t>
            </a:r>
            <a:r>
              <a:rPr sz="2200" spc="30" dirty="0">
                <a:solidFill>
                  <a:srgbClr val="003366"/>
                </a:solidFill>
                <a:latin typeface="Cambria"/>
                <a:cs typeface="Cambria"/>
              </a:rPr>
              <a:t>o </a:t>
            </a:r>
            <a:r>
              <a:rPr sz="2200" spc="10" dirty="0">
                <a:solidFill>
                  <a:srgbClr val="003366"/>
                </a:solidFill>
                <a:latin typeface="Cambria"/>
                <a:cs typeface="Cambria"/>
              </a:rPr>
              <a:t>interogare încorporată </a:t>
            </a:r>
            <a:r>
              <a:rPr sz="2200" spc="5" dirty="0">
                <a:solidFill>
                  <a:srgbClr val="003366"/>
                </a:solidFill>
                <a:latin typeface="Cambria"/>
                <a:cs typeface="Cambria"/>
              </a:rPr>
              <a:t>într-o</a:t>
            </a:r>
            <a:r>
              <a:rPr sz="2200" spc="12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200" spc="15" dirty="0">
                <a:solidFill>
                  <a:srgbClr val="003366"/>
                </a:solidFill>
                <a:latin typeface="Cambria"/>
                <a:cs typeface="Cambria"/>
              </a:rPr>
              <a:t>altă</a:t>
            </a:r>
            <a:endParaRPr sz="2200" dirty="0">
              <a:latin typeface="Cambria"/>
              <a:cs typeface="Cambria"/>
            </a:endParaRPr>
          </a:p>
          <a:p>
            <a:pPr marL="355600">
              <a:lnSpc>
                <a:spcPts val="2375"/>
              </a:lnSpc>
            </a:pPr>
            <a:r>
              <a:rPr sz="2200" spc="10" dirty="0">
                <a:solidFill>
                  <a:srgbClr val="003366"/>
                </a:solidFill>
                <a:latin typeface="Cambria"/>
                <a:cs typeface="Cambria"/>
              </a:rPr>
              <a:t>interogare</a:t>
            </a:r>
            <a:endParaRPr sz="2200" dirty="0">
              <a:latin typeface="Cambria"/>
              <a:cs typeface="Cambria"/>
            </a:endParaRPr>
          </a:p>
          <a:p>
            <a:pPr marL="355600" marR="364490" indent="-342900">
              <a:lnSpc>
                <a:spcPct val="80000"/>
              </a:lnSpc>
              <a:spcBef>
                <a:spcPts val="53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200" spc="20" dirty="0">
                <a:solidFill>
                  <a:srgbClr val="003366"/>
                </a:solidFill>
                <a:latin typeface="Cambria"/>
                <a:cs typeface="Cambria"/>
              </a:rPr>
              <a:t>Se </a:t>
            </a:r>
            <a:r>
              <a:rPr sz="2200" spc="15" dirty="0">
                <a:solidFill>
                  <a:srgbClr val="003366"/>
                </a:solidFill>
                <a:latin typeface="Cambria"/>
                <a:cs typeface="Cambria"/>
              </a:rPr>
              <a:t>poate </a:t>
            </a:r>
            <a:r>
              <a:rPr sz="2200" spc="30" dirty="0">
                <a:solidFill>
                  <a:srgbClr val="003366"/>
                </a:solidFill>
                <a:latin typeface="Cambria"/>
                <a:cs typeface="Cambria"/>
              </a:rPr>
              <a:t>folosi o </a:t>
            </a:r>
            <a:r>
              <a:rPr sz="2200" spc="15" dirty="0">
                <a:solidFill>
                  <a:srgbClr val="003366"/>
                </a:solidFill>
                <a:latin typeface="Cambria"/>
                <a:cs typeface="Cambria"/>
              </a:rPr>
              <a:t>subinterogare </a:t>
            </a:r>
            <a:r>
              <a:rPr sz="2200" spc="30" dirty="0">
                <a:solidFill>
                  <a:srgbClr val="003366"/>
                </a:solidFill>
                <a:latin typeface="Cambria"/>
                <a:cs typeface="Cambria"/>
              </a:rPr>
              <a:t>în </a:t>
            </a:r>
            <a:r>
              <a:rPr sz="2200" spc="50" dirty="0">
                <a:solidFill>
                  <a:srgbClr val="003366"/>
                </a:solidFill>
                <a:latin typeface="Cambria"/>
                <a:cs typeface="Cambria"/>
              </a:rPr>
              <a:t>clauza </a:t>
            </a:r>
            <a:r>
              <a:rPr sz="2200" spc="145" dirty="0">
                <a:solidFill>
                  <a:srgbClr val="003366"/>
                </a:solidFill>
                <a:latin typeface="Cambria"/>
                <a:cs typeface="Cambria"/>
              </a:rPr>
              <a:t>WHERE </a:t>
            </a:r>
            <a:r>
              <a:rPr sz="2200" spc="20" dirty="0">
                <a:solidFill>
                  <a:srgbClr val="003366"/>
                </a:solidFill>
                <a:latin typeface="Cambria"/>
                <a:cs typeface="Cambria"/>
              </a:rPr>
              <a:t>a </a:t>
            </a:r>
            <a:r>
              <a:rPr sz="2200" spc="40" dirty="0">
                <a:solidFill>
                  <a:srgbClr val="003366"/>
                </a:solidFill>
                <a:latin typeface="Cambria"/>
                <a:cs typeface="Cambria"/>
              </a:rPr>
              <a:t>inlocui </a:t>
            </a:r>
            <a:r>
              <a:rPr sz="2200" spc="70" dirty="0">
                <a:solidFill>
                  <a:srgbClr val="003366"/>
                </a:solidFill>
                <a:latin typeface="Cambria"/>
                <a:cs typeface="Cambria"/>
              </a:rPr>
              <a:t>un  </a:t>
            </a:r>
            <a:r>
              <a:rPr sz="2200" spc="175" dirty="0">
                <a:solidFill>
                  <a:srgbClr val="003366"/>
                </a:solidFill>
                <a:latin typeface="Cambria"/>
                <a:cs typeface="Cambria"/>
              </a:rPr>
              <a:t>JOIN</a:t>
            </a:r>
            <a:endParaRPr sz="220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  <a:buClr>
                <a:srgbClr val="9A0000"/>
              </a:buClr>
              <a:buFont typeface="Wingdings"/>
              <a:buChar char="◼"/>
            </a:pPr>
            <a:endParaRPr sz="2250" dirty="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200" spc="55" dirty="0">
                <a:solidFill>
                  <a:srgbClr val="003366"/>
                </a:solidFill>
                <a:latin typeface="Cambria"/>
                <a:cs typeface="Cambria"/>
              </a:rPr>
              <a:t>Exemplu:</a:t>
            </a:r>
            <a:endParaRPr sz="2200" dirty="0">
              <a:latin typeface="Cambria"/>
              <a:cs typeface="Cambria"/>
            </a:endParaRPr>
          </a:p>
          <a:p>
            <a:pPr marL="355600" indent="-342900">
              <a:lnSpc>
                <a:spcPct val="100000"/>
              </a:lnSpc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200" spc="75" dirty="0">
                <a:solidFill>
                  <a:srgbClr val="003366"/>
                </a:solidFill>
                <a:latin typeface="Cambria"/>
                <a:cs typeface="Cambria"/>
              </a:rPr>
              <a:t>Dorim </a:t>
            </a:r>
            <a:r>
              <a:rPr sz="2200" spc="5" dirty="0">
                <a:solidFill>
                  <a:srgbClr val="003366"/>
                </a:solidFill>
                <a:latin typeface="Cambria"/>
                <a:cs typeface="Cambria"/>
              </a:rPr>
              <a:t>să </a:t>
            </a:r>
            <a:r>
              <a:rPr sz="2200" spc="55" dirty="0">
                <a:solidFill>
                  <a:srgbClr val="003366"/>
                </a:solidFill>
                <a:latin typeface="Cambria"/>
                <a:cs typeface="Cambria"/>
              </a:rPr>
              <a:t>găsim </a:t>
            </a:r>
            <a:r>
              <a:rPr sz="2200" spc="5" dirty="0">
                <a:solidFill>
                  <a:srgbClr val="003366"/>
                </a:solidFill>
                <a:latin typeface="Cambria"/>
                <a:cs typeface="Cambria"/>
              </a:rPr>
              <a:t>toți </a:t>
            </a:r>
            <a:r>
              <a:rPr sz="2200" spc="15" dirty="0">
                <a:solidFill>
                  <a:srgbClr val="003366"/>
                </a:solidFill>
                <a:latin typeface="Cambria"/>
                <a:cs typeface="Cambria"/>
              </a:rPr>
              <a:t>clienții </a:t>
            </a:r>
            <a:r>
              <a:rPr sz="2200" spc="-10" dirty="0">
                <a:solidFill>
                  <a:srgbClr val="003366"/>
                </a:solidFill>
                <a:latin typeface="Cambria"/>
                <a:cs typeface="Cambria"/>
              </a:rPr>
              <a:t>care </a:t>
            </a:r>
            <a:r>
              <a:rPr sz="2200" spc="70" dirty="0">
                <a:solidFill>
                  <a:srgbClr val="003366"/>
                </a:solidFill>
                <a:latin typeface="Cambria"/>
                <a:cs typeface="Cambria"/>
              </a:rPr>
              <a:t>au </a:t>
            </a:r>
            <a:r>
              <a:rPr sz="2200" spc="20" dirty="0">
                <a:solidFill>
                  <a:srgbClr val="003366"/>
                </a:solidFill>
                <a:latin typeface="Cambria"/>
                <a:cs typeface="Cambria"/>
              </a:rPr>
              <a:t>plasat </a:t>
            </a:r>
            <a:r>
              <a:rPr sz="2200" spc="30" dirty="0">
                <a:solidFill>
                  <a:srgbClr val="003366"/>
                </a:solidFill>
                <a:latin typeface="Cambria"/>
                <a:cs typeface="Cambria"/>
              </a:rPr>
              <a:t>o</a:t>
            </a:r>
            <a:r>
              <a:rPr sz="2200" spc="33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200" spc="50" dirty="0">
                <a:solidFill>
                  <a:srgbClr val="003366"/>
                </a:solidFill>
                <a:latin typeface="Cambria"/>
                <a:cs typeface="Cambria"/>
              </a:rPr>
              <a:t>comandă</a:t>
            </a:r>
            <a:endParaRPr sz="2200" dirty="0">
              <a:latin typeface="Cambria"/>
              <a:cs typeface="Cambria"/>
            </a:endParaRPr>
          </a:p>
          <a:p>
            <a:pPr marL="355600" indent="-342900">
              <a:lnSpc>
                <a:spcPct val="100000"/>
              </a:lnSpc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200" spc="35" dirty="0">
                <a:solidFill>
                  <a:srgbClr val="003366"/>
                </a:solidFill>
                <a:latin typeface="Cambria"/>
                <a:cs typeface="Cambria"/>
              </a:rPr>
              <a:t>Varianta </a:t>
            </a:r>
            <a:r>
              <a:rPr sz="2200" spc="55" dirty="0">
                <a:solidFill>
                  <a:srgbClr val="003366"/>
                </a:solidFill>
                <a:latin typeface="Cambria"/>
                <a:cs typeface="Cambria"/>
              </a:rPr>
              <a:t>cu</a:t>
            </a:r>
            <a:r>
              <a:rPr sz="2200" spc="7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200" spc="10" dirty="0">
                <a:solidFill>
                  <a:srgbClr val="003366"/>
                </a:solidFill>
                <a:latin typeface="Cambria"/>
                <a:cs typeface="Cambria"/>
              </a:rPr>
              <a:t>subinterogare:</a:t>
            </a:r>
            <a:endParaRPr sz="220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2250" dirty="0">
              <a:latin typeface="Cambria"/>
              <a:cs typeface="Cambria"/>
            </a:endParaRPr>
          </a:p>
          <a:p>
            <a:pPr marL="927100" marR="2468245">
              <a:lnSpc>
                <a:spcPct val="100000"/>
              </a:lnSpc>
            </a:pPr>
            <a:r>
              <a:rPr sz="2200" dirty="0">
                <a:solidFill>
                  <a:srgbClr val="003366"/>
                </a:solidFill>
                <a:latin typeface="Consolas"/>
                <a:cs typeface="Consolas"/>
              </a:rPr>
              <a:t>SELECT </a:t>
            </a:r>
            <a:r>
              <a:rPr sz="2200" spc="-5" dirty="0">
                <a:solidFill>
                  <a:srgbClr val="003366"/>
                </a:solidFill>
                <a:latin typeface="Consolas"/>
                <a:cs typeface="Consolas"/>
              </a:rPr>
              <a:t>CustomerID, AccountNumber  </a:t>
            </a:r>
            <a:r>
              <a:rPr sz="2200" dirty="0">
                <a:solidFill>
                  <a:srgbClr val="003366"/>
                </a:solidFill>
                <a:latin typeface="Consolas"/>
                <a:cs typeface="Consolas"/>
              </a:rPr>
              <a:t>FROM </a:t>
            </a:r>
            <a:r>
              <a:rPr sz="2200" spc="-5" dirty="0">
                <a:solidFill>
                  <a:srgbClr val="003366"/>
                </a:solidFill>
                <a:latin typeface="Consolas"/>
                <a:cs typeface="Consolas"/>
              </a:rPr>
              <a:t>Sales.Customer</a:t>
            </a:r>
            <a:endParaRPr sz="2200" dirty="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5"/>
              </a:spcBef>
            </a:pPr>
            <a:r>
              <a:rPr sz="2200" dirty="0">
                <a:solidFill>
                  <a:srgbClr val="003366"/>
                </a:solidFill>
                <a:latin typeface="Consolas"/>
                <a:cs typeface="Consolas"/>
              </a:rPr>
              <a:t>WHERE </a:t>
            </a:r>
            <a:r>
              <a:rPr sz="2200" spc="-5" dirty="0">
                <a:solidFill>
                  <a:srgbClr val="003366"/>
                </a:solidFill>
                <a:latin typeface="Consolas"/>
                <a:cs typeface="Consolas"/>
              </a:rPr>
              <a:t>CustomerID</a:t>
            </a:r>
            <a:r>
              <a:rPr sz="2200" spc="-4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200" dirty="0">
                <a:solidFill>
                  <a:srgbClr val="003366"/>
                </a:solidFill>
                <a:latin typeface="Consolas"/>
                <a:cs typeface="Consolas"/>
              </a:rPr>
              <a:t>IN</a:t>
            </a:r>
            <a:endParaRPr sz="2200" dirty="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</a:pPr>
            <a:r>
              <a:rPr sz="2200" spc="-5" dirty="0">
                <a:solidFill>
                  <a:srgbClr val="003366"/>
                </a:solidFill>
                <a:latin typeface="Consolas"/>
                <a:cs typeface="Consolas"/>
              </a:rPr>
              <a:t>(SELECT CustomerID </a:t>
            </a:r>
            <a:r>
              <a:rPr sz="2200" dirty="0">
                <a:solidFill>
                  <a:srgbClr val="003366"/>
                </a:solidFill>
                <a:latin typeface="Consolas"/>
                <a:cs typeface="Consolas"/>
              </a:rPr>
              <a:t>FROM</a:t>
            </a:r>
            <a:r>
              <a:rPr sz="2200" spc="5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200" spc="-5" dirty="0">
                <a:solidFill>
                  <a:srgbClr val="003366"/>
                </a:solidFill>
                <a:latin typeface="Consolas"/>
                <a:cs typeface="Consolas"/>
              </a:rPr>
              <a:t>Sales.SalesOrderHeader);</a:t>
            </a:r>
            <a:endParaRPr sz="2200" dirty="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7149"/>
            <a:ext cx="388366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i="0" spc="-5" dirty="0">
                <a:solidFill>
                  <a:srgbClr val="FF0000"/>
                </a:solidFill>
                <a:latin typeface="Calibri"/>
                <a:cs typeface="Calibri"/>
              </a:rPr>
              <a:t>Subinterogări</a:t>
            </a:r>
            <a:endParaRPr sz="3600" b="1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7916" y="1683461"/>
            <a:ext cx="8814435" cy="29337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54965" algn="l"/>
              </a:tabLst>
            </a:pPr>
            <a:r>
              <a:rPr sz="2100" spc="103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2100" spc="1035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800" b="1" spc="50" dirty="0">
                <a:solidFill>
                  <a:srgbClr val="0033CC"/>
                </a:solidFill>
                <a:latin typeface="Cambria"/>
                <a:cs typeface="Cambria"/>
              </a:rPr>
              <a:t>Varianta </a:t>
            </a:r>
            <a:r>
              <a:rPr sz="2800" b="1" spc="70" dirty="0">
                <a:solidFill>
                  <a:srgbClr val="0033CC"/>
                </a:solidFill>
                <a:latin typeface="Cambria"/>
                <a:cs typeface="Cambria"/>
              </a:rPr>
              <a:t>cu</a:t>
            </a:r>
            <a:r>
              <a:rPr sz="2800" b="1" spc="95" dirty="0">
                <a:solidFill>
                  <a:srgbClr val="0033CC"/>
                </a:solidFill>
                <a:latin typeface="Cambria"/>
                <a:cs typeface="Cambria"/>
              </a:rPr>
              <a:t> </a:t>
            </a:r>
            <a:r>
              <a:rPr sz="2800" b="1" spc="170" dirty="0">
                <a:solidFill>
                  <a:srgbClr val="0033CC"/>
                </a:solidFill>
                <a:latin typeface="Cambria"/>
                <a:cs typeface="Cambria"/>
              </a:rPr>
              <a:t>JOIN:</a:t>
            </a:r>
            <a:endParaRPr sz="2800" b="1" dirty="0">
              <a:solidFill>
                <a:srgbClr val="0033CC"/>
              </a:solidFill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450" dirty="0">
              <a:latin typeface="Cambria"/>
              <a:cs typeface="Cambria"/>
            </a:endParaRPr>
          </a:p>
          <a:p>
            <a:pPr marL="12700" marR="5080">
              <a:lnSpc>
                <a:spcPct val="120000"/>
              </a:lnSpc>
            </a:pPr>
            <a:r>
              <a:rPr sz="2800" spc="-10" dirty="0">
                <a:solidFill>
                  <a:srgbClr val="003366"/>
                </a:solidFill>
                <a:latin typeface="Consolas"/>
                <a:cs typeface="Consolas"/>
              </a:rPr>
              <a:t>SELECT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DISTINCT C.CustomerID, C.AccountNumber  FROM Sales.Customer</a:t>
            </a:r>
            <a:r>
              <a:rPr sz="2800" spc="-2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C</a:t>
            </a:r>
            <a:endParaRPr sz="2800" dirty="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INNER JOIN Sales.SalesOrderHeader</a:t>
            </a:r>
            <a:r>
              <a:rPr sz="2800" spc="-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O</a:t>
            </a:r>
            <a:endParaRPr sz="2800" dirty="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ON C.CustomerID =</a:t>
            </a:r>
            <a:r>
              <a:rPr sz="2800" spc="-1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O.CustomerID;</a:t>
            </a:r>
            <a:endParaRPr sz="2800" dirty="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50266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sz="3600" b="1" i="0" spc="-5" dirty="0">
                <a:solidFill>
                  <a:srgbClr val="FF0000"/>
                </a:solidFill>
                <a:latin typeface="Calibri"/>
                <a:cs typeface="Calibri"/>
              </a:rPr>
              <a:t>Subinterogări</a:t>
            </a:r>
            <a:endParaRPr sz="3600" b="1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4939" y="1342390"/>
            <a:ext cx="8967470" cy="5227841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355600" marR="5080" indent="-342900">
              <a:lnSpc>
                <a:spcPct val="89800"/>
              </a:lnSpc>
              <a:spcBef>
                <a:spcPts val="430"/>
              </a:spcBef>
              <a:tabLst>
                <a:tab pos="354965" algn="l"/>
              </a:tabLst>
            </a:pPr>
            <a:r>
              <a:rPr sz="2000" spc="102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2000" spc="1025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700" spc="355" dirty="0">
                <a:solidFill>
                  <a:srgbClr val="003366"/>
                </a:solidFill>
                <a:latin typeface="Cambria"/>
                <a:cs typeface="Cambria"/>
              </a:rPr>
              <a:t>O </a:t>
            </a:r>
            <a:r>
              <a:rPr sz="2700" spc="20" dirty="0">
                <a:solidFill>
                  <a:srgbClr val="003366"/>
                </a:solidFill>
                <a:latin typeface="Cambria"/>
                <a:cs typeface="Cambria"/>
              </a:rPr>
              <a:t>subinterogare </a:t>
            </a:r>
            <a:r>
              <a:rPr sz="2700" spc="40" dirty="0">
                <a:solidFill>
                  <a:srgbClr val="003366"/>
                </a:solidFill>
                <a:latin typeface="Cambria"/>
                <a:cs typeface="Cambria"/>
              </a:rPr>
              <a:t>în </a:t>
            </a:r>
            <a:r>
              <a:rPr sz="2700" spc="60" dirty="0">
                <a:solidFill>
                  <a:srgbClr val="003366"/>
                </a:solidFill>
                <a:latin typeface="Cambria"/>
                <a:cs typeface="Cambria"/>
              </a:rPr>
              <a:t>clauza </a:t>
            </a:r>
            <a:r>
              <a:rPr sz="2700" spc="180" dirty="0">
                <a:solidFill>
                  <a:srgbClr val="003366"/>
                </a:solidFill>
                <a:latin typeface="Cambria"/>
                <a:cs typeface="Cambria"/>
              </a:rPr>
              <a:t>WHERE </a:t>
            </a:r>
            <a:r>
              <a:rPr sz="2700" spc="20" dirty="0">
                <a:solidFill>
                  <a:srgbClr val="003366"/>
                </a:solidFill>
                <a:latin typeface="Cambria"/>
                <a:cs typeface="Cambria"/>
              </a:rPr>
              <a:t>poate </a:t>
            </a:r>
            <a:r>
              <a:rPr sz="2700" spc="55" dirty="0">
                <a:solidFill>
                  <a:srgbClr val="003366"/>
                </a:solidFill>
                <a:latin typeface="Cambria"/>
                <a:cs typeface="Cambria"/>
              </a:rPr>
              <a:t>fi </a:t>
            </a:r>
            <a:r>
              <a:rPr sz="2700" spc="25" dirty="0">
                <a:solidFill>
                  <a:srgbClr val="003366"/>
                </a:solidFill>
                <a:latin typeface="Cambria"/>
                <a:cs typeface="Cambria"/>
              </a:rPr>
              <a:t>folosită </a:t>
            </a:r>
            <a:r>
              <a:rPr sz="2700" spc="15" dirty="0">
                <a:solidFill>
                  <a:srgbClr val="003366"/>
                </a:solidFill>
                <a:latin typeface="Cambria"/>
                <a:cs typeface="Cambria"/>
              </a:rPr>
              <a:t>și  </a:t>
            </a:r>
            <a:r>
              <a:rPr sz="2700" spc="30" dirty="0">
                <a:solidFill>
                  <a:srgbClr val="003366"/>
                </a:solidFill>
                <a:latin typeface="Cambria"/>
                <a:cs typeface="Cambria"/>
              </a:rPr>
              <a:t>pentru a </a:t>
            </a:r>
            <a:r>
              <a:rPr sz="2700" spc="50" dirty="0">
                <a:solidFill>
                  <a:srgbClr val="003366"/>
                </a:solidFill>
                <a:latin typeface="Cambria"/>
                <a:cs typeface="Cambria"/>
              </a:rPr>
              <a:t>găsi </a:t>
            </a:r>
            <a:r>
              <a:rPr sz="2700" spc="5" dirty="0">
                <a:solidFill>
                  <a:srgbClr val="003366"/>
                </a:solidFill>
                <a:latin typeface="Cambria"/>
                <a:cs typeface="Cambria"/>
              </a:rPr>
              <a:t>înregistrările </a:t>
            </a:r>
            <a:r>
              <a:rPr sz="2700" spc="80" dirty="0">
                <a:solidFill>
                  <a:srgbClr val="003366"/>
                </a:solidFill>
                <a:latin typeface="Cambria"/>
                <a:cs typeface="Cambria"/>
              </a:rPr>
              <a:t>din </a:t>
            </a:r>
            <a:r>
              <a:rPr sz="2700" spc="65" dirty="0">
                <a:solidFill>
                  <a:srgbClr val="003366"/>
                </a:solidFill>
                <a:latin typeface="Cambria"/>
                <a:cs typeface="Cambria"/>
              </a:rPr>
              <a:t>primul </a:t>
            </a:r>
            <a:r>
              <a:rPr sz="2700" spc="5" dirty="0">
                <a:solidFill>
                  <a:srgbClr val="003366"/>
                </a:solidFill>
                <a:latin typeface="Cambria"/>
                <a:cs typeface="Cambria"/>
              </a:rPr>
              <a:t>tabel </a:t>
            </a:r>
            <a:r>
              <a:rPr sz="2700" spc="-10" dirty="0">
                <a:solidFill>
                  <a:srgbClr val="003366"/>
                </a:solidFill>
                <a:latin typeface="Cambria"/>
                <a:cs typeface="Cambria"/>
              </a:rPr>
              <a:t>care </a:t>
            </a:r>
            <a:r>
              <a:rPr sz="2700" spc="95" dirty="0">
                <a:solidFill>
                  <a:srgbClr val="003366"/>
                </a:solidFill>
                <a:latin typeface="Cambria"/>
                <a:cs typeface="Cambria"/>
              </a:rPr>
              <a:t>nu </a:t>
            </a:r>
            <a:r>
              <a:rPr sz="2700" spc="85" dirty="0">
                <a:solidFill>
                  <a:srgbClr val="003366"/>
                </a:solidFill>
                <a:latin typeface="Cambria"/>
                <a:cs typeface="Cambria"/>
              </a:rPr>
              <a:t>au  </a:t>
            </a:r>
            <a:r>
              <a:rPr sz="2700" spc="30" dirty="0">
                <a:solidFill>
                  <a:srgbClr val="003366"/>
                </a:solidFill>
                <a:latin typeface="Cambria"/>
                <a:cs typeface="Cambria"/>
              </a:rPr>
              <a:t>potriviri </a:t>
            </a:r>
            <a:r>
              <a:rPr sz="2700" spc="40" dirty="0">
                <a:solidFill>
                  <a:srgbClr val="003366"/>
                </a:solidFill>
                <a:latin typeface="Cambria"/>
                <a:cs typeface="Cambria"/>
              </a:rPr>
              <a:t>în </a:t>
            </a:r>
            <a:r>
              <a:rPr sz="2700" spc="10" dirty="0">
                <a:solidFill>
                  <a:srgbClr val="003366"/>
                </a:solidFill>
                <a:latin typeface="Cambria"/>
                <a:cs typeface="Cambria"/>
              </a:rPr>
              <a:t>cel </a:t>
            </a:r>
            <a:r>
              <a:rPr sz="2700" spc="40" dirty="0">
                <a:solidFill>
                  <a:srgbClr val="003366"/>
                </a:solidFill>
                <a:latin typeface="Cambria"/>
                <a:cs typeface="Cambria"/>
              </a:rPr>
              <a:t>de-al doilea </a:t>
            </a:r>
            <a:r>
              <a:rPr sz="2700" dirty="0">
                <a:solidFill>
                  <a:srgbClr val="003366"/>
                </a:solidFill>
                <a:latin typeface="Cambria"/>
                <a:cs typeface="Cambria"/>
              </a:rPr>
              <a:t>tabel </a:t>
            </a:r>
            <a:r>
              <a:rPr sz="2700" spc="-15" dirty="0">
                <a:solidFill>
                  <a:srgbClr val="003366"/>
                </a:solidFill>
                <a:latin typeface="Cambria"/>
                <a:cs typeface="Cambria"/>
              </a:rPr>
              <a:t>(în </a:t>
            </a:r>
            <a:r>
              <a:rPr sz="2700" spc="-10" dirty="0">
                <a:solidFill>
                  <a:srgbClr val="003366"/>
                </a:solidFill>
                <a:latin typeface="Cambria"/>
                <a:cs typeface="Cambria"/>
              </a:rPr>
              <a:t>acest </a:t>
            </a:r>
            <a:r>
              <a:rPr sz="2700" spc="70" dirty="0">
                <a:solidFill>
                  <a:srgbClr val="003366"/>
                </a:solidFill>
                <a:latin typeface="Cambria"/>
                <a:cs typeface="Cambria"/>
              </a:rPr>
              <a:t>caz, </a:t>
            </a:r>
            <a:r>
              <a:rPr sz="2700" spc="-30" dirty="0">
                <a:solidFill>
                  <a:srgbClr val="003366"/>
                </a:solidFill>
                <a:latin typeface="Cambria"/>
                <a:cs typeface="Cambria"/>
              </a:rPr>
              <a:t>se </a:t>
            </a:r>
            <a:r>
              <a:rPr sz="2700" spc="95" dirty="0">
                <a:solidFill>
                  <a:srgbClr val="003366"/>
                </a:solidFill>
                <a:latin typeface="Cambria"/>
                <a:cs typeface="Cambria"/>
              </a:rPr>
              <a:t>va </a:t>
            </a:r>
            <a:r>
              <a:rPr sz="2700" spc="35" dirty="0">
                <a:solidFill>
                  <a:srgbClr val="003366"/>
                </a:solidFill>
                <a:latin typeface="Cambria"/>
                <a:cs typeface="Cambria"/>
              </a:rPr>
              <a:t>folosi  </a:t>
            </a:r>
            <a:r>
              <a:rPr sz="2700" spc="25" dirty="0">
                <a:solidFill>
                  <a:srgbClr val="003366"/>
                </a:solidFill>
                <a:latin typeface="Cambria"/>
                <a:cs typeface="Cambria"/>
              </a:rPr>
              <a:t>operatorul </a:t>
            </a:r>
            <a:r>
              <a:rPr sz="2700" spc="265" dirty="0">
                <a:solidFill>
                  <a:srgbClr val="003366"/>
                </a:solidFill>
                <a:latin typeface="Cambria"/>
                <a:cs typeface="Cambria"/>
              </a:rPr>
              <a:t>NOT </a:t>
            </a:r>
            <a:r>
              <a:rPr sz="2700" spc="220" dirty="0">
                <a:solidFill>
                  <a:srgbClr val="003366"/>
                </a:solidFill>
                <a:latin typeface="Cambria"/>
                <a:cs typeface="Cambria"/>
              </a:rPr>
              <a:t>IN </a:t>
            </a:r>
            <a:r>
              <a:rPr sz="2700" spc="50" dirty="0">
                <a:solidFill>
                  <a:srgbClr val="003366"/>
                </a:solidFill>
                <a:latin typeface="Cambria"/>
                <a:cs typeface="Cambria"/>
              </a:rPr>
              <a:t>sau </a:t>
            </a:r>
            <a:r>
              <a:rPr sz="2700" spc="265" dirty="0">
                <a:solidFill>
                  <a:srgbClr val="003366"/>
                </a:solidFill>
                <a:latin typeface="Cambria"/>
                <a:cs typeface="Cambria"/>
              </a:rPr>
              <a:t>NOT</a:t>
            </a:r>
            <a:r>
              <a:rPr sz="2700" spc="-19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700" spc="65" dirty="0">
                <a:solidFill>
                  <a:srgbClr val="003366"/>
                </a:solidFill>
                <a:latin typeface="Cambria"/>
                <a:cs typeface="Cambria"/>
              </a:rPr>
              <a:t>EXISTS)</a:t>
            </a:r>
            <a:endParaRPr sz="2700" dirty="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sz="2700" b="1" spc="65" dirty="0">
                <a:solidFill>
                  <a:srgbClr val="0033CC"/>
                </a:solidFill>
                <a:latin typeface="Cambria"/>
                <a:cs typeface="Cambria"/>
              </a:rPr>
              <a:t>Exemplu:</a:t>
            </a:r>
            <a:endParaRPr sz="2700" b="1" dirty="0">
              <a:solidFill>
                <a:srgbClr val="0033CC"/>
              </a:solidFill>
              <a:latin typeface="Cambria"/>
              <a:cs typeface="Cambria"/>
            </a:endParaRPr>
          </a:p>
          <a:p>
            <a:pPr marL="927100">
              <a:lnSpc>
                <a:spcPct val="100000"/>
              </a:lnSpc>
              <a:spcBef>
                <a:spcPts val="305"/>
              </a:spcBef>
            </a:pPr>
            <a:r>
              <a:rPr sz="2200" spc="-5" dirty="0">
                <a:solidFill>
                  <a:srgbClr val="003366"/>
                </a:solidFill>
                <a:latin typeface="Consolas"/>
                <a:cs typeface="Consolas"/>
              </a:rPr>
              <a:t>SELECT CustomerID, AccountNumber FROM</a:t>
            </a:r>
            <a:r>
              <a:rPr sz="2200" spc="114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200" spc="-5" dirty="0">
                <a:solidFill>
                  <a:srgbClr val="003366"/>
                </a:solidFill>
                <a:latin typeface="Consolas"/>
                <a:cs typeface="Consolas"/>
              </a:rPr>
              <a:t>Sales.Customer</a:t>
            </a:r>
            <a:endParaRPr sz="2200" dirty="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290"/>
              </a:spcBef>
            </a:pPr>
            <a:r>
              <a:rPr sz="2200" dirty="0">
                <a:solidFill>
                  <a:srgbClr val="003366"/>
                </a:solidFill>
                <a:latin typeface="Consolas"/>
                <a:cs typeface="Consolas"/>
              </a:rPr>
              <a:t>WHERE </a:t>
            </a:r>
            <a:r>
              <a:rPr sz="2200" spc="-5" dirty="0">
                <a:solidFill>
                  <a:srgbClr val="003366"/>
                </a:solidFill>
                <a:latin typeface="Consolas"/>
                <a:cs typeface="Consolas"/>
              </a:rPr>
              <a:t>CustomerID </a:t>
            </a:r>
            <a:r>
              <a:rPr sz="2200" dirty="0">
                <a:solidFill>
                  <a:srgbClr val="003366"/>
                </a:solidFill>
                <a:latin typeface="Consolas"/>
                <a:cs typeface="Consolas"/>
              </a:rPr>
              <a:t>NOT</a:t>
            </a:r>
            <a:r>
              <a:rPr sz="2200" spc="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200" dirty="0">
                <a:solidFill>
                  <a:srgbClr val="003366"/>
                </a:solidFill>
                <a:latin typeface="Consolas"/>
                <a:cs typeface="Consolas"/>
              </a:rPr>
              <a:t>IN</a:t>
            </a:r>
            <a:endParaRPr sz="2200" dirty="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265"/>
              </a:spcBef>
            </a:pPr>
            <a:r>
              <a:rPr sz="2200" dirty="0">
                <a:solidFill>
                  <a:srgbClr val="003366"/>
                </a:solidFill>
                <a:latin typeface="Consolas"/>
                <a:cs typeface="Consolas"/>
              </a:rPr>
              <a:t>(SELECT </a:t>
            </a:r>
            <a:r>
              <a:rPr sz="2200" spc="-5" dirty="0">
                <a:solidFill>
                  <a:srgbClr val="003366"/>
                </a:solidFill>
                <a:latin typeface="Consolas"/>
                <a:cs typeface="Consolas"/>
              </a:rPr>
              <a:t>CustomerID FROM</a:t>
            </a:r>
            <a:r>
              <a:rPr sz="2200" spc="3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200" spc="-5" dirty="0">
                <a:solidFill>
                  <a:srgbClr val="003366"/>
                </a:solidFill>
                <a:latin typeface="Consolas"/>
                <a:cs typeface="Consolas"/>
              </a:rPr>
              <a:t>Sales.SalesOrderHeader);</a:t>
            </a:r>
            <a:endParaRPr sz="2200" dirty="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</a:pPr>
            <a:endParaRPr lang="ro-MO" sz="2700" dirty="0" smtClean="0">
              <a:latin typeface="Consolas"/>
              <a:cs typeface="Cambria"/>
            </a:endParaRPr>
          </a:p>
          <a:p>
            <a:pPr>
              <a:lnSpc>
                <a:spcPct val="100000"/>
              </a:lnSpc>
            </a:pPr>
            <a:r>
              <a:rPr sz="2700" b="1" spc="275" dirty="0" smtClean="0">
                <a:solidFill>
                  <a:srgbClr val="0033CC"/>
                </a:solidFill>
                <a:latin typeface="Cambria"/>
                <a:cs typeface="Cambria"/>
              </a:rPr>
              <a:t>SAU</a:t>
            </a:r>
            <a:endParaRPr sz="2700" b="1" dirty="0">
              <a:solidFill>
                <a:srgbClr val="0033CC"/>
              </a:solidFill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650" dirty="0">
              <a:latin typeface="Cambria"/>
              <a:cs typeface="Cambria"/>
            </a:endParaRPr>
          </a:p>
          <a:p>
            <a:pPr marL="927100" marR="210185" algn="just">
              <a:lnSpc>
                <a:spcPct val="90500"/>
              </a:lnSpc>
            </a:pP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SELECT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C.CustomerID, C.AccountNumber FROM Sales.Customer 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 C WHERE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NOT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EXISTS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(SELECT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*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FROM Sales.SalesOrderHeader 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 O WHERE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O.CustomerID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=</a:t>
            </a:r>
            <a:r>
              <a:rPr sz="2000" spc="-2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C.CustomerID);</a:t>
            </a:r>
            <a:endParaRPr sz="2000" dirty="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228600"/>
            <a:ext cx="205486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i="0" spc="480" dirty="0">
                <a:solidFill>
                  <a:srgbClr val="FF0000"/>
                </a:solidFill>
                <a:latin typeface="Cambria"/>
                <a:cs typeface="Cambria"/>
              </a:rPr>
              <a:t>ANY</a:t>
            </a:r>
            <a:endParaRPr sz="3600" b="1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0739" y="1417065"/>
            <a:ext cx="7835265" cy="474472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355600" marR="439420" indent="-343535">
              <a:lnSpc>
                <a:spcPct val="80000"/>
              </a:lnSpc>
              <a:spcBef>
                <a:spcPts val="53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5600" algn="l"/>
                <a:tab pos="356235" algn="l"/>
              </a:tabLst>
            </a:pPr>
            <a:r>
              <a:rPr sz="1800" spc="60" dirty="0">
                <a:solidFill>
                  <a:srgbClr val="003366"/>
                </a:solidFill>
                <a:latin typeface="Cambria"/>
                <a:cs typeface="Cambria"/>
              </a:rPr>
              <a:t>Dorim </a:t>
            </a:r>
            <a:r>
              <a:rPr sz="1800" spc="5" dirty="0">
                <a:solidFill>
                  <a:srgbClr val="003366"/>
                </a:solidFill>
                <a:latin typeface="Cambria"/>
                <a:cs typeface="Cambria"/>
              </a:rPr>
              <a:t>să </a:t>
            </a:r>
            <a:r>
              <a:rPr sz="1800" spc="30" dirty="0">
                <a:solidFill>
                  <a:srgbClr val="003366"/>
                </a:solidFill>
                <a:latin typeface="Cambria"/>
                <a:cs typeface="Cambria"/>
              </a:rPr>
              <a:t>afișăm </a:t>
            </a:r>
            <a:r>
              <a:rPr sz="1800" spc="-10" dirty="0">
                <a:solidFill>
                  <a:srgbClr val="003366"/>
                </a:solidFill>
                <a:latin typeface="Cambria"/>
                <a:cs typeface="Cambria"/>
              </a:rPr>
              <a:t>toate </a:t>
            </a:r>
            <a:r>
              <a:rPr sz="1800" spc="25" dirty="0">
                <a:solidFill>
                  <a:srgbClr val="003366"/>
                </a:solidFill>
                <a:latin typeface="Cambria"/>
                <a:cs typeface="Cambria"/>
              </a:rPr>
              <a:t>produsele </a:t>
            </a:r>
            <a:r>
              <a:rPr sz="1800" spc="-10" dirty="0">
                <a:solidFill>
                  <a:srgbClr val="003366"/>
                </a:solidFill>
                <a:latin typeface="Cambria"/>
                <a:cs typeface="Cambria"/>
              </a:rPr>
              <a:t>care </a:t>
            </a:r>
            <a:r>
              <a:rPr sz="1800" spc="55" dirty="0">
                <a:solidFill>
                  <a:srgbClr val="003366"/>
                </a:solidFill>
                <a:latin typeface="Cambria"/>
                <a:cs typeface="Cambria"/>
              </a:rPr>
              <a:t>au </a:t>
            </a:r>
            <a:r>
              <a:rPr sz="1800" spc="25" dirty="0">
                <a:solidFill>
                  <a:srgbClr val="003366"/>
                </a:solidFill>
                <a:latin typeface="Cambria"/>
                <a:cs typeface="Cambria"/>
              </a:rPr>
              <a:t>prețul </a:t>
            </a:r>
            <a:r>
              <a:rPr sz="1800" spc="40" dirty="0">
                <a:solidFill>
                  <a:srgbClr val="003366"/>
                </a:solidFill>
                <a:latin typeface="Cambria"/>
                <a:cs typeface="Cambria"/>
              </a:rPr>
              <a:t>mai </a:t>
            </a:r>
            <a:r>
              <a:rPr sz="1800" spc="10" dirty="0">
                <a:solidFill>
                  <a:srgbClr val="003366"/>
                </a:solidFill>
                <a:latin typeface="Cambria"/>
                <a:cs typeface="Cambria"/>
              </a:rPr>
              <a:t>mare </a:t>
            </a:r>
            <a:r>
              <a:rPr sz="1800" spc="15" dirty="0">
                <a:solidFill>
                  <a:srgbClr val="003366"/>
                </a:solidFill>
                <a:latin typeface="Cambria"/>
                <a:cs typeface="Cambria"/>
              </a:rPr>
              <a:t>decât </a:t>
            </a:r>
            <a:r>
              <a:rPr sz="1800" spc="20" dirty="0">
                <a:solidFill>
                  <a:srgbClr val="003366"/>
                </a:solidFill>
                <a:latin typeface="Cambria"/>
                <a:cs typeface="Cambria"/>
              </a:rPr>
              <a:t>prețul  </a:t>
            </a:r>
            <a:r>
              <a:rPr sz="1800" spc="55" dirty="0">
                <a:solidFill>
                  <a:srgbClr val="003366"/>
                </a:solidFill>
                <a:latin typeface="Cambria"/>
                <a:cs typeface="Cambria"/>
              </a:rPr>
              <a:t>maxim </a:t>
            </a:r>
            <a:r>
              <a:rPr sz="1800" spc="40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1800" spc="35" dirty="0">
                <a:solidFill>
                  <a:srgbClr val="003366"/>
                </a:solidFill>
                <a:latin typeface="Cambria"/>
                <a:cs typeface="Cambria"/>
              </a:rPr>
              <a:t>produs </a:t>
            </a:r>
            <a:r>
              <a:rPr sz="1800" spc="25" dirty="0">
                <a:solidFill>
                  <a:srgbClr val="003366"/>
                </a:solidFill>
                <a:latin typeface="Cambria"/>
                <a:cs typeface="Cambria"/>
              </a:rPr>
              <a:t>al </a:t>
            </a:r>
            <a:r>
              <a:rPr sz="1800" spc="5" dirty="0">
                <a:solidFill>
                  <a:srgbClr val="003366"/>
                </a:solidFill>
                <a:latin typeface="Cambria"/>
                <a:cs typeface="Cambria"/>
              </a:rPr>
              <a:t>cel </a:t>
            </a:r>
            <a:r>
              <a:rPr sz="1800" spc="40" dirty="0">
                <a:solidFill>
                  <a:srgbClr val="003366"/>
                </a:solidFill>
                <a:latin typeface="Cambria"/>
                <a:cs typeface="Cambria"/>
              </a:rPr>
              <a:t>puțin </a:t>
            </a:r>
            <a:r>
              <a:rPr sz="1800" spc="30" dirty="0">
                <a:solidFill>
                  <a:srgbClr val="003366"/>
                </a:solidFill>
                <a:latin typeface="Cambria"/>
                <a:cs typeface="Cambria"/>
              </a:rPr>
              <a:t>unei </a:t>
            </a:r>
            <a:r>
              <a:rPr sz="1800" spc="15" dirty="0">
                <a:solidFill>
                  <a:srgbClr val="003366"/>
                </a:solidFill>
                <a:latin typeface="Cambria"/>
                <a:cs typeface="Cambria"/>
              </a:rPr>
              <a:t>categorii </a:t>
            </a:r>
            <a:r>
              <a:rPr sz="1800" spc="-5" dirty="0">
                <a:solidFill>
                  <a:srgbClr val="003366"/>
                </a:solidFill>
                <a:latin typeface="Cambria"/>
                <a:cs typeface="Cambria"/>
              </a:rPr>
              <a:t>oarecare </a:t>
            </a:r>
            <a:r>
              <a:rPr sz="1800" spc="40" dirty="0">
                <a:solidFill>
                  <a:srgbClr val="003366"/>
                </a:solidFill>
                <a:latin typeface="Cambria"/>
                <a:cs typeface="Cambria"/>
              </a:rPr>
              <a:t>de</a:t>
            </a:r>
            <a:r>
              <a:rPr sz="1800" spc="32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1800" spc="20" dirty="0">
                <a:solidFill>
                  <a:srgbClr val="003366"/>
                </a:solidFill>
                <a:latin typeface="Cambria"/>
                <a:cs typeface="Cambria"/>
              </a:rPr>
              <a:t>produse:</a:t>
            </a:r>
            <a:endParaRPr sz="18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9A0000"/>
              </a:buClr>
              <a:buFont typeface="Wingdings"/>
              <a:buChar char="◼"/>
            </a:pPr>
            <a:endParaRPr sz="1800">
              <a:latin typeface="Cambria"/>
              <a:cs typeface="Cambria"/>
            </a:endParaRPr>
          </a:p>
          <a:p>
            <a:pPr marL="927100" marR="464312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solidFill>
                  <a:srgbClr val="003366"/>
                </a:solidFill>
                <a:latin typeface="Consolas"/>
                <a:cs typeface="Consolas"/>
              </a:rPr>
              <a:t>SELECT name,</a:t>
            </a:r>
            <a:r>
              <a:rPr sz="1800" spc="-8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003366"/>
                </a:solidFill>
                <a:latin typeface="Consolas"/>
                <a:cs typeface="Consolas"/>
              </a:rPr>
              <a:t>price  </a:t>
            </a:r>
            <a:r>
              <a:rPr sz="1800" spc="-10" dirty="0">
                <a:solidFill>
                  <a:srgbClr val="003366"/>
                </a:solidFill>
                <a:latin typeface="Consolas"/>
                <a:cs typeface="Consolas"/>
              </a:rPr>
              <a:t>FROM </a:t>
            </a:r>
            <a:r>
              <a:rPr sz="1800" spc="-5" dirty="0">
                <a:solidFill>
                  <a:srgbClr val="003366"/>
                </a:solidFill>
                <a:latin typeface="Consolas"/>
                <a:cs typeface="Consolas"/>
              </a:rPr>
              <a:t>Products  WHERE price </a:t>
            </a:r>
            <a:r>
              <a:rPr sz="1800" dirty="0">
                <a:solidFill>
                  <a:srgbClr val="003366"/>
                </a:solidFill>
                <a:latin typeface="Consolas"/>
                <a:cs typeface="Consolas"/>
              </a:rPr>
              <a:t>&gt;</a:t>
            </a:r>
            <a:r>
              <a:rPr sz="1800" spc="-7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003366"/>
                </a:solidFill>
                <a:latin typeface="Consolas"/>
                <a:cs typeface="Consolas"/>
              </a:rPr>
              <a:t>ANY</a:t>
            </a:r>
            <a:endParaRPr sz="18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</a:pPr>
            <a:r>
              <a:rPr sz="1800" spc="-5" dirty="0">
                <a:solidFill>
                  <a:srgbClr val="003366"/>
                </a:solidFill>
                <a:latin typeface="Consolas"/>
                <a:cs typeface="Consolas"/>
              </a:rPr>
              <a:t>(SELECT MAX(price) FROM Products GROUP BY</a:t>
            </a:r>
            <a:r>
              <a:rPr sz="1800" spc="-4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003366"/>
                </a:solidFill>
                <a:latin typeface="Consolas"/>
                <a:cs typeface="Consolas"/>
              </a:rPr>
              <a:t>id_category);</a:t>
            </a:r>
            <a:endParaRPr sz="1800">
              <a:latin typeface="Consolas"/>
              <a:cs typeface="Consolas"/>
            </a:endParaRPr>
          </a:p>
          <a:p>
            <a:pPr>
              <a:lnSpc>
                <a:spcPct val="100000"/>
              </a:lnSpc>
            </a:pPr>
            <a:endParaRPr sz="18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250">
              <a:latin typeface="Consolas"/>
              <a:cs typeface="Consolas"/>
            </a:endParaRPr>
          </a:p>
          <a:p>
            <a:pPr marL="355600" marR="243204" indent="-343535">
              <a:lnSpc>
                <a:spcPct val="80000"/>
              </a:lnSpc>
              <a:buClr>
                <a:srgbClr val="9A0000"/>
              </a:buClr>
              <a:buSzPct val="75000"/>
              <a:buFont typeface="Wingdings"/>
              <a:buChar char="◼"/>
              <a:tabLst>
                <a:tab pos="355600" algn="l"/>
                <a:tab pos="356235" algn="l"/>
              </a:tabLst>
            </a:pPr>
            <a:r>
              <a:rPr sz="1800" spc="60" dirty="0">
                <a:solidFill>
                  <a:srgbClr val="003366"/>
                </a:solidFill>
                <a:latin typeface="Cambria"/>
                <a:cs typeface="Cambria"/>
              </a:rPr>
              <a:t>Dorim </a:t>
            </a:r>
            <a:r>
              <a:rPr sz="1800" spc="5" dirty="0">
                <a:solidFill>
                  <a:srgbClr val="003366"/>
                </a:solidFill>
                <a:latin typeface="Cambria"/>
                <a:cs typeface="Cambria"/>
              </a:rPr>
              <a:t>să </a:t>
            </a:r>
            <a:r>
              <a:rPr sz="1800" spc="30" dirty="0">
                <a:solidFill>
                  <a:srgbClr val="003366"/>
                </a:solidFill>
                <a:latin typeface="Cambria"/>
                <a:cs typeface="Cambria"/>
              </a:rPr>
              <a:t>afișăm </a:t>
            </a:r>
            <a:r>
              <a:rPr sz="1800" spc="-10" dirty="0">
                <a:solidFill>
                  <a:srgbClr val="003366"/>
                </a:solidFill>
                <a:latin typeface="Cambria"/>
                <a:cs typeface="Cambria"/>
              </a:rPr>
              <a:t>toate </a:t>
            </a:r>
            <a:r>
              <a:rPr sz="1800" spc="25" dirty="0">
                <a:solidFill>
                  <a:srgbClr val="003366"/>
                </a:solidFill>
                <a:latin typeface="Cambria"/>
                <a:cs typeface="Cambria"/>
              </a:rPr>
              <a:t>produsele </a:t>
            </a:r>
            <a:r>
              <a:rPr sz="1800" spc="-10" dirty="0">
                <a:solidFill>
                  <a:srgbClr val="003366"/>
                </a:solidFill>
                <a:latin typeface="Cambria"/>
                <a:cs typeface="Cambria"/>
              </a:rPr>
              <a:t>care </a:t>
            </a:r>
            <a:r>
              <a:rPr sz="1800" spc="55" dirty="0">
                <a:solidFill>
                  <a:srgbClr val="003366"/>
                </a:solidFill>
                <a:latin typeface="Cambria"/>
                <a:cs typeface="Cambria"/>
              </a:rPr>
              <a:t>au </a:t>
            </a:r>
            <a:r>
              <a:rPr sz="1800" spc="25" dirty="0">
                <a:solidFill>
                  <a:srgbClr val="003366"/>
                </a:solidFill>
                <a:latin typeface="Cambria"/>
                <a:cs typeface="Cambria"/>
              </a:rPr>
              <a:t>prețul </a:t>
            </a:r>
            <a:r>
              <a:rPr sz="1800" spc="35" dirty="0">
                <a:solidFill>
                  <a:srgbClr val="003366"/>
                </a:solidFill>
                <a:latin typeface="Cambria"/>
                <a:cs typeface="Cambria"/>
              </a:rPr>
              <a:t>egal </a:t>
            </a:r>
            <a:r>
              <a:rPr sz="1800" spc="45" dirty="0">
                <a:solidFill>
                  <a:srgbClr val="003366"/>
                </a:solidFill>
                <a:latin typeface="Cambria"/>
                <a:cs typeface="Cambria"/>
              </a:rPr>
              <a:t>cu </a:t>
            </a:r>
            <a:r>
              <a:rPr sz="1800" spc="20" dirty="0">
                <a:solidFill>
                  <a:srgbClr val="003366"/>
                </a:solidFill>
                <a:latin typeface="Cambria"/>
                <a:cs typeface="Cambria"/>
              </a:rPr>
              <a:t>prețul </a:t>
            </a:r>
            <a:r>
              <a:rPr sz="1800" spc="45" dirty="0">
                <a:solidFill>
                  <a:srgbClr val="003366"/>
                </a:solidFill>
                <a:latin typeface="Cambria"/>
                <a:cs typeface="Cambria"/>
              </a:rPr>
              <a:t>minim </a:t>
            </a:r>
            <a:r>
              <a:rPr sz="1800" spc="40" dirty="0">
                <a:solidFill>
                  <a:srgbClr val="003366"/>
                </a:solidFill>
                <a:latin typeface="Cambria"/>
                <a:cs typeface="Cambria"/>
              </a:rPr>
              <a:t>de  </a:t>
            </a:r>
            <a:r>
              <a:rPr sz="1800" spc="35" dirty="0">
                <a:solidFill>
                  <a:srgbClr val="003366"/>
                </a:solidFill>
                <a:latin typeface="Cambria"/>
                <a:cs typeface="Cambria"/>
              </a:rPr>
              <a:t>produs </a:t>
            </a:r>
            <a:r>
              <a:rPr sz="1800" spc="25" dirty="0">
                <a:solidFill>
                  <a:srgbClr val="003366"/>
                </a:solidFill>
                <a:latin typeface="Cambria"/>
                <a:cs typeface="Cambria"/>
              </a:rPr>
              <a:t>al </a:t>
            </a:r>
            <a:r>
              <a:rPr sz="1800" spc="5" dirty="0">
                <a:solidFill>
                  <a:srgbClr val="003366"/>
                </a:solidFill>
                <a:latin typeface="Cambria"/>
                <a:cs typeface="Cambria"/>
              </a:rPr>
              <a:t>cel </a:t>
            </a:r>
            <a:r>
              <a:rPr sz="1800" spc="40" dirty="0">
                <a:solidFill>
                  <a:srgbClr val="003366"/>
                </a:solidFill>
                <a:latin typeface="Cambria"/>
                <a:cs typeface="Cambria"/>
              </a:rPr>
              <a:t>puțin </a:t>
            </a:r>
            <a:r>
              <a:rPr sz="1800" spc="30" dirty="0">
                <a:solidFill>
                  <a:srgbClr val="003366"/>
                </a:solidFill>
                <a:latin typeface="Cambria"/>
                <a:cs typeface="Cambria"/>
              </a:rPr>
              <a:t>unei </a:t>
            </a:r>
            <a:r>
              <a:rPr sz="1800" spc="15" dirty="0">
                <a:solidFill>
                  <a:srgbClr val="003366"/>
                </a:solidFill>
                <a:latin typeface="Cambria"/>
                <a:cs typeface="Cambria"/>
              </a:rPr>
              <a:t>categorii </a:t>
            </a:r>
            <a:r>
              <a:rPr sz="1800" spc="40" dirty="0">
                <a:solidFill>
                  <a:srgbClr val="003366"/>
                </a:solidFill>
                <a:latin typeface="Cambria"/>
                <a:cs typeface="Cambria"/>
              </a:rPr>
              <a:t>de</a:t>
            </a:r>
            <a:r>
              <a:rPr sz="1800" spc="25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1800" spc="25" dirty="0">
                <a:solidFill>
                  <a:srgbClr val="003366"/>
                </a:solidFill>
                <a:latin typeface="Cambria"/>
                <a:cs typeface="Cambria"/>
              </a:rPr>
              <a:t>produse:</a:t>
            </a:r>
            <a:endParaRPr sz="1800">
              <a:latin typeface="Cambria"/>
              <a:cs typeface="Cambria"/>
            </a:endParaRPr>
          </a:p>
          <a:p>
            <a:pPr marL="927100" marR="5080">
              <a:lnSpc>
                <a:spcPct val="80000"/>
              </a:lnSpc>
              <a:spcBef>
                <a:spcPts val="430"/>
              </a:spcBef>
            </a:pPr>
            <a:r>
              <a:rPr sz="1800" spc="-5" dirty="0">
                <a:solidFill>
                  <a:srgbClr val="003366"/>
                </a:solidFill>
                <a:latin typeface="Consolas"/>
                <a:cs typeface="Consolas"/>
              </a:rPr>
              <a:t>SELECT name, price FROM Products WHERE price </a:t>
            </a:r>
            <a:r>
              <a:rPr sz="1800" dirty="0">
                <a:solidFill>
                  <a:srgbClr val="003366"/>
                </a:solidFill>
                <a:latin typeface="Consolas"/>
                <a:cs typeface="Consolas"/>
              </a:rPr>
              <a:t>= </a:t>
            </a:r>
            <a:r>
              <a:rPr sz="1800" spc="-5" dirty="0">
                <a:solidFill>
                  <a:srgbClr val="003366"/>
                </a:solidFill>
                <a:latin typeface="Consolas"/>
                <a:cs typeface="Consolas"/>
              </a:rPr>
              <a:t>ANY  (SELECT MIN(price) FROM Products GROUP BY</a:t>
            </a:r>
            <a:r>
              <a:rPr sz="1800" spc="-3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003366"/>
                </a:solidFill>
                <a:latin typeface="Consolas"/>
                <a:cs typeface="Consolas"/>
              </a:rPr>
              <a:t>id_category);</a:t>
            </a:r>
            <a:endParaRPr sz="18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</a:pPr>
            <a:r>
              <a:rPr sz="1800" spc="185" dirty="0">
                <a:solidFill>
                  <a:srgbClr val="003366"/>
                </a:solidFill>
                <a:latin typeface="Cambria"/>
                <a:cs typeface="Cambria"/>
              </a:rPr>
              <a:t>SAU</a:t>
            </a:r>
            <a:endParaRPr sz="18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2200">
              <a:latin typeface="Cambria"/>
              <a:cs typeface="Cambria"/>
            </a:endParaRPr>
          </a:p>
          <a:p>
            <a:pPr marL="927100" marR="6350">
              <a:lnSpc>
                <a:spcPts val="1730"/>
              </a:lnSpc>
            </a:pPr>
            <a:r>
              <a:rPr sz="1800" spc="-5" dirty="0">
                <a:solidFill>
                  <a:srgbClr val="003366"/>
                </a:solidFill>
                <a:latin typeface="Consolas"/>
                <a:cs typeface="Consolas"/>
              </a:rPr>
              <a:t>SELECT name, price FROM Products WHERE price IN (SELECT  MIN(price) FROM Products GROUP </a:t>
            </a:r>
            <a:r>
              <a:rPr sz="1800" dirty="0">
                <a:solidFill>
                  <a:srgbClr val="003366"/>
                </a:solidFill>
                <a:latin typeface="Consolas"/>
                <a:cs typeface="Consolas"/>
              </a:rPr>
              <a:t>BY</a:t>
            </a:r>
            <a:r>
              <a:rPr sz="1800" spc="-5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003366"/>
                </a:solidFill>
                <a:latin typeface="Consolas"/>
                <a:cs typeface="Consolas"/>
              </a:rPr>
              <a:t>id_category);</a:t>
            </a:r>
            <a:endParaRPr sz="18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5624"/>
            <a:ext cx="144526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i="0" spc="360" dirty="0">
                <a:solidFill>
                  <a:srgbClr val="FF0000"/>
                </a:solidFill>
                <a:latin typeface="Cambria"/>
                <a:cs typeface="Cambria"/>
              </a:rPr>
              <a:t>ALL</a:t>
            </a:r>
            <a:endParaRPr sz="3600" b="1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9740" y="1464309"/>
            <a:ext cx="8177530" cy="4478655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355600" marR="5080" indent="-342900">
              <a:lnSpc>
                <a:spcPts val="2390"/>
              </a:lnSpc>
              <a:spcBef>
                <a:spcPts val="19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000" spc="70" dirty="0">
                <a:solidFill>
                  <a:srgbClr val="003366"/>
                </a:solidFill>
                <a:latin typeface="Cambria"/>
                <a:cs typeface="Cambria"/>
              </a:rPr>
              <a:t>Dorim </a:t>
            </a:r>
            <a:r>
              <a:rPr sz="2000" spc="5" dirty="0">
                <a:solidFill>
                  <a:srgbClr val="003366"/>
                </a:solidFill>
                <a:latin typeface="Cambria"/>
                <a:cs typeface="Cambria"/>
              </a:rPr>
              <a:t>să </a:t>
            </a:r>
            <a:r>
              <a:rPr sz="2000" spc="40" dirty="0">
                <a:solidFill>
                  <a:srgbClr val="003366"/>
                </a:solidFill>
                <a:latin typeface="Cambria"/>
                <a:cs typeface="Cambria"/>
              </a:rPr>
              <a:t>afișăm </a:t>
            </a:r>
            <a:r>
              <a:rPr sz="2000" spc="-5" dirty="0">
                <a:solidFill>
                  <a:srgbClr val="003366"/>
                </a:solidFill>
                <a:latin typeface="Cambria"/>
                <a:cs typeface="Cambria"/>
              </a:rPr>
              <a:t>toate </a:t>
            </a:r>
            <a:r>
              <a:rPr sz="2000" spc="30" dirty="0">
                <a:solidFill>
                  <a:srgbClr val="003366"/>
                </a:solidFill>
                <a:latin typeface="Cambria"/>
                <a:cs typeface="Cambria"/>
              </a:rPr>
              <a:t>produsele </a:t>
            </a:r>
            <a:r>
              <a:rPr sz="2000" spc="-5" dirty="0">
                <a:solidFill>
                  <a:srgbClr val="003366"/>
                </a:solidFill>
                <a:latin typeface="Cambria"/>
                <a:cs typeface="Cambria"/>
              </a:rPr>
              <a:t>care </a:t>
            </a:r>
            <a:r>
              <a:rPr sz="2000" spc="60" dirty="0">
                <a:solidFill>
                  <a:srgbClr val="003366"/>
                </a:solidFill>
                <a:latin typeface="Cambria"/>
                <a:cs typeface="Cambria"/>
              </a:rPr>
              <a:t>au </a:t>
            </a:r>
            <a:r>
              <a:rPr sz="2000" spc="25" dirty="0">
                <a:solidFill>
                  <a:srgbClr val="003366"/>
                </a:solidFill>
                <a:latin typeface="Cambria"/>
                <a:cs typeface="Cambria"/>
              </a:rPr>
              <a:t>prețul </a:t>
            </a:r>
            <a:r>
              <a:rPr sz="2000" spc="50" dirty="0">
                <a:solidFill>
                  <a:srgbClr val="003366"/>
                </a:solidFill>
                <a:latin typeface="Cambria"/>
                <a:cs typeface="Cambria"/>
              </a:rPr>
              <a:t>mai </a:t>
            </a:r>
            <a:r>
              <a:rPr sz="2000" spc="15" dirty="0">
                <a:solidFill>
                  <a:srgbClr val="003366"/>
                </a:solidFill>
                <a:latin typeface="Cambria"/>
                <a:cs typeface="Cambria"/>
              </a:rPr>
              <a:t>mare </a:t>
            </a:r>
            <a:r>
              <a:rPr sz="2000" spc="20" dirty="0">
                <a:solidFill>
                  <a:srgbClr val="003366"/>
                </a:solidFill>
                <a:latin typeface="Cambria"/>
                <a:cs typeface="Cambria"/>
              </a:rPr>
              <a:t>decât </a:t>
            </a:r>
            <a:r>
              <a:rPr sz="2000" spc="25" dirty="0">
                <a:solidFill>
                  <a:srgbClr val="003366"/>
                </a:solidFill>
                <a:latin typeface="Cambria"/>
                <a:cs typeface="Cambria"/>
              </a:rPr>
              <a:t>prețul  </a:t>
            </a:r>
            <a:r>
              <a:rPr sz="2000" spc="60" dirty="0">
                <a:solidFill>
                  <a:srgbClr val="003366"/>
                </a:solidFill>
                <a:latin typeface="Cambria"/>
                <a:cs typeface="Cambria"/>
              </a:rPr>
              <a:t>minim </a:t>
            </a:r>
            <a:r>
              <a:rPr sz="2000" spc="30" dirty="0">
                <a:solidFill>
                  <a:srgbClr val="003366"/>
                </a:solidFill>
                <a:latin typeface="Cambria"/>
                <a:cs typeface="Cambria"/>
              </a:rPr>
              <a:t>al </a:t>
            </a:r>
            <a:r>
              <a:rPr sz="2000" spc="10" dirty="0">
                <a:solidFill>
                  <a:srgbClr val="003366"/>
                </a:solidFill>
                <a:latin typeface="Cambria"/>
                <a:cs typeface="Cambria"/>
              </a:rPr>
              <a:t>tuturor </a:t>
            </a:r>
            <a:r>
              <a:rPr sz="2000" spc="15" dirty="0">
                <a:solidFill>
                  <a:srgbClr val="003366"/>
                </a:solidFill>
                <a:latin typeface="Cambria"/>
                <a:cs typeface="Cambria"/>
              </a:rPr>
              <a:t>categoriilor </a:t>
            </a:r>
            <a:r>
              <a:rPr sz="2000" spc="45" dirty="0">
                <a:solidFill>
                  <a:srgbClr val="003366"/>
                </a:solidFill>
                <a:latin typeface="Cambria"/>
                <a:cs typeface="Cambria"/>
              </a:rPr>
              <a:t>de</a:t>
            </a:r>
            <a:r>
              <a:rPr sz="2000" spc="10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000" spc="25" dirty="0">
                <a:solidFill>
                  <a:srgbClr val="003366"/>
                </a:solidFill>
                <a:latin typeface="Cambria"/>
                <a:cs typeface="Cambria"/>
              </a:rPr>
              <a:t>produse:</a:t>
            </a:r>
            <a:endParaRPr sz="20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9A0000"/>
              </a:buClr>
              <a:buFont typeface="Wingdings"/>
              <a:buChar char="◼"/>
            </a:pPr>
            <a:endParaRPr sz="2750">
              <a:latin typeface="Cambria"/>
              <a:cs typeface="Cambria"/>
            </a:endParaRPr>
          </a:p>
          <a:p>
            <a:pPr marL="927100" marR="257175">
              <a:lnSpc>
                <a:spcPct val="101000"/>
              </a:lnSpc>
            </a:pP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SELECT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name,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price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FROM Products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WHERE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price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&gt;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ALL 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(SELECT MIN(price)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FROM</a:t>
            </a:r>
            <a:r>
              <a:rPr sz="2000" spc="-3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Products</a:t>
            </a:r>
            <a:endParaRPr sz="20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GROUP </a:t>
            </a:r>
            <a:r>
              <a:rPr sz="2000" spc="-10" dirty="0">
                <a:solidFill>
                  <a:srgbClr val="003366"/>
                </a:solidFill>
                <a:latin typeface="Consolas"/>
                <a:cs typeface="Consolas"/>
              </a:rPr>
              <a:t>BY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id_category);</a:t>
            </a:r>
            <a:endParaRPr sz="20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900">
              <a:latin typeface="Consolas"/>
              <a:cs typeface="Consolas"/>
            </a:endParaRPr>
          </a:p>
          <a:p>
            <a:pPr marL="355600" marR="166370" indent="-342900">
              <a:lnSpc>
                <a:spcPts val="2390"/>
              </a:lnSpc>
              <a:spcBef>
                <a:spcPts val="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000" spc="70" dirty="0">
                <a:solidFill>
                  <a:srgbClr val="003366"/>
                </a:solidFill>
                <a:latin typeface="Cambria"/>
                <a:cs typeface="Cambria"/>
              </a:rPr>
              <a:t>Dorim </a:t>
            </a:r>
            <a:r>
              <a:rPr sz="2000" spc="5" dirty="0">
                <a:solidFill>
                  <a:srgbClr val="003366"/>
                </a:solidFill>
                <a:latin typeface="Cambria"/>
                <a:cs typeface="Cambria"/>
              </a:rPr>
              <a:t>să </a:t>
            </a:r>
            <a:r>
              <a:rPr sz="2000" spc="40" dirty="0">
                <a:solidFill>
                  <a:srgbClr val="003366"/>
                </a:solidFill>
                <a:latin typeface="Cambria"/>
                <a:cs typeface="Cambria"/>
              </a:rPr>
              <a:t>afișăm </a:t>
            </a:r>
            <a:r>
              <a:rPr sz="2000" spc="-5" dirty="0">
                <a:solidFill>
                  <a:srgbClr val="003366"/>
                </a:solidFill>
                <a:latin typeface="Cambria"/>
                <a:cs typeface="Cambria"/>
              </a:rPr>
              <a:t>toate </a:t>
            </a:r>
            <a:r>
              <a:rPr sz="2000" spc="30" dirty="0">
                <a:solidFill>
                  <a:srgbClr val="003366"/>
                </a:solidFill>
                <a:latin typeface="Cambria"/>
                <a:cs typeface="Cambria"/>
              </a:rPr>
              <a:t>produsele </a:t>
            </a:r>
            <a:r>
              <a:rPr sz="2000" spc="-5" dirty="0">
                <a:solidFill>
                  <a:srgbClr val="003366"/>
                </a:solidFill>
                <a:latin typeface="Cambria"/>
                <a:cs typeface="Cambria"/>
              </a:rPr>
              <a:t>care </a:t>
            </a:r>
            <a:r>
              <a:rPr sz="2000" spc="60" dirty="0">
                <a:solidFill>
                  <a:srgbClr val="003366"/>
                </a:solidFill>
                <a:latin typeface="Cambria"/>
                <a:cs typeface="Cambria"/>
              </a:rPr>
              <a:t>au </a:t>
            </a:r>
            <a:r>
              <a:rPr sz="2000" spc="25" dirty="0">
                <a:solidFill>
                  <a:srgbClr val="003366"/>
                </a:solidFill>
                <a:latin typeface="Cambria"/>
                <a:cs typeface="Cambria"/>
              </a:rPr>
              <a:t>prețul </a:t>
            </a:r>
            <a:r>
              <a:rPr sz="2000" spc="50" dirty="0">
                <a:solidFill>
                  <a:srgbClr val="003366"/>
                </a:solidFill>
                <a:latin typeface="Cambria"/>
                <a:cs typeface="Cambria"/>
              </a:rPr>
              <a:t>mai </a:t>
            </a:r>
            <a:r>
              <a:rPr sz="2000" spc="45" dirty="0">
                <a:solidFill>
                  <a:srgbClr val="003366"/>
                </a:solidFill>
                <a:latin typeface="Cambria"/>
                <a:cs typeface="Cambria"/>
              </a:rPr>
              <a:t>mic </a:t>
            </a:r>
            <a:r>
              <a:rPr sz="2000" spc="20" dirty="0">
                <a:solidFill>
                  <a:srgbClr val="003366"/>
                </a:solidFill>
                <a:latin typeface="Cambria"/>
                <a:cs typeface="Cambria"/>
              </a:rPr>
              <a:t>decât </a:t>
            </a:r>
            <a:r>
              <a:rPr sz="2000" spc="25" dirty="0">
                <a:solidFill>
                  <a:srgbClr val="003366"/>
                </a:solidFill>
                <a:latin typeface="Cambria"/>
                <a:cs typeface="Cambria"/>
              </a:rPr>
              <a:t>prețul  </a:t>
            </a:r>
            <a:r>
              <a:rPr sz="2000" spc="65" dirty="0">
                <a:solidFill>
                  <a:srgbClr val="003366"/>
                </a:solidFill>
                <a:latin typeface="Cambria"/>
                <a:cs typeface="Cambria"/>
              </a:rPr>
              <a:t>maxim </a:t>
            </a:r>
            <a:r>
              <a:rPr sz="2000" spc="30" dirty="0">
                <a:solidFill>
                  <a:srgbClr val="003366"/>
                </a:solidFill>
                <a:latin typeface="Cambria"/>
                <a:cs typeface="Cambria"/>
              </a:rPr>
              <a:t>al </a:t>
            </a:r>
            <a:r>
              <a:rPr sz="2000" spc="10" dirty="0">
                <a:solidFill>
                  <a:srgbClr val="003366"/>
                </a:solidFill>
                <a:latin typeface="Cambria"/>
                <a:cs typeface="Cambria"/>
              </a:rPr>
              <a:t>tuturor </a:t>
            </a:r>
            <a:r>
              <a:rPr sz="2000" spc="15" dirty="0">
                <a:solidFill>
                  <a:srgbClr val="003366"/>
                </a:solidFill>
                <a:latin typeface="Cambria"/>
                <a:cs typeface="Cambria"/>
              </a:rPr>
              <a:t>categoriilor </a:t>
            </a:r>
            <a:r>
              <a:rPr sz="2000" spc="45" dirty="0">
                <a:solidFill>
                  <a:srgbClr val="003366"/>
                </a:solidFill>
                <a:latin typeface="Cambria"/>
                <a:cs typeface="Cambria"/>
              </a:rPr>
              <a:t>de</a:t>
            </a:r>
            <a:r>
              <a:rPr sz="2000" spc="10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000" spc="25" dirty="0">
                <a:solidFill>
                  <a:srgbClr val="003366"/>
                </a:solidFill>
                <a:latin typeface="Cambria"/>
                <a:cs typeface="Cambria"/>
              </a:rPr>
              <a:t>produse:</a:t>
            </a:r>
            <a:endParaRPr sz="20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750">
              <a:latin typeface="Cambria"/>
              <a:cs typeface="Cambria"/>
            </a:endParaRPr>
          </a:p>
          <a:p>
            <a:pPr marL="927100">
              <a:lnSpc>
                <a:spcPct val="100000"/>
              </a:lnSpc>
            </a:pP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SELECT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name,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price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FROM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Products WHERE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price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&lt;</a:t>
            </a:r>
            <a:r>
              <a:rPr sz="2000" spc="-4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ALL</a:t>
            </a:r>
            <a:endParaRPr sz="20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25"/>
              </a:spcBef>
            </a:pP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(SELECT MAX(price)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FROM</a:t>
            </a:r>
            <a:r>
              <a:rPr sz="2000" spc="-3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Products</a:t>
            </a:r>
            <a:endParaRPr sz="20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GROUP </a:t>
            </a:r>
            <a:r>
              <a:rPr sz="2000" spc="-10" dirty="0">
                <a:solidFill>
                  <a:srgbClr val="003366"/>
                </a:solidFill>
                <a:latin typeface="Consolas"/>
                <a:cs typeface="Consolas"/>
              </a:rPr>
              <a:t>BY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id_category);</a:t>
            </a:r>
            <a:endParaRPr sz="20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7149"/>
            <a:ext cx="418846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i="0" spc="-5" dirty="0">
                <a:solidFill>
                  <a:srgbClr val="FF0000"/>
                </a:solidFill>
                <a:latin typeface="Calibri"/>
                <a:cs typeface="Calibri"/>
              </a:rPr>
              <a:t>Clauza</a:t>
            </a:r>
            <a:r>
              <a:rPr sz="3600" b="1" i="0" spc="-9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600" b="1" i="0" dirty="0">
                <a:solidFill>
                  <a:srgbClr val="FF0000"/>
                </a:solidFill>
                <a:latin typeface="Calibri"/>
                <a:cs typeface="Calibri"/>
              </a:rPr>
              <a:t>WHERE</a:t>
            </a:r>
            <a:endParaRPr sz="3600" b="1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4939" y="1531061"/>
            <a:ext cx="882650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spc="1180" dirty="0">
                <a:latin typeface="Wingdings"/>
                <a:cs typeface="Wingdings"/>
              </a:rPr>
              <a:t>◼</a:t>
            </a:r>
            <a:r>
              <a:rPr sz="2400" spc="1180" dirty="0">
                <a:latin typeface="Times New Roman"/>
                <a:cs typeface="Times New Roman"/>
              </a:rPr>
              <a:t> </a:t>
            </a:r>
            <a:r>
              <a:rPr sz="3200" spc="55" dirty="0">
                <a:latin typeface="Cambria"/>
                <a:cs typeface="Cambria"/>
              </a:rPr>
              <a:t>Operatori </a:t>
            </a:r>
            <a:r>
              <a:rPr sz="3200" spc="-10" dirty="0">
                <a:latin typeface="Cambria"/>
                <a:cs typeface="Cambria"/>
              </a:rPr>
              <a:t>care </a:t>
            </a:r>
            <a:r>
              <a:rPr sz="3200" spc="50" dirty="0">
                <a:latin typeface="Cambria"/>
                <a:cs typeface="Cambria"/>
              </a:rPr>
              <a:t>pot </a:t>
            </a:r>
            <a:r>
              <a:rPr sz="3200" spc="65" dirty="0">
                <a:latin typeface="Cambria"/>
                <a:cs typeface="Cambria"/>
              </a:rPr>
              <a:t>fi </a:t>
            </a:r>
            <a:r>
              <a:rPr sz="3200" spc="40" dirty="0">
                <a:latin typeface="Cambria"/>
                <a:cs typeface="Cambria"/>
              </a:rPr>
              <a:t>folosiți </a:t>
            </a:r>
            <a:r>
              <a:rPr sz="3200" spc="50" dirty="0">
                <a:latin typeface="Cambria"/>
                <a:cs typeface="Cambria"/>
              </a:rPr>
              <a:t>în </a:t>
            </a:r>
            <a:r>
              <a:rPr sz="3200" spc="75" dirty="0">
                <a:latin typeface="Cambria"/>
                <a:cs typeface="Cambria"/>
              </a:rPr>
              <a:t>clauza</a:t>
            </a:r>
            <a:r>
              <a:rPr sz="3200" spc="-455" dirty="0">
                <a:latin typeface="Cambria"/>
                <a:cs typeface="Cambria"/>
              </a:rPr>
              <a:t> </a:t>
            </a:r>
            <a:r>
              <a:rPr sz="3200" b="1" spc="-280" dirty="0">
                <a:solidFill>
                  <a:srgbClr val="0033CC"/>
                </a:solidFill>
                <a:latin typeface="Palatino Linotype"/>
                <a:cs typeface="Palatino Linotype"/>
              </a:rPr>
              <a:t>WHERE</a:t>
            </a:r>
            <a:r>
              <a:rPr sz="3200" spc="-280" dirty="0">
                <a:solidFill>
                  <a:srgbClr val="0033CC"/>
                </a:solidFill>
                <a:latin typeface="Cambria"/>
                <a:cs typeface="Cambria"/>
              </a:rPr>
              <a:t>:</a:t>
            </a:r>
            <a:endParaRPr sz="3200" dirty="0">
              <a:solidFill>
                <a:srgbClr val="0033CC"/>
              </a:solidFill>
              <a:latin typeface="Cambria"/>
              <a:cs typeface="Cambri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279650" y="2813050"/>
          <a:ext cx="4309745" cy="349408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71270"/>
                <a:gridCol w="3038475"/>
              </a:tblGrid>
              <a:tr h="38455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spc="-5" dirty="0">
                          <a:solidFill>
                            <a:srgbClr val="003366"/>
                          </a:solidFill>
                          <a:latin typeface="Palatino Linotype"/>
                          <a:cs typeface="Palatino Linotype"/>
                        </a:rPr>
                        <a:t>Operator</a:t>
                      </a:r>
                      <a:endParaRPr sz="1800" dirty="0">
                        <a:latin typeface="Palatino Linotype"/>
                        <a:cs typeface="Palatino Linotype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381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dirty="0">
                          <a:solidFill>
                            <a:srgbClr val="003366"/>
                          </a:solidFill>
                          <a:latin typeface="Palatino Linotype"/>
                          <a:cs typeface="Palatino Linotype"/>
                        </a:rPr>
                        <a:t>Descriere</a:t>
                      </a:r>
                      <a:endParaRPr sz="1800">
                        <a:latin typeface="Palatino Linotype"/>
                        <a:cs typeface="Palatino Linotype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381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84683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=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381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00" spc="2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Egalitate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381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84556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00" spc="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&lt;&gt;,</a:t>
                      </a:r>
                      <a:r>
                        <a:rPr sz="18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4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!=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00" spc="1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Inegalitate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84682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&gt;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00" spc="9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Mai</a:t>
                      </a:r>
                      <a:r>
                        <a:rPr sz="1800" spc="4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1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mare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1719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&lt;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00" spc="9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Mai</a:t>
                      </a:r>
                      <a:r>
                        <a:rPr sz="1800" spc="4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3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mic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84556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00" spc="9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&lt;=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00" spc="9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Mai </a:t>
                      </a:r>
                      <a:r>
                        <a:rPr sz="1800" spc="3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mic </a:t>
                      </a:r>
                      <a:r>
                        <a:rPr sz="18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sau</a:t>
                      </a:r>
                      <a:r>
                        <a:rPr sz="18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3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egal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84682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00" spc="9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&gt;=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00" spc="9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Mai </a:t>
                      </a:r>
                      <a:r>
                        <a:rPr sz="1800" spc="1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mare </a:t>
                      </a:r>
                      <a:r>
                        <a:rPr sz="18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sau</a:t>
                      </a:r>
                      <a:r>
                        <a:rPr sz="1800" spc="5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3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egal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84568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00" spc="4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!&lt;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00" spc="17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Nu </a:t>
                      </a:r>
                      <a:r>
                        <a:rPr sz="1800" spc="4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mai </a:t>
                      </a:r>
                      <a:r>
                        <a:rPr sz="1800" spc="3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mic</a:t>
                      </a:r>
                      <a:r>
                        <a:rPr sz="1800" spc="-5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1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decât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84606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00" spc="4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!&gt;</a:t>
                      </a:r>
                      <a:endParaRPr sz="1800" dirty="0">
                        <a:latin typeface="Cambria"/>
                        <a:cs typeface="Cambria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00" spc="17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Nu </a:t>
                      </a:r>
                      <a:r>
                        <a:rPr sz="1800" spc="4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mai </a:t>
                      </a:r>
                      <a:r>
                        <a:rPr sz="1800" spc="1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mare</a:t>
                      </a:r>
                      <a:r>
                        <a:rPr sz="1800" spc="-5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1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decât</a:t>
                      </a:r>
                      <a:endParaRPr sz="1800" dirty="0">
                        <a:latin typeface="Cambria"/>
                        <a:cs typeface="Cambria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390197"/>
            <a:ext cx="85344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i="0" spc="95" dirty="0">
                <a:solidFill>
                  <a:srgbClr val="FF0000"/>
                </a:solidFill>
                <a:latin typeface="Cambria"/>
                <a:cs typeface="Cambria"/>
              </a:rPr>
              <a:t>Reuniune, </a:t>
            </a:r>
            <a:r>
              <a:rPr sz="3600" b="1" i="0" spc="-5" dirty="0">
                <a:solidFill>
                  <a:srgbClr val="FF0000"/>
                </a:solidFill>
                <a:latin typeface="Cambria"/>
                <a:cs typeface="Cambria"/>
              </a:rPr>
              <a:t>intersecție </a:t>
            </a:r>
            <a:r>
              <a:rPr sz="3600" b="1" i="0" spc="20" dirty="0">
                <a:solidFill>
                  <a:srgbClr val="FF0000"/>
                </a:solidFill>
                <a:latin typeface="Cambria"/>
                <a:cs typeface="Cambria"/>
              </a:rPr>
              <a:t>și</a:t>
            </a:r>
            <a:r>
              <a:rPr sz="3600" b="1" i="0" spc="180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3600" b="1" i="0" spc="40" dirty="0">
                <a:solidFill>
                  <a:srgbClr val="FF0000"/>
                </a:solidFill>
                <a:latin typeface="Cambria"/>
                <a:cs typeface="Cambria"/>
              </a:rPr>
              <a:t>diferență</a:t>
            </a:r>
            <a:endParaRPr sz="3600" b="1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1140" y="1410970"/>
            <a:ext cx="8470265" cy="474345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marR="5080" indent="-342900" algn="just">
              <a:lnSpc>
                <a:spcPct val="89900"/>
              </a:lnSpc>
              <a:spcBef>
                <a:spcPts val="459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5600" algn="l"/>
              </a:tabLst>
            </a:pPr>
            <a:r>
              <a:rPr sz="3000" spc="345" dirty="0">
                <a:solidFill>
                  <a:srgbClr val="003366"/>
                </a:solidFill>
                <a:latin typeface="Cambria"/>
                <a:cs typeface="Cambria"/>
              </a:rPr>
              <a:t>UNION </a:t>
            </a:r>
            <a:r>
              <a:rPr sz="3000" spc="5" dirty="0">
                <a:solidFill>
                  <a:srgbClr val="003366"/>
                </a:solidFill>
                <a:latin typeface="Cambria"/>
                <a:cs typeface="Cambria"/>
              </a:rPr>
              <a:t>(reuniune) </a:t>
            </a:r>
            <a:r>
              <a:rPr sz="3000" spc="-25" dirty="0">
                <a:solidFill>
                  <a:srgbClr val="003366"/>
                </a:solidFill>
                <a:latin typeface="Cambria"/>
                <a:cs typeface="Cambria"/>
              </a:rPr>
              <a:t>se </a:t>
            </a:r>
            <a:r>
              <a:rPr sz="3000" spc="10" dirty="0">
                <a:solidFill>
                  <a:srgbClr val="003366"/>
                </a:solidFill>
                <a:latin typeface="Cambria"/>
                <a:cs typeface="Cambria"/>
              </a:rPr>
              <a:t>folosește </a:t>
            </a:r>
            <a:r>
              <a:rPr sz="3000" spc="35" dirty="0">
                <a:solidFill>
                  <a:srgbClr val="003366"/>
                </a:solidFill>
                <a:latin typeface="Cambria"/>
                <a:cs typeface="Cambria"/>
              </a:rPr>
              <a:t>pentru a </a:t>
            </a:r>
            <a:r>
              <a:rPr sz="3000" spc="-135" dirty="0">
                <a:solidFill>
                  <a:srgbClr val="003366"/>
                </a:solidFill>
                <a:latin typeface="Cambria"/>
                <a:cs typeface="Cambria"/>
              </a:rPr>
              <a:t>îmbina  </a:t>
            </a:r>
            <a:r>
              <a:rPr sz="3000" spc="20" dirty="0">
                <a:solidFill>
                  <a:srgbClr val="003366"/>
                </a:solidFill>
                <a:latin typeface="Cambria"/>
                <a:cs typeface="Cambria"/>
              </a:rPr>
              <a:t>rezultatele </a:t>
            </a:r>
            <a:r>
              <a:rPr sz="3000" spc="35" dirty="0">
                <a:solidFill>
                  <a:srgbClr val="003366"/>
                </a:solidFill>
                <a:latin typeface="Cambria"/>
                <a:cs typeface="Cambria"/>
              </a:rPr>
              <a:t>a </a:t>
            </a:r>
            <a:r>
              <a:rPr sz="3000" spc="100" dirty="0">
                <a:solidFill>
                  <a:srgbClr val="003366"/>
                </a:solidFill>
                <a:latin typeface="Cambria"/>
                <a:cs typeface="Cambria"/>
              </a:rPr>
              <a:t>două </a:t>
            </a:r>
            <a:r>
              <a:rPr sz="3000" spc="55" dirty="0">
                <a:solidFill>
                  <a:srgbClr val="003366"/>
                </a:solidFill>
                <a:latin typeface="Cambria"/>
                <a:cs typeface="Cambria"/>
              </a:rPr>
              <a:t>sau </a:t>
            </a:r>
            <a:r>
              <a:rPr sz="3000" spc="75" dirty="0">
                <a:solidFill>
                  <a:srgbClr val="003366"/>
                </a:solidFill>
                <a:latin typeface="Cambria"/>
                <a:cs typeface="Cambria"/>
              </a:rPr>
              <a:t>mai </a:t>
            </a:r>
            <a:r>
              <a:rPr sz="3000" spc="60" dirty="0">
                <a:solidFill>
                  <a:srgbClr val="003366"/>
                </a:solidFill>
                <a:latin typeface="Cambria"/>
                <a:cs typeface="Cambria"/>
              </a:rPr>
              <a:t>multe </a:t>
            </a:r>
            <a:r>
              <a:rPr sz="3000" spc="25" dirty="0">
                <a:solidFill>
                  <a:srgbClr val="003366"/>
                </a:solidFill>
                <a:latin typeface="Cambria"/>
                <a:cs typeface="Cambria"/>
              </a:rPr>
              <a:t>interogări </a:t>
            </a:r>
            <a:r>
              <a:rPr sz="3000" spc="5" dirty="0">
                <a:solidFill>
                  <a:srgbClr val="003366"/>
                </a:solidFill>
                <a:latin typeface="Cambria"/>
                <a:cs typeface="Cambria"/>
              </a:rPr>
              <a:t>într-  </a:t>
            </a:r>
            <a:r>
              <a:rPr sz="3000" spc="105" dirty="0">
                <a:solidFill>
                  <a:srgbClr val="003366"/>
                </a:solidFill>
                <a:latin typeface="Cambria"/>
                <a:cs typeface="Cambria"/>
              </a:rPr>
              <a:t>un </a:t>
            </a:r>
            <a:r>
              <a:rPr sz="3000" spc="60" dirty="0">
                <a:solidFill>
                  <a:srgbClr val="003366"/>
                </a:solidFill>
                <a:latin typeface="Cambria"/>
                <a:cs typeface="Cambria"/>
              </a:rPr>
              <a:t>singur</a:t>
            </a:r>
            <a:r>
              <a:rPr sz="3000" spc="7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3000" spc="-5" dirty="0">
                <a:solidFill>
                  <a:srgbClr val="003366"/>
                </a:solidFill>
                <a:latin typeface="Cambria"/>
                <a:cs typeface="Cambria"/>
              </a:rPr>
              <a:t>result-set</a:t>
            </a:r>
            <a:endParaRPr sz="3000">
              <a:latin typeface="Cambria"/>
              <a:cs typeface="Cambria"/>
            </a:endParaRPr>
          </a:p>
          <a:p>
            <a:pPr marL="355600" indent="-342900" algn="just">
              <a:lnSpc>
                <a:spcPct val="100000"/>
              </a:lnSpc>
              <a:spcBef>
                <a:spcPts val="36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5600" algn="l"/>
              </a:tabLst>
            </a:pPr>
            <a:r>
              <a:rPr sz="3000" spc="35" dirty="0">
                <a:solidFill>
                  <a:srgbClr val="003366"/>
                </a:solidFill>
                <a:latin typeface="Cambria"/>
                <a:cs typeface="Cambria"/>
              </a:rPr>
              <a:t>Sintaxa:</a:t>
            </a:r>
            <a:endParaRPr sz="3000">
              <a:latin typeface="Cambria"/>
              <a:cs typeface="Cambria"/>
            </a:endParaRPr>
          </a:p>
          <a:p>
            <a:pPr marL="927100">
              <a:lnSpc>
                <a:spcPct val="100000"/>
              </a:lnSpc>
              <a:spcBef>
                <a:spcPts val="325"/>
              </a:spcBef>
            </a:pPr>
            <a:r>
              <a:rPr sz="2400" dirty="0">
                <a:latin typeface="Consolas"/>
                <a:cs typeface="Consolas"/>
              </a:rPr>
              <a:t>SELECT &lt;col1&gt;, &lt;col2&gt;, &lt;col3&gt; FROM</a:t>
            </a:r>
            <a:r>
              <a:rPr sz="2400" spc="65" dirty="0">
                <a:latin typeface="Consolas"/>
                <a:cs typeface="Consolas"/>
              </a:rPr>
              <a:t> </a:t>
            </a:r>
            <a:r>
              <a:rPr sz="2400" dirty="0">
                <a:latin typeface="Consolas"/>
                <a:cs typeface="Consolas"/>
              </a:rPr>
              <a:t>table1</a:t>
            </a:r>
            <a:endParaRPr sz="24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325"/>
              </a:spcBef>
            </a:pPr>
            <a:r>
              <a:rPr sz="2400" dirty="0">
                <a:latin typeface="Consolas"/>
                <a:cs typeface="Consolas"/>
              </a:rPr>
              <a:t>UNION</a:t>
            </a:r>
            <a:r>
              <a:rPr sz="2400" spc="5" dirty="0">
                <a:latin typeface="Consolas"/>
                <a:cs typeface="Consolas"/>
              </a:rPr>
              <a:t> </a:t>
            </a:r>
            <a:r>
              <a:rPr sz="2400" dirty="0">
                <a:latin typeface="Consolas"/>
                <a:cs typeface="Consolas"/>
              </a:rPr>
              <a:t>[ALL]</a:t>
            </a:r>
            <a:endParaRPr sz="24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290"/>
              </a:spcBef>
            </a:pPr>
            <a:r>
              <a:rPr sz="2400" dirty="0">
                <a:latin typeface="Consolas"/>
                <a:cs typeface="Consolas"/>
              </a:rPr>
              <a:t>SELECT &lt;col4&gt;, &lt;col5&gt;, </a:t>
            </a:r>
            <a:r>
              <a:rPr sz="2400" spc="5" dirty="0">
                <a:latin typeface="Consolas"/>
                <a:cs typeface="Consolas"/>
              </a:rPr>
              <a:t>&lt;col6&gt; </a:t>
            </a:r>
            <a:r>
              <a:rPr sz="2400" dirty="0">
                <a:latin typeface="Consolas"/>
                <a:cs typeface="Consolas"/>
              </a:rPr>
              <a:t>FROM</a:t>
            </a:r>
            <a:r>
              <a:rPr sz="2400" spc="35" dirty="0">
                <a:latin typeface="Consolas"/>
                <a:cs typeface="Consolas"/>
              </a:rPr>
              <a:t> </a:t>
            </a:r>
            <a:r>
              <a:rPr sz="2400" dirty="0">
                <a:latin typeface="Consolas"/>
                <a:cs typeface="Consolas"/>
              </a:rPr>
              <a:t>table2;</a:t>
            </a:r>
            <a:endParaRPr sz="24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250">
              <a:latin typeface="Consolas"/>
              <a:cs typeface="Consolas"/>
            </a:endParaRPr>
          </a:p>
          <a:p>
            <a:pPr marL="355600" marR="781050" indent="-342900">
              <a:lnSpc>
                <a:spcPct val="89900"/>
              </a:lnSpc>
              <a:tabLst>
                <a:tab pos="354965" algn="l"/>
              </a:tabLst>
            </a:pPr>
            <a:r>
              <a:rPr sz="2250" spc="1120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2250" spc="1120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3000" dirty="0">
                <a:solidFill>
                  <a:srgbClr val="003366"/>
                </a:solidFill>
                <a:latin typeface="Cambria"/>
                <a:cs typeface="Cambria"/>
              </a:rPr>
              <a:t>Fiecare </a:t>
            </a:r>
            <a:r>
              <a:rPr sz="3000" spc="15" dirty="0">
                <a:solidFill>
                  <a:srgbClr val="003366"/>
                </a:solidFill>
                <a:latin typeface="Cambria"/>
                <a:cs typeface="Cambria"/>
              </a:rPr>
              <a:t>interogare </a:t>
            </a:r>
            <a:r>
              <a:rPr sz="3000" spc="5" dirty="0">
                <a:solidFill>
                  <a:srgbClr val="003366"/>
                </a:solidFill>
                <a:latin typeface="Cambria"/>
                <a:cs typeface="Cambria"/>
              </a:rPr>
              <a:t>trebuie să </a:t>
            </a:r>
            <a:r>
              <a:rPr sz="3000" spc="40" dirty="0">
                <a:solidFill>
                  <a:srgbClr val="003366"/>
                </a:solidFill>
                <a:latin typeface="Cambria"/>
                <a:cs typeface="Cambria"/>
              </a:rPr>
              <a:t>conțină </a:t>
            </a:r>
            <a:r>
              <a:rPr sz="3000" spc="-70" dirty="0">
                <a:solidFill>
                  <a:srgbClr val="003366"/>
                </a:solidFill>
                <a:latin typeface="Cambria"/>
                <a:cs typeface="Cambria"/>
              </a:rPr>
              <a:t>același  </a:t>
            </a:r>
            <a:r>
              <a:rPr sz="3000" spc="70" dirty="0">
                <a:solidFill>
                  <a:srgbClr val="003366"/>
                </a:solidFill>
                <a:latin typeface="Cambria"/>
                <a:cs typeface="Cambria"/>
              </a:rPr>
              <a:t>număr de </a:t>
            </a:r>
            <a:r>
              <a:rPr sz="3000" spc="45" dirty="0">
                <a:solidFill>
                  <a:srgbClr val="003366"/>
                </a:solidFill>
                <a:latin typeface="Cambria"/>
                <a:cs typeface="Cambria"/>
              </a:rPr>
              <a:t>coloane, </a:t>
            </a:r>
            <a:r>
              <a:rPr sz="3000" dirty="0">
                <a:solidFill>
                  <a:srgbClr val="003366"/>
                </a:solidFill>
                <a:latin typeface="Cambria"/>
                <a:cs typeface="Cambria"/>
              </a:rPr>
              <a:t>iar </a:t>
            </a:r>
            <a:r>
              <a:rPr sz="3000" spc="35" dirty="0">
                <a:solidFill>
                  <a:srgbClr val="003366"/>
                </a:solidFill>
                <a:latin typeface="Cambria"/>
                <a:cs typeface="Cambria"/>
              </a:rPr>
              <a:t>tipurile </a:t>
            </a:r>
            <a:r>
              <a:rPr sz="3000" spc="25" dirty="0">
                <a:solidFill>
                  <a:srgbClr val="003366"/>
                </a:solidFill>
                <a:latin typeface="Cambria"/>
                <a:cs typeface="Cambria"/>
              </a:rPr>
              <a:t>coloanelor  </a:t>
            </a:r>
            <a:r>
              <a:rPr sz="3000" spc="5" dirty="0">
                <a:solidFill>
                  <a:srgbClr val="003366"/>
                </a:solidFill>
                <a:latin typeface="Cambria"/>
                <a:cs typeface="Cambria"/>
              </a:rPr>
              <a:t>trebuie să </a:t>
            </a:r>
            <a:r>
              <a:rPr sz="3000" spc="30" dirty="0">
                <a:solidFill>
                  <a:srgbClr val="003366"/>
                </a:solidFill>
                <a:latin typeface="Cambria"/>
                <a:cs typeface="Cambria"/>
              </a:rPr>
              <a:t>fie</a:t>
            </a:r>
            <a:r>
              <a:rPr sz="3000" spc="254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3000" spc="35" dirty="0">
                <a:solidFill>
                  <a:srgbClr val="003366"/>
                </a:solidFill>
                <a:latin typeface="Cambria"/>
                <a:cs typeface="Cambria"/>
              </a:rPr>
              <a:t>compatibile</a:t>
            </a:r>
            <a:endParaRPr sz="30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61804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Reuniune, intersecție și</a:t>
            </a:r>
            <a:r>
              <a:rPr sz="3600" b="0" i="0" spc="-25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diferență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69644" y="1925777"/>
            <a:ext cx="6791959" cy="3074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900">
              <a:lnSpc>
                <a:spcPct val="100000"/>
              </a:lnSpc>
              <a:spcBef>
                <a:spcPts val="95"/>
              </a:spcBef>
              <a:buClr>
                <a:srgbClr val="9A0000"/>
              </a:buClr>
              <a:buSzPct val="74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500" spc="285" dirty="0">
                <a:solidFill>
                  <a:srgbClr val="003366"/>
                </a:solidFill>
                <a:latin typeface="Cambria"/>
                <a:cs typeface="Cambria"/>
              </a:rPr>
              <a:t>UNION </a:t>
            </a:r>
            <a:r>
              <a:rPr sz="2500" spc="250" dirty="0">
                <a:solidFill>
                  <a:srgbClr val="003366"/>
                </a:solidFill>
                <a:latin typeface="Cambria"/>
                <a:cs typeface="Cambria"/>
              </a:rPr>
              <a:t>ALL </a:t>
            </a:r>
            <a:r>
              <a:rPr sz="2500" spc="90" dirty="0">
                <a:solidFill>
                  <a:srgbClr val="003366"/>
                </a:solidFill>
                <a:latin typeface="Cambria"/>
                <a:cs typeface="Cambria"/>
              </a:rPr>
              <a:t>va </a:t>
            </a:r>
            <a:r>
              <a:rPr sz="2500" spc="50" dirty="0">
                <a:solidFill>
                  <a:srgbClr val="003366"/>
                </a:solidFill>
                <a:latin typeface="Cambria"/>
                <a:cs typeface="Cambria"/>
              </a:rPr>
              <a:t>include </a:t>
            </a:r>
            <a:r>
              <a:rPr sz="2500" spc="5" dirty="0">
                <a:solidFill>
                  <a:srgbClr val="003366"/>
                </a:solidFill>
                <a:latin typeface="Cambria"/>
                <a:cs typeface="Cambria"/>
              </a:rPr>
              <a:t>înregistrări</a:t>
            </a:r>
            <a:r>
              <a:rPr sz="2500" spc="-36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500" spc="45" dirty="0">
                <a:solidFill>
                  <a:srgbClr val="003366"/>
                </a:solidFill>
                <a:latin typeface="Cambria"/>
                <a:cs typeface="Cambria"/>
              </a:rPr>
              <a:t>duplicate</a:t>
            </a:r>
            <a:endParaRPr sz="25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9A0000"/>
              </a:buClr>
              <a:buFont typeface="Wingdings"/>
              <a:buChar char="◼"/>
            </a:pPr>
            <a:endParaRPr sz="2550">
              <a:latin typeface="Cambria"/>
              <a:cs typeface="Cambria"/>
            </a:endParaRPr>
          </a:p>
          <a:p>
            <a:pPr marL="354965" indent="-342900">
              <a:lnSpc>
                <a:spcPct val="100000"/>
              </a:lnSpc>
              <a:buClr>
                <a:srgbClr val="9A0000"/>
              </a:buClr>
              <a:buSzPct val="74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500" spc="75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2500" dirty="0">
                <a:solidFill>
                  <a:srgbClr val="003366"/>
                </a:solidFill>
                <a:latin typeface="Cambria"/>
                <a:cs typeface="Cambria"/>
              </a:rPr>
              <a:t>(cu</a:t>
            </a:r>
            <a:r>
              <a:rPr sz="2500" spc="9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500" spc="25" dirty="0">
                <a:solidFill>
                  <a:srgbClr val="003366"/>
                </a:solidFill>
                <a:latin typeface="Cambria"/>
                <a:cs typeface="Cambria"/>
              </a:rPr>
              <a:t>duplicate):</a:t>
            </a:r>
            <a:endParaRPr sz="2500">
              <a:latin typeface="Cambria"/>
              <a:cs typeface="Cambria"/>
            </a:endParaRPr>
          </a:p>
          <a:p>
            <a:pPr marL="926465">
              <a:lnSpc>
                <a:spcPct val="100000"/>
              </a:lnSpc>
            </a:pPr>
            <a:r>
              <a:rPr sz="2500" spc="-5" dirty="0">
                <a:solidFill>
                  <a:srgbClr val="003366"/>
                </a:solidFill>
                <a:latin typeface="Consolas"/>
                <a:cs typeface="Consolas"/>
              </a:rPr>
              <a:t>SELECT nume FROM</a:t>
            </a:r>
            <a:r>
              <a:rPr sz="2500" spc="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500" dirty="0">
                <a:solidFill>
                  <a:srgbClr val="003366"/>
                </a:solidFill>
                <a:latin typeface="Consolas"/>
                <a:cs typeface="Consolas"/>
              </a:rPr>
              <a:t>Clienți</a:t>
            </a:r>
            <a:endParaRPr sz="2500">
              <a:latin typeface="Consolas"/>
              <a:cs typeface="Consolas"/>
            </a:endParaRPr>
          </a:p>
          <a:p>
            <a:pPr marL="926465">
              <a:lnSpc>
                <a:spcPct val="100000"/>
              </a:lnSpc>
            </a:pPr>
            <a:r>
              <a:rPr sz="2500" spc="-5" dirty="0">
                <a:solidFill>
                  <a:srgbClr val="003366"/>
                </a:solidFill>
                <a:latin typeface="Consolas"/>
                <a:cs typeface="Consolas"/>
              </a:rPr>
              <a:t>UNION </a:t>
            </a:r>
            <a:r>
              <a:rPr sz="2500" dirty="0">
                <a:solidFill>
                  <a:srgbClr val="003366"/>
                </a:solidFill>
                <a:latin typeface="Consolas"/>
                <a:cs typeface="Consolas"/>
              </a:rPr>
              <a:t>ALL</a:t>
            </a:r>
            <a:endParaRPr sz="2500">
              <a:latin typeface="Consolas"/>
              <a:cs typeface="Consolas"/>
            </a:endParaRPr>
          </a:p>
          <a:p>
            <a:pPr marL="926465">
              <a:lnSpc>
                <a:spcPct val="100000"/>
              </a:lnSpc>
            </a:pPr>
            <a:r>
              <a:rPr sz="2500" spc="-5" dirty="0">
                <a:solidFill>
                  <a:srgbClr val="003366"/>
                </a:solidFill>
                <a:latin typeface="Consolas"/>
                <a:cs typeface="Consolas"/>
              </a:rPr>
              <a:t>SELECT nume FROM</a:t>
            </a:r>
            <a:r>
              <a:rPr sz="2500" spc="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500" spc="-5" dirty="0">
                <a:solidFill>
                  <a:srgbClr val="003366"/>
                </a:solidFill>
                <a:latin typeface="Consolas"/>
                <a:cs typeface="Consolas"/>
              </a:rPr>
              <a:t>Angajați;</a:t>
            </a:r>
            <a:endParaRPr sz="25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55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1850" spc="944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1850" spc="944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500" spc="75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2500" spc="-10" dirty="0">
                <a:solidFill>
                  <a:srgbClr val="003366"/>
                </a:solidFill>
                <a:latin typeface="Cambria"/>
                <a:cs typeface="Cambria"/>
              </a:rPr>
              <a:t>(fără</a:t>
            </a:r>
            <a:r>
              <a:rPr sz="2500" spc="9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500" spc="25" dirty="0">
                <a:solidFill>
                  <a:srgbClr val="003366"/>
                </a:solidFill>
                <a:latin typeface="Cambria"/>
                <a:cs typeface="Cambria"/>
              </a:rPr>
              <a:t>duplicate):</a:t>
            </a:r>
            <a:endParaRPr sz="2500">
              <a:latin typeface="Cambria"/>
              <a:cs typeface="Cambri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964944" y="5068760"/>
          <a:ext cx="4603750" cy="10795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6495"/>
                <a:gridCol w="873125"/>
                <a:gridCol w="873125"/>
                <a:gridCol w="1691005"/>
              </a:tblGrid>
              <a:tr h="730552">
                <a:tc>
                  <a:txBody>
                    <a:bodyPr/>
                    <a:lstStyle/>
                    <a:p>
                      <a:pPr marL="31750">
                        <a:lnSpc>
                          <a:spcPts val="2355"/>
                        </a:lnSpc>
                      </a:pPr>
                      <a:r>
                        <a:rPr sz="25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SELECT</a:t>
                      </a:r>
                      <a:endParaRPr sz="2500">
                        <a:latin typeface="Consolas"/>
                        <a:cs typeface="Consolas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25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UNION</a:t>
                      </a:r>
                      <a:endParaRPr sz="25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2355"/>
                        </a:lnSpc>
                      </a:pPr>
                      <a:r>
                        <a:rPr sz="25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nume</a:t>
                      </a:r>
                      <a:endParaRPr sz="25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55"/>
                        </a:lnSpc>
                      </a:pPr>
                      <a:r>
                        <a:rPr sz="25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FROM</a:t>
                      </a:r>
                      <a:endParaRPr sz="25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2355"/>
                        </a:lnSpc>
                      </a:pPr>
                      <a:r>
                        <a:rPr sz="25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Clienți</a:t>
                      </a:r>
                      <a:endParaRPr sz="25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</a:tr>
              <a:tr h="348995">
                <a:tc>
                  <a:txBody>
                    <a:bodyPr/>
                    <a:lstStyle/>
                    <a:p>
                      <a:pPr marL="31750">
                        <a:lnSpc>
                          <a:spcPts val="2605"/>
                        </a:lnSpc>
                      </a:pPr>
                      <a:r>
                        <a:rPr sz="25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SELECT</a:t>
                      </a:r>
                      <a:endParaRPr sz="25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2605"/>
                        </a:lnSpc>
                      </a:pPr>
                      <a:r>
                        <a:rPr sz="25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nume</a:t>
                      </a:r>
                      <a:endParaRPr sz="25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5"/>
                        </a:lnSpc>
                      </a:pPr>
                      <a:r>
                        <a:rPr sz="25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FROM</a:t>
                      </a:r>
                      <a:endParaRPr sz="25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2605"/>
                        </a:lnSpc>
                      </a:pPr>
                      <a:r>
                        <a:rPr sz="25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Angajați;</a:t>
                      </a:r>
                      <a:endParaRPr sz="25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61804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Reuniune, intersecție și</a:t>
            </a:r>
            <a:r>
              <a:rPr sz="3600" b="0" i="0" spc="-25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diferență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841957"/>
            <a:ext cx="8027670" cy="3895090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750"/>
              </a:spcBef>
              <a:buClr>
                <a:srgbClr val="9A0000"/>
              </a:buClr>
              <a:buSzPct val="74074"/>
              <a:buFont typeface="Wingdings"/>
              <a:buChar char="◼"/>
              <a:tabLst>
                <a:tab pos="354965" algn="l"/>
                <a:tab pos="355600" algn="l"/>
                <a:tab pos="5347970" algn="l"/>
              </a:tabLst>
            </a:pPr>
            <a:r>
              <a:rPr sz="2700" spc="145" dirty="0">
                <a:solidFill>
                  <a:srgbClr val="003366"/>
                </a:solidFill>
                <a:latin typeface="Cambria"/>
                <a:cs typeface="Cambria"/>
              </a:rPr>
              <a:t>INTERSECT </a:t>
            </a:r>
            <a:r>
              <a:rPr sz="2700" spc="-690" dirty="0">
                <a:solidFill>
                  <a:srgbClr val="003366"/>
                </a:solidFill>
                <a:latin typeface="Cambria"/>
                <a:cs typeface="Cambria"/>
              </a:rPr>
              <a:t>(intersecție)</a:t>
            </a:r>
            <a:r>
              <a:rPr sz="2700" spc="7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700" spc="-30" dirty="0">
                <a:solidFill>
                  <a:srgbClr val="003366"/>
                </a:solidFill>
                <a:latin typeface="Cambria"/>
                <a:cs typeface="Cambria"/>
              </a:rPr>
              <a:t>este </a:t>
            </a:r>
            <a:r>
              <a:rPr sz="2700" spc="25" dirty="0">
                <a:solidFill>
                  <a:srgbClr val="003366"/>
                </a:solidFill>
                <a:latin typeface="Cambria"/>
                <a:cs typeface="Cambria"/>
              </a:rPr>
              <a:t>folosit </a:t>
            </a:r>
            <a:r>
              <a:rPr sz="2700" spc="30" dirty="0">
                <a:solidFill>
                  <a:srgbClr val="003366"/>
                </a:solidFill>
                <a:latin typeface="Cambria"/>
                <a:cs typeface="Cambria"/>
              </a:rPr>
              <a:t>pentru a </a:t>
            </a:r>
            <a:r>
              <a:rPr sz="2700" spc="5" dirty="0">
                <a:solidFill>
                  <a:srgbClr val="003366"/>
                </a:solidFill>
                <a:latin typeface="Cambria"/>
                <a:cs typeface="Cambria"/>
              </a:rPr>
              <a:t>returna  </a:t>
            </a:r>
            <a:r>
              <a:rPr sz="2700" spc="25" dirty="0">
                <a:solidFill>
                  <a:srgbClr val="003366"/>
                </a:solidFill>
                <a:latin typeface="Cambria"/>
                <a:cs typeface="Cambria"/>
              </a:rPr>
              <a:t>într-un</a:t>
            </a:r>
            <a:r>
              <a:rPr sz="2700" spc="7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700" spc="50" dirty="0">
                <a:solidFill>
                  <a:srgbClr val="003366"/>
                </a:solidFill>
                <a:latin typeface="Cambria"/>
                <a:cs typeface="Cambria"/>
              </a:rPr>
              <a:t>singur</a:t>
            </a:r>
            <a:r>
              <a:rPr sz="2700" spc="10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700" spc="-5" dirty="0">
                <a:solidFill>
                  <a:srgbClr val="003366"/>
                </a:solidFill>
                <a:latin typeface="Cambria"/>
                <a:cs typeface="Cambria"/>
              </a:rPr>
              <a:t>result-set	</a:t>
            </a:r>
            <a:r>
              <a:rPr sz="2700" spc="5" dirty="0">
                <a:solidFill>
                  <a:srgbClr val="003366"/>
                </a:solidFill>
                <a:latin typeface="Cambria"/>
                <a:cs typeface="Cambria"/>
              </a:rPr>
              <a:t>acele înregistrări  </a:t>
            </a:r>
            <a:r>
              <a:rPr sz="2700" spc="-10" dirty="0">
                <a:solidFill>
                  <a:srgbClr val="003366"/>
                </a:solidFill>
                <a:latin typeface="Cambria"/>
                <a:cs typeface="Cambria"/>
              </a:rPr>
              <a:t>care </a:t>
            </a:r>
            <a:r>
              <a:rPr sz="2700" spc="30" dirty="0">
                <a:solidFill>
                  <a:srgbClr val="003366"/>
                </a:solidFill>
                <a:latin typeface="Cambria"/>
                <a:cs typeface="Cambria"/>
              </a:rPr>
              <a:t>apar </a:t>
            </a:r>
            <a:r>
              <a:rPr sz="2700" spc="-5" dirty="0">
                <a:solidFill>
                  <a:srgbClr val="003366"/>
                </a:solidFill>
                <a:latin typeface="Cambria"/>
                <a:cs typeface="Cambria"/>
              </a:rPr>
              <a:t>atât </a:t>
            </a:r>
            <a:r>
              <a:rPr sz="2700" spc="40" dirty="0">
                <a:solidFill>
                  <a:srgbClr val="003366"/>
                </a:solidFill>
                <a:latin typeface="Cambria"/>
                <a:cs typeface="Cambria"/>
              </a:rPr>
              <a:t>în </a:t>
            </a:r>
            <a:r>
              <a:rPr sz="2700" spc="10" dirty="0">
                <a:solidFill>
                  <a:srgbClr val="003366"/>
                </a:solidFill>
                <a:latin typeface="Cambria"/>
                <a:cs typeface="Cambria"/>
              </a:rPr>
              <a:t>result-set-ul </a:t>
            </a:r>
            <a:r>
              <a:rPr sz="2700" spc="20" dirty="0">
                <a:solidFill>
                  <a:srgbClr val="003366"/>
                </a:solidFill>
                <a:latin typeface="Cambria"/>
                <a:cs typeface="Cambria"/>
              </a:rPr>
              <a:t>interogării </a:t>
            </a:r>
            <a:r>
              <a:rPr sz="2700" spc="75" dirty="0">
                <a:solidFill>
                  <a:srgbClr val="003366"/>
                </a:solidFill>
                <a:latin typeface="Cambria"/>
                <a:cs typeface="Cambria"/>
              </a:rPr>
              <a:t>din </a:t>
            </a:r>
            <a:r>
              <a:rPr sz="2700" spc="5" dirty="0">
                <a:solidFill>
                  <a:srgbClr val="003366"/>
                </a:solidFill>
                <a:latin typeface="Cambria"/>
                <a:cs typeface="Cambria"/>
              </a:rPr>
              <a:t>partea  </a:t>
            </a:r>
            <a:r>
              <a:rPr sz="2700" spc="30" dirty="0">
                <a:solidFill>
                  <a:srgbClr val="003366"/>
                </a:solidFill>
                <a:latin typeface="Cambria"/>
                <a:cs typeface="Cambria"/>
              </a:rPr>
              <a:t>dreaptă </a:t>
            </a:r>
            <a:r>
              <a:rPr sz="2700" dirty="0">
                <a:solidFill>
                  <a:srgbClr val="003366"/>
                </a:solidFill>
                <a:latin typeface="Cambria"/>
                <a:cs typeface="Cambria"/>
              </a:rPr>
              <a:t>cât </a:t>
            </a:r>
            <a:r>
              <a:rPr sz="2700" spc="15" dirty="0">
                <a:solidFill>
                  <a:srgbClr val="003366"/>
                </a:solidFill>
                <a:latin typeface="Cambria"/>
                <a:cs typeface="Cambria"/>
              </a:rPr>
              <a:t>și </a:t>
            </a:r>
            <a:r>
              <a:rPr sz="2700" spc="40" dirty="0">
                <a:solidFill>
                  <a:srgbClr val="003366"/>
                </a:solidFill>
                <a:latin typeface="Cambria"/>
                <a:cs typeface="Cambria"/>
              </a:rPr>
              <a:t>în </a:t>
            </a:r>
            <a:r>
              <a:rPr sz="2700" spc="10" dirty="0">
                <a:solidFill>
                  <a:srgbClr val="003366"/>
                </a:solidFill>
                <a:latin typeface="Cambria"/>
                <a:cs typeface="Cambria"/>
              </a:rPr>
              <a:t>cel </a:t>
            </a:r>
            <a:r>
              <a:rPr sz="2700" spc="40" dirty="0">
                <a:solidFill>
                  <a:srgbClr val="003366"/>
                </a:solidFill>
                <a:latin typeface="Cambria"/>
                <a:cs typeface="Cambria"/>
              </a:rPr>
              <a:t>al </a:t>
            </a:r>
            <a:r>
              <a:rPr sz="2700" spc="15" dirty="0">
                <a:solidFill>
                  <a:srgbClr val="003366"/>
                </a:solidFill>
                <a:latin typeface="Cambria"/>
                <a:cs typeface="Cambria"/>
              </a:rPr>
              <a:t>interogării </a:t>
            </a:r>
            <a:r>
              <a:rPr sz="2700" spc="75" dirty="0">
                <a:solidFill>
                  <a:srgbClr val="003366"/>
                </a:solidFill>
                <a:latin typeface="Cambria"/>
                <a:cs typeface="Cambria"/>
              </a:rPr>
              <a:t>din </a:t>
            </a:r>
            <a:r>
              <a:rPr sz="2700" spc="5" dirty="0">
                <a:solidFill>
                  <a:srgbClr val="003366"/>
                </a:solidFill>
                <a:latin typeface="Cambria"/>
                <a:cs typeface="Cambria"/>
              </a:rPr>
              <a:t>partea</a:t>
            </a:r>
            <a:r>
              <a:rPr sz="2700" spc="49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700" spc="35" dirty="0">
                <a:solidFill>
                  <a:srgbClr val="003366"/>
                </a:solidFill>
                <a:latin typeface="Cambria"/>
                <a:cs typeface="Cambria"/>
              </a:rPr>
              <a:t>stângă</a:t>
            </a:r>
            <a:endParaRPr sz="2700">
              <a:latin typeface="Cambria"/>
              <a:cs typeface="Cambria"/>
            </a:endParaRPr>
          </a:p>
          <a:p>
            <a:pPr marL="440690" indent="-428625">
              <a:lnSpc>
                <a:spcPct val="100000"/>
              </a:lnSpc>
              <a:buClr>
                <a:srgbClr val="9A0000"/>
              </a:buClr>
              <a:buSzPct val="74074"/>
              <a:buFont typeface="Wingdings"/>
              <a:buChar char="◼"/>
              <a:tabLst>
                <a:tab pos="440690" algn="l"/>
                <a:tab pos="441325" algn="l"/>
              </a:tabLst>
            </a:pPr>
            <a:r>
              <a:rPr sz="2700" spc="25" dirty="0">
                <a:solidFill>
                  <a:srgbClr val="003366"/>
                </a:solidFill>
                <a:latin typeface="Cambria"/>
                <a:cs typeface="Cambria"/>
              </a:rPr>
              <a:t>Sintaxa:</a:t>
            </a:r>
            <a:endParaRPr sz="2700">
              <a:latin typeface="Cambria"/>
              <a:cs typeface="Cambria"/>
            </a:endParaRPr>
          </a:p>
          <a:p>
            <a:pPr marL="927100" marR="1610360">
              <a:lnSpc>
                <a:spcPct val="100000"/>
              </a:lnSpc>
            </a:pPr>
            <a:r>
              <a:rPr sz="2700" dirty="0">
                <a:solidFill>
                  <a:srgbClr val="003366"/>
                </a:solidFill>
                <a:latin typeface="Consolas"/>
                <a:cs typeface="Consolas"/>
              </a:rPr>
              <a:t>SELECT &lt;col1&gt;, &lt;col2&gt;, &lt;col3&gt;  FROM</a:t>
            </a:r>
            <a:r>
              <a:rPr sz="2700" spc="-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700" dirty="0">
                <a:solidFill>
                  <a:srgbClr val="003366"/>
                </a:solidFill>
                <a:latin typeface="Consolas"/>
                <a:cs typeface="Consolas"/>
              </a:rPr>
              <a:t>table1</a:t>
            </a:r>
            <a:endParaRPr sz="27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</a:pPr>
            <a:r>
              <a:rPr sz="2700" dirty="0">
                <a:solidFill>
                  <a:srgbClr val="003366"/>
                </a:solidFill>
                <a:latin typeface="Consolas"/>
                <a:cs typeface="Consolas"/>
              </a:rPr>
              <a:t>INTERSECT</a:t>
            </a:r>
            <a:endParaRPr sz="2700">
              <a:latin typeface="Consolas"/>
              <a:cs typeface="Consolas"/>
            </a:endParaRPr>
          </a:p>
          <a:p>
            <a:pPr marL="927100" marR="1610360">
              <a:lnSpc>
                <a:spcPct val="100000"/>
              </a:lnSpc>
            </a:pPr>
            <a:r>
              <a:rPr sz="2700" dirty="0">
                <a:solidFill>
                  <a:srgbClr val="003366"/>
                </a:solidFill>
                <a:latin typeface="Consolas"/>
                <a:cs typeface="Consolas"/>
              </a:rPr>
              <a:t>SELECT &lt;col4&gt;, &lt;col5&gt;, &lt;col6&gt;  FROM</a:t>
            </a:r>
            <a:r>
              <a:rPr sz="2700" spc="-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700" dirty="0">
                <a:solidFill>
                  <a:srgbClr val="003366"/>
                </a:solidFill>
                <a:latin typeface="Consolas"/>
                <a:cs typeface="Consolas"/>
              </a:rPr>
              <a:t>table2;</a:t>
            </a:r>
            <a:endParaRPr sz="27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61804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Reuniune, intersecție și</a:t>
            </a:r>
            <a:r>
              <a:rPr sz="3600" b="0" i="0" spc="-25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diferență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9740" y="1595588"/>
            <a:ext cx="7861934" cy="3102610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0"/>
              </a:spcBef>
              <a:tabLst>
                <a:tab pos="354965" algn="l"/>
              </a:tabLst>
            </a:pPr>
            <a:r>
              <a:rPr sz="2100" spc="103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2100" spc="1035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800" spc="70" dirty="0">
                <a:solidFill>
                  <a:srgbClr val="003366"/>
                </a:solidFill>
                <a:latin typeface="Cambria"/>
                <a:cs typeface="Cambria"/>
              </a:rPr>
              <a:t>Exemplu:</a:t>
            </a:r>
            <a:endParaRPr sz="2800">
              <a:latin typeface="Cambria"/>
              <a:cs typeface="Cambria"/>
            </a:endParaRPr>
          </a:p>
          <a:p>
            <a:pPr marL="9271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SELECT nume, prenume FROM</a:t>
            </a:r>
            <a:r>
              <a:rPr sz="2800" spc="-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Clienți</a:t>
            </a:r>
            <a:endParaRPr sz="28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710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INTERSECT</a:t>
            </a:r>
            <a:endParaRPr sz="28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670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SELECT nume, prenume FROM</a:t>
            </a:r>
            <a:r>
              <a:rPr sz="2800" spc="-2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Angajați</a:t>
            </a:r>
            <a:endParaRPr sz="28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INTERSECT</a:t>
            </a:r>
            <a:endParaRPr sz="28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635"/>
              </a:spcBef>
            </a:pPr>
            <a:r>
              <a:rPr sz="2800" spc="-10" dirty="0">
                <a:solidFill>
                  <a:srgbClr val="003366"/>
                </a:solidFill>
                <a:latin typeface="Consolas"/>
                <a:cs typeface="Consolas"/>
              </a:rPr>
              <a:t>SELECT nume, prenume FROM</a:t>
            </a:r>
            <a:r>
              <a:rPr sz="2800" spc="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10" dirty="0">
                <a:solidFill>
                  <a:srgbClr val="003366"/>
                </a:solidFill>
                <a:latin typeface="Consolas"/>
                <a:cs typeface="Consolas"/>
              </a:rPr>
              <a:t>Furnizori</a:t>
            </a:r>
            <a:r>
              <a:rPr sz="2800" spc="-10" dirty="0">
                <a:solidFill>
                  <a:srgbClr val="003366"/>
                </a:solidFill>
                <a:latin typeface="Cambria"/>
                <a:cs typeface="Cambria"/>
              </a:rPr>
              <a:t>;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61804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Reuniune, intersecție și</a:t>
            </a:r>
            <a:r>
              <a:rPr sz="3600" b="0" i="0" spc="-25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diferență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340" y="1689557"/>
            <a:ext cx="8340090" cy="1837055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750"/>
              </a:spcBef>
              <a:buClr>
                <a:srgbClr val="9A0000"/>
              </a:buClr>
              <a:buSzPct val="74074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700" spc="165" dirty="0">
                <a:solidFill>
                  <a:srgbClr val="003366"/>
                </a:solidFill>
                <a:latin typeface="Cambria"/>
                <a:cs typeface="Cambria"/>
              </a:rPr>
              <a:t>EXCEPT </a:t>
            </a:r>
            <a:r>
              <a:rPr sz="2700" dirty="0">
                <a:solidFill>
                  <a:srgbClr val="003366"/>
                </a:solidFill>
                <a:latin typeface="Cambria"/>
                <a:cs typeface="Cambria"/>
              </a:rPr>
              <a:t>(diferență) </a:t>
            </a:r>
            <a:r>
              <a:rPr sz="2700" spc="-30" dirty="0">
                <a:solidFill>
                  <a:srgbClr val="003366"/>
                </a:solidFill>
                <a:latin typeface="Cambria"/>
                <a:cs typeface="Cambria"/>
              </a:rPr>
              <a:t>este </a:t>
            </a:r>
            <a:r>
              <a:rPr sz="2700" spc="25" dirty="0">
                <a:solidFill>
                  <a:srgbClr val="003366"/>
                </a:solidFill>
                <a:latin typeface="Cambria"/>
                <a:cs typeface="Cambria"/>
              </a:rPr>
              <a:t>folosit </a:t>
            </a:r>
            <a:r>
              <a:rPr sz="2700" spc="30" dirty="0">
                <a:solidFill>
                  <a:srgbClr val="003366"/>
                </a:solidFill>
                <a:latin typeface="Cambria"/>
                <a:cs typeface="Cambria"/>
              </a:rPr>
              <a:t>pentru a </a:t>
            </a:r>
            <a:r>
              <a:rPr sz="2700" spc="5" dirty="0">
                <a:solidFill>
                  <a:srgbClr val="003366"/>
                </a:solidFill>
                <a:latin typeface="Cambria"/>
                <a:cs typeface="Cambria"/>
              </a:rPr>
              <a:t>returna  acele înregistrări </a:t>
            </a:r>
            <a:r>
              <a:rPr sz="2700" spc="-10" dirty="0">
                <a:solidFill>
                  <a:srgbClr val="003366"/>
                </a:solidFill>
                <a:latin typeface="Cambria"/>
                <a:cs typeface="Cambria"/>
              </a:rPr>
              <a:t>care </a:t>
            </a:r>
            <a:r>
              <a:rPr sz="2700" spc="30" dirty="0">
                <a:solidFill>
                  <a:srgbClr val="003366"/>
                </a:solidFill>
                <a:latin typeface="Cambria"/>
                <a:cs typeface="Cambria"/>
              </a:rPr>
              <a:t>apar </a:t>
            </a:r>
            <a:r>
              <a:rPr sz="2700" spc="40" dirty="0">
                <a:solidFill>
                  <a:srgbClr val="003366"/>
                </a:solidFill>
                <a:latin typeface="Cambria"/>
                <a:cs typeface="Cambria"/>
              </a:rPr>
              <a:t>în </a:t>
            </a:r>
            <a:r>
              <a:rPr sz="2700" spc="10" dirty="0">
                <a:solidFill>
                  <a:srgbClr val="003366"/>
                </a:solidFill>
                <a:latin typeface="Cambria"/>
                <a:cs typeface="Cambria"/>
              </a:rPr>
              <a:t>result-set-ul </a:t>
            </a:r>
            <a:r>
              <a:rPr sz="2700" spc="20" dirty="0">
                <a:solidFill>
                  <a:srgbClr val="003366"/>
                </a:solidFill>
                <a:latin typeface="Cambria"/>
                <a:cs typeface="Cambria"/>
              </a:rPr>
              <a:t>interogării  </a:t>
            </a:r>
            <a:r>
              <a:rPr sz="2700" spc="75" dirty="0">
                <a:solidFill>
                  <a:srgbClr val="003366"/>
                </a:solidFill>
                <a:latin typeface="Cambria"/>
                <a:cs typeface="Cambria"/>
              </a:rPr>
              <a:t>din </a:t>
            </a:r>
            <a:r>
              <a:rPr sz="2700" spc="5" dirty="0">
                <a:solidFill>
                  <a:srgbClr val="003366"/>
                </a:solidFill>
                <a:latin typeface="Cambria"/>
                <a:cs typeface="Cambria"/>
              </a:rPr>
              <a:t>partea </a:t>
            </a:r>
            <a:r>
              <a:rPr sz="2700" spc="35" dirty="0">
                <a:solidFill>
                  <a:srgbClr val="003366"/>
                </a:solidFill>
                <a:latin typeface="Cambria"/>
                <a:cs typeface="Cambria"/>
              </a:rPr>
              <a:t>stângă </a:t>
            </a:r>
            <a:r>
              <a:rPr sz="2700" spc="40" dirty="0">
                <a:solidFill>
                  <a:srgbClr val="003366"/>
                </a:solidFill>
                <a:latin typeface="Cambria"/>
                <a:cs typeface="Cambria"/>
              </a:rPr>
              <a:t>dar </a:t>
            </a:r>
            <a:r>
              <a:rPr sz="2700" spc="95" dirty="0">
                <a:solidFill>
                  <a:srgbClr val="003366"/>
                </a:solidFill>
                <a:latin typeface="Cambria"/>
                <a:cs typeface="Cambria"/>
              </a:rPr>
              <a:t>nu </a:t>
            </a:r>
            <a:r>
              <a:rPr sz="2700" spc="30" dirty="0">
                <a:solidFill>
                  <a:srgbClr val="003366"/>
                </a:solidFill>
                <a:latin typeface="Cambria"/>
                <a:cs typeface="Cambria"/>
              </a:rPr>
              <a:t>apar </a:t>
            </a:r>
            <a:r>
              <a:rPr sz="2700" spc="40" dirty="0">
                <a:solidFill>
                  <a:srgbClr val="003366"/>
                </a:solidFill>
                <a:latin typeface="Cambria"/>
                <a:cs typeface="Cambria"/>
              </a:rPr>
              <a:t>în </a:t>
            </a:r>
            <a:r>
              <a:rPr sz="2700" spc="10" dirty="0">
                <a:solidFill>
                  <a:srgbClr val="003366"/>
                </a:solidFill>
                <a:latin typeface="Cambria"/>
                <a:cs typeface="Cambria"/>
              </a:rPr>
              <a:t>result-set-ul  </a:t>
            </a:r>
            <a:r>
              <a:rPr sz="2700" spc="20" dirty="0">
                <a:solidFill>
                  <a:srgbClr val="003366"/>
                </a:solidFill>
                <a:latin typeface="Cambria"/>
                <a:cs typeface="Cambria"/>
              </a:rPr>
              <a:t>interogării </a:t>
            </a:r>
            <a:r>
              <a:rPr sz="2700" spc="75" dirty="0">
                <a:solidFill>
                  <a:srgbClr val="003366"/>
                </a:solidFill>
                <a:latin typeface="Cambria"/>
                <a:cs typeface="Cambria"/>
              </a:rPr>
              <a:t>din </a:t>
            </a:r>
            <a:r>
              <a:rPr sz="2700" spc="5" dirty="0">
                <a:solidFill>
                  <a:srgbClr val="003366"/>
                </a:solidFill>
                <a:latin typeface="Cambria"/>
                <a:cs typeface="Cambria"/>
              </a:rPr>
              <a:t>partea</a:t>
            </a:r>
            <a:r>
              <a:rPr sz="2700" spc="11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700" spc="30" dirty="0">
                <a:solidFill>
                  <a:srgbClr val="003366"/>
                </a:solidFill>
                <a:latin typeface="Cambria"/>
                <a:cs typeface="Cambria"/>
              </a:rPr>
              <a:t>dreaptă</a:t>
            </a:r>
            <a:endParaRPr sz="2700">
              <a:latin typeface="Cambria"/>
              <a:cs typeface="Cambria"/>
            </a:endParaRPr>
          </a:p>
          <a:p>
            <a:pPr marL="355600" indent="-342900">
              <a:lnSpc>
                <a:spcPct val="100000"/>
              </a:lnSpc>
              <a:buClr>
                <a:srgbClr val="9A0000"/>
              </a:buClr>
              <a:buSzPct val="74074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700" spc="30" dirty="0">
                <a:solidFill>
                  <a:srgbClr val="003366"/>
                </a:solidFill>
                <a:latin typeface="Cambria"/>
                <a:cs typeface="Cambria"/>
              </a:rPr>
              <a:t>Sintaxa:</a:t>
            </a:r>
            <a:endParaRPr sz="2700">
              <a:latin typeface="Cambria"/>
              <a:cs typeface="Cambri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202994" y="3601945"/>
          <a:ext cx="5546090" cy="1989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3045"/>
                <a:gridCol w="1512570"/>
                <a:gridCol w="1260475"/>
              </a:tblGrid>
              <a:tr h="1200150">
                <a:tc>
                  <a:txBody>
                    <a:bodyPr/>
                    <a:lstStyle/>
                    <a:p>
                      <a:pPr marL="31750">
                        <a:lnSpc>
                          <a:spcPts val="2545"/>
                        </a:lnSpc>
                      </a:pPr>
                      <a:r>
                        <a:rPr sz="27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SELECT</a:t>
                      </a:r>
                      <a:r>
                        <a:rPr sz="2700" spc="-6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sz="27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&lt;col1&gt;,</a:t>
                      </a:r>
                      <a:endParaRPr sz="2700">
                        <a:latin typeface="Consolas"/>
                        <a:cs typeface="Consolas"/>
                      </a:endParaRPr>
                    </a:p>
                    <a:p>
                      <a:pPr marL="31750" marR="654050">
                        <a:lnSpc>
                          <a:spcPct val="100000"/>
                        </a:lnSpc>
                      </a:pPr>
                      <a:r>
                        <a:rPr sz="27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FROM</a:t>
                      </a:r>
                      <a:r>
                        <a:rPr sz="2700" spc="-9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sz="27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table1  EXCEPT</a:t>
                      </a:r>
                      <a:endParaRPr sz="27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45"/>
                        </a:lnSpc>
                      </a:pPr>
                      <a:r>
                        <a:rPr sz="27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&lt;col2&gt;,</a:t>
                      </a:r>
                      <a:endParaRPr sz="27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545"/>
                        </a:lnSpc>
                      </a:pPr>
                      <a:r>
                        <a:rPr sz="27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&lt;col3&gt;</a:t>
                      </a:r>
                      <a:endParaRPr sz="27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</a:tr>
              <a:tr h="411670">
                <a:tc>
                  <a:txBody>
                    <a:bodyPr/>
                    <a:lstStyle/>
                    <a:p>
                      <a:pPr marL="31750">
                        <a:lnSpc>
                          <a:spcPts val="2815"/>
                        </a:lnSpc>
                      </a:pPr>
                      <a:r>
                        <a:rPr sz="27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SELECT</a:t>
                      </a:r>
                      <a:r>
                        <a:rPr sz="2700" spc="-6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sz="27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&lt;col4&gt;,</a:t>
                      </a:r>
                      <a:endParaRPr sz="27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15"/>
                        </a:lnSpc>
                      </a:pPr>
                      <a:r>
                        <a:rPr sz="27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&lt;col5&gt;,</a:t>
                      </a:r>
                      <a:endParaRPr sz="27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815"/>
                        </a:lnSpc>
                      </a:pPr>
                      <a:r>
                        <a:rPr sz="27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&lt;col6&gt;</a:t>
                      </a:r>
                      <a:endParaRPr sz="27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</a:tr>
              <a:tr h="377380">
                <a:tc>
                  <a:txBody>
                    <a:bodyPr/>
                    <a:lstStyle/>
                    <a:p>
                      <a:pPr marL="31750">
                        <a:lnSpc>
                          <a:spcPts val="2815"/>
                        </a:lnSpc>
                      </a:pPr>
                      <a:r>
                        <a:rPr sz="27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FROM</a:t>
                      </a:r>
                      <a:r>
                        <a:rPr sz="2700" spc="-2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sz="27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table2;</a:t>
                      </a:r>
                      <a:endParaRPr sz="27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61804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Reuniune, intersecție și</a:t>
            </a:r>
            <a:r>
              <a:rPr sz="3600" b="0" i="0" spc="-25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diferență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9740" y="1226566"/>
            <a:ext cx="18732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54965" algn="l"/>
              </a:tabLst>
            </a:pPr>
            <a:r>
              <a:rPr sz="2100" spc="103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2100" spc="1035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800" spc="85" dirty="0">
                <a:solidFill>
                  <a:srgbClr val="003366"/>
                </a:solidFill>
                <a:latin typeface="Cambria"/>
                <a:cs typeface="Cambria"/>
              </a:rPr>
              <a:t>Exempl</a:t>
            </a:r>
            <a:r>
              <a:rPr sz="2800" spc="95" dirty="0">
                <a:solidFill>
                  <a:srgbClr val="003366"/>
                </a:solidFill>
                <a:latin typeface="Cambria"/>
                <a:cs typeface="Cambria"/>
              </a:rPr>
              <a:t>u</a:t>
            </a:r>
            <a:r>
              <a:rPr sz="2800" spc="-40" dirty="0">
                <a:solidFill>
                  <a:srgbClr val="003366"/>
                </a:solidFill>
                <a:latin typeface="Cambria"/>
                <a:cs typeface="Cambria"/>
              </a:rPr>
              <a:t>:</a:t>
            </a:r>
            <a:endParaRPr sz="2800">
              <a:latin typeface="Cambria"/>
              <a:cs typeface="Cambri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355344" y="1844001"/>
          <a:ext cx="6896733" cy="13843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01115"/>
                <a:gridCol w="1170940"/>
                <a:gridCol w="1562099"/>
                <a:gridCol w="975360"/>
                <a:gridCol w="1887219"/>
              </a:tblGrid>
              <a:tr h="950821">
                <a:tc>
                  <a:txBody>
                    <a:bodyPr/>
                    <a:lstStyle/>
                    <a:p>
                      <a:pPr marL="31750">
                        <a:lnSpc>
                          <a:spcPts val="2640"/>
                        </a:lnSpc>
                      </a:pPr>
                      <a:r>
                        <a:rPr sz="28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SELECT</a:t>
                      </a:r>
                      <a:endParaRPr sz="2800">
                        <a:latin typeface="Consolas"/>
                        <a:cs typeface="Consolas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2800" spc="-1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EXCEPT</a:t>
                      </a:r>
                      <a:endParaRPr sz="28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40"/>
                        </a:lnSpc>
                      </a:pPr>
                      <a:r>
                        <a:rPr sz="28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nume,</a:t>
                      </a:r>
                      <a:endParaRPr sz="28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40"/>
                        </a:lnSpc>
                      </a:pPr>
                      <a:r>
                        <a:rPr sz="28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prenume</a:t>
                      </a:r>
                      <a:endParaRPr sz="28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40"/>
                        </a:lnSpc>
                      </a:pPr>
                      <a:r>
                        <a:rPr sz="28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FROM</a:t>
                      </a:r>
                      <a:endParaRPr sz="28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ts val="2640"/>
                        </a:lnSpc>
                      </a:pPr>
                      <a:r>
                        <a:rPr sz="28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Clienți</a:t>
                      </a:r>
                      <a:endParaRPr sz="28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</a:tr>
              <a:tr h="433578">
                <a:tc>
                  <a:txBody>
                    <a:bodyPr/>
                    <a:lstStyle/>
                    <a:p>
                      <a:pPr marL="31750">
                        <a:lnSpc>
                          <a:spcPts val="3254"/>
                        </a:lnSpc>
                      </a:pPr>
                      <a:r>
                        <a:rPr sz="28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SELECT</a:t>
                      </a:r>
                      <a:endParaRPr sz="28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254"/>
                        </a:lnSpc>
                      </a:pPr>
                      <a:r>
                        <a:rPr sz="28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nume,</a:t>
                      </a:r>
                      <a:endParaRPr sz="28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254"/>
                        </a:lnSpc>
                      </a:pPr>
                      <a:r>
                        <a:rPr sz="28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prenume</a:t>
                      </a:r>
                      <a:endParaRPr sz="28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254"/>
                        </a:lnSpc>
                      </a:pPr>
                      <a:r>
                        <a:rPr sz="28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FROM</a:t>
                      </a:r>
                      <a:endParaRPr sz="28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3254"/>
                        </a:lnSpc>
                      </a:pPr>
                      <a:r>
                        <a:rPr sz="28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Angajați;</a:t>
                      </a:r>
                      <a:endParaRPr sz="28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459740" y="3787521"/>
            <a:ext cx="18732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54965" algn="l"/>
              </a:tabLst>
            </a:pPr>
            <a:r>
              <a:rPr sz="2100" spc="103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2100" spc="1035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800" spc="85" dirty="0">
                <a:solidFill>
                  <a:srgbClr val="003366"/>
                </a:solidFill>
                <a:latin typeface="Cambria"/>
                <a:cs typeface="Cambria"/>
              </a:rPr>
              <a:t>Exempl</a:t>
            </a:r>
            <a:r>
              <a:rPr sz="2800" spc="95" dirty="0">
                <a:solidFill>
                  <a:srgbClr val="003366"/>
                </a:solidFill>
                <a:latin typeface="Cambria"/>
                <a:cs typeface="Cambria"/>
              </a:rPr>
              <a:t>u</a:t>
            </a:r>
            <a:r>
              <a:rPr sz="2800" spc="-40" dirty="0">
                <a:solidFill>
                  <a:srgbClr val="003366"/>
                </a:solidFill>
                <a:latin typeface="Cambria"/>
                <a:cs typeface="Cambria"/>
              </a:rPr>
              <a:t>:</a:t>
            </a:r>
            <a:endParaRPr sz="2800">
              <a:latin typeface="Cambria"/>
              <a:cs typeface="Cambria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355344" y="4405182"/>
          <a:ext cx="5922644" cy="138412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00480"/>
                <a:gridCol w="1953260"/>
                <a:gridCol w="976629"/>
                <a:gridCol w="1692275"/>
              </a:tblGrid>
              <a:tr h="950418">
                <a:tc>
                  <a:txBody>
                    <a:bodyPr/>
                    <a:lstStyle/>
                    <a:p>
                      <a:pPr marL="31750">
                        <a:lnSpc>
                          <a:spcPts val="2635"/>
                        </a:lnSpc>
                      </a:pPr>
                      <a:r>
                        <a:rPr sz="2800" spc="-1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SELECT</a:t>
                      </a:r>
                      <a:endParaRPr sz="2800">
                        <a:latin typeface="Consolas"/>
                        <a:cs typeface="Consolas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2800" spc="-1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EXCEPT</a:t>
                      </a:r>
                      <a:endParaRPr sz="28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35"/>
                        </a:lnSpc>
                      </a:pPr>
                      <a:r>
                        <a:rPr sz="28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id_client</a:t>
                      </a:r>
                      <a:endParaRPr sz="28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35"/>
                        </a:lnSpc>
                      </a:pPr>
                      <a:r>
                        <a:rPr sz="28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FROM</a:t>
                      </a:r>
                      <a:endParaRPr sz="28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ts val="2635"/>
                        </a:lnSpc>
                      </a:pPr>
                      <a:r>
                        <a:rPr sz="28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Clienți</a:t>
                      </a:r>
                      <a:endParaRPr sz="28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</a:tr>
              <a:tr h="433703">
                <a:tc>
                  <a:txBody>
                    <a:bodyPr/>
                    <a:lstStyle/>
                    <a:p>
                      <a:pPr marL="31750">
                        <a:lnSpc>
                          <a:spcPts val="3254"/>
                        </a:lnSpc>
                      </a:pPr>
                      <a:r>
                        <a:rPr sz="28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SELECT</a:t>
                      </a:r>
                      <a:endParaRPr sz="28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254"/>
                        </a:lnSpc>
                      </a:pPr>
                      <a:r>
                        <a:rPr sz="28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id_client</a:t>
                      </a:r>
                      <a:endParaRPr sz="28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254"/>
                        </a:lnSpc>
                      </a:pPr>
                      <a:r>
                        <a:rPr sz="28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FROM</a:t>
                      </a:r>
                      <a:endParaRPr sz="28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ts val="3254"/>
                        </a:lnSpc>
                      </a:pPr>
                      <a:r>
                        <a:rPr sz="28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Comenzi;</a:t>
                      </a:r>
                      <a:endParaRPr sz="28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5013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DML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298194"/>
            <a:ext cx="8072120" cy="51022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5600" marR="5080" indent="-343535">
              <a:lnSpc>
                <a:spcPct val="100299"/>
              </a:lnSpc>
              <a:spcBef>
                <a:spcPts val="9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6235" algn="l"/>
              </a:tabLst>
            </a:pPr>
            <a:r>
              <a:rPr sz="3200" spc="340" dirty="0">
                <a:solidFill>
                  <a:srgbClr val="003366"/>
                </a:solidFill>
                <a:latin typeface="Cambria"/>
                <a:cs typeface="Cambria"/>
              </a:rPr>
              <a:t>DML </a:t>
            </a:r>
            <a:r>
              <a:rPr sz="3200" spc="165" dirty="0">
                <a:solidFill>
                  <a:srgbClr val="003366"/>
                </a:solidFill>
                <a:latin typeface="Cambria"/>
                <a:cs typeface="Cambria"/>
              </a:rPr>
              <a:t>= </a:t>
            </a:r>
            <a:r>
              <a:rPr sz="3200" spc="100" dirty="0">
                <a:solidFill>
                  <a:srgbClr val="003366"/>
                </a:solidFill>
                <a:latin typeface="Cambria"/>
                <a:cs typeface="Cambria"/>
              </a:rPr>
              <a:t>Data </a:t>
            </a:r>
            <a:r>
              <a:rPr sz="3200" spc="90" dirty="0">
                <a:solidFill>
                  <a:srgbClr val="003366"/>
                </a:solidFill>
                <a:latin typeface="Cambria"/>
                <a:cs typeface="Cambria"/>
              </a:rPr>
              <a:t>Manipulation </a:t>
            </a:r>
            <a:r>
              <a:rPr sz="3200" spc="114" dirty="0">
                <a:solidFill>
                  <a:srgbClr val="003366"/>
                </a:solidFill>
                <a:latin typeface="Cambria"/>
                <a:cs typeface="Cambria"/>
              </a:rPr>
              <a:t>Language  </a:t>
            </a:r>
            <a:r>
              <a:rPr sz="3200" spc="35" dirty="0">
                <a:solidFill>
                  <a:srgbClr val="003366"/>
                </a:solidFill>
                <a:latin typeface="Cambria"/>
                <a:cs typeface="Cambria"/>
              </a:rPr>
              <a:t>(Limbaj </a:t>
            </a:r>
            <a:r>
              <a:rPr sz="3200" spc="75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3200" spc="65" dirty="0">
                <a:solidFill>
                  <a:srgbClr val="003366"/>
                </a:solidFill>
                <a:latin typeface="Cambria"/>
                <a:cs typeface="Cambria"/>
              </a:rPr>
              <a:t>manipulare </a:t>
            </a:r>
            <a:r>
              <a:rPr sz="3200" spc="40" dirty="0">
                <a:solidFill>
                  <a:srgbClr val="003366"/>
                </a:solidFill>
                <a:latin typeface="Cambria"/>
                <a:cs typeface="Cambria"/>
              </a:rPr>
              <a:t>a </a:t>
            </a:r>
            <a:r>
              <a:rPr sz="3200" dirty="0">
                <a:solidFill>
                  <a:srgbClr val="003366"/>
                </a:solidFill>
                <a:latin typeface="Cambria"/>
                <a:cs typeface="Cambria"/>
              </a:rPr>
              <a:t>datelor) </a:t>
            </a:r>
            <a:r>
              <a:rPr sz="3200" spc="5" dirty="0">
                <a:solidFill>
                  <a:srgbClr val="003366"/>
                </a:solidFill>
                <a:latin typeface="Cambria"/>
                <a:cs typeface="Cambria"/>
              </a:rPr>
              <a:t>- </a:t>
            </a:r>
            <a:r>
              <a:rPr sz="3200" spc="30" dirty="0">
                <a:solidFill>
                  <a:srgbClr val="003366"/>
                </a:solidFill>
                <a:latin typeface="Cambria"/>
                <a:cs typeface="Cambria"/>
              </a:rPr>
              <a:t>conține  </a:t>
            </a:r>
            <a:r>
              <a:rPr sz="3200" spc="35" dirty="0">
                <a:solidFill>
                  <a:srgbClr val="003366"/>
                </a:solidFill>
                <a:latin typeface="Cambria"/>
                <a:cs typeface="Cambria"/>
              </a:rPr>
              <a:t>instrucțiuni pentru </a:t>
            </a:r>
            <a:r>
              <a:rPr sz="3200" spc="5" dirty="0">
                <a:solidFill>
                  <a:srgbClr val="003366"/>
                </a:solidFill>
                <a:latin typeface="Cambria"/>
                <a:cs typeface="Cambria"/>
              </a:rPr>
              <a:t>inserare, </a:t>
            </a:r>
            <a:r>
              <a:rPr sz="3200" spc="45" dirty="0">
                <a:solidFill>
                  <a:srgbClr val="003366"/>
                </a:solidFill>
                <a:latin typeface="Cambria"/>
                <a:cs typeface="Cambria"/>
              </a:rPr>
              <a:t>actualizare,  </a:t>
            </a:r>
            <a:r>
              <a:rPr sz="3200" spc="-10" dirty="0">
                <a:solidFill>
                  <a:srgbClr val="003366"/>
                </a:solidFill>
                <a:latin typeface="Cambria"/>
                <a:cs typeface="Cambria"/>
              </a:rPr>
              <a:t>ștergere </a:t>
            </a:r>
            <a:r>
              <a:rPr sz="3200" spc="20" dirty="0">
                <a:solidFill>
                  <a:srgbClr val="003366"/>
                </a:solidFill>
                <a:latin typeface="Cambria"/>
                <a:cs typeface="Cambria"/>
              </a:rPr>
              <a:t>și </a:t>
            </a:r>
            <a:r>
              <a:rPr sz="3200" spc="15" dirty="0">
                <a:solidFill>
                  <a:srgbClr val="003366"/>
                </a:solidFill>
                <a:latin typeface="Cambria"/>
                <a:cs typeface="Cambria"/>
              </a:rPr>
              <a:t>interogare </a:t>
            </a:r>
            <a:r>
              <a:rPr sz="3200" spc="35" dirty="0">
                <a:solidFill>
                  <a:srgbClr val="003366"/>
                </a:solidFill>
                <a:latin typeface="Cambria"/>
                <a:cs typeface="Cambria"/>
              </a:rPr>
              <a:t>a </a:t>
            </a:r>
            <a:r>
              <a:rPr sz="3200" spc="25" dirty="0">
                <a:solidFill>
                  <a:srgbClr val="003366"/>
                </a:solidFill>
                <a:latin typeface="Cambria"/>
                <a:cs typeface="Cambria"/>
              </a:rPr>
              <a:t>datelor </a:t>
            </a:r>
            <a:r>
              <a:rPr sz="3200" spc="-5" dirty="0">
                <a:solidFill>
                  <a:srgbClr val="003366"/>
                </a:solidFill>
                <a:latin typeface="Cambria"/>
                <a:cs typeface="Cambria"/>
              </a:rPr>
              <a:t>stocate </a:t>
            </a:r>
            <a:r>
              <a:rPr sz="3200" dirty="0">
                <a:solidFill>
                  <a:srgbClr val="003366"/>
                </a:solidFill>
                <a:latin typeface="Cambria"/>
                <a:cs typeface="Cambria"/>
              </a:rPr>
              <a:t>într-  </a:t>
            </a:r>
            <a:r>
              <a:rPr sz="3200" spc="50" dirty="0">
                <a:solidFill>
                  <a:srgbClr val="003366"/>
                </a:solidFill>
                <a:latin typeface="Cambria"/>
                <a:cs typeface="Cambria"/>
              </a:rPr>
              <a:t>o </a:t>
            </a:r>
            <a:r>
              <a:rPr sz="3200" spc="55" dirty="0">
                <a:solidFill>
                  <a:srgbClr val="003366"/>
                </a:solidFill>
                <a:latin typeface="Cambria"/>
                <a:cs typeface="Cambria"/>
              </a:rPr>
              <a:t>bază </a:t>
            </a:r>
            <a:r>
              <a:rPr sz="3200" spc="75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3200" spc="40" dirty="0">
                <a:solidFill>
                  <a:srgbClr val="003366"/>
                </a:solidFill>
                <a:latin typeface="Cambria"/>
                <a:cs typeface="Cambria"/>
              </a:rPr>
              <a:t>date</a:t>
            </a:r>
            <a:r>
              <a:rPr sz="3200" spc="17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3200" spc="25" dirty="0">
                <a:solidFill>
                  <a:srgbClr val="003366"/>
                </a:solidFill>
                <a:latin typeface="Cambria"/>
                <a:cs typeface="Cambria"/>
              </a:rPr>
              <a:t>relațională</a:t>
            </a:r>
            <a:endParaRPr sz="3200">
              <a:latin typeface="Cambria"/>
              <a:cs typeface="Cambria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6235" algn="l"/>
              </a:tabLst>
            </a:pPr>
            <a:r>
              <a:rPr sz="3200" spc="120" dirty="0">
                <a:solidFill>
                  <a:srgbClr val="003366"/>
                </a:solidFill>
                <a:latin typeface="Cambria"/>
                <a:cs typeface="Cambria"/>
              </a:rPr>
              <a:t>Cele </a:t>
            </a:r>
            <a:r>
              <a:rPr sz="3200" spc="80" dirty="0">
                <a:solidFill>
                  <a:srgbClr val="003366"/>
                </a:solidFill>
                <a:latin typeface="Cambria"/>
                <a:cs typeface="Cambria"/>
              </a:rPr>
              <a:t>mai </a:t>
            </a:r>
            <a:r>
              <a:rPr sz="3200" spc="25" dirty="0">
                <a:solidFill>
                  <a:srgbClr val="003366"/>
                </a:solidFill>
                <a:latin typeface="Cambria"/>
                <a:cs typeface="Cambria"/>
              </a:rPr>
              <a:t>folosite </a:t>
            </a:r>
            <a:r>
              <a:rPr sz="3200" spc="35" dirty="0">
                <a:solidFill>
                  <a:srgbClr val="003366"/>
                </a:solidFill>
                <a:latin typeface="Cambria"/>
                <a:cs typeface="Cambria"/>
              </a:rPr>
              <a:t>instrucțiuni </a:t>
            </a:r>
            <a:r>
              <a:rPr sz="3200" spc="340" dirty="0">
                <a:solidFill>
                  <a:srgbClr val="003366"/>
                </a:solidFill>
                <a:latin typeface="Cambria"/>
                <a:cs typeface="Cambria"/>
              </a:rPr>
              <a:t>DML</a:t>
            </a:r>
            <a:r>
              <a:rPr sz="3200" spc="21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3200" spc="25" dirty="0">
                <a:solidFill>
                  <a:srgbClr val="003366"/>
                </a:solidFill>
                <a:latin typeface="Cambria"/>
                <a:cs typeface="Cambria"/>
              </a:rPr>
              <a:t>sunt:</a:t>
            </a:r>
            <a:endParaRPr sz="3200">
              <a:latin typeface="Cambria"/>
              <a:cs typeface="Cambria"/>
            </a:endParaRPr>
          </a:p>
          <a:p>
            <a:pPr marL="756285" lvl="1" indent="-287020">
              <a:lnSpc>
                <a:spcPct val="100000"/>
              </a:lnSpc>
              <a:spcBef>
                <a:spcPts val="665"/>
              </a:spcBef>
              <a:buClr>
                <a:srgbClr val="9A0000"/>
              </a:buClr>
              <a:buSzPct val="69642"/>
              <a:buFont typeface="Wingdings"/>
              <a:buChar char="◼"/>
              <a:tabLst>
                <a:tab pos="756920" algn="l"/>
              </a:tabLst>
            </a:pPr>
            <a:r>
              <a:rPr sz="2800" spc="135" dirty="0">
                <a:solidFill>
                  <a:srgbClr val="003366"/>
                </a:solidFill>
                <a:latin typeface="Cambria"/>
                <a:cs typeface="Cambria"/>
              </a:rPr>
              <a:t>INSERT </a:t>
            </a:r>
            <a:r>
              <a:rPr sz="2800" spc="-5" dirty="0">
                <a:solidFill>
                  <a:srgbClr val="003366"/>
                </a:solidFill>
                <a:latin typeface="Cambria"/>
                <a:cs typeface="Cambria"/>
              </a:rPr>
              <a:t>– </a:t>
            </a:r>
            <a:r>
              <a:rPr sz="2800" spc="15" dirty="0">
                <a:solidFill>
                  <a:srgbClr val="003366"/>
                </a:solidFill>
                <a:latin typeface="Cambria"/>
                <a:cs typeface="Cambria"/>
              </a:rPr>
              <a:t>inserează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înregistrări</a:t>
            </a:r>
            <a:r>
              <a:rPr sz="2800" spc="13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noi</a:t>
            </a:r>
            <a:endParaRPr sz="2800">
              <a:latin typeface="Cambria"/>
              <a:cs typeface="Cambria"/>
            </a:endParaRPr>
          </a:p>
          <a:p>
            <a:pPr marL="756285" lvl="1" indent="-287020">
              <a:lnSpc>
                <a:spcPct val="100000"/>
              </a:lnSpc>
              <a:spcBef>
                <a:spcPts val="670"/>
              </a:spcBef>
              <a:buClr>
                <a:srgbClr val="9A0000"/>
              </a:buClr>
              <a:buSzPct val="69642"/>
              <a:buFont typeface="Wingdings"/>
              <a:buChar char="◼"/>
              <a:tabLst>
                <a:tab pos="756920" algn="l"/>
              </a:tabLst>
            </a:pPr>
            <a:r>
              <a:rPr sz="2800" spc="225" dirty="0">
                <a:solidFill>
                  <a:srgbClr val="003366"/>
                </a:solidFill>
                <a:latin typeface="Cambria"/>
                <a:cs typeface="Cambria"/>
              </a:rPr>
              <a:t>UPDATE </a:t>
            </a:r>
            <a:r>
              <a:rPr sz="2800" spc="-5" dirty="0">
                <a:solidFill>
                  <a:srgbClr val="003366"/>
                </a:solidFill>
                <a:latin typeface="Cambria"/>
                <a:cs typeface="Cambria"/>
              </a:rPr>
              <a:t>– </a:t>
            </a:r>
            <a:r>
              <a:rPr sz="2800" spc="45" dirty="0">
                <a:solidFill>
                  <a:srgbClr val="003366"/>
                </a:solidFill>
                <a:latin typeface="Cambria"/>
                <a:cs typeface="Cambria"/>
              </a:rPr>
              <a:t>actualizează</a:t>
            </a:r>
            <a:r>
              <a:rPr sz="2800" spc="-1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înregistrări</a:t>
            </a:r>
            <a:endParaRPr sz="2800">
              <a:latin typeface="Cambria"/>
              <a:cs typeface="Cambria"/>
            </a:endParaRPr>
          </a:p>
          <a:p>
            <a:pPr marL="756285" lvl="1" indent="-287020">
              <a:lnSpc>
                <a:spcPct val="100000"/>
              </a:lnSpc>
              <a:spcBef>
                <a:spcPts val="715"/>
              </a:spcBef>
              <a:buClr>
                <a:srgbClr val="9A0000"/>
              </a:buClr>
              <a:buSzPct val="69642"/>
              <a:buFont typeface="Wingdings"/>
              <a:buChar char="◼"/>
              <a:tabLst>
                <a:tab pos="756920" algn="l"/>
              </a:tabLst>
            </a:pPr>
            <a:r>
              <a:rPr sz="2800" spc="140" dirty="0">
                <a:solidFill>
                  <a:srgbClr val="003366"/>
                </a:solidFill>
                <a:latin typeface="Cambria"/>
                <a:cs typeface="Cambria"/>
              </a:rPr>
              <a:t>DELETE </a:t>
            </a:r>
            <a:r>
              <a:rPr sz="2800" spc="-5" dirty="0">
                <a:solidFill>
                  <a:srgbClr val="003366"/>
                </a:solidFill>
                <a:latin typeface="Cambria"/>
                <a:cs typeface="Cambria"/>
              </a:rPr>
              <a:t>– </a:t>
            </a:r>
            <a:r>
              <a:rPr sz="2800" dirty="0">
                <a:solidFill>
                  <a:srgbClr val="003366"/>
                </a:solidFill>
                <a:latin typeface="Cambria"/>
                <a:cs typeface="Cambria"/>
              </a:rPr>
              <a:t>șterge</a:t>
            </a:r>
            <a:r>
              <a:rPr sz="2800" spc="12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înregistrări</a:t>
            </a:r>
            <a:endParaRPr sz="2800">
              <a:latin typeface="Cambria"/>
              <a:cs typeface="Cambria"/>
            </a:endParaRPr>
          </a:p>
          <a:p>
            <a:pPr marL="756285" lvl="1" indent="-287020">
              <a:lnSpc>
                <a:spcPct val="100000"/>
              </a:lnSpc>
              <a:spcBef>
                <a:spcPts val="635"/>
              </a:spcBef>
              <a:buClr>
                <a:srgbClr val="9A0000"/>
              </a:buClr>
              <a:buSzPct val="69642"/>
              <a:buFont typeface="Wingdings"/>
              <a:buChar char="◼"/>
              <a:tabLst>
                <a:tab pos="756920" algn="l"/>
              </a:tabLst>
            </a:pPr>
            <a:r>
              <a:rPr sz="2800" spc="150" dirty="0">
                <a:solidFill>
                  <a:srgbClr val="003366"/>
                </a:solidFill>
                <a:latin typeface="Cambria"/>
                <a:cs typeface="Cambria"/>
              </a:rPr>
              <a:t>SELECT </a:t>
            </a:r>
            <a:r>
              <a:rPr sz="2800" spc="-5" dirty="0">
                <a:solidFill>
                  <a:srgbClr val="003366"/>
                </a:solidFill>
                <a:latin typeface="Cambria"/>
                <a:cs typeface="Cambria"/>
              </a:rPr>
              <a:t>– </a:t>
            </a:r>
            <a:r>
              <a:rPr sz="2800" spc="20" dirty="0">
                <a:solidFill>
                  <a:srgbClr val="003366"/>
                </a:solidFill>
                <a:latin typeface="Cambria"/>
                <a:cs typeface="Cambria"/>
              </a:rPr>
              <a:t>extrage</a:t>
            </a:r>
            <a:r>
              <a:rPr sz="2800" spc="12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înregistrări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5013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DML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340" y="1918157"/>
            <a:ext cx="8538845" cy="38341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ts val="2875"/>
              </a:lnSpc>
              <a:spcBef>
                <a:spcPts val="10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400" spc="25" dirty="0">
                <a:solidFill>
                  <a:srgbClr val="003366"/>
                </a:solidFill>
                <a:latin typeface="Cambria"/>
                <a:cs typeface="Cambria"/>
              </a:rPr>
              <a:t>Instrucțiunea </a:t>
            </a:r>
            <a:r>
              <a:rPr sz="2400" b="1" dirty="0">
                <a:solidFill>
                  <a:srgbClr val="003366"/>
                </a:solidFill>
                <a:latin typeface="Palatino Linotype"/>
                <a:cs typeface="Palatino Linotype"/>
              </a:rPr>
              <a:t>INSERT INTO </a:t>
            </a:r>
            <a:r>
              <a:rPr sz="2400" spc="-20" dirty="0">
                <a:solidFill>
                  <a:srgbClr val="003366"/>
                </a:solidFill>
                <a:latin typeface="Cambria"/>
                <a:cs typeface="Cambria"/>
              </a:rPr>
              <a:t>se </a:t>
            </a:r>
            <a:r>
              <a:rPr sz="2400" spc="10" dirty="0">
                <a:solidFill>
                  <a:srgbClr val="003366"/>
                </a:solidFill>
                <a:latin typeface="Cambria"/>
                <a:cs typeface="Cambria"/>
              </a:rPr>
              <a:t>folosește </a:t>
            </a:r>
            <a:r>
              <a:rPr sz="2400" spc="25" dirty="0">
                <a:solidFill>
                  <a:srgbClr val="003366"/>
                </a:solidFill>
                <a:latin typeface="Cambria"/>
                <a:cs typeface="Cambria"/>
              </a:rPr>
              <a:t>pentru a </a:t>
            </a:r>
            <a:r>
              <a:rPr sz="2400" dirty="0">
                <a:solidFill>
                  <a:srgbClr val="003366"/>
                </a:solidFill>
                <a:latin typeface="Cambria"/>
                <a:cs typeface="Cambria"/>
              </a:rPr>
              <a:t>insera</a:t>
            </a:r>
            <a:r>
              <a:rPr sz="2400" spc="35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400" spc="35" dirty="0">
                <a:solidFill>
                  <a:srgbClr val="003366"/>
                </a:solidFill>
                <a:latin typeface="Cambria"/>
                <a:cs typeface="Cambria"/>
              </a:rPr>
              <a:t>noi</a:t>
            </a:r>
            <a:endParaRPr sz="2400">
              <a:latin typeface="Cambria"/>
              <a:cs typeface="Cambria"/>
            </a:endParaRPr>
          </a:p>
          <a:p>
            <a:pPr marL="355600">
              <a:lnSpc>
                <a:spcPts val="2875"/>
              </a:lnSpc>
            </a:pPr>
            <a:r>
              <a:rPr sz="2400" spc="5" dirty="0">
                <a:solidFill>
                  <a:srgbClr val="003366"/>
                </a:solidFill>
                <a:latin typeface="Cambria"/>
                <a:cs typeface="Cambria"/>
              </a:rPr>
              <a:t>înregistrări </a:t>
            </a:r>
            <a:r>
              <a:rPr sz="2400" spc="20" dirty="0">
                <a:solidFill>
                  <a:srgbClr val="003366"/>
                </a:solidFill>
                <a:latin typeface="Cambria"/>
                <a:cs typeface="Cambria"/>
              </a:rPr>
              <a:t>într-un</a:t>
            </a:r>
            <a:r>
              <a:rPr sz="2400" spc="16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003366"/>
                </a:solidFill>
                <a:latin typeface="Cambria"/>
                <a:cs typeface="Cambria"/>
              </a:rPr>
              <a:t>tabel</a:t>
            </a:r>
            <a:endParaRPr sz="2400">
              <a:latin typeface="Cambria"/>
              <a:cs typeface="Cambria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400" spc="25" dirty="0">
                <a:solidFill>
                  <a:srgbClr val="003366"/>
                </a:solidFill>
                <a:latin typeface="Cambria"/>
                <a:cs typeface="Cambria"/>
              </a:rPr>
              <a:t>Sintaxa:</a:t>
            </a:r>
            <a:endParaRPr sz="2400">
              <a:latin typeface="Cambria"/>
              <a:cs typeface="Cambria"/>
            </a:endParaRPr>
          </a:p>
          <a:p>
            <a:pPr marL="927100" marR="3232785">
              <a:lnSpc>
                <a:spcPct val="120000"/>
              </a:lnSpc>
            </a:pP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INSERT </a:t>
            </a:r>
            <a:r>
              <a:rPr sz="2400" spc="5" dirty="0">
                <a:solidFill>
                  <a:srgbClr val="003366"/>
                </a:solidFill>
                <a:latin typeface="Consolas"/>
                <a:cs typeface="Consolas"/>
              </a:rPr>
              <a:t>INTO </a:t>
            </a: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table_name  VALUES (value1, value2,…);  </a:t>
            </a:r>
            <a:r>
              <a:rPr sz="2400" spc="250" dirty="0">
                <a:solidFill>
                  <a:srgbClr val="003366"/>
                </a:solidFill>
                <a:latin typeface="Cambria"/>
                <a:cs typeface="Cambria"/>
              </a:rPr>
              <a:t>SAU</a:t>
            </a:r>
            <a:endParaRPr sz="2400">
              <a:latin typeface="Cambria"/>
              <a:cs typeface="Cambria"/>
            </a:endParaRPr>
          </a:p>
          <a:p>
            <a:pPr marL="927100">
              <a:lnSpc>
                <a:spcPct val="100000"/>
              </a:lnSpc>
              <a:spcBef>
                <a:spcPts val="580"/>
              </a:spcBef>
            </a:pP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INSERT </a:t>
            </a:r>
            <a:r>
              <a:rPr sz="2400" spc="5" dirty="0">
                <a:solidFill>
                  <a:srgbClr val="003366"/>
                </a:solidFill>
                <a:latin typeface="Consolas"/>
                <a:cs typeface="Consolas"/>
              </a:rPr>
              <a:t>INTO</a:t>
            </a:r>
            <a:r>
              <a:rPr sz="2400" spc="2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table_name</a:t>
            </a:r>
            <a:endParaRPr sz="24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610"/>
              </a:spcBef>
            </a:pP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(column_name1, column_name2,</a:t>
            </a:r>
            <a:r>
              <a:rPr sz="2400" spc="2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column_name3,…)</a:t>
            </a:r>
            <a:endParaRPr sz="24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580"/>
              </a:spcBef>
            </a:pP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VALUES (value1, value2, value3,</a:t>
            </a:r>
            <a:r>
              <a:rPr sz="2400" spc="3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…);</a:t>
            </a:r>
            <a:endParaRPr sz="24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5013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DML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340" y="1378966"/>
            <a:ext cx="8580755" cy="53174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800" spc="25" dirty="0">
                <a:solidFill>
                  <a:srgbClr val="003366"/>
                </a:solidFill>
                <a:latin typeface="Cambria"/>
                <a:cs typeface="Cambria"/>
              </a:rPr>
              <a:t>Specificarea </a:t>
            </a:r>
            <a:r>
              <a:rPr sz="2800" spc="20" dirty="0">
                <a:solidFill>
                  <a:srgbClr val="003366"/>
                </a:solidFill>
                <a:latin typeface="Cambria"/>
                <a:cs typeface="Cambria"/>
              </a:rPr>
              <a:t>coloanelor </a:t>
            </a:r>
            <a:r>
              <a:rPr sz="2800" spc="110" dirty="0">
                <a:solidFill>
                  <a:srgbClr val="003366"/>
                </a:solidFill>
                <a:latin typeface="Cambria"/>
                <a:cs typeface="Cambria"/>
              </a:rPr>
              <a:t>după </a:t>
            </a:r>
            <a:r>
              <a:rPr sz="2800" spc="55" dirty="0">
                <a:solidFill>
                  <a:srgbClr val="003366"/>
                </a:solidFill>
                <a:latin typeface="Cambria"/>
                <a:cs typeface="Cambria"/>
              </a:rPr>
              <a:t>numele </a:t>
            </a: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tabelului</a:t>
            </a:r>
            <a:r>
              <a:rPr sz="2800" spc="16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-30" dirty="0">
                <a:solidFill>
                  <a:srgbClr val="003366"/>
                </a:solidFill>
                <a:latin typeface="Cambria"/>
                <a:cs typeface="Cambria"/>
              </a:rPr>
              <a:t>este</a:t>
            </a:r>
            <a:endParaRPr sz="2800">
              <a:latin typeface="Cambria"/>
              <a:cs typeface="Cambria"/>
            </a:endParaRPr>
          </a:p>
          <a:p>
            <a:pPr marL="355600">
              <a:lnSpc>
                <a:spcPct val="100000"/>
              </a:lnSpc>
              <a:spcBef>
                <a:spcPts val="35"/>
              </a:spcBef>
            </a:pPr>
            <a:r>
              <a:rPr sz="2800" spc="45" dirty="0">
                <a:solidFill>
                  <a:srgbClr val="003366"/>
                </a:solidFill>
                <a:latin typeface="Cambria"/>
                <a:cs typeface="Cambria"/>
              </a:rPr>
              <a:t>opțională</a:t>
            </a:r>
            <a:endParaRPr sz="2800">
              <a:latin typeface="Cambria"/>
              <a:cs typeface="Cambria"/>
            </a:endParaRPr>
          </a:p>
          <a:p>
            <a:pPr marL="355600" marR="5080" indent="-342900">
              <a:lnSpc>
                <a:spcPct val="100000"/>
              </a:lnSpc>
              <a:spcBef>
                <a:spcPts val="64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800" spc="35" dirty="0">
                <a:solidFill>
                  <a:srgbClr val="003366"/>
                </a:solidFill>
                <a:latin typeface="Cambria"/>
                <a:cs typeface="Cambria"/>
              </a:rPr>
              <a:t>Prin </a:t>
            </a:r>
            <a:r>
              <a:rPr sz="2800" spc="15" dirty="0">
                <a:solidFill>
                  <a:srgbClr val="003366"/>
                </a:solidFill>
                <a:latin typeface="Cambria"/>
                <a:cs typeface="Cambria"/>
              </a:rPr>
              <a:t>specificarea </a:t>
            </a:r>
            <a:r>
              <a:rPr sz="2800" spc="25" dirty="0">
                <a:solidFill>
                  <a:srgbClr val="003366"/>
                </a:solidFill>
                <a:latin typeface="Cambria"/>
                <a:cs typeface="Cambria"/>
              </a:rPr>
              <a:t>coloanelor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controlăm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asocierile  </a:t>
            </a: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coloană-valoare, deci </a:t>
            </a:r>
            <a:r>
              <a:rPr sz="2800" spc="95" dirty="0">
                <a:solidFill>
                  <a:srgbClr val="003366"/>
                </a:solidFill>
                <a:latin typeface="Cambria"/>
                <a:cs typeface="Cambria"/>
              </a:rPr>
              <a:t>nu </a:t>
            </a:r>
            <a:r>
              <a:rPr sz="2800" spc="15" dirty="0">
                <a:solidFill>
                  <a:srgbClr val="003366"/>
                </a:solidFill>
                <a:latin typeface="Cambria"/>
                <a:cs typeface="Cambria"/>
              </a:rPr>
              <a:t>ne </a:t>
            </a:r>
            <a:r>
              <a:rPr sz="2800" spc="65" dirty="0">
                <a:solidFill>
                  <a:srgbClr val="003366"/>
                </a:solidFill>
                <a:latin typeface="Cambria"/>
                <a:cs typeface="Cambria"/>
              </a:rPr>
              <a:t>bazăm </a:t>
            </a:r>
            <a:r>
              <a:rPr sz="2800" spc="45" dirty="0">
                <a:solidFill>
                  <a:srgbClr val="003366"/>
                </a:solidFill>
                <a:latin typeface="Cambria"/>
                <a:cs typeface="Cambria"/>
              </a:rPr>
              <a:t>pe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ordinea </a:t>
            </a:r>
            <a:r>
              <a:rPr sz="2800" spc="35" dirty="0">
                <a:solidFill>
                  <a:srgbClr val="003366"/>
                </a:solidFill>
                <a:latin typeface="Cambria"/>
                <a:cs typeface="Cambria"/>
              </a:rPr>
              <a:t>în  </a:t>
            </a:r>
            <a:r>
              <a:rPr sz="2800" spc="-15" dirty="0">
                <a:solidFill>
                  <a:srgbClr val="003366"/>
                </a:solidFill>
                <a:latin typeface="Cambria"/>
                <a:cs typeface="Cambria"/>
              </a:rPr>
              <a:t>care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apar </a:t>
            </a:r>
            <a:r>
              <a:rPr sz="2800" spc="25" dirty="0">
                <a:solidFill>
                  <a:srgbClr val="003366"/>
                </a:solidFill>
                <a:latin typeface="Cambria"/>
                <a:cs typeface="Cambria"/>
              </a:rPr>
              <a:t>coloanele </a:t>
            </a:r>
            <a:r>
              <a:rPr sz="2800" spc="35" dirty="0">
                <a:solidFill>
                  <a:srgbClr val="003366"/>
                </a:solidFill>
                <a:latin typeface="Cambria"/>
                <a:cs typeface="Cambria"/>
              </a:rPr>
              <a:t>atunci </a:t>
            </a:r>
            <a:r>
              <a:rPr sz="2800" spc="60" dirty="0">
                <a:solidFill>
                  <a:srgbClr val="003366"/>
                </a:solidFill>
                <a:latin typeface="Cambria"/>
                <a:cs typeface="Cambria"/>
              </a:rPr>
              <a:t>când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a </a:t>
            </a:r>
            <a:r>
              <a:rPr sz="2800" spc="15" dirty="0">
                <a:solidFill>
                  <a:srgbClr val="003366"/>
                </a:solidFill>
                <a:latin typeface="Cambria"/>
                <a:cs typeface="Cambria"/>
              </a:rPr>
              <a:t>fost </a:t>
            </a:r>
            <a:r>
              <a:rPr sz="2800" spc="-20" dirty="0">
                <a:solidFill>
                  <a:srgbClr val="003366"/>
                </a:solidFill>
                <a:latin typeface="Cambria"/>
                <a:cs typeface="Cambria"/>
              </a:rPr>
              <a:t>creat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tabelul  </a:t>
            </a:r>
            <a:r>
              <a:rPr sz="2800" spc="50" dirty="0">
                <a:solidFill>
                  <a:srgbClr val="003366"/>
                </a:solidFill>
                <a:latin typeface="Cambria"/>
                <a:cs typeface="Cambria"/>
              </a:rPr>
              <a:t>sau </a:t>
            </a:r>
            <a:r>
              <a:rPr sz="2800" spc="60" dirty="0">
                <a:solidFill>
                  <a:srgbClr val="003366"/>
                </a:solidFill>
                <a:latin typeface="Cambria"/>
                <a:cs typeface="Cambria"/>
              </a:rPr>
              <a:t>când </a:t>
            </a:r>
            <a:r>
              <a:rPr sz="2800" spc="10" dirty="0">
                <a:solidFill>
                  <a:srgbClr val="003366"/>
                </a:solidFill>
                <a:latin typeface="Cambria"/>
                <a:cs typeface="Cambria"/>
              </a:rPr>
              <a:t>structura </a:t>
            </a: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tabelului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a </a:t>
            </a:r>
            <a:r>
              <a:rPr sz="2800" spc="15" dirty="0">
                <a:solidFill>
                  <a:srgbClr val="003366"/>
                </a:solidFill>
                <a:latin typeface="Cambria"/>
                <a:cs typeface="Cambria"/>
              </a:rPr>
              <a:t>fost </a:t>
            </a:r>
            <a:r>
              <a:rPr sz="2800" spc="50" dirty="0">
                <a:solidFill>
                  <a:srgbClr val="003366"/>
                </a:solidFill>
                <a:latin typeface="Cambria"/>
                <a:cs typeface="Cambria"/>
              </a:rPr>
              <a:t>modificată </a:t>
            </a:r>
            <a:r>
              <a:rPr sz="2800" spc="55" dirty="0">
                <a:solidFill>
                  <a:srgbClr val="003366"/>
                </a:solidFill>
                <a:latin typeface="Cambria"/>
                <a:cs typeface="Cambria"/>
              </a:rPr>
              <a:t>ultima  </a:t>
            </a:r>
            <a:r>
              <a:rPr sz="2800" spc="45" dirty="0">
                <a:solidFill>
                  <a:srgbClr val="003366"/>
                </a:solidFill>
                <a:latin typeface="Cambria"/>
                <a:cs typeface="Cambria"/>
              </a:rPr>
              <a:t>dată</a:t>
            </a:r>
            <a:endParaRPr sz="2800">
              <a:latin typeface="Cambria"/>
              <a:cs typeface="Cambria"/>
            </a:endParaRPr>
          </a:p>
          <a:p>
            <a:pPr marL="355600" marR="273050" indent="-342900">
              <a:lnSpc>
                <a:spcPct val="100000"/>
              </a:lnSpc>
              <a:spcBef>
                <a:spcPts val="67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800" spc="90" dirty="0">
                <a:solidFill>
                  <a:srgbClr val="003366"/>
                </a:solidFill>
                <a:latin typeface="Cambria"/>
                <a:cs typeface="Cambria"/>
              </a:rPr>
              <a:t>Dacă </a:t>
            </a:r>
            <a:r>
              <a:rPr sz="2800" spc="95" dirty="0">
                <a:solidFill>
                  <a:srgbClr val="003366"/>
                </a:solidFill>
                <a:latin typeface="Cambria"/>
                <a:cs typeface="Cambria"/>
              </a:rPr>
              <a:t>nu </a:t>
            </a: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specificăm o </a:t>
            </a:r>
            <a:r>
              <a:rPr sz="2800" spc="35" dirty="0">
                <a:solidFill>
                  <a:srgbClr val="003366"/>
                </a:solidFill>
                <a:latin typeface="Cambria"/>
                <a:cs typeface="Cambria"/>
              </a:rPr>
              <a:t>valoare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pentru </a:t>
            </a: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o </a:t>
            </a:r>
            <a:r>
              <a:rPr sz="2800" spc="45" dirty="0">
                <a:solidFill>
                  <a:srgbClr val="003366"/>
                </a:solidFill>
                <a:latin typeface="Cambria"/>
                <a:cs typeface="Cambria"/>
              </a:rPr>
              <a:t>coloană,  </a:t>
            </a:r>
            <a:r>
              <a:rPr sz="2800" spc="140" dirty="0">
                <a:solidFill>
                  <a:srgbClr val="003366"/>
                </a:solidFill>
                <a:latin typeface="Cambria"/>
                <a:cs typeface="Cambria"/>
              </a:rPr>
              <a:t>SGBD-ul </a:t>
            </a:r>
            <a:r>
              <a:rPr sz="2800" spc="100" dirty="0">
                <a:solidFill>
                  <a:srgbClr val="003366"/>
                </a:solidFill>
                <a:latin typeface="Cambria"/>
                <a:cs typeface="Cambria"/>
              </a:rPr>
              <a:t>va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verifica </a:t>
            </a:r>
            <a:r>
              <a:rPr sz="2800" spc="55" dirty="0">
                <a:solidFill>
                  <a:srgbClr val="003366"/>
                </a:solidFill>
                <a:latin typeface="Cambria"/>
                <a:cs typeface="Cambria"/>
              </a:rPr>
              <a:t>dacă </a:t>
            </a:r>
            <a:r>
              <a:rPr sz="2800" spc="10" dirty="0">
                <a:solidFill>
                  <a:srgbClr val="003366"/>
                </a:solidFill>
                <a:latin typeface="Cambria"/>
                <a:cs typeface="Cambria"/>
              </a:rPr>
              <a:t>există </a:t>
            </a: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o </a:t>
            </a:r>
            <a:r>
              <a:rPr sz="2800" spc="35" dirty="0">
                <a:solidFill>
                  <a:srgbClr val="003366"/>
                </a:solidFill>
                <a:latin typeface="Cambria"/>
                <a:cs typeface="Cambria"/>
              </a:rPr>
              <a:t>valoare </a:t>
            </a:r>
            <a:r>
              <a:rPr sz="2800" spc="45" dirty="0">
                <a:solidFill>
                  <a:srgbClr val="003366"/>
                </a:solidFill>
                <a:latin typeface="Cambria"/>
                <a:cs typeface="Cambria"/>
              </a:rPr>
              <a:t>implicită 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pentru </a:t>
            </a:r>
            <a:r>
              <a:rPr sz="2800" spc="35" dirty="0">
                <a:solidFill>
                  <a:srgbClr val="003366"/>
                </a:solidFill>
                <a:latin typeface="Cambria"/>
                <a:cs typeface="Cambria"/>
              </a:rPr>
              <a:t>coloana </a:t>
            </a:r>
            <a:r>
              <a:rPr sz="2800" spc="15" dirty="0">
                <a:solidFill>
                  <a:srgbClr val="003366"/>
                </a:solidFill>
                <a:latin typeface="Cambria"/>
                <a:cs typeface="Cambria"/>
              </a:rPr>
              <a:t>respectivă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iar </a:t>
            </a:r>
            <a:r>
              <a:rPr sz="2800" spc="55" dirty="0">
                <a:solidFill>
                  <a:srgbClr val="003366"/>
                </a:solidFill>
                <a:latin typeface="Cambria"/>
                <a:cs typeface="Cambria"/>
              </a:rPr>
              <a:t>dacă </a:t>
            </a:r>
            <a:r>
              <a:rPr sz="2800" spc="95" dirty="0">
                <a:solidFill>
                  <a:srgbClr val="003366"/>
                </a:solidFill>
                <a:latin typeface="Cambria"/>
                <a:cs typeface="Cambria"/>
              </a:rPr>
              <a:t>nu </a:t>
            </a:r>
            <a:r>
              <a:rPr sz="2800" spc="10" dirty="0">
                <a:solidFill>
                  <a:srgbClr val="003366"/>
                </a:solidFill>
                <a:latin typeface="Cambria"/>
                <a:cs typeface="Cambria"/>
              </a:rPr>
              <a:t>există și  </a:t>
            </a:r>
            <a:r>
              <a:rPr sz="2800" spc="35" dirty="0">
                <a:solidFill>
                  <a:srgbClr val="003366"/>
                </a:solidFill>
                <a:latin typeface="Cambria"/>
                <a:cs typeface="Cambria"/>
              </a:rPr>
              <a:t>coloana </a:t>
            </a:r>
            <a:r>
              <a:rPr sz="2800" spc="95" dirty="0">
                <a:solidFill>
                  <a:srgbClr val="003366"/>
                </a:solidFill>
                <a:latin typeface="Cambria"/>
                <a:cs typeface="Cambria"/>
              </a:rPr>
              <a:t>nu </a:t>
            </a:r>
            <a:r>
              <a:rPr sz="2800" spc="15" dirty="0">
                <a:solidFill>
                  <a:srgbClr val="003366"/>
                </a:solidFill>
                <a:latin typeface="Cambria"/>
                <a:cs typeface="Cambria"/>
              </a:rPr>
              <a:t>permite </a:t>
            </a:r>
            <a:r>
              <a:rPr sz="2800" spc="290" dirty="0">
                <a:solidFill>
                  <a:srgbClr val="003366"/>
                </a:solidFill>
                <a:latin typeface="Cambria"/>
                <a:cs typeface="Cambria"/>
              </a:rPr>
              <a:t>NULL </a:t>
            </a:r>
            <a:r>
              <a:rPr sz="2800" spc="35" dirty="0">
                <a:solidFill>
                  <a:srgbClr val="003366"/>
                </a:solidFill>
                <a:latin typeface="Cambria"/>
                <a:cs typeface="Cambria"/>
              </a:rPr>
              <a:t>atunci </a:t>
            </a:r>
            <a:r>
              <a:rPr sz="2800" spc="-5" dirty="0">
                <a:solidFill>
                  <a:srgbClr val="003366"/>
                </a:solidFill>
                <a:latin typeface="Cambria"/>
                <a:cs typeface="Cambria"/>
              </a:rPr>
              <a:t>inserarea </a:t>
            </a:r>
            <a:r>
              <a:rPr sz="2800" spc="95" dirty="0">
                <a:solidFill>
                  <a:srgbClr val="003366"/>
                </a:solidFill>
                <a:latin typeface="Cambria"/>
                <a:cs typeface="Cambria"/>
              </a:rPr>
              <a:t>nu va  </a:t>
            </a:r>
            <a:r>
              <a:rPr sz="2800" spc="50" dirty="0">
                <a:solidFill>
                  <a:srgbClr val="003366"/>
                </a:solidFill>
                <a:latin typeface="Cambria"/>
                <a:cs typeface="Cambria"/>
              </a:rPr>
              <a:t>avea</a:t>
            </a:r>
            <a:r>
              <a:rPr sz="2800" spc="7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loc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5013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DML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31366"/>
            <a:ext cx="8032115" cy="46653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54965" algn="l"/>
              </a:tabLst>
            </a:pPr>
            <a:r>
              <a:rPr sz="2100" spc="103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2100" spc="1035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800" spc="85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2800" spc="60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800" spc="-10" dirty="0">
                <a:solidFill>
                  <a:srgbClr val="003366"/>
                </a:solidFill>
                <a:latin typeface="Cambria"/>
                <a:cs typeface="Cambria"/>
              </a:rPr>
              <a:t>inserare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a </a:t>
            </a:r>
            <a:r>
              <a:rPr sz="2800" spc="50" dirty="0">
                <a:solidFill>
                  <a:srgbClr val="003366"/>
                </a:solidFill>
                <a:latin typeface="Cambria"/>
                <a:cs typeface="Cambria"/>
              </a:rPr>
              <a:t>unei </a:t>
            </a: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noi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înregistrări</a:t>
            </a:r>
            <a:r>
              <a:rPr sz="2800" spc="254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35" dirty="0">
                <a:solidFill>
                  <a:srgbClr val="003366"/>
                </a:solidFill>
                <a:latin typeface="Cambria"/>
                <a:cs typeface="Cambria"/>
              </a:rPr>
              <a:t>în</a:t>
            </a:r>
            <a:endParaRPr sz="2800">
              <a:latin typeface="Cambria"/>
              <a:cs typeface="Cambria"/>
            </a:endParaRPr>
          </a:p>
          <a:p>
            <a:pPr marL="355600">
              <a:lnSpc>
                <a:spcPct val="100000"/>
              </a:lnSpc>
              <a:spcBef>
                <a:spcPts val="25"/>
              </a:spcBef>
            </a:pP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tabelul</a:t>
            </a:r>
            <a:r>
              <a:rPr sz="2800" spc="6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i="1" spc="-10" dirty="0">
                <a:solidFill>
                  <a:srgbClr val="003366"/>
                </a:solidFill>
                <a:latin typeface="Times New Roman"/>
                <a:cs typeface="Times New Roman"/>
              </a:rPr>
              <a:t>Clien</a:t>
            </a:r>
            <a:r>
              <a:rPr sz="2800" i="1" spc="-10" dirty="0">
                <a:solidFill>
                  <a:srgbClr val="003366"/>
                </a:solidFill>
                <a:latin typeface="Cambria"/>
                <a:cs typeface="Cambria"/>
              </a:rPr>
              <a:t>ț</a:t>
            </a:r>
            <a:r>
              <a:rPr sz="2800" i="1" spc="-10" dirty="0">
                <a:solidFill>
                  <a:srgbClr val="003366"/>
                </a:solidFill>
                <a:latin typeface="Times New Roman"/>
                <a:cs typeface="Times New Roman"/>
              </a:rPr>
              <a:t>i</a:t>
            </a:r>
            <a:r>
              <a:rPr sz="2800" spc="-10" dirty="0">
                <a:solidFill>
                  <a:srgbClr val="003366"/>
                </a:solidFill>
                <a:latin typeface="Cambria"/>
                <a:cs typeface="Cambria"/>
              </a:rPr>
              <a:t>:</a:t>
            </a:r>
            <a:endParaRPr sz="2800">
              <a:latin typeface="Cambria"/>
              <a:cs typeface="Cambria"/>
            </a:endParaRPr>
          </a:p>
          <a:p>
            <a:pPr marL="927100">
              <a:lnSpc>
                <a:spcPct val="100000"/>
              </a:lnSpc>
              <a:spcBef>
                <a:spcPts val="2965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INSERT INTO</a:t>
            </a:r>
            <a:r>
              <a:rPr sz="2800" spc="-1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Clienți</a:t>
            </a:r>
            <a:endParaRPr sz="2800">
              <a:latin typeface="Consolas"/>
              <a:cs typeface="Consolas"/>
            </a:endParaRPr>
          </a:p>
          <a:p>
            <a:pPr marL="988060" marR="5080" indent="-195580">
              <a:lnSpc>
                <a:spcPct val="100000"/>
              </a:lnSpc>
              <a:spcBef>
                <a:spcPts val="35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(IDClient, Nume, Prenume, Localitate)  VALUES (1, 'Pop', 'Anda',</a:t>
            </a:r>
            <a:r>
              <a:rPr sz="2800" spc="-3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'Sibiu');</a:t>
            </a:r>
            <a:endParaRPr sz="28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</a:pPr>
            <a:r>
              <a:rPr sz="2800" spc="280" dirty="0">
                <a:solidFill>
                  <a:srgbClr val="003366"/>
                </a:solidFill>
                <a:latin typeface="Cambria"/>
                <a:cs typeface="Cambria"/>
              </a:rPr>
              <a:t>SAU</a:t>
            </a:r>
            <a:endParaRPr sz="2800">
              <a:latin typeface="Cambria"/>
              <a:cs typeface="Cambria"/>
            </a:endParaRPr>
          </a:p>
          <a:p>
            <a:pPr marL="927100">
              <a:lnSpc>
                <a:spcPct val="100000"/>
              </a:lnSpc>
              <a:spcBef>
                <a:spcPts val="2990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INSERT INTO</a:t>
            </a:r>
            <a:r>
              <a:rPr sz="2800" spc="-1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Clienți</a:t>
            </a:r>
            <a:endParaRPr sz="28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710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VALUES (1, 'Pop', 'Anda',</a:t>
            </a:r>
            <a:r>
              <a:rPr sz="2800" spc="-3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'Sibiu');</a:t>
            </a:r>
            <a:endParaRPr sz="28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7149"/>
            <a:ext cx="487426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i="0" spc="-5" dirty="0">
                <a:solidFill>
                  <a:srgbClr val="FF0000"/>
                </a:solidFill>
                <a:latin typeface="Calibri"/>
                <a:cs typeface="Calibri"/>
              </a:rPr>
              <a:t>Clauza</a:t>
            </a:r>
            <a:r>
              <a:rPr sz="3600" b="1" i="0" spc="-9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600" b="1" i="0" dirty="0">
                <a:solidFill>
                  <a:srgbClr val="FF0000"/>
                </a:solidFill>
                <a:latin typeface="Calibri"/>
                <a:cs typeface="Calibri"/>
              </a:rPr>
              <a:t>WHERE</a:t>
            </a:r>
            <a:endParaRPr sz="3600" b="1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1140" y="1596644"/>
            <a:ext cx="882586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spc="1180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2400" spc="1180" dirty="0">
                <a:solidFill>
                  <a:srgbClr val="9A0000"/>
                </a:solidFill>
                <a:latin typeface="Times New Roman"/>
                <a:cs typeface="Times New Roman"/>
              </a:rPr>
              <a:t> </a:t>
            </a:r>
            <a:r>
              <a:rPr sz="3200" spc="50" dirty="0">
                <a:latin typeface="Cambria"/>
                <a:cs typeface="Cambria"/>
              </a:rPr>
              <a:t>Operatori </a:t>
            </a:r>
            <a:r>
              <a:rPr sz="3200" spc="-10" dirty="0">
                <a:latin typeface="Cambria"/>
                <a:cs typeface="Cambria"/>
              </a:rPr>
              <a:t>care </a:t>
            </a:r>
            <a:r>
              <a:rPr sz="3200" spc="45" dirty="0">
                <a:latin typeface="Cambria"/>
                <a:cs typeface="Cambria"/>
              </a:rPr>
              <a:t>pot </a:t>
            </a:r>
            <a:r>
              <a:rPr sz="3200" spc="65" dirty="0">
                <a:latin typeface="Cambria"/>
                <a:cs typeface="Cambria"/>
              </a:rPr>
              <a:t>fi </a:t>
            </a:r>
            <a:r>
              <a:rPr sz="3200" spc="40" dirty="0">
                <a:latin typeface="Cambria"/>
                <a:cs typeface="Cambria"/>
              </a:rPr>
              <a:t>folosiți </a:t>
            </a:r>
            <a:r>
              <a:rPr sz="3200" spc="55" dirty="0">
                <a:latin typeface="Cambria"/>
                <a:cs typeface="Cambria"/>
              </a:rPr>
              <a:t>în </a:t>
            </a:r>
            <a:r>
              <a:rPr sz="3200" spc="75" dirty="0">
                <a:latin typeface="Cambria"/>
                <a:cs typeface="Cambria"/>
              </a:rPr>
              <a:t>clauza</a:t>
            </a:r>
            <a:r>
              <a:rPr sz="3200" spc="-430" dirty="0">
                <a:latin typeface="Cambria"/>
                <a:cs typeface="Cambria"/>
              </a:rPr>
              <a:t> </a:t>
            </a:r>
            <a:r>
              <a:rPr sz="3200" b="1" spc="-275" dirty="0">
                <a:solidFill>
                  <a:srgbClr val="0033CC"/>
                </a:solidFill>
                <a:latin typeface="Palatino Linotype"/>
                <a:cs typeface="Palatino Linotype"/>
              </a:rPr>
              <a:t>WHERE</a:t>
            </a:r>
            <a:r>
              <a:rPr sz="3200" spc="-275" dirty="0">
                <a:solidFill>
                  <a:srgbClr val="0033CC"/>
                </a:solidFill>
                <a:latin typeface="Cambria"/>
                <a:cs typeface="Cambria"/>
              </a:rPr>
              <a:t>:</a:t>
            </a:r>
            <a:endParaRPr sz="3200" dirty="0">
              <a:solidFill>
                <a:srgbClr val="0033CC"/>
              </a:solidFill>
              <a:latin typeface="Cambria"/>
              <a:cs typeface="Cambri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746250" y="2432050"/>
          <a:ext cx="6019800" cy="36575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8800"/>
                <a:gridCol w="4191000"/>
              </a:tblGrid>
              <a:tr h="432942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800" b="1" dirty="0">
                          <a:solidFill>
                            <a:srgbClr val="003366"/>
                          </a:solidFill>
                          <a:latin typeface="Palatino Linotype"/>
                          <a:cs typeface="Palatino Linotype"/>
                        </a:rPr>
                        <a:t>Operator</a:t>
                      </a:r>
                      <a:endParaRPr sz="1800">
                        <a:latin typeface="Palatino Linotype"/>
                        <a:cs typeface="Palatino Linotype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381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800" b="1" dirty="0">
                          <a:solidFill>
                            <a:srgbClr val="003366"/>
                          </a:solidFill>
                          <a:latin typeface="Palatino Linotype"/>
                          <a:cs typeface="Palatino Linotype"/>
                        </a:rPr>
                        <a:t>Descriere</a:t>
                      </a:r>
                      <a:endParaRPr sz="1800">
                        <a:latin typeface="Palatino Linotype"/>
                        <a:cs typeface="Palatino Linotype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381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32943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800" spc="15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IN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381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8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Într-o </a:t>
                      </a:r>
                      <a:r>
                        <a:rPr sz="1800" spc="4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mulțime </a:t>
                      </a:r>
                      <a:r>
                        <a:rPr sz="1800" spc="1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enumerată</a:t>
                      </a:r>
                      <a:r>
                        <a:rPr sz="1800" spc="14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2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explicit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381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732282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675"/>
                        </a:spcBef>
                      </a:pPr>
                      <a:r>
                        <a:rPr sz="1800" spc="18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NOT</a:t>
                      </a:r>
                      <a:r>
                        <a:rPr sz="1800" spc="4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15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IN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21272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150"/>
                        </a:lnSpc>
                        <a:spcBef>
                          <a:spcPts val="620"/>
                        </a:spcBef>
                      </a:pPr>
                      <a:r>
                        <a:rPr sz="18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În </a:t>
                      </a:r>
                      <a:r>
                        <a:rPr sz="1800" spc="1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afara </a:t>
                      </a:r>
                      <a:r>
                        <a:rPr sz="18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unei </a:t>
                      </a:r>
                      <a:r>
                        <a:rPr sz="1800" spc="4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mulțimi</a:t>
                      </a:r>
                      <a:r>
                        <a:rPr sz="1800" spc="1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1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enumerate</a:t>
                      </a:r>
                      <a:endParaRPr sz="1800">
                        <a:latin typeface="Cambria"/>
                        <a:cs typeface="Cambria"/>
                      </a:endParaRPr>
                    </a:p>
                    <a:p>
                      <a:pPr marL="68580">
                        <a:lnSpc>
                          <a:spcPts val="2150"/>
                        </a:lnSpc>
                      </a:pPr>
                      <a:r>
                        <a:rPr sz="1800" spc="2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explicit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78740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32943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800" spc="9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BETWEEN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800" spc="1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Într-un interval</a:t>
                      </a:r>
                      <a:r>
                        <a:rPr sz="1800" spc="9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1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închis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760602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789"/>
                        </a:spcBef>
                      </a:pPr>
                      <a:r>
                        <a:rPr sz="1800" spc="18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NOT</a:t>
                      </a:r>
                      <a:r>
                        <a:rPr sz="1800" spc="1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9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BETWEEN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227329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789"/>
                        </a:spcBef>
                      </a:pPr>
                      <a:r>
                        <a:rPr sz="1800" spc="3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În </a:t>
                      </a:r>
                      <a:r>
                        <a:rPr sz="1800" spc="1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afara </a:t>
                      </a:r>
                      <a:r>
                        <a:rPr sz="1800" spc="5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unui </a:t>
                      </a:r>
                      <a:r>
                        <a:rPr sz="1800" spc="2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interval</a:t>
                      </a:r>
                      <a:r>
                        <a:rPr sz="1800" spc="10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1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închis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227329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32943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spc="9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LIKE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spc="13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Ca </a:t>
                      </a:r>
                      <a:r>
                        <a:rPr sz="18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un</a:t>
                      </a:r>
                      <a:r>
                        <a:rPr sz="1800" spc="-3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2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șablon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32943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spc="18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NOT</a:t>
                      </a:r>
                      <a:r>
                        <a:rPr sz="1800" spc="4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9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LIKE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Diferit </a:t>
                      </a:r>
                      <a:r>
                        <a:rPr sz="1800" spc="4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de </a:t>
                      </a:r>
                      <a:r>
                        <a:rPr sz="18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un</a:t>
                      </a:r>
                      <a:r>
                        <a:rPr sz="1800" spc="7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2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șablon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5013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DML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345437"/>
            <a:ext cx="7774305" cy="4800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3535">
              <a:lnSpc>
                <a:spcPts val="3340"/>
              </a:lnSpc>
              <a:spcBef>
                <a:spcPts val="9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5600" algn="l"/>
                <a:tab pos="356235" algn="l"/>
              </a:tabLst>
            </a:pP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Instrucțiunea </a:t>
            </a:r>
            <a:r>
              <a:rPr sz="2800" b="1" spc="-5" dirty="0">
                <a:solidFill>
                  <a:srgbClr val="003366"/>
                </a:solidFill>
                <a:latin typeface="Palatino Linotype"/>
                <a:cs typeface="Palatino Linotype"/>
              </a:rPr>
              <a:t>UPDATE </a:t>
            </a:r>
            <a:r>
              <a:rPr sz="2800" spc="-25" dirty="0">
                <a:solidFill>
                  <a:srgbClr val="003366"/>
                </a:solidFill>
                <a:latin typeface="Cambria"/>
                <a:cs typeface="Cambria"/>
              </a:rPr>
              <a:t>se </a:t>
            </a:r>
            <a:r>
              <a:rPr sz="2800" spc="10" dirty="0">
                <a:solidFill>
                  <a:srgbClr val="003366"/>
                </a:solidFill>
                <a:latin typeface="Cambria"/>
                <a:cs typeface="Cambria"/>
              </a:rPr>
              <a:t>folosește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pentru</a:t>
            </a:r>
            <a:r>
              <a:rPr sz="2800" spc="27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a</a:t>
            </a:r>
            <a:endParaRPr sz="2800">
              <a:latin typeface="Cambria"/>
              <a:cs typeface="Cambria"/>
            </a:endParaRPr>
          </a:p>
          <a:p>
            <a:pPr marL="355600">
              <a:lnSpc>
                <a:spcPts val="3340"/>
              </a:lnSpc>
            </a:pPr>
            <a:r>
              <a:rPr sz="2800" spc="45" dirty="0">
                <a:solidFill>
                  <a:srgbClr val="003366"/>
                </a:solidFill>
                <a:latin typeface="Cambria"/>
                <a:cs typeface="Cambria"/>
              </a:rPr>
              <a:t>actualiza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înregistrări </a:t>
            </a:r>
            <a:r>
              <a:rPr sz="2800" spc="25" dirty="0">
                <a:solidFill>
                  <a:srgbClr val="003366"/>
                </a:solidFill>
                <a:latin typeface="Cambria"/>
                <a:cs typeface="Cambria"/>
              </a:rPr>
              <a:t>într-un</a:t>
            </a:r>
            <a:r>
              <a:rPr sz="2800" spc="13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tabel</a:t>
            </a:r>
            <a:endParaRPr sz="2800">
              <a:latin typeface="Cambria"/>
              <a:cs typeface="Cambria"/>
            </a:endParaRPr>
          </a:p>
          <a:p>
            <a:pPr marL="355600" indent="-343535">
              <a:lnSpc>
                <a:spcPct val="100000"/>
              </a:lnSpc>
              <a:spcBef>
                <a:spcPts val="67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5600" algn="l"/>
                <a:tab pos="356235" algn="l"/>
              </a:tabLst>
            </a:pP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Sintaxa:</a:t>
            </a:r>
            <a:endParaRPr sz="2800">
              <a:latin typeface="Cambria"/>
              <a:cs typeface="Cambria"/>
            </a:endParaRPr>
          </a:p>
          <a:p>
            <a:pPr marL="927100">
              <a:lnSpc>
                <a:spcPct val="100000"/>
              </a:lnSpc>
              <a:spcBef>
                <a:spcPts val="685"/>
              </a:spcBef>
            </a:pPr>
            <a:r>
              <a:rPr sz="2800" spc="-10" dirty="0">
                <a:solidFill>
                  <a:srgbClr val="003366"/>
                </a:solidFill>
                <a:latin typeface="Consolas"/>
                <a:cs typeface="Consolas"/>
              </a:rPr>
              <a:t>UPDATE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 table_name</a:t>
            </a:r>
            <a:endParaRPr sz="28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705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SET column1=value1,</a:t>
            </a:r>
            <a:r>
              <a:rPr sz="2800" spc="-4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column2=value2,</a:t>
            </a:r>
            <a:endParaRPr sz="2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…</a:t>
            </a:r>
            <a:endParaRPr sz="28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670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WHERE</a:t>
            </a:r>
            <a:r>
              <a:rPr sz="2800" spc="-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some_column=some_value;</a:t>
            </a:r>
            <a:endParaRPr sz="28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950">
              <a:latin typeface="Consolas"/>
              <a:cs typeface="Consolas"/>
            </a:endParaRPr>
          </a:p>
          <a:p>
            <a:pPr marL="12700">
              <a:lnSpc>
                <a:spcPts val="3354"/>
              </a:lnSpc>
              <a:tabLst>
                <a:tab pos="355600" algn="l"/>
              </a:tabLst>
            </a:pPr>
            <a:r>
              <a:rPr sz="2100" spc="103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2100" spc="1035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800" spc="50" dirty="0">
                <a:solidFill>
                  <a:srgbClr val="003366"/>
                </a:solidFill>
                <a:latin typeface="Cambria"/>
                <a:cs typeface="Cambria"/>
              </a:rPr>
              <a:t>Omiterea clauzei </a:t>
            </a:r>
            <a:r>
              <a:rPr sz="2800" b="1" spc="5" dirty="0">
                <a:solidFill>
                  <a:srgbClr val="003366"/>
                </a:solidFill>
                <a:latin typeface="Palatino Linotype"/>
                <a:cs typeface="Palatino Linotype"/>
              </a:rPr>
              <a:t>WHERE </a:t>
            </a:r>
            <a:r>
              <a:rPr sz="2800" spc="95" dirty="0">
                <a:solidFill>
                  <a:srgbClr val="003366"/>
                </a:solidFill>
                <a:latin typeface="Cambria"/>
                <a:cs typeface="Cambria"/>
              </a:rPr>
              <a:t>va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rezulta</a:t>
            </a:r>
            <a:r>
              <a:rPr sz="2800" spc="114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35" dirty="0">
                <a:solidFill>
                  <a:srgbClr val="003366"/>
                </a:solidFill>
                <a:latin typeface="Cambria"/>
                <a:cs typeface="Cambria"/>
              </a:rPr>
              <a:t>în</a:t>
            </a:r>
            <a:endParaRPr sz="2800">
              <a:latin typeface="Cambria"/>
              <a:cs typeface="Cambria"/>
            </a:endParaRPr>
          </a:p>
          <a:p>
            <a:pPr marL="355600">
              <a:lnSpc>
                <a:spcPts val="3354"/>
              </a:lnSpc>
            </a:pP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actualizarea </a:t>
            </a:r>
            <a:r>
              <a:rPr sz="2800" spc="15" dirty="0">
                <a:solidFill>
                  <a:srgbClr val="003366"/>
                </a:solidFill>
                <a:latin typeface="Cambria"/>
                <a:cs typeface="Cambria"/>
              </a:rPr>
              <a:t>tuturor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înregistrărilor </a:t>
            </a:r>
            <a:r>
              <a:rPr sz="2800" spc="85" dirty="0">
                <a:solidFill>
                  <a:srgbClr val="003366"/>
                </a:solidFill>
                <a:latin typeface="Cambria"/>
                <a:cs typeface="Cambria"/>
              </a:rPr>
              <a:t>din</a:t>
            </a:r>
            <a:r>
              <a:rPr sz="2800" spc="17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tabel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5013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DML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908175"/>
            <a:ext cx="7971155" cy="31330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spc="1180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2400" spc="470" dirty="0">
                <a:solidFill>
                  <a:srgbClr val="9A0000"/>
                </a:solidFill>
                <a:latin typeface="Times New Roman"/>
                <a:cs typeface="Times New Roman"/>
              </a:rPr>
              <a:t> </a:t>
            </a:r>
            <a:r>
              <a:rPr sz="3200" spc="105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3200" spc="75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3200" spc="35" dirty="0">
                <a:solidFill>
                  <a:srgbClr val="003366"/>
                </a:solidFill>
                <a:latin typeface="Cambria"/>
                <a:cs typeface="Cambria"/>
              </a:rPr>
              <a:t>actualizare a </a:t>
            </a:r>
            <a:r>
              <a:rPr sz="3200" spc="60" dirty="0">
                <a:solidFill>
                  <a:srgbClr val="003366"/>
                </a:solidFill>
                <a:latin typeface="Cambria"/>
                <a:cs typeface="Cambria"/>
              </a:rPr>
              <a:t>unei </a:t>
            </a:r>
            <a:r>
              <a:rPr sz="3200" spc="-90" dirty="0">
                <a:solidFill>
                  <a:srgbClr val="003366"/>
                </a:solidFill>
                <a:latin typeface="Cambria"/>
                <a:cs typeface="Cambria"/>
              </a:rPr>
              <a:t>înregistrări</a:t>
            </a:r>
            <a:endParaRPr sz="3200">
              <a:latin typeface="Cambria"/>
              <a:cs typeface="Cambria"/>
            </a:endParaRPr>
          </a:p>
          <a:p>
            <a:pPr marL="355600">
              <a:lnSpc>
                <a:spcPct val="100000"/>
              </a:lnSpc>
            </a:pPr>
            <a:r>
              <a:rPr sz="3200" spc="55" dirty="0">
                <a:solidFill>
                  <a:srgbClr val="003366"/>
                </a:solidFill>
                <a:latin typeface="Cambria"/>
                <a:cs typeface="Cambria"/>
              </a:rPr>
              <a:t>dintr-un</a:t>
            </a:r>
            <a:r>
              <a:rPr sz="3200" spc="7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3200" dirty="0">
                <a:solidFill>
                  <a:srgbClr val="003366"/>
                </a:solidFill>
                <a:latin typeface="Cambria"/>
                <a:cs typeface="Cambria"/>
              </a:rPr>
              <a:t>tabel:</a:t>
            </a:r>
            <a:endParaRPr sz="32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500">
              <a:latin typeface="Cambria"/>
              <a:cs typeface="Cambria"/>
            </a:endParaRPr>
          </a:p>
          <a:p>
            <a:pPr marL="927100">
              <a:lnSpc>
                <a:spcPct val="100000"/>
              </a:lnSpc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UPDATE</a:t>
            </a:r>
            <a:r>
              <a:rPr sz="280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Clienți</a:t>
            </a:r>
            <a:endParaRPr sz="28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705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SET</a:t>
            </a:r>
            <a:r>
              <a:rPr sz="2800" spc="-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Localitate='Cluj-Napoca'</a:t>
            </a:r>
            <a:endParaRPr sz="28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WHERE Nume='Pop' AND</a:t>
            </a:r>
            <a:r>
              <a:rPr sz="2800" spc="-2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Prenume='Anda';</a:t>
            </a:r>
            <a:endParaRPr sz="28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5013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DML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13943" y="1683461"/>
            <a:ext cx="7930515" cy="4416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5600" algn="l"/>
              </a:tabLst>
            </a:pPr>
            <a:r>
              <a:rPr sz="3200" spc="30" dirty="0">
                <a:solidFill>
                  <a:srgbClr val="003366"/>
                </a:solidFill>
                <a:latin typeface="Cambria"/>
                <a:cs typeface="Cambria"/>
              </a:rPr>
              <a:t>Instrucțiunea </a:t>
            </a:r>
            <a:r>
              <a:rPr sz="3200" b="1" spc="10" dirty="0">
                <a:solidFill>
                  <a:srgbClr val="003366"/>
                </a:solidFill>
                <a:latin typeface="Palatino Linotype"/>
                <a:cs typeface="Palatino Linotype"/>
              </a:rPr>
              <a:t>DELETE </a:t>
            </a:r>
            <a:r>
              <a:rPr sz="3200" spc="-25" dirty="0">
                <a:solidFill>
                  <a:srgbClr val="003366"/>
                </a:solidFill>
                <a:latin typeface="Cambria"/>
                <a:cs typeface="Cambria"/>
              </a:rPr>
              <a:t>se </a:t>
            </a:r>
            <a:r>
              <a:rPr sz="3200" spc="15" dirty="0">
                <a:solidFill>
                  <a:srgbClr val="003366"/>
                </a:solidFill>
                <a:latin typeface="Cambria"/>
                <a:cs typeface="Cambria"/>
              </a:rPr>
              <a:t>folosește </a:t>
            </a:r>
            <a:r>
              <a:rPr sz="3200" spc="-254" dirty="0">
                <a:solidFill>
                  <a:srgbClr val="003366"/>
                </a:solidFill>
                <a:latin typeface="Cambria"/>
                <a:cs typeface="Cambria"/>
              </a:rPr>
              <a:t>pentru  </a:t>
            </a:r>
            <a:r>
              <a:rPr sz="3200" spc="35" dirty="0">
                <a:solidFill>
                  <a:srgbClr val="003366"/>
                </a:solidFill>
                <a:latin typeface="Cambria"/>
                <a:cs typeface="Cambria"/>
              </a:rPr>
              <a:t>a </a:t>
            </a:r>
            <a:r>
              <a:rPr sz="3200" dirty="0">
                <a:solidFill>
                  <a:srgbClr val="003366"/>
                </a:solidFill>
                <a:latin typeface="Cambria"/>
                <a:cs typeface="Cambria"/>
              </a:rPr>
              <a:t>șterge </a:t>
            </a:r>
            <a:r>
              <a:rPr sz="3200" spc="10" dirty="0">
                <a:solidFill>
                  <a:srgbClr val="003366"/>
                </a:solidFill>
                <a:latin typeface="Cambria"/>
                <a:cs typeface="Cambria"/>
              </a:rPr>
              <a:t>înregistrări </a:t>
            </a:r>
            <a:r>
              <a:rPr sz="3200" spc="55" dirty="0">
                <a:solidFill>
                  <a:srgbClr val="003366"/>
                </a:solidFill>
                <a:latin typeface="Cambria"/>
                <a:cs typeface="Cambria"/>
              </a:rPr>
              <a:t>dintr-un</a:t>
            </a:r>
            <a:r>
              <a:rPr sz="3200" spc="33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3200" spc="5" dirty="0">
                <a:solidFill>
                  <a:srgbClr val="003366"/>
                </a:solidFill>
                <a:latin typeface="Cambria"/>
                <a:cs typeface="Cambria"/>
              </a:rPr>
              <a:t>tabel</a:t>
            </a:r>
            <a:endParaRPr sz="3200">
              <a:latin typeface="Cambria"/>
              <a:cs typeface="Cambria"/>
            </a:endParaRPr>
          </a:p>
          <a:p>
            <a:pPr marL="355600" indent="-342900">
              <a:lnSpc>
                <a:spcPct val="100000"/>
              </a:lnSpc>
              <a:spcBef>
                <a:spcPts val="73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5600" algn="l"/>
              </a:tabLst>
            </a:pPr>
            <a:r>
              <a:rPr sz="3200" spc="40" dirty="0">
                <a:solidFill>
                  <a:srgbClr val="003366"/>
                </a:solidFill>
                <a:latin typeface="Cambria"/>
                <a:cs typeface="Cambria"/>
              </a:rPr>
              <a:t>Sintaxa:</a:t>
            </a:r>
            <a:endParaRPr sz="3200">
              <a:latin typeface="Cambria"/>
              <a:cs typeface="Cambria"/>
            </a:endParaRPr>
          </a:p>
          <a:p>
            <a:pPr marL="927100">
              <a:lnSpc>
                <a:spcPct val="100000"/>
              </a:lnSpc>
              <a:spcBef>
                <a:spcPts val="780"/>
              </a:spcBef>
            </a:pPr>
            <a:r>
              <a:rPr sz="3200" dirty="0">
                <a:solidFill>
                  <a:srgbClr val="003366"/>
                </a:solidFill>
                <a:latin typeface="Consolas"/>
                <a:cs typeface="Consolas"/>
              </a:rPr>
              <a:t>DELETE FROM</a:t>
            </a:r>
            <a:r>
              <a:rPr sz="3200" spc="-2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3200" dirty="0">
                <a:solidFill>
                  <a:srgbClr val="003366"/>
                </a:solidFill>
                <a:latin typeface="Consolas"/>
                <a:cs typeface="Consolas"/>
              </a:rPr>
              <a:t>table_name</a:t>
            </a:r>
            <a:endParaRPr sz="32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805"/>
              </a:spcBef>
            </a:pPr>
            <a:r>
              <a:rPr sz="3200" dirty="0">
                <a:solidFill>
                  <a:srgbClr val="003366"/>
                </a:solidFill>
                <a:latin typeface="Consolas"/>
                <a:cs typeface="Consolas"/>
              </a:rPr>
              <a:t>WHERE</a:t>
            </a:r>
            <a:r>
              <a:rPr sz="3200" spc="-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3200" dirty="0">
                <a:solidFill>
                  <a:srgbClr val="003366"/>
                </a:solidFill>
                <a:latin typeface="Consolas"/>
                <a:cs typeface="Consolas"/>
              </a:rPr>
              <a:t>some_column=some_value;</a:t>
            </a:r>
            <a:endParaRPr sz="32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550">
              <a:latin typeface="Consolas"/>
              <a:cs typeface="Consolas"/>
            </a:endParaRPr>
          </a:p>
          <a:p>
            <a:pPr marL="355600" indent="-342900">
              <a:lnSpc>
                <a:spcPct val="100000"/>
              </a:lnSpc>
              <a:buClr>
                <a:srgbClr val="9A0000"/>
              </a:buClr>
              <a:buSzPct val="75000"/>
              <a:buFont typeface="Wingdings"/>
              <a:buChar char="◼"/>
              <a:tabLst>
                <a:tab pos="355600" algn="l"/>
              </a:tabLst>
            </a:pPr>
            <a:r>
              <a:rPr sz="3200" spc="60" dirty="0">
                <a:solidFill>
                  <a:srgbClr val="003366"/>
                </a:solidFill>
                <a:latin typeface="Cambria"/>
                <a:cs typeface="Cambria"/>
              </a:rPr>
              <a:t>Omiterea clauzei </a:t>
            </a:r>
            <a:r>
              <a:rPr sz="3200" b="1" spc="10" dirty="0">
                <a:solidFill>
                  <a:srgbClr val="003366"/>
                </a:solidFill>
                <a:latin typeface="Palatino Linotype"/>
                <a:cs typeface="Palatino Linotype"/>
              </a:rPr>
              <a:t>WHERE </a:t>
            </a:r>
            <a:r>
              <a:rPr sz="3200" spc="114" dirty="0">
                <a:solidFill>
                  <a:srgbClr val="003366"/>
                </a:solidFill>
                <a:latin typeface="Cambria"/>
                <a:cs typeface="Cambria"/>
              </a:rPr>
              <a:t>va </a:t>
            </a:r>
            <a:r>
              <a:rPr sz="3200" spc="35" dirty="0">
                <a:solidFill>
                  <a:srgbClr val="003366"/>
                </a:solidFill>
                <a:latin typeface="Cambria"/>
                <a:cs typeface="Cambria"/>
              </a:rPr>
              <a:t>rezulta</a:t>
            </a:r>
            <a:r>
              <a:rPr sz="3200" spc="9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3200" spc="45" dirty="0">
                <a:solidFill>
                  <a:srgbClr val="003366"/>
                </a:solidFill>
                <a:latin typeface="Cambria"/>
                <a:cs typeface="Cambria"/>
              </a:rPr>
              <a:t>în</a:t>
            </a:r>
            <a:endParaRPr sz="3200">
              <a:latin typeface="Cambria"/>
              <a:cs typeface="Cambria"/>
            </a:endParaRPr>
          </a:p>
          <a:p>
            <a:pPr marL="354965">
              <a:lnSpc>
                <a:spcPct val="100000"/>
              </a:lnSpc>
              <a:spcBef>
                <a:spcPts val="25"/>
              </a:spcBef>
            </a:pPr>
            <a:r>
              <a:rPr sz="3200" spc="-5" dirty="0">
                <a:solidFill>
                  <a:srgbClr val="003366"/>
                </a:solidFill>
                <a:latin typeface="Cambria"/>
                <a:cs typeface="Cambria"/>
              </a:rPr>
              <a:t>ștergerea </a:t>
            </a:r>
            <a:r>
              <a:rPr sz="3200" spc="20" dirty="0">
                <a:solidFill>
                  <a:srgbClr val="003366"/>
                </a:solidFill>
                <a:latin typeface="Cambria"/>
                <a:cs typeface="Cambria"/>
              </a:rPr>
              <a:t>tuturor </a:t>
            </a:r>
            <a:r>
              <a:rPr sz="3200" spc="10" dirty="0">
                <a:solidFill>
                  <a:srgbClr val="003366"/>
                </a:solidFill>
                <a:latin typeface="Cambria"/>
                <a:cs typeface="Cambria"/>
              </a:rPr>
              <a:t>înregistrărilor </a:t>
            </a:r>
            <a:r>
              <a:rPr sz="3200" spc="100" dirty="0">
                <a:solidFill>
                  <a:srgbClr val="003366"/>
                </a:solidFill>
                <a:latin typeface="Cambria"/>
                <a:cs typeface="Cambria"/>
              </a:rPr>
              <a:t>din</a:t>
            </a:r>
            <a:r>
              <a:rPr sz="3200" spc="33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3200" spc="10" dirty="0">
                <a:solidFill>
                  <a:srgbClr val="003366"/>
                </a:solidFill>
                <a:latin typeface="Cambria"/>
                <a:cs typeface="Cambria"/>
              </a:rPr>
              <a:t>tabel</a:t>
            </a:r>
            <a:endParaRPr sz="3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5013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DML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69644" y="1799285"/>
            <a:ext cx="7119620" cy="380936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354965" marR="6985" indent="-342900">
              <a:lnSpc>
                <a:spcPct val="89700"/>
              </a:lnSpc>
              <a:spcBef>
                <a:spcPts val="434"/>
              </a:spcBef>
              <a:buClr>
                <a:srgbClr val="9A0000"/>
              </a:buClr>
              <a:buSzPct val="74074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700" spc="85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2700" spc="65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700" spc="-10" dirty="0">
                <a:solidFill>
                  <a:srgbClr val="003366"/>
                </a:solidFill>
                <a:latin typeface="Cambria"/>
                <a:cs typeface="Cambria"/>
              </a:rPr>
              <a:t>ștergere </a:t>
            </a:r>
            <a:r>
              <a:rPr sz="2700" spc="30" dirty="0">
                <a:solidFill>
                  <a:srgbClr val="003366"/>
                </a:solidFill>
                <a:latin typeface="Cambria"/>
                <a:cs typeface="Cambria"/>
              </a:rPr>
              <a:t>a </a:t>
            </a:r>
            <a:r>
              <a:rPr sz="2700" spc="15" dirty="0">
                <a:solidFill>
                  <a:srgbClr val="003366"/>
                </a:solidFill>
                <a:latin typeface="Cambria"/>
                <a:cs typeface="Cambria"/>
              </a:rPr>
              <a:t>tuturor </a:t>
            </a:r>
            <a:r>
              <a:rPr sz="2700" spc="-15" dirty="0">
                <a:solidFill>
                  <a:srgbClr val="003366"/>
                </a:solidFill>
                <a:latin typeface="Cambria"/>
                <a:cs typeface="Cambria"/>
              </a:rPr>
              <a:t>înregistrărilor  </a:t>
            </a:r>
            <a:r>
              <a:rPr sz="2700" spc="75" dirty="0">
                <a:solidFill>
                  <a:srgbClr val="003366"/>
                </a:solidFill>
                <a:latin typeface="Cambria"/>
                <a:cs typeface="Cambria"/>
              </a:rPr>
              <a:t>din </a:t>
            </a:r>
            <a:r>
              <a:rPr sz="2700" spc="25" dirty="0">
                <a:solidFill>
                  <a:srgbClr val="003366"/>
                </a:solidFill>
                <a:latin typeface="Cambria"/>
                <a:cs typeface="Cambria"/>
              </a:rPr>
              <a:t>tabelul </a:t>
            </a:r>
            <a:r>
              <a:rPr sz="2700" i="1" dirty="0">
                <a:solidFill>
                  <a:srgbClr val="003366"/>
                </a:solidFill>
                <a:latin typeface="Times New Roman"/>
                <a:cs typeface="Times New Roman"/>
              </a:rPr>
              <a:t>Clien</a:t>
            </a:r>
            <a:r>
              <a:rPr sz="2700" i="1" dirty="0">
                <a:solidFill>
                  <a:srgbClr val="003366"/>
                </a:solidFill>
                <a:latin typeface="Cambria"/>
                <a:cs typeface="Cambria"/>
              </a:rPr>
              <a:t>ț</a:t>
            </a:r>
            <a:r>
              <a:rPr sz="2700" i="1" dirty="0">
                <a:solidFill>
                  <a:srgbClr val="003366"/>
                </a:solidFill>
                <a:latin typeface="Times New Roman"/>
                <a:cs typeface="Times New Roman"/>
              </a:rPr>
              <a:t>i </a:t>
            </a:r>
            <a:r>
              <a:rPr sz="2700" spc="30" dirty="0">
                <a:solidFill>
                  <a:srgbClr val="003366"/>
                </a:solidFill>
                <a:latin typeface="Cambria"/>
                <a:cs typeface="Cambria"/>
              </a:rPr>
              <a:t>pentru </a:t>
            </a:r>
            <a:r>
              <a:rPr sz="2700" spc="-10" dirty="0">
                <a:solidFill>
                  <a:srgbClr val="003366"/>
                </a:solidFill>
                <a:latin typeface="Cambria"/>
                <a:cs typeface="Cambria"/>
              </a:rPr>
              <a:t>care </a:t>
            </a:r>
            <a:r>
              <a:rPr sz="2700" spc="35" dirty="0">
                <a:solidFill>
                  <a:srgbClr val="003366"/>
                </a:solidFill>
                <a:latin typeface="Cambria"/>
                <a:cs typeface="Cambria"/>
              </a:rPr>
              <a:t>coloana  </a:t>
            </a:r>
            <a:r>
              <a:rPr sz="2700" i="1" spc="-45" dirty="0">
                <a:solidFill>
                  <a:srgbClr val="003366"/>
                </a:solidFill>
                <a:latin typeface="Times New Roman"/>
                <a:cs typeface="Times New Roman"/>
              </a:rPr>
              <a:t>Localitate </a:t>
            </a:r>
            <a:r>
              <a:rPr sz="2700" spc="-15" dirty="0">
                <a:solidFill>
                  <a:srgbClr val="003366"/>
                </a:solidFill>
                <a:latin typeface="Cambria"/>
                <a:cs typeface="Cambria"/>
              </a:rPr>
              <a:t>are </a:t>
            </a:r>
            <a:r>
              <a:rPr sz="2700" spc="35" dirty="0">
                <a:solidFill>
                  <a:srgbClr val="003366"/>
                </a:solidFill>
                <a:latin typeface="Cambria"/>
                <a:cs typeface="Cambria"/>
              </a:rPr>
              <a:t>valoarea</a:t>
            </a:r>
            <a:r>
              <a:rPr sz="2700" spc="17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700" i="1" spc="55" dirty="0">
                <a:solidFill>
                  <a:srgbClr val="003366"/>
                </a:solidFill>
                <a:latin typeface="Cambria"/>
                <a:cs typeface="Cambria"/>
              </a:rPr>
              <a:t>‘Sibiu’</a:t>
            </a:r>
            <a:r>
              <a:rPr sz="2700" spc="55" dirty="0">
                <a:solidFill>
                  <a:srgbClr val="003366"/>
                </a:solidFill>
                <a:latin typeface="Cambria"/>
                <a:cs typeface="Cambria"/>
              </a:rPr>
              <a:t>:</a:t>
            </a:r>
            <a:endParaRPr sz="2700">
              <a:latin typeface="Cambria"/>
              <a:cs typeface="Cambria"/>
            </a:endParaRPr>
          </a:p>
          <a:p>
            <a:pPr marL="926465">
              <a:lnSpc>
                <a:spcPct val="100000"/>
              </a:lnSpc>
              <a:spcBef>
                <a:spcPts val="325"/>
              </a:spcBef>
            </a:pPr>
            <a:r>
              <a:rPr sz="2700" dirty="0">
                <a:solidFill>
                  <a:srgbClr val="003366"/>
                </a:solidFill>
                <a:latin typeface="Consolas"/>
                <a:cs typeface="Consolas"/>
              </a:rPr>
              <a:t>DELETE FROM</a:t>
            </a:r>
            <a:r>
              <a:rPr sz="2700" spc="-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700" dirty="0">
                <a:solidFill>
                  <a:srgbClr val="003366"/>
                </a:solidFill>
                <a:latin typeface="Consolas"/>
                <a:cs typeface="Consolas"/>
              </a:rPr>
              <a:t>Clienți</a:t>
            </a:r>
            <a:endParaRPr sz="2700">
              <a:latin typeface="Consolas"/>
              <a:cs typeface="Consolas"/>
            </a:endParaRPr>
          </a:p>
          <a:p>
            <a:pPr marL="926465">
              <a:lnSpc>
                <a:spcPct val="100000"/>
              </a:lnSpc>
              <a:spcBef>
                <a:spcPts val="360"/>
              </a:spcBef>
            </a:pPr>
            <a:r>
              <a:rPr sz="2700" dirty="0">
                <a:solidFill>
                  <a:srgbClr val="003366"/>
                </a:solidFill>
                <a:latin typeface="Consolas"/>
                <a:cs typeface="Consolas"/>
              </a:rPr>
              <a:t>WHERE</a:t>
            </a:r>
            <a:r>
              <a:rPr sz="2700" spc="-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700" dirty="0">
                <a:solidFill>
                  <a:srgbClr val="003366"/>
                </a:solidFill>
                <a:latin typeface="Consolas"/>
                <a:cs typeface="Consolas"/>
              </a:rPr>
              <a:t>Localitate='Sibiu';</a:t>
            </a:r>
            <a:endParaRPr sz="27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600">
              <a:latin typeface="Consolas"/>
              <a:cs typeface="Consolas"/>
            </a:endParaRPr>
          </a:p>
          <a:p>
            <a:pPr marL="354965" marR="5080" indent="-342900">
              <a:lnSpc>
                <a:spcPts val="2900"/>
              </a:lnSpc>
              <a:buClr>
                <a:srgbClr val="9A0000"/>
              </a:buClr>
              <a:buSzPct val="74074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700" spc="85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2700" spc="60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700" spc="-10" dirty="0">
                <a:solidFill>
                  <a:srgbClr val="003366"/>
                </a:solidFill>
                <a:latin typeface="Cambria"/>
                <a:cs typeface="Cambria"/>
              </a:rPr>
              <a:t>ștergere </a:t>
            </a:r>
            <a:r>
              <a:rPr sz="2700" spc="30" dirty="0">
                <a:solidFill>
                  <a:srgbClr val="003366"/>
                </a:solidFill>
                <a:latin typeface="Cambria"/>
                <a:cs typeface="Cambria"/>
              </a:rPr>
              <a:t>a </a:t>
            </a:r>
            <a:r>
              <a:rPr sz="2700" spc="15" dirty="0">
                <a:solidFill>
                  <a:srgbClr val="003366"/>
                </a:solidFill>
                <a:latin typeface="Cambria"/>
                <a:cs typeface="Cambria"/>
              </a:rPr>
              <a:t>tuturor </a:t>
            </a:r>
            <a:r>
              <a:rPr sz="2700" spc="-15" dirty="0">
                <a:solidFill>
                  <a:srgbClr val="003366"/>
                </a:solidFill>
                <a:latin typeface="Cambria"/>
                <a:cs typeface="Cambria"/>
              </a:rPr>
              <a:t>înregistrărilor  </a:t>
            </a:r>
            <a:r>
              <a:rPr sz="2700" spc="75" dirty="0">
                <a:solidFill>
                  <a:srgbClr val="003366"/>
                </a:solidFill>
                <a:latin typeface="Cambria"/>
                <a:cs typeface="Cambria"/>
              </a:rPr>
              <a:t>din </a:t>
            </a:r>
            <a:r>
              <a:rPr sz="2700" spc="25" dirty="0">
                <a:solidFill>
                  <a:srgbClr val="003366"/>
                </a:solidFill>
                <a:latin typeface="Cambria"/>
                <a:cs typeface="Cambria"/>
              </a:rPr>
              <a:t>tabelul</a:t>
            </a:r>
            <a:r>
              <a:rPr sz="2700" spc="8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700" i="1" spc="-5" dirty="0">
                <a:solidFill>
                  <a:srgbClr val="003366"/>
                </a:solidFill>
                <a:latin typeface="Times New Roman"/>
                <a:cs typeface="Times New Roman"/>
              </a:rPr>
              <a:t>Clien</a:t>
            </a:r>
            <a:r>
              <a:rPr sz="2700" i="1" spc="-5" dirty="0">
                <a:solidFill>
                  <a:srgbClr val="003366"/>
                </a:solidFill>
                <a:latin typeface="Cambria"/>
                <a:cs typeface="Cambria"/>
              </a:rPr>
              <a:t>ț</a:t>
            </a:r>
            <a:r>
              <a:rPr sz="2700" i="1" spc="-5" dirty="0">
                <a:solidFill>
                  <a:srgbClr val="003366"/>
                </a:solidFill>
                <a:latin typeface="Times New Roman"/>
                <a:cs typeface="Times New Roman"/>
              </a:rPr>
              <a:t>i</a:t>
            </a:r>
            <a:r>
              <a:rPr sz="2700" spc="-5" dirty="0">
                <a:solidFill>
                  <a:srgbClr val="003366"/>
                </a:solidFill>
                <a:latin typeface="Cambria"/>
                <a:cs typeface="Cambria"/>
              </a:rPr>
              <a:t>:</a:t>
            </a:r>
            <a:endParaRPr sz="2700">
              <a:latin typeface="Cambria"/>
              <a:cs typeface="Cambria"/>
            </a:endParaRPr>
          </a:p>
          <a:p>
            <a:pPr marL="926465">
              <a:lnSpc>
                <a:spcPct val="100000"/>
              </a:lnSpc>
              <a:spcBef>
                <a:spcPts val="280"/>
              </a:spcBef>
            </a:pPr>
            <a:r>
              <a:rPr sz="2700" dirty="0">
                <a:solidFill>
                  <a:srgbClr val="003366"/>
                </a:solidFill>
                <a:latin typeface="Consolas"/>
                <a:cs typeface="Consolas"/>
              </a:rPr>
              <a:t>DELETE FROM</a:t>
            </a:r>
            <a:r>
              <a:rPr sz="2700" spc="-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700" dirty="0">
                <a:solidFill>
                  <a:srgbClr val="003366"/>
                </a:solidFill>
                <a:latin typeface="Consolas"/>
                <a:cs typeface="Consolas"/>
              </a:rPr>
              <a:t>Clienți;</a:t>
            </a:r>
            <a:endParaRPr sz="27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04316" y="1831289"/>
            <a:ext cx="7628255" cy="4050029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42265" indent="-342265">
              <a:lnSpc>
                <a:spcPts val="2880"/>
              </a:lnSpc>
              <a:spcBef>
                <a:spcPts val="79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42265" algn="l"/>
                <a:tab pos="342900" algn="l"/>
              </a:tabLst>
            </a:pPr>
            <a:r>
              <a:rPr sz="3000" spc="30" dirty="0">
                <a:solidFill>
                  <a:srgbClr val="003366"/>
                </a:solidFill>
                <a:latin typeface="Cambria"/>
                <a:cs typeface="Cambria"/>
              </a:rPr>
              <a:t>Instrucțiunea </a:t>
            </a:r>
            <a:r>
              <a:rPr sz="3000" b="1" spc="5" dirty="0">
                <a:solidFill>
                  <a:srgbClr val="003366"/>
                </a:solidFill>
                <a:latin typeface="Palatino Linotype"/>
                <a:cs typeface="Palatino Linotype"/>
              </a:rPr>
              <a:t>CREATE </a:t>
            </a:r>
            <a:r>
              <a:rPr sz="3000" b="1" spc="10" dirty="0">
                <a:solidFill>
                  <a:srgbClr val="003366"/>
                </a:solidFill>
                <a:latin typeface="Palatino Linotype"/>
                <a:cs typeface="Palatino Linotype"/>
              </a:rPr>
              <a:t>TABLE </a:t>
            </a:r>
            <a:r>
              <a:rPr sz="3000" spc="-25" dirty="0">
                <a:solidFill>
                  <a:srgbClr val="003366"/>
                </a:solidFill>
                <a:latin typeface="Cambria"/>
                <a:cs typeface="Cambria"/>
              </a:rPr>
              <a:t>se </a:t>
            </a:r>
            <a:r>
              <a:rPr sz="3000" spc="-65" dirty="0">
                <a:solidFill>
                  <a:srgbClr val="003366"/>
                </a:solidFill>
                <a:latin typeface="Cambria"/>
                <a:cs typeface="Cambria"/>
              </a:rPr>
              <a:t>folosește  </a:t>
            </a:r>
            <a:r>
              <a:rPr sz="3000" spc="35" dirty="0">
                <a:solidFill>
                  <a:srgbClr val="003366"/>
                </a:solidFill>
                <a:latin typeface="Cambria"/>
                <a:cs typeface="Cambria"/>
              </a:rPr>
              <a:t>pentru a </a:t>
            </a:r>
            <a:r>
              <a:rPr sz="3000" spc="-10" dirty="0">
                <a:solidFill>
                  <a:srgbClr val="003366"/>
                </a:solidFill>
                <a:latin typeface="Cambria"/>
                <a:cs typeface="Cambria"/>
              </a:rPr>
              <a:t>crea </a:t>
            </a:r>
            <a:r>
              <a:rPr sz="3000" spc="114" dirty="0">
                <a:solidFill>
                  <a:srgbClr val="003366"/>
                </a:solidFill>
                <a:latin typeface="Cambria"/>
                <a:cs typeface="Cambria"/>
              </a:rPr>
              <a:t>un </a:t>
            </a:r>
            <a:r>
              <a:rPr sz="3000" spc="5" dirty="0">
                <a:solidFill>
                  <a:srgbClr val="003366"/>
                </a:solidFill>
                <a:latin typeface="Cambria"/>
                <a:cs typeface="Cambria"/>
              </a:rPr>
              <a:t>tabel într-o </a:t>
            </a:r>
            <a:r>
              <a:rPr sz="3000" spc="50" dirty="0">
                <a:solidFill>
                  <a:srgbClr val="003366"/>
                </a:solidFill>
                <a:latin typeface="Cambria"/>
                <a:cs typeface="Cambria"/>
              </a:rPr>
              <a:t>bază </a:t>
            </a:r>
            <a:r>
              <a:rPr sz="3000" spc="70" dirty="0">
                <a:solidFill>
                  <a:srgbClr val="003366"/>
                </a:solidFill>
                <a:latin typeface="Cambria"/>
                <a:cs typeface="Cambria"/>
              </a:rPr>
              <a:t>de</a:t>
            </a:r>
            <a:r>
              <a:rPr sz="3000" spc="42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3000" spc="35" dirty="0">
                <a:solidFill>
                  <a:srgbClr val="003366"/>
                </a:solidFill>
                <a:latin typeface="Cambria"/>
                <a:cs typeface="Cambria"/>
              </a:rPr>
              <a:t>date</a:t>
            </a:r>
            <a:endParaRPr sz="3000">
              <a:latin typeface="Cambria"/>
              <a:cs typeface="Cambria"/>
            </a:endParaRPr>
          </a:p>
          <a:p>
            <a:pPr marL="342265" indent="-342265">
              <a:lnSpc>
                <a:spcPct val="100000"/>
              </a:lnSpc>
              <a:spcBef>
                <a:spcPts val="3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42265" algn="l"/>
                <a:tab pos="342900" algn="l"/>
              </a:tabLst>
            </a:pPr>
            <a:r>
              <a:rPr sz="3000" spc="35" dirty="0">
                <a:solidFill>
                  <a:srgbClr val="003366"/>
                </a:solidFill>
                <a:latin typeface="Cambria"/>
                <a:cs typeface="Cambria"/>
              </a:rPr>
              <a:t>Sintaxa:</a:t>
            </a:r>
            <a:endParaRPr sz="3000">
              <a:latin typeface="Cambria"/>
              <a:cs typeface="Cambria"/>
            </a:endParaRPr>
          </a:p>
          <a:p>
            <a:pPr marL="1123315" marR="1887855" indent="-208915">
              <a:lnSpc>
                <a:spcPct val="100000"/>
              </a:lnSpc>
            </a:pPr>
            <a:r>
              <a:rPr sz="3000" spc="-5" dirty="0">
                <a:solidFill>
                  <a:srgbClr val="003366"/>
                </a:solidFill>
                <a:latin typeface="Consolas"/>
                <a:cs typeface="Consolas"/>
              </a:rPr>
              <a:t>CREATE </a:t>
            </a:r>
            <a:r>
              <a:rPr sz="3000" dirty="0">
                <a:solidFill>
                  <a:srgbClr val="003366"/>
                </a:solidFill>
                <a:latin typeface="Consolas"/>
                <a:cs typeface="Consolas"/>
              </a:rPr>
              <a:t>TABLE</a:t>
            </a:r>
            <a:r>
              <a:rPr sz="3000" spc="-9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3000" dirty="0">
                <a:solidFill>
                  <a:srgbClr val="003366"/>
                </a:solidFill>
                <a:latin typeface="Consolas"/>
                <a:cs typeface="Consolas"/>
              </a:rPr>
              <a:t>table_name  (</a:t>
            </a:r>
            <a:endParaRPr sz="3000">
              <a:latin typeface="Consolas"/>
              <a:cs typeface="Consolas"/>
            </a:endParaRPr>
          </a:p>
          <a:p>
            <a:pPr marL="2456815" marR="345440" indent="-915035">
              <a:lnSpc>
                <a:spcPct val="100000"/>
              </a:lnSpc>
            </a:pPr>
            <a:r>
              <a:rPr sz="3000" spc="-5" dirty="0">
                <a:solidFill>
                  <a:srgbClr val="003366"/>
                </a:solidFill>
                <a:latin typeface="Consolas"/>
                <a:cs typeface="Consolas"/>
              </a:rPr>
              <a:t>column_name1 data_type,  column_name2</a:t>
            </a:r>
            <a:r>
              <a:rPr sz="3000" spc="-2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3000" spc="-5" dirty="0">
                <a:solidFill>
                  <a:srgbClr val="003366"/>
                </a:solidFill>
                <a:latin typeface="Consolas"/>
                <a:cs typeface="Consolas"/>
              </a:rPr>
              <a:t>data_type,</a:t>
            </a:r>
            <a:endParaRPr sz="3000">
              <a:latin typeface="Consolas"/>
              <a:cs typeface="Consolas"/>
            </a:endParaRPr>
          </a:p>
          <a:p>
            <a:pPr marL="2456815">
              <a:lnSpc>
                <a:spcPct val="100000"/>
              </a:lnSpc>
            </a:pPr>
            <a:r>
              <a:rPr sz="3000" dirty="0">
                <a:solidFill>
                  <a:srgbClr val="003366"/>
                </a:solidFill>
                <a:latin typeface="Consolas"/>
                <a:cs typeface="Consolas"/>
              </a:rPr>
              <a:t>…</a:t>
            </a:r>
            <a:endParaRPr sz="3000">
              <a:latin typeface="Consolas"/>
              <a:cs typeface="Consolas"/>
            </a:endParaRPr>
          </a:p>
          <a:p>
            <a:pPr marL="2037714">
              <a:lnSpc>
                <a:spcPct val="100000"/>
              </a:lnSpc>
              <a:spcBef>
                <a:spcPts val="5"/>
              </a:spcBef>
            </a:pPr>
            <a:r>
              <a:rPr sz="3000" spc="-5" dirty="0">
                <a:solidFill>
                  <a:srgbClr val="003366"/>
                </a:solidFill>
                <a:latin typeface="Consolas"/>
                <a:cs typeface="Consolas"/>
              </a:rPr>
              <a:t>);</a:t>
            </a:r>
            <a:endParaRPr sz="30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8640" y="1713941"/>
            <a:ext cx="7959725" cy="4420870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342900" indent="-342900">
              <a:lnSpc>
                <a:spcPts val="3240"/>
              </a:lnSpc>
              <a:spcBef>
                <a:spcPts val="509"/>
              </a:spcBef>
              <a:tabLst>
                <a:tab pos="342265" algn="l"/>
              </a:tabLst>
            </a:pPr>
            <a:r>
              <a:rPr sz="2250" spc="1120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2250" spc="1120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3000" spc="100" dirty="0">
                <a:solidFill>
                  <a:srgbClr val="003366"/>
                </a:solidFill>
                <a:latin typeface="Cambria"/>
                <a:cs typeface="Cambria"/>
              </a:rPr>
              <a:t>Dorim </a:t>
            </a:r>
            <a:r>
              <a:rPr sz="3000" spc="5" dirty="0">
                <a:solidFill>
                  <a:srgbClr val="003366"/>
                </a:solidFill>
                <a:latin typeface="Cambria"/>
                <a:cs typeface="Cambria"/>
              </a:rPr>
              <a:t>să </a:t>
            </a:r>
            <a:r>
              <a:rPr sz="3000" spc="25" dirty="0">
                <a:solidFill>
                  <a:srgbClr val="003366"/>
                </a:solidFill>
                <a:latin typeface="Cambria"/>
                <a:cs typeface="Cambria"/>
              </a:rPr>
              <a:t>creăm </a:t>
            </a:r>
            <a:r>
              <a:rPr sz="3000" spc="110" dirty="0">
                <a:solidFill>
                  <a:srgbClr val="003366"/>
                </a:solidFill>
                <a:latin typeface="Cambria"/>
                <a:cs typeface="Cambria"/>
              </a:rPr>
              <a:t>un </a:t>
            </a:r>
            <a:r>
              <a:rPr sz="3000" spc="5" dirty="0">
                <a:solidFill>
                  <a:srgbClr val="003366"/>
                </a:solidFill>
                <a:latin typeface="Cambria"/>
                <a:cs typeface="Cambria"/>
              </a:rPr>
              <a:t>tabel </a:t>
            </a:r>
            <a:r>
              <a:rPr sz="3000" spc="75" dirty="0">
                <a:solidFill>
                  <a:srgbClr val="003366"/>
                </a:solidFill>
                <a:latin typeface="Cambria"/>
                <a:cs typeface="Cambria"/>
              </a:rPr>
              <a:t>numit </a:t>
            </a:r>
            <a:r>
              <a:rPr sz="3000" i="1" spc="-65" dirty="0">
                <a:solidFill>
                  <a:srgbClr val="003366"/>
                </a:solidFill>
                <a:latin typeface="Times New Roman"/>
                <a:cs typeface="Times New Roman"/>
              </a:rPr>
              <a:t>Persoane </a:t>
            </a:r>
            <a:r>
              <a:rPr sz="3000" spc="-10" dirty="0">
                <a:solidFill>
                  <a:srgbClr val="003366"/>
                </a:solidFill>
                <a:latin typeface="Cambria"/>
                <a:cs typeface="Cambria"/>
              </a:rPr>
              <a:t>care  </a:t>
            </a:r>
            <a:r>
              <a:rPr sz="3000" spc="30" dirty="0">
                <a:solidFill>
                  <a:srgbClr val="003366"/>
                </a:solidFill>
                <a:latin typeface="Cambria"/>
                <a:cs typeface="Cambria"/>
              </a:rPr>
              <a:t>conține </a:t>
            </a:r>
            <a:r>
              <a:rPr sz="3000" spc="55" dirty="0">
                <a:solidFill>
                  <a:srgbClr val="003366"/>
                </a:solidFill>
                <a:latin typeface="Cambria"/>
                <a:cs typeface="Cambria"/>
              </a:rPr>
              <a:t>câmpurile </a:t>
            </a:r>
            <a:r>
              <a:rPr sz="3000" i="1" spc="40" dirty="0">
                <a:solidFill>
                  <a:srgbClr val="003366"/>
                </a:solidFill>
                <a:latin typeface="Times New Roman"/>
                <a:cs typeface="Times New Roman"/>
              </a:rPr>
              <a:t>id</a:t>
            </a:r>
            <a:r>
              <a:rPr sz="3000" spc="40" dirty="0">
                <a:solidFill>
                  <a:srgbClr val="003366"/>
                </a:solidFill>
                <a:latin typeface="Cambria"/>
                <a:cs typeface="Cambria"/>
              </a:rPr>
              <a:t>, </a:t>
            </a:r>
            <a:r>
              <a:rPr sz="3000" i="1" spc="85" dirty="0">
                <a:solidFill>
                  <a:srgbClr val="003366"/>
                </a:solidFill>
                <a:latin typeface="Times New Roman"/>
                <a:cs typeface="Times New Roman"/>
              </a:rPr>
              <a:t>nume</a:t>
            </a:r>
            <a:r>
              <a:rPr sz="3000" spc="85" dirty="0">
                <a:solidFill>
                  <a:srgbClr val="003366"/>
                </a:solidFill>
                <a:latin typeface="Cambria"/>
                <a:cs typeface="Cambria"/>
              </a:rPr>
              <a:t>, </a:t>
            </a:r>
            <a:r>
              <a:rPr sz="3000" i="1" spc="35" dirty="0">
                <a:solidFill>
                  <a:srgbClr val="003366"/>
                </a:solidFill>
                <a:latin typeface="Times New Roman"/>
                <a:cs typeface="Times New Roman"/>
              </a:rPr>
              <a:t>prenume</a:t>
            </a:r>
            <a:r>
              <a:rPr sz="3000" spc="35" dirty="0">
                <a:solidFill>
                  <a:srgbClr val="003366"/>
                </a:solidFill>
                <a:latin typeface="Cambria"/>
                <a:cs typeface="Cambria"/>
              </a:rPr>
              <a:t>,</a:t>
            </a:r>
            <a:r>
              <a:rPr sz="3000" spc="22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3000" i="1" spc="-50" dirty="0">
                <a:solidFill>
                  <a:srgbClr val="003366"/>
                </a:solidFill>
                <a:latin typeface="Times New Roman"/>
                <a:cs typeface="Times New Roman"/>
              </a:rPr>
              <a:t>localitate</a:t>
            </a:r>
            <a:endParaRPr sz="3000">
              <a:latin typeface="Times New Roman"/>
              <a:cs typeface="Times New Roman"/>
            </a:endParaRPr>
          </a:p>
          <a:p>
            <a:pPr marL="1123315" marR="2639060" indent="-208915">
              <a:lnSpc>
                <a:spcPts val="4000"/>
              </a:lnSpc>
              <a:spcBef>
                <a:spcPts val="114"/>
              </a:spcBef>
            </a:pPr>
            <a:r>
              <a:rPr sz="3000" spc="-5" dirty="0">
                <a:solidFill>
                  <a:srgbClr val="003366"/>
                </a:solidFill>
                <a:latin typeface="Consolas"/>
                <a:cs typeface="Consolas"/>
              </a:rPr>
              <a:t>CREATE </a:t>
            </a:r>
            <a:r>
              <a:rPr sz="3000" dirty="0">
                <a:solidFill>
                  <a:srgbClr val="003366"/>
                </a:solidFill>
                <a:latin typeface="Consolas"/>
                <a:cs typeface="Consolas"/>
              </a:rPr>
              <a:t>TABLE</a:t>
            </a:r>
            <a:r>
              <a:rPr sz="3000" spc="-5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3000" spc="-5" dirty="0">
                <a:solidFill>
                  <a:srgbClr val="003366"/>
                </a:solidFill>
                <a:latin typeface="Consolas"/>
                <a:cs typeface="Consolas"/>
              </a:rPr>
              <a:t>Persoane  </a:t>
            </a:r>
            <a:r>
              <a:rPr sz="3000" dirty="0">
                <a:solidFill>
                  <a:srgbClr val="003366"/>
                </a:solidFill>
                <a:latin typeface="Consolas"/>
                <a:cs typeface="Consolas"/>
              </a:rPr>
              <a:t>(</a:t>
            </a:r>
            <a:endParaRPr sz="3000">
              <a:latin typeface="Consolas"/>
              <a:cs typeface="Consolas"/>
            </a:endParaRPr>
          </a:p>
          <a:p>
            <a:pPr marL="1542415">
              <a:lnSpc>
                <a:spcPct val="100000"/>
              </a:lnSpc>
              <a:spcBef>
                <a:spcPts val="155"/>
              </a:spcBef>
            </a:pPr>
            <a:r>
              <a:rPr sz="3000" dirty="0">
                <a:solidFill>
                  <a:srgbClr val="003366"/>
                </a:solidFill>
                <a:latin typeface="Consolas"/>
                <a:cs typeface="Consolas"/>
              </a:rPr>
              <a:t>id</a:t>
            </a:r>
            <a:r>
              <a:rPr sz="3000" spc="-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3000" spc="-5" dirty="0">
                <a:solidFill>
                  <a:srgbClr val="003366"/>
                </a:solidFill>
                <a:latin typeface="Consolas"/>
                <a:cs typeface="Consolas"/>
              </a:rPr>
              <a:t>INT,</a:t>
            </a:r>
            <a:endParaRPr sz="3000">
              <a:latin typeface="Consolas"/>
              <a:cs typeface="Consolas"/>
            </a:endParaRPr>
          </a:p>
          <a:p>
            <a:pPr marL="2456815">
              <a:lnSpc>
                <a:spcPct val="100000"/>
              </a:lnSpc>
              <a:spcBef>
                <a:spcPts val="360"/>
              </a:spcBef>
            </a:pPr>
            <a:r>
              <a:rPr sz="3000" dirty="0">
                <a:solidFill>
                  <a:srgbClr val="003366"/>
                </a:solidFill>
                <a:latin typeface="Consolas"/>
                <a:cs typeface="Consolas"/>
              </a:rPr>
              <a:t>nume</a:t>
            </a:r>
            <a:r>
              <a:rPr sz="3000" spc="-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3000" dirty="0">
                <a:solidFill>
                  <a:srgbClr val="003366"/>
                </a:solidFill>
                <a:latin typeface="Consolas"/>
                <a:cs typeface="Consolas"/>
              </a:rPr>
              <a:t>VARCHAR(30),</a:t>
            </a:r>
            <a:endParaRPr sz="3000">
              <a:latin typeface="Consolas"/>
              <a:cs typeface="Consolas"/>
            </a:endParaRPr>
          </a:p>
          <a:p>
            <a:pPr marL="2456815" marR="881380" indent="-363220">
              <a:lnSpc>
                <a:spcPts val="3960"/>
              </a:lnSpc>
              <a:spcBef>
                <a:spcPts val="195"/>
              </a:spcBef>
            </a:pPr>
            <a:r>
              <a:rPr sz="3000" spc="-5" dirty="0">
                <a:solidFill>
                  <a:srgbClr val="003366"/>
                </a:solidFill>
                <a:latin typeface="Consolas"/>
                <a:cs typeface="Consolas"/>
              </a:rPr>
              <a:t>prenume </a:t>
            </a:r>
            <a:r>
              <a:rPr sz="3000" dirty="0">
                <a:solidFill>
                  <a:srgbClr val="003366"/>
                </a:solidFill>
                <a:latin typeface="Consolas"/>
                <a:cs typeface="Consolas"/>
              </a:rPr>
              <a:t>VARCHAR(30),  localitate</a:t>
            </a:r>
            <a:r>
              <a:rPr sz="3000" spc="-8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3000" dirty="0">
                <a:solidFill>
                  <a:srgbClr val="003366"/>
                </a:solidFill>
                <a:latin typeface="Consolas"/>
                <a:cs typeface="Consolas"/>
              </a:rPr>
              <a:t>VARCHAR(30)</a:t>
            </a:r>
            <a:endParaRPr sz="3000">
              <a:latin typeface="Consolas"/>
              <a:cs typeface="Consolas"/>
            </a:endParaRPr>
          </a:p>
          <a:p>
            <a:pPr marL="2037714">
              <a:lnSpc>
                <a:spcPct val="100000"/>
              </a:lnSpc>
              <a:spcBef>
                <a:spcPts val="170"/>
              </a:spcBef>
            </a:pPr>
            <a:r>
              <a:rPr sz="3000" spc="-5" dirty="0">
                <a:solidFill>
                  <a:srgbClr val="003366"/>
                </a:solidFill>
                <a:latin typeface="Consolas"/>
                <a:cs typeface="Consolas"/>
              </a:rPr>
              <a:t>);</a:t>
            </a:r>
            <a:endParaRPr sz="30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13943" y="1688033"/>
            <a:ext cx="7359015" cy="4806950"/>
          </a:xfrm>
          <a:prstGeom prst="rect">
            <a:avLst/>
          </a:prstGeom>
        </p:spPr>
        <p:txBody>
          <a:bodyPr vert="horz" wrap="square" lIns="0" tIns="29844" rIns="0" bIns="0" rtlCol="0">
            <a:spAutoFit/>
          </a:bodyPr>
          <a:lstStyle/>
          <a:p>
            <a:pPr marL="354965" marR="464184" indent="-342900">
              <a:lnSpc>
                <a:spcPts val="3329"/>
              </a:lnSpc>
              <a:spcBef>
                <a:spcPts val="234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800" spc="25" dirty="0">
                <a:solidFill>
                  <a:srgbClr val="003366"/>
                </a:solidFill>
                <a:latin typeface="Cambria"/>
                <a:cs typeface="Cambria"/>
              </a:rPr>
              <a:t>Instrucțiunea </a:t>
            </a:r>
            <a:r>
              <a:rPr sz="2800" b="1" dirty="0">
                <a:solidFill>
                  <a:srgbClr val="003366"/>
                </a:solidFill>
                <a:latin typeface="Palatino Linotype"/>
                <a:cs typeface="Palatino Linotype"/>
              </a:rPr>
              <a:t>ALTER TABLE </a:t>
            </a:r>
            <a:r>
              <a:rPr sz="2800" spc="-25" dirty="0">
                <a:solidFill>
                  <a:srgbClr val="003366"/>
                </a:solidFill>
                <a:latin typeface="Cambria"/>
                <a:cs typeface="Cambria"/>
              </a:rPr>
              <a:t>se </a:t>
            </a:r>
            <a:r>
              <a:rPr sz="2800" spc="-35" dirty="0">
                <a:solidFill>
                  <a:srgbClr val="003366"/>
                </a:solidFill>
                <a:latin typeface="Cambria"/>
                <a:cs typeface="Cambria"/>
              </a:rPr>
              <a:t>folosește 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pentru a </a:t>
            </a:r>
            <a:r>
              <a:rPr sz="2800" spc="65" dirty="0">
                <a:solidFill>
                  <a:srgbClr val="003366"/>
                </a:solidFill>
                <a:latin typeface="Cambria"/>
                <a:cs typeface="Cambria"/>
              </a:rPr>
              <a:t>modifica </a:t>
            </a:r>
            <a:r>
              <a:rPr sz="2800" spc="10" dirty="0">
                <a:solidFill>
                  <a:srgbClr val="003366"/>
                </a:solidFill>
                <a:latin typeface="Cambria"/>
                <a:cs typeface="Cambria"/>
              </a:rPr>
              <a:t>structura </a:t>
            </a:r>
            <a:r>
              <a:rPr sz="2800" spc="90" dirty="0">
                <a:solidFill>
                  <a:srgbClr val="003366"/>
                </a:solidFill>
                <a:latin typeface="Cambria"/>
                <a:cs typeface="Cambria"/>
              </a:rPr>
              <a:t>unui</a:t>
            </a:r>
            <a:r>
              <a:rPr sz="2800" spc="24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tabel</a:t>
            </a:r>
            <a:endParaRPr sz="2800">
              <a:latin typeface="Cambria"/>
              <a:cs typeface="Cambria"/>
            </a:endParaRPr>
          </a:p>
          <a:p>
            <a:pPr marL="354965" marR="140335" indent="-342900">
              <a:lnSpc>
                <a:spcPts val="3320"/>
              </a:lnSpc>
              <a:spcBef>
                <a:spcPts val="74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Sintaxa </a:t>
            </a:r>
            <a:r>
              <a:rPr sz="2800" spc="35" dirty="0">
                <a:solidFill>
                  <a:srgbClr val="003366"/>
                </a:solidFill>
                <a:latin typeface="Cambria"/>
                <a:cs typeface="Cambria"/>
              </a:rPr>
              <a:t>instrucțiunii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pentru </a:t>
            </a:r>
            <a:r>
              <a:rPr sz="2800" spc="55" dirty="0">
                <a:solidFill>
                  <a:srgbClr val="003366"/>
                </a:solidFill>
                <a:latin typeface="Cambria"/>
                <a:cs typeface="Cambria"/>
              </a:rPr>
              <a:t>adăugarea </a:t>
            </a:r>
            <a:r>
              <a:rPr sz="2800" spc="-50" dirty="0">
                <a:solidFill>
                  <a:srgbClr val="003366"/>
                </a:solidFill>
                <a:latin typeface="Cambria"/>
                <a:cs typeface="Cambria"/>
              </a:rPr>
              <a:t>unei  </a:t>
            </a:r>
            <a:r>
              <a:rPr sz="2800" spc="25" dirty="0">
                <a:solidFill>
                  <a:srgbClr val="003366"/>
                </a:solidFill>
                <a:latin typeface="Cambria"/>
                <a:cs typeface="Cambria"/>
              </a:rPr>
              <a:t>coloane într-un</a:t>
            </a:r>
            <a:r>
              <a:rPr sz="2800" spc="11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ambria"/>
                <a:cs typeface="Cambria"/>
              </a:rPr>
              <a:t>tabel:</a:t>
            </a:r>
            <a:endParaRPr sz="2800">
              <a:latin typeface="Cambria"/>
              <a:cs typeface="Cambria"/>
            </a:endParaRPr>
          </a:p>
          <a:p>
            <a:pPr marL="927100" marR="1541145">
              <a:lnSpc>
                <a:spcPts val="4070"/>
              </a:lnSpc>
              <a:spcBef>
                <a:spcPts val="130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ALTER TABLE table_name  ADD column_name</a:t>
            </a:r>
            <a:r>
              <a:rPr sz="2800" spc="-5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datatype;</a:t>
            </a:r>
            <a:endParaRPr sz="2800">
              <a:latin typeface="Consolas"/>
              <a:cs typeface="Consolas"/>
            </a:endParaRPr>
          </a:p>
          <a:p>
            <a:pPr marL="354965" marR="5080" indent="-342900">
              <a:lnSpc>
                <a:spcPct val="100000"/>
              </a:lnSpc>
              <a:spcBef>
                <a:spcPts val="37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800" spc="85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2800" spc="60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800" spc="55" dirty="0">
                <a:solidFill>
                  <a:srgbClr val="003366"/>
                </a:solidFill>
                <a:latin typeface="Cambria"/>
                <a:cs typeface="Cambria"/>
              </a:rPr>
              <a:t>adăugare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a </a:t>
            </a:r>
            <a:r>
              <a:rPr sz="2800" spc="50" dirty="0">
                <a:solidFill>
                  <a:srgbClr val="003366"/>
                </a:solidFill>
                <a:latin typeface="Cambria"/>
                <a:cs typeface="Cambria"/>
              </a:rPr>
              <a:t>unei </a:t>
            </a:r>
            <a:r>
              <a:rPr sz="2800" spc="25" dirty="0">
                <a:solidFill>
                  <a:srgbClr val="003366"/>
                </a:solidFill>
                <a:latin typeface="Cambria"/>
                <a:cs typeface="Cambria"/>
              </a:rPr>
              <a:t>coloane </a:t>
            </a:r>
            <a:r>
              <a:rPr sz="2800" spc="-35" dirty="0">
                <a:solidFill>
                  <a:srgbClr val="003366"/>
                </a:solidFill>
                <a:latin typeface="Cambria"/>
                <a:cs typeface="Cambria"/>
              </a:rPr>
              <a:t>într-un  </a:t>
            </a:r>
            <a:r>
              <a:rPr sz="2800" spc="-5" dirty="0">
                <a:solidFill>
                  <a:srgbClr val="003366"/>
                </a:solidFill>
                <a:latin typeface="Cambria"/>
                <a:cs typeface="Cambria"/>
              </a:rPr>
              <a:t>tabel:</a:t>
            </a:r>
            <a:endParaRPr sz="2800">
              <a:latin typeface="Cambria"/>
              <a:cs typeface="Cambria"/>
            </a:endParaRPr>
          </a:p>
          <a:p>
            <a:pPr marL="9271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ALTER TABLE</a:t>
            </a:r>
            <a:r>
              <a:rPr sz="2800" spc="-2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Persoane</a:t>
            </a:r>
            <a:endParaRPr sz="28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710"/>
              </a:spcBef>
              <a:tabLst>
                <a:tab pos="1902460" algn="l"/>
              </a:tabLst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ADD	data_nașterii</a:t>
            </a:r>
            <a:r>
              <a:rPr sz="2800" spc="-1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DATE;</a:t>
            </a:r>
            <a:endParaRPr sz="28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0316" y="1917318"/>
            <a:ext cx="8212455" cy="437959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355600" marR="5080" indent="-342900">
              <a:lnSpc>
                <a:spcPts val="3320"/>
              </a:lnSpc>
              <a:spcBef>
                <a:spcPts val="24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Sintaxa </a:t>
            </a:r>
            <a:r>
              <a:rPr sz="2800" spc="35" dirty="0">
                <a:solidFill>
                  <a:srgbClr val="003366"/>
                </a:solidFill>
                <a:latin typeface="Cambria"/>
                <a:cs typeface="Cambria"/>
              </a:rPr>
              <a:t>instrucțiunii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pentru </a:t>
            </a:r>
            <a:r>
              <a:rPr sz="2800" spc="25" dirty="0">
                <a:solidFill>
                  <a:srgbClr val="003366"/>
                </a:solidFill>
                <a:latin typeface="Cambria"/>
                <a:cs typeface="Cambria"/>
              </a:rPr>
              <a:t>schimbarea </a:t>
            </a:r>
            <a:r>
              <a:rPr sz="2800" spc="65" dirty="0">
                <a:solidFill>
                  <a:srgbClr val="003366"/>
                </a:solidFill>
                <a:latin typeface="Cambria"/>
                <a:cs typeface="Cambria"/>
              </a:rPr>
              <a:t>tipului </a:t>
            </a:r>
            <a:r>
              <a:rPr sz="2800" spc="-145" dirty="0">
                <a:solidFill>
                  <a:srgbClr val="003366"/>
                </a:solidFill>
                <a:latin typeface="Cambria"/>
                <a:cs typeface="Cambria"/>
              </a:rPr>
              <a:t>de 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date </a:t>
            </a: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al </a:t>
            </a:r>
            <a:r>
              <a:rPr sz="2800" spc="50" dirty="0">
                <a:solidFill>
                  <a:srgbClr val="003366"/>
                </a:solidFill>
                <a:latin typeface="Cambria"/>
                <a:cs typeface="Cambria"/>
              </a:rPr>
              <a:t>unei </a:t>
            </a:r>
            <a:r>
              <a:rPr sz="2800" spc="25" dirty="0">
                <a:solidFill>
                  <a:srgbClr val="003366"/>
                </a:solidFill>
                <a:latin typeface="Cambria"/>
                <a:cs typeface="Cambria"/>
              </a:rPr>
              <a:t>coloane </a:t>
            </a: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dintr-un</a:t>
            </a:r>
            <a:r>
              <a:rPr sz="2800" spc="229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ambria"/>
                <a:cs typeface="Cambria"/>
              </a:rPr>
              <a:t>tabel:</a:t>
            </a:r>
            <a:endParaRPr sz="2800">
              <a:latin typeface="Cambria"/>
              <a:cs typeface="Cambria"/>
            </a:endParaRPr>
          </a:p>
          <a:p>
            <a:pPr marL="926465">
              <a:lnSpc>
                <a:spcPct val="100000"/>
              </a:lnSpc>
              <a:spcBef>
                <a:spcPts val="580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ALTER TABLE</a:t>
            </a:r>
            <a:r>
              <a:rPr sz="2800" spc="-2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table_name</a:t>
            </a:r>
            <a:endParaRPr sz="2800">
              <a:latin typeface="Consolas"/>
              <a:cs typeface="Consolas"/>
            </a:endParaRPr>
          </a:p>
          <a:p>
            <a:pPr marL="926465">
              <a:lnSpc>
                <a:spcPct val="100000"/>
              </a:lnSpc>
              <a:spcBef>
                <a:spcPts val="710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ALTER COLUMN column_name</a:t>
            </a:r>
            <a:r>
              <a:rPr sz="2800" spc="-2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datatype;</a:t>
            </a:r>
            <a:endParaRPr sz="28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950">
              <a:latin typeface="Consolas"/>
              <a:cs typeface="Consolas"/>
            </a:endParaRPr>
          </a:p>
          <a:p>
            <a:pPr marL="355600" marR="426084" indent="-342900">
              <a:lnSpc>
                <a:spcPct val="100000"/>
              </a:lnSpc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800" spc="85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2800" spc="60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800" spc="20" dirty="0">
                <a:solidFill>
                  <a:srgbClr val="003366"/>
                </a:solidFill>
                <a:latin typeface="Cambria"/>
                <a:cs typeface="Cambria"/>
              </a:rPr>
              <a:t>schimbare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a </a:t>
            </a:r>
            <a:r>
              <a:rPr sz="2800" spc="65" dirty="0">
                <a:solidFill>
                  <a:srgbClr val="003366"/>
                </a:solidFill>
                <a:latin typeface="Cambria"/>
                <a:cs typeface="Cambria"/>
              </a:rPr>
              <a:t>tipului </a:t>
            </a:r>
            <a:r>
              <a:rPr sz="2800" spc="60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date </a:t>
            </a: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al </a:t>
            </a:r>
            <a:r>
              <a:rPr sz="2800" spc="-55" dirty="0">
                <a:solidFill>
                  <a:srgbClr val="003366"/>
                </a:solidFill>
                <a:latin typeface="Cambria"/>
                <a:cs typeface="Cambria"/>
              </a:rPr>
              <a:t>unei  </a:t>
            </a:r>
            <a:r>
              <a:rPr sz="2800" spc="25" dirty="0">
                <a:solidFill>
                  <a:srgbClr val="003366"/>
                </a:solidFill>
                <a:latin typeface="Cambria"/>
                <a:cs typeface="Cambria"/>
              </a:rPr>
              <a:t>coloane </a:t>
            </a:r>
            <a:r>
              <a:rPr sz="2800" spc="45" dirty="0">
                <a:solidFill>
                  <a:srgbClr val="003366"/>
                </a:solidFill>
                <a:latin typeface="Cambria"/>
                <a:cs typeface="Cambria"/>
              </a:rPr>
              <a:t>dintr-un</a:t>
            </a:r>
            <a:r>
              <a:rPr sz="2800" spc="12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ambria"/>
                <a:cs typeface="Cambria"/>
              </a:rPr>
              <a:t>tabel:</a:t>
            </a:r>
            <a:endParaRPr sz="2800">
              <a:latin typeface="Cambria"/>
              <a:cs typeface="Cambria"/>
            </a:endParaRPr>
          </a:p>
          <a:p>
            <a:pPr marL="926465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ALTER TABLE</a:t>
            </a:r>
            <a:r>
              <a:rPr sz="2800" spc="-2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Persoane</a:t>
            </a:r>
            <a:endParaRPr sz="2800">
              <a:latin typeface="Consolas"/>
              <a:cs typeface="Consolas"/>
            </a:endParaRPr>
          </a:p>
          <a:p>
            <a:pPr marL="926465">
              <a:lnSpc>
                <a:spcPct val="100000"/>
              </a:lnSpc>
              <a:spcBef>
                <a:spcPts val="710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ALTER COLUMN data_nașterii</a:t>
            </a:r>
            <a:r>
              <a:rPr sz="2800" spc="-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DATETIME;</a:t>
            </a:r>
            <a:endParaRPr sz="28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759661"/>
            <a:ext cx="8373109" cy="4418330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355600" marR="406400" indent="-342900">
              <a:lnSpc>
                <a:spcPts val="3810"/>
              </a:lnSpc>
              <a:spcBef>
                <a:spcPts val="254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5600" algn="l"/>
              </a:tabLst>
            </a:pPr>
            <a:r>
              <a:rPr sz="3200" spc="50" dirty="0">
                <a:solidFill>
                  <a:srgbClr val="003366"/>
                </a:solidFill>
                <a:latin typeface="Cambria"/>
                <a:cs typeface="Cambria"/>
              </a:rPr>
              <a:t>Sintaxa </a:t>
            </a:r>
            <a:r>
              <a:rPr sz="3200" spc="35" dirty="0">
                <a:solidFill>
                  <a:srgbClr val="003366"/>
                </a:solidFill>
                <a:latin typeface="Cambria"/>
                <a:cs typeface="Cambria"/>
              </a:rPr>
              <a:t>instrucțiunii </a:t>
            </a:r>
            <a:r>
              <a:rPr sz="3200" spc="40" dirty="0">
                <a:solidFill>
                  <a:srgbClr val="003366"/>
                </a:solidFill>
                <a:latin typeface="Cambria"/>
                <a:cs typeface="Cambria"/>
              </a:rPr>
              <a:t>pentru </a:t>
            </a:r>
            <a:r>
              <a:rPr sz="3200" spc="-5" dirty="0">
                <a:solidFill>
                  <a:srgbClr val="003366"/>
                </a:solidFill>
                <a:latin typeface="Cambria"/>
                <a:cs typeface="Cambria"/>
              </a:rPr>
              <a:t>ștergerea </a:t>
            </a:r>
            <a:r>
              <a:rPr sz="3200" spc="-370" dirty="0">
                <a:solidFill>
                  <a:srgbClr val="003366"/>
                </a:solidFill>
                <a:latin typeface="Cambria"/>
                <a:cs typeface="Cambria"/>
              </a:rPr>
              <a:t>unei  </a:t>
            </a:r>
            <a:r>
              <a:rPr sz="3200" spc="35" dirty="0">
                <a:solidFill>
                  <a:srgbClr val="003366"/>
                </a:solidFill>
                <a:latin typeface="Cambria"/>
                <a:cs typeface="Cambria"/>
              </a:rPr>
              <a:t>coloane </a:t>
            </a:r>
            <a:r>
              <a:rPr sz="3200" spc="50" dirty="0">
                <a:solidFill>
                  <a:srgbClr val="003366"/>
                </a:solidFill>
                <a:latin typeface="Cambria"/>
                <a:cs typeface="Cambria"/>
              </a:rPr>
              <a:t>dintr-un</a:t>
            </a:r>
            <a:r>
              <a:rPr sz="3200" spc="13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3200" dirty="0">
                <a:solidFill>
                  <a:srgbClr val="003366"/>
                </a:solidFill>
                <a:latin typeface="Cambria"/>
                <a:cs typeface="Cambria"/>
              </a:rPr>
              <a:t>tabel:</a:t>
            </a:r>
            <a:endParaRPr sz="3200">
              <a:latin typeface="Cambria"/>
              <a:cs typeface="Cambria"/>
            </a:endParaRPr>
          </a:p>
          <a:p>
            <a:pPr marL="927100" marR="2065020">
              <a:lnSpc>
                <a:spcPts val="4650"/>
              </a:lnSpc>
              <a:spcBef>
                <a:spcPts val="135"/>
              </a:spcBef>
            </a:pPr>
            <a:r>
              <a:rPr sz="3200" dirty="0">
                <a:solidFill>
                  <a:srgbClr val="003366"/>
                </a:solidFill>
                <a:latin typeface="Consolas"/>
                <a:cs typeface="Consolas"/>
              </a:rPr>
              <a:t>ALTER TABLE table_name  DROP COLUMN</a:t>
            </a:r>
            <a:r>
              <a:rPr sz="3200" spc="-5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3200" dirty="0">
                <a:solidFill>
                  <a:srgbClr val="003366"/>
                </a:solidFill>
                <a:latin typeface="Consolas"/>
                <a:cs typeface="Consolas"/>
              </a:rPr>
              <a:t>column_name;</a:t>
            </a:r>
            <a:endParaRPr sz="3200">
              <a:latin typeface="Consolas"/>
              <a:cs typeface="Consolas"/>
            </a:endParaRPr>
          </a:p>
          <a:p>
            <a:pPr marL="355600" marR="5080" indent="-342900">
              <a:lnSpc>
                <a:spcPts val="3800"/>
              </a:lnSpc>
              <a:spcBef>
                <a:spcPts val="62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5600" algn="l"/>
              </a:tabLst>
            </a:pPr>
            <a:r>
              <a:rPr sz="3200" spc="105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3200" spc="75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3200" spc="-10" dirty="0">
                <a:solidFill>
                  <a:srgbClr val="003366"/>
                </a:solidFill>
                <a:latin typeface="Cambria"/>
                <a:cs typeface="Cambria"/>
              </a:rPr>
              <a:t>ștergere </a:t>
            </a:r>
            <a:r>
              <a:rPr sz="3200" spc="35" dirty="0">
                <a:solidFill>
                  <a:srgbClr val="003366"/>
                </a:solidFill>
                <a:latin typeface="Cambria"/>
                <a:cs typeface="Cambria"/>
              </a:rPr>
              <a:t>a </a:t>
            </a:r>
            <a:r>
              <a:rPr sz="3200" spc="60" dirty="0">
                <a:solidFill>
                  <a:srgbClr val="003366"/>
                </a:solidFill>
                <a:latin typeface="Cambria"/>
                <a:cs typeface="Cambria"/>
              </a:rPr>
              <a:t>unei </a:t>
            </a:r>
            <a:r>
              <a:rPr sz="3200" spc="35" dirty="0">
                <a:solidFill>
                  <a:srgbClr val="003366"/>
                </a:solidFill>
                <a:latin typeface="Cambria"/>
                <a:cs typeface="Cambria"/>
              </a:rPr>
              <a:t>coloane </a:t>
            </a:r>
            <a:r>
              <a:rPr sz="3200" spc="-170" dirty="0">
                <a:solidFill>
                  <a:srgbClr val="003366"/>
                </a:solidFill>
                <a:latin typeface="Cambria"/>
                <a:cs typeface="Cambria"/>
              </a:rPr>
              <a:t>dintr-un  </a:t>
            </a:r>
            <a:r>
              <a:rPr sz="3200" dirty="0">
                <a:solidFill>
                  <a:srgbClr val="003366"/>
                </a:solidFill>
                <a:latin typeface="Cambria"/>
                <a:cs typeface="Cambria"/>
              </a:rPr>
              <a:t>tabel:</a:t>
            </a:r>
            <a:endParaRPr sz="3200">
              <a:latin typeface="Cambria"/>
              <a:cs typeface="Cambria"/>
            </a:endParaRPr>
          </a:p>
          <a:p>
            <a:pPr marL="927100">
              <a:lnSpc>
                <a:spcPct val="100000"/>
              </a:lnSpc>
              <a:spcBef>
                <a:spcPts val="665"/>
              </a:spcBef>
            </a:pPr>
            <a:r>
              <a:rPr sz="3200" dirty="0">
                <a:solidFill>
                  <a:srgbClr val="003366"/>
                </a:solidFill>
                <a:latin typeface="Consolas"/>
                <a:cs typeface="Consolas"/>
              </a:rPr>
              <a:t>ALTER TABLE</a:t>
            </a:r>
            <a:r>
              <a:rPr sz="3200" spc="-1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3200" dirty="0">
                <a:solidFill>
                  <a:srgbClr val="003366"/>
                </a:solidFill>
                <a:latin typeface="Consolas"/>
                <a:cs typeface="Consolas"/>
              </a:rPr>
              <a:t>Persoane</a:t>
            </a:r>
            <a:endParaRPr sz="32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805"/>
              </a:spcBef>
            </a:pPr>
            <a:r>
              <a:rPr sz="3200" dirty="0">
                <a:solidFill>
                  <a:srgbClr val="003366"/>
                </a:solidFill>
                <a:latin typeface="Consolas"/>
                <a:cs typeface="Consolas"/>
              </a:rPr>
              <a:t>DROP COLUMN</a:t>
            </a:r>
            <a:r>
              <a:rPr sz="3200" spc="-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3200" dirty="0">
                <a:solidFill>
                  <a:srgbClr val="003366"/>
                </a:solidFill>
                <a:latin typeface="Consolas"/>
                <a:cs typeface="Consolas"/>
              </a:rPr>
              <a:t>data_nașterii;</a:t>
            </a:r>
            <a:endParaRPr sz="32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1616" y="1912747"/>
            <a:ext cx="7687945" cy="382777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55600" marR="5080" indent="-342900">
              <a:lnSpc>
                <a:spcPct val="99500"/>
              </a:lnSpc>
              <a:spcBef>
                <a:spcPts val="12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5600" algn="l"/>
              </a:tabLst>
            </a:pPr>
            <a:r>
              <a:rPr sz="3200" spc="30" dirty="0">
                <a:solidFill>
                  <a:srgbClr val="003366"/>
                </a:solidFill>
                <a:latin typeface="Cambria"/>
                <a:cs typeface="Cambria"/>
              </a:rPr>
              <a:t>Instrucțiunea </a:t>
            </a:r>
            <a:r>
              <a:rPr sz="3200" b="1" spc="5" dirty="0">
                <a:solidFill>
                  <a:srgbClr val="003366"/>
                </a:solidFill>
                <a:latin typeface="Palatino Linotype"/>
                <a:cs typeface="Palatino Linotype"/>
              </a:rPr>
              <a:t>DROP </a:t>
            </a:r>
            <a:r>
              <a:rPr sz="3200" b="1" spc="10" dirty="0">
                <a:solidFill>
                  <a:srgbClr val="003366"/>
                </a:solidFill>
                <a:latin typeface="Palatino Linotype"/>
                <a:cs typeface="Palatino Linotype"/>
              </a:rPr>
              <a:t>TABLE </a:t>
            </a:r>
            <a:r>
              <a:rPr sz="3200" spc="-25" dirty="0">
                <a:solidFill>
                  <a:srgbClr val="003366"/>
                </a:solidFill>
                <a:latin typeface="Cambria"/>
                <a:cs typeface="Cambria"/>
              </a:rPr>
              <a:t>se </a:t>
            </a:r>
            <a:r>
              <a:rPr sz="3200" spc="-185" dirty="0">
                <a:solidFill>
                  <a:srgbClr val="003366"/>
                </a:solidFill>
                <a:latin typeface="Cambria"/>
                <a:cs typeface="Cambria"/>
              </a:rPr>
              <a:t>folosește  </a:t>
            </a:r>
            <a:r>
              <a:rPr sz="3200" spc="40" dirty="0">
                <a:solidFill>
                  <a:srgbClr val="003366"/>
                </a:solidFill>
                <a:latin typeface="Cambria"/>
                <a:cs typeface="Cambria"/>
              </a:rPr>
              <a:t>pentru </a:t>
            </a:r>
            <a:r>
              <a:rPr sz="3200" spc="35" dirty="0">
                <a:solidFill>
                  <a:srgbClr val="003366"/>
                </a:solidFill>
                <a:latin typeface="Cambria"/>
                <a:cs typeface="Cambria"/>
              </a:rPr>
              <a:t>a </a:t>
            </a:r>
            <a:r>
              <a:rPr sz="3200" dirty="0">
                <a:solidFill>
                  <a:srgbClr val="003366"/>
                </a:solidFill>
                <a:latin typeface="Cambria"/>
                <a:cs typeface="Cambria"/>
              </a:rPr>
              <a:t>șterge </a:t>
            </a:r>
            <a:r>
              <a:rPr sz="3200" spc="114" dirty="0">
                <a:solidFill>
                  <a:srgbClr val="003366"/>
                </a:solidFill>
                <a:latin typeface="Cambria"/>
                <a:cs typeface="Cambria"/>
              </a:rPr>
              <a:t>un </a:t>
            </a:r>
            <a:r>
              <a:rPr sz="3200" spc="10" dirty="0">
                <a:solidFill>
                  <a:srgbClr val="003366"/>
                </a:solidFill>
                <a:latin typeface="Cambria"/>
                <a:cs typeface="Cambria"/>
              </a:rPr>
              <a:t>tabel </a:t>
            </a:r>
            <a:r>
              <a:rPr sz="3200" spc="35" dirty="0">
                <a:solidFill>
                  <a:srgbClr val="003366"/>
                </a:solidFill>
                <a:latin typeface="Cambria"/>
                <a:cs typeface="Cambria"/>
              </a:rPr>
              <a:t>dintr-o </a:t>
            </a:r>
            <a:r>
              <a:rPr sz="3200" spc="60" dirty="0">
                <a:solidFill>
                  <a:srgbClr val="003366"/>
                </a:solidFill>
                <a:latin typeface="Cambria"/>
                <a:cs typeface="Cambria"/>
              </a:rPr>
              <a:t>bază </a:t>
            </a:r>
            <a:r>
              <a:rPr sz="3200" spc="75" dirty="0">
                <a:solidFill>
                  <a:srgbClr val="003366"/>
                </a:solidFill>
                <a:latin typeface="Cambria"/>
                <a:cs typeface="Cambria"/>
              </a:rPr>
              <a:t>de  </a:t>
            </a:r>
            <a:r>
              <a:rPr sz="3200" spc="40" dirty="0">
                <a:solidFill>
                  <a:srgbClr val="003366"/>
                </a:solidFill>
                <a:latin typeface="Cambria"/>
                <a:cs typeface="Cambria"/>
              </a:rPr>
              <a:t>date</a:t>
            </a:r>
            <a:endParaRPr sz="3200">
              <a:latin typeface="Cambria"/>
              <a:cs typeface="Cambria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5600" algn="l"/>
              </a:tabLst>
            </a:pPr>
            <a:r>
              <a:rPr sz="3200" spc="40" dirty="0">
                <a:solidFill>
                  <a:srgbClr val="003366"/>
                </a:solidFill>
                <a:latin typeface="Cambria"/>
                <a:cs typeface="Cambria"/>
              </a:rPr>
              <a:t>Sintaxa:</a:t>
            </a:r>
            <a:endParaRPr sz="3200">
              <a:latin typeface="Cambria"/>
              <a:cs typeface="Cambria"/>
            </a:endParaRPr>
          </a:p>
          <a:p>
            <a:pPr marL="927100">
              <a:lnSpc>
                <a:spcPct val="100000"/>
              </a:lnSpc>
              <a:spcBef>
                <a:spcPts val="780"/>
              </a:spcBef>
            </a:pPr>
            <a:r>
              <a:rPr sz="3200" dirty="0">
                <a:solidFill>
                  <a:srgbClr val="003366"/>
                </a:solidFill>
                <a:latin typeface="Consolas"/>
                <a:cs typeface="Consolas"/>
              </a:rPr>
              <a:t>DROP TABLE</a:t>
            </a:r>
            <a:r>
              <a:rPr sz="3200" spc="-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3200" dirty="0">
                <a:solidFill>
                  <a:srgbClr val="003366"/>
                </a:solidFill>
                <a:latin typeface="Consolas"/>
                <a:cs typeface="Consolas"/>
              </a:rPr>
              <a:t>table_name;</a:t>
            </a:r>
            <a:endParaRPr sz="3200">
              <a:latin typeface="Consolas"/>
              <a:cs typeface="Consolas"/>
            </a:endParaRPr>
          </a:p>
          <a:p>
            <a:pPr marL="355600" indent="-342900">
              <a:lnSpc>
                <a:spcPct val="100000"/>
              </a:lnSpc>
              <a:spcBef>
                <a:spcPts val="76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5600" algn="l"/>
              </a:tabLst>
            </a:pPr>
            <a:r>
              <a:rPr sz="3200" spc="85" dirty="0">
                <a:solidFill>
                  <a:srgbClr val="003366"/>
                </a:solidFill>
                <a:latin typeface="Cambria"/>
                <a:cs typeface="Cambria"/>
              </a:rPr>
              <a:t>Exemplu:</a:t>
            </a:r>
            <a:endParaRPr sz="3200">
              <a:latin typeface="Cambria"/>
              <a:cs typeface="Cambria"/>
            </a:endParaRPr>
          </a:p>
          <a:p>
            <a:pPr marL="927100">
              <a:lnSpc>
                <a:spcPct val="100000"/>
              </a:lnSpc>
              <a:spcBef>
                <a:spcPts val="780"/>
              </a:spcBef>
            </a:pPr>
            <a:r>
              <a:rPr sz="3200" dirty="0">
                <a:solidFill>
                  <a:srgbClr val="003366"/>
                </a:solidFill>
                <a:latin typeface="Consolas"/>
                <a:cs typeface="Consolas"/>
              </a:rPr>
              <a:t>DROP TABLE</a:t>
            </a:r>
            <a:r>
              <a:rPr sz="3200" spc="-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3200" dirty="0">
                <a:solidFill>
                  <a:srgbClr val="003366"/>
                </a:solidFill>
                <a:latin typeface="Consolas"/>
                <a:cs typeface="Consolas"/>
              </a:rPr>
              <a:t>Persoane;</a:t>
            </a:r>
            <a:endParaRPr sz="32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7149"/>
            <a:ext cx="449326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i="0" spc="-5" dirty="0">
                <a:solidFill>
                  <a:srgbClr val="FF0000"/>
                </a:solidFill>
                <a:latin typeface="Calibri"/>
                <a:cs typeface="Calibri"/>
              </a:rPr>
              <a:t>Clauza</a:t>
            </a:r>
            <a:r>
              <a:rPr sz="3600" b="1" i="0" spc="-9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600" b="1" i="0" dirty="0">
                <a:solidFill>
                  <a:srgbClr val="FF0000"/>
                </a:solidFill>
                <a:latin typeface="Calibri"/>
                <a:cs typeface="Calibri"/>
              </a:rPr>
              <a:t>WHERE</a:t>
            </a:r>
            <a:endParaRPr sz="3600" b="1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250949"/>
            <a:ext cx="8150860" cy="2660215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62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  <a:tab pos="4950460" algn="l"/>
              </a:tabLst>
            </a:pPr>
            <a:r>
              <a:rPr sz="2200" b="1" i="1" spc="45" dirty="0">
                <a:solidFill>
                  <a:srgbClr val="0033CC"/>
                </a:solidFill>
                <a:latin typeface="Cambria"/>
                <a:cs typeface="Cambria"/>
              </a:rPr>
              <a:t>Operatorul </a:t>
            </a:r>
            <a:r>
              <a:rPr sz="2200" b="1" i="1" spc="5" dirty="0">
                <a:solidFill>
                  <a:srgbClr val="0033CC"/>
                </a:solidFill>
                <a:latin typeface="Palatino Linotype"/>
                <a:cs typeface="Palatino Linotype"/>
              </a:rPr>
              <a:t>LIKE </a:t>
            </a:r>
            <a:r>
              <a:rPr sz="2200" b="1" spc="-25" dirty="0">
                <a:solidFill>
                  <a:srgbClr val="003366"/>
                </a:solidFill>
                <a:latin typeface="Cambria"/>
                <a:cs typeface="Cambria"/>
              </a:rPr>
              <a:t>este </a:t>
            </a:r>
            <a:r>
              <a:rPr sz="2200" b="1" spc="20" dirty="0">
                <a:solidFill>
                  <a:srgbClr val="003366"/>
                </a:solidFill>
                <a:latin typeface="Cambria"/>
                <a:cs typeface="Cambria"/>
              </a:rPr>
              <a:t>folosit </a:t>
            </a:r>
            <a:r>
              <a:rPr sz="2200" b="1" spc="30" dirty="0">
                <a:solidFill>
                  <a:srgbClr val="003366"/>
                </a:solidFill>
                <a:latin typeface="Cambria"/>
                <a:cs typeface="Cambria"/>
              </a:rPr>
              <a:t>în </a:t>
            </a:r>
            <a:r>
              <a:rPr sz="2200" b="1" spc="50" dirty="0">
                <a:solidFill>
                  <a:srgbClr val="003366"/>
                </a:solidFill>
                <a:latin typeface="Cambria"/>
                <a:cs typeface="Cambria"/>
              </a:rPr>
              <a:t>clauza </a:t>
            </a:r>
            <a:r>
              <a:rPr sz="2200" b="1" dirty="0">
                <a:solidFill>
                  <a:srgbClr val="003366"/>
                </a:solidFill>
                <a:latin typeface="Palatino Linotype"/>
                <a:cs typeface="Palatino Linotype"/>
              </a:rPr>
              <a:t>WHERE </a:t>
            </a:r>
            <a:r>
              <a:rPr sz="2200" b="1" spc="20" dirty="0">
                <a:solidFill>
                  <a:srgbClr val="003366"/>
                </a:solidFill>
                <a:latin typeface="Cambria"/>
                <a:cs typeface="Cambria"/>
              </a:rPr>
              <a:t>pentru a  specifica </a:t>
            </a:r>
            <a:r>
              <a:rPr sz="2200" b="1" spc="75" dirty="0">
                <a:solidFill>
                  <a:srgbClr val="003366"/>
                </a:solidFill>
                <a:latin typeface="Cambria"/>
                <a:cs typeface="Cambria"/>
              </a:rPr>
              <a:t>un </a:t>
            </a:r>
            <a:r>
              <a:rPr sz="2200" b="1" spc="25" dirty="0">
                <a:solidFill>
                  <a:srgbClr val="003366"/>
                </a:solidFill>
                <a:latin typeface="Cambria"/>
                <a:cs typeface="Cambria"/>
              </a:rPr>
              <a:t>șablon </a:t>
            </a:r>
            <a:r>
              <a:rPr sz="2200" b="1" spc="45" dirty="0">
                <a:solidFill>
                  <a:srgbClr val="003366"/>
                </a:solidFill>
                <a:latin typeface="Cambria"/>
                <a:cs typeface="Cambria"/>
              </a:rPr>
              <a:t>de</a:t>
            </a:r>
            <a:r>
              <a:rPr sz="2200" b="1" spc="18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200" b="1" i="1" spc="10" dirty="0" err="1">
                <a:solidFill>
                  <a:srgbClr val="0033CC"/>
                </a:solidFill>
                <a:latin typeface="Cambria"/>
                <a:cs typeface="Cambria"/>
              </a:rPr>
              <a:t>căutare</a:t>
            </a:r>
            <a:r>
              <a:rPr sz="2200" b="1" i="1" spc="70" dirty="0">
                <a:solidFill>
                  <a:srgbClr val="0033CC"/>
                </a:solidFill>
                <a:latin typeface="Cambria"/>
                <a:cs typeface="Cambria"/>
              </a:rPr>
              <a:t> </a:t>
            </a:r>
            <a:r>
              <a:rPr sz="2200" b="1" i="1" spc="5" dirty="0" err="1" smtClean="0">
                <a:solidFill>
                  <a:srgbClr val="0033CC"/>
                </a:solidFill>
                <a:latin typeface="Cambria"/>
                <a:cs typeface="Cambria"/>
              </a:rPr>
              <a:t>într</a:t>
            </a:r>
            <a:r>
              <a:rPr sz="2200" b="1" i="1" spc="5" dirty="0" smtClean="0">
                <a:solidFill>
                  <a:srgbClr val="0033CC"/>
                </a:solidFill>
                <a:latin typeface="Cambria"/>
                <a:cs typeface="Cambria"/>
              </a:rPr>
              <a:t>-o</a:t>
            </a:r>
            <a:r>
              <a:rPr lang="ro-MO" sz="2200" b="1" i="1" spc="5" dirty="0" smtClean="0">
                <a:solidFill>
                  <a:srgbClr val="0033CC"/>
                </a:solidFill>
                <a:latin typeface="Cambria"/>
                <a:cs typeface="Cambria"/>
              </a:rPr>
              <a:t> </a:t>
            </a:r>
            <a:r>
              <a:rPr sz="2200" b="1" i="1" spc="30" dirty="0" err="1" smtClean="0">
                <a:solidFill>
                  <a:srgbClr val="0033CC"/>
                </a:solidFill>
                <a:latin typeface="Cambria"/>
                <a:cs typeface="Cambria"/>
              </a:rPr>
              <a:t>coloană</a:t>
            </a:r>
            <a:endParaRPr sz="2200" b="1" i="1" dirty="0">
              <a:solidFill>
                <a:srgbClr val="0033CC"/>
              </a:solidFill>
              <a:latin typeface="Cambria"/>
              <a:cs typeface="Cambria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200" b="1" spc="20" dirty="0">
                <a:solidFill>
                  <a:srgbClr val="003366"/>
                </a:solidFill>
                <a:latin typeface="Cambria"/>
                <a:cs typeface="Cambria"/>
              </a:rPr>
              <a:t>Sintaxa:</a:t>
            </a:r>
            <a:endParaRPr sz="2200" b="1" dirty="0">
              <a:latin typeface="Cambria"/>
              <a:cs typeface="Cambria"/>
            </a:endParaRPr>
          </a:p>
          <a:p>
            <a:pPr marL="927100" marR="3113405">
              <a:lnSpc>
                <a:spcPct val="100000"/>
              </a:lnSpc>
            </a:pPr>
            <a:r>
              <a:rPr sz="2200" b="1" dirty="0">
                <a:solidFill>
                  <a:srgbClr val="003366"/>
                </a:solidFill>
                <a:latin typeface="Consolas"/>
                <a:cs typeface="Consolas"/>
              </a:rPr>
              <a:t>SELECT</a:t>
            </a:r>
            <a:r>
              <a:rPr sz="2200" b="1" spc="-4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200" b="1" dirty="0">
                <a:solidFill>
                  <a:srgbClr val="003366"/>
                </a:solidFill>
                <a:latin typeface="Consolas"/>
                <a:cs typeface="Consolas"/>
              </a:rPr>
              <a:t>column_name(s)  FROM</a:t>
            </a:r>
            <a:r>
              <a:rPr sz="2200" b="1" spc="-5" dirty="0">
                <a:solidFill>
                  <a:srgbClr val="003366"/>
                </a:solidFill>
                <a:latin typeface="Consolas"/>
                <a:cs typeface="Consolas"/>
              </a:rPr>
              <a:t> table_name</a:t>
            </a:r>
            <a:endParaRPr sz="2200" b="1" dirty="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</a:pPr>
            <a:r>
              <a:rPr sz="2200" b="1" dirty="0">
                <a:solidFill>
                  <a:srgbClr val="003366"/>
                </a:solidFill>
                <a:latin typeface="Consolas"/>
                <a:cs typeface="Consolas"/>
              </a:rPr>
              <a:t>WHERE </a:t>
            </a:r>
            <a:r>
              <a:rPr sz="2200" b="1" spc="-5" dirty="0">
                <a:solidFill>
                  <a:srgbClr val="003366"/>
                </a:solidFill>
                <a:latin typeface="Consolas"/>
                <a:cs typeface="Consolas"/>
              </a:rPr>
              <a:t>column_name </a:t>
            </a:r>
            <a:r>
              <a:rPr sz="2200" b="1" dirty="0">
                <a:solidFill>
                  <a:srgbClr val="003366"/>
                </a:solidFill>
                <a:latin typeface="Consolas"/>
                <a:cs typeface="Consolas"/>
              </a:rPr>
              <a:t>LIKE</a:t>
            </a:r>
            <a:r>
              <a:rPr sz="2200" b="1" spc="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200" b="1" spc="-5" dirty="0">
                <a:solidFill>
                  <a:srgbClr val="003366"/>
                </a:solidFill>
                <a:latin typeface="Consolas"/>
                <a:cs typeface="Consolas"/>
              </a:rPr>
              <a:t>pattern;</a:t>
            </a:r>
            <a:endParaRPr sz="2200" b="1" dirty="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250" b="1" dirty="0">
              <a:latin typeface="Consolas"/>
              <a:cs typeface="Consolas"/>
            </a:endParaRPr>
          </a:p>
          <a:p>
            <a:pPr marL="355600" indent="-342900">
              <a:lnSpc>
                <a:spcPct val="100000"/>
              </a:lnSpc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200" b="1" spc="35" dirty="0">
                <a:solidFill>
                  <a:srgbClr val="003366"/>
                </a:solidFill>
                <a:latin typeface="Cambria"/>
                <a:cs typeface="Cambria"/>
              </a:rPr>
              <a:t>Exemple:</a:t>
            </a:r>
            <a:endParaRPr sz="2200" b="1" dirty="0">
              <a:latin typeface="Cambria"/>
              <a:cs typeface="Cambri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31544" y="3951234"/>
          <a:ext cx="7310753" cy="9494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2510"/>
                <a:gridCol w="1077594"/>
                <a:gridCol w="1231900"/>
                <a:gridCol w="923925"/>
                <a:gridCol w="770254"/>
                <a:gridCol w="702945"/>
                <a:gridCol w="1571625"/>
              </a:tblGrid>
              <a:tr h="307086">
                <a:tc>
                  <a:txBody>
                    <a:bodyPr/>
                    <a:lstStyle/>
                    <a:p>
                      <a:pPr marL="31750">
                        <a:lnSpc>
                          <a:spcPts val="2070"/>
                        </a:lnSpc>
                      </a:pPr>
                      <a:r>
                        <a:rPr sz="22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SELECT</a:t>
                      </a:r>
                      <a:endParaRPr sz="22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2070"/>
                        </a:lnSpc>
                      </a:pPr>
                      <a:r>
                        <a:rPr sz="22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*</a:t>
                      </a:r>
                      <a:r>
                        <a:rPr sz="2200" spc="-5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sz="22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FROM</a:t>
                      </a:r>
                      <a:endParaRPr sz="22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2070"/>
                        </a:lnSpc>
                      </a:pPr>
                      <a:r>
                        <a:rPr sz="22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Persons</a:t>
                      </a:r>
                      <a:endParaRPr sz="22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0"/>
                        </a:lnSpc>
                      </a:pPr>
                      <a:r>
                        <a:rPr sz="22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WHERE</a:t>
                      </a:r>
                      <a:endParaRPr sz="22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R="69215" algn="r">
                        <a:lnSpc>
                          <a:spcPts val="2070"/>
                        </a:lnSpc>
                      </a:pPr>
                      <a:r>
                        <a:rPr sz="2200" spc="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City</a:t>
                      </a:r>
                      <a:endParaRPr sz="22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2070"/>
                        </a:lnSpc>
                      </a:pPr>
                      <a:r>
                        <a:rPr sz="2200" spc="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LIKE</a:t>
                      </a:r>
                      <a:endParaRPr sz="22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ts val="2070"/>
                        </a:lnSpc>
                      </a:pPr>
                      <a:r>
                        <a:rPr sz="22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'%s';</a:t>
                      </a:r>
                      <a:endParaRPr sz="22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31750">
                        <a:lnSpc>
                          <a:spcPts val="2295"/>
                        </a:lnSpc>
                      </a:pPr>
                      <a:r>
                        <a:rPr sz="22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SELECT</a:t>
                      </a:r>
                      <a:endParaRPr sz="22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2295"/>
                        </a:lnSpc>
                      </a:pPr>
                      <a:r>
                        <a:rPr sz="22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*</a:t>
                      </a:r>
                      <a:r>
                        <a:rPr sz="2200" spc="-5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sz="22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FROM</a:t>
                      </a:r>
                      <a:endParaRPr sz="22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2295"/>
                        </a:lnSpc>
                      </a:pPr>
                      <a:r>
                        <a:rPr sz="22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Persons</a:t>
                      </a:r>
                      <a:endParaRPr sz="22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95"/>
                        </a:lnSpc>
                      </a:pPr>
                      <a:r>
                        <a:rPr sz="22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WHERE</a:t>
                      </a:r>
                      <a:endParaRPr sz="22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R="69215" algn="r">
                        <a:lnSpc>
                          <a:spcPts val="2295"/>
                        </a:lnSpc>
                      </a:pPr>
                      <a:r>
                        <a:rPr sz="2200" spc="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City</a:t>
                      </a:r>
                      <a:endParaRPr sz="22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2295"/>
                        </a:lnSpc>
                      </a:pPr>
                      <a:r>
                        <a:rPr sz="2200" spc="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LIKE</a:t>
                      </a:r>
                      <a:endParaRPr sz="22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153670">
                        <a:lnSpc>
                          <a:spcPts val="2295"/>
                        </a:lnSpc>
                      </a:pPr>
                      <a:r>
                        <a:rPr sz="22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'S%';</a:t>
                      </a:r>
                      <a:endParaRPr sz="22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</a:tr>
              <a:tr h="307085">
                <a:tc>
                  <a:txBody>
                    <a:bodyPr/>
                    <a:lstStyle/>
                    <a:p>
                      <a:pPr marL="31750">
                        <a:lnSpc>
                          <a:spcPts val="2295"/>
                        </a:lnSpc>
                      </a:pPr>
                      <a:r>
                        <a:rPr sz="22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SELECT</a:t>
                      </a:r>
                      <a:endParaRPr sz="22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2295"/>
                        </a:lnSpc>
                      </a:pPr>
                      <a:r>
                        <a:rPr sz="22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*</a:t>
                      </a:r>
                      <a:r>
                        <a:rPr sz="2200" spc="-5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sz="22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FROM</a:t>
                      </a:r>
                      <a:endParaRPr sz="22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2295"/>
                        </a:lnSpc>
                      </a:pPr>
                      <a:r>
                        <a:rPr sz="22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Persons</a:t>
                      </a:r>
                      <a:endParaRPr sz="22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95"/>
                        </a:lnSpc>
                      </a:pPr>
                      <a:r>
                        <a:rPr sz="22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WHERE</a:t>
                      </a:r>
                      <a:endParaRPr sz="22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R="69215" algn="r">
                        <a:lnSpc>
                          <a:spcPts val="2295"/>
                        </a:lnSpc>
                      </a:pPr>
                      <a:r>
                        <a:rPr sz="2200" spc="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City</a:t>
                      </a:r>
                      <a:endParaRPr sz="22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76835" marR="3175">
                        <a:lnSpc>
                          <a:spcPts val="2295"/>
                        </a:lnSpc>
                      </a:pPr>
                      <a:r>
                        <a:rPr sz="22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NOT</a:t>
                      </a:r>
                      <a:endParaRPr sz="22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295"/>
                        </a:lnSpc>
                      </a:pPr>
                      <a:r>
                        <a:rPr sz="22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LIKE</a:t>
                      </a:r>
                      <a:r>
                        <a:rPr sz="2200" spc="-6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sz="22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'M%';</a:t>
                      </a:r>
                      <a:endParaRPr sz="22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450594"/>
            <a:ext cx="8506460" cy="51968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85750" indent="-342900">
              <a:lnSpc>
                <a:spcPct val="100000"/>
              </a:lnSpc>
              <a:spcBef>
                <a:spcPts val="10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5600" algn="l"/>
              </a:tabLst>
            </a:pPr>
            <a:r>
              <a:rPr sz="3200" spc="60" dirty="0">
                <a:solidFill>
                  <a:srgbClr val="003366"/>
                </a:solidFill>
                <a:latin typeface="Cambria"/>
                <a:cs typeface="Cambria"/>
              </a:rPr>
              <a:t>În </a:t>
            </a:r>
            <a:r>
              <a:rPr sz="3200" spc="55" dirty="0">
                <a:solidFill>
                  <a:srgbClr val="003366"/>
                </a:solidFill>
                <a:latin typeface="Cambria"/>
                <a:cs typeface="Cambria"/>
              </a:rPr>
              <a:t>limbajul </a:t>
            </a:r>
            <a:r>
              <a:rPr sz="3200" spc="250" dirty="0">
                <a:solidFill>
                  <a:srgbClr val="003366"/>
                </a:solidFill>
                <a:latin typeface="Cambria"/>
                <a:cs typeface="Cambria"/>
              </a:rPr>
              <a:t>SQL </a:t>
            </a:r>
            <a:r>
              <a:rPr sz="3200" spc="10" dirty="0">
                <a:solidFill>
                  <a:srgbClr val="003366"/>
                </a:solidFill>
                <a:latin typeface="Cambria"/>
                <a:cs typeface="Cambria"/>
              </a:rPr>
              <a:t>fiecare </a:t>
            </a:r>
            <a:r>
              <a:rPr sz="3200" spc="55" dirty="0">
                <a:solidFill>
                  <a:srgbClr val="003366"/>
                </a:solidFill>
                <a:latin typeface="Cambria"/>
                <a:cs typeface="Cambria"/>
              </a:rPr>
              <a:t>coloană, </a:t>
            </a:r>
            <a:r>
              <a:rPr sz="3200" spc="45" dirty="0">
                <a:solidFill>
                  <a:srgbClr val="003366"/>
                </a:solidFill>
                <a:latin typeface="Cambria"/>
                <a:cs typeface="Cambria"/>
              </a:rPr>
              <a:t>variabilă  </a:t>
            </a:r>
            <a:r>
              <a:rPr sz="3200" spc="55" dirty="0">
                <a:solidFill>
                  <a:srgbClr val="003366"/>
                </a:solidFill>
                <a:latin typeface="Cambria"/>
                <a:cs typeface="Cambria"/>
              </a:rPr>
              <a:t>locală, </a:t>
            </a:r>
            <a:r>
              <a:rPr sz="3200" spc="15" dirty="0">
                <a:solidFill>
                  <a:srgbClr val="003366"/>
                </a:solidFill>
                <a:latin typeface="Cambria"/>
                <a:cs typeface="Cambria"/>
              </a:rPr>
              <a:t>expresie </a:t>
            </a:r>
            <a:r>
              <a:rPr sz="3200" spc="60" dirty="0">
                <a:solidFill>
                  <a:srgbClr val="003366"/>
                </a:solidFill>
                <a:latin typeface="Cambria"/>
                <a:cs typeface="Cambria"/>
              </a:rPr>
              <a:t>sau </a:t>
            </a:r>
            <a:r>
              <a:rPr sz="3200" spc="40" dirty="0">
                <a:solidFill>
                  <a:srgbClr val="003366"/>
                </a:solidFill>
                <a:latin typeface="Cambria"/>
                <a:cs typeface="Cambria"/>
              </a:rPr>
              <a:t>parametru </a:t>
            </a:r>
            <a:r>
              <a:rPr sz="3200" spc="-15" dirty="0">
                <a:solidFill>
                  <a:srgbClr val="003366"/>
                </a:solidFill>
                <a:latin typeface="Cambria"/>
                <a:cs typeface="Cambria"/>
              </a:rPr>
              <a:t>are </a:t>
            </a:r>
            <a:r>
              <a:rPr sz="3200" spc="114" dirty="0">
                <a:solidFill>
                  <a:srgbClr val="003366"/>
                </a:solidFill>
                <a:latin typeface="Cambria"/>
                <a:cs typeface="Cambria"/>
              </a:rPr>
              <a:t>un </a:t>
            </a:r>
            <a:r>
              <a:rPr sz="3200" spc="45" dirty="0">
                <a:solidFill>
                  <a:srgbClr val="003366"/>
                </a:solidFill>
                <a:latin typeface="Cambria"/>
                <a:cs typeface="Cambria"/>
              </a:rPr>
              <a:t>tip </a:t>
            </a:r>
            <a:r>
              <a:rPr sz="3200" spc="75" dirty="0">
                <a:solidFill>
                  <a:srgbClr val="003366"/>
                </a:solidFill>
                <a:latin typeface="Cambria"/>
                <a:cs typeface="Cambria"/>
              </a:rPr>
              <a:t>de  </a:t>
            </a:r>
            <a:r>
              <a:rPr sz="3200" spc="35" dirty="0">
                <a:solidFill>
                  <a:srgbClr val="003366"/>
                </a:solidFill>
                <a:latin typeface="Cambria"/>
                <a:cs typeface="Cambria"/>
              </a:rPr>
              <a:t>date</a:t>
            </a:r>
            <a:endParaRPr sz="3200">
              <a:latin typeface="Cambria"/>
              <a:cs typeface="Cambria"/>
            </a:endParaRPr>
          </a:p>
          <a:p>
            <a:pPr marL="355600" marR="370840" indent="-342900">
              <a:lnSpc>
                <a:spcPct val="100000"/>
              </a:lnSpc>
              <a:spcBef>
                <a:spcPts val="77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5600" algn="l"/>
              </a:tabLst>
            </a:pPr>
            <a:r>
              <a:rPr sz="3200" spc="245" dirty="0">
                <a:solidFill>
                  <a:srgbClr val="003366"/>
                </a:solidFill>
                <a:latin typeface="Cambria"/>
                <a:cs typeface="Cambria"/>
              </a:rPr>
              <a:t>Un </a:t>
            </a:r>
            <a:r>
              <a:rPr sz="3200" spc="45" dirty="0">
                <a:solidFill>
                  <a:srgbClr val="003366"/>
                </a:solidFill>
                <a:latin typeface="Cambria"/>
                <a:cs typeface="Cambria"/>
              </a:rPr>
              <a:t>tip </a:t>
            </a:r>
            <a:r>
              <a:rPr sz="3200" spc="75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3200" spc="35" dirty="0">
                <a:solidFill>
                  <a:srgbClr val="003366"/>
                </a:solidFill>
                <a:latin typeface="Cambria"/>
                <a:cs typeface="Cambria"/>
              </a:rPr>
              <a:t>date </a:t>
            </a:r>
            <a:r>
              <a:rPr sz="3200" spc="-30" dirty="0">
                <a:solidFill>
                  <a:srgbClr val="003366"/>
                </a:solidFill>
                <a:latin typeface="Cambria"/>
                <a:cs typeface="Cambria"/>
              </a:rPr>
              <a:t>este </a:t>
            </a:r>
            <a:r>
              <a:rPr sz="3200" spc="114" dirty="0">
                <a:solidFill>
                  <a:srgbClr val="003366"/>
                </a:solidFill>
                <a:latin typeface="Cambria"/>
                <a:cs typeface="Cambria"/>
              </a:rPr>
              <a:t>un </a:t>
            </a:r>
            <a:r>
              <a:rPr sz="3200" spc="15" dirty="0">
                <a:solidFill>
                  <a:srgbClr val="003366"/>
                </a:solidFill>
                <a:latin typeface="Cambria"/>
                <a:cs typeface="Cambria"/>
              </a:rPr>
              <a:t>atribut </a:t>
            </a:r>
            <a:r>
              <a:rPr sz="3200" spc="-10" dirty="0">
                <a:solidFill>
                  <a:srgbClr val="003366"/>
                </a:solidFill>
                <a:latin typeface="Cambria"/>
                <a:cs typeface="Cambria"/>
              </a:rPr>
              <a:t>care </a:t>
            </a:r>
            <a:r>
              <a:rPr sz="3200" spc="-165" dirty="0">
                <a:solidFill>
                  <a:srgbClr val="003366"/>
                </a:solidFill>
                <a:latin typeface="Cambria"/>
                <a:cs typeface="Cambria"/>
              </a:rPr>
              <a:t>specifică  </a:t>
            </a:r>
            <a:r>
              <a:rPr sz="3200" spc="-10" dirty="0">
                <a:solidFill>
                  <a:srgbClr val="003366"/>
                </a:solidFill>
                <a:latin typeface="Cambria"/>
                <a:cs typeface="Cambria"/>
              </a:rPr>
              <a:t>ce </a:t>
            </a:r>
            <a:r>
              <a:rPr sz="3200" spc="45" dirty="0">
                <a:solidFill>
                  <a:srgbClr val="003366"/>
                </a:solidFill>
                <a:latin typeface="Cambria"/>
                <a:cs typeface="Cambria"/>
              </a:rPr>
              <a:t>fel </a:t>
            </a:r>
            <a:r>
              <a:rPr sz="3200" spc="75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3200" spc="55" dirty="0">
                <a:solidFill>
                  <a:srgbClr val="003366"/>
                </a:solidFill>
                <a:latin typeface="Cambria"/>
                <a:cs typeface="Cambria"/>
              </a:rPr>
              <a:t>valori </a:t>
            </a:r>
            <a:r>
              <a:rPr sz="3200" spc="45" dirty="0">
                <a:solidFill>
                  <a:srgbClr val="003366"/>
                </a:solidFill>
                <a:latin typeface="Cambria"/>
                <a:cs typeface="Cambria"/>
              </a:rPr>
              <a:t>pot </a:t>
            </a:r>
            <a:r>
              <a:rPr sz="3200" spc="65" dirty="0">
                <a:solidFill>
                  <a:srgbClr val="003366"/>
                </a:solidFill>
                <a:latin typeface="Cambria"/>
                <a:cs typeface="Cambria"/>
              </a:rPr>
              <a:t>fi </a:t>
            </a:r>
            <a:r>
              <a:rPr sz="3200" spc="-5" dirty="0">
                <a:solidFill>
                  <a:srgbClr val="003366"/>
                </a:solidFill>
                <a:latin typeface="Cambria"/>
                <a:cs typeface="Cambria"/>
              </a:rPr>
              <a:t>stocate </a:t>
            </a:r>
            <a:r>
              <a:rPr sz="3200" spc="50" dirty="0">
                <a:solidFill>
                  <a:srgbClr val="003366"/>
                </a:solidFill>
                <a:latin typeface="Cambria"/>
                <a:cs typeface="Cambria"/>
              </a:rPr>
              <a:t>în </a:t>
            </a:r>
            <a:r>
              <a:rPr sz="3200" spc="35" dirty="0">
                <a:solidFill>
                  <a:srgbClr val="003366"/>
                </a:solidFill>
                <a:latin typeface="Cambria"/>
                <a:cs typeface="Cambria"/>
              </a:rPr>
              <a:t>obiectul  </a:t>
            </a:r>
            <a:r>
              <a:rPr sz="3200" spc="20" dirty="0">
                <a:solidFill>
                  <a:srgbClr val="003366"/>
                </a:solidFill>
                <a:latin typeface="Cambria"/>
                <a:cs typeface="Cambria"/>
              </a:rPr>
              <a:t>respectiv</a:t>
            </a:r>
            <a:endParaRPr sz="3200">
              <a:latin typeface="Cambria"/>
              <a:cs typeface="Cambria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5600" algn="l"/>
              </a:tabLst>
            </a:pPr>
            <a:r>
              <a:rPr sz="3200" spc="60" dirty="0">
                <a:solidFill>
                  <a:srgbClr val="003366"/>
                </a:solidFill>
                <a:latin typeface="Cambria"/>
                <a:cs typeface="Cambria"/>
              </a:rPr>
              <a:t>Exemple:</a:t>
            </a:r>
            <a:endParaRPr sz="3200">
              <a:latin typeface="Cambria"/>
              <a:cs typeface="Cambria"/>
            </a:endParaRPr>
          </a:p>
          <a:p>
            <a:pPr marL="12700" marR="5080" indent="914400">
              <a:lnSpc>
                <a:spcPct val="100000"/>
              </a:lnSpc>
              <a:spcBef>
                <a:spcPts val="770"/>
              </a:spcBef>
              <a:tabLst>
                <a:tab pos="5499735" algn="l"/>
              </a:tabLst>
            </a:pPr>
            <a:r>
              <a:rPr sz="3200" spc="50" dirty="0">
                <a:solidFill>
                  <a:srgbClr val="003366"/>
                </a:solidFill>
                <a:latin typeface="Cambria"/>
                <a:cs typeface="Cambria"/>
              </a:rPr>
              <a:t>int, </a:t>
            </a:r>
            <a:r>
              <a:rPr sz="3200" spc="55" dirty="0">
                <a:solidFill>
                  <a:srgbClr val="003366"/>
                </a:solidFill>
                <a:latin typeface="Cambria"/>
                <a:cs typeface="Cambria"/>
              </a:rPr>
              <a:t>tinyint, smallint, </a:t>
            </a:r>
            <a:r>
              <a:rPr sz="3200" spc="65" dirty="0">
                <a:solidFill>
                  <a:srgbClr val="003366"/>
                </a:solidFill>
                <a:latin typeface="Cambria"/>
                <a:cs typeface="Cambria"/>
              </a:rPr>
              <a:t>bigint, </a:t>
            </a:r>
            <a:r>
              <a:rPr sz="3200" spc="80" dirty="0">
                <a:solidFill>
                  <a:srgbClr val="003366"/>
                </a:solidFill>
                <a:latin typeface="Cambria"/>
                <a:cs typeface="Cambria"/>
              </a:rPr>
              <a:t>decimal, </a:t>
            </a:r>
            <a:r>
              <a:rPr sz="3200" spc="55" dirty="0">
                <a:solidFill>
                  <a:srgbClr val="003366"/>
                </a:solidFill>
                <a:latin typeface="Cambria"/>
                <a:cs typeface="Cambria"/>
              </a:rPr>
              <a:t>float,  </a:t>
            </a:r>
            <a:r>
              <a:rPr sz="3200" spc="25" dirty="0">
                <a:solidFill>
                  <a:srgbClr val="003366"/>
                </a:solidFill>
                <a:latin typeface="Cambria"/>
                <a:cs typeface="Cambria"/>
              </a:rPr>
              <a:t>real, </a:t>
            </a:r>
            <a:r>
              <a:rPr sz="3200" spc="95" dirty="0">
                <a:solidFill>
                  <a:srgbClr val="003366"/>
                </a:solidFill>
                <a:latin typeface="Cambria"/>
                <a:cs typeface="Cambria"/>
              </a:rPr>
              <a:t>money,</a:t>
            </a:r>
            <a:r>
              <a:rPr sz="3200" spc="18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3200" spc="45" dirty="0">
                <a:solidFill>
                  <a:srgbClr val="003366"/>
                </a:solidFill>
                <a:latin typeface="Cambria"/>
                <a:cs typeface="Cambria"/>
              </a:rPr>
              <a:t>nchar,</a:t>
            </a:r>
            <a:r>
              <a:rPr sz="3200" spc="9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3200" spc="50" dirty="0">
                <a:solidFill>
                  <a:srgbClr val="003366"/>
                </a:solidFill>
                <a:latin typeface="Cambria"/>
                <a:cs typeface="Cambria"/>
              </a:rPr>
              <a:t>varchar,	datetime, </a:t>
            </a:r>
            <a:r>
              <a:rPr sz="3200" spc="60" dirty="0">
                <a:solidFill>
                  <a:srgbClr val="003366"/>
                </a:solidFill>
                <a:latin typeface="Cambria"/>
                <a:cs typeface="Cambria"/>
              </a:rPr>
              <a:t>date,  </a:t>
            </a:r>
            <a:r>
              <a:rPr sz="3200" spc="30" dirty="0">
                <a:solidFill>
                  <a:srgbClr val="003366"/>
                </a:solidFill>
                <a:latin typeface="Cambria"/>
                <a:cs typeface="Cambria"/>
              </a:rPr>
              <a:t>time</a:t>
            </a:r>
            <a:endParaRPr sz="3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1806067"/>
            <a:ext cx="7797800" cy="241871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355600" marR="5080" indent="-342900">
              <a:lnSpc>
                <a:spcPts val="3350"/>
              </a:lnSpc>
              <a:spcBef>
                <a:spcPts val="215"/>
              </a:spcBef>
              <a:tabLst>
                <a:tab pos="354965" algn="l"/>
              </a:tabLst>
            </a:pPr>
            <a:r>
              <a:rPr sz="2100" spc="103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2100" spc="1035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800" b="1" spc="-5" dirty="0">
                <a:solidFill>
                  <a:srgbClr val="003366"/>
                </a:solidFill>
                <a:latin typeface="Palatino Linotype"/>
                <a:cs typeface="Palatino Linotype"/>
              </a:rPr>
              <a:t>Constrângerile </a:t>
            </a:r>
            <a:r>
              <a:rPr sz="2800" spc="60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800" spc="10" dirty="0">
                <a:solidFill>
                  <a:srgbClr val="003366"/>
                </a:solidFill>
                <a:latin typeface="Cambria"/>
                <a:cs typeface="Cambria"/>
              </a:rPr>
              <a:t>integritate </a:t>
            </a:r>
            <a:r>
              <a:rPr sz="2800" spc="-25" dirty="0">
                <a:solidFill>
                  <a:srgbClr val="003366"/>
                </a:solidFill>
                <a:latin typeface="Cambria"/>
                <a:cs typeface="Cambria"/>
              </a:rPr>
              <a:t>se </a:t>
            </a:r>
            <a:r>
              <a:rPr sz="2800" spc="35" dirty="0">
                <a:solidFill>
                  <a:srgbClr val="003366"/>
                </a:solidFill>
                <a:latin typeface="Cambria"/>
                <a:cs typeface="Cambria"/>
              </a:rPr>
              <a:t>pot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specifica </a:t>
            </a:r>
            <a:r>
              <a:rPr sz="2800" spc="-145" dirty="0">
                <a:solidFill>
                  <a:srgbClr val="003366"/>
                </a:solidFill>
                <a:latin typeface="Cambria"/>
                <a:cs typeface="Cambria"/>
              </a:rPr>
              <a:t>la  </a:t>
            </a:r>
            <a:r>
              <a:rPr sz="2800" spc="-15" dirty="0">
                <a:solidFill>
                  <a:srgbClr val="003366"/>
                </a:solidFill>
                <a:latin typeface="Cambria"/>
                <a:cs typeface="Cambria"/>
              </a:rPr>
              <a:t>crearea</a:t>
            </a:r>
            <a:r>
              <a:rPr sz="2800" spc="5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tabelului</a:t>
            </a:r>
            <a:endParaRPr sz="2800">
              <a:latin typeface="Cambria"/>
              <a:cs typeface="Cambria"/>
            </a:endParaRPr>
          </a:p>
          <a:p>
            <a:pPr marL="12700" marR="1319530" indent="914400">
              <a:lnSpc>
                <a:spcPts val="4029"/>
              </a:lnSpc>
              <a:spcBef>
                <a:spcPts val="175"/>
              </a:spcBef>
            </a:pPr>
            <a:r>
              <a:rPr sz="2800" spc="-20" dirty="0">
                <a:solidFill>
                  <a:srgbClr val="003366"/>
                </a:solidFill>
                <a:latin typeface="Cambria"/>
                <a:cs typeface="Cambria"/>
              </a:rPr>
              <a:t>(în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instrucțiunea </a:t>
            </a:r>
            <a:r>
              <a:rPr sz="2800" spc="200" dirty="0">
                <a:solidFill>
                  <a:srgbClr val="003366"/>
                </a:solidFill>
                <a:latin typeface="Cambria"/>
                <a:cs typeface="Cambria"/>
              </a:rPr>
              <a:t>CREATE </a:t>
            </a:r>
            <a:r>
              <a:rPr sz="2800" spc="105" dirty="0">
                <a:solidFill>
                  <a:srgbClr val="003366"/>
                </a:solidFill>
                <a:latin typeface="Cambria"/>
                <a:cs typeface="Cambria"/>
              </a:rPr>
              <a:t>TABLE),  </a:t>
            </a: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dar </a:t>
            </a:r>
            <a:r>
              <a:rPr sz="2800" spc="10" dirty="0">
                <a:solidFill>
                  <a:srgbClr val="003366"/>
                </a:solidFill>
                <a:latin typeface="Cambria"/>
                <a:cs typeface="Cambria"/>
              </a:rPr>
              <a:t>și </a:t>
            </a:r>
            <a:r>
              <a:rPr sz="2800" spc="110" dirty="0">
                <a:solidFill>
                  <a:srgbClr val="003366"/>
                </a:solidFill>
                <a:latin typeface="Cambria"/>
                <a:cs typeface="Cambria"/>
              </a:rPr>
              <a:t>după </a:t>
            </a:r>
            <a:r>
              <a:rPr sz="2800" spc="-15" dirty="0">
                <a:solidFill>
                  <a:srgbClr val="003366"/>
                </a:solidFill>
                <a:latin typeface="Cambria"/>
                <a:cs typeface="Cambria"/>
              </a:rPr>
              <a:t>ce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tabelul a </a:t>
            </a:r>
            <a:r>
              <a:rPr sz="2800" spc="15" dirty="0">
                <a:solidFill>
                  <a:srgbClr val="003366"/>
                </a:solidFill>
                <a:latin typeface="Cambria"/>
                <a:cs typeface="Cambria"/>
              </a:rPr>
              <a:t>fost</a:t>
            </a:r>
            <a:r>
              <a:rPr sz="2800" spc="36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-15" dirty="0">
                <a:solidFill>
                  <a:srgbClr val="003366"/>
                </a:solidFill>
                <a:latin typeface="Cambria"/>
                <a:cs typeface="Cambria"/>
              </a:rPr>
              <a:t>creat</a:t>
            </a:r>
            <a:endParaRPr sz="2800">
              <a:latin typeface="Cambria"/>
              <a:cs typeface="Cambria"/>
            </a:endParaRPr>
          </a:p>
          <a:p>
            <a:pPr marL="927100">
              <a:lnSpc>
                <a:spcPct val="100000"/>
              </a:lnSpc>
              <a:spcBef>
                <a:spcPts val="430"/>
              </a:spcBef>
            </a:pPr>
            <a:r>
              <a:rPr sz="2800" dirty="0">
                <a:solidFill>
                  <a:srgbClr val="003366"/>
                </a:solidFill>
                <a:latin typeface="Cambria"/>
                <a:cs typeface="Cambria"/>
              </a:rPr>
              <a:t>(cu </a:t>
            </a:r>
            <a:r>
              <a:rPr sz="2800" spc="25" dirty="0">
                <a:solidFill>
                  <a:srgbClr val="003366"/>
                </a:solidFill>
                <a:latin typeface="Cambria"/>
                <a:cs typeface="Cambria"/>
              </a:rPr>
              <a:t>ajutorul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instrucțiunii </a:t>
            </a:r>
            <a:r>
              <a:rPr sz="2800" spc="180" dirty="0">
                <a:solidFill>
                  <a:srgbClr val="003366"/>
                </a:solidFill>
                <a:latin typeface="Cambria"/>
                <a:cs typeface="Cambria"/>
              </a:rPr>
              <a:t>ALTER</a:t>
            </a:r>
            <a:r>
              <a:rPr sz="2800" spc="23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105" dirty="0">
                <a:solidFill>
                  <a:srgbClr val="003366"/>
                </a:solidFill>
                <a:latin typeface="Cambria"/>
                <a:cs typeface="Cambria"/>
              </a:rPr>
              <a:t>TABLE)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1616" y="1811248"/>
            <a:ext cx="3753485" cy="4123054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2400" spc="1180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2400" spc="290" dirty="0">
                <a:solidFill>
                  <a:srgbClr val="9A0000"/>
                </a:solidFill>
                <a:latin typeface="Times New Roman"/>
                <a:cs typeface="Times New Roman"/>
              </a:rPr>
              <a:t> </a:t>
            </a:r>
            <a:r>
              <a:rPr sz="3200" spc="55" dirty="0">
                <a:solidFill>
                  <a:srgbClr val="003366"/>
                </a:solidFill>
                <a:latin typeface="Cambria"/>
                <a:cs typeface="Cambria"/>
              </a:rPr>
              <a:t>Constrângeri:</a:t>
            </a:r>
            <a:endParaRPr sz="3200">
              <a:latin typeface="Cambria"/>
              <a:cs typeface="Cambria"/>
            </a:endParaRPr>
          </a:p>
          <a:p>
            <a:pPr marL="927100" marR="5080">
              <a:lnSpc>
                <a:spcPct val="120000"/>
              </a:lnSpc>
            </a:pPr>
            <a:r>
              <a:rPr sz="3200" spc="320" dirty="0">
                <a:solidFill>
                  <a:srgbClr val="003366"/>
                </a:solidFill>
                <a:latin typeface="Cambria"/>
                <a:cs typeface="Cambria"/>
              </a:rPr>
              <a:t>NOT </a:t>
            </a:r>
            <a:r>
              <a:rPr sz="3200" spc="340" dirty="0">
                <a:solidFill>
                  <a:srgbClr val="003366"/>
                </a:solidFill>
                <a:latin typeface="Cambria"/>
                <a:cs typeface="Cambria"/>
              </a:rPr>
              <a:t>NULL  </a:t>
            </a:r>
            <a:r>
              <a:rPr sz="3200" spc="315" dirty="0">
                <a:solidFill>
                  <a:srgbClr val="003366"/>
                </a:solidFill>
                <a:latin typeface="Cambria"/>
                <a:cs typeface="Cambria"/>
              </a:rPr>
              <a:t>UNIQUE  </a:t>
            </a:r>
            <a:r>
              <a:rPr sz="3200" spc="240" dirty="0">
                <a:solidFill>
                  <a:srgbClr val="003366"/>
                </a:solidFill>
                <a:latin typeface="Cambria"/>
                <a:cs typeface="Cambria"/>
              </a:rPr>
              <a:t>PRIMARY</a:t>
            </a:r>
            <a:r>
              <a:rPr sz="3200" spc="-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3200" spc="240" dirty="0">
                <a:solidFill>
                  <a:srgbClr val="003366"/>
                </a:solidFill>
                <a:latin typeface="Cambria"/>
                <a:cs typeface="Cambria"/>
              </a:rPr>
              <a:t>KEY  </a:t>
            </a:r>
            <a:r>
              <a:rPr sz="3200" spc="245" dirty="0">
                <a:solidFill>
                  <a:srgbClr val="003366"/>
                </a:solidFill>
                <a:latin typeface="Cambria"/>
                <a:cs typeface="Cambria"/>
              </a:rPr>
              <a:t>FOREIGN </a:t>
            </a:r>
            <a:r>
              <a:rPr sz="3200" spc="240" dirty="0">
                <a:solidFill>
                  <a:srgbClr val="003366"/>
                </a:solidFill>
                <a:latin typeface="Cambria"/>
                <a:cs typeface="Cambria"/>
              </a:rPr>
              <a:t>KEY  </a:t>
            </a:r>
            <a:r>
              <a:rPr sz="3200" spc="365" dirty="0">
                <a:solidFill>
                  <a:srgbClr val="003366"/>
                </a:solidFill>
                <a:latin typeface="Cambria"/>
                <a:cs typeface="Cambria"/>
              </a:rPr>
              <a:t>CHECK  </a:t>
            </a:r>
            <a:r>
              <a:rPr sz="3200" spc="250" dirty="0">
                <a:solidFill>
                  <a:srgbClr val="003366"/>
                </a:solidFill>
                <a:latin typeface="Cambria"/>
                <a:cs typeface="Cambria"/>
              </a:rPr>
              <a:t>DEFAULT</a:t>
            </a:r>
            <a:endParaRPr sz="3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1616" y="1908175"/>
            <a:ext cx="7814309" cy="4611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581785" indent="-342900">
              <a:lnSpc>
                <a:spcPct val="100000"/>
              </a:lnSpc>
              <a:spcBef>
                <a:spcPts val="10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5600" algn="l"/>
              </a:tabLst>
            </a:pPr>
            <a:r>
              <a:rPr sz="3200" spc="60" dirty="0">
                <a:solidFill>
                  <a:srgbClr val="003366"/>
                </a:solidFill>
                <a:latin typeface="Cambria"/>
                <a:cs typeface="Cambria"/>
              </a:rPr>
              <a:t>În </a:t>
            </a:r>
            <a:r>
              <a:rPr sz="3200" spc="130" dirty="0">
                <a:solidFill>
                  <a:srgbClr val="003366"/>
                </a:solidFill>
                <a:latin typeface="Cambria"/>
                <a:cs typeface="Cambria"/>
              </a:rPr>
              <a:t>mod </a:t>
            </a:r>
            <a:r>
              <a:rPr sz="3200" spc="55" dirty="0">
                <a:solidFill>
                  <a:srgbClr val="003366"/>
                </a:solidFill>
                <a:latin typeface="Cambria"/>
                <a:cs typeface="Cambria"/>
              </a:rPr>
              <a:t>implicit </a:t>
            </a:r>
            <a:r>
              <a:rPr sz="3200" spc="120" dirty="0">
                <a:solidFill>
                  <a:srgbClr val="003366"/>
                </a:solidFill>
                <a:latin typeface="Cambria"/>
                <a:cs typeface="Cambria"/>
              </a:rPr>
              <a:t>un </a:t>
            </a:r>
            <a:r>
              <a:rPr sz="3200" spc="10" dirty="0">
                <a:solidFill>
                  <a:srgbClr val="003366"/>
                </a:solidFill>
                <a:latin typeface="Cambria"/>
                <a:cs typeface="Cambria"/>
              </a:rPr>
              <a:t>tabel </a:t>
            </a:r>
            <a:r>
              <a:rPr sz="3200" spc="-225" dirty="0">
                <a:solidFill>
                  <a:srgbClr val="003366"/>
                </a:solidFill>
                <a:latin typeface="Cambria"/>
                <a:cs typeface="Cambria"/>
              </a:rPr>
              <a:t>permite  </a:t>
            </a:r>
            <a:r>
              <a:rPr sz="3200" spc="-5" dirty="0">
                <a:solidFill>
                  <a:srgbClr val="003366"/>
                </a:solidFill>
                <a:latin typeface="Cambria"/>
                <a:cs typeface="Cambria"/>
              </a:rPr>
              <a:t>inserarea </a:t>
            </a:r>
            <a:r>
              <a:rPr sz="3200" spc="75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3200" spc="55" dirty="0">
                <a:solidFill>
                  <a:srgbClr val="003366"/>
                </a:solidFill>
                <a:latin typeface="Cambria"/>
                <a:cs typeface="Cambria"/>
              </a:rPr>
              <a:t>valori</a:t>
            </a:r>
            <a:r>
              <a:rPr sz="3200" spc="21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3200" spc="345" dirty="0">
                <a:solidFill>
                  <a:srgbClr val="003366"/>
                </a:solidFill>
                <a:latin typeface="Cambria"/>
                <a:cs typeface="Cambria"/>
              </a:rPr>
              <a:t>NULL</a:t>
            </a:r>
            <a:endParaRPr sz="3200">
              <a:latin typeface="Cambria"/>
              <a:cs typeface="Cambria"/>
            </a:endParaRPr>
          </a:p>
          <a:p>
            <a:pPr marL="355600" marR="5080" indent="-342900">
              <a:lnSpc>
                <a:spcPct val="100000"/>
              </a:lnSpc>
              <a:spcBef>
                <a:spcPts val="76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5600" algn="l"/>
              </a:tabLst>
            </a:pPr>
            <a:r>
              <a:rPr sz="3200" spc="114" dirty="0">
                <a:solidFill>
                  <a:srgbClr val="003366"/>
                </a:solidFill>
                <a:latin typeface="Cambria"/>
                <a:cs typeface="Cambria"/>
              </a:rPr>
              <a:t>Dacă nu </a:t>
            </a:r>
            <a:r>
              <a:rPr sz="3200" spc="75" dirty="0">
                <a:solidFill>
                  <a:srgbClr val="003366"/>
                </a:solidFill>
                <a:latin typeface="Cambria"/>
                <a:cs typeface="Cambria"/>
              </a:rPr>
              <a:t>dorim </a:t>
            </a:r>
            <a:r>
              <a:rPr sz="3200" spc="10" dirty="0">
                <a:solidFill>
                  <a:srgbClr val="003366"/>
                </a:solidFill>
                <a:latin typeface="Cambria"/>
                <a:cs typeface="Cambria"/>
              </a:rPr>
              <a:t>să </a:t>
            </a:r>
            <a:r>
              <a:rPr sz="3200" spc="40" dirty="0">
                <a:solidFill>
                  <a:srgbClr val="003366"/>
                </a:solidFill>
                <a:latin typeface="Cambria"/>
                <a:cs typeface="Cambria"/>
              </a:rPr>
              <a:t>permitem </a:t>
            </a:r>
            <a:r>
              <a:rPr sz="3200" spc="-120" dirty="0">
                <a:solidFill>
                  <a:srgbClr val="003366"/>
                </a:solidFill>
                <a:latin typeface="Cambria"/>
                <a:cs typeface="Cambria"/>
              </a:rPr>
              <a:t>introducerea  </a:t>
            </a:r>
            <a:r>
              <a:rPr sz="3200" spc="75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3200" spc="55" dirty="0">
                <a:solidFill>
                  <a:srgbClr val="003366"/>
                </a:solidFill>
                <a:latin typeface="Cambria"/>
                <a:cs typeface="Cambria"/>
              </a:rPr>
              <a:t>valori </a:t>
            </a:r>
            <a:r>
              <a:rPr sz="3200" spc="345" dirty="0">
                <a:solidFill>
                  <a:srgbClr val="003366"/>
                </a:solidFill>
                <a:latin typeface="Cambria"/>
                <a:cs typeface="Cambria"/>
              </a:rPr>
              <a:t>NULL </a:t>
            </a:r>
            <a:r>
              <a:rPr sz="3200" spc="40" dirty="0">
                <a:solidFill>
                  <a:srgbClr val="003366"/>
                </a:solidFill>
                <a:latin typeface="Cambria"/>
                <a:cs typeface="Cambria"/>
              </a:rPr>
              <a:t>pentru </a:t>
            </a:r>
            <a:r>
              <a:rPr sz="3200" spc="50" dirty="0">
                <a:solidFill>
                  <a:srgbClr val="003366"/>
                </a:solidFill>
                <a:latin typeface="Cambria"/>
                <a:cs typeface="Cambria"/>
              </a:rPr>
              <a:t>o </a:t>
            </a:r>
            <a:r>
              <a:rPr sz="3200" spc="60" dirty="0">
                <a:solidFill>
                  <a:srgbClr val="003366"/>
                </a:solidFill>
                <a:latin typeface="Cambria"/>
                <a:cs typeface="Cambria"/>
              </a:rPr>
              <a:t>coloană,  </a:t>
            </a:r>
            <a:r>
              <a:rPr sz="3200" spc="70" dirty="0">
                <a:solidFill>
                  <a:srgbClr val="003366"/>
                </a:solidFill>
                <a:latin typeface="Cambria"/>
                <a:cs typeface="Cambria"/>
              </a:rPr>
              <a:t>aplicăm </a:t>
            </a:r>
            <a:r>
              <a:rPr sz="3200" b="1" dirty="0">
                <a:solidFill>
                  <a:srgbClr val="003366"/>
                </a:solidFill>
                <a:latin typeface="Palatino Linotype"/>
                <a:cs typeface="Palatino Linotype"/>
              </a:rPr>
              <a:t>constrângerea </a:t>
            </a:r>
            <a:r>
              <a:rPr sz="3200" b="1" spc="-5" dirty="0">
                <a:solidFill>
                  <a:srgbClr val="003366"/>
                </a:solidFill>
                <a:latin typeface="Palatino Linotype"/>
                <a:cs typeface="Palatino Linotype"/>
              </a:rPr>
              <a:t>NOT </a:t>
            </a:r>
            <a:r>
              <a:rPr sz="3200" b="1" spc="5" dirty="0">
                <a:solidFill>
                  <a:srgbClr val="003366"/>
                </a:solidFill>
                <a:latin typeface="Palatino Linotype"/>
                <a:cs typeface="Palatino Linotype"/>
              </a:rPr>
              <a:t>NULL </a:t>
            </a:r>
            <a:r>
              <a:rPr sz="3200" spc="55" dirty="0">
                <a:solidFill>
                  <a:srgbClr val="003366"/>
                </a:solidFill>
                <a:latin typeface="Cambria"/>
                <a:cs typeface="Cambria"/>
              </a:rPr>
              <a:t>pe  </a:t>
            </a:r>
            <a:r>
              <a:rPr sz="3200" spc="45" dirty="0">
                <a:solidFill>
                  <a:srgbClr val="003366"/>
                </a:solidFill>
                <a:latin typeface="Cambria"/>
                <a:cs typeface="Cambria"/>
              </a:rPr>
              <a:t>coloana</a:t>
            </a:r>
            <a:r>
              <a:rPr sz="3200" spc="7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3200" spc="20" dirty="0">
                <a:solidFill>
                  <a:srgbClr val="003366"/>
                </a:solidFill>
                <a:latin typeface="Cambria"/>
                <a:cs typeface="Cambria"/>
              </a:rPr>
              <a:t>respectivă</a:t>
            </a:r>
            <a:endParaRPr sz="3200">
              <a:latin typeface="Cambria"/>
              <a:cs typeface="Cambria"/>
            </a:endParaRPr>
          </a:p>
          <a:p>
            <a:pPr marL="355600" marR="329565" indent="-342900">
              <a:lnSpc>
                <a:spcPct val="100000"/>
              </a:lnSpc>
              <a:spcBef>
                <a:spcPts val="77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5600" algn="l"/>
              </a:tabLst>
            </a:pPr>
            <a:r>
              <a:rPr sz="3200" spc="254" dirty="0">
                <a:solidFill>
                  <a:srgbClr val="003366"/>
                </a:solidFill>
                <a:latin typeface="Cambria"/>
                <a:cs typeface="Cambria"/>
              </a:rPr>
              <a:t>Ca </a:t>
            </a:r>
            <a:r>
              <a:rPr sz="3200" spc="40" dirty="0">
                <a:solidFill>
                  <a:srgbClr val="003366"/>
                </a:solidFill>
                <a:latin typeface="Cambria"/>
                <a:cs typeface="Cambria"/>
              </a:rPr>
              <a:t>rezultat, </a:t>
            </a:r>
            <a:r>
              <a:rPr sz="3200" spc="114" dirty="0">
                <a:solidFill>
                  <a:srgbClr val="003366"/>
                </a:solidFill>
                <a:latin typeface="Cambria"/>
                <a:cs typeface="Cambria"/>
              </a:rPr>
              <a:t>nu </a:t>
            </a:r>
            <a:r>
              <a:rPr sz="3200" spc="135" dirty="0">
                <a:solidFill>
                  <a:srgbClr val="003366"/>
                </a:solidFill>
                <a:latin typeface="Cambria"/>
                <a:cs typeface="Cambria"/>
              </a:rPr>
              <a:t>vom </a:t>
            </a:r>
            <a:r>
              <a:rPr sz="3200" spc="50" dirty="0">
                <a:solidFill>
                  <a:srgbClr val="003366"/>
                </a:solidFill>
                <a:latin typeface="Cambria"/>
                <a:cs typeface="Cambria"/>
              </a:rPr>
              <a:t>putea </a:t>
            </a:r>
            <a:r>
              <a:rPr sz="3200" spc="5" dirty="0">
                <a:solidFill>
                  <a:srgbClr val="003366"/>
                </a:solidFill>
                <a:latin typeface="Cambria"/>
                <a:cs typeface="Cambria"/>
              </a:rPr>
              <a:t>insera </a:t>
            </a:r>
            <a:r>
              <a:rPr sz="3200" spc="65" dirty="0">
                <a:solidFill>
                  <a:srgbClr val="003366"/>
                </a:solidFill>
                <a:latin typeface="Cambria"/>
                <a:cs typeface="Cambria"/>
              </a:rPr>
              <a:t>sau  </a:t>
            </a:r>
            <a:r>
              <a:rPr sz="3200" spc="55" dirty="0">
                <a:solidFill>
                  <a:srgbClr val="003366"/>
                </a:solidFill>
                <a:latin typeface="Cambria"/>
                <a:cs typeface="Cambria"/>
              </a:rPr>
              <a:t>actualiza </a:t>
            </a:r>
            <a:r>
              <a:rPr sz="3200" spc="10" dirty="0">
                <a:solidFill>
                  <a:srgbClr val="003366"/>
                </a:solidFill>
                <a:latin typeface="Cambria"/>
                <a:cs typeface="Cambria"/>
              </a:rPr>
              <a:t>înregistrări </a:t>
            </a:r>
            <a:r>
              <a:rPr sz="3200" spc="-10" dirty="0">
                <a:solidFill>
                  <a:srgbClr val="003366"/>
                </a:solidFill>
                <a:latin typeface="Cambria"/>
                <a:cs typeface="Cambria"/>
              </a:rPr>
              <a:t>care </a:t>
            </a:r>
            <a:r>
              <a:rPr sz="3200" spc="114" dirty="0">
                <a:solidFill>
                  <a:srgbClr val="003366"/>
                </a:solidFill>
                <a:latin typeface="Cambria"/>
                <a:cs typeface="Cambria"/>
              </a:rPr>
              <a:t>nu </a:t>
            </a:r>
            <a:r>
              <a:rPr sz="3200" spc="35" dirty="0">
                <a:solidFill>
                  <a:srgbClr val="003366"/>
                </a:solidFill>
                <a:latin typeface="Cambria"/>
                <a:cs typeface="Cambria"/>
              </a:rPr>
              <a:t>specifică </a:t>
            </a:r>
            <a:r>
              <a:rPr sz="3200" spc="50" dirty="0">
                <a:solidFill>
                  <a:srgbClr val="003366"/>
                </a:solidFill>
                <a:latin typeface="Cambria"/>
                <a:cs typeface="Cambria"/>
              </a:rPr>
              <a:t>o  </a:t>
            </a:r>
            <a:r>
              <a:rPr sz="3200" spc="40" dirty="0">
                <a:solidFill>
                  <a:srgbClr val="003366"/>
                </a:solidFill>
                <a:latin typeface="Cambria"/>
                <a:cs typeface="Cambria"/>
              </a:rPr>
              <a:t>valoare pentru </a:t>
            </a:r>
            <a:r>
              <a:rPr sz="3200" spc="45" dirty="0">
                <a:solidFill>
                  <a:srgbClr val="003366"/>
                </a:solidFill>
                <a:latin typeface="Cambria"/>
                <a:cs typeface="Cambria"/>
              </a:rPr>
              <a:t>coloana</a:t>
            </a:r>
            <a:r>
              <a:rPr sz="3200" spc="19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3200" spc="20" dirty="0">
                <a:solidFill>
                  <a:srgbClr val="003366"/>
                </a:solidFill>
                <a:latin typeface="Cambria"/>
                <a:cs typeface="Cambria"/>
              </a:rPr>
              <a:t>respectivă</a:t>
            </a:r>
            <a:endParaRPr sz="3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6415" y="1683461"/>
            <a:ext cx="7534275" cy="4470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2900" indent="-342900">
              <a:lnSpc>
                <a:spcPct val="100000"/>
              </a:lnSpc>
              <a:spcBef>
                <a:spcPts val="95"/>
              </a:spcBef>
              <a:tabLst>
                <a:tab pos="342265" algn="l"/>
              </a:tabLst>
            </a:pPr>
            <a:r>
              <a:rPr sz="2100" spc="103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2100" spc="1035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800" spc="85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2800" spc="65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definire a </a:t>
            </a:r>
            <a:r>
              <a:rPr sz="2800" spc="50" dirty="0">
                <a:solidFill>
                  <a:srgbClr val="003366"/>
                </a:solidFill>
                <a:latin typeface="Cambria"/>
                <a:cs typeface="Cambria"/>
              </a:rPr>
              <a:t>unei </a:t>
            </a:r>
            <a:r>
              <a:rPr sz="2800" spc="15" dirty="0">
                <a:solidFill>
                  <a:srgbClr val="003366"/>
                </a:solidFill>
                <a:latin typeface="Cambria"/>
                <a:cs typeface="Cambria"/>
              </a:rPr>
              <a:t>constrângeri </a:t>
            </a:r>
            <a:r>
              <a:rPr sz="2800" spc="135" dirty="0">
                <a:solidFill>
                  <a:srgbClr val="003366"/>
                </a:solidFill>
                <a:latin typeface="Cambria"/>
                <a:cs typeface="Cambria"/>
              </a:rPr>
              <a:t>NOT  </a:t>
            </a:r>
            <a:r>
              <a:rPr sz="2800" spc="290" dirty="0">
                <a:solidFill>
                  <a:srgbClr val="003366"/>
                </a:solidFill>
                <a:latin typeface="Cambria"/>
                <a:cs typeface="Cambria"/>
              </a:rPr>
              <a:t>NULL </a:t>
            </a:r>
            <a:r>
              <a:rPr sz="2800" spc="35" dirty="0">
                <a:solidFill>
                  <a:srgbClr val="003366"/>
                </a:solidFill>
                <a:latin typeface="Cambria"/>
                <a:cs typeface="Cambria"/>
              </a:rPr>
              <a:t>la </a:t>
            </a:r>
            <a:r>
              <a:rPr sz="2800" spc="-15" dirty="0">
                <a:solidFill>
                  <a:srgbClr val="003366"/>
                </a:solidFill>
                <a:latin typeface="Cambria"/>
                <a:cs typeface="Cambria"/>
              </a:rPr>
              <a:t>crearea </a:t>
            </a:r>
            <a:r>
              <a:rPr sz="2800" spc="90" dirty="0">
                <a:solidFill>
                  <a:srgbClr val="003366"/>
                </a:solidFill>
                <a:latin typeface="Cambria"/>
                <a:cs typeface="Cambria"/>
              </a:rPr>
              <a:t>unui</a:t>
            </a:r>
            <a:r>
              <a:rPr sz="280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ambria"/>
                <a:cs typeface="Cambria"/>
              </a:rPr>
              <a:t>tabel:</a:t>
            </a:r>
            <a:endParaRPr sz="2800">
              <a:latin typeface="Cambria"/>
              <a:cs typeface="Cambria"/>
            </a:endParaRPr>
          </a:p>
          <a:p>
            <a:pPr marL="914400">
              <a:lnSpc>
                <a:spcPct val="100000"/>
              </a:lnSpc>
              <a:spcBef>
                <a:spcPts val="690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CREATE TABLE</a:t>
            </a:r>
            <a:r>
              <a:rPr sz="2800" spc="-1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Studenți</a:t>
            </a:r>
            <a:endParaRPr sz="2800">
              <a:latin typeface="Consolas"/>
              <a:cs typeface="Consolas"/>
            </a:endParaRPr>
          </a:p>
          <a:p>
            <a:pPr marL="1109345">
              <a:lnSpc>
                <a:spcPct val="100000"/>
              </a:lnSpc>
              <a:spcBef>
                <a:spcPts val="705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(</a:t>
            </a:r>
            <a:endParaRPr sz="2800">
              <a:latin typeface="Consolas"/>
              <a:cs typeface="Consolas"/>
            </a:endParaRPr>
          </a:p>
          <a:p>
            <a:pPr marL="2023745" marR="1986280" indent="-914400">
              <a:lnSpc>
                <a:spcPct val="120000"/>
              </a:lnSpc>
              <a:spcBef>
                <a:spcPts val="5"/>
              </a:spcBef>
              <a:tabLst>
                <a:tab pos="3195955" algn="l"/>
              </a:tabLst>
            </a:pPr>
            <a:r>
              <a:rPr sz="2800" spc="-10" dirty="0">
                <a:solidFill>
                  <a:srgbClr val="003366"/>
                </a:solidFill>
                <a:latin typeface="Consolas"/>
                <a:cs typeface="Consolas"/>
              </a:rPr>
              <a:t>cod_s INT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NOT NULL,  nume</a:t>
            </a:r>
            <a:r>
              <a:rPr sz="2800" dirty="0">
                <a:solidFill>
                  <a:srgbClr val="003366"/>
                </a:solidFill>
                <a:latin typeface="Consolas"/>
                <a:cs typeface="Consolas"/>
              </a:rPr>
              <a:t>	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VARC</a:t>
            </a:r>
            <a:r>
              <a:rPr sz="2800" spc="-15" dirty="0">
                <a:solidFill>
                  <a:srgbClr val="003366"/>
                </a:solidFill>
                <a:latin typeface="Consolas"/>
                <a:cs typeface="Consolas"/>
              </a:rPr>
              <a:t>H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A</a:t>
            </a:r>
            <a:r>
              <a:rPr sz="2800" dirty="0">
                <a:solidFill>
                  <a:srgbClr val="003366"/>
                </a:solidFill>
                <a:latin typeface="Consolas"/>
                <a:cs typeface="Consolas"/>
              </a:rPr>
              <a:t>R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(50),</a:t>
            </a:r>
            <a:endParaRPr sz="2800">
              <a:latin typeface="Consolas"/>
              <a:cs typeface="Consolas"/>
            </a:endParaRPr>
          </a:p>
          <a:p>
            <a:pPr marL="1109345">
              <a:lnSpc>
                <a:spcPct val="100000"/>
              </a:lnSpc>
              <a:spcBef>
                <a:spcPts val="670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prenume</a:t>
            </a:r>
            <a:r>
              <a:rPr sz="2800" spc="-1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VARCHAR(50),</a:t>
            </a:r>
            <a:endParaRPr sz="2800">
              <a:latin typeface="Consolas"/>
              <a:cs typeface="Consolas"/>
            </a:endParaRPr>
          </a:p>
          <a:p>
            <a:pPr marL="1109345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oraș</a:t>
            </a:r>
            <a:r>
              <a:rPr sz="2800" spc="-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VARCHAR(50)</a:t>
            </a:r>
            <a:endParaRPr sz="2800">
              <a:latin typeface="Consolas"/>
              <a:cs typeface="Consolas"/>
            </a:endParaRPr>
          </a:p>
          <a:p>
            <a:pPr marL="1109345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);</a:t>
            </a:r>
            <a:endParaRPr sz="28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764233"/>
            <a:ext cx="8451850" cy="41186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ts val="3345"/>
              </a:lnSpc>
              <a:spcBef>
                <a:spcPts val="9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800" b="1" spc="-5" dirty="0">
                <a:solidFill>
                  <a:srgbClr val="003366"/>
                </a:solidFill>
                <a:latin typeface="Palatino Linotype"/>
                <a:cs typeface="Palatino Linotype"/>
              </a:rPr>
              <a:t>Constrângerea </a:t>
            </a:r>
            <a:r>
              <a:rPr sz="2800" b="1" dirty="0">
                <a:solidFill>
                  <a:srgbClr val="003366"/>
                </a:solidFill>
                <a:latin typeface="Palatino Linotype"/>
                <a:cs typeface="Palatino Linotype"/>
              </a:rPr>
              <a:t>UNIQUE </a:t>
            </a:r>
            <a:r>
              <a:rPr sz="2800" spc="-25" dirty="0">
                <a:solidFill>
                  <a:srgbClr val="003366"/>
                </a:solidFill>
                <a:latin typeface="Cambria"/>
                <a:cs typeface="Cambria"/>
              </a:rPr>
              <a:t>se </a:t>
            </a:r>
            <a:r>
              <a:rPr sz="2800" spc="25" dirty="0">
                <a:solidFill>
                  <a:srgbClr val="003366"/>
                </a:solidFill>
                <a:latin typeface="Cambria"/>
                <a:cs typeface="Cambria"/>
              </a:rPr>
              <a:t>definește </a:t>
            </a:r>
            <a:r>
              <a:rPr sz="2800" spc="45" dirty="0">
                <a:solidFill>
                  <a:srgbClr val="003366"/>
                </a:solidFill>
                <a:latin typeface="Cambria"/>
                <a:cs typeface="Cambria"/>
              </a:rPr>
              <a:t>pe</a:t>
            </a:r>
            <a:r>
              <a:rPr sz="2800" spc="24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25" dirty="0">
                <a:solidFill>
                  <a:srgbClr val="003366"/>
                </a:solidFill>
                <a:latin typeface="Cambria"/>
                <a:cs typeface="Cambria"/>
              </a:rPr>
              <a:t>coloanele</a:t>
            </a:r>
            <a:endParaRPr sz="2800">
              <a:latin typeface="Cambria"/>
              <a:cs typeface="Cambria"/>
            </a:endParaRPr>
          </a:p>
          <a:p>
            <a:pPr marL="355600">
              <a:lnSpc>
                <a:spcPts val="3345"/>
              </a:lnSpc>
            </a:pP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în </a:t>
            </a:r>
            <a:r>
              <a:rPr sz="2800" spc="-15" dirty="0">
                <a:solidFill>
                  <a:srgbClr val="003366"/>
                </a:solidFill>
                <a:latin typeface="Cambria"/>
                <a:cs typeface="Cambria"/>
              </a:rPr>
              <a:t>care </a:t>
            </a:r>
            <a:r>
              <a:rPr sz="2800" spc="95" dirty="0">
                <a:solidFill>
                  <a:srgbClr val="003366"/>
                </a:solidFill>
                <a:latin typeface="Cambria"/>
                <a:cs typeface="Cambria"/>
              </a:rPr>
              <a:t>nu </a:t>
            </a:r>
            <a:r>
              <a:rPr sz="2800" spc="60" dirty="0">
                <a:solidFill>
                  <a:srgbClr val="003366"/>
                </a:solidFill>
                <a:latin typeface="Cambria"/>
                <a:cs typeface="Cambria"/>
              </a:rPr>
              <a:t>dorim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să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permitem </a:t>
            </a:r>
            <a:r>
              <a:rPr sz="2800" spc="45" dirty="0">
                <a:solidFill>
                  <a:srgbClr val="003366"/>
                </a:solidFill>
                <a:latin typeface="Cambria"/>
                <a:cs typeface="Cambria"/>
              </a:rPr>
              <a:t>valori</a:t>
            </a:r>
            <a:r>
              <a:rPr sz="2800" spc="34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50" dirty="0">
                <a:solidFill>
                  <a:srgbClr val="003366"/>
                </a:solidFill>
                <a:latin typeface="Cambria"/>
                <a:cs typeface="Cambria"/>
              </a:rPr>
              <a:t>duplicate</a:t>
            </a:r>
            <a:endParaRPr sz="2800">
              <a:latin typeface="Cambria"/>
              <a:cs typeface="Cambria"/>
            </a:endParaRPr>
          </a:p>
          <a:p>
            <a:pPr marL="355600" marR="382270" indent="-342900">
              <a:lnSpc>
                <a:spcPct val="100699"/>
              </a:lnSpc>
              <a:spcBef>
                <a:spcPts val="66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800" spc="25" dirty="0">
                <a:solidFill>
                  <a:srgbClr val="003366"/>
                </a:solidFill>
                <a:latin typeface="Cambria"/>
                <a:cs typeface="Cambria"/>
              </a:rPr>
              <a:t>Se </a:t>
            </a:r>
            <a:r>
              <a:rPr sz="2800" spc="35" dirty="0">
                <a:solidFill>
                  <a:srgbClr val="003366"/>
                </a:solidFill>
                <a:latin typeface="Cambria"/>
                <a:cs typeface="Cambria"/>
              </a:rPr>
              <a:t>pot </a:t>
            </a:r>
            <a:r>
              <a:rPr sz="2800" spc="55" dirty="0">
                <a:solidFill>
                  <a:srgbClr val="003366"/>
                </a:solidFill>
                <a:latin typeface="Cambria"/>
                <a:cs typeface="Cambria"/>
              </a:rPr>
              <a:t>defini </a:t>
            </a:r>
            <a:r>
              <a:rPr sz="2800" spc="70" dirty="0">
                <a:solidFill>
                  <a:srgbClr val="003366"/>
                </a:solidFill>
                <a:latin typeface="Cambria"/>
                <a:cs typeface="Cambria"/>
              </a:rPr>
              <a:t>mai </a:t>
            </a:r>
            <a:r>
              <a:rPr sz="2800" spc="50" dirty="0">
                <a:solidFill>
                  <a:srgbClr val="003366"/>
                </a:solidFill>
                <a:latin typeface="Cambria"/>
                <a:cs typeface="Cambria"/>
              </a:rPr>
              <a:t>multe </a:t>
            </a:r>
            <a:r>
              <a:rPr sz="2800" spc="15" dirty="0">
                <a:solidFill>
                  <a:srgbClr val="003366"/>
                </a:solidFill>
                <a:latin typeface="Cambria"/>
                <a:cs typeface="Cambria"/>
              </a:rPr>
              <a:t>constrângeri </a:t>
            </a:r>
            <a:r>
              <a:rPr sz="2800" b="1" spc="-5" dirty="0">
                <a:solidFill>
                  <a:srgbClr val="003366"/>
                </a:solidFill>
                <a:latin typeface="Palatino Linotype"/>
                <a:cs typeface="Palatino Linotype"/>
              </a:rPr>
              <a:t>UNIQUE </a:t>
            </a:r>
            <a:r>
              <a:rPr sz="2800" spc="-165" dirty="0">
                <a:solidFill>
                  <a:srgbClr val="003366"/>
                </a:solidFill>
                <a:latin typeface="Cambria"/>
                <a:cs typeface="Cambria"/>
              </a:rPr>
              <a:t>în  </a:t>
            </a:r>
            <a:r>
              <a:rPr sz="2800" spc="15" dirty="0">
                <a:solidFill>
                  <a:srgbClr val="003366"/>
                </a:solidFill>
                <a:latin typeface="Cambria"/>
                <a:cs typeface="Cambria"/>
              </a:rPr>
              <a:t>același</a:t>
            </a:r>
            <a:r>
              <a:rPr sz="2800" spc="6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tabel</a:t>
            </a:r>
            <a:endParaRPr sz="2800">
              <a:latin typeface="Cambria"/>
              <a:cs typeface="Cambria"/>
            </a:endParaRPr>
          </a:p>
          <a:p>
            <a:pPr marL="355600" indent="-342900">
              <a:lnSpc>
                <a:spcPct val="100000"/>
              </a:lnSpc>
              <a:spcBef>
                <a:spcPts val="64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800" spc="25" dirty="0">
                <a:solidFill>
                  <a:srgbClr val="003366"/>
                </a:solidFill>
                <a:latin typeface="Cambria"/>
                <a:cs typeface="Cambria"/>
              </a:rPr>
              <a:t>Se </a:t>
            </a:r>
            <a:r>
              <a:rPr sz="2800" spc="20" dirty="0">
                <a:solidFill>
                  <a:srgbClr val="003366"/>
                </a:solidFill>
                <a:latin typeface="Cambria"/>
                <a:cs typeface="Cambria"/>
              </a:rPr>
              <a:t>poate </a:t>
            </a:r>
            <a:r>
              <a:rPr sz="2800" spc="55" dirty="0">
                <a:solidFill>
                  <a:srgbClr val="003366"/>
                </a:solidFill>
                <a:latin typeface="Cambria"/>
                <a:cs typeface="Cambria"/>
              </a:rPr>
              <a:t>defini </a:t>
            </a:r>
            <a:r>
              <a:rPr sz="2800" spc="45" dirty="0">
                <a:solidFill>
                  <a:srgbClr val="003366"/>
                </a:solidFill>
                <a:latin typeface="Cambria"/>
                <a:cs typeface="Cambria"/>
              </a:rPr>
              <a:t>pe </a:t>
            </a:r>
            <a:r>
              <a:rPr sz="2800" spc="75" dirty="0">
                <a:solidFill>
                  <a:srgbClr val="003366"/>
                </a:solidFill>
                <a:latin typeface="Cambria"/>
                <a:cs typeface="Cambria"/>
              </a:rPr>
              <a:t>una </a:t>
            </a:r>
            <a:r>
              <a:rPr sz="2800" spc="50" dirty="0">
                <a:solidFill>
                  <a:srgbClr val="003366"/>
                </a:solidFill>
                <a:latin typeface="Cambria"/>
                <a:cs typeface="Cambria"/>
              </a:rPr>
              <a:t>sau </a:t>
            </a:r>
            <a:r>
              <a:rPr sz="2800" spc="70" dirty="0">
                <a:solidFill>
                  <a:srgbClr val="003366"/>
                </a:solidFill>
                <a:latin typeface="Cambria"/>
                <a:cs typeface="Cambria"/>
              </a:rPr>
              <a:t>mai </a:t>
            </a:r>
            <a:r>
              <a:rPr sz="2800" spc="50" dirty="0">
                <a:solidFill>
                  <a:srgbClr val="003366"/>
                </a:solidFill>
                <a:latin typeface="Cambria"/>
                <a:cs typeface="Cambria"/>
              </a:rPr>
              <a:t>multe</a:t>
            </a:r>
            <a:r>
              <a:rPr sz="2800" spc="29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25" dirty="0">
                <a:solidFill>
                  <a:srgbClr val="003366"/>
                </a:solidFill>
                <a:latin typeface="Cambria"/>
                <a:cs typeface="Cambria"/>
              </a:rPr>
              <a:t>coloane</a:t>
            </a:r>
            <a:endParaRPr sz="2800">
              <a:latin typeface="Cambria"/>
              <a:cs typeface="Cambria"/>
            </a:endParaRPr>
          </a:p>
          <a:p>
            <a:pPr marL="355600" marR="5080" indent="-342900">
              <a:lnSpc>
                <a:spcPct val="99900"/>
              </a:lnSpc>
              <a:spcBef>
                <a:spcPts val="69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800" spc="45" dirty="0">
                <a:solidFill>
                  <a:srgbClr val="003366"/>
                </a:solidFill>
                <a:latin typeface="Cambria"/>
                <a:cs typeface="Cambria"/>
              </a:rPr>
              <a:t>În </a:t>
            </a:r>
            <a:r>
              <a:rPr sz="2800" spc="70" dirty="0">
                <a:solidFill>
                  <a:srgbClr val="003366"/>
                </a:solidFill>
                <a:latin typeface="Cambria"/>
                <a:cs typeface="Cambria"/>
              </a:rPr>
              <a:t>cazul </a:t>
            </a: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în </a:t>
            </a:r>
            <a:r>
              <a:rPr sz="2800" spc="-15" dirty="0">
                <a:solidFill>
                  <a:srgbClr val="003366"/>
                </a:solidFill>
                <a:latin typeface="Cambria"/>
                <a:cs typeface="Cambria"/>
              </a:rPr>
              <a:t>care </a:t>
            </a: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o </a:t>
            </a:r>
            <a:r>
              <a:rPr sz="2800" spc="10" dirty="0">
                <a:solidFill>
                  <a:srgbClr val="003366"/>
                </a:solidFill>
                <a:latin typeface="Cambria"/>
                <a:cs typeface="Cambria"/>
              </a:rPr>
              <a:t>constrângere </a:t>
            </a:r>
            <a:r>
              <a:rPr sz="2800" b="1" spc="-5" dirty="0">
                <a:solidFill>
                  <a:srgbClr val="003366"/>
                </a:solidFill>
                <a:latin typeface="Palatino Linotype"/>
                <a:cs typeface="Palatino Linotype"/>
              </a:rPr>
              <a:t>UNIQUE </a:t>
            </a:r>
            <a:r>
              <a:rPr sz="2800" spc="-30" dirty="0">
                <a:solidFill>
                  <a:srgbClr val="003366"/>
                </a:solidFill>
                <a:latin typeface="Cambria"/>
                <a:cs typeface="Cambria"/>
              </a:rPr>
              <a:t>este  </a:t>
            </a: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definită </a:t>
            </a:r>
            <a:r>
              <a:rPr sz="2800" spc="45" dirty="0">
                <a:solidFill>
                  <a:srgbClr val="003366"/>
                </a:solidFill>
                <a:latin typeface="Cambria"/>
                <a:cs typeface="Cambria"/>
              </a:rPr>
              <a:t>pe </a:t>
            </a:r>
            <a:r>
              <a:rPr sz="2800" spc="70" dirty="0">
                <a:solidFill>
                  <a:srgbClr val="003366"/>
                </a:solidFill>
                <a:latin typeface="Cambria"/>
                <a:cs typeface="Cambria"/>
              </a:rPr>
              <a:t>mai </a:t>
            </a:r>
            <a:r>
              <a:rPr sz="2800" spc="50" dirty="0">
                <a:solidFill>
                  <a:srgbClr val="003366"/>
                </a:solidFill>
                <a:latin typeface="Cambria"/>
                <a:cs typeface="Cambria"/>
              </a:rPr>
              <a:t>multe </a:t>
            </a: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coloane, combinația </a:t>
            </a:r>
            <a:r>
              <a:rPr sz="2800" spc="60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valori  </a:t>
            </a:r>
            <a:r>
              <a:rPr sz="2800" spc="85" dirty="0">
                <a:solidFill>
                  <a:srgbClr val="003366"/>
                </a:solidFill>
                <a:latin typeface="Cambria"/>
                <a:cs typeface="Cambria"/>
              </a:rPr>
              <a:t>din </a:t>
            </a:r>
            <a:r>
              <a:rPr sz="2800" spc="25" dirty="0">
                <a:solidFill>
                  <a:srgbClr val="003366"/>
                </a:solidFill>
                <a:latin typeface="Cambria"/>
                <a:cs typeface="Cambria"/>
              </a:rPr>
              <a:t>coloanele </a:t>
            </a:r>
            <a:r>
              <a:rPr sz="2800" spc="10" dirty="0">
                <a:solidFill>
                  <a:srgbClr val="003366"/>
                </a:solidFill>
                <a:latin typeface="Cambria"/>
                <a:cs typeface="Cambria"/>
              </a:rPr>
              <a:t>respective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trebuie să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fie </a:t>
            </a:r>
            <a:r>
              <a:rPr sz="2800" spc="55" dirty="0">
                <a:solidFill>
                  <a:srgbClr val="003366"/>
                </a:solidFill>
                <a:latin typeface="Cambria"/>
                <a:cs typeface="Cambria"/>
              </a:rPr>
              <a:t>unică </a:t>
            </a: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la </a:t>
            </a:r>
            <a:r>
              <a:rPr sz="2800" spc="55" dirty="0">
                <a:solidFill>
                  <a:srgbClr val="003366"/>
                </a:solidFill>
                <a:latin typeface="Cambria"/>
                <a:cs typeface="Cambria"/>
              </a:rPr>
              <a:t>nivel  </a:t>
            </a:r>
            <a:r>
              <a:rPr sz="2800" spc="60" dirty="0">
                <a:solidFill>
                  <a:srgbClr val="003366"/>
                </a:solidFill>
                <a:latin typeface="Cambria"/>
                <a:cs typeface="Cambria"/>
              </a:rPr>
              <a:t>de</a:t>
            </a:r>
            <a:r>
              <a:rPr sz="2800" spc="7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dirty="0">
                <a:solidFill>
                  <a:srgbClr val="003366"/>
                </a:solidFill>
                <a:latin typeface="Cambria"/>
                <a:cs typeface="Cambria"/>
              </a:rPr>
              <a:t>înregistrare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4840" y="1678889"/>
            <a:ext cx="7730490" cy="4050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ts val="3240"/>
              </a:lnSpc>
              <a:spcBef>
                <a:spcPts val="100"/>
              </a:spcBef>
              <a:tabLst>
                <a:tab pos="342900" algn="l"/>
              </a:tabLst>
            </a:pPr>
            <a:r>
              <a:rPr sz="2250" spc="111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2250" spc="1115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3000" spc="95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3000" spc="70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3000" spc="35" dirty="0">
                <a:solidFill>
                  <a:srgbClr val="003366"/>
                </a:solidFill>
                <a:latin typeface="Cambria"/>
                <a:cs typeface="Cambria"/>
              </a:rPr>
              <a:t>definire a </a:t>
            </a:r>
            <a:r>
              <a:rPr sz="3000" spc="55" dirty="0">
                <a:solidFill>
                  <a:srgbClr val="003366"/>
                </a:solidFill>
                <a:latin typeface="Cambria"/>
                <a:cs typeface="Cambria"/>
              </a:rPr>
              <a:t>unei</a:t>
            </a:r>
            <a:r>
              <a:rPr sz="3000" spc="21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3000" spc="20" dirty="0">
                <a:solidFill>
                  <a:srgbClr val="003366"/>
                </a:solidFill>
                <a:latin typeface="Cambria"/>
                <a:cs typeface="Cambria"/>
              </a:rPr>
              <a:t>constrângeri</a:t>
            </a:r>
            <a:endParaRPr sz="3000">
              <a:latin typeface="Cambria"/>
              <a:cs typeface="Cambria"/>
            </a:endParaRPr>
          </a:p>
          <a:p>
            <a:pPr marL="342900">
              <a:lnSpc>
                <a:spcPts val="3240"/>
              </a:lnSpc>
            </a:pPr>
            <a:r>
              <a:rPr sz="3000" spc="295" dirty="0">
                <a:solidFill>
                  <a:srgbClr val="003366"/>
                </a:solidFill>
                <a:latin typeface="Cambria"/>
                <a:cs typeface="Cambria"/>
              </a:rPr>
              <a:t>UNIQUE </a:t>
            </a:r>
            <a:r>
              <a:rPr sz="3000" spc="50" dirty="0">
                <a:solidFill>
                  <a:srgbClr val="003366"/>
                </a:solidFill>
                <a:latin typeface="Cambria"/>
                <a:cs typeface="Cambria"/>
              </a:rPr>
              <a:t>pe </a:t>
            </a:r>
            <a:r>
              <a:rPr sz="3000" spc="45" dirty="0">
                <a:solidFill>
                  <a:srgbClr val="003366"/>
                </a:solidFill>
                <a:latin typeface="Cambria"/>
                <a:cs typeface="Cambria"/>
              </a:rPr>
              <a:t>o </a:t>
            </a:r>
            <a:r>
              <a:rPr sz="3000" spc="40" dirty="0">
                <a:solidFill>
                  <a:srgbClr val="003366"/>
                </a:solidFill>
                <a:latin typeface="Cambria"/>
                <a:cs typeface="Cambria"/>
              </a:rPr>
              <a:t>coloană la </a:t>
            </a:r>
            <a:r>
              <a:rPr sz="3000" spc="-15" dirty="0">
                <a:solidFill>
                  <a:srgbClr val="003366"/>
                </a:solidFill>
                <a:latin typeface="Cambria"/>
                <a:cs typeface="Cambria"/>
              </a:rPr>
              <a:t>crearea </a:t>
            </a:r>
            <a:r>
              <a:rPr sz="3000" spc="100" dirty="0">
                <a:solidFill>
                  <a:srgbClr val="003366"/>
                </a:solidFill>
                <a:latin typeface="Cambria"/>
                <a:cs typeface="Cambria"/>
              </a:rPr>
              <a:t>unui</a:t>
            </a:r>
            <a:r>
              <a:rPr sz="3000" spc="18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3000" spc="-5" dirty="0">
                <a:solidFill>
                  <a:srgbClr val="003366"/>
                </a:solidFill>
                <a:latin typeface="Cambria"/>
                <a:cs typeface="Cambria"/>
              </a:rPr>
              <a:t>tabel:</a:t>
            </a:r>
            <a:endParaRPr sz="3000">
              <a:latin typeface="Cambria"/>
              <a:cs typeface="Cambria"/>
            </a:endParaRPr>
          </a:p>
          <a:p>
            <a:pPr marL="914400">
              <a:lnSpc>
                <a:spcPct val="100000"/>
              </a:lnSpc>
            </a:pPr>
            <a:r>
              <a:rPr sz="3000" spc="-5" dirty="0">
                <a:solidFill>
                  <a:srgbClr val="003366"/>
                </a:solidFill>
                <a:latin typeface="Consolas"/>
                <a:cs typeface="Consolas"/>
              </a:rPr>
              <a:t>CREATE </a:t>
            </a:r>
            <a:r>
              <a:rPr sz="3000" dirty="0">
                <a:solidFill>
                  <a:srgbClr val="003366"/>
                </a:solidFill>
                <a:latin typeface="Consolas"/>
                <a:cs typeface="Consolas"/>
              </a:rPr>
              <a:t>TABLE</a:t>
            </a:r>
            <a:r>
              <a:rPr sz="3000" spc="-5" dirty="0">
                <a:solidFill>
                  <a:srgbClr val="003366"/>
                </a:solidFill>
                <a:latin typeface="Consolas"/>
                <a:cs typeface="Consolas"/>
              </a:rPr>
              <a:t> Studenți</a:t>
            </a:r>
            <a:endParaRPr sz="3000">
              <a:latin typeface="Consolas"/>
              <a:cs typeface="Consolas"/>
            </a:endParaRPr>
          </a:p>
          <a:p>
            <a:pPr marR="6180455" algn="r">
              <a:lnSpc>
                <a:spcPct val="100000"/>
              </a:lnSpc>
            </a:pPr>
            <a:r>
              <a:rPr sz="3000" dirty="0">
                <a:solidFill>
                  <a:srgbClr val="003366"/>
                </a:solidFill>
                <a:latin typeface="Consolas"/>
                <a:cs typeface="Consolas"/>
              </a:rPr>
              <a:t>(</a:t>
            </a:r>
            <a:endParaRPr sz="3000">
              <a:latin typeface="Consolas"/>
              <a:cs typeface="Consolas"/>
            </a:endParaRPr>
          </a:p>
          <a:p>
            <a:pPr marL="1331595" marR="2619375">
              <a:lnSpc>
                <a:spcPct val="100000"/>
              </a:lnSpc>
              <a:tabLst>
                <a:tab pos="2589530" algn="l"/>
              </a:tabLst>
            </a:pPr>
            <a:r>
              <a:rPr sz="3000" dirty="0">
                <a:solidFill>
                  <a:srgbClr val="003366"/>
                </a:solidFill>
                <a:latin typeface="Consolas"/>
                <a:cs typeface="Consolas"/>
              </a:rPr>
              <a:t>cod_s </a:t>
            </a:r>
            <a:r>
              <a:rPr sz="3000" spc="-5" dirty="0">
                <a:solidFill>
                  <a:srgbClr val="003366"/>
                </a:solidFill>
                <a:latin typeface="Consolas"/>
                <a:cs typeface="Consolas"/>
              </a:rPr>
              <a:t>INT UNIQUE,  </a:t>
            </a:r>
            <a:r>
              <a:rPr sz="3000" dirty="0">
                <a:solidFill>
                  <a:srgbClr val="003366"/>
                </a:solidFill>
                <a:latin typeface="Consolas"/>
                <a:cs typeface="Consolas"/>
              </a:rPr>
              <a:t>nume	VARCHAR</a:t>
            </a:r>
            <a:r>
              <a:rPr sz="3000" spc="-15" dirty="0">
                <a:solidFill>
                  <a:srgbClr val="003366"/>
                </a:solidFill>
                <a:latin typeface="Consolas"/>
                <a:cs typeface="Consolas"/>
              </a:rPr>
              <a:t>(</a:t>
            </a:r>
            <a:r>
              <a:rPr sz="3000" dirty="0">
                <a:solidFill>
                  <a:srgbClr val="003366"/>
                </a:solidFill>
                <a:latin typeface="Consolas"/>
                <a:cs typeface="Consolas"/>
              </a:rPr>
              <a:t>50),</a:t>
            </a:r>
            <a:endParaRPr sz="3000">
              <a:latin typeface="Consolas"/>
              <a:cs typeface="Consolas"/>
            </a:endParaRPr>
          </a:p>
          <a:p>
            <a:pPr marL="1331595">
              <a:lnSpc>
                <a:spcPct val="100000"/>
              </a:lnSpc>
              <a:spcBef>
                <a:spcPts val="5"/>
              </a:spcBef>
            </a:pPr>
            <a:r>
              <a:rPr sz="3000" dirty="0">
                <a:solidFill>
                  <a:srgbClr val="003366"/>
                </a:solidFill>
                <a:latin typeface="Consolas"/>
                <a:cs typeface="Consolas"/>
              </a:rPr>
              <a:t>prenume</a:t>
            </a:r>
            <a:r>
              <a:rPr sz="3000" spc="-5" dirty="0">
                <a:solidFill>
                  <a:srgbClr val="003366"/>
                </a:solidFill>
                <a:latin typeface="Consolas"/>
                <a:cs typeface="Consolas"/>
              </a:rPr>
              <a:t> VARCHAR(50),</a:t>
            </a:r>
            <a:endParaRPr sz="3000">
              <a:latin typeface="Consolas"/>
              <a:cs typeface="Consolas"/>
            </a:endParaRPr>
          </a:p>
          <a:p>
            <a:pPr marL="1331595">
              <a:lnSpc>
                <a:spcPct val="100000"/>
              </a:lnSpc>
            </a:pPr>
            <a:r>
              <a:rPr sz="3000" dirty="0">
                <a:solidFill>
                  <a:srgbClr val="003366"/>
                </a:solidFill>
                <a:latin typeface="Consolas"/>
                <a:cs typeface="Consolas"/>
              </a:rPr>
              <a:t>oraș</a:t>
            </a:r>
            <a:r>
              <a:rPr sz="3000" spc="-5" dirty="0">
                <a:solidFill>
                  <a:srgbClr val="003366"/>
                </a:solidFill>
                <a:latin typeface="Consolas"/>
                <a:cs typeface="Consolas"/>
              </a:rPr>
              <a:t> VARCHAR(50)</a:t>
            </a:r>
            <a:endParaRPr sz="3000">
              <a:latin typeface="Consolas"/>
              <a:cs typeface="Consolas"/>
            </a:endParaRPr>
          </a:p>
          <a:p>
            <a:pPr marR="6180455" algn="r">
              <a:lnSpc>
                <a:spcPct val="100000"/>
              </a:lnSpc>
            </a:pPr>
            <a:r>
              <a:rPr sz="3000" spc="-10" dirty="0">
                <a:solidFill>
                  <a:srgbClr val="003366"/>
                </a:solidFill>
                <a:latin typeface="Consolas"/>
                <a:cs typeface="Consolas"/>
              </a:rPr>
              <a:t>)</a:t>
            </a:r>
            <a:r>
              <a:rPr sz="3000" dirty="0">
                <a:solidFill>
                  <a:srgbClr val="003366"/>
                </a:solidFill>
                <a:latin typeface="Consolas"/>
                <a:cs typeface="Consolas"/>
              </a:rPr>
              <a:t>;</a:t>
            </a:r>
            <a:endParaRPr sz="30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377825" indent="-342900">
              <a:lnSpc>
                <a:spcPts val="2590"/>
              </a:lnSpc>
              <a:spcBef>
                <a:spcPts val="725"/>
              </a:spcBef>
              <a:tabLst>
                <a:tab pos="377190" algn="l"/>
              </a:tabLst>
            </a:pPr>
            <a:r>
              <a:rPr sz="2000" spc="102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2000" spc="1025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pc="85" dirty="0"/>
              <a:t>Exemplu </a:t>
            </a:r>
            <a:r>
              <a:rPr spc="55" dirty="0"/>
              <a:t>de </a:t>
            </a:r>
            <a:r>
              <a:rPr spc="30" dirty="0"/>
              <a:t>definire a </a:t>
            </a:r>
            <a:r>
              <a:rPr spc="45" dirty="0"/>
              <a:t>unei </a:t>
            </a:r>
            <a:r>
              <a:rPr spc="20" dirty="0"/>
              <a:t>constrângeri </a:t>
            </a:r>
            <a:r>
              <a:rPr spc="265" dirty="0"/>
              <a:t>UNIQUE </a:t>
            </a:r>
            <a:r>
              <a:rPr spc="-114" dirty="0"/>
              <a:t>pe  </a:t>
            </a:r>
            <a:r>
              <a:rPr spc="70" dirty="0"/>
              <a:t>mai </a:t>
            </a:r>
            <a:r>
              <a:rPr spc="55" dirty="0"/>
              <a:t>multe </a:t>
            </a:r>
            <a:r>
              <a:rPr spc="25" dirty="0"/>
              <a:t>coloane </a:t>
            </a:r>
            <a:r>
              <a:rPr spc="40" dirty="0"/>
              <a:t>la </a:t>
            </a:r>
            <a:r>
              <a:rPr spc="-10" dirty="0"/>
              <a:t>crearea </a:t>
            </a:r>
            <a:r>
              <a:rPr spc="90" dirty="0"/>
              <a:t>unui</a:t>
            </a:r>
            <a:r>
              <a:rPr spc="235" dirty="0"/>
              <a:t> </a:t>
            </a:r>
            <a:r>
              <a:rPr spc="-5" dirty="0"/>
              <a:t>tabel:</a:t>
            </a:r>
            <a:endParaRPr sz="2000">
              <a:latin typeface="Times New Roman"/>
              <a:cs typeface="Times New Roman"/>
            </a:endParaRPr>
          </a:p>
          <a:p>
            <a:pPr marL="949325">
              <a:lnSpc>
                <a:spcPct val="100000"/>
              </a:lnSpc>
              <a:spcBef>
                <a:spcPts val="30"/>
              </a:spcBef>
            </a:pPr>
            <a:r>
              <a:rPr dirty="0">
                <a:latin typeface="Consolas"/>
                <a:cs typeface="Consolas"/>
              </a:rPr>
              <a:t>CREATE TABLE Studenți</a:t>
            </a:r>
          </a:p>
          <a:p>
            <a:pPr marL="1327150">
              <a:lnSpc>
                <a:spcPct val="100000"/>
              </a:lnSpc>
            </a:pPr>
            <a:r>
              <a:rPr dirty="0">
                <a:latin typeface="Consolas"/>
                <a:cs typeface="Consolas"/>
              </a:rPr>
              <a:t>(</a:t>
            </a:r>
          </a:p>
          <a:p>
            <a:pPr marL="1327150" marR="3494404">
              <a:lnSpc>
                <a:spcPct val="100000"/>
              </a:lnSpc>
              <a:tabLst>
                <a:tab pos="2461260" algn="l"/>
              </a:tabLst>
            </a:pPr>
            <a:r>
              <a:rPr dirty="0">
                <a:latin typeface="Consolas"/>
                <a:cs typeface="Consolas"/>
              </a:rPr>
              <a:t>cod_s INT NOT</a:t>
            </a:r>
            <a:r>
              <a:rPr spc="-85" dirty="0">
                <a:latin typeface="Consolas"/>
                <a:cs typeface="Consolas"/>
              </a:rPr>
              <a:t> </a:t>
            </a:r>
            <a:r>
              <a:rPr dirty="0">
                <a:latin typeface="Consolas"/>
                <a:cs typeface="Consolas"/>
              </a:rPr>
              <a:t>NULL,  nume	VARCHAR(50),</a:t>
            </a:r>
          </a:p>
          <a:p>
            <a:pPr marL="1327150">
              <a:lnSpc>
                <a:spcPct val="100000"/>
              </a:lnSpc>
            </a:pPr>
            <a:r>
              <a:rPr dirty="0">
                <a:latin typeface="Consolas"/>
                <a:cs typeface="Consolas"/>
              </a:rPr>
              <a:t>prenume</a:t>
            </a:r>
            <a:r>
              <a:rPr spc="-5" dirty="0">
                <a:latin typeface="Consolas"/>
                <a:cs typeface="Consolas"/>
              </a:rPr>
              <a:t> </a:t>
            </a:r>
            <a:r>
              <a:rPr dirty="0">
                <a:latin typeface="Consolas"/>
                <a:cs typeface="Consolas"/>
              </a:rPr>
              <a:t>VARCHAR(50),</a:t>
            </a:r>
          </a:p>
          <a:p>
            <a:pPr marL="1327150">
              <a:lnSpc>
                <a:spcPct val="100000"/>
              </a:lnSpc>
            </a:pPr>
            <a:r>
              <a:rPr dirty="0">
                <a:latin typeface="Consolas"/>
                <a:cs typeface="Consolas"/>
              </a:rPr>
              <a:t>oraș VARCHAR(50),</a:t>
            </a:r>
          </a:p>
          <a:p>
            <a:pPr marL="1327150">
              <a:lnSpc>
                <a:spcPts val="2915"/>
              </a:lnSpc>
            </a:pPr>
            <a:r>
              <a:rPr dirty="0">
                <a:latin typeface="Consolas"/>
                <a:cs typeface="Consolas"/>
              </a:rPr>
              <a:t>CONSTRAINT uc_StudentID</a:t>
            </a:r>
            <a:r>
              <a:rPr spc="-15" dirty="0">
                <a:latin typeface="Consolas"/>
                <a:cs typeface="Consolas"/>
              </a:rPr>
              <a:t> </a:t>
            </a:r>
            <a:r>
              <a:rPr dirty="0">
                <a:latin typeface="Consolas"/>
                <a:cs typeface="Consolas"/>
              </a:rPr>
              <a:t>UNIQUE</a:t>
            </a:r>
          </a:p>
          <a:p>
            <a:pPr marL="5521960">
              <a:lnSpc>
                <a:spcPts val="2915"/>
              </a:lnSpc>
            </a:pPr>
            <a:r>
              <a:rPr dirty="0">
                <a:latin typeface="Consolas"/>
                <a:cs typeface="Consolas"/>
              </a:rPr>
              <a:t>(cod_s,</a:t>
            </a:r>
            <a:r>
              <a:rPr spc="-20" dirty="0">
                <a:latin typeface="Consolas"/>
                <a:cs typeface="Consolas"/>
              </a:rPr>
              <a:t> </a:t>
            </a:r>
            <a:r>
              <a:rPr dirty="0">
                <a:latin typeface="Consolas"/>
                <a:cs typeface="Consolas"/>
              </a:rPr>
              <a:t>nume)</a:t>
            </a:r>
          </a:p>
          <a:p>
            <a:pPr marL="1327150">
              <a:lnSpc>
                <a:spcPct val="100000"/>
              </a:lnSpc>
              <a:spcBef>
                <a:spcPts val="5"/>
              </a:spcBef>
            </a:pPr>
            <a:r>
              <a:rPr dirty="0">
                <a:latin typeface="Consolas"/>
                <a:cs typeface="Consolas"/>
              </a:rPr>
              <a:t>);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764233"/>
            <a:ext cx="8338820" cy="456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265" indent="-342265">
              <a:lnSpc>
                <a:spcPct val="100000"/>
              </a:lnSpc>
              <a:spcBef>
                <a:spcPts val="10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42265" algn="l"/>
                <a:tab pos="355600" algn="l"/>
              </a:tabLst>
            </a:pPr>
            <a:r>
              <a:rPr sz="2400" spc="45" dirty="0">
                <a:solidFill>
                  <a:srgbClr val="003366"/>
                </a:solidFill>
                <a:latin typeface="Cambria"/>
                <a:cs typeface="Cambria"/>
              </a:rPr>
              <a:t>Definirea </a:t>
            </a:r>
            <a:r>
              <a:rPr sz="2400" spc="40" dirty="0">
                <a:solidFill>
                  <a:srgbClr val="003366"/>
                </a:solidFill>
                <a:latin typeface="Cambria"/>
                <a:cs typeface="Cambria"/>
              </a:rPr>
              <a:t>unei </a:t>
            </a:r>
            <a:r>
              <a:rPr sz="2400" spc="15" dirty="0">
                <a:solidFill>
                  <a:srgbClr val="003366"/>
                </a:solidFill>
                <a:latin typeface="Cambria"/>
                <a:cs typeface="Cambria"/>
              </a:rPr>
              <a:t>constrângeri </a:t>
            </a:r>
            <a:r>
              <a:rPr sz="2400" spc="235" dirty="0">
                <a:solidFill>
                  <a:srgbClr val="003366"/>
                </a:solidFill>
                <a:latin typeface="Cambria"/>
                <a:cs typeface="Cambria"/>
              </a:rPr>
              <a:t>UNIQUE </a:t>
            </a:r>
            <a:r>
              <a:rPr sz="2400" spc="95" dirty="0">
                <a:solidFill>
                  <a:srgbClr val="003366"/>
                </a:solidFill>
                <a:latin typeface="Cambria"/>
                <a:cs typeface="Cambria"/>
              </a:rPr>
              <a:t>după </a:t>
            </a:r>
            <a:r>
              <a:rPr sz="2400" spc="-10" dirty="0">
                <a:solidFill>
                  <a:srgbClr val="003366"/>
                </a:solidFill>
                <a:latin typeface="Cambria"/>
                <a:cs typeface="Cambria"/>
              </a:rPr>
              <a:t>ce </a:t>
            </a:r>
            <a:r>
              <a:rPr sz="2400" spc="25" dirty="0">
                <a:solidFill>
                  <a:srgbClr val="003366"/>
                </a:solidFill>
                <a:latin typeface="Cambria"/>
                <a:cs typeface="Cambria"/>
              </a:rPr>
              <a:t>tabelul a</a:t>
            </a:r>
            <a:r>
              <a:rPr sz="2400" spc="11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400" spc="15" dirty="0">
                <a:solidFill>
                  <a:srgbClr val="003366"/>
                </a:solidFill>
                <a:latin typeface="Cambria"/>
                <a:cs typeface="Cambria"/>
              </a:rPr>
              <a:t>fost</a:t>
            </a:r>
            <a:endParaRPr sz="2400">
              <a:latin typeface="Cambria"/>
              <a:cs typeface="Cambria"/>
            </a:endParaRPr>
          </a:p>
          <a:p>
            <a:pPr marR="585470" algn="ctr">
              <a:lnSpc>
                <a:spcPct val="100000"/>
              </a:lnSpc>
              <a:spcBef>
                <a:spcPts val="15"/>
              </a:spcBef>
            </a:pPr>
            <a:r>
              <a:rPr sz="2400" spc="-15" dirty="0">
                <a:solidFill>
                  <a:srgbClr val="003366"/>
                </a:solidFill>
                <a:latin typeface="Cambria"/>
                <a:cs typeface="Cambria"/>
              </a:rPr>
              <a:t>creat </a:t>
            </a:r>
            <a:r>
              <a:rPr sz="2400" spc="-20" dirty="0">
                <a:solidFill>
                  <a:srgbClr val="003366"/>
                </a:solidFill>
                <a:latin typeface="Cambria"/>
                <a:cs typeface="Cambria"/>
              </a:rPr>
              <a:t>se </a:t>
            </a:r>
            <a:r>
              <a:rPr sz="2400" spc="20" dirty="0">
                <a:solidFill>
                  <a:srgbClr val="003366"/>
                </a:solidFill>
                <a:latin typeface="Cambria"/>
                <a:cs typeface="Cambria"/>
              </a:rPr>
              <a:t>face </a:t>
            </a:r>
            <a:r>
              <a:rPr sz="2400" spc="60" dirty="0">
                <a:solidFill>
                  <a:srgbClr val="003366"/>
                </a:solidFill>
                <a:latin typeface="Cambria"/>
                <a:cs typeface="Cambria"/>
              </a:rPr>
              <a:t>cu </a:t>
            </a:r>
            <a:r>
              <a:rPr sz="2400" spc="20" dirty="0">
                <a:solidFill>
                  <a:srgbClr val="003366"/>
                </a:solidFill>
                <a:latin typeface="Cambria"/>
                <a:cs typeface="Cambria"/>
              </a:rPr>
              <a:t>ajutorul </a:t>
            </a:r>
            <a:r>
              <a:rPr sz="2400" spc="30" dirty="0">
                <a:solidFill>
                  <a:srgbClr val="003366"/>
                </a:solidFill>
                <a:latin typeface="Cambria"/>
                <a:cs typeface="Cambria"/>
              </a:rPr>
              <a:t>instrucțiunii </a:t>
            </a:r>
            <a:r>
              <a:rPr sz="2400" spc="160" dirty="0">
                <a:solidFill>
                  <a:srgbClr val="003366"/>
                </a:solidFill>
                <a:latin typeface="Cambria"/>
                <a:cs typeface="Cambria"/>
              </a:rPr>
              <a:t>ALTER</a:t>
            </a:r>
            <a:r>
              <a:rPr sz="2400" spc="39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400" spc="135" dirty="0">
                <a:solidFill>
                  <a:srgbClr val="003366"/>
                </a:solidFill>
                <a:latin typeface="Cambria"/>
                <a:cs typeface="Cambria"/>
              </a:rPr>
              <a:t>TABLE</a:t>
            </a:r>
            <a:endParaRPr sz="2400">
              <a:latin typeface="Cambria"/>
              <a:cs typeface="Cambria"/>
            </a:endParaRPr>
          </a:p>
          <a:p>
            <a:pPr marL="342265" marR="558800" indent="-342265">
              <a:lnSpc>
                <a:spcPct val="100000"/>
              </a:lnSpc>
              <a:spcBef>
                <a:spcPts val="56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42265" algn="l"/>
                <a:tab pos="355600" algn="l"/>
              </a:tabLst>
            </a:pPr>
            <a:r>
              <a:rPr sz="2400" spc="75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2400" spc="55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400" spc="25" dirty="0">
                <a:solidFill>
                  <a:srgbClr val="003366"/>
                </a:solidFill>
                <a:latin typeface="Cambria"/>
                <a:cs typeface="Cambria"/>
              </a:rPr>
              <a:t>definire a </a:t>
            </a:r>
            <a:r>
              <a:rPr sz="2400" spc="45" dirty="0">
                <a:solidFill>
                  <a:srgbClr val="003366"/>
                </a:solidFill>
                <a:latin typeface="Cambria"/>
                <a:cs typeface="Cambria"/>
              </a:rPr>
              <a:t>unei </a:t>
            </a:r>
            <a:r>
              <a:rPr sz="2400" spc="15" dirty="0">
                <a:solidFill>
                  <a:srgbClr val="003366"/>
                </a:solidFill>
                <a:latin typeface="Cambria"/>
                <a:cs typeface="Cambria"/>
              </a:rPr>
              <a:t>constrângeri </a:t>
            </a:r>
            <a:r>
              <a:rPr sz="2400" spc="235" dirty="0">
                <a:solidFill>
                  <a:srgbClr val="003366"/>
                </a:solidFill>
                <a:latin typeface="Cambria"/>
                <a:cs typeface="Cambria"/>
              </a:rPr>
              <a:t>UNIQUE </a:t>
            </a:r>
            <a:r>
              <a:rPr sz="2400" spc="40" dirty="0">
                <a:solidFill>
                  <a:srgbClr val="003366"/>
                </a:solidFill>
                <a:latin typeface="Cambria"/>
                <a:cs typeface="Cambria"/>
              </a:rPr>
              <a:t>pe</a:t>
            </a:r>
            <a:r>
              <a:rPr sz="2400" spc="13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400" spc="35" dirty="0">
                <a:solidFill>
                  <a:srgbClr val="003366"/>
                </a:solidFill>
                <a:latin typeface="Cambria"/>
                <a:cs typeface="Cambria"/>
              </a:rPr>
              <a:t>o</a:t>
            </a:r>
            <a:endParaRPr sz="2400">
              <a:latin typeface="Cambria"/>
              <a:cs typeface="Cambria"/>
            </a:endParaRPr>
          </a:p>
          <a:p>
            <a:pPr marR="5403850" algn="ctr">
              <a:lnSpc>
                <a:spcPct val="100000"/>
              </a:lnSpc>
            </a:pPr>
            <a:r>
              <a:rPr sz="2400" spc="45" dirty="0">
                <a:solidFill>
                  <a:srgbClr val="003366"/>
                </a:solidFill>
                <a:latin typeface="Cambria"/>
                <a:cs typeface="Cambria"/>
              </a:rPr>
              <a:t>singură</a:t>
            </a:r>
            <a:r>
              <a:rPr sz="2400" spc="7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400" spc="25" dirty="0">
                <a:solidFill>
                  <a:srgbClr val="003366"/>
                </a:solidFill>
                <a:latin typeface="Cambria"/>
                <a:cs typeface="Cambria"/>
              </a:rPr>
              <a:t>coloană:</a:t>
            </a:r>
            <a:endParaRPr sz="2400">
              <a:latin typeface="Cambria"/>
              <a:cs typeface="Cambria"/>
            </a:endParaRPr>
          </a:p>
          <a:p>
            <a:pPr marL="92710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ALTER TABLE</a:t>
            </a:r>
            <a:r>
              <a:rPr sz="2400" spc="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Studenți</a:t>
            </a:r>
            <a:endParaRPr sz="24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615"/>
              </a:spcBef>
            </a:pP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ADD</a:t>
            </a:r>
            <a:r>
              <a:rPr sz="2400" spc="5" dirty="0">
                <a:solidFill>
                  <a:srgbClr val="003366"/>
                </a:solidFill>
                <a:latin typeface="Consolas"/>
                <a:cs typeface="Consolas"/>
              </a:rPr>
              <a:t> UNIQUE(cod_s);</a:t>
            </a:r>
            <a:endParaRPr sz="2400">
              <a:latin typeface="Consolas"/>
              <a:cs typeface="Consolas"/>
            </a:endParaRPr>
          </a:p>
          <a:p>
            <a:pPr marL="355600" marR="226695" indent="-342900">
              <a:lnSpc>
                <a:spcPct val="100000"/>
              </a:lnSpc>
              <a:spcBef>
                <a:spcPts val="540"/>
              </a:spcBef>
              <a:tabLst>
                <a:tab pos="354965" algn="l"/>
              </a:tabLst>
            </a:pPr>
            <a:r>
              <a:rPr sz="1800" spc="88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1800" spc="885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400" spc="75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2400" spc="55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400" spc="25" dirty="0">
                <a:solidFill>
                  <a:srgbClr val="003366"/>
                </a:solidFill>
                <a:latin typeface="Cambria"/>
                <a:cs typeface="Cambria"/>
              </a:rPr>
              <a:t>definire a </a:t>
            </a:r>
            <a:r>
              <a:rPr sz="2400" spc="45" dirty="0">
                <a:solidFill>
                  <a:srgbClr val="003366"/>
                </a:solidFill>
                <a:latin typeface="Cambria"/>
                <a:cs typeface="Cambria"/>
              </a:rPr>
              <a:t>unei </a:t>
            </a:r>
            <a:r>
              <a:rPr sz="2400" spc="15" dirty="0">
                <a:solidFill>
                  <a:srgbClr val="003366"/>
                </a:solidFill>
                <a:latin typeface="Cambria"/>
                <a:cs typeface="Cambria"/>
              </a:rPr>
              <a:t>constrângeri </a:t>
            </a:r>
            <a:r>
              <a:rPr sz="2400" spc="235" dirty="0">
                <a:solidFill>
                  <a:srgbClr val="003366"/>
                </a:solidFill>
                <a:latin typeface="Cambria"/>
                <a:cs typeface="Cambria"/>
              </a:rPr>
              <a:t>UNIQUE </a:t>
            </a:r>
            <a:r>
              <a:rPr sz="2400" spc="40" dirty="0">
                <a:solidFill>
                  <a:srgbClr val="003366"/>
                </a:solidFill>
                <a:latin typeface="Cambria"/>
                <a:cs typeface="Cambria"/>
              </a:rPr>
              <a:t>pe </a:t>
            </a:r>
            <a:r>
              <a:rPr sz="2400" spc="60" dirty="0">
                <a:solidFill>
                  <a:srgbClr val="003366"/>
                </a:solidFill>
                <a:latin typeface="Cambria"/>
                <a:cs typeface="Cambria"/>
              </a:rPr>
              <a:t>mai  </a:t>
            </a:r>
            <a:r>
              <a:rPr sz="2400" spc="45" dirty="0">
                <a:solidFill>
                  <a:srgbClr val="003366"/>
                </a:solidFill>
                <a:latin typeface="Cambria"/>
                <a:cs typeface="Cambria"/>
              </a:rPr>
              <a:t>multe</a:t>
            </a:r>
            <a:r>
              <a:rPr sz="2400" spc="7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400" spc="15" dirty="0">
                <a:solidFill>
                  <a:srgbClr val="003366"/>
                </a:solidFill>
                <a:latin typeface="Cambria"/>
                <a:cs typeface="Cambria"/>
              </a:rPr>
              <a:t>coloane:</a:t>
            </a:r>
            <a:endParaRPr sz="2400">
              <a:latin typeface="Cambria"/>
              <a:cs typeface="Cambria"/>
            </a:endParaRPr>
          </a:p>
          <a:p>
            <a:pPr marL="92710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ALTER TABLE</a:t>
            </a:r>
            <a:r>
              <a:rPr sz="2400" spc="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Studenți</a:t>
            </a:r>
            <a:endParaRPr sz="24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615"/>
              </a:spcBef>
            </a:pP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ADD CONSTRAINT</a:t>
            </a:r>
            <a:r>
              <a:rPr sz="2400" spc="3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uc_StudentID</a:t>
            </a:r>
            <a:endParaRPr sz="2400">
              <a:latin typeface="Consolas"/>
              <a:cs typeface="Consolas"/>
            </a:endParaRPr>
          </a:p>
          <a:p>
            <a:pPr marL="3670935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UNIQUE(cod_s,</a:t>
            </a:r>
            <a:r>
              <a:rPr sz="2400" spc="-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400" spc="5" dirty="0">
                <a:solidFill>
                  <a:srgbClr val="003366"/>
                </a:solidFill>
                <a:latin typeface="Consolas"/>
                <a:cs typeface="Consolas"/>
              </a:rPr>
              <a:t>nume);</a:t>
            </a:r>
            <a:endParaRPr sz="24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944369"/>
            <a:ext cx="7391400" cy="39579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800" spc="365" dirty="0">
                <a:solidFill>
                  <a:srgbClr val="003366"/>
                </a:solidFill>
                <a:latin typeface="Cambria"/>
                <a:cs typeface="Cambria"/>
              </a:rPr>
              <a:t>O </a:t>
            </a:r>
            <a:r>
              <a:rPr sz="2800" spc="10" dirty="0">
                <a:solidFill>
                  <a:srgbClr val="003366"/>
                </a:solidFill>
                <a:latin typeface="Cambria"/>
                <a:cs typeface="Cambria"/>
              </a:rPr>
              <a:t>constrângere </a:t>
            </a:r>
            <a:r>
              <a:rPr sz="2800" spc="20" dirty="0">
                <a:solidFill>
                  <a:srgbClr val="003366"/>
                </a:solidFill>
                <a:latin typeface="Cambria"/>
                <a:cs typeface="Cambria"/>
              </a:rPr>
              <a:t>poate </a:t>
            </a:r>
            <a:r>
              <a:rPr sz="2800" spc="60" dirty="0">
                <a:solidFill>
                  <a:srgbClr val="003366"/>
                </a:solidFill>
                <a:latin typeface="Cambria"/>
                <a:cs typeface="Cambria"/>
              </a:rPr>
              <a:t>fi </a:t>
            </a:r>
            <a:r>
              <a:rPr sz="2800" spc="35" dirty="0">
                <a:solidFill>
                  <a:srgbClr val="003366"/>
                </a:solidFill>
                <a:latin typeface="Cambria"/>
                <a:cs typeface="Cambria"/>
              </a:rPr>
              <a:t>eliminată </a:t>
            </a:r>
            <a:r>
              <a:rPr sz="2800" spc="70" dirty="0">
                <a:solidFill>
                  <a:srgbClr val="003366"/>
                </a:solidFill>
                <a:latin typeface="Cambria"/>
                <a:cs typeface="Cambria"/>
              </a:rPr>
              <a:t>cu</a:t>
            </a:r>
            <a:r>
              <a:rPr sz="280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25" dirty="0">
                <a:solidFill>
                  <a:srgbClr val="003366"/>
                </a:solidFill>
                <a:latin typeface="Cambria"/>
                <a:cs typeface="Cambria"/>
              </a:rPr>
              <a:t>ajutorul</a:t>
            </a:r>
            <a:endParaRPr sz="2800">
              <a:latin typeface="Cambria"/>
              <a:cs typeface="Cambria"/>
            </a:endParaRPr>
          </a:p>
          <a:p>
            <a:pPr marL="355600">
              <a:lnSpc>
                <a:spcPct val="100000"/>
              </a:lnSpc>
              <a:spcBef>
                <a:spcPts val="35"/>
              </a:spcBef>
            </a:pPr>
            <a:r>
              <a:rPr sz="2800" spc="35" dirty="0">
                <a:solidFill>
                  <a:srgbClr val="003366"/>
                </a:solidFill>
                <a:latin typeface="Cambria"/>
                <a:cs typeface="Cambria"/>
              </a:rPr>
              <a:t>instrucțiunii </a:t>
            </a:r>
            <a:r>
              <a:rPr sz="2800" b="1" dirty="0">
                <a:solidFill>
                  <a:srgbClr val="003366"/>
                </a:solidFill>
                <a:latin typeface="Palatino Linotype"/>
                <a:cs typeface="Palatino Linotype"/>
              </a:rPr>
              <a:t>DROP</a:t>
            </a:r>
            <a:r>
              <a:rPr sz="2800" b="1" spc="45" dirty="0">
                <a:solidFill>
                  <a:srgbClr val="003366"/>
                </a:solidFill>
                <a:latin typeface="Palatino Linotype"/>
                <a:cs typeface="Palatino Linotype"/>
              </a:rPr>
              <a:t> </a:t>
            </a:r>
            <a:r>
              <a:rPr sz="2800" b="1" spc="-10" dirty="0">
                <a:solidFill>
                  <a:srgbClr val="003366"/>
                </a:solidFill>
                <a:latin typeface="Palatino Linotype"/>
                <a:cs typeface="Palatino Linotype"/>
              </a:rPr>
              <a:t>CONSTRAINT</a:t>
            </a:r>
            <a:endParaRPr sz="2800">
              <a:latin typeface="Palatino Linotype"/>
              <a:cs typeface="Palatino Linotype"/>
            </a:endParaRPr>
          </a:p>
          <a:p>
            <a:pPr marL="355600" indent="-342900">
              <a:lnSpc>
                <a:spcPct val="100000"/>
              </a:lnSpc>
              <a:spcBef>
                <a:spcPts val="63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Sintaxa:</a:t>
            </a:r>
            <a:endParaRPr sz="2800">
              <a:latin typeface="Cambria"/>
              <a:cs typeface="Cambria"/>
            </a:endParaRPr>
          </a:p>
          <a:p>
            <a:pPr marL="927100">
              <a:lnSpc>
                <a:spcPct val="100000"/>
              </a:lnSpc>
              <a:spcBef>
                <a:spcPts val="690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ALTER TABLE</a:t>
            </a:r>
            <a:r>
              <a:rPr sz="2800" spc="-2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table_name</a:t>
            </a:r>
            <a:endParaRPr sz="28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705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DROP CONSTRAINT</a:t>
            </a:r>
            <a:r>
              <a:rPr sz="2800" spc="-2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constraint_name;</a:t>
            </a:r>
            <a:endParaRPr sz="2800">
              <a:latin typeface="Consolas"/>
              <a:cs typeface="Consolas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800" spc="70" dirty="0">
                <a:solidFill>
                  <a:srgbClr val="003366"/>
                </a:solidFill>
                <a:latin typeface="Cambria"/>
                <a:cs typeface="Cambria"/>
              </a:rPr>
              <a:t>Exemplu:</a:t>
            </a:r>
            <a:endParaRPr sz="2800">
              <a:latin typeface="Cambria"/>
              <a:cs typeface="Cambria"/>
            </a:endParaRPr>
          </a:p>
          <a:p>
            <a:pPr marL="9271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ALTER TABLE</a:t>
            </a:r>
            <a:r>
              <a:rPr sz="2800" spc="-2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Studenți</a:t>
            </a:r>
            <a:endParaRPr sz="28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710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DROP CONSTRAINT</a:t>
            </a:r>
            <a:r>
              <a:rPr sz="2800" spc="-2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uc_StudentID;</a:t>
            </a:r>
            <a:endParaRPr sz="28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7149"/>
            <a:ext cx="662686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i="0" spc="-5" dirty="0">
                <a:solidFill>
                  <a:srgbClr val="FF0000"/>
                </a:solidFill>
                <a:latin typeface="Calibri"/>
                <a:cs typeface="Calibri"/>
              </a:rPr>
              <a:t>Clauza </a:t>
            </a:r>
            <a:r>
              <a:rPr sz="3600" b="1" i="0" dirty="0">
                <a:solidFill>
                  <a:srgbClr val="FF0000"/>
                </a:solidFill>
                <a:latin typeface="Calibri"/>
                <a:cs typeface="Calibri"/>
              </a:rPr>
              <a:t>WHERE </a:t>
            </a:r>
            <a:r>
              <a:rPr sz="3600" b="1" i="0" spc="-5" dirty="0">
                <a:solidFill>
                  <a:srgbClr val="FF0000"/>
                </a:solidFill>
                <a:latin typeface="Calibri"/>
                <a:cs typeface="Calibri"/>
              </a:rPr>
              <a:t>(SQL</a:t>
            </a:r>
            <a:r>
              <a:rPr sz="3600" b="1" i="0" spc="-10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600" b="1" i="0" spc="-5" dirty="0">
                <a:solidFill>
                  <a:srgbClr val="FF0000"/>
                </a:solidFill>
                <a:latin typeface="Calibri"/>
                <a:cs typeface="Calibri"/>
              </a:rPr>
              <a:t>Server!)</a:t>
            </a:r>
            <a:endParaRPr sz="3600" b="1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1616" y="1908175"/>
            <a:ext cx="7314184" cy="998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b="1" spc="1180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2400" b="1" spc="440" dirty="0">
                <a:solidFill>
                  <a:srgbClr val="9A0000"/>
                </a:solidFill>
                <a:latin typeface="Times New Roman"/>
                <a:cs typeface="Times New Roman"/>
              </a:rPr>
              <a:t> </a:t>
            </a:r>
            <a:r>
              <a:rPr sz="3200" b="1" spc="75" dirty="0">
                <a:solidFill>
                  <a:srgbClr val="003366"/>
                </a:solidFill>
                <a:latin typeface="Cambria"/>
                <a:cs typeface="Cambria"/>
              </a:rPr>
              <a:t>Putem </a:t>
            </a:r>
            <a:r>
              <a:rPr sz="3200" b="1" spc="45" dirty="0">
                <a:solidFill>
                  <a:srgbClr val="003366"/>
                </a:solidFill>
                <a:latin typeface="Cambria"/>
                <a:cs typeface="Cambria"/>
              </a:rPr>
              <a:t>folosi </a:t>
            </a:r>
            <a:r>
              <a:rPr sz="3200" b="1" spc="25" dirty="0">
                <a:solidFill>
                  <a:srgbClr val="003366"/>
                </a:solidFill>
                <a:latin typeface="Cambria"/>
                <a:cs typeface="Cambria"/>
              </a:rPr>
              <a:t>următoarele </a:t>
            </a:r>
            <a:r>
              <a:rPr sz="3200" b="1" spc="-200" dirty="0">
                <a:solidFill>
                  <a:srgbClr val="003366"/>
                </a:solidFill>
                <a:latin typeface="Cambria"/>
                <a:cs typeface="Cambria"/>
              </a:rPr>
              <a:t>caractere</a:t>
            </a:r>
            <a:endParaRPr sz="3200" b="1" dirty="0">
              <a:latin typeface="Cambria"/>
              <a:cs typeface="Cambria"/>
            </a:endParaRPr>
          </a:p>
          <a:p>
            <a:pPr marL="355600">
              <a:lnSpc>
                <a:spcPct val="100000"/>
              </a:lnSpc>
              <a:spcBef>
                <a:spcPts val="35"/>
              </a:spcBef>
            </a:pPr>
            <a:r>
              <a:rPr sz="3200" b="1" spc="40" dirty="0">
                <a:solidFill>
                  <a:srgbClr val="003366"/>
                </a:solidFill>
                <a:latin typeface="Cambria"/>
                <a:cs typeface="Cambria"/>
              </a:rPr>
              <a:t>pentru</a:t>
            </a:r>
            <a:r>
              <a:rPr sz="3200" b="1" spc="9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3200" b="1" spc="25" dirty="0">
                <a:solidFill>
                  <a:srgbClr val="003366"/>
                </a:solidFill>
                <a:latin typeface="Cambria"/>
                <a:cs typeface="Cambria"/>
              </a:rPr>
              <a:t>șablon:</a:t>
            </a:r>
            <a:endParaRPr sz="3200" b="1" dirty="0">
              <a:latin typeface="Cambria"/>
              <a:cs typeface="Cambri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365250" y="3727450"/>
          <a:ext cx="6096000" cy="1714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38630"/>
                <a:gridCol w="4357370"/>
              </a:tblGrid>
              <a:tr h="34290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spc="-5" dirty="0">
                          <a:solidFill>
                            <a:srgbClr val="003366"/>
                          </a:solidFill>
                          <a:latin typeface="Palatino Linotype"/>
                          <a:cs typeface="Palatino Linotype"/>
                        </a:rPr>
                        <a:t>Caracter</a:t>
                      </a:r>
                      <a:endParaRPr sz="1800" dirty="0">
                        <a:latin typeface="Palatino Linotype"/>
                        <a:cs typeface="Palatino Linotype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381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dirty="0">
                          <a:solidFill>
                            <a:srgbClr val="003366"/>
                          </a:solidFill>
                          <a:latin typeface="Palatino Linotype"/>
                          <a:cs typeface="Palatino Linotype"/>
                        </a:rPr>
                        <a:t>Descriere</a:t>
                      </a:r>
                      <a:endParaRPr sz="1800">
                        <a:latin typeface="Palatino Linotype"/>
                        <a:cs typeface="Palatino Linotype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381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00" b="1" dirty="0">
                          <a:solidFill>
                            <a:srgbClr val="0033CC"/>
                          </a:solidFill>
                          <a:latin typeface="Cambria"/>
                          <a:cs typeface="Cambria"/>
                        </a:rPr>
                        <a:t>_</a:t>
                      </a:r>
                    </a:p>
                  </a:txBody>
                  <a:tcPr marL="0" marR="0" marT="1841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381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800" spc="1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Înlocuiește </a:t>
                      </a:r>
                      <a:r>
                        <a:rPr sz="1800" spc="6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un </a:t>
                      </a:r>
                      <a:r>
                        <a:rPr sz="1800" spc="3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singur</a:t>
                      </a:r>
                      <a:r>
                        <a:rPr sz="1800" spc="9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1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caracter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381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00" b="1" dirty="0">
                          <a:solidFill>
                            <a:srgbClr val="0033CC"/>
                          </a:solidFill>
                          <a:latin typeface="Cambria"/>
                          <a:cs typeface="Cambria"/>
                        </a:rPr>
                        <a:t>%</a:t>
                      </a:r>
                    </a:p>
                  </a:txBody>
                  <a:tcPr marL="0" marR="0" marT="1841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800" spc="1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Înlocuiește </a:t>
                      </a:r>
                      <a:r>
                        <a:rPr sz="1800" spc="1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zero </a:t>
                      </a:r>
                      <a:r>
                        <a:rPr sz="18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sau </a:t>
                      </a:r>
                      <a:r>
                        <a:rPr sz="1800" spc="4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mai </a:t>
                      </a:r>
                      <a:r>
                        <a:rPr sz="1800" spc="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multe</a:t>
                      </a:r>
                      <a:r>
                        <a:rPr sz="1800" spc="17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1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caractere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00" b="1" dirty="0">
                          <a:solidFill>
                            <a:srgbClr val="0033CC"/>
                          </a:solidFill>
                          <a:latin typeface="Cambria"/>
                          <a:cs typeface="Cambria"/>
                        </a:rPr>
                        <a:t>[charlist]</a:t>
                      </a:r>
                    </a:p>
                  </a:txBody>
                  <a:tcPr marL="0" marR="0" marT="1841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00" spc="4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Orice </a:t>
                      </a:r>
                      <a:r>
                        <a:rPr sz="1800" spc="-1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caracter </a:t>
                      </a:r>
                      <a:r>
                        <a:rPr sz="1800" spc="5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din</a:t>
                      </a:r>
                      <a:r>
                        <a:rPr sz="1800" spc="12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1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listă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00" b="1" spc="10" dirty="0">
                          <a:solidFill>
                            <a:srgbClr val="0033CC"/>
                          </a:solidFill>
                          <a:latin typeface="Cambria"/>
                          <a:cs typeface="Cambria"/>
                        </a:rPr>
                        <a:t>[^charlist]</a:t>
                      </a:r>
                      <a:endParaRPr sz="1800" b="1" dirty="0">
                        <a:solidFill>
                          <a:srgbClr val="0033CC"/>
                        </a:solidFill>
                        <a:latin typeface="Cambria"/>
                        <a:cs typeface="Cambria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00" spc="4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Orice </a:t>
                      </a:r>
                      <a:r>
                        <a:rPr sz="1800" spc="-1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caracter care </a:t>
                      </a:r>
                      <a:r>
                        <a:rPr sz="1800" spc="6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nu </a:t>
                      </a:r>
                      <a:r>
                        <a:rPr sz="1800" spc="-2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este </a:t>
                      </a:r>
                      <a:r>
                        <a:rPr sz="1800" spc="2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în</a:t>
                      </a:r>
                      <a:r>
                        <a:rPr sz="1800" spc="25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listă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6240" y="1455166"/>
            <a:ext cx="6710680" cy="44697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2900" marR="47625" indent="-342900">
              <a:lnSpc>
                <a:spcPct val="100000"/>
              </a:lnSpc>
              <a:spcBef>
                <a:spcPts val="95"/>
              </a:spcBef>
              <a:tabLst>
                <a:tab pos="342265" algn="l"/>
              </a:tabLst>
            </a:pPr>
            <a:r>
              <a:rPr sz="2100" spc="103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2100" spc="1035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800" spc="85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2800" spc="60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definire a </a:t>
            </a:r>
            <a:r>
              <a:rPr sz="2800" spc="50" dirty="0">
                <a:solidFill>
                  <a:srgbClr val="003366"/>
                </a:solidFill>
                <a:latin typeface="Cambria"/>
                <a:cs typeface="Cambria"/>
              </a:rPr>
              <a:t>unei </a:t>
            </a:r>
            <a:r>
              <a:rPr sz="2800" spc="-20" dirty="0">
                <a:solidFill>
                  <a:srgbClr val="003366"/>
                </a:solidFill>
                <a:latin typeface="Cambria"/>
                <a:cs typeface="Cambria"/>
              </a:rPr>
              <a:t>constrângeri  </a:t>
            </a:r>
            <a:r>
              <a:rPr sz="2800" spc="204" dirty="0">
                <a:solidFill>
                  <a:srgbClr val="003366"/>
                </a:solidFill>
                <a:latin typeface="Cambria"/>
                <a:cs typeface="Cambria"/>
              </a:rPr>
              <a:t>PRIMARY KEY </a:t>
            </a: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la </a:t>
            </a:r>
            <a:r>
              <a:rPr sz="2800" spc="-15" dirty="0">
                <a:solidFill>
                  <a:srgbClr val="003366"/>
                </a:solidFill>
                <a:latin typeface="Cambria"/>
                <a:cs typeface="Cambria"/>
              </a:rPr>
              <a:t>crearea </a:t>
            </a:r>
            <a:r>
              <a:rPr sz="2800" spc="95" dirty="0">
                <a:solidFill>
                  <a:srgbClr val="003366"/>
                </a:solidFill>
                <a:latin typeface="Cambria"/>
                <a:cs typeface="Cambria"/>
              </a:rPr>
              <a:t>unui</a:t>
            </a:r>
            <a:r>
              <a:rPr sz="2800" spc="-9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ambria"/>
                <a:cs typeface="Cambria"/>
              </a:rPr>
              <a:t>tabel:</a:t>
            </a:r>
            <a:endParaRPr sz="2800">
              <a:latin typeface="Cambria"/>
              <a:cs typeface="Cambria"/>
            </a:endParaRPr>
          </a:p>
          <a:p>
            <a:pPr marL="9144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CREATE TABLE</a:t>
            </a:r>
            <a:r>
              <a:rPr sz="2800" spc="-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Studenți</a:t>
            </a:r>
            <a:endParaRPr sz="2800">
              <a:latin typeface="Consolas"/>
              <a:cs typeface="Consolas"/>
            </a:endParaRPr>
          </a:p>
          <a:p>
            <a:pPr marR="5397500" algn="r">
              <a:lnSpc>
                <a:spcPct val="100000"/>
              </a:lnSpc>
              <a:spcBef>
                <a:spcPts val="710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(</a:t>
            </a:r>
            <a:endParaRPr sz="2800">
              <a:latin typeface="Consolas"/>
              <a:cs typeface="Consolas"/>
            </a:endParaRPr>
          </a:p>
          <a:p>
            <a:pPr marL="2414270">
              <a:lnSpc>
                <a:spcPts val="4029"/>
              </a:lnSpc>
              <a:spcBef>
                <a:spcPts val="245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cod_s INT PRIMARY</a:t>
            </a:r>
            <a:r>
              <a:rPr sz="2800" spc="-6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KEY,  nume</a:t>
            </a:r>
            <a:r>
              <a:rPr sz="2800" spc="-2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VARCHAR(50),</a:t>
            </a:r>
            <a:endParaRPr sz="2800">
              <a:latin typeface="Consolas"/>
              <a:cs typeface="Consolas"/>
            </a:endParaRPr>
          </a:p>
          <a:p>
            <a:pPr marL="2414270">
              <a:lnSpc>
                <a:spcPct val="100000"/>
              </a:lnSpc>
              <a:spcBef>
                <a:spcPts val="430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prenume</a:t>
            </a:r>
            <a:r>
              <a:rPr sz="2800" spc="-2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VARCHAR(50),</a:t>
            </a:r>
            <a:endParaRPr sz="2800">
              <a:latin typeface="Consolas"/>
              <a:cs typeface="Consolas"/>
            </a:endParaRPr>
          </a:p>
          <a:p>
            <a:pPr marL="241427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oraș</a:t>
            </a:r>
            <a:r>
              <a:rPr sz="2800" spc="-1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VARCHAR(50)</a:t>
            </a:r>
            <a:endParaRPr sz="2800">
              <a:latin typeface="Consolas"/>
              <a:cs typeface="Consolas"/>
            </a:endParaRPr>
          </a:p>
          <a:p>
            <a:pPr marR="5397500" algn="r">
              <a:lnSpc>
                <a:spcPct val="100000"/>
              </a:lnSpc>
              <a:spcBef>
                <a:spcPts val="675"/>
              </a:spcBef>
            </a:pPr>
            <a:r>
              <a:rPr sz="2800" spc="-10" dirty="0">
                <a:solidFill>
                  <a:srgbClr val="003366"/>
                </a:solidFill>
                <a:latin typeface="Consolas"/>
                <a:cs typeface="Consolas"/>
              </a:rPr>
              <a:t>)</a:t>
            </a:r>
            <a:r>
              <a:rPr sz="2800" spc="-5" dirty="0">
                <a:solidFill>
                  <a:srgbClr val="003366"/>
                </a:solidFill>
                <a:latin typeface="Consolas"/>
                <a:cs typeface="Consolas"/>
              </a:rPr>
              <a:t>;</a:t>
            </a:r>
            <a:endParaRPr sz="28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6240" y="1691386"/>
            <a:ext cx="8229600" cy="35655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  <a:tabLst>
                <a:tab pos="342265" algn="l"/>
              </a:tabLst>
            </a:pPr>
            <a:r>
              <a:rPr sz="1500" spc="73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1500" spc="735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000" spc="60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2000" spc="45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000" spc="25" dirty="0">
                <a:solidFill>
                  <a:srgbClr val="003366"/>
                </a:solidFill>
                <a:latin typeface="Cambria"/>
                <a:cs typeface="Cambria"/>
              </a:rPr>
              <a:t>definire a </a:t>
            </a:r>
            <a:r>
              <a:rPr sz="2000" spc="35" dirty="0">
                <a:solidFill>
                  <a:srgbClr val="003366"/>
                </a:solidFill>
                <a:latin typeface="Cambria"/>
                <a:cs typeface="Cambria"/>
              </a:rPr>
              <a:t>unei </a:t>
            </a:r>
            <a:r>
              <a:rPr sz="2000" spc="15" dirty="0">
                <a:solidFill>
                  <a:srgbClr val="003366"/>
                </a:solidFill>
                <a:latin typeface="Cambria"/>
                <a:cs typeface="Cambria"/>
              </a:rPr>
              <a:t>constrângeri </a:t>
            </a:r>
            <a:r>
              <a:rPr sz="2000" spc="150" dirty="0">
                <a:solidFill>
                  <a:srgbClr val="003366"/>
                </a:solidFill>
                <a:latin typeface="Cambria"/>
                <a:cs typeface="Cambria"/>
              </a:rPr>
              <a:t>PRIMARY KEY </a:t>
            </a:r>
            <a:r>
              <a:rPr sz="2000" spc="35" dirty="0">
                <a:solidFill>
                  <a:srgbClr val="003366"/>
                </a:solidFill>
                <a:latin typeface="Cambria"/>
                <a:cs typeface="Cambria"/>
              </a:rPr>
              <a:t>pe </a:t>
            </a:r>
            <a:r>
              <a:rPr sz="2000" spc="50" dirty="0">
                <a:solidFill>
                  <a:srgbClr val="003366"/>
                </a:solidFill>
                <a:latin typeface="Cambria"/>
                <a:cs typeface="Cambria"/>
              </a:rPr>
              <a:t>mai</a:t>
            </a:r>
            <a:r>
              <a:rPr sz="2000" spc="-2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000" spc="40" dirty="0">
                <a:solidFill>
                  <a:srgbClr val="003366"/>
                </a:solidFill>
                <a:latin typeface="Cambria"/>
                <a:cs typeface="Cambria"/>
              </a:rPr>
              <a:t>multe</a:t>
            </a:r>
            <a:endParaRPr sz="2000">
              <a:latin typeface="Cambria"/>
              <a:cs typeface="Cambria"/>
            </a:endParaRPr>
          </a:p>
          <a:p>
            <a:pPr marL="342900">
              <a:lnSpc>
                <a:spcPct val="100000"/>
              </a:lnSpc>
            </a:pPr>
            <a:r>
              <a:rPr sz="2000" spc="20" dirty="0">
                <a:solidFill>
                  <a:srgbClr val="003366"/>
                </a:solidFill>
                <a:latin typeface="Cambria"/>
                <a:cs typeface="Cambria"/>
              </a:rPr>
              <a:t>coloane </a:t>
            </a:r>
            <a:r>
              <a:rPr sz="2000" spc="30" dirty="0">
                <a:solidFill>
                  <a:srgbClr val="003366"/>
                </a:solidFill>
                <a:latin typeface="Cambria"/>
                <a:cs typeface="Cambria"/>
              </a:rPr>
              <a:t>la </a:t>
            </a:r>
            <a:r>
              <a:rPr sz="2000" spc="-10" dirty="0">
                <a:solidFill>
                  <a:srgbClr val="003366"/>
                </a:solidFill>
                <a:latin typeface="Cambria"/>
                <a:cs typeface="Cambria"/>
              </a:rPr>
              <a:t>crearea </a:t>
            </a:r>
            <a:r>
              <a:rPr sz="2000" spc="65" dirty="0">
                <a:solidFill>
                  <a:srgbClr val="003366"/>
                </a:solidFill>
                <a:latin typeface="Cambria"/>
                <a:cs typeface="Cambria"/>
              </a:rPr>
              <a:t>unui</a:t>
            </a:r>
            <a:r>
              <a:rPr sz="2000" spc="13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003366"/>
                </a:solidFill>
                <a:latin typeface="Cambria"/>
                <a:cs typeface="Cambria"/>
              </a:rPr>
              <a:t>tabel:</a:t>
            </a:r>
            <a:endParaRPr sz="2000">
              <a:latin typeface="Cambria"/>
              <a:cs typeface="Cambria"/>
            </a:endParaRPr>
          </a:p>
          <a:p>
            <a:pPr marL="9144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CREATE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TABLE</a:t>
            </a:r>
            <a:r>
              <a:rPr sz="2000" spc="-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Studenți</a:t>
            </a:r>
            <a:endParaRPr sz="2000">
              <a:latin typeface="Consolas"/>
              <a:cs typeface="Consolas"/>
            </a:endParaRPr>
          </a:p>
          <a:p>
            <a:pPr marR="7026275" algn="r">
              <a:lnSpc>
                <a:spcPct val="100000"/>
              </a:lnSpc>
              <a:spcBef>
                <a:spcPts val="505"/>
              </a:spcBef>
            </a:pP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(</a:t>
            </a:r>
            <a:endParaRPr sz="2000">
              <a:latin typeface="Consolas"/>
              <a:cs typeface="Consolas"/>
            </a:endParaRPr>
          </a:p>
          <a:p>
            <a:pPr marL="1334770">
              <a:lnSpc>
                <a:spcPct val="100000"/>
              </a:lnSpc>
              <a:spcBef>
                <a:spcPts val="480"/>
              </a:spcBef>
            </a:pP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cod_s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INT,</a:t>
            </a:r>
            <a:endParaRPr sz="2000">
              <a:latin typeface="Consolas"/>
              <a:cs typeface="Consolas"/>
            </a:endParaRPr>
          </a:p>
          <a:p>
            <a:pPr marL="1334770">
              <a:lnSpc>
                <a:spcPct val="100000"/>
              </a:lnSpc>
              <a:spcBef>
                <a:spcPts val="480"/>
              </a:spcBef>
            </a:pP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nume</a:t>
            </a:r>
            <a:r>
              <a:rPr sz="2000" spc="-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VARCHAR(30),</a:t>
            </a:r>
            <a:endParaRPr sz="2000">
              <a:latin typeface="Consolas"/>
              <a:cs typeface="Consolas"/>
            </a:endParaRPr>
          </a:p>
          <a:p>
            <a:pPr marL="1334770">
              <a:lnSpc>
                <a:spcPct val="100000"/>
              </a:lnSpc>
              <a:spcBef>
                <a:spcPts val="480"/>
              </a:spcBef>
            </a:pP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prenume</a:t>
            </a:r>
            <a:r>
              <a:rPr sz="2000" spc="-2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VARCHAR(50),</a:t>
            </a:r>
            <a:endParaRPr sz="2000">
              <a:latin typeface="Consolas"/>
              <a:cs typeface="Consolas"/>
            </a:endParaRPr>
          </a:p>
          <a:p>
            <a:pPr marL="1334770">
              <a:lnSpc>
                <a:spcPct val="100000"/>
              </a:lnSpc>
              <a:spcBef>
                <a:spcPts val="480"/>
              </a:spcBef>
            </a:pP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oraș</a:t>
            </a:r>
            <a:r>
              <a:rPr sz="2000" spc="-1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VARCHAR(50),</a:t>
            </a:r>
            <a:endParaRPr sz="2000">
              <a:latin typeface="Consolas"/>
              <a:cs typeface="Consolas"/>
            </a:endParaRPr>
          </a:p>
          <a:p>
            <a:pPr marL="1334770">
              <a:lnSpc>
                <a:spcPct val="100000"/>
              </a:lnSpc>
              <a:spcBef>
                <a:spcPts val="480"/>
              </a:spcBef>
            </a:pP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CONSTRAINT pk_Student PRIMARY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KEY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(cod_s,</a:t>
            </a:r>
            <a:r>
              <a:rPr sz="2000" spc="2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nume)</a:t>
            </a:r>
            <a:endParaRPr sz="2000">
              <a:latin typeface="Consolas"/>
              <a:cs typeface="Consolas"/>
            </a:endParaRPr>
          </a:p>
          <a:p>
            <a:pPr marR="7026275" algn="r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);</a:t>
            </a:r>
            <a:endParaRPr sz="20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2140" y="2013330"/>
            <a:ext cx="8045450" cy="344551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355600" marR="351155" indent="-343535" algn="just">
              <a:lnSpc>
                <a:spcPts val="2110"/>
              </a:lnSpc>
              <a:spcBef>
                <a:spcPts val="60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6235" algn="l"/>
              </a:tabLst>
            </a:pPr>
            <a:r>
              <a:rPr sz="2200" spc="25" dirty="0">
                <a:solidFill>
                  <a:srgbClr val="003366"/>
                </a:solidFill>
                <a:latin typeface="Cambria"/>
                <a:cs typeface="Cambria"/>
              </a:rPr>
              <a:t>Pentru </a:t>
            </a:r>
            <a:r>
              <a:rPr sz="2200" spc="20" dirty="0">
                <a:solidFill>
                  <a:srgbClr val="003366"/>
                </a:solidFill>
                <a:latin typeface="Cambria"/>
                <a:cs typeface="Cambria"/>
              </a:rPr>
              <a:t>a </a:t>
            </a:r>
            <a:r>
              <a:rPr sz="2200" spc="30" dirty="0">
                <a:solidFill>
                  <a:srgbClr val="003366"/>
                </a:solidFill>
                <a:latin typeface="Cambria"/>
                <a:cs typeface="Cambria"/>
              </a:rPr>
              <a:t>putea </a:t>
            </a:r>
            <a:r>
              <a:rPr sz="2200" spc="-15" dirty="0">
                <a:solidFill>
                  <a:srgbClr val="003366"/>
                </a:solidFill>
                <a:latin typeface="Cambria"/>
                <a:cs typeface="Cambria"/>
              </a:rPr>
              <a:t>crea </a:t>
            </a:r>
            <a:r>
              <a:rPr sz="2200" spc="30" dirty="0">
                <a:solidFill>
                  <a:srgbClr val="003366"/>
                </a:solidFill>
                <a:latin typeface="Cambria"/>
                <a:cs typeface="Cambria"/>
              </a:rPr>
              <a:t>o </a:t>
            </a:r>
            <a:r>
              <a:rPr sz="2200" spc="5" dirty="0">
                <a:solidFill>
                  <a:srgbClr val="003366"/>
                </a:solidFill>
                <a:latin typeface="Cambria"/>
                <a:cs typeface="Cambria"/>
              </a:rPr>
              <a:t>cheie </a:t>
            </a:r>
            <a:r>
              <a:rPr sz="2200" spc="20" dirty="0">
                <a:solidFill>
                  <a:srgbClr val="003366"/>
                </a:solidFill>
                <a:latin typeface="Cambria"/>
                <a:cs typeface="Cambria"/>
              </a:rPr>
              <a:t>primară </a:t>
            </a:r>
            <a:r>
              <a:rPr sz="2200" spc="85" dirty="0">
                <a:solidFill>
                  <a:srgbClr val="003366"/>
                </a:solidFill>
                <a:latin typeface="Cambria"/>
                <a:cs typeface="Cambria"/>
              </a:rPr>
              <a:t>după </a:t>
            </a:r>
            <a:r>
              <a:rPr sz="2200" spc="-15" dirty="0">
                <a:solidFill>
                  <a:srgbClr val="003366"/>
                </a:solidFill>
                <a:latin typeface="Cambria"/>
                <a:cs typeface="Cambria"/>
              </a:rPr>
              <a:t>crearea </a:t>
            </a:r>
            <a:r>
              <a:rPr sz="2200" spc="-55" dirty="0">
                <a:solidFill>
                  <a:srgbClr val="003366"/>
                </a:solidFill>
                <a:latin typeface="Cambria"/>
                <a:cs typeface="Cambria"/>
              </a:rPr>
              <a:t>tabelului,  </a:t>
            </a:r>
            <a:r>
              <a:rPr sz="2200" spc="30" dirty="0">
                <a:solidFill>
                  <a:srgbClr val="003366"/>
                </a:solidFill>
                <a:latin typeface="Cambria"/>
                <a:cs typeface="Cambria"/>
              </a:rPr>
              <a:t>coloana </a:t>
            </a:r>
            <a:r>
              <a:rPr sz="2200" spc="40" dirty="0">
                <a:solidFill>
                  <a:srgbClr val="003366"/>
                </a:solidFill>
                <a:latin typeface="Cambria"/>
                <a:cs typeface="Cambria"/>
              </a:rPr>
              <a:t>sau </a:t>
            </a:r>
            <a:r>
              <a:rPr sz="2200" spc="20" dirty="0">
                <a:solidFill>
                  <a:srgbClr val="003366"/>
                </a:solidFill>
                <a:latin typeface="Cambria"/>
                <a:cs typeface="Cambria"/>
              </a:rPr>
              <a:t>coloanele </a:t>
            </a:r>
            <a:r>
              <a:rPr sz="2200" spc="35" dirty="0">
                <a:solidFill>
                  <a:srgbClr val="003366"/>
                </a:solidFill>
                <a:latin typeface="Cambria"/>
                <a:cs typeface="Cambria"/>
              </a:rPr>
              <a:t>pe </a:t>
            </a:r>
            <a:r>
              <a:rPr sz="2200" spc="-10" dirty="0">
                <a:solidFill>
                  <a:srgbClr val="003366"/>
                </a:solidFill>
                <a:latin typeface="Cambria"/>
                <a:cs typeface="Cambria"/>
              </a:rPr>
              <a:t>care </a:t>
            </a:r>
            <a:r>
              <a:rPr sz="2200" spc="45" dirty="0">
                <a:solidFill>
                  <a:srgbClr val="003366"/>
                </a:solidFill>
                <a:latin typeface="Cambria"/>
                <a:cs typeface="Cambria"/>
              </a:rPr>
              <a:t>dorim </a:t>
            </a:r>
            <a:r>
              <a:rPr sz="2200" dirty="0">
                <a:solidFill>
                  <a:srgbClr val="003366"/>
                </a:solidFill>
                <a:latin typeface="Cambria"/>
                <a:cs typeface="Cambria"/>
              </a:rPr>
              <a:t>să </a:t>
            </a:r>
            <a:r>
              <a:rPr sz="2200" spc="5" dirty="0">
                <a:solidFill>
                  <a:srgbClr val="003366"/>
                </a:solidFill>
                <a:latin typeface="Cambria"/>
                <a:cs typeface="Cambria"/>
              </a:rPr>
              <a:t>le </a:t>
            </a:r>
            <a:r>
              <a:rPr sz="2200" spc="50" dirty="0">
                <a:solidFill>
                  <a:srgbClr val="003366"/>
                </a:solidFill>
                <a:latin typeface="Cambria"/>
                <a:cs typeface="Cambria"/>
              </a:rPr>
              <a:t>includem </a:t>
            </a:r>
            <a:r>
              <a:rPr sz="2200" spc="30" dirty="0">
                <a:solidFill>
                  <a:srgbClr val="003366"/>
                </a:solidFill>
                <a:latin typeface="Cambria"/>
                <a:cs typeface="Cambria"/>
              </a:rPr>
              <a:t>în </a:t>
            </a:r>
            <a:r>
              <a:rPr sz="2200" spc="15" dirty="0">
                <a:solidFill>
                  <a:srgbClr val="003366"/>
                </a:solidFill>
                <a:latin typeface="Cambria"/>
                <a:cs typeface="Cambria"/>
              </a:rPr>
              <a:t>cheia  </a:t>
            </a:r>
            <a:r>
              <a:rPr sz="2200" spc="20" dirty="0">
                <a:solidFill>
                  <a:srgbClr val="003366"/>
                </a:solidFill>
                <a:latin typeface="Cambria"/>
                <a:cs typeface="Cambria"/>
              </a:rPr>
              <a:t>primară </a:t>
            </a:r>
            <a:r>
              <a:rPr sz="2200" dirty="0">
                <a:solidFill>
                  <a:srgbClr val="003366"/>
                </a:solidFill>
                <a:latin typeface="Cambria"/>
                <a:cs typeface="Cambria"/>
              </a:rPr>
              <a:t>trebuie să </a:t>
            </a:r>
            <a:r>
              <a:rPr sz="2200" spc="20" dirty="0">
                <a:solidFill>
                  <a:srgbClr val="003366"/>
                </a:solidFill>
                <a:latin typeface="Cambria"/>
                <a:cs typeface="Cambria"/>
              </a:rPr>
              <a:t>aibă </a:t>
            </a:r>
            <a:r>
              <a:rPr sz="2200" spc="30" dirty="0">
                <a:solidFill>
                  <a:srgbClr val="003366"/>
                </a:solidFill>
                <a:latin typeface="Cambria"/>
                <a:cs typeface="Cambria"/>
              </a:rPr>
              <a:t>definită o </a:t>
            </a:r>
            <a:r>
              <a:rPr sz="2200" spc="5" dirty="0">
                <a:solidFill>
                  <a:srgbClr val="003366"/>
                </a:solidFill>
                <a:latin typeface="Cambria"/>
                <a:cs typeface="Cambria"/>
              </a:rPr>
              <a:t>constrângere </a:t>
            </a:r>
            <a:r>
              <a:rPr sz="2200" spc="215" dirty="0">
                <a:solidFill>
                  <a:srgbClr val="003366"/>
                </a:solidFill>
                <a:latin typeface="Cambria"/>
                <a:cs typeface="Cambria"/>
              </a:rPr>
              <a:t>NOT</a:t>
            </a:r>
            <a:r>
              <a:rPr sz="2200" spc="44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200" spc="225" dirty="0">
                <a:solidFill>
                  <a:srgbClr val="003366"/>
                </a:solidFill>
                <a:latin typeface="Cambria"/>
                <a:cs typeface="Cambria"/>
              </a:rPr>
              <a:t>NULL</a:t>
            </a:r>
            <a:endParaRPr sz="2200">
              <a:latin typeface="Cambria"/>
              <a:cs typeface="Cambria"/>
            </a:endParaRPr>
          </a:p>
          <a:p>
            <a:pPr marL="355600" indent="-343535" algn="just">
              <a:lnSpc>
                <a:spcPts val="2375"/>
              </a:lnSpc>
              <a:spcBef>
                <a:spcPts val="2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6235" algn="l"/>
              </a:tabLst>
            </a:pPr>
            <a:r>
              <a:rPr sz="2200" spc="65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2200" spc="45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200" spc="20" dirty="0">
                <a:solidFill>
                  <a:srgbClr val="003366"/>
                </a:solidFill>
                <a:latin typeface="Cambria"/>
                <a:cs typeface="Cambria"/>
              </a:rPr>
              <a:t>definire a </a:t>
            </a:r>
            <a:r>
              <a:rPr sz="2200" spc="40" dirty="0">
                <a:solidFill>
                  <a:srgbClr val="003366"/>
                </a:solidFill>
                <a:latin typeface="Cambria"/>
                <a:cs typeface="Cambria"/>
              </a:rPr>
              <a:t>unei </a:t>
            </a:r>
            <a:r>
              <a:rPr sz="2200" spc="10" dirty="0">
                <a:solidFill>
                  <a:srgbClr val="003366"/>
                </a:solidFill>
                <a:latin typeface="Cambria"/>
                <a:cs typeface="Cambria"/>
              </a:rPr>
              <a:t>constrângeri </a:t>
            </a:r>
            <a:r>
              <a:rPr sz="2200" spc="160" dirty="0">
                <a:solidFill>
                  <a:srgbClr val="003366"/>
                </a:solidFill>
                <a:latin typeface="Cambria"/>
                <a:cs typeface="Cambria"/>
              </a:rPr>
              <a:t>PRIMARY KEY</a:t>
            </a:r>
            <a:r>
              <a:rPr sz="2200" spc="204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200" spc="-190" dirty="0">
                <a:solidFill>
                  <a:srgbClr val="003366"/>
                </a:solidFill>
                <a:latin typeface="Cambria"/>
                <a:cs typeface="Cambria"/>
              </a:rPr>
              <a:t>după</a:t>
            </a:r>
            <a:endParaRPr sz="2200">
              <a:latin typeface="Cambria"/>
              <a:cs typeface="Cambria"/>
            </a:endParaRPr>
          </a:p>
          <a:p>
            <a:pPr marL="355600" algn="just">
              <a:lnSpc>
                <a:spcPts val="2375"/>
              </a:lnSpc>
            </a:pPr>
            <a:r>
              <a:rPr sz="2200" spc="-15" dirty="0">
                <a:solidFill>
                  <a:srgbClr val="003366"/>
                </a:solidFill>
                <a:latin typeface="Cambria"/>
                <a:cs typeface="Cambria"/>
              </a:rPr>
              <a:t>crearea</a:t>
            </a:r>
            <a:r>
              <a:rPr sz="2200" spc="6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200" spc="25" dirty="0">
                <a:solidFill>
                  <a:srgbClr val="003366"/>
                </a:solidFill>
                <a:latin typeface="Cambria"/>
                <a:cs typeface="Cambria"/>
              </a:rPr>
              <a:t>tabelului:</a:t>
            </a:r>
            <a:endParaRPr sz="2200">
              <a:latin typeface="Cambria"/>
              <a:cs typeface="Cambria"/>
            </a:endParaRPr>
          </a:p>
          <a:p>
            <a:pPr marL="927100">
              <a:lnSpc>
                <a:spcPct val="100000"/>
              </a:lnSpc>
            </a:pPr>
            <a:r>
              <a:rPr sz="2200" spc="-5" dirty="0">
                <a:solidFill>
                  <a:srgbClr val="003366"/>
                </a:solidFill>
                <a:latin typeface="Consolas"/>
                <a:cs typeface="Consolas"/>
              </a:rPr>
              <a:t>ALTER TABLE</a:t>
            </a:r>
            <a:r>
              <a:rPr sz="2200" spc="1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200" spc="-5" dirty="0">
                <a:solidFill>
                  <a:srgbClr val="003366"/>
                </a:solidFill>
                <a:latin typeface="Consolas"/>
                <a:cs typeface="Consolas"/>
              </a:rPr>
              <a:t>Studenți</a:t>
            </a:r>
            <a:endParaRPr sz="2200">
              <a:latin typeface="Consolas"/>
              <a:cs typeface="Consolas"/>
            </a:endParaRPr>
          </a:p>
          <a:p>
            <a:pPr marL="12700" marR="334645" indent="914400">
              <a:lnSpc>
                <a:spcPct val="80000"/>
              </a:lnSpc>
              <a:spcBef>
                <a:spcPts val="530"/>
              </a:spcBef>
            </a:pPr>
            <a:r>
              <a:rPr sz="2200" dirty="0">
                <a:solidFill>
                  <a:srgbClr val="003366"/>
                </a:solidFill>
                <a:latin typeface="Consolas"/>
                <a:cs typeface="Consolas"/>
              </a:rPr>
              <a:t>ADD CONSTRAINT pk_Student PRIMARY KEY(cod_s,  </a:t>
            </a:r>
            <a:r>
              <a:rPr sz="2200" spc="-5" dirty="0">
                <a:solidFill>
                  <a:srgbClr val="003366"/>
                </a:solidFill>
                <a:latin typeface="Consolas"/>
                <a:cs typeface="Consolas"/>
              </a:rPr>
              <a:t>nume);</a:t>
            </a:r>
            <a:endParaRPr sz="2200">
              <a:latin typeface="Consolas"/>
              <a:cs typeface="Consolas"/>
            </a:endParaRPr>
          </a:p>
          <a:p>
            <a:pPr marL="12700" algn="just">
              <a:lnSpc>
                <a:spcPct val="100000"/>
              </a:lnSpc>
            </a:pPr>
            <a:r>
              <a:rPr sz="1650" spc="819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1650" spc="819" dirty="0">
                <a:solidFill>
                  <a:srgbClr val="9A0000"/>
                </a:solidFill>
                <a:latin typeface="Times New Roman"/>
                <a:cs typeface="Times New Roman"/>
              </a:rPr>
              <a:t> </a:t>
            </a:r>
            <a:r>
              <a:rPr sz="2200" spc="65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2200" spc="45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200" spc="20" dirty="0">
                <a:solidFill>
                  <a:srgbClr val="003366"/>
                </a:solidFill>
                <a:latin typeface="Cambria"/>
                <a:cs typeface="Cambria"/>
              </a:rPr>
              <a:t>eliminare a </a:t>
            </a:r>
            <a:r>
              <a:rPr sz="2200" spc="35" dirty="0">
                <a:solidFill>
                  <a:srgbClr val="003366"/>
                </a:solidFill>
                <a:latin typeface="Cambria"/>
                <a:cs typeface="Cambria"/>
              </a:rPr>
              <a:t>unei </a:t>
            </a:r>
            <a:r>
              <a:rPr sz="2200" spc="10" dirty="0">
                <a:solidFill>
                  <a:srgbClr val="003366"/>
                </a:solidFill>
                <a:latin typeface="Cambria"/>
                <a:cs typeface="Cambria"/>
              </a:rPr>
              <a:t>constrângeri </a:t>
            </a:r>
            <a:r>
              <a:rPr sz="2200" spc="160" dirty="0">
                <a:solidFill>
                  <a:srgbClr val="003366"/>
                </a:solidFill>
                <a:latin typeface="Cambria"/>
                <a:cs typeface="Cambria"/>
              </a:rPr>
              <a:t>PRIMARY</a:t>
            </a:r>
            <a:r>
              <a:rPr sz="2200" spc="484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200" spc="110" dirty="0">
                <a:solidFill>
                  <a:srgbClr val="003366"/>
                </a:solidFill>
                <a:latin typeface="Cambria"/>
                <a:cs typeface="Cambria"/>
              </a:rPr>
              <a:t>KEY:</a:t>
            </a:r>
            <a:endParaRPr sz="2200">
              <a:latin typeface="Cambria"/>
              <a:cs typeface="Cambria"/>
            </a:endParaRPr>
          </a:p>
          <a:p>
            <a:pPr marL="927100">
              <a:lnSpc>
                <a:spcPct val="100000"/>
              </a:lnSpc>
            </a:pPr>
            <a:r>
              <a:rPr sz="2200" dirty="0">
                <a:solidFill>
                  <a:srgbClr val="003366"/>
                </a:solidFill>
                <a:latin typeface="Consolas"/>
                <a:cs typeface="Consolas"/>
              </a:rPr>
              <a:t>ALTER TABLE</a:t>
            </a:r>
            <a:r>
              <a:rPr sz="2200" spc="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200" spc="-5" dirty="0">
                <a:solidFill>
                  <a:srgbClr val="003366"/>
                </a:solidFill>
                <a:latin typeface="Consolas"/>
                <a:cs typeface="Consolas"/>
              </a:rPr>
              <a:t>Studenți</a:t>
            </a:r>
            <a:endParaRPr sz="22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</a:pPr>
            <a:r>
              <a:rPr sz="2200" spc="-5" dirty="0">
                <a:solidFill>
                  <a:srgbClr val="003366"/>
                </a:solidFill>
                <a:latin typeface="Consolas"/>
                <a:cs typeface="Consolas"/>
              </a:rPr>
              <a:t>DROP CONSTRAINT</a:t>
            </a:r>
            <a:r>
              <a:rPr sz="2200" spc="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200" spc="-5" dirty="0">
                <a:solidFill>
                  <a:srgbClr val="003366"/>
                </a:solidFill>
                <a:latin typeface="Consolas"/>
                <a:cs typeface="Consolas"/>
              </a:rPr>
              <a:t>pk_Student;</a:t>
            </a:r>
            <a:endParaRPr sz="22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378966"/>
            <a:ext cx="7551420" cy="13957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9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5600" algn="l"/>
                <a:tab pos="356235" algn="l"/>
              </a:tabLst>
            </a:pPr>
            <a:r>
              <a:rPr sz="2800" spc="210" dirty="0">
                <a:solidFill>
                  <a:srgbClr val="003366"/>
                </a:solidFill>
                <a:latin typeface="Cambria"/>
                <a:cs typeface="Cambria"/>
              </a:rPr>
              <a:t>Un </a:t>
            </a:r>
            <a:r>
              <a:rPr sz="2800" spc="45" dirty="0">
                <a:solidFill>
                  <a:srgbClr val="003366"/>
                </a:solidFill>
                <a:latin typeface="Cambria"/>
                <a:cs typeface="Cambria"/>
              </a:rPr>
              <a:t>foreign </a:t>
            </a:r>
            <a:r>
              <a:rPr sz="2800" spc="65" dirty="0">
                <a:solidFill>
                  <a:srgbClr val="003366"/>
                </a:solidFill>
                <a:latin typeface="Cambria"/>
                <a:cs typeface="Cambria"/>
              </a:rPr>
              <a:t>key </a:t>
            </a:r>
            <a:r>
              <a:rPr sz="2800" spc="-15" dirty="0">
                <a:solidFill>
                  <a:srgbClr val="003366"/>
                </a:solidFill>
                <a:latin typeface="Cambria"/>
                <a:cs typeface="Cambria"/>
              </a:rPr>
              <a:t>(cheie </a:t>
            </a:r>
            <a:r>
              <a:rPr sz="2800" spc="-10" dirty="0">
                <a:solidFill>
                  <a:srgbClr val="003366"/>
                </a:solidFill>
                <a:latin typeface="Cambria"/>
                <a:cs typeface="Cambria"/>
              </a:rPr>
              <a:t>străină) </a:t>
            </a: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pointează </a:t>
            </a:r>
            <a:r>
              <a:rPr sz="2800" spc="35" dirty="0">
                <a:solidFill>
                  <a:srgbClr val="003366"/>
                </a:solidFill>
                <a:latin typeface="Cambria"/>
                <a:cs typeface="Cambria"/>
              </a:rPr>
              <a:t>la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un  </a:t>
            </a:r>
            <a:r>
              <a:rPr sz="2800" spc="45" dirty="0">
                <a:solidFill>
                  <a:srgbClr val="003366"/>
                </a:solidFill>
                <a:latin typeface="Cambria"/>
                <a:cs typeface="Cambria"/>
              </a:rPr>
              <a:t>primary </a:t>
            </a:r>
            <a:r>
              <a:rPr sz="2800" spc="65" dirty="0">
                <a:solidFill>
                  <a:srgbClr val="003366"/>
                </a:solidFill>
                <a:latin typeface="Cambria"/>
                <a:cs typeface="Cambria"/>
              </a:rPr>
              <a:t>key </a:t>
            </a:r>
            <a:r>
              <a:rPr sz="2800" spc="-10" dirty="0">
                <a:solidFill>
                  <a:srgbClr val="003366"/>
                </a:solidFill>
                <a:latin typeface="Cambria"/>
                <a:cs typeface="Cambria"/>
              </a:rPr>
              <a:t>(cheie </a:t>
            </a:r>
            <a:r>
              <a:rPr sz="2800" spc="10" dirty="0">
                <a:solidFill>
                  <a:srgbClr val="003366"/>
                </a:solidFill>
                <a:latin typeface="Cambria"/>
                <a:cs typeface="Cambria"/>
              </a:rPr>
              <a:t>primară) </a:t>
            </a:r>
            <a:r>
              <a:rPr sz="2800" spc="45" dirty="0">
                <a:solidFill>
                  <a:srgbClr val="003366"/>
                </a:solidFill>
                <a:latin typeface="Cambria"/>
                <a:cs typeface="Cambria"/>
              </a:rPr>
              <a:t>dintr-un </a:t>
            </a:r>
            <a:r>
              <a:rPr sz="2800" spc="15" dirty="0">
                <a:solidFill>
                  <a:srgbClr val="003366"/>
                </a:solidFill>
                <a:latin typeface="Cambria"/>
                <a:cs typeface="Cambria"/>
              </a:rPr>
              <a:t>alt</a:t>
            </a:r>
            <a:r>
              <a:rPr sz="2800" spc="30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tabel</a:t>
            </a:r>
            <a:endParaRPr sz="2800">
              <a:latin typeface="Cambria"/>
              <a:cs typeface="Cambria"/>
            </a:endParaRPr>
          </a:p>
          <a:p>
            <a:pPr marL="355600" indent="-343535">
              <a:lnSpc>
                <a:spcPct val="100000"/>
              </a:lnSpc>
              <a:spcBef>
                <a:spcPts val="71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5600" algn="l"/>
                <a:tab pos="356235" algn="l"/>
              </a:tabLst>
            </a:pPr>
            <a:r>
              <a:rPr sz="2800" spc="45" dirty="0">
                <a:solidFill>
                  <a:srgbClr val="003366"/>
                </a:solidFill>
                <a:latin typeface="Cambria"/>
                <a:cs typeface="Cambria"/>
              </a:rPr>
              <a:t>Tabelul</a:t>
            </a:r>
            <a:r>
              <a:rPr sz="2800" spc="5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80" dirty="0">
                <a:solidFill>
                  <a:srgbClr val="003366"/>
                </a:solidFill>
                <a:latin typeface="Cambria"/>
                <a:cs typeface="Cambria"/>
              </a:rPr>
              <a:t>Clienți</a:t>
            </a:r>
            <a:endParaRPr sz="28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8340" y="4366640"/>
            <a:ext cx="30581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55600" algn="l"/>
              </a:tabLst>
            </a:pPr>
            <a:r>
              <a:rPr sz="2100" spc="103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2100" spc="1035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800" spc="45" dirty="0">
                <a:solidFill>
                  <a:srgbClr val="003366"/>
                </a:solidFill>
                <a:latin typeface="Cambria"/>
                <a:cs typeface="Cambria"/>
              </a:rPr>
              <a:t>Tabelul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110" dirty="0">
                <a:solidFill>
                  <a:srgbClr val="003366"/>
                </a:solidFill>
                <a:latin typeface="Cambria"/>
                <a:cs typeface="Cambria"/>
              </a:rPr>
              <a:t>Comenzi</a:t>
            </a:r>
            <a:endParaRPr sz="2800">
              <a:latin typeface="Cambria"/>
              <a:cs typeface="Cambria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212850" y="3000375"/>
          <a:ext cx="7239000" cy="13027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5305"/>
                <a:gridCol w="1814195"/>
                <a:gridCol w="1562100"/>
                <a:gridCol w="2057400"/>
              </a:tblGrid>
              <a:tr h="434213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00" b="1" spc="-5" dirty="0">
                          <a:solidFill>
                            <a:srgbClr val="003366"/>
                          </a:solidFill>
                          <a:latin typeface="Palatino Linotype"/>
                          <a:cs typeface="Palatino Linotype"/>
                        </a:rPr>
                        <a:t>IDClient</a:t>
                      </a:r>
                      <a:endParaRPr sz="2400">
                        <a:latin typeface="Palatino Linotype"/>
                        <a:cs typeface="Palatino Linotyp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381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00" b="1" dirty="0">
                          <a:solidFill>
                            <a:srgbClr val="003366"/>
                          </a:solidFill>
                          <a:latin typeface="Palatino Linotype"/>
                          <a:cs typeface="Palatino Linotype"/>
                        </a:rPr>
                        <a:t>Nume</a:t>
                      </a:r>
                      <a:endParaRPr sz="2400">
                        <a:latin typeface="Palatino Linotype"/>
                        <a:cs typeface="Palatino Linotyp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381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00" b="1" dirty="0">
                          <a:solidFill>
                            <a:srgbClr val="003366"/>
                          </a:solidFill>
                          <a:latin typeface="Palatino Linotype"/>
                          <a:cs typeface="Palatino Linotype"/>
                        </a:rPr>
                        <a:t>Prenume</a:t>
                      </a:r>
                      <a:endParaRPr sz="2400">
                        <a:latin typeface="Palatino Linotype"/>
                        <a:cs typeface="Palatino Linotyp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381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00" b="1" dirty="0">
                          <a:solidFill>
                            <a:srgbClr val="003366"/>
                          </a:solidFill>
                          <a:latin typeface="Palatino Linotype"/>
                          <a:cs typeface="Palatino Linotype"/>
                        </a:rPr>
                        <a:t>Localitate</a:t>
                      </a:r>
                      <a:endParaRPr sz="2400">
                        <a:latin typeface="Palatino Linotype"/>
                        <a:cs typeface="Palatino Linotyp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381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34339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381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00" spc="7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Pop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381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00" spc="1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Oana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381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00" spc="9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Cluj-Napoca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381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34213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2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00" spc="7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Rus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00" spc="85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Andrei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00" spc="5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Sibiu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746250" y="5057775"/>
          <a:ext cx="6096000" cy="13028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2000"/>
                <a:gridCol w="2032000"/>
                <a:gridCol w="2032000"/>
              </a:tblGrid>
              <a:tr h="434213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00" b="1" spc="-5" dirty="0">
                          <a:solidFill>
                            <a:srgbClr val="003366"/>
                          </a:solidFill>
                          <a:latin typeface="Palatino Linotype"/>
                          <a:cs typeface="Palatino Linotype"/>
                        </a:rPr>
                        <a:t>IDCom</a:t>
                      </a:r>
                      <a:endParaRPr sz="2400">
                        <a:latin typeface="Palatino Linotype"/>
                        <a:cs typeface="Palatino Linotyp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381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00" b="1" dirty="0">
                          <a:solidFill>
                            <a:srgbClr val="003366"/>
                          </a:solidFill>
                          <a:latin typeface="Palatino Linotype"/>
                          <a:cs typeface="Palatino Linotype"/>
                        </a:rPr>
                        <a:t>NrCom</a:t>
                      </a:r>
                      <a:endParaRPr sz="2400">
                        <a:latin typeface="Palatino Linotype"/>
                        <a:cs typeface="Palatino Linotyp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381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00" b="1" spc="-5" dirty="0">
                          <a:solidFill>
                            <a:srgbClr val="003366"/>
                          </a:solidFill>
                          <a:latin typeface="Palatino Linotype"/>
                          <a:cs typeface="Palatino Linotype"/>
                        </a:rPr>
                        <a:t>IDClient</a:t>
                      </a:r>
                      <a:endParaRPr sz="2400">
                        <a:latin typeface="Palatino Linotype"/>
                        <a:cs typeface="Palatino Linotyp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381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3434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381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00" spc="-1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3455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381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2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381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34263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2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00" spc="-13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3456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00" dirty="0">
                          <a:solidFill>
                            <a:srgbClr val="003366"/>
                          </a:solidFill>
                          <a:latin typeface="Cambria"/>
                          <a:cs typeface="Cambria"/>
                        </a:rPr>
                        <a:t>1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EAEAEA"/>
                      </a:solidFill>
                      <a:prstDash val="solid"/>
                    </a:lnL>
                    <a:lnR w="12700">
                      <a:solidFill>
                        <a:srgbClr val="EAEAEA"/>
                      </a:solidFill>
                      <a:prstDash val="solid"/>
                    </a:lnR>
                    <a:lnT w="12700">
                      <a:solidFill>
                        <a:srgbClr val="EAEAEA"/>
                      </a:solidFill>
                      <a:prstDash val="solid"/>
                    </a:lnT>
                    <a:lnB w="12700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3840" y="1612138"/>
            <a:ext cx="8367395" cy="3761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900" marR="130175" indent="-342900">
              <a:lnSpc>
                <a:spcPct val="100000"/>
              </a:lnSpc>
              <a:spcBef>
                <a:spcPts val="100"/>
              </a:spcBef>
              <a:tabLst>
                <a:tab pos="342265" algn="l"/>
              </a:tabLst>
            </a:pPr>
            <a:r>
              <a:rPr sz="1800" spc="88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1800" spc="885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400" spc="75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2400" spc="55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400" spc="30" dirty="0">
                <a:solidFill>
                  <a:srgbClr val="003366"/>
                </a:solidFill>
                <a:latin typeface="Cambria"/>
                <a:cs typeface="Cambria"/>
              </a:rPr>
              <a:t>definire </a:t>
            </a:r>
            <a:r>
              <a:rPr sz="2400" spc="25" dirty="0">
                <a:solidFill>
                  <a:srgbClr val="003366"/>
                </a:solidFill>
                <a:latin typeface="Cambria"/>
                <a:cs typeface="Cambria"/>
              </a:rPr>
              <a:t>a </a:t>
            </a:r>
            <a:r>
              <a:rPr sz="2400" spc="40" dirty="0">
                <a:solidFill>
                  <a:srgbClr val="003366"/>
                </a:solidFill>
                <a:latin typeface="Cambria"/>
                <a:cs typeface="Cambria"/>
              </a:rPr>
              <a:t>unei </a:t>
            </a:r>
            <a:r>
              <a:rPr sz="2400" spc="15" dirty="0">
                <a:solidFill>
                  <a:srgbClr val="003366"/>
                </a:solidFill>
                <a:latin typeface="Cambria"/>
                <a:cs typeface="Cambria"/>
              </a:rPr>
              <a:t>constrângeri </a:t>
            </a:r>
            <a:r>
              <a:rPr sz="2400" spc="180" dirty="0">
                <a:solidFill>
                  <a:srgbClr val="003366"/>
                </a:solidFill>
                <a:latin typeface="Cambria"/>
                <a:cs typeface="Cambria"/>
              </a:rPr>
              <a:t>FOREIGN </a:t>
            </a:r>
            <a:r>
              <a:rPr sz="2400" spc="175" dirty="0">
                <a:solidFill>
                  <a:srgbClr val="003366"/>
                </a:solidFill>
                <a:latin typeface="Cambria"/>
                <a:cs typeface="Cambria"/>
              </a:rPr>
              <a:t>KEY </a:t>
            </a:r>
            <a:r>
              <a:rPr sz="2400" spc="30" dirty="0">
                <a:solidFill>
                  <a:srgbClr val="003366"/>
                </a:solidFill>
                <a:latin typeface="Cambria"/>
                <a:cs typeface="Cambria"/>
              </a:rPr>
              <a:t>la  </a:t>
            </a:r>
            <a:r>
              <a:rPr sz="2400" spc="-10" dirty="0">
                <a:solidFill>
                  <a:srgbClr val="003366"/>
                </a:solidFill>
                <a:latin typeface="Cambria"/>
                <a:cs typeface="Cambria"/>
              </a:rPr>
              <a:t>crearea </a:t>
            </a:r>
            <a:r>
              <a:rPr sz="2400" spc="80" dirty="0">
                <a:solidFill>
                  <a:srgbClr val="003366"/>
                </a:solidFill>
                <a:latin typeface="Cambria"/>
                <a:cs typeface="Cambria"/>
              </a:rPr>
              <a:t>unui</a:t>
            </a:r>
            <a:r>
              <a:rPr sz="2400" spc="14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003366"/>
                </a:solidFill>
                <a:latin typeface="Cambria"/>
                <a:cs typeface="Cambria"/>
              </a:rPr>
              <a:t>tabel:</a:t>
            </a:r>
            <a:endParaRPr sz="2400">
              <a:latin typeface="Cambria"/>
              <a:cs typeface="Cambria"/>
            </a:endParaRPr>
          </a:p>
          <a:p>
            <a:pPr marL="914400" marR="4081779">
              <a:lnSpc>
                <a:spcPts val="3490"/>
              </a:lnSpc>
              <a:spcBef>
                <a:spcPts val="185"/>
              </a:spcBef>
            </a:pP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CREATE TABLE</a:t>
            </a:r>
            <a:r>
              <a:rPr sz="2400" spc="-2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Comenzi  (</a:t>
            </a:r>
            <a:endParaRPr sz="2400">
              <a:latin typeface="Consolas"/>
              <a:cs typeface="Consolas"/>
            </a:endParaRPr>
          </a:p>
          <a:p>
            <a:pPr marL="914400">
              <a:lnSpc>
                <a:spcPct val="100000"/>
              </a:lnSpc>
              <a:spcBef>
                <a:spcPts val="360"/>
              </a:spcBef>
            </a:pP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IDCom INT PRIMARY</a:t>
            </a:r>
            <a:r>
              <a:rPr sz="2400" spc="2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KEY,</a:t>
            </a:r>
            <a:endParaRPr sz="2400">
              <a:latin typeface="Consolas"/>
              <a:cs typeface="Consolas"/>
            </a:endParaRPr>
          </a:p>
          <a:p>
            <a:pPr marL="914400">
              <a:lnSpc>
                <a:spcPct val="100000"/>
              </a:lnSpc>
              <a:spcBef>
                <a:spcPts val="580"/>
              </a:spcBef>
            </a:pP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NrCom</a:t>
            </a:r>
            <a:r>
              <a:rPr sz="2400" spc="5" dirty="0">
                <a:solidFill>
                  <a:srgbClr val="003366"/>
                </a:solidFill>
                <a:latin typeface="Consolas"/>
                <a:cs typeface="Consolas"/>
              </a:rPr>
              <a:t> INT,</a:t>
            </a:r>
            <a:endParaRPr sz="2400">
              <a:latin typeface="Consolas"/>
              <a:cs typeface="Consolas"/>
            </a:endParaRPr>
          </a:p>
          <a:p>
            <a:pPr marL="91440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IDClient INT FOREIGN</a:t>
            </a:r>
            <a:r>
              <a:rPr sz="2400" spc="4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KEY</a:t>
            </a:r>
            <a:endParaRPr sz="2400">
              <a:latin typeface="Consolas"/>
              <a:cs typeface="Consolas"/>
            </a:endParaRPr>
          </a:p>
          <a:p>
            <a:pPr marL="3658235">
              <a:lnSpc>
                <a:spcPct val="100000"/>
              </a:lnSpc>
            </a:pP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REFERENCES</a:t>
            </a:r>
            <a:r>
              <a:rPr sz="2400" spc="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Clienți(IDClient)</a:t>
            </a:r>
            <a:endParaRPr sz="2400">
              <a:latin typeface="Consolas"/>
              <a:cs typeface="Consolas"/>
            </a:endParaRPr>
          </a:p>
          <a:p>
            <a:pPr marL="914400">
              <a:lnSpc>
                <a:spcPct val="100000"/>
              </a:lnSpc>
              <a:spcBef>
                <a:spcPts val="575"/>
              </a:spcBef>
            </a:pPr>
            <a:r>
              <a:rPr sz="2400" spc="-5" dirty="0">
                <a:solidFill>
                  <a:srgbClr val="003366"/>
                </a:solidFill>
                <a:latin typeface="Consolas"/>
                <a:cs typeface="Consolas"/>
              </a:rPr>
              <a:t>);</a:t>
            </a:r>
            <a:endParaRPr sz="24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1040" y="1919681"/>
            <a:ext cx="7889875" cy="35020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  <a:tabLst>
                <a:tab pos="342900" algn="l"/>
              </a:tabLst>
            </a:pPr>
            <a:r>
              <a:rPr sz="1500" spc="740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1500" spc="740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000" spc="60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2000" spc="50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000" spc="25" dirty="0">
                <a:solidFill>
                  <a:srgbClr val="003366"/>
                </a:solidFill>
                <a:latin typeface="Cambria"/>
                <a:cs typeface="Cambria"/>
              </a:rPr>
              <a:t>definire a </a:t>
            </a:r>
            <a:r>
              <a:rPr sz="2000" spc="35" dirty="0">
                <a:solidFill>
                  <a:srgbClr val="003366"/>
                </a:solidFill>
                <a:latin typeface="Cambria"/>
                <a:cs typeface="Cambria"/>
              </a:rPr>
              <a:t>unei </a:t>
            </a:r>
            <a:r>
              <a:rPr sz="2000" spc="10" dirty="0">
                <a:solidFill>
                  <a:srgbClr val="003366"/>
                </a:solidFill>
                <a:latin typeface="Cambria"/>
                <a:cs typeface="Cambria"/>
              </a:rPr>
              <a:t>constrângeri </a:t>
            </a:r>
            <a:r>
              <a:rPr sz="2000" spc="155" dirty="0">
                <a:solidFill>
                  <a:srgbClr val="003366"/>
                </a:solidFill>
                <a:latin typeface="Cambria"/>
                <a:cs typeface="Cambria"/>
              </a:rPr>
              <a:t>FOREIGN </a:t>
            </a:r>
            <a:r>
              <a:rPr sz="2000" spc="150" dirty="0">
                <a:solidFill>
                  <a:srgbClr val="003366"/>
                </a:solidFill>
                <a:latin typeface="Cambria"/>
                <a:cs typeface="Cambria"/>
              </a:rPr>
              <a:t>KEY </a:t>
            </a:r>
            <a:r>
              <a:rPr sz="2000" spc="55" dirty="0">
                <a:solidFill>
                  <a:srgbClr val="003366"/>
                </a:solidFill>
                <a:latin typeface="Cambria"/>
                <a:cs typeface="Cambria"/>
              </a:rPr>
              <a:t>cu</a:t>
            </a:r>
            <a:r>
              <a:rPr sz="2000" spc="-2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000" spc="40" dirty="0">
                <a:solidFill>
                  <a:srgbClr val="003366"/>
                </a:solidFill>
                <a:latin typeface="Cambria"/>
                <a:cs typeface="Cambria"/>
              </a:rPr>
              <a:t>numele</a:t>
            </a:r>
            <a:endParaRPr sz="2000">
              <a:latin typeface="Cambria"/>
              <a:cs typeface="Cambria"/>
            </a:endParaRPr>
          </a:p>
          <a:p>
            <a:pPr marL="342900">
              <a:lnSpc>
                <a:spcPct val="100000"/>
              </a:lnSpc>
              <a:spcBef>
                <a:spcPts val="5"/>
              </a:spcBef>
            </a:pPr>
            <a:r>
              <a:rPr sz="2000" spc="85" dirty="0">
                <a:solidFill>
                  <a:srgbClr val="003366"/>
                </a:solidFill>
                <a:latin typeface="Cambria"/>
                <a:cs typeface="Cambria"/>
              </a:rPr>
              <a:t>fk_Client </a:t>
            </a:r>
            <a:r>
              <a:rPr sz="2000" spc="30" dirty="0">
                <a:solidFill>
                  <a:srgbClr val="003366"/>
                </a:solidFill>
                <a:latin typeface="Cambria"/>
                <a:cs typeface="Cambria"/>
              </a:rPr>
              <a:t>la </a:t>
            </a:r>
            <a:r>
              <a:rPr sz="2000" spc="-10" dirty="0">
                <a:solidFill>
                  <a:srgbClr val="003366"/>
                </a:solidFill>
                <a:latin typeface="Cambria"/>
                <a:cs typeface="Cambria"/>
              </a:rPr>
              <a:t>crearea </a:t>
            </a:r>
            <a:r>
              <a:rPr sz="2000" spc="65" dirty="0">
                <a:solidFill>
                  <a:srgbClr val="003366"/>
                </a:solidFill>
                <a:latin typeface="Cambria"/>
                <a:cs typeface="Cambria"/>
              </a:rPr>
              <a:t>unui</a:t>
            </a:r>
            <a:r>
              <a:rPr sz="2000" spc="7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000" spc="-5" dirty="0">
                <a:solidFill>
                  <a:srgbClr val="003366"/>
                </a:solidFill>
                <a:latin typeface="Cambria"/>
                <a:cs typeface="Cambria"/>
              </a:rPr>
              <a:t>tabel:</a:t>
            </a:r>
            <a:endParaRPr sz="2000">
              <a:latin typeface="Cambria"/>
              <a:cs typeface="Cambria"/>
            </a:endParaRPr>
          </a:p>
          <a:p>
            <a:pPr marL="914400" marR="3994785">
              <a:lnSpc>
                <a:spcPct val="120000"/>
              </a:lnSpc>
            </a:pPr>
            <a:r>
              <a:rPr sz="2000" spc="145" dirty="0">
                <a:solidFill>
                  <a:srgbClr val="003366"/>
                </a:solidFill>
                <a:latin typeface="Cambria"/>
                <a:cs typeface="Cambria"/>
              </a:rPr>
              <a:t>CREATE </a:t>
            </a:r>
            <a:r>
              <a:rPr sz="2000" spc="114" dirty="0">
                <a:solidFill>
                  <a:srgbClr val="003366"/>
                </a:solidFill>
                <a:latin typeface="Cambria"/>
                <a:cs typeface="Cambria"/>
              </a:rPr>
              <a:t>TABLE</a:t>
            </a:r>
            <a:r>
              <a:rPr sz="2000" spc="-12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000" spc="80" dirty="0">
                <a:solidFill>
                  <a:srgbClr val="003366"/>
                </a:solidFill>
                <a:latin typeface="Cambria"/>
                <a:cs typeface="Cambria"/>
              </a:rPr>
              <a:t>Comenzi  </a:t>
            </a:r>
            <a:r>
              <a:rPr sz="2000" spc="-100" dirty="0">
                <a:solidFill>
                  <a:srgbClr val="003366"/>
                </a:solidFill>
                <a:latin typeface="Cambria"/>
                <a:cs typeface="Cambria"/>
              </a:rPr>
              <a:t>(</a:t>
            </a:r>
            <a:endParaRPr sz="2000">
              <a:latin typeface="Cambria"/>
              <a:cs typeface="Cambria"/>
            </a:endParaRPr>
          </a:p>
          <a:p>
            <a:pPr marL="914400">
              <a:lnSpc>
                <a:spcPct val="100000"/>
              </a:lnSpc>
              <a:spcBef>
                <a:spcPts val="480"/>
              </a:spcBef>
            </a:pPr>
            <a:r>
              <a:rPr sz="2000" spc="130" dirty="0">
                <a:solidFill>
                  <a:srgbClr val="003366"/>
                </a:solidFill>
                <a:latin typeface="Cambria"/>
                <a:cs typeface="Cambria"/>
              </a:rPr>
              <a:t>IDCom </a:t>
            </a:r>
            <a:r>
              <a:rPr sz="2000" spc="120" dirty="0">
                <a:solidFill>
                  <a:srgbClr val="003366"/>
                </a:solidFill>
                <a:latin typeface="Cambria"/>
                <a:cs typeface="Cambria"/>
              </a:rPr>
              <a:t>INT </a:t>
            </a:r>
            <a:r>
              <a:rPr sz="2000" spc="150" dirty="0">
                <a:solidFill>
                  <a:srgbClr val="003366"/>
                </a:solidFill>
                <a:latin typeface="Cambria"/>
                <a:cs typeface="Cambria"/>
              </a:rPr>
              <a:t>PRIMARY</a:t>
            </a:r>
            <a:r>
              <a:rPr sz="2000" spc="-12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000" spc="130" dirty="0">
                <a:solidFill>
                  <a:srgbClr val="003366"/>
                </a:solidFill>
                <a:latin typeface="Cambria"/>
                <a:cs typeface="Cambria"/>
              </a:rPr>
              <a:t>KEY,</a:t>
            </a:r>
            <a:endParaRPr sz="2000">
              <a:latin typeface="Cambria"/>
              <a:cs typeface="Cambria"/>
            </a:endParaRPr>
          </a:p>
          <a:p>
            <a:pPr marL="914400" marR="5422900">
              <a:lnSpc>
                <a:spcPct val="120000"/>
              </a:lnSpc>
            </a:pPr>
            <a:r>
              <a:rPr sz="2000" spc="135" dirty="0">
                <a:solidFill>
                  <a:srgbClr val="003366"/>
                </a:solidFill>
                <a:latin typeface="Cambria"/>
                <a:cs typeface="Cambria"/>
              </a:rPr>
              <a:t>NrCom </a:t>
            </a:r>
            <a:r>
              <a:rPr sz="2000" spc="110" dirty="0">
                <a:solidFill>
                  <a:srgbClr val="003366"/>
                </a:solidFill>
                <a:latin typeface="Cambria"/>
                <a:cs typeface="Cambria"/>
              </a:rPr>
              <a:t>INT,  </a:t>
            </a:r>
            <a:r>
              <a:rPr sz="2000" spc="75" dirty="0">
                <a:solidFill>
                  <a:srgbClr val="003366"/>
                </a:solidFill>
                <a:latin typeface="Cambria"/>
                <a:cs typeface="Cambria"/>
              </a:rPr>
              <a:t>IDClient</a:t>
            </a:r>
            <a:r>
              <a:rPr sz="2000" spc="-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000" spc="110" dirty="0">
                <a:solidFill>
                  <a:srgbClr val="003366"/>
                </a:solidFill>
                <a:latin typeface="Cambria"/>
                <a:cs typeface="Cambria"/>
              </a:rPr>
              <a:t>INT,</a:t>
            </a:r>
            <a:endParaRPr sz="2000">
              <a:latin typeface="Cambria"/>
              <a:cs typeface="Cambria"/>
            </a:endParaRPr>
          </a:p>
          <a:p>
            <a:pPr marL="914400">
              <a:lnSpc>
                <a:spcPct val="100000"/>
              </a:lnSpc>
              <a:spcBef>
                <a:spcPts val="480"/>
              </a:spcBef>
            </a:pPr>
            <a:r>
              <a:rPr sz="2000" spc="170" dirty="0">
                <a:solidFill>
                  <a:srgbClr val="003366"/>
                </a:solidFill>
                <a:latin typeface="Cambria"/>
                <a:cs typeface="Cambria"/>
              </a:rPr>
              <a:t>CONSTRAINT </a:t>
            </a:r>
            <a:r>
              <a:rPr sz="2000" spc="85" dirty="0">
                <a:solidFill>
                  <a:srgbClr val="003366"/>
                </a:solidFill>
                <a:latin typeface="Cambria"/>
                <a:cs typeface="Cambria"/>
              </a:rPr>
              <a:t>fk_Client </a:t>
            </a:r>
            <a:r>
              <a:rPr sz="2000" spc="155" dirty="0">
                <a:solidFill>
                  <a:srgbClr val="003366"/>
                </a:solidFill>
                <a:latin typeface="Cambria"/>
                <a:cs typeface="Cambria"/>
              </a:rPr>
              <a:t>FOREIGN </a:t>
            </a:r>
            <a:r>
              <a:rPr sz="2000" spc="150" dirty="0">
                <a:solidFill>
                  <a:srgbClr val="003366"/>
                </a:solidFill>
                <a:latin typeface="Cambria"/>
                <a:cs typeface="Cambria"/>
              </a:rPr>
              <a:t>KEY</a:t>
            </a:r>
            <a:r>
              <a:rPr sz="2000" spc="-26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000" spc="40" dirty="0">
                <a:solidFill>
                  <a:srgbClr val="003366"/>
                </a:solidFill>
                <a:latin typeface="Cambria"/>
                <a:cs typeface="Cambria"/>
              </a:rPr>
              <a:t>(IDClient)</a:t>
            </a:r>
            <a:endParaRPr sz="2000">
              <a:latin typeface="Cambria"/>
              <a:cs typeface="Cambria"/>
            </a:endParaRPr>
          </a:p>
          <a:p>
            <a:pPr marL="3658235">
              <a:lnSpc>
                <a:spcPct val="100000"/>
              </a:lnSpc>
              <a:spcBef>
                <a:spcPts val="10"/>
              </a:spcBef>
              <a:tabLst>
                <a:tab pos="5487035" algn="l"/>
              </a:tabLst>
            </a:pPr>
            <a:r>
              <a:rPr sz="2000" spc="114" dirty="0">
                <a:solidFill>
                  <a:srgbClr val="003366"/>
                </a:solidFill>
                <a:latin typeface="Cambria"/>
                <a:cs typeface="Cambria"/>
              </a:rPr>
              <a:t>REFERENCES	</a:t>
            </a:r>
            <a:r>
              <a:rPr sz="2000" spc="50" dirty="0">
                <a:solidFill>
                  <a:srgbClr val="003366"/>
                </a:solidFill>
                <a:latin typeface="Cambria"/>
                <a:cs typeface="Cambria"/>
              </a:rPr>
              <a:t>Clienți(IDClient)</a:t>
            </a:r>
            <a:endParaRPr sz="2000">
              <a:latin typeface="Cambria"/>
              <a:cs typeface="Cambria"/>
            </a:endParaRPr>
          </a:p>
          <a:p>
            <a:pPr marL="914400">
              <a:lnSpc>
                <a:spcPct val="100000"/>
              </a:lnSpc>
              <a:spcBef>
                <a:spcPts val="470"/>
              </a:spcBef>
            </a:pPr>
            <a:r>
              <a:rPr sz="2000" spc="-65" dirty="0">
                <a:solidFill>
                  <a:srgbClr val="003366"/>
                </a:solidFill>
                <a:latin typeface="Cambria"/>
                <a:cs typeface="Cambria"/>
              </a:rPr>
              <a:t>);</a:t>
            </a:r>
            <a:endParaRPr sz="20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999310"/>
            <a:ext cx="8718550" cy="3325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800" spc="88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1800" spc="885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400" spc="75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2400" spc="55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400" spc="25" dirty="0">
                <a:solidFill>
                  <a:srgbClr val="003366"/>
                </a:solidFill>
                <a:latin typeface="Cambria"/>
                <a:cs typeface="Cambria"/>
              </a:rPr>
              <a:t>definire a </a:t>
            </a:r>
            <a:r>
              <a:rPr sz="2400" spc="40" dirty="0">
                <a:solidFill>
                  <a:srgbClr val="003366"/>
                </a:solidFill>
                <a:latin typeface="Cambria"/>
                <a:cs typeface="Cambria"/>
              </a:rPr>
              <a:t>unei </a:t>
            </a:r>
            <a:r>
              <a:rPr sz="2400" spc="15" dirty="0">
                <a:solidFill>
                  <a:srgbClr val="003366"/>
                </a:solidFill>
                <a:latin typeface="Cambria"/>
                <a:cs typeface="Cambria"/>
              </a:rPr>
              <a:t>constrângeri </a:t>
            </a:r>
            <a:r>
              <a:rPr sz="2400" spc="185" dirty="0">
                <a:solidFill>
                  <a:srgbClr val="003366"/>
                </a:solidFill>
                <a:latin typeface="Cambria"/>
                <a:cs typeface="Cambria"/>
              </a:rPr>
              <a:t>FOREIGN </a:t>
            </a:r>
            <a:r>
              <a:rPr sz="2400" spc="175" dirty="0">
                <a:solidFill>
                  <a:srgbClr val="003366"/>
                </a:solidFill>
                <a:latin typeface="Cambria"/>
                <a:cs typeface="Cambria"/>
              </a:rPr>
              <a:t>KEY</a:t>
            </a:r>
            <a:r>
              <a:rPr sz="2400" spc="204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400" spc="90" dirty="0">
                <a:solidFill>
                  <a:srgbClr val="003366"/>
                </a:solidFill>
                <a:latin typeface="Cambria"/>
                <a:cs typeface="Cambria"/>
              </a:rPr>
              <a:t>după</a:t>
            </a:r>
            <a:endParaRPr sz="2400">
              <a:latin typeface="Cambria"/>
              <a:cs typeface="Cambria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400" spc="-10" dirty="0">
                <a:solidFill>
                  <a:srgbClr val="003366"/>
                </a:solidFill>
                <a:latin typeface="Cambria"/>
                <a:cs typeface="Cambria"/>
              </a:rPr>
              <a:t>crearea</a:t>
            </a:r>
            <a:r>
              <a:rPr sz="2400" spc="6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400" spc="30" dirty="0">
                <a:solidFill>
                  <a:srgbClr val="003366"/>
                </a:solidFill>
                <a:latin typeface="Cambria"/>
                <a:cs typeface="Cambria"/>
              </a:rPr>
              <a:t>tabelului:</a:t>
            </a:r>
            <a:endParaRPr sz="2400">
              <a:latin typeface="Cambria"/>
              <a:cs typeface="Cambria"/>
            </a:endParaRPr>
          </a:p>
          <a:p>
            <a:pPr marL="927100">
              <a:lnSpc>
                <a:spcPct val="100000"/>
              </a:lnSpc>
              <a:spcBef>
                <a:spcPts val="505"/>
              </a:spcBef>
            </a:pP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ALTER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TABLE</a:t>
            </a:r>
            <a:r>
              <a:rPr sz="2000" spc="-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Comenzi</a:t>
            </a:r>
            <a:endParaRPr sz="20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505"/>
              </a:spcBef>
            </a:pP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ADD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FOREIGN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KEY</a:t>
            </a:r>
            <a:r>
              <a:rPr sz="2000" spc="-1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(IDClient)</a:t>
            </a:r>
            <a:endParaRPr sz="20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REFERENCES</a:t>
            </a:r>
            <a:r>
              <a:rPr sz="2000" spc="-2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Clienți(IDClient);</a:t>
            </a:r>
            <a:endParaRPr sz="2000">
              <a:latin typeface="Consolas"/>
              <a:cs typeface="Consolas"/>
            </a:endParaRPr>
          </a:p>
          <a:p>
            <a:pPr marL="203200">
              <a:lnSpc>
                <a:spcPct val="100000"/>
              </a:lnSpc>
              <a:spcBef>
                <a:spcPts val="459"/>
              </a:spcBef>
            </a:pPr>
            <a:r>
              <a:rPr sz="2000" spc="210" dirty="0">
                <a:solidFill>
                  <a:srgbClr val="003366"/>
                </a:solidFill>
                <a:latin typeface="Cambria"/>
                <a:cs typeface="Cambria"/>
              </a:rPr>
              <a:t>SAU</a:t>
            </a:r>
            <a:endParaRPr sz="2000">
              <a:latin typeface="Cambria"/>
              <a:cs typeface="Cambria"/>
            </a:endParaRPr>
          </a:p>
          <a:p>
            <a:pPr marL="9271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ALTER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TABLE</a:t>
            </a:r>
            <a:r>
              <a:rPr sz="2000" spc="-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Comenzi</a:t>
            </a:r>
            <a:endParaRPr sz="20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505"/>
              </a:spcBef>
            </a:pP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ADD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CONSTRAINT fk_Client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FOREIGN KEY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(IDClient)</a:t>
            </a:r>
            <a:endParaRPr sz="20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REFERENCES</a:t>
            </a:r>
            <a:r>
              <a:rPr sz="2000" spc="-2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Clienți(IDClient);</a:t>
            </a:r>
            <a:endParaRPr sz="20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0739" y="1535937"/>
            <a:ext cx="7595234" cy="4715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99700"/>
              </a:lnSpc>
              <a:spcBef>
                <a:spcPts val="10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5600" algn="l"/>
                <a:tab pos="356235" algn="l"/>
              </a:tabLst>
            </a:pPr>
            <a:r>
              <a:rPr sz="2800" spc="25" dirty="0">
                <a:solidFill>
                  <a:srgbClr val="003366"/>
                </a:solidFill>
                <a:latin typeface="Cambria"/>
                <a:cs typeface="Cambria"/>
              </a:rPr>
              <a:t>Se </a:t>
            </a:r>
            <a:r>
              <a:rPr sz="2800" spc="35" dirty="0">
                <a:solidFill>
                  <a:srgbClr val="003366"/>
                </a:solidFill>
                <a:latin typeface="Cambria"/>
                <a:cs typeface="Cambria"/>
              </a:rPr>
              <a:t>pot </a:t>
            </a:r>
            <a:r>
              <a:rPr sz="2800" spc="25" dirty="0">
                <a:solidFill>
                  <a:srgbClr val="003366"/>
                </a:solidFill>
                <a:latin typeface="Cambria"/>
                <a:cs typeface="Cambria"/>
              </a:rPr>
              <a:t>specifica </a:t>
            </a:r>
            <a:r>
              <a:rPr sz="2800" spc="45" dirty="0">
                <a:solidFill>
                  <a:srgbClr val="003366"/>
                </a:solidFill>
                <a:latin typeface="Cambria"/>
                <a:cs typeface="Cambria"/>
              </a:rPr>
              <a:t>acțiuni </a:t>
            </a:r>
            <a:r>
              <a:rPr sz="2800" spc="-15" dirty="0">
                <a:solidFill>
                  <a:srgbClr val="003366"/>
                </a:solidFill>
                <a:latin typeface="Cambria"/>
                <a:cs typeface="Cambria"/>
              </a:rPr>
              <a:t>care </a:t>
            </a:r>
            <a:r>
              <a:rPr sz="2800" spc="50" dirty="0">
                <a:solidFill>
                  <a:srgbClr val="003366"/>
                </a:solidFill>
                <a:latin typeface="Cambria"/>
                <a:cs typeface="Cambria"/>
              </a:rPr>
              <a:t>vor </a:t>
            </a:r>
            <a:r>
              <a:rPr sz="2800" spc="55" dirty="0">
                <a:solidFill>
                  <a:srgbClr val="003366"/>
                </a:solidFill>
                <a:latin typeface="Cambria"/>
                <a:cs typeface="Cambria"/>
              </a:rPr>
              <a:t>fi </a:t>
            </a:r>
            <a:r>
              <a:rPr sz="2800" spc="10" dirty="0">
                <a:solidFill>
                  <a:srgbClr val="003366"/>
                </a:solidFill>
                <a:latin typeface="Cambria"/>
                <a:cs typeface="Cambria"/>
              </a:rPr>
              <a:t>efectuate </a:t>
            </a:r>
            <a:r>
              <a:rPr sz="2800" spc="35" dirty="0">
                <a:solidFill>
                  <a:srgbClr val="003366"/>
                </a:solidFill>
                <a:latin typeface="Cambria"/>
                <a:cs typeface="Cambria"/>
              </a:rPr>
              <a:t>în  </a:t>
            </a:r>
            <a:r>
              <a:rPr sz="2800" spc="70" dirty="0">
                <a:solidFill>
                  <a:srgbClr val="003366"/>
                </a:solidFill>
                <a:latin typeface="Cambria"/>
                <a:cs typeface="Cambria"/>
              </a:rPr>
              <a:t>cazul </a:t>
            </a: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în </a:t>
            </a:r>
            <a:r>
              <a:rPr sz="2800" spc="-15" dirty="0">
                <a:solidFill>
                  <a:srgbClr val="003366"/>
                </a:solidFill>
                <a:latin typeface="Cambria"/>
                <a:cs typeface="Cambria"/>
              </a:rPr>
              <a:t>care </a:t>
            </a:r>
            <a:r>
              <a:rPr sz="2800" spc="95" dirty="0">
                <a:solidFill>
                  <a:srgbClr val="003366"/>
                </a:solidFill>
                <a:latin typeface="Cambria"/>
                <a:cs typeface="Cambria"/>
              </a:rPr>
              <a:t>un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utilizator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încearcă să </a:t>
            </a:r>
            <a:r>
              <a:rPr sz="2800" spc="10" dirty="0">
                <a:solidFill>
                  <a:srgbClr val="003366"/>
                </a:solidFill>
                <a:latin typeface="Cambria"/>
                <a:cs typeface="Cambria"/>
              </a:rPr>
              <a:t>șteargă  </a:t>
            </a:r>
            <a:r>
              <a:rPr sz="2800" spc="50" dirty="0">
                <a:solidFill>
                  <a:srgbClr val="003366"/>
                </a:solidFill>
                <a:latin typeface="Cambria"/>
                <a:cs typeface="Cambria"/>
              </a:rPr>
              <a:t>sau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să </a:t>
            </a:r>
            <a:r>
              <a:rPr sz="2800" spc="55" dirty="0">
                <a:solidFill>
                  <a:srgbClr val="003366"/>
                </a:solidFill>
                <a:latin typeface="Cambria"/>
                <a:cs typeface="Cambria"/>
              </a:rPr>
              <a:t>modifice </a:t>
            </a:r>
            <a:r>
              <a:rPr sz="2800" spc="95" dirty="0">
                <a:solidFill>
                  <a:srgbClr val="003366"/>
                </a:solidFill>
                <a:latin typeface="Cambria"/>
                <a:cs typeface="Cambria"/>
              </a:rPr>
              <a:t>un </a:t>
            </a:r>
            <a:r>
              <a:rPr sz="2800" spc="70" dirty="0">
                <a:solidFill>
                  <a:srgbClr val="003366"/>
                </a:solidFill>
                <a:latin typeface="Cambria"/>
                <a:cs typeface="Cambria"/>
              </a:rPr>
              <a:t>key 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spre </a:t>
            </a:r>
            <a:r>
              <a:rPr sz="2800" spc="-15" dirty="0">
                <a:solidFill>
                  <a:srgbClr val="003366"/>
                </a:solidFill>
                <a:latin typeface="Cambria"/>
                <a:cs typeface="Cambria"/>
              </a:rPr>
              <a:t>care </a:t>
            </a: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pointează </a:t>
            </a:r>
            <a:r>
              <a:rPr sz="2800" spc="95" dirty="0">
                <a:solidFill>
                  <a:srgbClr val="003366"/>
                </a:solidFill>
                <a:latin typeface="Cambria"/>
                <a:cs typeface="Cambria"/>
              </a:rPr>
              <a:t>un  </a:t>
            </a:r>
            <a:r>
              <a:rPr sz="2800" spc="45" dirty="0">
                <a:solidFill>
                  <a:srgbClr val="003366"/>
                </a:solidFill>
                <a:latin typeface="Cambria"/>
                <a:cs typeface="Cambria"/>
              </a:rPr>
              <a:t>foreign</a:t>
            </a:r>
            <a:r>
              <a:rPr sz="2800" spc="7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70" dirty="0">
                <a:solidFill>
                  <a:srgbClr val="003366"/>
                </a:solidFill>
                <a:latin typeface="Cambria"/>
                <a:cs typeface="Cambria"/>
              </a:rPr>
              <a:t>key</a:t>
            </a:r>
            <a:endParaRPr sz="2800">
              <a:latin typeface="Cambria"/>
              <a:cs typeface="Cambria"/>
            </a:endParaRPr>
          </a:p>
          <a:p>
            <a:pPr marL="355600" marR="172720" indent="-343535">
              <a:lnSpc>
                <a:spcPts val="3329"/>
              </a:lnSpc>
              <a:spcBef>
                <a:spcPts val="844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5600" algn="l"/>
                <a:tab pos="356235" algn="l"/>
              </a:tabLst>
            </a:pP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Următoarele acțiuni pot </a:t>
            </a:r>
            <a:r>
              <a:rPr sz="2800" spc="60" dirty="0">
                <a:solidFill>
                  <a:srgbClr val="003366"/>
                </a:solidFill>
                <a:latin typeface="Cambria"/>
                <a:cs typeface="Cambria"/>
              </a:rPr>
              <a:t>fi </a:t>
            </a:r>
            <a:r>
              <a:rPr sz="2800" spc="20" dirty="0">
                <a:solidFill>
                  <a:srgbClr val="003366"/>
                </a:solidFill>
                <a:latin typeface="Cambria"/>
                <a:cs typeface="Cambria"/>
              </a:rPr>
              <a:t>specificate </a:t>
            </a:r>
            <a:r>
              <a:rPr sz="2800" spc="40" dirty="0">
                <a:solidFill>
                  <a:srgbClr val="003366"/>
                </a:solidFill>
                <a:latin typeface="Cambria"/>
                <a:cs typeface="Cambria"/>
              </a:rPr>
              <a:t>în </a:t>
            </a:r>
            <a:r>
              <a:rPr sz="2800" spc="-95" dirty="0">
                <a:solidFill>
                  <a:srgbClr val="003366"/>
                </a:solidFill>
                <a:latin typeface="Cambria"/>
                <a:cs typeface="Cambria"/>
              </a:rPr>
              <a:t>acest  </a:t>
            </a:r>
            <a:r>
              <a:rPr sz="2800" spc="30" dirty="0">
                <a:solidFill>
                  <a:srgbClr val="003366"/>
                </a:solidFill>
                <a:latin typeface="Cambria"/>
                <a:cs typeface="Cambria"/>
              </a:rPr>
              <a:t>caz:</a:t>
            </a:r>
            <a:endParaRPr sz="2800">
              <a:latin typeface="Cambria"/>
              <a:cs typeface="Cambria"/>
            </a:endParaRPr>
          </a:p>
          <a:p>
            <a:pPr marL="927100" marR="4556760">
              <a:lnSpc>
                <a:spcPts val="4029"/>
              </a:lnSpc>
              <a:spcBef>
                <a:spcPts val="135"/>
              </a:spcBef>
            </a:pPr>
            <a:r>
              <a:rPr sz="2800" spc="390" dirty="0">
                <a:solidFill>
                  <a:srgbClr val="003366"/>
                </a:solidFill>
                <a:latin typeface="Cambria"/>
                <a:cs typeface="Cambria"/>
              </a:rPr>
              <a:t>NO</a:t>
            </a:r>
            <a:r>
              <a:rPr sz="2800" spc="-1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285" dirty="0">
                <a:solidFill>
                  <a:srgbClr val="003366"/>
                </a:solidFill>
                <a:latin typeface="Cambria"/>
                <a:cs typeface="Cambria"/>
              </a:rPr>
              <a:t>ACTION  </a:t>
            </a:r>
            <a:r>
              <a:rPr sz="2800" spc="305" dirty="0">
                <a:solidFill>
                  <a:srgbClr val="003366"/>
                </a:solidFill>
                <a:latin typeface="Cambria"/>
                <a:cs typeface="Cambria"/>
              </a:rPr>
              <a:t>CASCADE</a:t>
            </a:r>
            <a:endParaRPr sz="2800">
              <a:latin typeface="Cambria"/>
              <a:cs typeface="Cambria"/>
            </a:endParaRPr>
          </a:p>
          <a:p>
            <a:pPr marL="927100" marR="4273550">
              <a:lnSpc>
                <a:spcPts val="4029"/>
              </a:lnSpc>
              <a:spcBef>
                <a:spcPts val="10"/>
              </a:spcBef>
            </a:pPr>
            <a:r>
              <a:rPr sz="2800" spc="75" dirty="0">
                <a:solidFill>
                  <a:srgbClr val="003366"/>
                </a:solidFill>
                <a:latin typeface="Cambria"/>
                <a:cs typeface="Cambria"/>
              </a:rPr>
              <a:t>SET </a:t>
            </a:r>
            <a:r>
              <a:rPr sz="2800" spc="290" dirty="0">
                <a:solidFill>
                  <a:srgbClr val="003366"/>
                </a:solidFill>
                <a:latin typeface="Cambria"/>
                <a:cs typeface="Cambria"/>
              </a:rPr>
              <a:t>NULL  </a:t>
            </a:r>
            <a:r>
              <a:rPr sz="2800" spc="75" dirty="0">
                <a:solidFill>
                  <a:srgbClr val="003366"/>
                </a:solidFill>
                <a:latin typeface="Cambria"/>
                <a:cs typeface="Cambria"/>
              </a:rPr>
              <a:t>SET</a:t>
            </a:r>
            <a:r>
              <a:rPr sz="2800" spc="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800" spc="210" dirty="0">
                <a:solidFill>
                  <a:srgbClr val="003366"/>
                </a:solidFill>
                <a:latin typeface="Cambria"/>
                <a:cs typeface="Cambria"/>
              </a:rPr>
              <a:t>DEFAULT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6991" y="1773377"/>
            <a:ext cx="8218170" cy="292163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42900" indent="-342900">
              <a:lnSpc>
                <a:spcPts val="2400"/>
              </a:lnSpc>
              <a:spcBef>
                <a:spcPts val="675"/>
              </a:spcBef>
              <a:tabLst>
                <a:tab pos="342265" algn="l"/>
              </a:tabLst>
            </a:pPr>
            <a:r>
              <a:rPr sz="1850" spc="944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1850" spc="944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500" spc="75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2500" spc="55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500" spc="30" dirty="0">
                <a:solidFill>
                  <a:srgbClr val="003366"/>
                </a:solidFill>
                <a:latin typeface="Cambria"/>
                <a:cs typeface="Cambria"/>
              </a:rPr>
              <a:t>definire </a:t>
            </a:r>
            <a:r>
              <a:rPr sz="2500" spc="25" dirty="0">
                <a:solidFill>
                  <a:srgbClr val="003366"/>
                </a:solidFill>
                <a:latin typeface="Cambria"/>
                <a:cs typeface="Cambria"/>
              </a:rPr>
              <a:t>a </a:t>
            </a:r>
            <a:r>
              <a:rPr sz="2500" spc="40" dirty="0">
                <a:solidFill>
                  <a:srgbClr val="003366"/>
                </a:solidFill>
                <a:latin typeface="Cambria"/>
                <a:cs typeface="Cambria"/>
              </a:rPr>
              <a:t>unei </a:t>
            </a:r>
            <a:r>
              <a:rPr sz="2500" spc="15" dirty="0">
                <a:solidFill>
                  <a:srgbClr val="003366"/>
                </a:solidFill>
                <a:latin typeface="Cambria"/>
                <a:cs typeface="Cambria"/>
              </a:rPr>
              <a:t>constrângeri </a:t>
            </a:r>
            <a:r>
              <a:rPr sz="2500" spc="195" dirty="0">
                <a:solidFill>
                  <a:srgbClr val="003366"/>
                </a:solidFill>
                <a:latin typeface="Cambria"/>
                <a:cs typeface="Cambria"/>
              </a:rPr>
              <a:t>FOREIGN </a:t>
            </a:r>
            <a:r>
              <a:rPr sz="2500" spc="150" dirty="0">
                <a:solidFill>
                  <a:srgbClr val="003366"/>
                </a:solidFill>
                <a:latin typeface="Cambria"/>
                <a:cs typeface="Cambria"/>
              </a:rPr>
              <a:t>KEY  </a:t>
            </a:r>
            <a:r>
              <a:rPr sz="2500" spc="65" dirty="0">
                <a:solidFill>
                  <a:srgbClr val="003366"/>
                </a:solidFill>
                <a:latin typeface="Cambria"/>
                <a:cs typeface="Cambria"/>
              </a:rPr>
              <a:t>cu </a:t>
            </a:r>
            <a:r>
              <a:rPr sz="2500" spc="35" dirty="0">
                <a:solidFill>
                  <a:srgbClr val="003366"/>
                </a:solidFill>
                <a:latin typeface="Cambria"/>
                <a:cs typeface="Cambria"/>
              </a:rPr>
              <a:t>acțiuni </a:t>
            </a:r>
            <a:r>
              <a:rPr sz="2500" spc="-10" dirty="0">
                <a:solidFill>
                  <a:srgbClr val="003366"/>
                </a:solidFill>
                <a:latin typeface="Cambria"/>
                <a:cs typeface="Cambria"/>
              </a:rPr>
              <a:t>care </a:t>
            </a:r>
            <a:r>
              <a:rPr sz="2500" spc="75" dirty="0">
                <a:solidFill>
                  <a:srgbClr val="003366"/>
                </a:solidFill>
                <a:latin typeface="Cambria"/>
                <a:cs typeface="Cambria"/>
              </a:rPr>
              <a:t>au </a:t>
            </a:r>
            <a:r>
              <a:rPr sz="2500" spc="30" dirty="0">
                <a:solidFill>
                  <a:srgbClr val="003366"/>
                </a:solidFill>
                <a:latin typeface="Cambria"/>
                <a:cs typeface="Cambria"/>
              </a:rPr>
              <a:t>loc </a:t>
            </a:r>
            <a:r>
              <a:rPr sz="2500" spc="35" dirty="0">
                <a:solidFill>
                  <a:srgbClr val="003366"/>
                </a:solidFill>
                <a:latin typeface="Cambria"/>
                <a:cs typeface="Cambria"/>
              </a:rPr>
              <a:t>în </a:t>
            </a:r>
            <a:r>
              <a:rPr sz="2500" spc="45" dirty="0">
                <a:solidFill>
                  <a:srgbClr val="003366"/>
                </a:solidFill>
                <a:latin typeface="Cambria"/>
                <a:cs typeface="Cambria"/>
              </a:rPr>
              <a:t>caz </a:t>
            </a:r>
            <a:r>
              <a:rPr sz="2500" spc="55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500" spc="40" dirty="0">
                <a:solidFill>
                  <a:srgbClr val="003366"/>
                </a:solidFill>
                <a:latin typeface="Cambria"/>
                <a:cs typeface="Cambria"/>
              </a:rPr>
              <a:t>modificare </a:t>
            </a:r>
            <a:r>
              <a:rPr sz="2500" spc="45" dirty="0">
                <a:solidFill>
                  <a:srgbClr val="003366"/>
                </a:solidFill>
                <a:latin typeface="Cambria"/>
                <a:cs typeface="Cambria"/>
              </a:rPr>
              <a:t>sau</a:t>
            </a:r>
            <a:r>
              <a:rPr sz="2500" spc="39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500" spc="-15" dirty="0">
                <a:solidFill>
                  <a:srgbClr val="003366"/>
                </a:solidFill>
                <a:latin typeface="Cambria"/>
                <a:cs typeface="Cambria"/>
              </a:rPr>
              <a:t>ștergere:</a:t>
            </a:r>
            <a:endParaRPr sz="2500">
              <a:latin typeface="Cambria"/>
              <a:cs typeface="Cambria"/>
            </a:endParaRPr>
          </a:p>
          <a:p>
            <a:pPr marL="914400" marR="3803015">
              <a:lnSpc>
                <a:spcPct val="100000"/>
              </a:lnSpc>
              <a:spcBef>
                <a:spcPts val="25"/>
              </a:spcBef>
            </a:pPr>
            <a:r>
              <a:rPr sz="2500" spc="-5" dirty="0">
                <a:solidFill>
                  <a:srgbClr val="003366"/>
                </a:solidFill>
                <a:latin typeface="Consolas"/>
                <a:cs typeface="Consolas"/>
              </a:rPr>
              <a:t>CREATE TABLE Comenzi  </a:t>
            </a:r>
            <a:r>
              <a:rPr sz="250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500" spc="-5" dirty="0">
                <a:solidFill>
                  <a:srgbClr val="003366"/>
                </a:solidFill>
                <a:latin typeface="Consolas"/>
                <a:cs typeface="Consolas"/>
              </a:rPr>
              <a:t>(</a:t>
            </a:r>
            <a:endParaRPr sz="2500">
              <a:latin typeface="Consolas"/>
              <a:cs typeface="Consolas"/>
            </a:endParaRPr>
          </a:p>
          <a:p>
            <a:pPr marL="914400" marR="3453129">
              <a:lnSpc>
                <a:spcPct val="100000"/>
              </a:lnSpc>
            </a:pPr>
            <a:r>
              <a:rPr sz="2500" spc="-5" dirty="0">
                <a:solidFill>
                  <a:srgbClr val="003366"/>
                </a:solidFill>
                <a:latin typeface="Consolas"/>
                <a:cs typeface="Consolas"/>
              </a:rPr>
              <a:t>IDCom </a:t>
            </a:r>
            <a:r>
              <a:rPr sz="2500" dirty="0">
                <a:solidFill>
                  <a:srgbClr val="003366"/>
                </a:solidFill>
                <a:latin typeface="Consolas"/>
                <a:cs typeface="Consolas"/>
              </a:rPr>
              <a:t>INT PRIMARY</a:t>
            </a:r>
            <a:r>
              <a:rPr sz="2500" spc="-6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500" spc="-5" dirty="0">
                <a:solidFill>
                  <a:srgbClr val="003366"/>
                </a:solidFill>
                <a:latin typeface="Consolas"/>
                <a:cs typeface="Consolas"/>
              </a:rPr>
              <a:t>KEY,  NrCOm INT,</a:t>
            </a:r>
            <a:endParaRPr sz="2500">
              <a:latin typeface="Consolas"/>
              <a:cs typeface="Consolas"/>
            </a:endParaRPr>
          </a:p>
          <a:p>
            <a:pPr marL="914400">
              <a:lnSpc>
                <a:spcPts val="2700"/>
              </a:lnSpc>
            </a:pPr>
            <a:r>
              <a:rPr sz="2500" spc="-5" dirty="0">
                <a:solidFill>
                  <a:srgbClr val="003366"/>
                </a:solidFill>
                <a:latin typeface="Consolas"/>
                <a:cs typeface="Consolas"/>
              </a:rPr>
              <a:t>IDClient INT FOREIGN </a:t>
            </a:r>
            <a:r>
              <a:rPr sz="2500" dirty="0">
                <a:solidFill>
                  <a:srgbClr val="003366"/>
                </a:solidFill>
                <a:latin typeface="Consolas"/>
                <a:cs typeface="Consolas"/>
              </a:rPr>
              <a:t>KEY</a:t>
            </a:r>
            <a:r>
              <a:rPr sz="2500" spc="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500" spc="-5" dirty="0">
                <a:solidFill>
                  <a:srgbClr val="003366"/>
                </a:solidFill>
                <a:latin typeface="Consolas"/>
                <a:cs typeface="Consolas"/>
              </a:rPr>
              <a:t>REFERENCES</a:t>
            </a:r>
            <a:endParaRPr sz="2500">
              <a:latin typeface="Consolas"/>
              <a:cs typeface="Consolas"/>
            </a:endParaRPr>
          </a:p>
          <a:p>
            <a:pPr>
              <a:lnSpc>
                <a:spcPts val="2700"/>
              </a:lnSpc>
            </a:pPr>
            <a:r>
              <a:rPr sz="2500" spc="-5" dirty="0">
                <a:solidFill>
                  <a:srgbClr val="003366"/>
                </a:solidFill>
                <a:latin typeface="Consolas"/>
                <a:cs typeface="Consolas"/>
              </a:rPr>
              <a:t>Clienți(IDClient)</a:t>
            </a:r>
            <a:endParaRPr sz="2500">
              <a:latin typeface="Consolas"/>
              <a:cs typeface="Consolas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199641" y="4764186"/>
          <a:ext cx="3032760" cy="107932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7995"/>
                <a:gridCol w="1223010"/>
                <a:gridCol w="1341755"/>
              </a:tblGrid>
              <a:tr h="730200">
                <a:tc>
                  <a:txBody>
                    <a:bodyPr/>
                    <a:lstStyle/>
                    <a:p>
                      <a:pPr marL="31750">
                        <a:lnSpc>
                          <a:spcPts val="2355"/>
                        </a:lnSpc>
                      </a:pPr>
                      <a:r>
                        <a:rPr sz="25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ON</a:t>
                      </a:r>
                      <a:endParaRPr sz="2500">
                        <a:latin typeface="Consolas"/>
                        <a:cs typeface="Consolas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25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ON</a:t>
                      </a:r>
                      <a:endParaRPr sz="25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2355"/>
                        </a:lnSpc>
                      </a:pPr>
                      <a:r>
                        <a:rPr sz="25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DELETE</a:t>
                      </a:r>
                      <a:endParaRPr sz="2500">
                        <a:latin typeface="Consolas"/>
                        <a:cs typeface="Consolas"/>
                      </a:endParaRPr>
                    </a:p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25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UPDATE</a:t>
                      </a:r>
                      <a:endParaRPr sz="25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2355"/>
                        </a:lnSpc>
                      </a:pPr>
                      <a:r>
                        <a:rPr sz="25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CASCADE</a:t>
                      </a:r>
                      <a:endParaRPr sz="2500">
                        <a:latin typeface="Consolas"/>
                        <a:cs typeface="Consolas"/>
                      </a:endParaRPr>
                    </a:p>
                    <a:p>
                      <a:pPr marL="86995">
                        <a:lnSpc>
                          <a:spcPct val="100000"/>
                        </a:lnSpc>
                      </a:pPr>
                      <a:r>
                        <a:rPr sz="25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CASCADE</a:t>
                      </a:r>
                      <a:endParaRPr sz="25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</a:tr>
              <a:tr h="349121">
                <a:tc>
                  <a:txBody>
                    <a:bodyPr/>
                    <a:lstStyle/>
                    <a:p>
                      <a:pPr marL="205104">
                        <a:lnSpc>
                          <a:spcPts val="2605"/>
                        </a:lnSpc>
                      </a:pPr>
                      <a:r>
                        <a:rPr sz="25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)</a:t>
                      </a:r>
                      <a:endParaRPr sz="25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ts val="2605"/>
                        </a:lnSpc>
                      </a:pPr>
                      <a:r>
                        <a:rPr sz="25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;</a:t>
                      </a:r>
                      <a:endParaRPr sz="25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1616" y="1912747"/>
            <a:ext cx="7555865" cy="363092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55600" marR="5080" indent="-342900">
              <a:lnSpc>
                <a:spcPct val="99500"/>
              </a:lnSpc>
              <a:spcBef>
                <a:spcPts val="12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5600" algn="l"/>
              </a:tabLst>
            </a:pPr>
            <a:r>
              <a:rPr sz="3200" b="1" dirty="0">
                <a:solidFill>
                  <a:srgbClr val="003366"/>
                </a:solidFill>
                <a:latin typeface="Palatino Linotype"/>
                <a:cs typeface="Palatino Linotype"/>
              </a:rPr>
              <a:t>Constrângerea </a:t>
            </a:r>
            <a:r>
              <a:rPr sz="3200" b="1" spc="5" dirty="0">
                <a:solidFill>
                  <a:srgbClr val="003366"/>
                </a:solidFill>
                <a:latin typeface="Palatino Linotype"/>
                <a:cs typeface="Palatino Linotype"/>
              </a:rPr>
              <a:t>CHECK </a:t>
            </a:r>
            <a:r>
              <a:rPr sz="3200" spc="-25" dirty="0">
                <a:solidFill>
                  <a:srgbClr val="003366"/>
                </a:solidFill>
                <a:latin typeface="Cambria"/>
                <a:cs typeface="Cambria"/>
              </a:rPr>
              <a:t>se </a:t>
            </a:r>
            <a:r>
              <a:rPr sz="3200" spc="15" dirty="0">
                <a:solidFill>
                  <a:srgbClr val="003366"/>
                </a:solidFill>
                <a:latin typeface="Cambria"/>
                <a:cs typeface="Cambria"/>
              </a:rPr>
              <a:t>folosește  </a:t>
            </a:r>
            <a:r>
              <a:rPr sz="3200" spc="40" dirty="0">
                <a:solidFill>
                  <a:srgbClr val="003366"/>
                </a:solidFill>
                <a:latin typeface="Cambria"/>
                <a:cs typeface="Cambria"/>
              </a:rPr>
              <a:t>pentru </a:t>
            </a:r>
            <a:r>
              <a:rPr sz="3200" spc="35" dirty="0">
                <a:solidFill>
                  <a:srgbClr val="003366"/>
                </a:solidFill>
                <a:latin typeface="Cambria"/>
                <a:cs typeface="Cambria"/>
              </a:rPr>
              <a:t>a </a:t>
            </a:r>
            <a:r>
              <a:rPr sz="3200" spc="50" dirty="0">
                <a:solidFill>
                  <a:srgbClr val="003366"/>
                </a:solidFill>
                <a:latin typeface="Cambria"/>
                <a:cs typeface="Cambria"/>
              </a:rPr>
              <a:t>limita </a:t>
            </a:r>
            <a:r>
              <a:rPr sz="3200" spc="45" dirty="0">
                <a:solidFill>
                  <a:srgbClr val="003366"/>
                </a:solidFill>
                <a:latin typeface="Cambria"/>
                <a:cs typeface="Cambria"/>
              </a:rPr>
              <a:t>intervalul </a:t>
            </a:r>
            <a:r>
              <a:rPr sz="3200" spc="80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3200" spc="55" dirty="0">
                <a:solidFill>
                  <a:srgbClr val="003366"/>
                </a:solidFill>
                <a:latin typeface="Cambria"/>
                <a:cs typeface="Cambria"/>
              </a:rPr>
              <a:t>valori </a:t>
            </a:r>
            <a:r>
              <a:rPr sz="3200" spc="-10" dirty="0">
                <a:solidFill>
                  <a:srgbClr val="003366"/>
                </a:solidFill>
                <a:latin typeface="Cambria"/>
                <a:cs typeface="Cambria"/>
              </a:rPr>
              <a:t>ce </a:t>
            </a:r>
            <a:r>
              <a:rPr sz="3200" spc="-25" dirty="0">
                <a:solidFill>
                  <a:srgbClr val="003366"/>
                </a:solidFill>
                <a:latin typeface="Cambria"/>
                <a:cs typeface="Cambria"/>
              </a:rPr>
              <a:t>se  </a:t>
            </a:r>
            <a:r>
              <a:rPr sz="3200" spc="45" dirty="0">
                <a:solidFill>
                  <a:srgbClr val="003366"/>
                </a:solidFill>
                <a:latin typeface="Cambria"/>
                <a:cs typeface="Cambria"/>
              </a:rPr>
              <a:t>pot </a:t>
            </a:r>
            <a:r>
              <a:rPr sz="3200" spc="40" dirty="0">
                <a:solidFill>
                  <a:srgbClr val="003366"/>
                </a:solidFill>
                <a:latin typeface="Cambria"/>
                <a:cs typeface="Cambria"/>
              </a:rPr>
              <a:t>introduce pentru </a:t>
            </a:r>
            <a:r>
              <a:rPr sz="3200" spc="50" dirty="0">
                <a:solidFill>
                  <a:srgbClr val="003366"/>
                </a:solidFill>
                <a:latin typeface="Cambria"/>
                <a:cs typeface="Cambria"/>
              </a:rPr>
              <a:t>o </a:t>
            </a:r>
            <a:r>
              <a:rPr sz="3200" spc="65" dirty="0">
                <a:solidFill>
                  <a:srgbClr val="003366"/>
                </a:solidFill>
                <a:latin typeface="Cambria"/>
                <a:cs typeface="Cambria"/>
              </a:rPr>
              <a:t>anumită</a:t>
            </a:r>
            <a:r>
              <a:rPr sz="3200" spc="29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3200" spc="45" dirty="0">
                <a:solidFill>
                  <a:srgbClr val="003366"/>
                </a:solidFill>
                <a:latin typeface="Cambria"/>
                <a:cs typeface="Cambria"/>
              </a:rPr>
              <a:t>coloană</a:t>
            </a:r>
            <a:endParaRPr sz="3200">
              <a:latin typeface="Cambria"/>
              <a:cs typeface="Cambria"/>
            </a:endParaRPr>
          </a:p>
          <a:p>
            <a:pPr marL="355600" marR="7620" indent="-342900" algn="just">
              <a:lnSpc>
                <a:spcPct val="100000"/>
              </a:lnSpc>
              <a:spcBef>
                <a:spcPts val="770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5600" algn="l"/>
              </a:tabLst>
            </a:pPr>
            <a:r>
              <a:rPr sz="3200" spc="30" dirty="0">
                <a:solidFill>
                  <a:srgbClr val="003366"/>
                </a:solidFill>
                <a:latin typeface="Cambria"/>
                <a:cs typeface="Cambria"/>
              </a:rPr>
              <a:t>Se poate </a:t>
            </a:r>
            <a:r>
              <a:rPr sz="3200" spc="65" dirty="0">
                <a:solidFill>
                  <a:srgbClr val="003366"/>
                </a:solidFill>
                <a:latin typeface="Cambria"/>
                <a:cs typeface="Cambria"/>
              </a:rPr>
              <a:t>defini </a:t>
            </a:r>
            <a:r>
              <a:rPr sz="3200" spc="55" dirty="0">
                <a:solidFill>
                  <a:srgbClr val="003366"/>
                </a:solidFill>
                <a:latin typeface="Cambria"/>
                <a:cs typeface="Cambria"/>
              </a:rPr>
              <a:t>pe </a:t>
            </a:r>
            <a:r>
              <a:rPr sz="3200" spc="50" dirty="0">
                <a:solidFill>
                  <a:srgbClr val="003366"/>
                </a:solidFill>
                <a:latin typeface="Cambria"/>
                <a:cs typeface="Cambria"/>
              </a:rPr>
              <a:t>o </a:t>
            </a:r>
            <a:r>
              <a:rPr sz="3200" spc="60" dirty="0">
                <a:solidFill>
                  <a:srgbClr val="003366"/>
                </a:solidFill>
                <a:latin typeface="Cambria"/>
                <a:cs typeface="Cambria"/>
              </a:rPr>
              <a:t>coloană, </a:t>
            </a:r>
            <a:r>
              <a:rPr sz="3200" spc="5" dirty="0">
                <a:solidFill>
                  <a:srgbClr val="003366"/>
                </a:solidFill>
                <a:latin typeface="Cambria"/>
                <a:cs typeface="Cambria"/>
              </a:rPr>
              <a:t>iar </a:t>
            </a:r>
            <a:r>
              <a:rPr sz="3200" spc="50" dirty="0">
                <a:solidFill>
                  <a:srgbClr val="003366"/>
                </a:solidFill>
                <a:latin typeface="Cambria"/>
                <a:cs typeface="Cambria"/>
              </a:rPr>
              <a:t>în </a:t>
            </a:r>
            <a:r>
              <a:rPr sz="3200" spc="-300" dirty="0">
                <a:solidFill>
                  <a:srgbClr val="003366"/>
                </a:solidFill>
                <a:latin typeface="Cambria"/>
                <a:cs typeface="Cambria"/>
              </a:rPr>
              <a:t>acest  </a:t>
            </a:r>
            <a:r>
              <a:rPr sz="3200" spc="65" dirty="0">
                <a:solidFill>
                  <a:srgbClr val="003366"/>
                </a:solidFill>
                <a:latin typeface="Cambria"/>
                <a:cs typeface="Cambria"/>
              </a:rPr>
              <a:t>caz </a:t>
            </a:r>
            <a:r>
              <a:rPr sz="3200" spc="50" dirty="0">
                <a:solidFill>
                  <a:srgbClr val="003366"/>
                </a:solidFill>
                <a:latin typeface="Cambria"/>
                <a:cs typeface="Cambria"/>
              </a:rPr>
              <a:t>limitează </a:t>
            </a:r>
            <a:r>
              <a:rPr sz="3200" spc="45" dirty="0">
                <a:solidFill>
                  <a:srgbClr val="003366"/>
                </a:solidFill>
                <a:latin typeface="Cambria"/>
                <a:cs typeface="Cambria"/>
              </a:rPr>
              <a:t>valorile </a:t>
            </a:r>
            <a:r>
              <a:rPr sz="3200" spc="-5" dirty="0">
                <a:solidFill>
                  <a:srgbClr val="003366"/>
                </a:solidFill>
                <a:latin typeface="Cambria"/>
                <a:cs typeface="Cambria"/>
              </a:rPr>
              <a:t>ce </a:t>
            </a:r>
            <a:r>
              <a:rPr sz="3200" spc="45" dirty="0">
                <a:solidFill>
                  <a:srgbClr val="003366"/>
                </a:solidFill>
                <a:latin typeface="Cambria"/>
                <a:cs typeface="Cambria"/>
              </a:rPr>
              <a:t>pot </a:t>
            </a:r>
            <a:r>
              <a:rPr sz="3200" spc="65" dirty="0">
                <a:solidFill>
                  <a:srgbClr val="003366"/>
                </a:solidFill>
                <a:latin typeface="Cambria"/>
                <a:cs typeface="Cambria"/>
              </a:rPr>
              <a:t>fi </a:t>
            </a:r>
            <a:r>
              <a:rPr sz="3200" spc="35" dirty="0">
                <a:solidFill>
                  <a:srgbClr val="003366"/>
                </a:solidFill>
                <a:latin typeface="Cambria"/>
                <a:cs typeface="Cambria"/>
              </a:rPr>
              <a:t>introduse  </a:t>
            </a:r>
            <a:r>
              <a:rPr sz="3200" spc="40" dirty="0">
                <a:solidFill>
                  <a:srgbClr val="003366"/>
                </a:solidFill>
                <a:latin typeface="Cambria"/>
                <a:cs typeface="Cambria"/>
              </a:rPr>
              <a:t>pentru </a:t>
            </a:r>
            <a:r>
              <a:rPr sz="3200" spc="45" dirty="0">
                <a:solidFill>
                  <a:srgbClr val="003366"/>
                </a:solidFill>
                <a:latin typeface="Cambria"/>
                <a:cs typeface="Cambria"/>
              </a:rPr>
              <a:t>coloana</a:t>
            </a:r>
            <a:r>
              <a:rPr sz="3200" spc="14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3200" spc="20" dirty="0">
                <a:solidFill>
                  <a:srgbClr val="003366"/>
                </a:solidFill>
                <a:latin typeface="Cambria"/>
                <a:cs typeface="Cambria"/>
              </a:rPr>
              <a:t>respectivă</a:t>
            </a:r>
            <a:endParaRPr sz="3200">
              <a:latin typeface="Cambria"/>
              <a:cs typeface="Cambria"/>
            </a:endParaRPr>
          </a:p>
          <a:p>
            <a:pPr marL="355600" indent="-342900" algn="just">
              <a:lnSpc>
                <a:spcPct val="100000"/>
              </a:lnSpc>
              <a:spcBef>
                <a:spcPts val="77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5600" algn="l"/>
              </a:tabLst>
            </a:pPr>
            <a:r>
              <a:rPr sz="3200" spc="30" dirty="0">
                <a:solidFill>
                  <a:srgbClr val="003366"/>
                </a:solidFill>
                <a:latin typeface="Cambria"/>
                <a:cs typeface="Cambria"/>
              </a:rPr>
              <a:t>Se poate </a:t>
            </a:r>
            <a:r>
              <a:rPr sz="3200" spc="65" dirty="0">
                <a:solidFill>
                  <a:srgbClr val="003366"/>
                </a:solidFill>
                <a:latin typeface="Cambria"/>
                <a:cs typeface="Cambria"/>
              </a:rPr>
              <a:t>defini </a:t>
            </a:r>
            <a:r>
              <a:rPr sz="3200" spc="55" dirty="0">
                <a:solidFill>
                  <a:srgbClr val="003366"/>
                </a:solidFill>
                <a:latin typeface="Cambria"/>
                <a:cs typeface="Cambria"/>
              </a:rPr>
              <a:t>pe </a:t>
            </a:r>
            <a:r>
              <a:rPr sz="3200" spc="85" dirty="0">
                <a:solidFill>
                  <a:srgbClr val="003366"/>
                </a:solidFill>
                <a:latin typeface="Cambria"/>
                <a:cs typeface="Cambria"/>
              </a:rPr>
              <a:t>mai </a:t>
            </a:r>
            <a:r>
              <a:rPr sz="3200" spc="65" dirty="0">
                <a:solidFill>
                  <a:srgbClr val="003366"/>
                </a:solidFill>
                <a:latin typeface="Cambria"/>
                <a:cs typeface="Cambria"/>
              </a:rPr>
              <a:t>multe</a:t>
            </a:r>
            <a:r>
              <a:rPr sz="3200" spc="28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3200" spc="40" dirty="0">
                <a:solidFill>
                  <a:srgbClr val="003366"/>
                </a:solidFill>
                <a:latin typeface="Cambria"/>
                <a:cs typeface="Cambria"/>
              </a:rPr>
              <a:t>coloane</a:t>
            </a:r>
            <a:endParaRPr sz="3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7149"/>
            <a:ext cx="426466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i="0" spc="-5" dirty="0">
                <a:solidFill>
                  <a:srgbClr val="FF0000"/>
                </a:solidFill>
                <a:latin typeface="Calibri"/>
                <a:cs typeface="Calibri"/>
              </a:rPr>
              <a:t>Clauza</a:t>
            </a:r>
            <a:r>
              <a:rPr sz="3600" b="1" i="0" spc="-9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600" b="1" i="0" dirty="0">
                <a:solidFill>
                  <a:srgbClr val="FF0000"/>
                </a:solidFill>
                <a:latin typeface="Calibri"/>
                <a:cs typeface="Calibri"/>
              </a:rPr>
              <a:t>WHERE</a:t>
            </a:r>
            <a:endParaRPr sz="3600" b="1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3590" y="1613661"/>
            <a:ext cx="8960409" cy="452175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2000" spc="102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2000" b="1" spc="1025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700" b="1" spc="60" dirty="0">
                <a:solidFill>
                  <a:srgbClr val="003366"/>
                </a:solidFill>
                <a:latin typeface="Cambria"/>
                <a:cs typeface="Cambria"/>
              </a:rPr>
              <a:t>Exemple de </a:t>
            </a:r>
            <a:r>
              <a:rPr sz="2700" b="1" spc="15" dirty="0">
                <a:solidFill>
                  <a:srgbClr val="003366"/>
                </a:solidFill>
                <a:latin typeface="Cambria"/>
                <a:cs typeface="Cambria"/>
              </a:rPr>
              <a:t>interogări </a:t>
            </a:r>
            <a:r>
              <a:rPr sz="2700" b="1" spc="-10" dirty="0">
                <a:solidFill>
                  <a:srgbClr val="003366"/>
                </a:solidFill>
                <a:latin typeface="Cambria"/>
                <a:cs typeface="Cambria"/>
              </a:rPr>
              <a:t>care </a:t>
            </a:r>
            <a:r>
              <a:rPr sz="2700" b="1" spc="35" dirty="0">
                <a:solidFill>
                  <a:srgbClr val="003366"/>
                </a:solidFill>
                <a:latin typeface="Cambria"/>
                <a:cs typeface="Cambria"/>
              </a:rPr>
              <a:t>conțin </a:t>
            </a:r>
            <a:r>
              <a:rPr sz="2700" b="1" spc="60" dirty="0">
                <a:solidFill>
                  <a:srgbClr val="003366"/>
                </a:solidFill>
                <a:latin typeface="Cambria"/>
                <a:cs typeface="Cambria"/>
              </a:rPr>
              <a:t>clauza</a:t>
            </a:r>
            <a:r>
              <a:rPr sz="2700" b="1" i="1" spc="280" dirty="0">
                <a:solidFill>
                  <a:srgbClr val="0033CC"/>
                </a:solidFill>
                <a:latin typeface="Cambria"/>
                <a:cs typeface="Cambria"/>
              </a:rPr>
              <a:t> </a:t>
            </a:r>
            <a:r>
              <a:rPr sz="2700" b="1" i="1" spc="-5" dirty="0">
                <a:solidFill>
                  <a:srgbClr val="0033CC"/>
                </a:solidFill>
                <a:latin typeface="Palatino Linotype"/>
                <a:cs typeface="Palatino Linotype"/>
              </a:rPr>
              <a:t>WHERE</a:t>
            </a:r>
            <a:r>
              <a:rPr sz="2700" b="1" spc="-5" dirty="0">
                <a:solidFill>
                  <a:srgbClr val="003366"/>
                </a:solidFill>
                <a:latin typeface="Cambria"/>
                <a:cs typeface="Cambria"/>
              </a:rPr>
              <a:t>:</a:t>
            </a:r>
            <a:endParaRPr sz="2700" b="1" dirty="0">
              <a:latin typeface="Cambria"/>
              <a:cs typeface="Cambria"/>
            </a:endParaRPr>
          </a:p>
          <a:p>
            <a:pPr marL="927100" marR="1517015">
              <a:lnSpc>
                <a:spcPts val="2590"/>
              </a:lnSpc>
              <a:spcBef>
                <a:spcPts val="630"/>
              </a:spcBef>
            </a:pPr>
            <a:r>
              <a:rPr sz="2700" b="1" dirty="0">
                <a:solidFill>
                  <a:srgbClr val="003366"/>
                </a:solidFill>
                <a:latin typeface="Consolas"/>
                <a:cs typeface="Consolas"/>
              </a:rPr>
              <a:t>SELECT ContactName, CompanyName  FROM</a:t>
            </a:r>
            <a:r>
              <a:rPr sz="2700" b="1" spc="-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700" b="1" dirty="0">
                <a:solidFill>
                  <a:srgbClr val="003366"/>
                </a:solidFill>
                <a:latin typeface="Consolas"/>
                <a:cs typeface="Consolas"/>
              </a:rPr>
              <a:t>Customers</a:t>
            </a:r>
            <a:endParaRPr sz="2700" b="1" dirty="0">
              <a:latin typeface="Consolas"/>
              <a:cs typeface="Consolas"/>
            </a:endParaRPr>
          </a:p>
          <a:p>
            <a:pPr marL="927100">
              <a:lnSpc>
                <a:spcPts val="2615"/>
              </a:lnSpc>
            </a:pPr>
            <a:r>
              <a:rPr sz="2700" b="1" dirty="0">
                <a:solidFill>
                  <a:srgbClr val="003366"/>
                </a:solidFill>
                <a:latin typeface="Consolas"/>
                <a:cs typeface="Consolas"/>
              </a:rPr>
              <a:t>WHERE ContactName LIKE</a:t>
            </a:r>
            <a:r>
              <a:rPr sz="2700" b="1" spc="-1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700" b="1" dirty="0">
                <a:solidFill>
                  <a:srgbClr val="003366"/>
                </a:solidFill>
                <a:latin typeface="Consolas"/>
                <a:cs typeface="Consolas"/>
              </a:rPr>
              <a:t>'%b’;</a:t>
            </a:r>
            <a:endParaRPr sz="2700" b="1" dirty="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 b="1" dirty="0">
              <a:latin typeface="Consolas"/>
              <a:cs typeface="Consolas"/>
            </a:endParaRPr>
          </a:p>
          <a:p>
            <a:pPr marL="927100" marR="1517015">
              <a:lnSpc>
                <a:spcPts val="2590"/>
              </a:lnSpc>
            </a:pPr>
            <a:r>
              <a:rPr sz="2700" b="1" dirty="0">
                <a:solidFill>
                  <a:srgbClr val="003366"/>
                </a:solidFill>
                <a:latin typeface="Consolas"/>
                <a:cs typeface="Consolas"/>
              </a:rPr>
              <a:t>SELECT ContactName, CompanyName  FROM</a:t>
            </a:r>
            <a:r>
              <a:rPr sz="2700" b="1" spc="-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700" b="1" dirty="0">
                <a:solidFill>
                  <a:srgbClr val="003366"/>
                </a:solidFill>
                <a:latin typeface="Consolas"/>
                <a:cs typeface="Consolas"/>
              </a:rPr>
              <a:t>Customers</a:t>
            </a:r>
            <a:endParaRPr sz="2700" b="1" dirty="0">
              <a:latin typeface="Consolas"/>
              <a:cs typeface="Consolas"/>
            </a:endParaRPr>
          </a:p>
          <a:p>
            <a:pPr marL="927100">
              <a:lnSpc>
                <a:spcPts val="2615"/>
              </a:lnSpc>
            </a:pPr>
            <a:r>
              <a:rPr sz="2700" b="1" dirty="0">
                <a:solidFill>
                  <a:srgbClr val="003366"/>
                </a:solidFill>
                <a:latin typeface="Consolas"/>
                <a:cs typeface="Consolas"/>
              </a:rPr>
              <a:t>WHERE ContactName BETWEEN 'g' AND</a:t>
            </a:r>
            <a:r>
              <a:rPr sz="2700" b="1" spc="-6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700" b="1" dirty="0">
                <a:solidFill>
                  <a:srgbClr val="003366"/>
                </a:solidFill>
                <a:latin typeface="Consolas"/>
                <a:cs typeface="Consolas"/>
              </a:rPr>
              <a:t>‘p’;</a:t>
            </a:r>
            <a:endParaRPr sz="2700" b="1" dirty="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 b="1" dirty="0">
              <a:latin typeface="Consolas"/>
              <a:cs typeface="Consolas"/>
            </a:endParaRPr>
          </a:p>
          <a:p>
            <a:pPr marL="927100" marR="2273300">
              <a:lnSpc>
                <a:spcPts val="2590"/>
              </a:lnSpc>
            </a:pPr>
            <a:r>
              <a:rPr sz="2700" b="1" dirty="0">
                <a:solidFill>
                  <a:srgbClr val="003366"/>
                </a:solidFill>
                <a:latin typeface="Consolas"/>
                <a:cs typeface="Consolas"/>
              </a:rPr>
              <a:t>SELECT ContactName, Country  FROM</a:t>
            </a:r>
            <a:r>
              <a:rPr sz="2700" b="1" spc="-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700" b="1" dirty="0">
                <a:solidFill>
                  <a:srgbClr val="003366"/>
                </a:solidFill>
                <a:latin typeface="Consolas"/>
                <a:cs typeface="Consolas"/>
              </a:rPr>
              <a:t>Customers</a:t>
            </a:r>
            <a:endParaRPr sz="2700" b="1" dirty="0">
              <a:latin typeface="Consolas"/>
              <a:cs typeface="Consolas"/>
            </a:endParaRPr>
          </a:p>
          <a:p>
            <a:pPr marL="927100">
              <a:lnSpc>
                <a:spcPts val="2620"/>
              </a:lnSpc>
            </a:pPr>
            <a:r>
              <a:rPr sz="2700" b="1" dirty="0">
                <a:solidFill>
                  <a:srgbClr val="003366"/>
                </a:solidFill>
                <a:latin typeface="Consolas"/>
                <a:cs typeface="Consolas"/>
              </a:rPr>
              <a:t>WHERE Country IN ('Germany',</a:t>
            </a:r>
            <a:r>
              <a:rPr sz="2700" b="1" spc="-8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700" b="1" dirty="0">
                <a:solidFill>
                  <a:srgbClr val="003366"/>
                </a:solidFill>
                <a:latin typeface="Consolas"/>
                <a:cs typeface="Consolas"/>
              </a:rPr>
              <a:t>'Mexico');</a:t>
            </a:r>
            <a:endParaRPr sz="2700" b="1" dirty="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0040" y="2155062"/>
            <a:ext cx="8426450" cy="33788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ts val="2700"/>
              </a:lnSpc>
              <a:spcBef>
                <a:spcPts val="95"/>
              </a:spcBef>
              <a:tabLst>
                <a:tab pos="342265" algn="l"/>
              </a:tabLst>
            </a:pPr>
            <a:r>
              <a:rPr sz="1850" spc="944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1850" spc="944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500" spc="75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2500" spc="55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500" spc="25" dirty="0">
                <a:solidFill>
                  <a:srgbClr val="003366"/>
                </a:solidFill>
                <a:latin typeface="Cambria"/>
                <a:cs typeface="Cambria"/>
              </a:rPr>
              <a:t>definire a </a:t>
            </a:r>
            <a:r>
              <a:rPr sz="2500" spc="40" dirty="0">
                <a:solidFill>
                  <a:srgbClr val="003366"/>
                </a:solidFill>
                <a:latin typeface="Cambria"/>
                <a:cs typeface="Cambria"/>
              </a:rPr>
              <a:t>unei </a:t>
            </a:r>
            <a:r>
              <a:rPr sz="2500" spc="15" dirty="0">
                <a:solidFill>
                  <a:srgbClr val="003366"/>
                </a:solidFill>
                <a:latin typeface="Cambria"/>
                <a:cs typeface="Cambria"/>
              </a:rPr>
              <a:t>constrângeri </a:t>
            </a:r>
            <a:r>
              <a:rPr sz="2500" spc="280" dirty="0">
                <a:solidFill>
                  <a:srgbClr val="003366"/>
                </a:solidFill>
                <a:latin typeface="Cambria"/>
                <a:cs typeface="Cambria"/>
              </a:rPr>
              <a:t>CHECK </a:t>
            </a:r>
            <a:r>
              <a:rPr sz="2500" spc="40" dirty="0">
                <a:solidFill>
                  <a:srgbClr val="003366"/>
                </a:solidFill>
                <a:latin typeface="Cambria"/>
                <a:cs typeface="Cambria"/>
              </a:rPr>
              <a:t>pe</a:t>
            </a:r>
            <a:r>
              <a:rPr sz="2500" spc="10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500" spc="35" dirty="0">
                <a:solidFill>
                  <a:srgbClr val="003366"/>
                </a:solidFill>
                <a:latin typeface="Cambria"/>
                <a:cs typeface="Cambria"/>
              </a:rPr>
              <a:t>o</a:t>
            </a:r>
            <a:endParaRPr sz="2500">
              <a:latin typeface="Cambria"/>
              <a:cs typeface="Cambria"/>
            </a:endParaRPr>
          </a:p>
          <a:p>
            <a:pPr marL="342900">
              <a:lnSpc>
                <a:spcPts val="2700"/>
              </a:lnSpc>
            </a:pPr>
            <a:r>
              <a:rPr sz="2500" spc="35" dirty="0">
                <a:solidFill>
                  <a:srgbClr val="003366"/>
                </a:solidFill>
                <a:latin typeface="Cambria"/>
                <a:cs typeface="Cambria"/>
              </a:rPr>
              <a:t>coloană la </a:t>
            </a:r>
            <a:r>
              <a:rPr sz="2500" spc="-15" dirty="0">
                <a:solidFill>
                  <a:srgbClr val="003366"/>
                </a:solidFill>
                <a:latin typeface="Cambria"/>
                <a:cs typeface="Cambria"/>
              </a:rPr>
              <a:t>crearea</a:t>
            </a:r>
            <a:r>
              <a:rPr sz="2500" spc="15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500" spc="25" dirty="0">
                <a:solidFill>
                  <a:srgbClr val="003366"/>
                </a:solidFill>
                <a:latin typeface="Cambria"/>
                <a:cs typeface="Cambria"/>
              </a:rPr>
              <a:t>tabelului:</a:t>
            </a:r>
            <a:endParaRPr sz="2500">
              <a:latin typeface="Cambria"/>
              <a:cs typeface="Cambria"/>
            </a:endParaRPr>
          </a:p>
          <a:p>
            <a:pPr marL="914400">
              <a:lnSpc>
                <a:spcPct val="100000"/>
              </a:lnSpc>
            </a:pPr>
            <a:r>
              <a:rPr sz="2500" spc="-5" dirty="0">
                <a:solidFill>
                  <a:srgbClr val="003366"/>
                </a:solidFill>
                <a:latin typeface="Consolas"/>
                <a:cs typeface="Consolas"/>
              </a:rPr>
              <a:t>CREATE TABLE</a:t>
            </a:r>
            <a:r>
              <a:rPr sz="2500" spc="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500" spc="-5" dirty="0">
                <a:solidFill>
                  <a:srgbClr val="003366"/>
                </a:solidFill>
                <a:latin typeface="Consolas"/>
                <a:cs typeface="Consolas"/>
              </a:rPr>
              <a:t>Clienți</a:t>
            </a:r>
            <a:endParaRPr sz="2500">
              <a:latin typeface="Consolas"/>
              <a:cs typeface="Consolas"/>
            </a:endParaRPr>
          </a:p>
          <a:p>
            <a:pPr marL="914400">
              <a:lnSpc>
                <a:spcPct val="100000"/>
              </a:lnSpc>
            </a:pPr>
            <a:r>
              <a:rPr sz="2500" spc="-5" dirty="0">
                <a:solidFill>
                  <a:srgbClr val="003366"/>
                </a:solidFill>
                <a:latin typeface="Consolas"/>
                <a:cs typeface="Consolas"/>
              </a:rPr>
              <a:t>(</a:t>
            </a:r>
            <a:endParaRPr sz="2500">
              <a:latin typeface="Consolas"/>
              <a:cs typeface="Consolas"/>
            </a:endParaRPr>
          </a:p>
          <a:p>
            <a:pPr marL="914400">
              <a:lnSpc>
                <a:spcPct val="100000"/>
              </a:lnSpc>
            </a:pPr>
            <a:r>
              <a:rPr sz="2500" spc="-5" dirty="0">
                <a:solidFill>
                  <a:srgbClr val="003366"/>
                </a:solidFill>
                <a:latin typeface="Consolas"/>
                <a:cs typeface="Consolas"/>
              </a:rPr>
              <a:t>IDClient INT PRIMARY </a:t>
            </a:r>
            <a:r>
              <a:rPr sz="2500" dirty="0">
                <a:solidFill>
                  <a:srgbClr val="003366"/>
                </a:solidFill>
                <a:latin typeface="Consolas"/>
                <a:cs typeface="Consolas"/>
              </a:rPr>
              <a:t>KEY CHECK(IDClient&gt;0),  </a:t>
            </a:r>
            <a:r>
              <a:rPr sz="2500" spc="-5" dirty="0">
                <a:solidFill>
                  <a:srgbClr val="003366"/>
                </a:solidFill>
                <a:latin typeface="Consolas"/>
                <a:cs typeface="Consolas"/>
              </a:rPr>
              <a:t>Nume </a:t>
            </a:r>
            <a:r>
              <a:rPr sz="2500" dirty="0">
                <a:solidFill>
                  <a:srgbClr val="003366"/>
                </a:solidFill>
                <a:latin typeface="Consolas"/>
                <a:cs typeface="Consolas"/>
              </a:rPr>
              <a:t>VARCHAR(50) </a:t>
            </a:r>
            <a:r>
              <a:rPr sz="2500" spc="-5" dirty="0">
                <a:solidFill>
                  <a:srgbClr val="003366"/>
                </a:solidFill>
                <a:latin typeface="Consolas"/>
                <a:cs typeface="Consolas"/>
              </a:rPr>
              <a:t>NOT</a:t>
            </a:r>
            <a:r>
              <a:rPr sz="2500" spc="-2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500" spc="-5" dirty="0">
                <a:solidFill>
                  <a:srgbClr val="003366"/>
                </a:solidFill>
                <a:latin typeface="Consolas"/>
                <a:cs typeface="Consolas"/>
              </a:rPr>
              <a:t>NULL,</a:t>
            </a:r>
            <a:endParaRPr sz="2500">
              <a:latin typeface="Consolas"/>
              <a:cs typeface="Consolas"/>
            </a:endParaRPr>
          </a:p>
          <a:p>
            <a:pPr marL="914400" marR="3662679">
              <a:lnSpc>
                <a:spcPct val="100000"/>
              </a:lnSpc>
            </a:pPr>
            <a:r>
              <a:rPr sz="2500" spc="-5" dirty="0">
                <a:solidFill>
                  <a:srgbClr val="003366"/>
                </a:solidFill>
                <a:latin typeface="Consolas"/>
                <a:cs typeface="Consolas"/>
              </a:rPr>
              <a:t>Prenume VARCHAR(50),  Localitate</a:t>
            </a:r>
            <a:r>
              <a:rPr sz="2500" spc="-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500" spc="-5" dirty="0">
                <a:solidFill>
                  <a:srgbClr val="003366"/>
                </a:solidFill>
                <a:latin typeface="Consolas"/>
                <a:cs typeface="Consolas"/>
              </a:rPr>
              <a:t>VARCHAR(50)</a:t>
            </a:r>
            <a:endParaRPr sz="2500">
              <a:latin typeface="Consolas"/>
              <a:cs typeface="Consolas"/>
            </a:endParaRPr>
          </a:p>
          <a:p>
            <a:pPr marL="914400">
              <a:lnSpc>
                <a:spcPct val="100000"/>
              </a:lnSpc>
              <a:spcBef>
                <a:spcPts val="5"/>
              </a:spcBef>
            </a:pPr>
            <a:r>
              <a:rPr sz="2500" spc="-10" dirty="0">
                <a:solidFill>
                  <a:srgbClr val="003366"/>
                </a:solidFill>
                <a:latin typeface="Consolas"/>
                <a:cs typeface="Consolas"/>
              </a:rPr>
              <a:t>);</a:t>
            </a:r>
            <a:endParaRPr sz="25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2692" y="1688033"/>
            <a:ext cx="7926705" cy="39960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342265" algn="l"/>
              </a:tabLst>
            </a:pPr>
            <a:r>
              <a:rPr sz="1800" spc="88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1800" spc="885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400" spc="75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2400" spc="55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400" spc="10" dirty="0">
                <a:solidFill>
                  <a:srgbClr val="003366"/>
                </a:solidFill>
                <a:latin typeface="Cambria"/>
                <a:cs typeface="Cambria"/>
              </a:rPr>
              <a:t>constrângere </a:t>
            </a:r>
            <a:r>
              <a:rPr sz="2400" spc="270" dirty="0">
                <a:solidFill>
                  <a:srgbClr val="003366"/>
                </a:solidFill>
                <a:latin typeface="Cambria"/>
                <a:cs typeface="Cambria"/>
              </a:rPr>
              <a:t>CHECK </a:t>
            </a:r>
            <a:r>
              <a:rPr sz="2400" spc="35" dirty="0">
                <a:solidFill>
                  <a:srgbClr val="003366"/>
                </a:solidFill>
                <a:latin typeface="Cambria"/>
                <a:cs typeface="Cambria"/>
              </a:rPr>
              <a:t>definită </a:t>
            </a:r>
            <a:r>
              <a:rPr sz="2400" spc="40" dirty="0">
                <a:solidFill>
                  <a:srgbClr val="003366"/>
                </a:solidFill>
                <a:latin typeface="Cambria"/>
                <a:cs typeface="Cambria"/>
              </a:rPr>
              <a:t>pe </a:t>
            </a:r>
            <a:r>
              <a:rPr sz="2400" spc="60" dirty="0">
                <a:solidFill>
                  <a:srgbClr val="003366"/>
                </a:solidFill>
                <a:latin typeface="Cambria"/>
                <a:cs typeface="Cambria"/>
              </a:rPr>
              <a:t>mai</a:t>
            </a:r>
            <a:r>
              <a:rPr sz="2400" spc="1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400" spc="45" dirty="0">
                <a:solidFill>
                  <a:srgbClr val="003366"/>
                </a:solidFill>
                <a:latin typeface="Cambria"/>
                <a:cs typeface="Cambria"/>
              </a:rPr>
              <a:t>multe</a:t>
            </a:r>
            <a:endParaRPr sz="2400">
              <a:latin typeface="Cambria"/>
              <a:cs typeface="Cambria"/>
            </a:endParaRPr>
          </a:p>
          <a:p>
            <a:pPr marR="3313429" algn="ctr">
              <a:lnSpc>
                <a:spcPct val="100000"/>
              </a:lnSpc>
              <a:spcBef>
                <a:spcPts val="5"/>
              </a:spcBef>
            </a:pPr>
            <a:r>
              <a:rPr sz="2400" spc="25" dirty="0">
                <a:solidFill>
                  <a:srgbClr val="003366"/>
                </a:solidFill>
                <a:latin typeface="Cambria"/>
                <a:cs typeface="Cambria"/>
              </a:rPr>
              <a:t>coloane </a:t>
            </a:r>
            <a:r>
              <a:rPr sz="2400" spc="35" dirty="0">
                <a:solidFill>
                  <a:srgbClr val="003366"/>
                </a:solidFill>
                <a:latin typeface="Cambria"/>
                <a:cs typeface="Cambria"/>
              </a:rPr>
              <a:t>la </a:t>
            </a:r>
            <a:r>
              <a:rPr sz="2400" spc="-10" dirty="0">
                <a:solidFill>
                  <a:srgbClr val="003366"/>
                </a:solidFill>
                <a:latin typeface="Cambria"/>
                <a:cs typeface="Cambria"/>
              </a:rPr>
              <a:t>crearea </a:t>
            </a:r>
            <a:r>
              <a:rPr sz="2400" spc="80" dirty="0">
                <a:solidFill>
                  <a:srgbClr val="003366"/>
                </a:solidFill>
                <a:latin typeface="Cambria"/>
                <a:cs typeface="Cambria"/>
              </a:rPr>
              <a:t>unui</a:t>
            </a:r>
            <a:r>
              <a:rPr sz="2400" spc="204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003366"/>
                </a:solidFill>
                <a:latin typeface="Cambria"/>
                <a:cs typeface="Cambria"/>
              </a:rPr>
              <a:t>tabel:</a:t>
            </a:r>
            <a:endParaRPr sz="2400">
              <a:latin typeface="Cambria"/>
              <a:cs typeface="Cambria"/>
            </a:endParaRPr>
          </a:p>
          <a:p>
            <a:pPr marR="3294379" algn="ctr">
              <a:lnSpc>
                <a:spcPct val="100000"/>
              </a:lnSpc>
              <a:spcBef>
                <a:spcPts val="505"/>
              </a:spcBef>
            </a:pP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CREATE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TABLE</a:t>
            </a:r>
            <a:r>
              <a:rPr sz="2000" spc="-3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Clienți</a:t>
            </a:r>
            <a:endParaRPr sz="2000">
              <a:latin typeface="Consolas"/>
              <a:cs typeface="Consolas"/>
            </a:endParaRPr>
          </a:p>
          <a:p>
            <a:pPr marL="1194435">
              <a:lnSpc>
                <a:spcPct val="100000"/>
              </a:lnSpc>
              <a:spcBef>
                <a:spcPts val="505"/>
              </a:spcBef>
            </a:pP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(</a:t>
            </a:r>
            <a:endParaRPr sz="2000">
              <a:latin typeface="Consolas"/>
              <a:cs typeface="Consolas"/>
            </a:endParaRPr>
          </a:p>
          <a:p>
            <a:pPr marL="1473200" marR="2812415">
              <a:lnSpc>
                <a:spcPts val="2880"/>
              </a:lnSpc>
              <a:spcBef>
                <a:spcPts val="175"/>
              </a:spcBef>
            </a:pP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IDClient INT PRIMARY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KEY, 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Nume VARCHAR(50) NOT</a:t>
            </a:r>
            <a:r>
              <a:rPr sz="2000" spc="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NULL,</a:t>
            </a:r>
            <a:endParaRPr sz="2000">
              <a:latin typeface="Consolas"/>
              <a:cs typeface="Consolas"/>
            </a:endParaRPr>
          </a:p>
          <a:p>
            <a:pPr marL="1473200" marR="3231515">
              <a:lnSpc>
                <a:spcPts val="2880"/>
              </a:lnSpc>
              <a:spcBef>
                <a:spcPts val="5"/>
              </a:spcBef>
            </a:pP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Prenume VARCHAR(50),  Localitate</a:t>
            </a:r>
            <a:r>
              <a:rPr sz="2000" spc="-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VARCHAR(50),</a:t>
            </a:r>
            <a:endParaRPr sz="2000">
              <a:latin typeface="Consolas"/>
              <a:cs typeface="Consolas"/>
            </a:endParaRPr>
          </a:p>
          <a:p>
            <a:pPr marL="1473200">
              <a:lnSpc>
                <a:spcPct val="100000"/>
              </a:lnSpc>
              <a:spcBef>
                <a:spcPts val="305"/>
              </a:spcBef>
            </a:pP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CONSTRAINT ck_IDClient CHECK(IDClient&gt;0</a:t>
            </a:r>
            <a:r>
              <a:rPr sz="2000" spc="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AND</a:t>
            </a:r>
            <a:endParaRPr sz="2000">
              <a:latin typeface="Consolas"/>
              <a:cs typeface="Consolas"/>
            </a:endParaRPr>
          </a:p>
          <a:p>
            <a:pPr marL="2388235">
              <a:lnSpc>
                <a:spcPct val="100000"/>
              </a:lnSpc>
            </a:pP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Localitate IN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('Cluj-Napoca',</a:t>
            </a:r>
            <a:r>
              <a:rPr sz="2000" spc="-4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'Sibiu'))</a:t>
            </a:r>
            <a:endParaRPr sz="2000">
              <a:latin typeface="Consolas"/>
              <a:cs typeface="Consolas"/>
            </a:endParaRPr>
          </a:p>
          <a:p>
            <a:pPr marL="1334770">
              <a:lnSpc>
                <a:spcPct val="100000"/>
              </a:lnSpc>
              <a:spcBef>
                <a:spcPts val="480"/>
              </a:spcBef>
            </a:pPr>
            <a:r>
              <a:rPr sz="2000" spc="-10" dirty="0">
                <a:solidFill>
                  <a:srgbClr val="003366"/>
                </a:solidFill>
                <a:latin typeface="Consolas"/>
                <a:cs typeface="Consolas"/>
              </a:rPr>
              <a:t>);</a:t>
            </a:r>
            <a:endParaRPr sz="20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1140" y="1310386"/>
            <a:ext cx="8082915" cy="38093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500" spc="73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1500" spc="735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000" spc="60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2000" spc="45" dirty="0">
                <a:solidFill>
                  <a:srgbClr val="003366"/>
                </a:solidFill>
                <a:latin typeface="Cambria"/>
                <a:cs typeface="Cambria"/>
              </a:rPr>
              <a:t>de adăugare </a:t>
            </a:r>
            <a:r>
              <a:rPr sz="2000" spc="25" dirty="0">
                <a:solidFill>
                  <a:srgbClr val="003366"/>
                </a:solidFill>
                <a:latin typeface="Cambria"/>
                <a:cs typeface="Cambria"/>
              </a:rPr>
              <a:t>a </a:t>
            </a:r>
            <a:r>
              <a:rPr sz="2000" spc="35" dirty="0">
                <a:solidFill>
                  <a:srgbClr val="003366"/>
                </a:solidFill>
                <a:latin typeface="Cambria"/>
                <a:cs typeface="Cambria"/>
              </a:rPr>
              <a:t>unei </a:t>
            </a:r>
            <a:r>
              <a:rPr sz="2000" spc="15" dirty="0">
                <a:solidFill>
                  <a:srgbClr val="003366"/>
                </a:solidFill>
                <a:latin typeface="Cambria"/>
                <a:cs typeface="Cambria"/>
              </a:rPr>
              <a:t>constrângeri </a:t>
            </a:r>
            <a:r>
              <a:rPr sz="2000" spc="225" dirty="0">
                <a:solidFill>
                  <a:srgbClr val="003366"/>
                </a:solidFill>
                <a:latin typeface="Cambria"/>
                <a:cs typeface="Cambria"/>
              </a:rPr>
              <a:t>CHECK </a:t>
            </a:r>
            <a:r>
              <a:rPr sz="2000" spc="80" dirty="0">
                <a:solidFill>
                  <a:srgbClr val="003366"/>
                </a:solidFill>
                <a:latin typeface="Cambria"/>
                <a:cs typeface="Cambria"/>
              </a:rPr>
              <a:t>după</a:t>
            </a:r>
            <a:r>
              <a:rPr sz="2000" spc="-6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000" spc="-10" dirty="0">
                <a:solidFill>
                  <a:srgbClr val="003366"/>
                </a:solidFill>
                <a:latin typeface="Cambria"/>
                <a:cs typeface="Cambria"/>
              </a:rPr>
              <a:t>crearea</a:t>
            </a:r>
            <a:endParaRPr sz="2000">
              <a:latin typeface="Cambria"/>
              <a:cs typeface="Cambria"/>
            </a:endParaRPr>
          </a:p>
          <a:p>
            <a:pPr marL="355600">
              <a:lnSpc>
                <a:spcPct val="100000"/>
              </a:lnSpc>
            </a:pPr>
            <a:r>
              <a:rPr sz="2000" spc="25" dirty="0">
                <a:solidFill>
                  <a:srgbClr val="003366"/>
                </a:solidFill>
                <a:latin typeface="Cambria"/>
                <a:cs typeface="Cambria"/>
              </a:rPr>
              <a:t>tabelului:</a:t>
            </a:r>
            <a:endParaRPr sz="2000">
              <a:latin typeface="Cambria"/>
              <a:cs typeface="Cambria"/>
            </a:endParaRPr>
          </a:p>
          <a:p>
            <a:pPr marL="927100">
              <a:lnSpc>
                <a:spcPct val="100000"/>
              </a:lnSpc>
              <a:spcBef>
                <a:spcPts val="475"/>
              </a:spcBef>
            </a:pP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ALTER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TABLE</a:t>
            </a:r>
            <a:r>
              <a:rPr sz="2000" spc="-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Clienți</a:t>
            </a:r>
            <a:endParaRPr sz="20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509"/>
              </a:spcBef>
            </a:pP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ADD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CHECK</a:t>
            </a:r>
            <a:r>
              <a:rPr sz="2000" spc="-1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(IDClient&gt;0);</a:t>
            </a:r>
            <a:endParaRPr sz="20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850">
              <a:latin typeface="Consolas"/>
              <a:cs typeface="Consolas"/>
            </a:endParaRPr>
          </a:p>
          <a:p>
            <a:pPr marL="12700">
              <a:lnSpc>
                <a:spcPts val="2395"/>
              </a:lnSpc>
              <a:tabLst>
                <a:tab pos="354965" algn="l"/>
              </a:tabLst>
            </a:pPr>
            <a:r>
              <a:rPr sz="1500" spc="73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1500" spc="735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000" spc="60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2000" spc="45" dirty="0">
                <a:solidFill>
                  <a:srgbClr val="003366"/>
                </a:solidFill>
                <a:latin typeface="Cambria"/>
                <a:cs typeface="Cambria"/>
              </a:rPr>
              <a:t>de adăugare </a:t>
            </a:r>
            <a:r>
              <a:rPr sz="2000" spc="10" dirty="0">
                <a:solidFill>
                  <a:srgbClr val="003366"/>
                </a:solidFill>
                <a:latin typeface="Cambria"/>
                <a:cs typeface="Cambria"/>
              </a:rPr>
              <a:t>și </a:t>
            </a:r>
            <a:r>
              <a:rPr sz="2000" dirty="0">
                <a:solidFill>
                  <a:srgbClr val="003366"/>
                </a:solidFill>
                <a:latin typeface="Cambria"/>
                <a:cs typeface="Cambria"/>
              </a:rPr>
              <a:t>stabilire </a:t>
            </a:r>
            <a:r>
              <a:rPr sz="2000" spc="25" dirty="0">
                <a:solidFill>
                  <a:srgbClr val="003366"/>
                </a:solidFill>
                <a:latin typeface="Cambria"/>
                <a:cs typeface="Cambria"/>
              </a:rPr>
              <a:t>a </a:t>
            </a:r>
            <a:r>
              <a:rPr sz="2000" spc="65" dirty="0">
                <a:solidFill>
                  <a:srgbClr val="003366"/>
                </a:solidFill>
                <a:latin typeface="Cambria"/>
                <a:cs typeface="Cambria"/>
              </a:rPr>
              <a:t>unui </a:t>
            </a:r>
            <a:r>
              <a:rPr sz="2000" spc="55" dirty="0">
                <a:solidFill>
                  <a:srgbClr val="003366"/>
                </a:solidFill>
                <a:latin typeface="Cambria"/>
                <a:cs typeface="Cambria"/>
              </a:rPr>
              <a:t>nume </a:t>
            </a:r>
            <a:r>
              <a:rPr sz="2000" spc="20" dirty="0">
                <a:solidFill>
                  <a:srgbClr val="003366"/>
                </a:solidFill>
                <a:latin typeface="Cambria"/>
                <a:cs typeface="Cambria"/>
              </a:rPr>
              <a:t>pentru </a:t>
            </a:r>
            <a:r>
              <a:rPr sz="2000" spc="30" dirty="0">
                <a:solidFill>
                  <a:srgbClr val="003366"/>
                </a:solidFill>
                <a:latin typeface="Cambria"/>
                <a:cs typeface="Cambria"/>
              </a:rPr>
              <a:t>o</a:t>
            </a:r>
            <a:r>
              <a:rPr sz="2000" spc="22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000" spc="10" dirty="0">
                <a:solidFill>
                  <a:srgbClr val="003366"/>
                </a:solidFill>
                <a:latin typeface="Cambria"/>
                <a:cs typeface="Cambria"/>
              </a:rPr>
              <a:t>constrângere</a:t>
            </a:r>
            <a:endParaRPr sz="2000">
              <a:latin typeface="Cambria"/>
              <a:cs typeface="Cambria"/>
            </a:endParaRPr>
          </a:p>
          <a:p>
            <a:pPr marL="355600">
              <a:lnSpc>
                <a:spcPts val="2395"/>
              </a:lnSpc>
            </a:pPr>
            <a:r>
              <a:rPr sz="2000" spc="225" dirty="0">
                <a:solidFill>
                  <a:srgbClr val="003366"/>
                </a:solidFill>
                <a:latin typeface="Cambria"/>
                <a:cs typeface="Cambria"/>
              </a:rPr>
              <a:t>CHECK </a:t>
            </a:r>
            <a:r>
              <a:rPr sz="2000" spc="85" dirty="0">
                <a:solidFill>
                  <a:srgbClr val="003366"/>
                </a:solidFill>
                <a:latin typeface="Cambria"/>
                <a:cs typeface="Cambria"/>
              </a:rPr>
              <a:t>după </a:t>
            </a:r>
            <a:r>
              <a:rPr sz="2000" spc="-10" dirty="0">
                <a:solidFill>
                  <a:srgbClr val="003366"/>
                </a:solidFill>
                <a:latin typeface="Cambria"/>
                <a:cs typeface="Cambria"/>
              </a:rPr>
              <a:t>crearea</a:t>
            </a:r>
            <a:r>
              <a:rPr sz="2000" spc="-19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000" spc="25" dirty="0">
                <a:solidFill>
                  <a:srgbClr val="003366"/>
                </a:solidFill>
                <a:latin typeface="Cambria"/>
                <a:cs typeface="Cambria"/>
              </a:rPr>
              <a:t>tabelului:</a:t>
            </a:r>
            <a:endParaRPr sz="2000">
              <a:latin typeface="Cambria"/>
              <a:cs typeface="Cambria"/>
            </a:endParaRPr>
          </a:p>
          <a:p>
            <a:pPr marL="9271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ALTER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TABLE</a:t>
            </a:r>
            <a:r>
              <a:rPr sz="2000" spc="-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Clienți</a:t>
            </a:r>
            <a:endParaRPr sz="20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505"/>
              </a:spcBef>
            </a:pP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ADD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CONSTRAINT</a:t>
            </a:r>
            <a:r>
              <a:rPr sz="2000" spc="-1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ck_Client</a:t>
            </a:r>
            <a:endParaRPr sz="2000">
              <a:latin typeface="Consolas"/>
              <a:cs typeface="Consolas"/>
            </a:endParaRPr>
          </a:p>
          <a:p>
            <a:pPr marL="927100" marR="22225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CHECK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(IDClient&gt;0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AND Localitate IN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('Cluj-Napoca', 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'Sibiu'));</a:t>
            </a:r>
            <a:endParaRPr sz="20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9740" y="1638045"/>
            <a:ext cx="8044180" cy="39897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ts val="2160"/>
              </a:lnSpc>
              <a:spcBef>
                <a:spcPts val="10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000" b="1" dirty="0">
                <a:solidFill>
                  <a:srgbClr val="003366"/>
                </a:solidFill>
                <a:latin typeface="Palatino Linotype"/>
                <a:cs typeface="Palatino Linotype"/>
              </a:rPr>
              <a:t>Constrângerea </a:t>
            </a:r>
            <a:r>
              <a:rPr sz="2000" b="1" spc="5" dirty="0">
                <a:solidFill>
                  <a:srgbClr val="003366"/>
                </a:solidFill>
                <a:latin typeface="Palatino Linotype"/>
                <a:cs typeface="Palatino Linotype"/>
              </a:rPr>
              <a:t>DEFAULT </a:t>
            </a:r>
            <a:r>
              <a:rPr sz="2000" spc="-15" dirty="0">
                <a:solidFill>
                  <a:srgbClr val="003366"/>
                </a:solidFill>
                <a:latin typeface="Cambria"/>
                <a:cs typeface="Cambria"/>
              </a:rPr>
              <a:t>se </a:t>
            </a:r>
            <a:r>
              <a:rPr sz="2000" spc="10" dirty="0">
                <a:solidFill>
                  <a:srgbClr val="003366"/>
                </a:solidFill>
                <a:latin typeface="Cambria"/>
                <a:cs typeface="Cambria"/>
              </a:rPr>
              <a:t>folosește </a:t>
            </a:r>
            <a:r>
              <a:rPr sz="2000" spc="20" dirty="0">
                <a:solidFill>
                  <a:srgbClr val="003366"/>
                </a:solidFill>
                <a:latin typeface="Cambria"/>
                <a:cs typeface="Cambria"/>
              </a:rPr>
              <a:t>pentru </a:t>
            </a:r>
            <a:r>
              <a:rPr sz="2000" spc="25" dirty="0">
                <a:solidFill>
                  <a:srgbClr val="003366"/>
                </a:solidFill>
                <a:latin typeface="Cambria"/>
                <a:cs typeface="Cambria"/>
              </a:rPr>
              <a:t>a </a:t>
            </a:r>
            <a:r>
              <a:rPr sz="2000" spc="5" dirty="0">
                <a:solidFill>
                  <a:srgbClr val="003366"/>
                </a:solidFill>
                <a:latin typeface="Cambria"/>
                <a:cs typeface="Cambria"/>
              </a:rPr>
              <a:t>insera </a:t>
            </a:r>
            <a:r>
              <a:rPr sz="2000" spc="30" dirty="0">
                <a:solidFill>
                  <a:srgbClr val="003366"/>
                </a:solidFill>
                <a:latin typeface="Cambria"/>
                <a:cs typeface="Cambria"/>
              </a:rPr>
              <a:t>o</a:t>
            </a:r>
            <a:r>
              <a:rPr sz="2000" spc="19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000" spc="25" dirty="0">
                <a:solidFill>
                  <a:srgbClr val="003366"/>
                </a:solidFill>
                <a:latin typeface="Cambria"/>
                <a:cs typeface="Cambria"/>
              </a:rPr>
              <a:t>valoare</a:t>
            </a:r>
            <a:endParaRPr sz="2000">
              <a:latin typeface="Cambria"/>
              <a:cs typeface="Cambria"/>
            </a:endParaRPr>
          </a:p>
          <a:p>
            <a:pPr marL="355600">
              <a:lnSpc>
                <a:spcPts val="2160"/>
              </a:lnSpc>
            </a:pPr>
            <a:r>
              <a:rPr sz="2000" spc="35" dirty="0">
                <a:solidFill>
                  <a:srgbClr val="003366"/>
                </a:solidFill>
                <a:latin typeface="Cambria"/>
                <a:cs typeface="Cambria"/>
              </a:rPr>
              <a:t>implicită </a:t>
            </a:r>
            <a:r>
              <a:rPr sz="2000" dirty="0">
                <a:solidFill>
                  <a:srgbClr val="003366"/>
                </a:solidFill>
                <a:latin typeface="Cambria"/>
                <a:cs typeface="Cambria"/>
              </a:rPr>
              <a:t>într-o</a:t>
            </a:r>
            <a:r>
              <a:rPr sz="2000" spc="4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000" spc="30" dirty="0">
                <a:solidFill>
                  <a:srgbClr val="003366"/>
                </a:solidFill>
                <a:latin typeface="Cambria"/>
                <a:cs typeface="Cambria"/>
              </a:rPr>
              <a:t>coloană</a:t>
            </a:r>
            <a:endParaRPr sz="2000">
              <a:latin typeface="Cambria"/>
              <a:cs typeface="Cambria"/>
            </a:endParaRPr>
          </a:p>
          <a:p>
            <a:pPr marL="355600" marR="5080" indent="-342900">
              <a:lnSpc>
                <a:spcPts val="1920"/>
              </a:lnSpc>
              <a:spcBef>
                <a:spcPts val="46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000" spc="40" dirty="0">
                <a:solidFill>
                  <a:srgbClr val="003366"/>
                </a:solidFill>
                <a:latin typeface="Cambria"/>
                <a:cs typeface="Cambria"/>
              </a:rPr>
              <a:t>Valoarea </a:t>
            </a:r>
            <a:r>
              <a:rPr sz="2000" spc="35" dirty="0">
                <a:solidFill>
                  <a:srgbClr val="003366"/>
                </a:solidFill>
                <a:latin typeface="Cambria"/>
                <a:cs typeface="Cambria"/>
              </a:rPr>
              <a:t>implicită </a:t>
            </a:r>
            <a:r>
              <a:rPr sz="2000" spc="70" dirty="0">
                <a:solidFill>
                  <a:srgbClr val="003366"/>
                </a:solidFill>
                <a:latin typeface="Cambria"/>
                <a:cs typeface="Cambria"/>
              </a:rPr>
              <a:t>va </a:t>
            </a:r>
            <a:r>
              <a:rPr sz="2000" spc="40" dirty="0">
                <a:solidFill>
                  <a:srgbClr val="003366"/>
                </a:solidFill>
                <a:latin typeface="Cambria"/>
                <a:cs typeface="Cambria"/>
              </a:rPr>
              <a:t>fi </a:t>
            </a:r>
            <a:r>
              <a:rPr sz="2000" spc="50" dirty="0">
                <a:solidFill>
                  <a:srgbClr val="003366"/>
                </a:solidFill>
                <a:latin typeface="Cambria"/>
                <a:cs typeface="Cambria"/>
              </a:rPr>
              <a:t>adăugată </a:t>
            </a:r>
            <a:r>
              <a:rPr sz="2000" spc="20" dirty="0">
                <a:solidFill>
                  <a:srgbClr val="003366"/>
                </a:solidFill>
                <a:latin typeface="Cambria"/>
                <a:cs typeface="Cambria"/>
              </a:rPr>
              <a:t>pentru </a:t>
            </a:r>
            <a:r>
              <a:rPr sz="2000" spc="-5" dirty="0">
                <a:solidFill>
                  <a:srgbClr val="003366"/>
                </a:solidFill>
                <a:latin typeface="Cambria"/>
                <a:cs typeface="Cambria"/>
              </a:rPr>
              <a:t>toate </a:t>
            </a:r>
            <a:r>
              <a:rPr sz="2000" spc="5" dirty="0">
                <a:solidFill>
                  <a:srgbClr val="003366"/>
                </a:solidFill>
                <a:latin typeface="Cambria"/>
                <a:cs typeface="Cambria"/>
              </a:rPr>
              <a:t>înregistrările </a:t>
            </a:r>
            <a:r>
              <a:rPr sz="2000" spc="30" dirty="0">
                <a:solidFill>
                  <a:srgbClr val="003366"/>
                </a:solidFill>
                <a:latin typeface="Cambria"/>
                <a:cs typeface="Cambria"/>
              </a:rPr>
              <a:t>noi </a:t>
            </a:r>
            <a:r>
              <a:rPr sz="2000" spc="40" dirty="0">
                <a:solidFill>
                  <a:srgbClr val="003366"/>
                </a:solidFill>
                <a:latin typeface="Cambria"/>
                <a:cs typeface="Cambria"/>
              </a:rPr>
              <a:t>dacă  </a:t>
            </a:r>
            <a:r>
              <a:rPr sz="2000" spc="70" dirty="0">
                <a:solidFill>
                  <a:srgbClr val="003366"/>
                </a:solidFill>
                <a:latin typeface="Cambria"/>
                <a:cs typeface="Cambria"/>
              </a:rPr>
              <a:t>nu </a:t>
            </a:r>
            <a:r>
              <a:rPr sz="2000" spc="-15" dirty="0">
                <a:solidFill>
                  <a:srgbClr val="003366"/>
                </a:solidFill>
                <a:latin typeface="Cambria"/>
                <a:cs typeface="Cambria"/>
              </a:rPr>
              <a:t>se </a:t>
            </a:r>
            <a:r>
              <a:rPr sz="2000" spc="25" dirty="0">
                <a:solidFill>
                  <a:srgbClr val="003366"/>
                </a:solidFill>
                <a:latin typeface="Cambria"/>
                <a:cs typeface="Cambria"/>
              </a:rPr>
              <a:t>specifică </a:t>
            </a:r>
            <a:r>
              <a:rPr sz="2000" spc="30" dirty="0">
                <a:solidFill>
                  <a:srgbClr val="003366"/>
                </a:solidFill>
                <a:latin typeface="Cambria"/>
                <a:cs typeface="Cambria"/>
              </a:rPr>
              <a:t>o </a:t>
            </a:r>
            <a:r>
              <a:rPr sz="2000" spc="10" dirty="0">
                <a:solidFill>
                  <a:srgbClr val="003366"/>
                </a:solidFill>
                <a:latin typeface="Cambria"/>
                <a:cs typeface="Cambria"/>
              </a:rPr>
              <a:t>altă</a:t>
            </a:r>
            <a:r>
              <a:rPr sz="2000" spc="13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000" spc="25" dirty="0">
                <a:solidFill>
                  <a:srgbClr val="003366"/>
                </a:solidFill>
                <a:latin typeface="Cambria"/>
                <a:cs typeface="Cambria"/>
              </a:rPr>
              <a:t>valoare</a:t>
            </a:r>
            <a:endParaRPr sz="2000">
              <a:latin typeface="Cambria"/>
              <a:cs typeface="Cambria"/>
            </a:endParaRPr>
          </a:p>
          <a:p>
            <a:pPr marL="355600" marR="238125" indent="-342900">
              <a:lnSpc>
                <a:spcPct val="80000"/>
              </a:lnSpc>
              <a:spcBef>
                <a:spcPts val="495"/>
              </a:spcBef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000" spc="20" dirty="0">
                <a:solidFill>
                  <a:srgbClr val="003366"/>
                </a:solidFill>
                <a:latin typeface="Cambria"/>
                <a:cs typeface="Cambria"/>
              </a:rPr>
              <a:t>Se </a:t>
            </a:r>
            <a:r>
              <a:rPr sz="2000" spc="15" dirty="0">
                <a:solidFill>
                  <a:srgbClr val="003366"/>
                </a:solidFill>
                <a:latin typeface="Cambria"/>
                <a:cs typeface="Cambria"/>
              </a:rPr>
              <a:t>poate </a:t>
            </a:r>
            <a:r>
              <a:rPr sz="2000" spc="30" dirty="0">
                <a:solidFill>
                  <a:srgbClr val="003366"/>
                </a:solidFill>
                <a:latin typeface="Cambria"/>
                <a:cs typeface="Cambria"/>
              </a:rPr>
              <a:t>folosi </a:t>
            </a:r>
            <a:r>
              <a:rPr sz="2000" spc="10" dirty="0">
                <a:solidFill>
                  <a:srgbClr val="003366"/>
                </a:solidFill>
                <a:latin typeface="Cambria"/>
                <a:cs typeface="Cambria"/>
              </a:rPr>
              <a:t>și </a:t>
            </a:r>
            <a:r>
              <a:rPr sz="2000" spc="20" dirty="0">
                <a:solidFill>
                  <a:srgbClr val="003366"/>
                </a:solidFill>
                <a:latin typeface="Cambria"/>
                <a:cs typeface="Cambria"/>
              </a:rPr>
              <a:t>pentru </a:t>
            </a:r>
            <a:r>
              <a:rPr sz="2000" spc="25" dirty="0">
                <a:solidFill>
                  <a:srgbClr val="003366"/>
                </a:solidFill>
                <a:latin typeface="Cambria"/>
                <a:cs typeface="Cambria"/>
              </a:rPr>
              <a:t>a </a:t>
            </a:r>
            <a:r>
              <a:rPr sz="2000" spc="5" dirty="0">
                <a:solidFill>
                  <a:srgbClr val="003366"/>
                </a:solidFill>
                <a:latin typeface="Cambria"/>
                <a:cs typeface="Cambria"/>
              </a:rPr>
              <a:t>insera </a:t>
            </a:r>
            <a:r>
              <a:rPr sz="2000" spc="35" dirty="0">
                <a:solidFill>
                  <a:srgbClr val="003366"/>
                </a:solidFill>
                <a:latin typeface="Cambria"/>
                <a:cs typeface="Cambria"/>
              </a:rPr>
              <a:t>valori </a:t>
            </a:r>
            <a:r>
              <a:rPr sz="2000" spc="10" dirty="0">
                <a:solidFill>
                  <a:srgbClr val="003366"/>
                </a:solidFill>
                <a:latin typeface="Cambria"/>
                <a:cs typeface="Cambria"/>
              </a:rPr>
              <a:t>sistem </a:t>
            </a:r>
            <a:r>
              <a:rPr sz="2000" spc="20" dirty="0">
                <a:solidFill>
                  <a:srgbClr val="003366"/>
                </a:solidFill>
                <a:latin typeface="Cambria"/>
                <a:cs typeface="Cambria"/>
              </a:rPr>
              <a:t>obținute </a:t>
            </a:r>
            <a:r>
              <a:rPr sz="2000" spc="25" dirty="0">
                <a:solidFill>
                  <a:srgbClr val="003366"/>
                </a:solidFill>
                <a:latin typeface="Cambria"/>
                <a:cs typeface="Cambria"/>
              </a:rPr>
              <a:t>prin </a:t>
            </a:r>
            <a:r>
              <a:rPr sz="2000" spc="45" dirty="0">
                <a:solidFill>
                  <a:srgbClr val="003366"/>
                </a:solidFill>
                <a:latin typeface="Cambria"/>
                <a:cs typeface="Cambria"/>
              </a:rPr>
              <a:t>apelul  </a:t>
            </a:r>
            <a:r>
              <a:rPr sz="2000" spc="30" dirty="0">
                <a:solidFill>
                  <a:srgbClr val="003366"/>
                </a:solidFill>
                <a:latin typeface="Cambria"/>
                <a:cs typeface="Cambria"/>
              </a:rPr>
              <a:t>unor </a:t>
            </a:r>
            <a:r>
              <a:rPr sz="2000" spc="40" dirty="0">
                <a:solidFill>
                  <a:srgbClr val="003366"/>
                </a:solidFill>
                <a:latin typeface="Cambria"/>
                <a:cs typeface="Cambria"/>
              </a:rPr>
              <a:t>funcții</a:t>
            </a:r>
            <a:endParaRPr sz="2000">
              <a:latin typeface="Cambria"/>
              <a:cs typeface="Cambria"/>
            </a:endParaRPr>
          </a:p>
          <a:p>
            <a:pPr marL="355600" indent="-342900">
              <a:lnSpc>
                <a:spcPts val="2160"/>
              </a:lnSpc>
              <a:buClr>
                <a:srgbClr val="9A0000"/>
              </a:buClr>
              <a:buSzPct val="75000"/>
              <a:buFont typeface="Wingdings"/>
              <a:buChar char="◼"/>
              <a:tabLst>
                <a:tab pos="354965" algn="l"/>
                <a:tab pos="355600" algn="l"/>
              </a:tabLst>
            </a:pPr>
            <a:r>
              <a:rPr sz="2000" spc="60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2000" spc="45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000" spc="25" dirty="0">
                <a:solidFill>
                  <a:srgbClr val="003366"/>
                </a:solidFill>
                <a:latin typeface="Cambria"/>
                <a:cs typeface="Cambria"/>
              </a:rPr>
              <a:t>definire a </a:t>
            </a:r>
            <a:r>
              <a:rPr sz="2000" spc="35" dirty="0">
                <a:solidFill>
                  <a:srgbClr val="003366"/>
                </a:solidFill>
                <a:latin typeface="Cambria"/>
                <a:cs typeface="Cambria"/>
              </a:rPr>
              <a:t>unei </a:t>
            </a:r>
            <a:r>
              <a:rPr sz="2000" spc="15" dirty="0">
                <a:solidFill>
                  <a:srgbClr val="003366"/>
                </a:solidFill>
                <a:latin typeface="Cambria"/>
                <a:cs typeface="Cambria"/>
              </a:rPr>
              <a:t>constrângeri </a:t>
            </a:r>
            <a:r>
              <a:rPr sz="2000" spc="155" dirty="0">
                <a:solidFill>
                  <a:srgbClr val="003366"/>
                </a:solidFill>
                <a:latin typeface="Cambria"/>
                <a:cs typeface="Cambria"/>
              </a:rPr>
              <a:t>DEFAULT </a:t>
            </a:r>
            <a:r>
              <a:rPr sz="2000" spc="80" dirty="0">
                <a:solidFill>
                  <a:srgbClr val="003366"/>
                </a:solidFill>
                <a:latin typeface="Cambria"/>
                <a:cs typeface="Cambria"/>
              </a:rPr>
              <a:t>după</a:t>
            </a:r>
            <a:r>
              <a:rPr sz="2000" spc="4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000" spc="-10" dirty="0">
                <a:solidFill>
                  <a:srgbClr val="003366"/>
                </a:solidFill>
                <a:latin typeface="Cambria"/>
                <a:cs typeface="Cambria"/>
              </a:rPr>
              <a:t>crearea</a:t>
            </a:r>
            <a:endParaRPr sz="2000">
              <a:latin typeface="Cambria"/>
              <a:cs typeface="Cambria"/>
            </a:endParaRPr>
          </a:p>
          <a:p>
            <a:pPr marL="355600">
              <a:lnSpc>
                <a:spcPts val="2160"/>
              </a:lnSpc>
            </a:pPr>
            <a:r>
              <a:rPr sz="2000" spc="65" dirty="0">
                <a:solidFill>
                  <a:srgbClr val="003366"/>
                </a:solidFill>
                <a:latin typeface="Cambria"/>
                <a:cs typeface="Cambria"/>
              </a:rPr>
              <a:t>unui</a:t>
            </a:r>
            <a:r>
              <a:rPr sz="2000" spc="2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003366"/>
                </a:solidFill>
                <a:latin typeface="Cambria"/>
                <a:cs typeface="Cambria"/>
              </a:rPr>
              <a:t>tabel:</a:t>
            </a:r>
            <a:endParaRPr sz="2000">
              <a:latin typeface="Cambria"/>
              <a:cs typeface="Cambria"/>
            </a:endParaRPr>
          </a:p>
          <a:p>
            <a:pPr marL="9271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ALTER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TABLE</a:t>
            </a:r>
            <a:r>
              <a:rPr sz="2000" spc="-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Clienți</a:t>
            </a:r>
            <a:endParaRPr sz="2000">
              <a:latin typeface="Consolas"/>
              <a:cs typeface="Consolas"/>
            </a:endParaRPr>
          </a:p>
          <a:p>
            <a:pPr marL="12700" marR="263525" indent="914400">
              <a:lnSpc>
                <a:spcPts val="1920"/>
              </a:lnSpc>
              <a:spcBef>
                <a:spcPts val="459"/>
              </a:spcBef>
              <a:tabLst>
                <a:tab pos="927100" algn="l"/>
              </a:tabLst>
            </a:pP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ADD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CONSTRAINT d_Localitate DEFAULT 'Cluj-Napoca' 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FOR	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Localitate;</a:t>
            </a:r>
            <a:endParaRPr sz="20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  <a:tabLst>
                <a:tab pos="354965" algn="l"/>
              </a:tabLst>
            </a:pPr>
            <a:r>
              <a:rPr sz="1500" spc="73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1500" spc="735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000" spc="30" dirty="0">
                <a:solidFill>
                  <a:srgbClr val="003366"/>
                </a:solidFill>
                <a:latin typeface="Cambria"/>
                <a:cs typeface="Cambria"/>
              </a:rPr>
              <a:t>Eliminarea </a:t>
            </a:r>
            <a:r>
              <a:rPr sz="2000" spc="35" dirty="0">
                <a:solidFill>
                  <a:srgbClr val="003366"/>
                </a:solidFill>
                <a:latin typeface="Cambria"/>
                <a:cs typeface="Cambria"/>
              </a:rPr>
              <a:t>unei </a:t>
            </a:r>
            <a:r>
              <a:rPr sz="2000" spc="15" dirty="0">
                <a:solidFill>
                  <a:srgbClr val="003366"/>
                </a:solidFill>
                <a:latin typeface="Cambria"/>
                <a:cs typeface="Cambria"/>
              </a:rPr>
              <a:t>constrângeri</a:t>
            </a:r>
            <a:r>
              <a:rPr sz="2000" spc="6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000" spc="155" dirty="0">
                <a:solidFill>
                  <a:srgbClr val="003366"/>
                </a:solidFill>
                <a:latin typeface="Cambria"/>
                <a:cs typeface="Cambria"/>
              </a:rPr>
              <a:t>DEFAULT</a:t>
            </a:r>
            <a:endParaRPr sz="2000">
              <a:latin typeface="Cambria"/>
              <a:cs typeface="Cambria"/>
            </a:endParaRPr>
          </a:p>
          <a:p>
            <a:pPr marL="927100">
              <a:lnSpc>
                <a:spcPct val="100000"/>
              </a:lnSpc>
            </a:pP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ALTER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TABLE</a:t>
            </a:r>
            <a:r>
              <a:rPr sz="2000" spc="-1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Clienți</a:t>
            </a:r>
            <a:endParaRPr sz="20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</a:pP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DROP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CONSTRAINT</a:t>
            </a:r>
            <a:r>
              <a:rPr sz="200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003366"/>
                </a:solidFill>
                <a:latin typeface="Consolas"/>
                <a:cs typeface="Consolas"/>
              </a:rPr>
              <a:t>d_Localitate;</a:t>
            </a:r>
            <a:endParaRPr sz="20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3540"/>
            <a:ext cx="3391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464A56"/>
                </a:solidFill>
                <a:latin typeface="Calibri"/>
                <a:cs typeface="Calibri"/>
              </a:rPr>
              <a:t>Limbajul SQL:</a:t>
            </a:r>
            <a:r>
              <a:rPr sz="3600" b="0" i="0" spc="-100" dirty="0">
                <a:solidFill>
                  <a:srgbClr val="464A56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464A56"/>
                </a:solidFill>
                <a:latin typeface="Calibri"/>
                <a:cs typeface="Calibri"/>
              </a:rPr>
              <a:t>DDL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340" y="1459738"/>
            <a:ext cx="7617459" cy="4274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800" spc="885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1800" spc="885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400" spc="75" dirty="0">
                <a:solidFill>
                  <a:srgbClr val="003366"/>
                </a:solidFill>
                <a:latin typeface="Cambria"/>
                <a:cs typeface="Cambria"/>
              </a:rPr>
              <a:t>Exemplu </a:t>
            </a:r>
            <a:r>
              <a:rPr sz="2400" spc="55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400" spc="30" dirty="0">
                <a:solidFill>
                  <a:srgbClr val="003366"/>
                </a:solidFill>
                <a:latin typeface="Cambria"/>
                <a:cs typeface="Cambria"/>
              </a:rPr>
              <a:t>definire </a:t>
            </a:r>
            <a:r>
              <a:rPr sz="2400" spc="25" dirty="0">
                <a:solidFill>
                  <a:srgbClr val="003366"/>
                </a:solidFill>
                <a:latin typeface="Cambria"/>
                <a:cs typeface="Cambria"/>
              </a:rPr>
              <a:t>a </a:t>
            </a:r>
            <a:r>
              <a:rPr sz="2400" spc="40" dirty="0">
                <a:solidFill>
                  <a:srgbClr val="003366"/>
                </a:solidFill>
                <a:latin typeface="Cambria"/>
                <a:cs typeface="Cambria"/>
              </a:rPr>
              <a:t>unei </a:t>
            </a:r>
            <a:r>
              <a:rPr sz="2400" spc="15" dirty="0">
                <a:solidFill>
                  <a:srgbClr val="003366"/>
                </a:solidFill>
                <a:latin typeface="Cambria"/>
                <a:cs typeface="Cambria"/>
              </a:rPr>
              <a:t>constrângeri </a:t>
            </a:r>
            <a:r>
              <a:rPr sz="2400" spc="185" dirty="0">
                <a:solidFill>
                  <a:srgbClr val="003366"/>
                </a:solidFill>
                <a:latin typeface="Cambria"/>
                <a:cs typeface="Cambria"/>
              </a:rPr>
              <a:t>DEFAULT </a:t>
            </a:r>
            <a:r>
              <a:rPr sz="2400" spc="30" dirty="0">
                <a:solidFill>
                  <a:srgbClr val="003366"/>
                </a:solidFill>
                <a:latin typeface="Cambria"/>
                <a:cs typeface="Cambria"/>
              </a:rPr>
              <a:t>la  </a:t>
            </a:r>
            <a:r>
              <a:rPr sz="2400" spc="-10" dirty="0">
                <a:solidFill>
                  <a:srgbClr val="003366"/>
                </a:solidFill>
                <a:latin typeface="Cambria"/>
                <a:cs typeface="Cambria"/>
              </a:rPr>
              <a:t>crearea </a:t>
            </a:r>
            <a:r>
              <a:rPr sz="2400" spc="80" dirty="0">
                <a:solidFill>
                  <a:srgbClr val="003366"/>
                </a:solidFill>
                <a:latin typeface="Cambria"/>
                <a:cs typeface="Cambria"/>
              </a:rPr>
              <a:t>unui</a:t>
            </a:r>
            <a:r>
              <a:rPr sz="2400" spc="14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003366"/>
                </a:solidFill>
                <a:latin typeface="Cambria"/>
                <a:cs typeface="Cambria"/>
              </a:rPr>
              <a:t>tabel:</a:t>
            </a: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900">
              <a:latin typeface="Cambria"/>
              <a:cs typeface="Cambria"/>
            </a:endParaRPr>
          </a:p>
          <a:p>
            <a:pPr marL="927100" marR="3319779">
              <a:lnSpc>
                <a:spcPct val="121200"/>
              </a:lnSpc>
              <a:spcBef>
                <a:spcPts val="5"/>
              </a:spcBef>
            </a:pP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CREATE TABLE</a:t>
            </a:r>
            <a:r>
              <a:rPr sz="2400" spc="-2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Comenzi  (</a:t>
            </a:r>
            <a:endParaRPr sz="2400">
              <a:latin typeface="Consolas"/>
              <a:cs typeface="Consolas"/>
            </a:endParaRPr>
          </a:p>
          <a:p>
            <a:pPr marL="927100" marR="2978785">
              <a:lnSpc>
                <a:spcPct val="120000"/>
              </a:lnSpc>
            </a:pP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IDCom INT PRIMARY KEY,  NrCOm INT NOT</a:t>
            </a:r>
            <a:r>
              <a:rPr sz="2400" spc="-5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400" spc="5" dirty="0">
                <a:solidFill>
                  <a:srgbClr val="003366"/>
                </a:solidFill>
                <a:latin typeface="Consolas"/>
                <a:cs typeface="Consolas"/>
              </a:rPr>
              <a:t>NULL,</a:t>
            </a:r>
            <a:endParaRPr sz="24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IDClient</a:t>
            </a:r>
            <a:r>
              <a:rPr sz="2400" spc="2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INT,</a:t>
            </a:r>
            <a:endParaRPr sz="24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DataCom DATE DEFAULT</a:t>
            </a:r>
            <a:r>
              <a:rPr sz="2400" spc="30" dirty="0">
                <a:solidFill>
                  <a:srgbClr val="003366"/>
                </a:solidFill>
                <a:latin typeface="Consolas"/>
                <a:cs typeface="Consolas"/>
              </a:rPr>
              <a:t> </a:t>
            </a: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GETDATE()</a:t>
            </a:r>
            <a:endParaRPr sz="2400">
              <a:latin typeface="Consolas"/>
              <a:cs typeface="Consolas"/>
            </a:endParaRPr>
          </a:p>
          <a:p>
            <a:pPr marL="927100">
              <a:lnSpc>
                <a:spcPct val="100000"/>
              </a:lnSpc>
              <a:spcBef>
                <a:spcPts val="580"/>
              </a:spcBef>
            </a:pPr>
            <a:r>
              <a:rPr sz="2400" dirty="0">
                <a:solidFill>
                  <a:srgbClr val="003366"/>
                </a:solidFill>
                <a:latin typeface="Consolas"/>
                <a:cs typeface="Consolas"/>
              </a:rPr>
              <a:t>);</a:t>
            </a:r>
            <a:endParaRPr sz="24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87149"/>
            <a:ext cx="609346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i="0" spc="-5" dirty="0">
                <a:solidFill>
                  <a:srgbClr val="FF0000"/>
                </a:solidFill>
                <a:latin typeface="Calibri"/>
                <a:cs typeface="Calibri"/>
              </a:rPr>
              <a:t>Clauza</a:t>
            </a:r>
            <a:r>
              <a:rPr sz="3600" b="1" i="0" spc="-9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600" b="1" i="0" dirty="0">
                <a:solidFill>
                  <a:srgbClr val="FF0000"/>
                </a:solidFill>
                <a:latin typeface="Calibri"/>
                <a:cs typeface="Calibri"/>
              </a:rPr>
              <a:t>WHERE</a:t>
            </a:r>
            <a:endParaRPr sz="3600" b="1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9740" y="2379091"/>
            <a:ext cx="7734300" cy="4135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950" spc="969" dirty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sz="1950" spc="969" dirty="0">
                <a:solidFill>
                  <a:srgbClr val="9A0000"/>
                </a:solidFill>
                <a:latin typeface="Times New Roman"/>
                <a:cs typeface="Times New Roman"/>
              </a:rPr>
              <a:t>	</a:t>
            </a:r>
            <a:r>
              <a:rPr sz="2600" spc="60" dirty="0">
                <a:latin typeface="Cambria"/>
                <a:cs typeface="Cambria"/>
              </a:rPr>
              <a:t>Exemple de </a:t>
            </a:r>
            <a:r>
              <a:rPr sz="2600" spc="20" dirty="0">
                <a:latin typeface="Cambria"/>
                <a:cs typeface="Cambria"/>
              </a:rPr>
              <a:t>interogări </a:t>
            </a:r>
            <a:r>
              <a:rPr sz="2600" spc="-10" dirty="0">
                <a:latin typeface="Cambria"/>
                <a:cs typeface="Cambria"/>
              </a:rPr>
              <a:t>care </a:t>
            </a:r>
            <a:r>
              <a:rPr sz="2600" spc="30" dirty="0">
                <a:latin typeface="Cambria"/>
                <a:cs typeface="Cambria"/>
              </a:rPr>
              <a:t>conțin </a:t>
            </a:r>
            <a:r>
              <a:rPr sz="2600" spc="60" dirty="0">
                <a:latin typeface="Cambria"/>
                <a:cs typeface="Cambria"/>
              </a:rPr>
              <a:t>clauza</a:t>
            </a:r>
            <a:r>
              <a:rPr sz="2600" spc="275" dirty="0">
                <a:latin typeface="Cambria"/>
                <a:cs typeface="Cambria"/>
              </a:rPr>
              <a:t> </a:t>
            </a:r>
            <a:r>
              <a:rPr sz="2600" b="1" i="1" spc="5" dirty="0">
                <a:solidFill>
                  <a:srgbClr val="0033CC"/>
                </a:solidFill>
                <a:latin typeface="Palatino Linotype"/>
                <a:cs typeface="Palatino Linotype"/>
              </a:rPr>
              <a:t>WHERE</a:t>
            </a:r>
            <a:r>
              <a:rPr sz="2600" spc="5" dirty="0">
                <a:latin typeface="Cambria"/>
                <a:cs typeface="Cambria"/>
              </a:rPr>
              <a:t>:</a:t>
            </a:r>
            <a:endParaRPr sz="2600" dirty="0">
              <a:latin typeface="Cambria"/>
              <a:cs typeface="Cambri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355344" y="3222330"/>
          <a:ext cx="7049132" cy="1473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1069"/>
                <a:gridCol w="977265"/>
                <a:gridCol w="1396364"/>
                <a:gridCol w="839470"/>
                <a:gridCol w="2894964"/>
              </a:tblGrid>
              <a:tr h="279540">
                <a:tc>
                  <a:txBody>
                    <a:bodyPr/>
                    <a:lstStyle/>
                    <a:p>
                      <a:pPr marL="31750">
                        <a:lnSpc>
                          <a:spcPts val="1889"/>
                        </a:lnSpc>
                      </a:pP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SELECT</a:t>
                      </a:r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ts val="1889"/>
                        </a:lnSpc>
                      </a:pP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*</a:t>
                      </a:r>
                      <a:r>
                        <a:rPr sz="2000" spc="-9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sz="20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FROM</a:t>
                      </a:r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ts val="1889"/>
                        </a:lnSpc>
                      </a:pPr>
                      <a:r>
                        <a:rPr sz="2000" spc="-1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C</a:t>
                      </a: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us</a:t>
                      </a:r>
                      <a:r>
                        <a:rPr sz="2000" spc="-1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t</a:t>
                      </a: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om</a:t>
                      </a:r>
                      <a:r>
                        <a:rPr sz="2000" spc="-1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er</a:t>
                      </a: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s</a:t>
                      </a:r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89"/>
                        </a:lnSpc>
                      </a:pP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WHERE</a:t>
                      </a:r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889"/>
                        </a:lnSpc>
                      </a:pPr>
                      <a:r>
                        <a:rPr sz="20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City </a:t>
                      </a: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LIKE</a:t>
                      </a:r>
                      <a:r>
                        <a:rPr sz="2000" spc="-2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sz="20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'Ma%';</a:t>
                      </a:r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</a:tr>
              <a:tr h="305079">
                <a:tc>
                  <a:txBody>
                    <a:bodyPr/>
                    <a:lstStyle/>
                    <a:p>
                      <a:pPr marL="31750">
                        <a:lnSpc>
                          <a:spcPts val="2085"/>
                        </a:lnSpc>
                      </a:pP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SELECT</a:t>
                      </a:r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ts val="2085"/>
                        </a:lnSpc>
                      </a:pP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*</a:t>
                      </a:r>
                      <a:r>
                        <a:rPr sz="2000" spc="-9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sz="20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FROM</a:t>
                      </a:r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ts val="2085"/>
                        </a:lnSpc>
                      </a:pPr>
                      <a:r>
                        <a:rPr sz="2000" spc="-1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C</a:t>
                      </a: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us</a:t>
                      </a:r>
                      <a:r>
                        <a:rPr sz="2000" spc="-1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t</a:t>
                      </a: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om</a:t>
                      </a:r>
                      <a:r>
                        <a:rPr sz="2000" spc="-1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e</a:t>
                      </a:r>
                      <a:r>
                        <a:rPr sz="2000" spc="-1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r</a:t>
                      </a: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s</a:t>
                      </a:r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085"/>
                        </a:lnSpc>
                      </a:pP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WHERE</a:t>
                      </a:r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2085"/>
                        </a:lnSpc>
                      </a:pPr>
                      <a:r>
                        <a:rPr sz="20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City </a:t>
                      </a: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LIKE</a:t>
                      </a:r>
                      <a:r>
                        <a:rPr sz="2000" spc="-2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sz="20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'%ne%';</a:t>
                      </a:r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</a:tr>
              <a:tr h="304887">
                <a:tc>
                  <a:txBody>
                    <a:bodyPr/>
                    <a:lstStyle/>
                    <a:p>
                      <a:pPr marL="31750">
                        <a:lnSpc>
                          <a:spcPts val="2085"/>
                        </a:lnSpc>
                      </a:pP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SELECT</a:t>
                      </a:r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ts val="2085"/>
                        </a:lnSpc>
                      </a:pP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*</a:t>
                      </a:r>
                      <a:r>
                        <a:rPr sz="2000" spc="-9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sz="20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FROM</a:t>
                      </a:r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ts val="2085"/>
                        </a:lnSpc>
                      </a:pP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Cus</a:t>
                      </a:r>
                      <a:r>
                        <a:rPr sz="2000" spc="-1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t</a:t>
                      </a: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om</a:t>
                      </a:r>
                      <a:r>
                        <a:rPr sz="2000" spc="-1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er</a:t>
                      </a: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s</a:t>
                      </a:r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085"/>
                        </a:lnSpc>
                      </a:pP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WHERE</a:t>
                      </a:r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2085"/>
                        </a:lnSpc>
                      </a:pPr>
                      <a:r>
                        <a:rPr sz="20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Country LIKE</a:t>
                      </a:r>
                      <a:r>
                        <a:rPr sz="2000" spc="-3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'_SA';</a:t>
                      </a:r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31750">
                        <a:lnSpc>
                          <a:spcPts val="2085"/>
                        </a:lnSpc>
                      </a:pP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SELECT</a:t>
                      </a:r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ts val="2085"/>
                        </a:lnSpc>
                      </a:pP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*</a:t>
                      </a:r>
                      <a:r>
                        <a:rPr sz="2000" spc="-9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sz="20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FROM</a:t>
                      </a:r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ts val="2085"/>
                        </a:lnSpc>
                      </a:pP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Cus</a:t>
                      </a:r>
                      <a:r>
                        <a:rPr sz="2000" spc="-1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t</a:t>
                      </a: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om</a:t>
                      </a:r>
                      <a:r>
                        <a:rPr sz="2000" spc="-1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er</a:t>
                      </a: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s</a:t>
                      </a:r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085"/>
                        </a:lnSpc>
                      </a:pP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WHERE</a:t>
                      </a:r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2085"/>
                        </a:lnSpc>
                      </a:pPr>
                      <a:r>
                        <a:rPr sz="20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City </a:t>
                      </a: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LIKE</a:t>
                      </a:r>
                      <a:r>
                        <a:rPr sz="2000" spc="-3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sz="20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'[bsp]%';</a:t>
                      </a:r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</a:tr>
              <a:tr h="279654">
                <a:tc>
                  <a:txBody>
                    <a:bodyPr/>
                    <a:lstStyle/>
                    <a:p>
                      <a:pPr marL="31750">
                        <a:lnSpc>
                          <a:spcPts val="2085"/>
                        </a:lnSpc>
                      </a:pP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SELECT</a:t>
                      </a:r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ts val="2085"/>
                        </a:lnSpc>
                      </a:pP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*</a:t>
                      </a:r>
                      <a:r>
                        <a:rPr sz="2000" spc="-9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sz="20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FROM</a:t>
                      </a:r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ts val="2085"/>
                        </a:lnSpc>
                      </a:pP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Cus</a:t>
                      </a:r>
                      <a:r>
                        <a:rPr sz="2000" spc="-1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t</a:t>
                      </a: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om</a:t>
                      </a:r>
                      <a:r>
                        <a:rPr sz="2000" spc="-1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er</a:t>
                      </a: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s</a:t>
                      </a:r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085"/>
                        </a:lnSpc>
                      </a:pP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WHERE</a:t>
                      </a:r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2085"/>
                        </a:lnSpc>
                      </a:pPr>
                      <a:r>
                        <a:rPr sz="20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City </a:t>
                      </a:r>
                      <a:r>
                        <a:rPr sz="200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LIKE</a:t>
                      </a:r>
                      <a:r>
                        <a:rPr sz="2000" spc="-40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sz="2000" spc="-5" dirty="0">
                          <a:solidFill>
                            <a:srgbClr val="003366"/>
                          </a:solidFill>
                          <a:latin typeface="Consolas"/>
                          <a:cs typeface="Consolas"/>
                        </a:rPr>
                        <a:t>'[^bsp]%';</a:t>
                      </a:r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EAEAEA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78176" y="232308"/>
            <a:ext cx="567042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i="0" spc="50" dirty="0">
                <a:solidFill>
                  <a:srgbClr val="FF0000"/>
                </a:solidFill>
                <a:latin typeface="Cambria"/>
                <a:cs typeface="Cambria"/>
              </a:rPr>
              <a:t>Expresii </a:t>
            </a:r>
            <a:r>
              <a:rPr sz="4000" b="1" i="0" spc="10" dirty="0">
                <a:solidFill>
                  <a:srgbClr val="FF0000"/>
                </a:solidFill>
                <a:latin typeface="Cambria"/>
                <a:cs typeface="Cambria"/>
              </a:rPr>
              <a:t>şi</a:t>
            </a:r>
            <a:r>
              <a:rPr sz="4000" b="1" i="0" spc="110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4000" b="1" spc="60" dirty="0">
                <a:solidFill>
                  <a:srgbClr val="FF0000"/>
                </a:solidFill>
                <a:latin typeface="Times New Roman"/>
                <a:cs typeface="Times New Roman"/>
              </a:rPr>
              <a:t>string</a:t>
            </a:r>
            <a:r>
              <a:rPr sz="4000" b="1" i="0" spc="60" dirty="0">
                <a:solidFill>
                  <a:srgbClr val="FF0000"/>
                </a:solidFill>
                <a:latin typeface="Cambria"/>
                <a:cs typeface="Cambria"/>
              </a:rPr>
              <a:t>-uri</a:t>
            </a:r>
            <a:endParaRPr sz="4000" b="1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2140" y="1301241"/>
            <a:ext cx="7508240" cy="17517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55600">
              <a:lnSpc>
                <a:spcPct val="100000"/>
              </a:lnSpc>
              <a:spcBef>
                <a:spcPts val="100"/>
              </a:spcBef>
              <a:tabLst>
                <a:tab pos="355600" algn="l"/>
              </a:tabLst>
            </a:pPr>
            <a:r>
              <a:rPr sz="2000" spc="1025" dirty="0" smtClean="0">
                <a:solidFill>
                  <a:srgbClr val="9A0000"/>
                </a:solidFill>
                <a:latin typeface="Wingdings"/>
                <a:cs typeface="Wingdings"/>
              </a:rPr>
              <a:t>◼</a:t>
            </a:r>
            <a:r>
              <a:rPr lang="ro-MO" sz="3200" b="1" i="1" spc="1025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Să</a:t>
            </a:r>
            <a:r>
              <a:rPr lang="ro-MO" sz="2700" b="1" i="1" spc="2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sz="2700" b="1" i="1" spc="2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bţine</a:t>
            </a:r>
            <a:r>
              <a:rPr lang="ro-MO" sz="2700" b="1" i="1" spc="2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sz="2700" b="1" i="1" spc="2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7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triplete </a:t>
            </a:r>
            <a:r>
              <a:rPr sz="2700" b="1" i="1" spc="15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(cu </a:t>
            </a:r>
            <a:r>
              <a:rPr sz="2700" b="1" i="1" spc="-5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vârsta </a:t>
            </a:r>
            <a:r>
              <a:rPr sz="2700" b="1" i="1" spc="-35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studenţilor </a:t>
            </a:r>
            <a:r>
              <a:rPr sz="2700" b="1" i="1" spc="-19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sz="2700" b="1" i="1" spc="-4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alte </a:t>
            </a:r>
            <a:r>
              <a:rPr sz="2700" b="1" i="1" spc="-1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două  </a:t>
            </a:r>
            <a:r>
              <a:rPr sz="2700" b="1" i="1" spc="-15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expresii) </a:t>
            </a:r>
            <a:r>
              <a:rPr sz="2700" b="1" i="1" spc="5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pentru </a:t>
            </a:r>
            <a:r>
              <a:rPr sz="2700" b="1" i="1" spc="-2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studenţii </a:t>
            </a:r>
            <a:r>
              <a:rPr sz="2700" b="1" i="1" spc="-75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al </a:t>
            </a:r>
            <a:r>
              <a:rPr sz="2700" b="1" i="1" spc="-114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căror </a:t>
            </a:r>
            <a:r>
              <a:rPr sz="2700" b="1" i="1" spc="7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nume </a:t>
            </a:r>
            <a:r>
              <a:rPr sz="2700" b="1" i="1" spc="-4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începe </a:t>
            </a:r>
            <a:r>
              <a:rPr sz="2700" b="1" i="1" spc="15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şi </a:t>
            </a:r>
            <a:r>
              <a:rPr sz="2700" b="1" i="1" spc="-75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se  </a:t>
            </a:r>
            <a:r>
              <a:rPr sz="2700" b="1" i="1" spc="-7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termină </a:t>
            </a:r>
            <a:r>
              <a:rPr sz="2700" b="1" i="1" spc="2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cu </a:t>
            </a:r>
            <a:r>
              <a:rPr sz="27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sz="2700" b="1" i="1" spc="2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şi </a:t>
            </a:r>
            <a:r>
              <a:rPr sz="2700" b="1" i="1" spc="-5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conţine </a:t>
            </a:r>
            <a:r>
              <a:rPr sz="2700" b="1" i="1" spc="-85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cel </a:t>
            </a:r>
            <a:r>
              <a:rPr sz="2700" b="1" i="1" spc="5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puţin </a:t>
            </a:r>
            <a:r>
              <a:rPr sz="27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trei</a:t>
            </a:r>
            <a:r>
              <a:rPr sz="2700" b="1" i="1" spc="415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700" b="1" i="1" spc="-65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caractere.</a:t>
            </a:r>
            <a:endParaRPr sz="2700" b="1" i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2140" y="4596765"/>
            <a:ext cx="8150860" cy="218008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412750" indent="-343535">
              <a:lnSpc>
                <a:spcPct val="100000"/>
              </a:lnSpc>
              <a:spcBef>
                <a:spcPts val="100"/>
              </a:spcBef>
              <a:buClr>
                <a:srgbClr val="9A0000"/>
              </a:buClr>
              <a:buSzPct val="74074"/>
              <a:buFont typeface="Wingdings"/>
              <a:buChar char="◼"/>
              <a:tabLst>
                <a:tab pos="440690" algn="l"/>
                <a:tab pos="441325" algn="l"/>
              </a:tabLst>
            </a:pPr>
            <a:r>
              <a:rPr b="1" dirty="0"/>
              <a:t>	</a:t>
            </a:r>
            <a:r>
              <a:rPr sz="2700" b="1" spc="245" dirty="0">
                <a:solidFill>
                  <a:srgbClr val="9A0000"/>
                </a:solidFill>
                <a:latin typeface="Cambria"/>
                <a:cs typeface="Cambria"/>
              </a:rPr>
              <a:t>AS </a:t>
            </a:r>
            <a:r>
              <a:rPr sz="2700" b="1" spc="5" dirty="0">
                <a:solidFill>
                  <a:srgbClr val="003366"/>
                </a:solidFill>
                <a:latin typeface="Cambria"/>
                <a:cs typeface="Cambria"/>
              </a:rPr>
              <a:t>şi </a:t>
            </a:r>
            <a:r>
              <a:rPr sz="2700" b="1" spc="140" dirty="0">
                <a:solidFill>
                  <a:srgbClr val="9A0000"/>
                </a:solidFill>
                <a:latin typeface="Cambria"/>
                <a:cs typeface="Cambria"/>
              </a:rPr>
              <a:t>= </a:t>
            </a:r>
            <a:r>
              <a:rPr sz="2700" b="1" spc="35" dirty="0">
                <a:solidFill>
                  <a:srgbClr val="003366"/>
                </a:solidFill>
                <a:latin typeface="Cambria"/>
                <a:cs typeface="Cambria"/>
              </a:rPr>
              <a:t>sunt </a:t>
            </a:r>
            <a:r>
              <a:rPr sz="2700" b="1" spc="90" dirty="0">
                <a:solidFill>
                  <a:srgbClr val="003366"/>
                </a:solidFill>
                <a:latin typeface="Cambria"/>
                <a:cs typeface="Cambria"/>
              </a:rPr>
              <a:t>două </a:t>
            </a:r>
            <a:r>
              <a:rPr sz="2700" b="1" spc="75" dirty="0">
                <a:solidFill>
                  <a:srgbClr val="003366"/>
                </a:solidFill>
                <a:latin typeface="Cambria"/>
                <a:cs typeface="Cambria"/>
              </a:rPr>
              <a:t>moduri </a:t>
            </a:r>
            <a:r>
              <a:rPr sz="2700" b="1" spc="60" dirty="0">
                <a:solidFill>
                  <a:srgbClr val="003366"/>
                </a:solidFill>
                <a:latin typeface="Cambria"/>
                <a:cs typeface="Cambria"/>
              </a:rPr>
              <a:t>de </a:t>
            </a:r>
            <a:r>
              <a:rPr sz="2700" b="1" spc="30" dirty="0">
                <a:solidFill>
                  <a:srgbClr val="003366"/>
                </a:solidFill>
                <a:latin typeface="Cambria"/>
                <a:cs typeface="Cambria"/>
              </a:rPr>
              <a:t>redenumire</a:t>
            </a:r>
            <a:r>
              <a:rPr sz="2700" b="1" spc="-7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700" b="1" spc="30" dirty="0">
                <a:solidFill>
                  <a:srgbClr val="003366"/>
                </a:solidFill>
                <a:latin typeface="Cambria"/>
                <a:cs typeface="Cambria"/>
              </a:rPr>
              <a:t>a  </a:t>
            </a:r>
            <a:r>
              <a:rPr sz="2700" b="1" spc="45" dirty="0">
                <a:solidFill>
                  <a:srgbClr val="003366"/>
                </a:solidFill>
                <a:latin typeface="Cambria"/>
                <a:cs typeface="Cambria"/>
              </a:rPr>
              <a:t>câmpurilor în</a:t>
            </a:r>
            <a:r>
              <a:rPr sz="2700" b="1" spc="90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700" b="1" spc="30" dirty="0">
                <a:solidFill>
                  <a:srgbClr val="003366"/>
                </a:solidFill>
                <a:latin typeface="Cambria"/>
                <a:cs typeface="Cambria"/>
              </a:rPr>
              <a:t>rezultat.</a:t>
            </a:r>
            <a:endParaRPr sz="2700" b="1" dirty="0">
              <a:latin typeface="Cambria"/>
              <a:cs typeface="Cambria"/>
            </a:endParaRPr>
          </a:p>
          <a:p>
            <a:pPr marL="355600" marR="5080" indent="-343535">
              <a:lnSpc>
                <a:spcPct val="99600"/>
              </a:lnSpc>
              <a:spcBef>
                <a:spcPts val="685"/>
              </a:spcBef>
              <a:buClr>
                <a:srgbClr val="9A0000"/>
              </a:buClr>
              <a:buSzPct val="74074"/>
              <a:buFont typeface="Wingdings"/>
              <a:buChar char="◼"/>
              <a:tabLst>
                <a:tab pos="440690" algn="l"/>
                <a:tab pos="441325" algn="l"/>
              </a:tabLst>
            </a:pPr>
            <a:r>
              <a:rPr b="1" dirty="0"/>
              <a:t>	</a:t>
            </a:r>
            <a:r>
              <a:rPr sz="2700" b="1" spc="145" dirty="0">
                <a:solidFill>
                  <a:srgbClr val="9A0000"/>
                </a:solidFill>
                <a:latin typeface="Cambria"/>
                <a:cs typeface="Cambria"/>
              </a:rPr>
              <a:t>LIKE </a:t>
            </a:r>
            <a:r>
              <a:rPr sz="2700" b="1" spc="-25" dirty="0">
                <a:solidFill>
                  <a:srgbClr val="003366"/>
                </a:solidFill>
                <a:latin typeface="Cambria"/>
                <a:cs typeface="Cambria"/>
              </a:rPr>
              <a:t>e </a:t>
            </a:r>
            <a:r>
              <a:rPr sz="2700" b="1" spc="25" dirty="0">
                <a:solidFill>
                  <a:srgbClr val="003366"/>
                </a:solidFill>
                <a:latin typeface="Cambria"/>
                <a:cs typeface="Cambria"/>
              </a:rPr>
              <a:t>folosit </a:t>
            </a:r>
            <a:r>
              <a:rPr sz="2700" b="1" spc="30" dirty="0">
                <a:solidFill>
                  <a:srgbClr val="003366"/>
                </a:solidFill>
                <a:latin typeface="Cambria"/>
                <a:cs typeface="Cambria"/>
              </a:rPr>
              <a:t>pentru </a:t>
            </a:r>
            <a:r>
              <a:rPr sz="2700" b="1" spc="35" dirty="0">
                <a:solidFill>
                  <a:srgbClr val="003366"/>
                </a:solidFill>
                <a:latin typeface="Cambria"/>
                <a:cs typeface="Cambria"/>
              </a:rPr>
              <a:t>comparații </a:t>
            </a:r>
            <a:r>
              <a:rPr sz="2700" b="1" spc="45" dirty="0">
                <a:solidFill>
                  <a:srgbClr val="003366"/>
                </a:solidFill>
                <a:latin typeface="Cambria"/>
                <a:cs typeface="Cambria"/>
              </a:rPr>
              <a:t>pe </a:t>
            </a:r>
            <a:r>
              <a:rPr sz="2700" b="1" spc="15" dirty="0">
                <a:solidFill>
                  <a:srgbClr val="003366"/>
                </a:solidFill>
                <a:latin typeface="Cambria"/>
                <a:cs typeface="Cambria"/>
              </a:rPr>
              <a:t>șiruri </a:t>
            </a:r>
            <a:r>
              <a:rPr sz="2700" b="1" spc="60" dirty="0">
                <a:solidFill>
                  <a:srgbClr val="003366"/>
                </a:solidFill>
                <a:latin typeface="Cambria"/>
                <a:cs typeface="Cambria"/>
              </a:rPr>
              <a:t>de  </a:t>
            </a:r>
            <a:r>
              <a:rPr sz="2700" b="1" dirty="0">
                <a:solidFill>
                  <a:srgbClr val="003366"/>
                </a:solidFill>
                <a:latin typeface="Cambria"/>
                <a:cs typeface="Cambria"/>
              </a:rPr>
              <a:t>caractere. </a:t>
            </a:r>
            <a:r>
              <a:rPr sz="2700" b="1" spc="210" dirty="0">
                <a:solidFill>
                  <a:srgbClr val="003366"/>
                </a:solidFill>
                <a:latin typeface="Cambria"/>
                <a:cs typeface="Cambria"/>
              </a:rPr>
              <a:t>`</a:t>
            </a:r>
            <a:r>
              <a:rPr sz="2700" b="1" spc="210" dirty="0">
                <a:solidFill>
                  <a:srgbClr val="9A0000"/>
                </a:solidFill>
                <a:latin typeface="Cambria"/>
                <a:cs typeface="Cambria"/>
              </a:rPr>
              <a:t>_</a:t>
            </a:r>
            <a:r>
              <a:rPr sz="2700" b="1" spc="210" dirty="0">
                <a:solidFill>
                  <a:srgbClr val="003366"/>
                </a:solidFill>
                <a:latin typeface="Cambria"/>
                <a:cs typeface="Cambria"/>
              </a:rPr>
              <a:t>’ </a:t>
            </a:r>
            <a:r>
              <a:rPr sz="2700" b="1" spc="15" dirty="0">
                <a:solidFill>
                  <a:srgbClr val="003366"/>
                </a:solidFill>
                <a:latin typeface="Cambria"/>
                <a:cs typeface="Cambria"/>
              </a:rPr>
              <a:t>reprezintă </a:t>
            </a:r>
            <a:r>
              <a:rPr sz="2700" b="1" dirty="0">
                <a:solidFill>
                  <a:srgbClr val="003366"/>
                </a:solidFill>
                <a:latin typeface="Cambria"/>
                <a:cs typeface="Cambria"/>
              </a:rPr>
              <a:t>orice </a:t>
            </a:r>
            <a:r>
              <a:rPr sz="2700" b="1" spc="-10" dirty="0">
                <a:solidFill>
                  <a:srgbClr val="003366"/>
                </a:solidFill>
                <a:latin typeface="Cambria"/>
                <a:cs typeface="Cambria"/>
              </a:rPr>
              <a:t>caracter </a:t>
            </a:r>
            <a:r>
              <a:rPr sz="2700" b="1" spc="15" dirty="0">
                <a:solidFill>
                  <a:srgbClr val="003366"/>
                </a:solidFill>
                <a:latin typeface="Cambria"/>
                <a:cs typeface="Cambria"/>
              </a:rPr>
              <a:t>și </a:t>
            </a:r>
            <a:r>
              <a:rPr sz="2700" b="1" spc="45" dirty="0">
                <a:solidFill>
                  <a:srgbClr val="003366"/>
                </a:solidFill>
                <a:latin typeface="Cambria"/>
                <a:cs typeface="Cambria"/>
              </a:rPr>
              <a:t>`</a:t>
            </a:r>
            <a:r>
              <a:rPr sz="2700" b="1" spc="45" dirty="0">
                <a:solidFill>
                  <a:srgbClr val="9A0000"/>
                </a:solidFill>
                <a:latin typeface="Cambria"/>
                <a:cs typeface="Cambria"/>
              </a:rPr>
              <a:t>%</a:t>
            </a:r>
            <a:r>
              <a:rPr sz="2700" b="1" spc="45" dirty="0">
                <a:solidFill>
                  <a:srgbClr val="003366"/>
                </a:solidFill>
                <a:latin typeface="Cambria"/>
                <a:cs typeface="Cambria"/>
              </a:rPr>
              <a:t>’  </a:t>
            </a:r>
            <a:r>
              <a:rPr sz="2700" b="1" spc="15" dirty="0">
                <a:solidFill>
                  <a:srgbClr val="003366"/>
                </a:solidFill>
                <a:latin typeface="Cambria"/>
                <a:cs typeface="Cambria"/>
              </a:rPr>
              <a:t>reprezintă </a:t>
            </a:r>
            <a:r>
              <a:rPr sz="2700" b="1" spc="-145" dirty="0">
                <a:solidFill>
                  <a:srgbClr val="003366"/>
                </a:solidFill>
                <a:latin typeface="Cambria"/>
                <a:cs typeface="Cambria"/>
              </a:rPr>
              <a:t>0 </a:t>
            </a:r>
            <a:r>
              <a:rPr sz="2700" b="1" spc="50" dirty="0">
                <a:solidFill>
                  <a:srgbClr val="003366"/>
                </a:solidFill>
                <a:latin typeface="Cambria"/>
                <a:cs typeface="Cambria"/>
              </a:rPr>
              <a:t>sau </a:t>
            </a:r>
            <a:r>
              <a:rPr sz="2700" b="1" spc="65" dirty="0">
                <a:solidFill>
                  <a:srgbClr val="003366"/>
                </a:solidFill>
                <a:latin typeface="Cambria"/>
                <a:cs typeface="Cambria"/>
              </a:rPr>
              <a:t>mai </a:t>
            </a:r>
            <a:r>
              <a:rPr sz="2700" b="1" spc="55" dirty="0">
                <a:solidFill>
                  <a:srgbClr val="003366"/>
                </a:solidFill>
                <a:latin typeface="Cambria"/>
                <a:cs typeface="Cambria"/>
              </a:rPr>
              <a:t>multe </a:t>
            </a:r>
            <a:r>
              <a:rPr sz="2700" b="1" spc="-10" dirty="0">
                <a:solidFill>
                  <a:srgbClr val="003366"/>
                </a:solidFill>
                <a:latin typeface="Cambria"/>
                <a:cs typeface="Cambria"/>
              </a:rPr>
              <a:t>caractere</a:t>
            </a:r>
            <a:r>
              <a:rPr sz="2700" b="1" spc="-95" dirty="0">
                <a:solidFill>
                  <a:srgbClr val="003366"/>
                </a:solidFill>
                <a:latin typeface="Cambria"/>
                <a:cs typeface="Cambria"/>
              </a:rPr>
              <a:t> </a:t>
            </a:r>
            <a:r>
              <a:rPr sz="2700" b="1" spc="-5" dirty="0">
                <a:solidFill>
                  <a:srgbClr val="003366"/>
                </a:solidFill>
                <a:latin typeface="Cambria"/>
                <a:cs typeface="Cambria"/>
              </a:rPr>
              <a:t>arbitrare.</a:t>
            </a:r>
            <a:endParaRPr sz="2700" b="1" dirty="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0362" y="2972561"/>
            <a:ext cx="8109584" cy="1196340"/>
          </a:xfrm>
          <a:prstGeom prst="rect">
            <a:avLst/>
          </a:prstGeom>
          <a:solidFill>
            <a:srgbClr val="FFFFFF"/>
          </a:solidFill>
          <a:ln w="25907">
            <a:solidFill>
              <a:srgbClr val="003366"/>
            </a:solidFill>
          </a:ln>
        </p:spPr>
        <p:txBody>
          <a:bodyPr vert="horz" wrap="square" lIns="0" tIns="7620" rIns="0" bIns="0" rtlCol="0">
            <a:spAutoFit/>
          </a:bodyPr>
          <a:lstStyle/>
          <a:p>
            <a:pPr marL="89535" marR="161925">
              <a:lnSpc>
                <a:spcPct val="100000"/>
              </a:lnSpc>
              <a:spcBef>
                <a:spcPts val="60"/>
              </a:spcBef>
              <a:tabLst>
                <a:tab pos="1368425" algn="l"/>
              </a:tabLst>
            </a:pPr>
            <a:r>
              <a:rPr sz="2400" b="1" spc="-5" dirty="0">
                <a:solidFill>
                  <a:srgbClr val="9A0000"/>
                </a:solidFill>
                <a:latin typeface="Courier New"/>
                <a:cs typeface="Courier New"/>
              </a:rPr>
              <a:t>SELECT </a:t>
            </a:r>
            <a:r>
              <a:rPr sz="2400" b="1" spc="-10" dirty="0">
                <a:latin typeface="Courier New"/>
                <a:cs typeface="Courier New"/>
              </a:rPr>
              <a:t>S.age, age1=S.age-5, </a:t>
            </a:r>
            <a:r>
              <a:rPr sz="2400" b="1" spc="-5" dirty="0">
                <a:latin typeface="Courier New"/>
                <a:cs typeface="Courier New"/>
              </a:rPr>
              <a:t>2*S.age </a:t>
            </a:r>
            <a:r>
              <a:rPr sz="2400" b="1" dirty="0">
                <a:solidFill>
                  <a:srgbClr val="9A0000"/>
                </a:solidFill>
                <a:latin typeface="Courier New"/>
                <a:cs typeface="Courier New"/>
              </a:rPr>
              <a:t>AS </a:t>
            </a:r>
            <a:r>
              <a:rPr sz="2400" b="1" spc="-10" dirty="0">
                <a:latin typeface="Courier New"/>
                <a:cs typeface="Courier New"/>
              </a:rPr>
              <a:t>age2  </a:t>
            </a:r>
            <a:r>
              <a:rPr sz="2400" b="1" spc="-5" dirty="0">
                <a:solidFill>
                  <a:srgbClr val="9A0000"/>
                </a:solidFill>
                <a:latin typeface="Courier New"/>
                <a:cs typeface="Courier New"/>
              </a:rPr>
              <a:t>FROM	</a:t>
            </a:r>
            <a:r>
              <a:rPr sz="2400" b="1" spc="-10" dirty="0">
                <a:latin typeface="Courier New"/>
                <a:cs typeface="Courier New"/>
              </a:rPr>
              <a:t>Students</a:t>
            </a:r>
            <a:r>
              <a:rPr sz="2400" b="1" spc="-30" dirty="0">
                <a:latin typeface="Courier New"/>
                <a:cs typeface="Courier New"/>
              </a:rPr>
              <a:t> </a:t>
            </a:r>
            <a:r>
              <a:rPr sz="2400" b="1" dirty="0">
                <a:latin typeface="Courier New"/>
                <a:cs typeface="Courier New"/>
              </a:rPr>
              <a:t>S</a:t>
            </a:r>
            <a:endParaRPr sz="2400">
              <a:latin typeface="Courier New"/>
              <a:cs typeface="Courier New"/>
            </a:endParaRPr>
          </a:p>
          <a:p>
            <a:pPr marL="89535">
              <a:lnSpc>
                <a:spcPct val="100000"/>
              </a:lnSpc>
              <a:tabLst>
                <a:tab pos="1368425" algn="l"/>
              </a:tabLst>
            </a:pPr>
            <a:r>
              <a:rPr sz="2400" b="1" spc="-5" dirty="0">
                <a:solidFill>
                  <a:srgbClr val="9A0000"/>
                </a:solidFill>
                <a:latin typeface="Courier New"/>
                <a:cs typeface="Courier New"/>
              </a:rPr>
              <a:t>WHERE	</a:t>
            </a:r>
            <a:r>
              <a:rPr sz="2400" b="1" spc="-5" dirty="0">
                <a:latin typeface="Courier New"/>
                <a:cs typeface="Courier New"/>
              </a:rPr>
              <a:t>S.name </a:t>
            </a:r>
            <a:r>
              <a:rPr sz="2400" b="1" spc="-10" dirty="0">
                <a:solidFill>
                  <a:srgbClr val="9A0000"/>
                </a:solidFill>
                <a:latin typeface="Courier New"/>
                <a:cs typeface="Courier New"/>
              </a:rPr>
              <a:t>LIKE</a:t>
            </a:r>
            <a:r>
              <a:rPr sz="2400" b="1" spc="-20" dirty="0">
                <a:solidFill>
                  <a:srgbClr val="9A0000"/>
                </a:solidFill>
                <a:latin typeface="Courier New"/>
                <a:cs typeface="Courier New"/>
              </a:rPr>
              <a:t> </a:t>
            </a:r>
            <a:r>
              <a:rPr sz="2400" b="1" spc="-10" dirty="0">
                <a:latin typeface="Courier New"/>
                <a:cs typeface="Courier New"/>
              </a:rPr>
              <a:t>‘B_%B’</a:t>
            </a:r>
            <a:endParaRPr sz="24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</TotalTime>
  <Words>2838</Words>
  <Application>Microsoft Office PowerPoint</Application>
  <PresentationFormat>On-screen Show (4:3)</PresentationFormat>
  <Paragraphs>1139</Paragraphs>
  <Slides>74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74</vt:i4>
      </vt:variant>
    </vt:vector>
  </HeadingPairs>
  <TitlesOfParts>
    <vt:vector size="75" baseType="lpstr">
      <vt:lpstr>Office Theme</vt:lpstr>
      <vt:lpstr>Slide 1</vt:lpstr>
      <vt:lpstr>Interogare SQL simplă</vt:lpstr>
      <vt:lpstr>Clauza WHERE</vt:lpstr>
      <vt:lpstr>Clauza WHERE</vt:lpstr>
      <vt:lpstr>Clauza WHERE</vt:lpstr>
      <vt:lpstr>Clauza WHERE (SQL Server!)</vt:lpstr>
      <vt:lpstr>Clauza WHERE</vt:lpstr>
      <vt:lpstr>Clauza WHERE</vt:lpstr>
      <vt:lpstr>Expresii şi string-uri</vt:lpstr>
      <vt:lpstr>INNER JOIN</vt:lpstr>
      <vt:lpstr>LEFT OUTER JOIN</vt:lpstr>
      <vt:lpstr>RIGHT OUTER JOIN</vt:lpstr>
      <vt:lpstr>FULL OUTER JOIN</vt:lpstr>
      <vt:lpstr>A SQL query walks into a bar. He approaches two tables and says:  "Mind if I join you?" O interogare SQL dă într-o bară. Se apropie de două tabele și spune: „Te superi dacă mă alătur ție?” </vt:lpstr>
      <vt:lpstr>Valoarea NULL</vt:lpstr>
      <vt:lpstr>COUNT(*)</vt:lpstr>
      <vt:lpstr>GROUP BY / HAVING</vt:lpstr>
      <vt:lpstr>GROUP BY / HAVING</vt:lpstr>
      <vt:lpstr>NUMARUL STUDENTILOR CU NOTA LA CURSURILE CU 6 CREDITE SI MEDIA  NOTELOR ACESTORA</vt:lpstr>
      <vt:lpstr>Enrolled</vt:lpstr>
      <vt:lpstr>Enrolled</vt:lpstr>
      <vt:lpstr>Slide 22</vt:lpstr>
      <vt:lpstr>Sortarea rezultatului interogarilor</vt:lpstr>
      <vt:lpstr>Sortarea rezultatului interogarilor</vt:lpstr>
      <vt:lpstr>Subinterogări</vt:lpstr>
      <vt:lpstr>Subinterogări</vt:lpstr>
      <vt:lpstr>Subinterogări</vt:lpstr>
      <vt:lpstr>ANY</vt:lpstr>
      <vt:lpstr>ALL</vt:lpstr>
      <vt:lpstr>Reuniune, intersecție și diferență</vt:lpstr>
      <vt:lpstr>Reuniune, intersecție și diferență</vt:lpstr>
      <vt:lpstr>Reuniune, intersecție și diferență</vt:lpstr>
      <vt:lpstr>Reuniune, intersecție și diferență</vt:lpstr>
      <vt:lpstr>Reuniune, intersecție și diferență</vt:lpstr>
      <vt:lpstr>Reuniune, intersecție și diferență</vt:lpstr>
      <vt:lpstr>Limbajul SQL: DML</vt:lpstr>
      <vt:lpstr>Limbajul SQL: DML</vt:lpstr>
      <vt:lpstr>Limbajul SQL: DML</vt:lpstr>
      <vt:lpstr>Limbajul SQL: DML</vt:lpstr>
      <vt:lpstr>Limbajul SQL: DML</vt:lpstr>
      <vt:lpstr>Limbajul SQL: DML</vt:lpstr>
      <vt:lpstr>Limbajul SQL: DML</vt:lpstr>
      <vt:lpstr>Limbajul SQL: DML</vt:lpstr>
      <vt:lpstr>Limbajul SQL: DDL</vt:lpstr>
      <vt:lpstr>Limbajul SQL: DDL</vt:lpstr>
      <vt:lpstr>Limbajul SQL: DDL</vt:lpstr>
      <vt:lpstr>Limbajul SQL: DDL</vt:lpstr>
      <vt:lpstr>Limbajul SQL: DDL</vt:lpstr>
      <vt:lpstr>Limbajul SQL: DDL</vt:lpstr>
      <vt:lpstr>Limbajul SQL: DDL</vt:lpstr>
      <vt:lpstr>Limbajul SQL: DDL</vt:lpstr>
      <vt:lpstr>Limbajul SQL: DDL</vt:lpstr>
      <vt:lpstr>Limbajul SQL: DDL</vt:lpstr>
      <vt:lpstr>Limbajul SQL: DDL</vt:lpstr>
      <vt:lpstr>Limbajul SQL: DDL</vt:lpstr>
      <vt:lpstr>Limbajul SQL: DDL</vt:lpstr>
      <vt:lpstr>Limbajul SQL: DDL</vt:lpstr>
      <vt:lpstr>Limbajul SQL: DDL</vt:lpstr>
      <vt:lpstr>Limbajul SQL: DDL</vt:lpstr>
      <vt:lpstr>Limbajul SQL: DDL</vt:lpstr>
      <vt:lpstr>Limbajul SQL: DDL</vt:lpstr>
      <vt:lpstr>Limbajul SQL: DDL</vt:lpstr>
      <vt:lpstr>Limbajul SQL: DDL</vt:lpstr>
      <vt:lpstr>Limbajul SQL: DDL</vt:lpstr>
      <vt:lpstr>Limbajul SQL: DDL</vt:lpstr>
      <vt:lpstr>Limbajul SQL: DDL</vt:lpstr>
      <vt:lpstr>Limbajul SQL: DDL</vt:lpstr>
      <vt:lpstr>Limbajul SQL: DDL</vt:lpstr>
      <vt:lpstr>Limbajul SQL: DDL</vt:lpstr>
      <vt:lpstr>Limbajul SQL: DDL</vt:lpstr>
      <vt:lpstr>Limbajul SQL: DDL</vt:lpstr>
      <vt:lpstr>Limbajul SQL: DDL</vt:lpstr>
      <vt:lpstr>Limbajul SQL: DDL</vt:lpstr>
      <vt:lpstr>Limbajul SQL: DDL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Suciu</dc:creator>
  <cp:lastModifiedBy>Mihai</cp:lastModifiedBy>
  <cp:revision>5</cp:revision>
  <dcterms:created xsi:type="dcterms:W3CDTF">2021-10-23T10:57:51Z</dcterms:created>
  <dcterms:modified xsi:type="dcterms:W3CDTF">2021-10-28T07:39:36Z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2019-05-19T00:00:00Z</vt:filetime>
  </property>
  <property fmtid="{D5CDD505-2E9C-101B-9397-08002B2CF9AE}" pid="3" name="Creator">
    <vt:lpwstr>Microsoft® PowerPoint® for Office 365</vt:lpwstr>
  </property>
  <property fmtid="{D5CDD505-2E9C-101B-9397-08002B2CF9AE}" pid="4" name="LastSaved">
    <vt:filetime>2021-10-23T00:00:00Z</vt:filetime>
  </property>
</Properties>
</file>