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s/slide2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25"/>
  </p:notesMasterIdLst>
  <p:sldIdLst>
    <p:sldId id="256" r:id="rId2"/>
    <p:sldId id="294" r:id="rId3"/>
    <p:sldId id="262" r:id="rId4"/>
    <p:sldId id="261" r:id="rId5"/>
    <p:sldId id="257" r:id="rId6"/>
    <p:sldId id="258" r:id="rId7"/>
    <p:sldId id="259" r:id="rId8"/>
    <p:sldId id="260"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9" r:id="rId22"/>
    <p:sldId id="275" r:id="rId23"/>
    <p:sldId id="276" r:id="rId24"/>
    <p:sldId id="277" r:id="rId25"/>
    <p:sldId id="278" r:id="rId26"/>
    <p:sldId id="283" r:id="rId27"/>
    <p:sldId id="280" r:id="rId28"/>
    <p:sldId id="284" r:id="rId29"/>
    <p:sldId id="285" r:id="rId30"/>
    <p:sldId id="281" r:id="rId31"/>
    <p:sldId id="282" r:id="rId32"/>
    <p:sldId id="485" r:id="rId33"/>
    <p:sldId id="486" r:id="rId34"/>
    <p:sldId id="487" r:id="rId35"/>
    <p:sldId id="488" r:id="rId36"/>
    <p:sldId id="489" r:id="rId37"/>
    <p:sldId id="490" r:id="rId38"/>
    <p:sldId id="491" r:id="rId39"/>
    <p:sldId id="492" r:id="rId40"/>
    <p:sldId id="493" r:id="rId41"/>
    <p:sldId id="494" r:id="rId42"/>
    <p:sldId id="495" r:id="rId43"/>
    <p:sldId id="496" r:id="rId44"/>
    <p:sldId id="289" r:id="rId45"/>
    <p:sldId id="290" r:id="rId46"/>
    <p:sldId id="291" r:id="rId47"/>
    <p:sldId id="292" r:id="rId48"/>
    <p:sldId id="293" r:id="rId49"/>
    <p:sldId id="510" r:id="rId50"/>
    <p:sldId id="511" r:id="rId51"/>
    <p:sldId id="512" r:id="rId52"/>
    <p:sldId id="295" r:id="rId53"/>
    <p:sldId id="296" r:id="rId54"/>
    <p:sldId id="309" r:id="rId55"/>
    <p:sldId id="297" r:id="rId56"/>
    <p:sldId id="310" r:id="rId57"/>
    <p:sldId id="308" r:id="rId58"/>
    <p:sldId id="513" r:id="rId59"/>
    <p:sldId id="298" r:id="rId60"/>
    <p:sldId id="311" r:id="rId61"/>
    <p:sldId id="312" r:id="rId62"/>
    <p:sldId id="305" r:id="rId63"/>
    <p:sldId id="306" r:id="rId64"/>
    <p:sldId id="307" r:id="rId65"/>
    <p:sldId id="313" r:id="rId66"/>
    <p:sldId id="509" r:id="rId67"/>
    <p:sldId id="303" r:id="rId68"/>
    <p:sldId id="314" r:id="rId69"/>
    <p:sldId id="315" r:id="rId70"/>
    <p:sldId id="302" r:id="rId71"/>
    <p:sldId id="317" r:id="rId72"/>
    <p:sldId id="299" r:id="rId73"/>
    <p:sldId id="316" r:id="rId74"/>
    <p:sldId id="508" r:id="rId75"/>
    <p:sldId id="319" r:id="rId76"/>
    <p:sldId id="322" r:id="rId77"/>
    <p:sldId id="323" r:id="rId78"/>
    <p:sldId id="326" r:id="rId79"/>
    <p:sldId id="324" r:id="rId80"/>
    <p:sldId id="325" r:id="rId81"/>
    <p:sldId id="327" r:id="rId82"/>
    <p:sldId id="329" r:id="rId83"/>
    <p:sldId id="330" r:id="rId84"/>
    <p:sldId id="331" r:id="rId85"/>
    <p:sldId id="332" r:id="rId86"/>
    <p:sldId id="333" r:id="rId87"/>
    <p:sldId id="334" r:id="rId88"/>
    <p:sldId id="320" r:id="rId89"/>
    <p:sldId id="335" r:id="rId90"/>
    <p:sldId id="336" r:id="rId91"/>
    <p:sldId id="507" r:id="rId92"/>
    <p:sldId id="497" r:id="rId93"/>
    <p:sldId id="498" r:id="rId94"/>
    <p:sldId id="499" r:id="rId95"/>
    <p:sldId id="502" r:id="rId96"/>
    <p:sldId id="500" r:id="rId97"/>
    <p:sldId id="503" r:id="rId98"/>
    <p:sldId id="501" r:id="rId99"/>
    <p:sldId id="504" r:id="rId100"/>
    <p:sldId id="374" r:id="rId101"/>
    <p:sldId id="375" r:id="rId102"/>
    <p:sldId id="366" r:id="rId103"/>
    <p:sldId id="367" r:id="rId104"/>
    <p:sldId id="368" r:id="rId105"/>
    <p:sldId id="369" r:id="rId106"/>
    <p:sldId id="370" r:id="rId107"/>
    <p:sldId id="371" r:id="rId108"/>
    <p:sldId id="372" r:id="rId109"/>
    <p:sldId id="373" r:id="rId110"/>
    <p:sldId id="506"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402" r:id="rId125"/>
    <p:sldId id="517" r:id="rId126"/>
    <p:sldId id="403" r:id="rId127"/>
    <p:sldId id="404"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418" r:id="rId154"/>
    <p:sldId id="419" r:id="rId155"/>
    <p:sldId id="420" r:id="rId156"/>
    <p:sldId id="421" r:id="rId157"/>
    <p:sldId id="422" r:id="rId158"/>
    <p:sldId id="423" r:id="rId159"/>
    <p:sldId id="424" r:id="rId160"/>
    <p:sldId id="425" r:id="rId161"/>
    <p:sldId id="426" r:id="rId162"/>
    <p:sldId id="427" r:id="rId163"/>
    <p:sldId id="428" r:id="rId164"/>
    <p:sldId id="514" r:id="rId165"/>
    <p:sldId id="515" r:id="rId166"/>
    <p:sldId id="516" r:id="rId167"/>
    <p:sldId id="429" r:id="rId168"/>
    <p:sldId id="430" r:id="rId169"/>
    <p:sldId id="431" r:id="rId170"/>
    <p:sldId id="432" r:id="rId171"/>
    <p:sldId id="433" r:id="rId172"/>
    <p:sldId id="434" r:id="rId173"/>
    <p:sldId id="435" r:id="rId174"/>
    <p:sldId id="436" r:id="rId175"/>
    <p:sldId id="437" r:id="rId176"/>
    <p:sldId id="438" r:id="rId177"/>
    <p:sldId id="439" r:id="rId178"/>
    <p:sldId id="440" r:id="rId179"/>
    <p:sldId id="441" r:id="rId180"/>
    <p:sldId id="442" r:id="rId181"/>
    <p:sldId id="443" r:id="rId182"/>
    <p:sldId id="444" r:id="rId183"/>
    <p:sldId id="445" r:id="rId184"/>
    <p:sldId id="446" r:id="rId185"/>
    <p:sldId id="447" r:id="rId186"/>
    <p:sldId id="448" r:id="rId187"/>
    <p:sldId id="449" r:id="rId188"/>
    <p:sldId id="450" r:id="rId189"/>
    <p:sldId id="451" r:id="rId190"/>
    <p:sldId id="452" r:id="rId191"/>
    <p:sldId id="453" r:id="rId192"/>
    <p:sldId id="454" r:id="rId193"/>
    <p:sldId id="455" r:id="rId194"/>
    <p:sldId id="456" r:id="rId195"/>
    <p:sldId id="457" r:id="rId196"/>
    <p:sldId id="458" r:id="rId197"/>
    <p:sldId id="459" r:id="rId198"/>
    <p:sldId id="460" r:id="rId199"/>
    <p:sldId id="461" r:id="rId200"/>
    <p:sldId id="462" r:id="rId201"/>
    <p:sldId id="463" r:id="rId202"/>
    <p:sldId id="464" r:id="rId203"/>
    <p:sldId id="465" r:id="rId204"/>
    <p:sldId id="466" r:id="rId205"/>
    <p:sldId id="467" r:id="rId206"/>
    <p:sldId id="468" r:id="rId207"/>
    <p:sldId id="469" r:id="rId208"/>
    <p:sldId id="470" r:id="rId209"/>
    <p:sldId id="471" r:id="rId210"/>
    <p:sldId id="472" r:id="rId211"/>
    <p:sldId id="473" r:id="rId212"/>
    <p:sldId id="474" r:id="rId213"/>
    <p:sldId id="475" r:id="rId214"/>
    <p:sldId id="476" r:id="rId215"/>
    <p:sldId id="477" r:id="rId216"/>
    <p:sldId id="478" r:id="rId217"/>
    <p:sldId id="479" r:id="rId218"/>
    <p:sldId id="480" r:id="rId219"/>
    <p:sldId id="481" r:id="rId220"/>
    <p:sldId id="482" r:id="rId221"/>
    <p:sldId id="483" r:id="rId222"/>
    <p:sldId id="484" r:id="rId223"/>
    <p:sldId id="505" r:id="rId224"/>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viewProps" Target="viewProp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tableStyles" Target="tableStyles.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0346C96-96A1-47A5-83B1-15CF8156A720}" type="datetimeFigureOut">
              <a:rPr lang="ar-EG" smtClean="0"/>
              <a:pPr/>
              <a:t>22/11/1432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03F8023-94E4-49B6-8744-D8930C88AFF8}"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03F8023-94E4-49B6-8744-D8930C88AFF8}" type="slidenum">
              <a:rPr lang="ar-EG" smtClean="0"/>
              <a:pPr/>
              <a:t>11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ar-EG" dirty="0"/>
          </a:p>
        </p:txBody>
      </p:sp>
      <p:sp>
        <p:nvSpPr>
          <p:cNvPr id="4" name="Slide Number Placeholder 3"/>
          <p:cNvSpPr>
            <a:spLocks noGrp="1"/>
          </p:cNvSpPr>
          <p:nvPr>
            <p:ph type="sldNum" sz="quarter" idx="10"/>
          </p:nvPr>
        </p:nvSpPr>
        <p:spPr/>
        <p:txBody>
          <a:bodyPr/>
          <a:lstStyle/>
          <a:p>
            <a:fld id="{303F8023-94E4-49B6-8744-D8930C88AFF8}" type="slidenum">
              <a:rPr lang="ar-EG" smtClean="0"/>
              <a:pPr/>
              <a:t>163</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1B57079B-C763-4E49-AE19-214BA044EFA5}" type="slidenum">
              <a:rPr lang="ar-EG" smtClean="0"/>
              <a:pPr/>
              <a:t>179</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19" name="Footer Placeholder 18"/>
          <p:cNvSpPr>
            <a:spLocks noGrp="1"/>
          </p:cNvSpPr>
          <p:nvPr>
            <p:ph type="ftr" sz="quarter" idx="11"/>
          </p:nvPr>
        </p:nvSpPr>
        <p:spPr/>
        <p:txBody>
          <a:bodyPr/>
          <a:lstStyle/>
          <a:p>
            <a:endParaRPr lang="ar-EG"/>
          </a:p>
        </p:txBody>
      </p:sp>
      <p:sp>
        <p:nvSpPr>
          <p:cNvPr id="27" name="Slide Number Placeholder 26"/>
          <p:cNvSpPr>
            <a:spLocks noGrp="1"/>
          </p:cNvSpPr>
          <p:nvPr>
            <p:ph type="sldNum" sz="quarter" idx="12"/>
          </p:nvPr>
        </p:nvSpPr>
        <p:spPr/>
        <p:txBody>
          <a:bodyPr/>
          <a:lstStyle/>
          <a:p>
            <a:fld id="{8329A4C8-E995-426E-82F3-F37F2FE975FD}"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329A4C8-E995-426E-82F3-F37F2FE975FD}"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329A4C8-E995-426E-82F3-F37F2FE975FD}"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329A4C8-E995-426E-82F3-F37F2FE975FD}"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329A4C8-E995-426E-82F3-F37F2FE975FD}"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8329A4C8-E995-426E-82F3-F37F2FE975FD}"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8329A4C8-E995-426E-82F3-F37F2FE975FD}"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8329A4C8-E995-426E-82F3-F37F2FE975FD}"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8329A4C8-E995-426E-82F3-F37F2FE975FD}"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8329A4C8-E995-426E-82F3-F37F2FE975FD}"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82892C-415A-4101-9BD5-EBF9BF5F9EFC}" type="datetimeFigureOut">
              <a:rPr lang="ar-EG" smtClean="0"/>
              <a:pPr/>
              <a:t>22/11/1432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a:xfrm>
            <a:off x="8077200" y="6356350"/>
            <a:ext cx="609600" cy="365125"/>
          </a:xfrm>
        </p:spPr>
        <p:txBody>
          <a:bodyPr/>
          <a:lstStyle/>
          <a:p>
            <a:fld id="{8329A4C8-E995-426E-82F3-F37F2FE975FD}" type="slidenum">
              <a:rPr lang="ar-EG" smtClean="0"/>
              <a:pPr/>
              <a:t>‹#›</a:t>
            </a:fld>
            <a:endParaRPr lang="ar-E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782892C-415A-4101-9BD5-EBF9BF5F9EFC}" type="datetimeFigureOut">
              <a:rPr lang="ar-EG" smtClean="0"/>
              <a:pPr/>
              <a:t>22/11/1432</a:t>
            </a:fld>
            <a:endParaRPr lang="ar-E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E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29A4C8-E995-426E-82F3-F37F2FE975FD}" type="slidenum">
              <a:rPr lang="ar-EG" smtClean="0"/>
              <a:pPr/>
              <a:t>‹#›</a:t>
            </a:fld>
            <a:endParaRPr lang="ar-E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hmedmoosa.wordpress.com/" TargetMode="External"/><Relationship Id="rId2" Type="http://schemas.openxmlformats.org/officeDocument/2006/relationships/hyperlink" Target="http://weblogs.asp.net/ahmedmoosa"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hyperlink" Target="http://msdn.microsoft.com/en-us/library/aa299742(v=SQL.80).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362199"/>
          </a:xfrm>
        </p:spPr>
        <p:txBody>
          <a:bodyPr>
            <a:noAutofit/>
          </a:bodyPr>
          <a:lstStyle/>
          <a:p>
            <a:pPr algn="ctr" rtl="0"/>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SQL </a:t>
            </a: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Queries</a:t>
            </a:r>
            <a:b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&amp;</a:t>
            </a:r>
            <a:b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Programming </a:t>
            </a:r>
            <a:endParaRPr lang="ar-EG"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762000" y="4847272"/>
            <a:ext cx="6400800" cy="1200329"/>
          </a:xfrm>
          <a:prstGeom prst="rect">
            <a:avLst/>
          </a:prstGeom>
          <a:noFill/>
        </p:spPr>
        <p:txBody>
          <a:bodyPr wrap="square" rtlCol="1">
            <a:spAutoFit/>
          </a:bodyPr>
          <a:lstStyle/>
          <a:p>
            <a:pPr algn="l" rtl="0"/>
            <a:r>
              <a:rPr lang="en-US" b="1" dirty="0" smtClean="0"/>
              <a:t>Ahmed Moosa</a:t>
            </a:r>
            <a:endParaRPr lang="ar-SA" b="1" dirty="0" smtClean="0"/>
          </a:p>
          <a:p>
            <a:pPr algn="l" rtl="0"/>
            <a:r>
              <a:rPr lang="en-US" b="1" dirty="0" smtClean="0"/>
              <a:t>MCPD / MCTS (Web Developer )</a:t>
            </a:r>
          </a:p>
          <a:p>
            <a:pPr algn="l" rtl="0"/>
            <a:r>
              <a:rPr lang="en-US" b="1" dirty="0" smtClean="0">
                <a:hlinkClick r:id="rId2"/>
              </a:rPr>
              <a:t>http://weblogs.asp.net/ahmedmoosa</a:t>
            </a:r>
            <a:r>
              <a:rPr lang="en-US" b="1" dirty="0" smtClean="0"/>
              <a:t> </a:t>
            </a:r>
          </a:p>
          <a:p>
            <a:pPr algn="l" rtl="0"/>
            <a:r>
              <a:rPr lang="en-US" b="1" dirty="0" smtClean="0">
                <a:hlinkClick r:id="rId3"/>
              </a:rPr>
              <a:t>http://ahmedmoosa.wordpress.com</a:t>
            </a:r>
            <a:r>
              <a:rPr lang="en-US" b="1" dirty="0" smtClean="0"/>
              <a:t> </a:t>
            </a:r>
            <a:endParaRPr lang="ar-EG" b="1" dirty="0"/>
          </a:p>
        </p:txBody>
      </p:sp>
      <p:pic>
        <p:nvPicPr>
          <p:cNvPr id="1026" name="Picture 2" descr="C:\Users\ahmed\AppData\Local\Temp\Rar$DI04.635\MCC11_Logo_Vertical_2-color.png"/>
          <p:cNvPicPr>
            <a:picLocks noChangeAspect="1" noChangeArrowheads="1"/>
          </p:cNvPicPr>
          <p:nvPr/>
        </p:nvPicPr>
        <p:blipFill>
          <a:blip r:embed="rId4" cstate="print"/>
          <a:srcRect/>
          <a:stretch>
            <a:fillRect/>
          </a:stretch>
        </p:blipFill>
        <p:spPr bwMode="auto">
          <a:xfrm>
            <a:off x="5675662" y="3481095"/>
            <a:ext cx="3468338" cy="337690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 Type Categories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Numeric </a:t>
            </a:r>
            <a:r>
              <a:rPr lang="en-US" dirty="0"/>
              <a:t>Data Type </a:t>
            </a:r>
          </a:p>
          <a:p>
            <a:pPr algn="l" rtl="0"/>
            <a:r>
              <a:rPr lang="en-US" dirty="0" smtClean="0"/>
              <a:t>Date </a:t>
            </a:r>
            <a:r>
              <a:rPr lang="en-US" dirty="0"/>
              <a:t>and Time Data Type </a:t>
            </a:r>
          </a:p>
          <a:p>
            <a:pPr algn="l" rtl="0"/>
            <a:r>
              <a:rPr lang="en-US" dirty="0" smtClean="0"/>
              <a:t>Character </a:t>
            </a:r>
            <a:r>
              <a:rPr lang="en-US" dirty="0"/>
              <a:t>Data Type </a:t>
            </a:r>
          </a:p>
          <a:p>
            <a:pPr algn="l" rtl="0"/>
            <a:r>
              <a:rPr lang="en-US" dirty="0" smtClean="0"/>
              <a:t>Binary </a:t>
            </a:r>
            <a:r>
              <a:rPr lang="en-US" dirty="0"/>
              <a:t>Data Type</a:t>
            </a:r>
          </a:p>
          <a:p>
            <a:pPr algn="l" rtl="0"/>
            <a:endParaRPr lang="ar-EG"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Full Join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dirty="0" smtClean="0"/>
              <a:t>returns all the rows from the left table , and all the rows from the right table</a:t>
            </a:r>
          </a:p>
          <a:p>
            <a:pPr algn="l" rtl="0"/>
            <a:r>
              <a:rPr lang="en-US" dirty="0" smtClean="0"/>
              <a:t>Also it returns rows in the left table that do not have matches in the right table, or if there are rows in right table that do not have matches in the left table.</a:t>
            </a:r>
            <a:endParaRPr lang="ar-EG"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497840"/>
          <a:ext cx="2743200" cy="1483360"/>
        </p:xfrm>
        <a:graphic>
          <a:graphicData uri="http://schemas.openxmlformats.org/drawingml/2006/table">
            <a:tbl>
              <a:tblPr rtl="1" firstRow="1" bandRow="1">
                <a:tableStyleId>{5C22544A-7EE6-4342-B048-85BDC9FD1C3A}</a:tableStyleId>
              </a:tblPr>
              <a:tblGrid>
                <a:gridCol w="1371600"/>
                <a:gridCol w="1371600"/>
              </a:tblGrid>
              <a:tr h="370840">
                <a:tc>
                  <a:txBody>
                    <a:bodyPr/>
                    <a:lstStyle/>
                    <a:p>
                      <a:pPr algn="ctr" rtl="1"/>
                      <a:r>
                        <a:rPr lang="en-US" dirty="0" smtClean="0"/>
                        <a:t>Name</a:t>
                      </a:r>
                      <a:endParaRPr lang="ar-EG" dirty="0"/>
                    </a:p>
                  </a:txBody>
                  <a:tcPr/>
                </a:tc>
                <a:tc>
                  <a:txBody>
                    <a:bodyPr/>
                    <a:lstStyle/>
                    <a:p>
                      <a:pPr algn="ctr" rtl="1"/>
                      <a:r>
                        <a:rPr lang="en-US" dirty="0" smtClean="0"/>
                        <a:t>ID</a:t>
                      </a:r>
                      <a:endParaRPr lang="ar-EG" dirty="0"/>
                    </a:p>
                  </a:txBody>
                  <a:tcPr/>
                </a:tc>
              </a:tr>
              <a:tr h="370840">
                <a:tc>
                  <a:txBody>
                    <a:bodyPr/>
                    <a:lstStyle/>
                    <a:p>
                      <a:pPr algn="ctr" rtl="1"/>
                      <a:r>
                        <a:rPr lang="en-US" dirty="0" smtClean="0"/>
                        <a:t>Some1</a:t>
                      </a:r>
                      <a:endParaRPr lang="ar-EG" dirty="0"/>
                    </a:p>
                  </a:txBody>
                  <a:tcPr/>
                </a:tc>
                <a:tc>
                  <a:txBody>
                    <a:bodyPr/>
                    <a:lstStyle/>
                    <a:p>
                      <a:pPr algn="ctr" rtl="1"/>
                      <a:r>
                        <a:rPr lang="en-US" dirty="0" smtClean="0"/>
                        <a:t>1</a:t>
                      </a:r>
                      <a:endParaRPr lang="ar-EG" dirty="0"/>
                    </a:p>
                  </a:txBody>
                  <a:tcPr/>
                </a:tc>
              </a:tr>
              <a:tr h="370840">
                <a:tc>
                  <a:txBody>
                    <a:bodyPr/>
                    <a:lstStyle/>
                    <a:p>
                      <a:pPr algn="ctr" rtl="1"/>
                      <a:r>
                        <a:rPr lang="en-US" dirty="0" smtClean="0"/>
                        <a:t>Some2</a:t>
                      </a:r>
                      <a:endParaRPr lang="ar-EG" dirty="0"/>
                    </a:p>
                  </a:txBody>
                  <a:tcPr/>
                </a:tc>
                <a:tc>
                  <a:txBody>
                    <a:bodyPr/>
                    <a:lstStyle/>
                    <a:p>
                      <a:pPr algn="ctr" rtl="1"/>
                      <a:r>
                        <a:rPr lang="en-US" dirty="0" smtClean="0"/>
                        <a:t>2</a:t>
                      </a:r>
                      <a:endParaRPr lang="ar-EG" dirty="0"/>
                    </a:p>
                  </a:txBody>
                  <a:tcPr/>
                </a:tc>
              </a:tr>
              <a:tr h="370840">
                <a:tc>
                  <a:txBody>
                    <a:bodyPr/>
                    <a:lstStyle/>
                    <a:p>
                      <a:pPr algn="ctr" rtl="1"/>
                      <a:r>
                        <a:rPr lang="en-US" dirty="0" smtClean="0"/>
                        <a:t>Some3</a:t>
                      </a:r>
                      <a:endParaRPr lang="ar-EG" dirty="0"/>
                    </a:p>
                  </a:txBody>
                  <a:tcPr/>
                </a:tc>
                <a:tc>
                  <a:txBody>
                    <a:bodyPr/>
                    <a:lstStyle/>
                    <a:p>
                      <a:pPr algn="ctr" rtl="1"/>
                      <a:r>
                        <a:rPr lang="en-US" dirty="0" smtClean="0"/>
                        <a:t>3</a:t>
                      </a:r>
                      <a:endParaRPr lang="ar-EG" dirty="0"/>
                    </a:p>
                  </a:txBody>
                  <a:tcPr/>
                </a:tc>
              </a:tr>
            </a:tbl>
          </a:graphicData>
        </a:graphic>
      </p:graphicFrame>
      <p:graphicFrame>
        <p:nvGraphicFramePr>
          <p:cNvPr id="5" name="Table 4"/>
          <p:cNvGraphicFramePr>
            <a:graphicFrameLocks noGrp="1"/>
          </p:cNvGraphicFramePr>
          <p:nvPr/>
        </p:nvGraphicFramePr>
        <p:xfrm>
          <a:off x="5638800" y="497840"/>
          <a:ext cx="2743200" cy="1483360"/>
        </p:xfrm>
        <a:graphic>
          <a:graphicData uri="http://schemas.openxmlformats.org/drawingml/2006/table">
            <a:tbl>
              <a:tblPr rtl="1" firstRow="1" bandRow="1">
                <a:tableStyleId>{5C22544A-7EE6-4342-B048-85BDC9FD1C3A}</a:tableStyleId>
              </a:tblPr>
              <a:tblGrid>
                <a:gridCol w="1371600"/>
                <a:gridCol w="1371600"/>
              </a:tblGrid>
              <a:tr h="370840">
                <a:tc>
                  <a:txBody>
                    <a:bodyPr/>
                    <a:lstStyle/>
                    <a:p>
                      <a:pPr algn="ctr" rtl="1"/>
                      <a:r>
                        <a:rPr lang="en-US" dirty="0" smtClean="0"/>
                        <a:t>Country</a:t>
                      </a:r>
                      <a:endParaRPr lang="ar-EG" dirty="0"/>
                    </a:p>
                  </a:txBody>
                  <a:tcPr/>
                </a:tc>
                <a:tc>
                  <a:txBody>
                    <a:bodyPr/>
                    <a:lstStyle/>
                    <a:p>
                      <a:pPr algn="ctr" rtl="1"/>
                      <a:r>
                        <a:rPr lang="en-US" dirty="0" smtClean="0"/>
                        <a:t>ID</a:t>
                      </a:r>
                      <a:endParaRPr lang="ar-EG" dirty="0"/>
                    </a:p>
                  </a:txBody>
                  <a:tcPr/>
                </a:tc>
              </a:tr>
              <a:tr h="370840">
                <a:tc>
                  <a:txBody>
                    <a:bodyPr/>
                    <a:lstStyle/>
                    <a:p>
                      <a:pPr algn="ctr" rtl="1"/>
                      <a:r>
                        <a:rPr lang="en-US" dirty="0" smtClean="0"/>
                        <a:t>Loc1</a:t>
                      </a:r>
                      <a:endParaRPr lang="ar-EG" dirty="0"/>
                    </a:p>
                  </a:txBody>
                  <a:tcPr/>
                </a:tc>
                <a:tc>
                  <a:txBody>
                    <a:bodyPr/>
                    <a:lstStyle/>
                    <a:p>
                      <a:pPr algn="ctr" rtl="1"/>
                      <a:r>
                        <a:rPr lang="en-US" dirty="0" smtClean="0"/>
                        <a:t>1</a:t>
                      </a:r>
                      <a:endParaRPr lang="ar-EG" dirty="0"/>
                    </a:p>
                  </a:txBody>
                  <a:tcPr/>
                </a:tc>
              </a:tr>
              <a:tr h="370840">
                <a:tc>
                  <a:txBody>
                    <a:bodyPr/>
                    <a:lstStyle/>
                    <a:p>
                      <a:pPr algn="ctr" rtl="1"/>
                      <a:r>
                        <a:rPr lang="en-US" dirty="0" smtClean="0"/>
                        <a:t>Loc2</a:t>
                      </a:r>
                      <a:endParaRPr lang="ar-EG" dirty="0"/>
                    </a:p>
                  </a:txBody>
                  <a:tcPr/>
                </a:tc>
                <a:tc>
                  <a:txBody>
                    <a:bodyPr/>
                    <a:lstStyle/>
                    <a:p>
                      <a:pPr algn="ctr" rtl="1"/>
                      <a:r>
                        <a:rPr lang="en-US" dirty="0" smtClean="0"/>
                        <a:t>2</a:t>
                      </a:r>
                      <a:endParaRPr lang="ar-EG" dirty="0"/>
                    </a:p>
                  </a:txBody>
                  <a:tcPr/>
                </a:tc>
              </a:tr>
              <a:tr h="370840">
                <a:tc>
                  <a:txBody>
                    <a:bodyPr/>
                    <a:lstStyle/>
                    <a:p>
                      <a:pPr algn="ctr" rtl="1"/>
                      <a:r>
                        <a:rPr lang="en-US" dirty="0" smtClean="0"/>
                        <a:t>Loc4</a:t>
                      </a:r>
                      <a:endParaRPr lang="ar-EG" dirty="0"/>
                    </a:p>
                  </a:txBody>
                  <a:tcPr/>
                </a:tc>
                <a:tc>
                  <a:txBody>
                    <a:bodyPr/>
                    <a:lstStyle/>
                    <a:p>
                      <a:pPr algn="ctr" rtl="1"/>
                      <a:r>
                        <a:rPr lang="en-US" dirty="0" smtClean="0"/>
                        <a:t>4</a:t>
                      </a:r>
                      <a:endParaRPr lang="ar-EG" dirty="0"/>
                    </a:p>
                  </a:txBody>
                  <a:tcPr/>
                </a:tc>
              </a:tr>
            </a:tbl>
          </a:graphicData>
        </a:graphic>
      </p:graphicFrame>
      <p:pic>
        <p:nvPicPr>
          <p:cNvPr id="4099" name="Picture 3"/>
          <p:cNvPicPr>
            <a:picLocks noChangeAspect="1" noChangeArrowheads="1"/>
          </p:cNvPicPr>
          <p:nvPr/>
        </p:nvPicPr>
        <p:blipFill>
          <a:blip r:embed="rId2" cstate="print"/>
          <a:srcRect/>
          <a:stretch>
            <a:fillRect/>
          </a:stretch>
        </p:blipFill>
        <p:spPr bwMode="auto">
          <a:xfrm>
            <a:off x="2688946" y="3962400"/>
            <a:ext cx="4321454" cy="2590800"/>
          </a:xfrm>
          <a:prstGeom prst="rect">
            <a:avLst/>
          </a:prstGeom>
          <a:noFill/>
          <a:ln w="9525">
            <a:noFill/>
            <a:miter lim="800000"/>
            <a:headEnd/>
            <a:tailEnd/>
          </a:ln>
        </p:spPr>
      </p:pic>
      <p:sp>
        <p:nvSpPr>
          <p:cNvPr id="8" name="Rectangle 7"/>
          <p:cNvSpPr/>
          <p:nvPr/>
        </p:nvSpPr>
        <p:spPr>
          <a:xfrm>
            <a:off x="914400" y="2209800"/>
            <a:ext cx="7620000" cy="1524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400" dirty="0">
                <a:solidFill>
                  <a:srgbClr val="0000CC"/>
                </a:solidFill>
              </a:rPr>
              <a:t>SELECT</a:t>
            </a:r>
            <a:r>
              <a:rPr lang="en-US" sz="2400" dirty="0"/>
              <a:t> a.id ,b.id, a.name , b.country </a:t>
            </a:r>
          </a:p>
          <a:p>
            <a:pPr algn="l" rtl="0"/>
            <a:r>
              <a:rPr lang="en-US" sz="2400" dirty="0">
                <a:solidFill>
                  <a:srgbClr val="0000CC"/>
                </a:solidFill>
              </a:rPr>
              <a:t>FROM</a:t>
            </a:r>
            <a:r>
              <a:rPr lang="en-US" sz="2400" dirty="0"/>
              <a:t> LeftTable </a:t>
            </a:r>
            <a:r>
              <a:rPr lang="en-US" sz="2400" dirty="0">
                <a:solidFill>
                  <a:srgbClr val="0000CC"/>
                </a:solidFill>
              </a:rPr>
              <a:t>as</a:t>
            </a:r>
            <a:r>
              <a:rPr lang="en-US" sz="2400" dirty="0"/>
              <a:t> a </a:t>
            </a:r>
          </a:p>
          <a:p>
            <a:pPr algn="l" rtl="0"/>
            <a:r>
              <a:rPr lang="en-US" sz="2400" dirty="0">
                <a:solidFill>
                  <a:srgbClr val="0000CC"/>
                </a:solidFill>
              </a:rPr>
              <a:t>Full</a:t>
            </a:r>
            <a:r>
              <a:rPr lang="en-US" sz="2400" dirty="0"/>
              <a:t> </a:t>
            </a:r>
            <a:r>
              <a:rPr lang="en-US" sz="2400" dirty="0">
                <a:solidFill>
                  <a:srgbClr val="0000CC"/>
                </a:solidFill>
              </a:rPr>
              <a:t>Join</a:t>
            </a:r>
            <a:r>
              <a:rPr lang="en-US" sz="2400" dirty="0"/>
              <a:t> RightTable </a:t>
            </a:r>
            <a:r>
              <a:rPr lang="en-US" sz="2400" dirty="0">
                <a:solidFill>
                  <a:srgbClr val="0000CC"/>
                </a:solidFill>
              </a:rPr>
              <a:t>as</a:t>
            </a:r>
            <a:r>
              <a:rPr lang="en-US" sz="2400" dirty="0"/>
              <a:t> b</a:t>
            </a:r>
          </a:p>
          <a:p>
            <a:pPr algn="l" rtl="0"/>
            <a:r>
              <a:rPr lang="en-US" sz="2400" dirty="0">
                <a:solidFill>
                  <a:srgbClr val="0000CC"/>
                </a:solidFill>
              </a:rPr>
              <a:t>On</a:t>
            </a:r>
            <a:r>
              <a:rPr lang="en-US" sz="2400" dirty="0"/>
              <a:t> a.id = b.id</a:t>
            </a:r>
            <a:endParaRPr lang="ar-EG" sz="2400" dirty="0"/>
          </a:p>
        </p:txBody>
      </p:sp>
      <p:sp>
        <p:nvSpPr>
          <p:cNvPr id="9" name="TextBox 8"/>
          <p:cNvSpPr txBox="1"/>
          <p:nvPr/>
        </p:nvSpPr>
        <p:spPr>
          <a:xfrm>
            <a:off x="152400" y="5943600"/>
            <a:ext cx="2057400" cy="523220"/>
          </a:xfrm>
          <a:prstGeom prst="rect">
            <a:avLst/>
          </a:prstGeom>
          <a:noFill/>
        </p:spPr>
        <p:txBody>
          <a:bodyPr wrap="square" rtlCol="1">
            <a:spAutoFit/>
          </a:bodyPr>
          <a:lstStyle/>
          <a:p>
            <a:pPr algn="ctr"/>
            <a:r>
              <a:rPr lang="en-US" sz="2800" b="1" dirty="0" smtClean="0"/>
              <a:t>Full Join </a:t>
            </a:r>
            <a:endParaRPr lang="ar-EG" sz="2800" b="1"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Self- Join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Join table with it self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 </a:t>
            </a:r>
          </a:p>
          <a:p>
            <a:pPr algn="l" rtl="0"/>
            <a:endParaRPr lang="en-US" dirty="0"/>
          </a:p>
          <a:p>
            <a:pPr algn="l" rtl="0"/>
            <a:endParaRPr lang="en-US" dirty="0" smtClean="0"/>
          </a:p>
          <a:p>
            <a:pPr algn="l" rtl="0"/>
            <a:endParaRPr lang="ar-EG" dirty="0"/>
          </a:p>
        </p:txBody>
      </p:sp>
      <p:sp>
        <p:nvSpPr>
          <p:cNvPr id="4" name="Rectangle 3"/>
          <p:cNvSpPr/>
          <p:nvPr/>
        </p:nvSpPr>
        <p:spPr>
          <a:xfrm>
            <a:off x="457200" y="3505200"/>
            <a:ext cx="8229600" cy="2057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SELECT</a:t>
            </a:r>
            <a:r>
              <a:rPr lang="en-US" sz="2800" dirty="0" smtClean="0"/>
              <a:t>  a.column , b.column  </a:t>
            </a:r>
          </a:p>
          <a:p>
            <a:pPr algn="l" rtl="0"/>
            <a:r>
              <a:rPr lang="en-US" sz="2800" dirty="0">
                <a:solidFill>
                  <a:srgbClr val="0000CC"/>
                </a:solidFill>
              </a:rPr>
              <a:t>FROM</a:t>
            </a:r>
            <a:r>
              <a:rPr lang="en-US" sz="2800" dirty="0" smtClean="0"/>
              <a:t> Table1 </a:t>
            </a:r>
            <a:r>
              <a:rPr lang="en-US" sz="2800" dirty="0">
                <a:solidFill>
                  <a:srgbClr val="0000CC"/>
                </a:solidFill>
              </a:rPr>
              <a:t>as</a:t>
            </a:r>
            <a:r>
              <a:rPr lang="en-US" sz="2800" dirty="0" smtClean="0"/>
              <a:t> a </a:t>
            </a:r>
          </a:p>
          <a:p>
            <a:pPr algn="l" rtl="0"/>
            <a:r>
              <a:rPr lang="en-US" sz="2800" dirty="0">
                <a:solidFill>
                  <a:srgbClr val="0000CC"/>
                </a:solidFill>
              </a:rPr>
              <a:t>JOIN</a:t>
            </a:r>
            <a:r>
              <a:rPr lang="en-US" sz="2800" dirty="0" smtClean="0"/>
              <a:t> Table1 </a:t>
            </a:r>
            <a:r>
              <a:rPr lang="en-US" sz="2800" dirty="0">
                <a:solidFill>
                  <a:srgbClr val="0000CC"/>
                </a:solidFill>
              </a:rPr>
              <a:t>as</a:t>
            </a:r>
            <a:r>
              <a:rPr lang="en-US" sz="2800" dirty="0" smtClean="0"/>
              <a:t> b </a:t>
            </a:r>
          </a:p>
          <a:p>
            <a:pPr algn="l" rtl="0"/>
            <a:r>
              <a:rPr lang="en-US" sz="2800" dirty="0">
                <a:solidFill>
                  <a:srgbClr val="0000CC"/>
                </a:solidFill>
              </a:rPr>
              <a:t>ON</a:t>
            </a:r>
            <a:r>
              <a:rPr lang="en-US" sz="2800" dirty="0" smtClean="0"/>
              <a:t> a.column = b.column</a:t>
            </a:r>
            <a:endParaRPr lang="ar-EG" sz="28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5638"/>
            <a:ext cx="8229600" cy="7159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Problem</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609600" y="1905000"/>
            <a:ext cx="8126320" cy="4572000"/>
          </a:xfrm>
          <a:prstGeom prst="rect">
            <a:avLst/>
          </a:prstGeom>
          <a:noFill/>
          <a:ln w="9525">
            <a:noFill/>
            <a:miter lim="800000"/>
            <a:headEnd/>
            <a:tailEnd/>
          </a:ln>
        </p:spPr>
      </p:pic>
      <p:sp>
        <p:nvSpPr>
          <p:cNvPr id="5" name="TextBox 4"/>
          <p:cNvSpPr txBox="1"/>
          <p:nvPr/>
        </p:nvSpPr>
        <p:spPr>
          <a:xfrm>
            <a:off x="762000" y="1219200"/>
            <a:ext cx="7924800" cy="461665"/>
          </a:xfrm>
          <a:prstGeom prst="rect">
            <a:avLst/>
          </a:prstGeom>
          <a:noFill/>
        </p:spPr>
        <p:txBody>
          <a:bodyPr wrap="square" rtlCol="1">
            <a:spAutoFit/>
          </a:bodyPr>
          <a:lstStyle/>
          <a:p>
            <a:pPr algn="l" rtl="0">
              <a:buFont typeface="Arial" pitchFamily="34" charset="0"/>
              <a:buChar char="•"/>
            </a:pPr>
            <a:r>
              <a:rPr lang="en-US" sz="2400" b="1" dirty="0" smtClean="0"/>
              <a:t> I want Every  Employee Name with  his Manager</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7159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Solution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381000" y="1219200"/>
            <a:ext cx="8335547"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Cross Join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lnSpcReduction="10000"/>
          </a:bodyPr>
          <a:lstStyle/>
          <a:p>
            <a:pPr algn="l" rtl="0"/>
            <a:r>
              <a:rPr lang="en-US" dirty="0"/>
              <a:t>return all rows from both tables</a:t>
            </a:r>
            <a:endParaRPr lang="en-US" dirty="0" smtClean="0"/>
          </a:p>
          <a:p>
            <a:pPr algn="l" rtl="0"/>
            <a:r>
              <a:rPr lang="en-US" dirty="0"/>
              <a:t>Each row from the left table is combined with all rows </a:t>
            </a:r>
            <a:r>
              <a:rPr lang="en-US" dirty="0" smtClean="0"/>
              <a:t>from Second Table</a:t>
            </a:r>
          </a:p>
          <a:p>
            <a:pPr algn="l" rtl="0"/>
            <a:r>
              <a:rPr lang="en-US" dirty="0"/>
              <a:t>the number of rows in the left table multiplied by the number of rows in the right table</a:t>
            </a:r>
            <a:r>
              <a:rPr lang="en-US" dirty="0" smtClean="0"/>
              <a:t>.</a:t>
            </a:r>
          </a:p>
          <a:p>
            <a:pPr lvl="1" algn="l" rtl="0"/>
            <a:r>
              <a:rPr lang="en-US" sz="2400" b="1" dirty="0" smtClean="0"/>
              <a:t>Table1 &gt;&gt; 2 rows,</a:t>
            </a:r>
          </a:p>
          <a:p>
            <a:pPr lvl="1" algn="l" rtl="0"/>
            <a:r>
              <a:rPr lang="en-US" sz="2400" b="1" dirty="0" smtClean="0"/>
              <a:t>Table2 &gt;&gt; 5 rows,</a:t>
            </a:r>
          </a:p>
          <a:p>
            <a:pPr lvl="1" algn="l" rtl="0"/>
            <a:r>
              <a:rPr lang="en-US" sz="2400" b="1" dirty="0" smtClean="0"/>
              <a:t> </a:t>
            </a: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Result </a:t>
            </a:r>
            <a:r>
              <a:rPr lang="en-US" sz="2400" b="1" dirty="0" smtClean="0"/>
              <a:t>&gt;&gt;10 rows</a:t>
            </a:r>
          </a:p>
          <a:p>
            <a:pPr algn="l" rtl="0"/>
            <a:r>
              <a:rPr lang="en-US" b="1" dirty="0" smtClean="0"/>
              <a:t>Example </a:t>
            </a:r>
            <a:r>
              <a:rPr lang="en-US" dirty="0" smtClean="0"/>
              <a:t>:</a:t>
            </a:r>
          </a:p>
          <a:p>
            <a:pPr lvl="1" algn="l" rtl="0"/>
            <a:r>
              <a:rPr lang="en-US" dirty="0" smtClean="0"/>
              <a:t>Possible ways </a:t>
            </a:r>
            <a:endParaRPr lang="ar-EG"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28800" y="990600"/>
          <a:ext cx="1371600" cy="1112520"/>
        </p:xfrm>
        <a:graphic>
          <a:graphicData uri="http://schemas.openxmlformats.org/drawingml/2006/table">
            <a:tbl>
              <a:tblPr rtl="1" firstRow="1" bandRow="1">
                <a:tableStyleId>{5C22544A-7EE6-4342-B048-85BDC9FD1C3A}</a:tableStyleId>
              </a:tblPr>
              <a:tblGrid>
                <a:gridCol w="1371600"/>
              </a:tblGrid>
              <a:tr h="370840">
                <a:tc>
                  <a:txBody>
                    <a:bodyPr/>
                    <a:lstStyle/>
                    <a:p>
                      <a:pPr algn="ctr" rtl="1"/>
                      <a:r>
                        <a:rPr lang="en-US" dirty="0" smtClean="0"/>
                        <a:t>Name</a:t>
                      </a:r>
                      <a:endParaRPr lang="ar-EG" dirty="0"/>
                    </a:p>
                  </a:txBody>
                  <a:tcPr/>
                </a:tc>
              </a:tr>
              <a:tr h="370840">
                <a:tc>
                  <a:txBody>
                    <a:bodyPr/>
                    <a:lstStyle/>
                    <a:p>
                      <a:pPr algn="ctr" rtl="1"/>
                      <a:r>
                        <a:rPr lang="en-US" dirty="0" smtClean="0"/>
                        <a:t>Ali</a:t>
                      </a:r>
                      <a:endParaRPr lang="ar-EG" dirty="0"/>
                    </a:p>
                  </a:txBody>
                  <a:tcPr/>
                </a:tc>
              </a:tr>
              <a:tr h="370840">
                <a:tc>
                  <a:txBody>
                    <a:bodyPr/>
                    <a:lstStyle/>
                    <a:p>
                      <a:pPr algn="ctr" rtl="1"/>
                      <a:r>
                        <a:rPr lang="en-US" dirty="0" smtClean="0"/>
                        <a:t>Islam</a:t>
                      </a:r>
                      <a:endParaRPr lang="ar-EG" dirty="0"/>
                    </a:p>
                  </a:txBody>
                  <a:tcPr/>
                </a:tc>
              </a:tr>
            </a:tbl>
          </a:graphicData>
        </a:graphic>
      </p:graphicFrame>
      <p:graphicFrame>
        <p:nvGraphicFramePr>
          <p:cNvPr id="5" name="Table 4"/>
          <p:cNvGraphicFramePr>
            <a:graphicFrameLocks noGrp="1"/>
          </p:cNvGraphicFramePr>
          <p:nvPr/>
        </p:nvGraphicFramePr>
        <p:xfrm>
          <a:off x="5867400" y="914400"/>
          <a:ext cx="1371600" cy="1112520"/>
        </p:xfrm>
        <a:graphic>
          <a:graphicData uri="http://schemas.openxmlformats.org/drawingml/2006/table">
            <a:tbl>
              <a:tblPr rtl="1" firstRow="1" bandRow="1">
                <a:tableStyleId>{5C22544A-7EE6-4342-B048-85BDC9FD1C3A}</a:tableStyleId>
              </a:tblPr>
              <a:tblGrid>
                <a:gridCol w="1371600"/>
              </a:tblGrid>
              <a:tr h="370840">
                <a:tc>
                  <a:txBody>
                    <a:bodyPr/>
                    <a:lstStyle/>
                    <a:p>
                      <a:pPr algn="ctr" rtl="1"/>
                      <a:r>
                        <a:rPr lang="en-US" dirty="0" smtClean="0"/>
                        <a:t>Country</a:t>
                      </a:r>
                      <a:endParaRPr lang="ar-EG" dirty="0"/>
                    </a:p>
                  </a:txBody>
                  <a:tcPr/>
                </a:tc>
              </a:tr>
              <a:tr h="370840">
                <a:tc>
                  <a:txBody>
                    <a:bodyPr/>
                    <a:lstStyle/>
                    <a:p>
                      <a:pPr algn="ctr" rtl="1"/>
                      <a:r>
                        <a:rPr lang="en-US" dirty="0" smtClean="0"/>
                        <a:t>Egypt</a:t>
                      </a:r>
                      <a:endParaRPr lang="ar-EG" dirty="0"/>
                    </a:p>
                  </a:txBody>
                  <a:tcPr/>
                </a:tc>
              </a:tr>
              <a:tr h="370840">
                <a:tc>
                  <a:txBody>
                    <a:bodyPr/>
                    <a:lstStyle/>
                    <a:p>
                      <a:pPr algn="ctr" rtl="1"/>
                      <a:r>
                        <a:rPr lang="en-US" dirty="0" smtClean="0"/>
                        <a:t>Cairo</a:t>
                      </a:r>
                      <a:endParaRPr lang="ar-EG" dirty="0"/>
                    </a:p>
                  </a:txBody>
                  <a:tcPr/>
                </a:tc>
              </a:tr>
            </a:tbl>
          </a:graphicData>
        </a:graphic>
      </p:graphicFrame>
      <p:graphicFrame>
        <p:nvGraphicFramePr>
          <p:cNvPr id="6" name="Table 5"/>
          <p:cNvGraphicFramePr>
            <a:graphicFrameLocks noGrp="1"/>
          </p:cNvGraphicFramePr>
          <p:nvPr/>
        </p:nvGraphicFramePr>
        <p:xfrm>
          <a:off x="1524000" y="2316480"/>
          <a:ext cx="6096000" cy="186436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algn="ctr" rtl="1"/>
                      <a:r>
                        <a:rPr lang="en-US" dirty="0" smtClean="0"/>
                        <a:t>Country</a:t>
                      </a:r>
                      <a:endParaRPr lang="ar-EG" dirty="0"/>
                    </a:p>
                  </a:txBody>
                  <a:tcPr/>
                </a:tc>
                <a:tc>
                  <a:txBody>
                    <a:bodyPr/>
                    <a:lstStyle/>
                    <a:p>
                      <a:pPr algn="ctr" rtl="1"/>
                      <a:r>
                        <a:rPr lang="en-US" dirty="0" smtClean="0"/>
                        <a:t>Name</a:t>
                      </a:r>
                      <a:endParaRPr lang="ar-EG" dirty="0"/>
                    </a:p>
                  </a:txBody>
                  <a:tcPr/>
                </a:tc>
              </a:tr>
              <a:tr h="370840">
                <a:tc>
                  <a:txBody>
                    <a:bodyPr/>
                    <a:lstStyle/>
                    <a:p>
                      <a:pPr algn="ctr" rtl="1"/>
                      <a:r>
                        <a:rPr lang="en-US" dirty="0" smtClean="0"/>
                        <a:t>Egypt</a:t>
                      </a:r>
                      <a:endParaRPr lang="ar-EG" dirty="0"/>
                    </a:p>
                  </a:txBody>
                  <a:tcPr/>
                </a:tc>
                <a:tc>
                  <a:txBody>
                    <a:bodyPr/>
                    <a:lstStyle/>
                    <a:p>
                      <a:pPr algn="ctr" rtl="1"/>
                      <a:r>
                        <a:rPr lang="en-US" dirty="0" smtClean="0"/>
                        <a:t>Ali</a:t>
                      </a:r>
                      <a:endParaRPr lang="ar-EG" dirty="0"/>
                    </a:p>
                  </a:txBody>
                  <a:tcPr/>
                </a:tc>
              </a:tr>
              <a:tr h="370840">
                <a:tc>
                  <a:txBody>
                    <a:bodyPr/>
                    <a:lstStyle/>
                    <a:p>
                      <a:pPr algn="ctr" rtl="1"/>
                      <a:r>
                        <a:rPr lang="en-US" dirty="0" smtClean="0"/>
                        <a:t>Cairo</a:t>
                      </a:r>
                      <a:endParaRPr lang="ar-EG" dirty="0"/>
                    </a:p>
                  </a:txBody>
                  <a:tcPr/>
                </a:tc>
                <a:tc>
                  <a:txBody>
                    <a:bodyPr/>
                    <a:lstStyle/>
                    <a:p>
                      <a:pPr algn="ctr" rtl="1"/>
                      <a:r>
                        <a:rPr lang="en-US" dirty="0" smtClean="0"/>
                        <a:t>Ali</a:t>
                      </a:r>
                      <a:endParaRPr lang="ar-EG" dirty="0"/>
                    </a:p>
                  </a:txBody>
                  <a:tcPr/>
                </a:tc>
              </a:tr>
              <a:tr h="381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Egypt</a:t>
                      </a:r>
                      <a:endParaRPr lang="ar-EG" dirty="0" smtClean="0"/>
                    </a:p>
                  </a:txBody>
                  <a:tcPr/>
                </a:tc>
                <a:tc>
                  <a:txBody>
                    <a:bodyPr/>
                    <a:lstStyle/>
                    <a:p>
                      <a:pPr algn="ctr" rtl="1"/>
                      <a:r>
                        <a:rPr lang="en-US" dirty="0" smtClean="0"/>
                        <a:t>Islam</a:t>
                      </a:r>
                      <a:endParaRPr lang="ar-EG" dirty="0"/>
                    </a:p>
                  </a:txBody>
                  <a:tcPr/>
                </a:tc>
              </a:tr>
              <a:tr h="370840">
                <a:tc>
                  <a:txBody>
                    <a:bodyPr/>
                    <a:lstStyle/>
                    <a:p>
                      <a:pPr algn="ctr" rtl="1"/>
                      <a:r>
                        <a:rPr lang="en-US" dirty="0" smtClean="0"/>
                        <a:t>Cairo</a:t>
                      </a:r>
                      <a:endParaRPr lang="ar-EG" dirty="0"/>
                    </a:p>
                  </a:txBody>
                  <a:tcPr/>
                </a:tc>
                <a:tc>
                  <a:txBody>
                    <a:bodyPr/>
                    <a:lstStyle/>
                    <a:p>
                      <a:pPr algn="ctr" rtl="1"/>
                      <a:r>
                        <a:rPr lang="en-US" dirty="0" smtClean="0"/>
                        <a:t>Islam</a:t>
                      </a:r>
                      <a:endParaRPr lang="ar-EG" dirty="0"/>
                    </a:p>
                  </a:txBody>
                  <a:tcPr/>
                </a:tc>
              </a:tr>
            </a:tbl>
          </a:graphicData>
        </a:graphic>
      </p:graphicFrame>
      <p:sp>
        <p:nvSpPr>
          <p:cNvPr id="7" name="TextBox 6"/>
          <p:cNvSpPr txBox="1"/>
          <p:nvPr/>
        </p:nvSpPr>
        <p:spPr>
          <a:xfrm>
            <a:off x="2514600" y="5181600"/>
            <a:ext cx="4343400" cy="584775"/>
          </a:xfrm>
          <a:prstGeom prst="rect">
            <a:avLst/>
          </a:prstGeom>
          <a:noFill/>
        </p:spPr>
        <p:txBody>
          <a:bodyPr wrap="square" rtlCol="1">
            <a:spAutoFit/>
          </a:bodyPr>
          <a:lstStyle/>
          <a:p>
            <a:pPr algn="ct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Cross Join</a:t>
            </a:r>
            <a:endParaRPr lang="ar-EG"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8"/>
          <p:cNvGrpSpPr>
            <a:grpSpLocks/>
          </p:cNvGrpSpPr>
          <p:nvPr/>
        </p:nvGrpSpPr>
        <p:grpSpPr bwMode="auto">
          <a:xfrm>
            <a:off x="609600" y="990600"/>
            <a:ext cx="8001000" cy="5638800"/>
            <a:chOff x="384" y="528"/>
            <a:chExt cx="5040" cy="3552"/>
          </a:xfrm>
        </p:grpSpPr>
        <p:sp>
          <p:nvSpPr>
            <p:cNvPr id="22531" name="Rectangle 3"/>
            <p:cNvSpPr>
              <a:spLocks noChangeArrowheads="1"/>
            </p:cNvSpPr>
            <p:nvPr/>
          </p:nvSpPr>
          <p:spPr bwMode="auto">
            <a:xfrm>
              <a:off x="864" y="528"/>
              <a:ext cx="4032" cy="859"/>
            </a:xfrm>
            <a:prstGeom prst="rect">
              <a:avLst/>
            </a:prstGeom>
            <a:solidFill>
              <a:schemeClr val="bg1"/>
            </a:solidFill>
            <a:ln w="12700">
              <a:solidFill>
                <a:schemeClr val="tx1"/>
              </a:solidFill>
              <a:miter lim="800000"/>
              <a:headEnd/>
              <a:tailEnd/>
            </a:ln>
            <a:effectLst>
              <a:outerShdw dist="53882" dir="2700000" algn="ctr" rotWithShape="0">
                <a:srgbClr val="0099CC"/>
              </a:outerShdw>
            </a:effectLst>
          </p:spPr>
          <p:txBody>
            <a:bodyPr lIns="90488" tIns="91440" rIns="90488" bIns="91440">
              <a:spAutoFit/>
            </a:bodyPr>
            <a:lstStyle/>
            <a:p>
              <a:pPr marL="228600" algn="l" rtl="0">
                <a:lnSpc>
                  <a:spcPct val="90000"/>
                </a:lnSpc>
                <a:tabLst>
                  <a:tab pos="2800350" algn="l"/>
                </a:tabLst>
              </a:pPr>
              <a:r>
                <a:rPr lang="en-US" altLang="en-US" sz="1700">
                  <a:latin typeface="Lucida Sans Typewriter" pitchFamily="49" charset="0"/>
                </a:rPr>
                <a:t>USE joindb</a:t>
              </a:r>
            </a:p>
            <a:p>
              <a:pPr marL="228600" algn="l" rtl="0">
                <a:lnSpc>
                  <a:spcPct val="90000"/>
                </a:lnSpc>
                <a:tabLst>
                  <a:tab pos="2800350" algn="l"/>
                </a:tabLst>
              </a:pPr>
              <a:r>
                <a:rPr lang="en-US" altLang="en-US" sz="1700">
                  <a:latin typeface="Lucida Sans Typewriter" pitchFamily="49" charset="0"/>
                </a:rPr>
                <a:t>SELECT buyer_name, qty</a:t>
              </a:r>
            </a:p>
            <a:p>
              <a:pPr marL="228600" algn="l" rtl="0">
                <a:lnSpc>
                  <a:spcPct val="90000"/>
                </a:lnSpc>
                <a:tabLst>
                  <a:tab pos="2800350" algn="l"/>
                </a:tabLst>
              </a:pPr>
              <a:r>
                <a:rPr lang="en-US" altLang="en-US" sz="1700">
                  <a:latin typeface="Lucida Sans Typewriter" pitchFamily="49" charset="0"/>
                </a:rPr>
                <a:t> FROM buyers</a:t>
              </a:r>
            </a:p>
            <a:p>
              <a:pPr marL="228600" algn="l" rtl="0">
                <a:lnSpc>
                  <a:spcPct val="90000"/>
                </a:lnSpc>
                <a:tabLst>
                  <a:tab pos="2800350" algn="l"/>
                </a:tabLst>
              </a:pPr>
              <a:r>
                <a:rPr lang="en-US" altLang="en-US" sz="1700">
                  <a:latin typeface="Lucida Sans Typewriter" pitchFamily="49" charset="0"/>
                </a:rPr>
                <a:t> CROSS JOIN sales</a:t>
              </a:r>
              <a:br>
                <a:rPr lang="en-US" altLang="en-US" sz="1700">
                  <a:latin typeface="Lucida Sans Typewriter" pitchFamily="49" charset="0"/>
                </a:rPr>
              </a:br>
              <a:r>
                <a:rPr lang="en-US" altLang="en-US" sz="1700">
                  <a:latin typeface="Lucida Sans Typewriter" pitchFamily="49" charset="0"/>
                </a:rPr>
                <a:t>GO</a:t>
              </a:r>
            </a:p>
          </p:txBody>
        </p:sp>
        <p:grpSp>
          <p:nvGrpSpPr>
            <p:cNvPr id="3" name="Group 177"/>
            <p:cNvGrpSpPr>
              <a:grpSpLocks/>
            </p:cNvGrpSpPr>
            <p:nvPr/>
          </p:nvGrpSpPr>
          <p:grpSpPr bwMode="auto">
            <a:xfrm>
              <a:off x="4128" y="1392"/>
              <a:ext cx="1296" cy="2688"/>
              <a:chOff x="4128" y="1392"/>
              <a:chExt cx="1296" cy="2688"/>
            </a:xfrm>
          </p:grpSpPr>
          <p:sp>
            <p:nvSpPr>
              <p:cNvPr id="22692" name="Rectangle 164"/>
              <p:cNvSpPr>
                <a:spLocks noChangeArrowheads="1"/>
              </p:cNvSpPr>
              <p:nvPr/>
            </p:nvSpPr>
            <p:spPr bwMode="auto">
              <a:xfrm>
                <a:off x="4176" y="1431"/>
                <a:ext cx="1056"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pPr algn="l" rtl="0"/>
                <a:endParaRPr lang="ar-EG"/>
              </a:p>
            </p:txBody>
          </p:sp>
          <p:sp>
            <p:nvSpPr>
              <p:cNvPr id="22534" name="Text Box 6"/>
              <p:cNvSpPr txBox="1">
                <a:spLocks noChangeArrowheads="1"/>
              </p:cNvSpPr>
              <p:nvPr/>
            </p:nvSpPr>
            <p:spPr bwMode="auto">
              <a:xfrm>
                <a:off x="4498" y="1392"/>
                <a:ext cx="556" cy="231"/>
              </a:xfrm>
              <a:prstGeom prst="rect">
                <a:avLst/>
              </a:prstGeom>
              <a:noFill/>
              <a:ln w="9525">
                <a:noFill/>
                <a:miter lim="800000"/>
                <a:headEnd/>
                <a:tailEnd/>
              </a:ln>
              <a:effectLst/>
            </p:spPr>
            <p:txBody>
              <a:bodyPr wrap="none">
                <a:spAutoFit/>
              </a:bodyPr>
              <a:lstStyle/>
              <a:p>
                <a:pPr algn="l" rtl="0"/>
                <a:r>
                  <a:rPr lang="en-US" altLang="en-US" sz="1800" b="1">
                    <a:latin typeface="Arial" pitchFamily="34" charset="0"/>
                  </a:rPr>
                  <a:t>Result</a:t>
                </a:r>
              </a:p>
            </p:txBody>
          </p:sp>
          <p:grpSp>
            <p:nvGrpSpPr>
              <p:cNvPr id="4" name="Group 173"/>
              <p:cNvGrpSpPr>
                <a:grpSpLocks/>
              </p:cNvGrpSpPr>
              <p:nvPr/>
            </p:nvGrpSpPr>
            <p:grpSpPr bwMode="auto">
              <a:xfrm>
                <a:off x="4128" y="1623"/>
                <a:ext cx="1296" cy="2457"/>
                <a:chOff x="4128" y="1575"/>
                <a:chExt cx="1296" cy="2457"/>
              </a:xfrm>
            </p:grpSpPr>
            <p:sp>
              <p:nvSpPr>
                <p:cNvPr id="22537" name="Rectangle 9"/>
                <p:cNvSpPr>
                  <a:spLocks noChangeArrowheads="1"/>
                </p:cNvSpPr>
                <p:nvPr/>
              </p:nvSpPr>
              <p:spPr bwMode="auto">
                <a:xfrm>
                  <a:off x="4128" y="1575"/>
                  <a:ext cx="864" cy="192"/>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buyer_name</a:t>
                  </a:r>
                </a:p>
              </p:txBody>
            </p:sp>
            <p:sp>
              <p:nvSpPr>
                <p:cNvPr id="22538" name="Rectangle 10"/>
                <p:cNvSpPr>
                  <a:spLocks noChangeArrowheads="1"/>
                </p:cNvSpPr>
                <p:nvPr/>
              </p:nvSpPr>
              <p:spPr bwMode="auto">
                <a:xfrm>
                  <a:off x="4128" y="1767"/>
                  <a:ext cx="864"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Adam Barr</a:t>
                  </a:r>
                </a:p>
              </p:txBody>
            </p:sp>
            <p:sp>
              <p:nvSpPr>
                <p:cNvPr id="22539" name="Rectangle 11"/>
                <p:cNvSpPr>
                  <a:spLocks noChangeArrowheads="1"/>
                </p:cNvSpPr>
                <p:nvPr/>
              </p:nvSpPr>
              <p:spPr bwMode="auto">
                <a:xfrm>
                  <a:off x="4128" y="1959"/>
                  <a:ext cx="864"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Adam Barr</a:t>
                  </a:r>
                </a:p>
              </p:txBody>
            </p:sp>
            <p:sp>
              <p:nvSpPr>
                <p:cNvPr id="22540" name="Rectangle 12"/>
                <p:cNvSpPr>
                  <a:spLocks noChangeArrowheads="1"/>
                </p:cNvSpPr>
                <p:nvPr/>
              </p:nvSpPr>
              <p:spPr bwMode="auto">
                <a:xfrm>
                  <a:off x="4128" y="2151"/>
                  <a:ext cx="864"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Adam Barr</a:t>
                  </a:r>
                </a:p>
              </p:txBody>
            </p:sp>
            <p:sp>
              <p:nvSpPr>
                <p:cNvPr id="22541" name="Rectangle 13"/>
                <p:cNvSpPr>
                  <a:spLocks noChangeArrowheads="1"/>
                </p:cNvSpPr>
                <p:nvPr/>
              </p:nvSpPr>
              <p:spPr bwMode="auto">
                <a:xfrm>
                  <a:off x="4128" y="2343"/>
                  <a:ext cx="864" cy="201"/>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Adam Barr</a:t>
                  </a:r>
                </a:p>
              </p:txBody>
            </p:sp>
            <p:sp>
              <p:nvSpPr>
                <p:cNvPr id="22542" name="Rectangle 14"/>
                <p:cNvSpPr>
                  <a:spLocks noChangeArrowheads="1"/>
                </p:cNvSpPr>
                <p:nvPr/>
              </p:nvSpPr>
              <p:spPr bwMode="auto">
                <a:xfrm>
                  <a:off x="4992" y="1575"/>
                  <a:ext cx="432" cy="192"/>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qty</a:t>
                  </a:r>
                </a:p>
              </p:txBody>
            </p:sp>
            <p:sp>
              <p:nvSpPr>
                <p:cNvPr id="22543" name="Rectangle 15"/>
                <p:cNvSpPr>
                  <a:spLocks noChangeArrowheads="1"/>
                </p:cNvSpPr>
                <p:nvPr/>
              </p:nvSpPr>
              <p:spPr bwMode="auto">
                <a:xfrm>
                  <a:off x="4992" y="1767"/>
                  <a:ext cx="432"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15</a:t>
                  </a:r>
                </a:p>
              </p:txBody>
            </p:sp>
            <p:sp>
              <p:nvSpPr>
                <p:cNvPr id="22544" name="Rectangle 16"/>
                <p:cNvSpPr>
                  <a:spLocks noChangeArrowheads="1"/>
                </p:cNvSpPr>
                <p:nvPr/>
              </p:nvSpPr>
              <p:spPr bwMode="auto">
                <a:xfrm>
                  <a:off x="4992" y="1959"/>
                  <a:ext cx="432"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5</a:t>
                  </a:r>
                </a:p>
              </p:txBody>
            </p:sp>
            <p:sp>
              <p:nvSpPr>
                <p:cNvPr id="22545" name="Rectangle 17"/>
                <p:cNvSpPr>
                  <a:spLocks noChangeArrowheads="1"/>
                </p:cNvSpPr>
                <p:nvPr/>
              </p:nvSpPr>
              <p:spPr bwMode="auto">
                <a:xfrm>
                  <a:off x="4992" y="2151"/>
                  <a:ext cx="432"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37</a:t>
                  </a:r>
                </a:p>
              </p:txBody>
            </p:sp>
            <p:sp>
              <p:nvSpPr>
                <p:cNvPr id="22546" name="Rectangle 18"/>
                <p:cNvSpPr>
                  <a:spLocks noChangeArrowheads="1"/>
                </p:cNvSpPr>
                <p:nvPr/>
              </p:nvSpPr>
              <p:spPr bwMode="auto">
                <a:xfrm>
                  <a:off x="4992" y="2343"/>
                  <a:ext cx="432" cy="201"/>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11</a:t>
                  </a:r>
                </a:p>
              </p:txBody>
            </p:sp>
            <p:sp>
              <p:nvSpPr>
                <p:cNvPr id="22547" name="Rectangle 19"/>
                <p:cNvSpPr>
                  <a:spLocks noChangeArrowheads="1"/>
                </p:cNvSpPr>
                <p:nvPr/>
              </p:nvSpPr>
              <p:spPr bwMode="auto">
                <a:xfrm>
                  <a:off x="4128" y="2544"/>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Adam Barr</a:t>
                  </a:r>
                </a:p>
              </p:txBody>
            </p:sp>
            <p:sp>
              <p:nvSpPr>
                <p:cNvPr id="22548" name="Rectangle 20"/>
                <p:cNvSpPr>
                  <a:spLocks noChangeArrowheads="1"/>
                </p:cNvSpPr>
                <p:nvPr/>
              </p:nvSpPr>
              <p:spPr bwMode="auto">
                <a:xfrm>
                  <a:off x="4992" y="2544"/>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1003</a:t>
                  </a:r>
                </a:p>
              </p:txBody>
            </p:sp>
            <p:sp>
              <p:nvSpPr>
                <p:cNvPr id="22549" name="Rectangle 21"/>
                <p:cNvSpPr>
                  <a:spLocks noChangeArrowheads="1"/>
                </p:cNvSpPr>
                <p:nvPr/>
              </p:nvSpPr>
              <p:spPr bwMode="auto">
                <a:xfrm>
                  <a:off x="4128" y="2736"/>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Sean Chai</a:t>
                  </a:r>
                </a:p>
              </p:txBody>
            </p:sp>
            <p:sp>
              <p:nvSpPr>
                <p:cNvPr id="22550" name="Rectangle 22"/>
                <p:cNvSpPr>
                  <a:spLocks noChangeArrowheads="1"/>
                </p:cNvSpPr>
                <p:nvPr/>
              </p:nvSpPr>
              <p:spPr bwMode="auto">
                <a:xfrm>
                  <a:off x="4992" y="2736"/>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15</a:t>
                  </a:r>
                </a:p>
              </p:txBody>
            </p:sp>
            <p:sp>
              <p:nvSpPr>
                <p:cNvPr id="22551" name="Rectangle 23"/>
                <p:cNvSpPr>
                  <a:spLocks noChangeArrowheads="1"/>
                </p:cNvSpPr>
                <p:nvPr/>
              </p:nvSpPr>
              <p:spPr bwMode="auto">
                <a:xfrm>
                  <a:off x="4128" y="2919"/>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Sean Chai</a:t>
                  </a:r>
                </a:p>
              </p:txBody>
            </p:sp>
            <p:sp>
              <p:nvSpPr>
                <p:cNvPr id="22552" name="Rectangle 24"/>
                <p:cNvSpPr>
                  <a:spLocks noChangeArrowheads="1"/>
                </p:cNvSpPr>
                <p:nvPr/>
              </p:nvSpPr>
              <p:spPr bwMode="auto">
                <a:xfrm>
                  <a:off x="4992" y="2919"/>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5</a:t>
                  </a:r>
                </a:p>
              </p:txBody>
            </p:sp>
            <p:sp>
              <p:nvSpPr>
                <p:cNvPr id="22553" name="Rectangle 25"/>
                <p:cNvSpPr>
                  <a:spLocks noChangeArrowheads="1"/>
                </p:cNvSpPr>
                <p:nvPr/>
              </p:nvSpPr>
              <p:spPr bwMode="auto">
                <a:xfrm>
                  <a:off x="4128" y="3111"/>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Sean Chai</a:t>
                  </a:r>
                </a:p>
              </p:txBody>
            </p:sp>
            <p:sp>
              <p:nvSpPr>
                <p:cNvPr id="22554" name="Rectangle 26"/>
                <p:cNvSpPr>
                  <a:spLocks noChangeArrowheads="1"/>
                </p:cNvSpPr>
                <p:nvPr/>
              </p:nvSpPr>
              <p:spPr bwMode="auto">
                <a:xfrm>
                  <a:off x="4992" y="3111"/>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37</a:t>
                  </a:r>
                </a:p>
              </p:txBody>
            </p:sp>
            <p:sp>
              <p:nvSpPr>
                <p:cNvPr id="22555" name="Rectangle 27"/>
                <p:cNvSpPr>
                  <a:spLocks noChangeArrowheads="1"/>
                </p:cNvSpPr>
                <p:nvPr/>
              </p:nvSpPr>
              <p:spPr bwMode="auto">
                <a:xfrm>
                  <a:off x="4128" y="3303"/>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Sean Chai</a:t>
                  </a:r>
                </a:p>
              </p:txBody>
            </p:sp>
            <p:sp>
              <p:nvSpPr>
                <p:cNvPr id="22556" name="Rectangle 28"/>
                <p:cNvSpPr>
                  <a:spLocks noChangeArrowheads="1"/>
                </p:cNvSpPr>
                <p:nvPr/>
              </p:nvSpPr>
              <p:spPr bwMode="auto">
                <a:xfrm>
                  <a:off x="4992" y="3303"/>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11</a:t>
                  </a:r>
                </a:p>
              </p:txBody>
            </p:sp>
            <p:sp>
              <p:nvSpPr>
                <p:cNvPr id="22557" name="Rectangle 29"/>
                <p:cNvSpPr>
                  <a:spLocks noChangeArrowheads="1"/>
                </p:cNvSpPr>
                <p:nvPr/>
              </p:nvSpPr>
              <p:spPr bwMode="auto">
                <a:xfrm>
                  <a:off x="4128" y="3495"/>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Sean Chai</a:t>
                  </a:r>
                </a:p>
              </p:txBody>
            </p:sp>
            <p:sp>
              <p:nvSpPr>
                <p:cNvPr id="22558" name="Rectangle 30"/>
                <p:cNvSpPr>
                  <a:spLocks noChangeArrowheads="1"/>
                </p:cNvSpPr>
                <p:nvPr/>
              </p:nvSpPr>
              <p:spPr bwMode="auto">
                <a:xfrm>
                  <a:off x="4992" y="3495"/>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1003</a:t>
                  </a:r>
                </a:p>
              </p:txBody>
            </p:sp>
            <p:sp>
              <p:nvSpPr>
                <p:cNvPr id="22559" name="Rectangle 31"/>
                <p:cNvSpPr>
                  <a:spLocks noChangeArrowheads="1"/>
                </p:cNvSpPr>
                <p:nvPr/>
              </p:nvSpPr>
              <p:spPr bwMode="auto">
                <a:xfrm>
                  <a:off x="4128" y="3678"/>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Eva Corets</a:t>
                  </a:r>
                </a:p>
              </p:txBody>
            </p:sp>
            <p:sp>
              <p:nvSpPr>
                <p:cNvPr id="22560" name="Rectangle 32"/>
                <p:cNvSpPr>
                  <a:spLocks noChangeArrowheads="1"/>
                </p:cNvSpPr>
                <p:nvPr/>
              </p:nvSpPr>
              <p:spPr bwMode="auto">
                <a:xfrm>
                  <a:off x="4992" y="3678"/>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15</a:t>
                  </a:r>
                </a:p>
              </p:txBody>
            </p:sp>
            <p:sp>
              <p:nvSpPr>
                <p:cNvPr id="22563" name="Rectangle 35"/>
                <p:cNvSpPr>
                  <a:spLocks noChangeArrowheads="1"/>
                </p:cNvSpPr>
                <p:nvPr/>
              </p:nvSpPr>
              <p:spPr bwMode="auto">
                <a:xfrm>
                  <a:off x="4128" y="3840"/>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a:t>
                  </a:r>
                </a:p>
              </p:txBody>
            </p:sp>
            <p:sp>
              <p:nvSpPr>
                <p:cNvPr id="22564" name="Rectangle 36"/>
                <p:cNvSpPr>
                  <a:spLocks noChangeArrowheads="1"/>
                </p:cNvSpPr>
                <p:nvPr/>
              </p:nvSpPr>
              <p:spPr bwMode="auto">
                <a:xfrm>
                  <a:off x="4992" y="3840"/>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a:t>
                  </a:r>
                </a:p>
              </p:txBody>
            </p:sp>
          </p:grpSp>
        </p:grpSp>
        <p:grpSp>
          <p:nvGrpSpPr>
            <p:cNvPr id="5" name="Group 175"/>
            <p:cNvGrpSpPr>
              <a:grpSpLocks/>
            </p:cNvGrpSpPr>
            <p:nvPr/>
          </p:nvGrpSpPr>
          <p:grpSpPr bwMode="auto">
            <a:xfrm>
              <a:off x="2256" y="1392"/>
              <a:ext cx="1584" cy="1383"/>
              <a:chOff x="2256" y="1392"/>
              <a:chExt cx="1584" cy="1383"/>
            </a:xfrm>
          </p:grpSpPr>
          <p:sp>
            <p:nvSpPr>
              <p:cNvPr id="22691" name="Rectangle 163"/>
              <p:cNvSpPr>
                <a:spLocks noChangeArrowheads="1"/>
              </p:cNvSpPr>
              <p:nvPr/>
            </p:nvSpPr>
            <p:spPr bwMode="auto">
              <a:xfrm>
                <a:off x="2304" y="1431"/>
                <a:ext cx="1536"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pPr algn="l" rtl="0"/>
                <a:endParaRPr lang="ar-EG"/>
              </a:p>
            </p:txBody>
          </p:sp>
          <p:sp>
            <p:nvSpPr>
              <p:cNvPr id="22577" name="Text Box 49"/>
              <p:cNvSpPr txBox="1">
                <a:spLocks noChangeArrowheads="1"/>
              </p:cNvSpPr>
              <p:nvPr/>
            </p:nvSpPr>
            <p:spPr bwMode="auto">
              <a:xfrm>
                <a:off x="2786" y="1392"/>
                <a:ext cx="476" cy="231"/>
              </a:xfrm>
              <a:prstGeom prst="rect">
                <a:avLst/>
              </a:prstGeom>
              <a:noFill/>
              <a:ln w="9525">
                <a:noFill/>
                <a:miter lim="800000"/>
                <a:headEnd/>
                <a:tailEnd/>
              </a:ln>
              <a:effectLst/>
            </p:spPr>
            <p:txBody>
              <a:bodyPr wrap="none">
                <a:spAutoFit/>
              </a:bodyPr>
              <a:lstStyle/>
              <a:p>
                <a:pPr algn="l" rtl="0"/>
                <a:r>
                  <a:rPr lang="en-US" altLang="en-US" sz="1800" b="1">
                    <a:latin typeface="Arial" pitchFamily="34" charset="0"/>
                  </a:rPr>
                  <a:t>sales</a:t>
                </a:r>
              </a:p>
            </p:txBody>
          </p:sp>
          <p:grpSp>
            <p:nvGrpSpPr>
              <p:cNvPr id="6" name="Group 169"/>
              <p:cNvGrpSpPr>
                <a:grpSpLocks/>
              </p:cNvGrpSpPr>
              <p:nvPr/>
            </p:nvGrpSpPr>
            <p:grpSpPr bwMode="auto">
              <a:xfrm>
                <a:off x="2256" y="1623"/>
                <a:ext cx="1536" cy="1152"/>
                <a:chOff x="2256" y="1440"/>
                <a:chExt cx="1536" cy="1152"/>
              </a:xfrm>
            </p:grpSpPr>
            <p:sp>
              <p:nvSpPr>
                <p:cNvPr id="22580" name="Rectangle 52"/>
                <p:cNvSpPr>
                  <a:spLocks noChangeArrowheads="1"/>
                </p:cNvSpPr>
                <p:nvPr/>
              </p:nvSpPr>
              <p:spPr bwMode="auto">
                <a:xfrm>
                  <a:off x="2256" y="1440"/>
                  <a:ext cx="576" cy="192"/>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buyer_id</a:t>
                  </a:r>
                </a:p>
              </p:txBody>
            </p:sp>
            <p:sp>
              <p:nvSpPr>
                <p:cNvPr id="22581" name="Rectangle 53"/>
                <p:cNvSpPr>
                  <a:spLocks noChangeArrowheads="1"/>
                </p:cNvSpPr>
                <p:nvPr/>
              </p:nvSpPr>
              <p:spPr bwMode="auto">
                <a:xfrm>
                  <a:off x="2832" y="1440"/>
                  <a:ext cx="528" cy="192"/>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prod_id</a:t>
                  </a:r>
                </a:p>
              </p:txBody>
            </p:sp>
            <p:sp>
              <p:nvSpPr>
                <p:cNvPr id="22582" name="Rectangle 54"/>
                <p:cNvSpPr>
                  <a:spLocks noChangeArrowheads="1"/>
                </p:cNvSpPr>
                <p:nvPr/>
              </p:nvSpPr>
              <p:spPr bwMode="auto">
                <a:xfrm>
                  <a:off x="3360" y="1440"/>
                  <a:ext cx="432" cy="192"/>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qty</a:t>
                  </a:r>
                </a:p>
              </p:txBody>
            </p:sp>
            <p:sp>
              <p:nvSpPr>
                <p:cNvPr id="22583" name="Rectangle 55"/>
                <p:cNvSpPr>
                  <a:spLocks noChangeArrowheads="1"/>
                </p:cNvSpPr>
                <p:nvPr/>
              </p:nvSpPr>
              <p:spPr bwMode="auto">
                <a:xfrm>
                  <a:off x="2256" y="1632"/>
                  <a:ext cx="576"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1</a:t>
                  </a:r>
                </a:p>
              </p:txBody>
            </p:sp>
            <p:sp>
              <p:nvSpPr>
                <p:cNvPr id="22584" name="Rectangle 56"/>
                <p:cNvSpPr>
                  <a:spLocks noChangeArrowheads="1"/>
                </p:cNvSpPr>
                <p:nvPr/>
              </p:nvSpPr>
              <p:spPr bwMode="auto">
                <a:xfrm>
                  <a:off x="2256" y="1824"/>
                  <a:ext cx="576"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1</a:t>
                  </a:r>
                </a:p>
              </p:txBody>
            </p:sp>
            <p:sp>
              <p:nvSpPr>
                <p:cNvPr id="22585" name="Rectangle 57"/>
                <p:cNvSpPr>
                  <a:spLocks noChangeArrowheads="1"/>
                </p:cNvSpPr>
                <p:nvPr/>
              </p:nvSpPr>
              <p:spPr bwMode="auto">
                <a:xfrm>
                  <a:off x="2256" y="2016"/>
                  <a:ext cx="576"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4</a:t>
                  </a:r>
                </a:p>
              </p:txBody>
            </p:sp>
            <p:sp>
              <p:nvSpPr>
                <p:cNvPr id="22586" name="Rectangle 58"/>
                <p:cNvSpPr>
                  <a:spLocks noChangeArrowheads="1"/>
                </p:cNvSpPr>
                <p:nvPr/>
              </p:nvSpPr>
              <p:spPr bwMode="auto">
                <a:xfrm>
                  <a:off x="2256" y="2208"/>
                  <a:ext cx="576"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3</a:t>
                  </a:r>
                </a:p>
              </p:txBody>
            </p:sp>
            <p:sp>
              <p:nvSpPr>
                <p:cNvPr id="22587" name="Rectangle 59"/>
                <p:cNvSpPr>
                  <a:spLocks noChangeArrowheads="1"/>
                </p:cNvSpPr>
                <p:nvPr/>
              </p:nvSpPr>
              <p:spPr bwMode="auto">
                <a:xfrm>
                  <a:off x="2832" y="1632"/>
                  <a:ext cx="528"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2</a:t>
                  </a:r>
                </a:p>
              </p:txBody>
            </p:sp>
            <p:sp>
              <p:nvSpPr>
                <p:cNvPr id="22588" name="Rectangle 60"/>
                <p:cNvSpPr>
                  <a:spLocks noChangeArrowheads="1"/>
                </p:cNvSpPr>
                <p:nvPr/>
              </p:nvSpPr>
              <p:spPr bwMode="auto">
                <a:xfrm>
                  <a:off x="2832" y="1824"/>
                  <a:ext cx="528"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3</a:t>
                  </a:r>
                </a:p>
              </p:txBody>
            </p:sp>
            <p:sp>
              <p:nvSpPr>
                <p:cNvPr id="22589" name="Rectangle 61"/>
                <p:cNvSpPr>
                  <a:spLocks noChangeArrowheads="1"/>
                </p:cNvSpPr>
                <p:nvPr/>
              </p:nvSpPr>
              <p:spPr bwMode="auto">
                <a:xfrm>
                  <a:off x="2832" y="2016"/>
                  <a:ext cx="528"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1</a:t>
                  </a:r>
                </a:p>
              </p:txBody>
            </p:sp>
            <p:sp>
              <p:nvSpPr>
                <p:cNvPr id="22590" name="Rectangle 62"/>
                <p:cNvSpPr>
                  <a:spLocks noChangeArrowheads="1"/>
                </p:cNvSpPr>
                <p:nvPr/>
              </p:nvSpPr>
              <p:spPr bwMode="auto">
                <a:xfrm>
                  <a:off x="2832" y="2208"/>
                  <a:ext cx="528"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5</a:t>
                  </a:r>
                </a:p>
              </p:txBody>
            </p:sp>
            <p:sp>
              <p:nvSpPr>
                <p:cNvPr id="22591" name="Rectangle 63"/>
                <p:cNvSpPr>
                  <a:spLocks noChangeArrowheads="1"/>
                </p:cNvSpPr>
                <p:nvPr/>
              </p:nvSpPr>
              <p:spPr bwMode="auto">
                <a:xfrm>
                  <a:off x="3360" y="1632"/>
                  <a:ext cx="432"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15</a:t>
                  </a:r>
                </a:p>
              </p:txBody>
            </p:sp>
            <p:sp>
              <p:nvSpPr>
                <p:cNvPr id="22592" name="Rectangle 64"/>
                <p:cNvSpPr>
                  <a:spLocks noChangeArrowheads="1"/>
                </p:cNvSpPr>
                <p:nvPr/>
              </p:nvSpPr>
              <p:spPr bwMode="auto">
                <a:xfrm>
                  <a:off x="3360" y="1824"/>
                  <a:ext cx="432"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5</a:t>
                  </a:r>
                </a:p>
              </p:txBody>
            </p:sp>
            <p:sp>
              <p:nvSpPr>
                <p:cNvPr id="22593" name="Rectangle 65"/>
                <p:cNvSpPr>
                  <a:spLocks noChangeArrowheads="1"/>
                </p:cNvSpPr>
                <p:nvPr/>
              </p:nvSpPr>
              <p:spPr bwMode="auto">
                <a:xfrm>
                  <a:off x="3360" y="2016"/>
                  <a:ext cx="432"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37</a:t>
                  </a:r>
                </a:p>
              </p:txBody>
            </p:sp>
            <p:sp>
              <p:nvSpPr>
                <p:cNvPr id="22594" name="Rectangle 66"/>
                <p:cNvSpPr>
                  <a:spLocks noChangeArrowheads="1"/>
                </p:cNvSpPr>
                <p:nvPr/>
              </p:nvSpPr>
              <p:spPr bwMode="auto">
                <a:xfrm>
                  <a:off x="3360" y="2208"/>
                  <a:ext cx="432"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11</a:t>
                  </a:r>
                </a:p>
              </p:txBody>
            </p:sp>
            <p:sp>
              <p:nvSpPr>
                <p:cNvPr id="22595" name="Rectangle 67"/>
                <p:cNvSpPr>
                  <a:spLocks noChangeArrowheads="1"/>
                </p:cNvSpPr>
                <p:nvPr/>
              </p:nvSpPr>
              <p:spPr bwMode="auto">
                <a:xfrm>
                  <a:off x="2256" y="2400"/>
                  <a:ext cx="576"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4</a:t>
                  </a:r>
                </a:p>
              </p:txBody>
            </p:sp>
            <p:sp>
              <p:nvSpPr>
                <p:cNvPr id="22596" name="Rectangle 68"/>
                <p:cNvSpPr>
                  <a:spLocks noChangeArrowheads="1"/>
                </p:cNvSpPr>
                <p:nvPr/>
              </p:nvSpPr>
              <p:spPr bwMode="auto">
                <a:xfrm>
                  <a:off x="2832" y="2400"/>
                  <a:ext cx="528"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2</a:t>
                  </a:r>
                </a:p>
              </p:txBody>
            </p:sp>
            <p:sp>
              <p:nvSpPr>
                <p:cNvPr id="22597" name="Rectangle 69"/>
                <p:cNvSpPr>
                  <a:spLocks noChangeArrowheads="1"/>
                </p:cNvSpPr>
                <p:nvPr/>
              </p:nvSpPr>
              <p:spPr bwMode="auto">
                <a:xfrm>
                  <a:off x="3360" y="2400"/>
                  <a:ext cx="432"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1003</a:t>
                  </a:r>
                </a:p>
              </p:txBody>
            </p:sp>
          </p:grpSp>
        </p:grpSp>
        <p:grpSp>
          <p:nvGrpSpPr>
            <p:cNvPr id="7" name="Group 176"/>
            <p:cNvGrpSpPr>
              <a:grpSpLocks/>
            </p:cNvGrpSpPr>
            <p:nvPr/>
          </p:nvGrpSpPr>
          <p:grpSpPr bwMode="auto">
            <a:xfrm>
              <a:off x="384" y="1392"/>
              <a:ext cx="1488" cy="1191"/>
              <a:chOff x="384" y="1392"/>
              <a:chExt cx="1488" cy="1191"/>
            </a:xfrm>
          </p:grpSpPr>
          <p:sp>
            <p:nvSpPr>
              <p:cNvPr id="22690" name="Rectangle 162"/>
              <p:cNvSpPr>
                <a:spLocks noChangeArrowheads="1"/>
              </p:cNvSpPr>
              <p:nvPr/>
            </p:nvSpPr>
            <p:spPr bwMode="auto">
              <a:xfrm>
                <a:off x="480" y="1431"/>
                <a:ext cx="1392"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pPr algn="l" rtl="0"/>
                <a:endParaRPr lang="ar-EG"/>
              </a:p>
            </p:txBody>
          </p:sp>
          <p:sp>
            <p:nvSpPr>
              <p:cNvPr id="22632" name="Text Box 104"/>
              <p:cNvSpPr txBox="1">
                <a:spLocks noChangeArrowheads="1"/>
              </p:cNvSpPr>
              <p:nvPr/>
            </p:nvSpPr>
            <p:spPr bwMode="auto">
              <a:xfrm>
                <a:off x="882" y="1392"/>
                <a:ext cx="588" cy="231"/>
              </a:xfrm>
              <a:prstGeom prst="rect">
                <a:avLst/>
              </a:prstGeom>
              <a:noFill/>
              <a:ln w="9525">
                <a:noFill/>
                <a:miter lim="800000"/>
                <a:headEnd/>
                <a:tailEnd/>
              </a:ln>
              <a:effectLst/>
            </p:spPr>
            <p:txBody>
              <a:bodyPr wrap="none">
                <a:spAutoFit/>
              </a:bodyPr>
              <a:lstStyle/>
              <a:p>
                <a:pPr algn="l" rtl="0"/>
                <a:r>
                  <a:rPr lang="en-US" altLang="en-US" sz="1800" b="1">
                    <a:latin typeface="Arial" pitchFamily="34" charset="0"/>
                  </a:rPr>
                  <a:t>buyers</a:t>
                </a:r>
              </a:p>
            </p:txBody>
          </p:sp>
          <p:grpSp>
            <p:nvGrpSpPr>
              <p:cNvPr id="8" name="Group 170"/>
              <p:cNvGrpSpPr>
                <a:grpSpLocks/>
              </p:cNvGrpSpPr>
              <p:nvPr/>
            </p:nvGrpSpPr>
            <p:grpSpPr bwMode="auto">
              <a:xfrm>
                <a:off x="384" y="1623"/>
                <a:ext cx="1440" cy="960"/>
                <a:chOff x="384" y="1440"/>
                <a:chExt cx="1440" cy="960"/>
              </a:xfrm>
            </p:grpSpPr>
            <p:sp>
              <p:nvSpPr>
                <p:cNvPr id="22635" name="Rectangle 107"/>
                <p:cNvSpPr>
                  <a:spLocks noChangeArrowheads="1"/>
                </p:cNvSpPr>
                <p:nvPr/>
              </p:nvSpPr>
              <p:spPr bwMode="auto">
                <a:xfrm>
                  <a:off x="384" y="1440"/>
                  <a:ext cx="576" cy="192"/>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buyer_id</a:t>
                  </a:r>
                </a:p>
              </p:txBody>
            </p:sp>
            <p:sp>
              <p:nvSpPr>
                <p:cNvPr id="22636" name="Rectangle 108"/>
                <p:cNvSpPr>
                  <a:spLocks noChangeArrowheads="1"/>
                </p:cNvSpPr>
                <p:nvPr/>
              </p:nvSpPr>
              <p:spPr bwMode="auto">
                <a:xfrm>
                  <a:off x="384" y="1632"/>
                  <a:ext cx="576"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1</a:t>
                  </a:r>
                </a:p>
              </p:txBody>
            </p:sp>
            <p:sp>
              <p:nvSpPr>
                <p:cNvPr id="22637" name="Rectangle 109"/>
                <p:cNvSpPr>
                  <a:spLocks noChangeArrowheads="1"/>
                </p:cNvSpPr>
                <p:nvPr/>
              </p:nvSpPr>
              <p:spPr bwMode="auto">
                <a:xfrm>
                  <a:off x="384" y="1824"/>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2</a:t>
                  </a:r>
                </a:p>
              </p:txBody>
            </p:sp>
            <p:sp>
              <p:nvSpPr>
                <p:cNvPr id="22638" name="Rectangle 110"/>
                <p:cNvSpPr>
                  <a:spLocks noChangeArrowheads="1"/>
                </p:cNvSpPr>
                <p:nvPr/>
              </p:nvSpPr>
              <p:spPr bwMode="auto">
                <a:xfrm>
                  <a:off x="384" y="2016"/>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3</a:t>
                  </a:r>
                </a:p>
              </p:txBody>
            </p:sp>
            <p:sp>
              <p:nvSpPr>
                <p:cNvPr id="22639" name="Rectangle 111"/>
                <p:cNvSpPr>
                  <a:spLocks noChangeArrowheads="1"/>
                </p:cNvSpPr>
                <p:nvPr/>
              </p:nvSpPr>
              <p:spPr bwMode="auto">
                <a:xfrm>
                  <a:off x="384" y="2208"/>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4</a:t>
                  </a:r>
                </a:p>
              </p:txBody>
            </p:sp>
            <p:sp>
              <p:nvSpPr>
                <p:cNvPr id="22640" name="Rectangle 112"/>
                <p:cNvSpPr>
                  <a:spLocks noChangeArrowheads="1"/>
                </p:cNvSpPr>
                <p:nvPr/>
              </p:nvSpPr>
              <p:spPr bwMode="auto">
                <a:xfrm>
                  <a:off x="960" y="1440"/>
                  <a:ext cx="864" cy="192"/>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buyer_name</a:t>
                  </a:r>
                </a:p>
              </p:txBody>
            </p:sp>
            <p:sp>
              <p:nvSpPr>
                <p:cNvPr id="22641" name="Rectangle 113"/>
                <p:cNvSpPr>
                  <a:spLocks noChangeArrowheads="1"/>
                </p:cNvSpPr>
                <p:nvPr/>
              </p:nvSpPr>
              <p:spPr bwMode="auto">
                <a:xfrm>
                  <a:off x="960" y="1632"/>
                  <a:ext cx="864" cy="192"/>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l" rtl="0"/>
                  <a:r>
                    <a:rPr lang="en-US" altLang="en-US" sz="1600" b="1">
                      <a:latin typeface="Arial" pitchFamily="34" charset="0"/>
                    </a:rPr>
                    <a:t>Adam Barr</a:t>
                  </a:r>
                </a:p>
              </p:txBody>
            </p:sp>
            <p:sp>
              <p:nvSpPr>
                <p:cNvPr id="22642" name="Rectangle 114"/>
                <p:cNvSpPr>
                  <a:spLocks noChangeArrowheads="1"/>
                </p:cNvSpPr>
                <p:nvPr/>
              </p:nvSpPr>
              <p:spPr bwMode="auto">
                <a:xfrm>
                  <a:off x="960" y="1824"/>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Sean Chai</a:t>
                  </a:r>
                </a:p>
              </p:txBody>
            </p:sp>
            <p:sp>
              <p:nvSpPr>
                <p:cNvPr id="22643" name="Rectangle 115"/>
                <p:cNvSpPr>
                  <a:spLocks noChangeArrowheads="1"/>
                </p:cNvSpPr>
                <p:nvPr/>
              </p:nvSpPr>
              <p:spPr bwMode="auto">
                <a:xfrm>
                  <a:off x="960" y="2016"/>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Eva Corets</a:t>
                  </a:r>
                </a:p>
              </p:txBody>
            </p:sp>
            <p:sp>
              <p:nvSpPr>
                <p:cNvPr id="22644" name="Rectangle 116"/>
                <p:cNvSpPr>
                  <a:spLocks noChangeArrowheads="1"/>
                </p:cNvSpPr>
                <p:nvPr/>
              </p:nvSpPr>
              <p:spPr bwMode="auto">
                <a:xfrm>
                  <a:off x="960" y="2208"/>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Erin O’Melia</a:t>
                  </a:r>
                </a:p>
              </p:txBody>
            </p:sp>
          </p:grpSp>
        </p:grpSp>
      </p:grpSp>
      <p:sp>
        <p:nvSpPr>
          <p:cNvPr id="22707" name="Rectangle 179"/>
          <p:cNvSpPr>
            <a:spLocks noChangeArrowheads="1"/>
          </p:cNvSpPr>
          <p:nvPr/>
        </p:nvSpPr>
        <p:spPr bwMode="auto">
          <a:xfrm>
            <a:off x="6934200" y="1509713"/>
            <a:ext cx="1371600" cy="471487"/>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l" rtl="0"/>
            <a:r>
              <a:rPr lang="en-US" sz="1800" b="1">
                <a:latin typeface="Arial" pitchFamily="34" charset="0"/>
              </a:rPr>
              <a:t>Example 1</a:t>
            </a:r>
          </a:p>
        </p:txBody>
      </p:sp>
      <p:sp>
        <p:nvSpPr>
          <p:cNvPr id="22708" name="Rectangle 180"/>
          <p:cNvSpPr>
            <a:spLocks noGrp="1" noChangeArrowheads="1"/>
          </p:cNvSpPr>
          <p:nvPr>
            <p:ph type="title" idx="4294967295"/>
          </p:nvPr>
        </p:nvSpPr>
        <p:spPr>
          <a:xfrm>
            <a:off x="0" y="427038"/>
            <a:ext cx="8229600" cy="411162"/>
          </a:xfrm>
        </p:spPr>
        <p:txBody>
          <a:bodyPr>
            <a:normAutofit fontScale="90000"/>
          </a:bodyPr>
          <a:lstStyle/>
          <a:p>
            <a:pPr algn="l" rtl="0"/>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Cross Joins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All of the possible ways that suppliers can ship their products </a:t>
            </a:r>
          </a:p>
          <a:p>
            <a:pPr algn="l" rtl="0"/>
            <a:endParaRPr lang="en-US" dirty="0" smtClean="0"/>
          </a:p>
          <a:p>
            <a:pPr algn="l" rtl="0"/>
            <a:endParaRPr lang="ar-EG"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44562"/>
          </a:xfrm>
        </p:spPr>
        <p:txBody>
          <a:bodyPr/>
          <a:lstStyle/>
          <a:p>
            <a:pPr rtl="0"/>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Numeric Data Type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Content Placeholder 7"/>
          <p:cNvSpPr>
            <a:spLocks noGrp="1"/>
          </p:cNvSpPr>
          <p:nvPr>
            <p:ph idx="1"/>
          </p:nvPr>
        </p:nvSpPr>
        <p:spPr/>
        <p:txBody>
          <a:bodyPr/>
          <a:lstStyle/>
          <a:p>
            <a:endParaRPr lang="ar-EG"/>
          </a:p>
        </p:txBody>
      </p:sp>
      <p:pic>
        <p:nvPicPr>
          <p:cNvPr id="2051" name="Picture 3"/>
          <p:cNvPicPr>
            <a:picLocks noChangeAspect="1" noChangeArrowheads="1"/>
          </p:cNvPicPr>
          <p:nvPr/>
        </p:nvPicPr>
        <p:blipFill>
          <a:blip r:embed="rId3" cstate="print"/>
          <a:srcRect/>
          <a:stretch>
            <a:fillRect/>
          </a:stretch>
        </p:blipFill>
        <p:spPr bwMode="auto">
          <a:xfrm>
            <a:off x="457200" y="1447800"/>
            <a:ext cx="8305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Data Manipulation Language</a:t>
            </a:r>
            <a:endParaRPr lang="ar-EG"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Inserting Data </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INSERT  Statement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r>
              <a:rPr lang="en-US" sz="2800" b="1" dirty="0" smtClean="0"/>
              <a:t> </a:t>
            </a:r>
          </a:p>
          <a:p>
            <a:pPr lvl="1" algn="l" rtl="0"/>
            <a:r>
              <a:rPr lang="en-US" b="1" dirty="0" smtClean="0"/>
              <a:t>is </a:t>
            </a:r>
            <a:r>
              <a:rPr lang="en-US" b="1" dirty="0"/>
              <a:t>responsible for adding a new row into the </a:t>
            </a:r>
            <a:r>
              <a:rPr lang="en-US" b="1" dirty="0" smtClean="0"/>
              <a:t>table</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p>
        </p:txBody>
      </p:sp>
      <p:sp>
        <p:nvSpPr>
          <p:cNvPr id="4" name="Rectangle 3"/>
          <p:cNvSpPr/>
          <p:nvPr/>
        </p:nvSpPr>
        <p:spPr>
          <a:xfrm>
            <a:off x="457200" y="3505200"/>
            <a:ext cx="8229600" cy="144780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l" rtl="0">
              <a:buNone/>
            </a:pPr>
            <a:r>
              <a:rPr lang="en-US" sz="2800" dirty="0" smtClean="0">
                <a:solidFill>
                  <a:srgbClr val="0000CC"/>
                </a:solidFill>
              </a:rPr>
              <a:t>INSERT</a:t>
            </a:r>
            <a:r>
              <a:rPr lang="en-US" sz="2800" dirty="0" smtClean="0"/>
              <a:t> [</a:t>
            </a:r>
            <a:r>
              <a:rPr lang="en-US" sz="2800" dirty="0" smtClean="0">
                <a:solidFill>
                  <a:srgbClr val="0000CC"/>
                </a:solidFill>
              </a:rPr>
              <a:t>INTO</a:t>
            </a:r>
            <a:r>
              <a:rPr lang="en-US" sz="2800" dirty="0" smtClean="0"/>
              <a:t>]  table </a:t>
            </a:r>
          </a:p>
          <a:p>
            <a:pPr algn="l" rtl="0">
              <a:buNone/>
            </a:pPr>
            <a:r>
              <a:rPr lang="en-US" sz="2800" dirty="0" smtClean="0"/>
              <a:t>      [column1, column2, ………..] </a:t>
            </a:r>
          </a:p>
          <a:p>
            <a:pPr algn="l" rtl="0">
              <a:buNone/>
            </a:pPr>
            <a:r>
              <a:rPr lang="en-US" sz="2800" dirty="0" smtClean="0">
                <a:solidFill>
                  <a:srgbClr val="0000CC"/>
                </a:solidFill>
              </a:rPr>
              <a:t>VALUES</a:t>
            </a:r>
            <a:r>
              <a:rPr lang="en-US" sz="2800" dirty="0" smtClean="0"/>
              <a:t> (value1, value2, ………….. ) </a:t>
            </a:r>
            <a:endParaRPr lang="ar-EG" sz="2800"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1</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2"/>
          <p:cNvPicPr>
            <a:picLocks noGrp="1" noChangeAspect="1" noChangeArrowheads="1"/>
          </p:cNvPicPr>
          <p:nvPr>
            <p:ph idx="1"/>
          </p:nvPr>
        </p:nvPicPr>
        <p:blipFill>
          <a:blip r:embed="rId2" cstate="print"/>
          <a:stretch>
            <a:fillRect/>
          </a:stretch>
        </p:blipFill>
        <p:spPr bwMode="auto">
          <a:xfrm>
            <a:off x="457200" y="2590800"/>
            <a:ext cx="8077200" cy="3886200"/>
          </a:xfrm>
          <a:prstGeom prst="rect">
            <a:avLst/>
          </a:prstGeom>
          <a:noFill/>
          <a:ln w="9525">
            <a:noFill/>
            <a:miter lim="800000"/>
            <a:headEnd/>
            <a:tailEnd/>
          </a:ln>
        </p:spPr>
      </p:pic>
      <p:sp>
        <p:nvSpPr>
          <p:cNvPr id="5" name="TextBox 4"/>
          <p:cNvSpPr txBox="1"/>
          <p:nvPr/>
        </p:nvSpPr>
        <p:spPr>
          <a:xfrm>
            <a:off x="685800" y="1600200"/>
            <a:ext cx="5562600" cy="584775"/>
          </a:xfrm>
          <a:prstGeom prst="rect">
            <a:avLst/>
          </a:prstGeom>
          <a:noFill/>
        </p:spPr>
        <p:txBody>
          <a:bodyPr wrap="square" rtlCol="1">
            <a:spAutoFit/>
          </a:bodyPr>
          <a:lstStyle/>
          <a:p>
            <a:pPr algn="l" rtl="0">
              <a:buFont typeface="Arial" pitchFamily="34" charset="0"/>
              <a:buChar char="•"/>
            </a:pPr>
            <a:r>
              <a:rPr lang="en-US" sz="3200" b="1" dirty="0" smtClean="0"/>
              <a:t> </a:t>
            </a:r>
            <a:r>
              <a:rPr lang="en-US" sz="2400" b="1" dirty="0" smtClean="0"/>
              <a:t>Inserting Data without columns name</a:t>
            </a:r>
            <a:endParaRPr lang="ar-EG" sz="2400" b="1"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2</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457200" y="2209800"/>
            <a:ext cx="8077200" cy="3581400"/>
          </a:xfrm>
          <a:prstGeom prst="rect">
            <a:avLst/>
          </a:prstGeom>
          <a:noFill/>
          <a:ln w="9525">
            <a:noFill/>
            <a:miter lim="800000"/>
            <a:headEnd/>
            <a:tailEnd/>
          </a:ln>
        </p:spPr>
      </p:pic>
      <p:sp>
        <p:nvSpPr>
          <p:cNvPr id="5" name="TextBox 4"/>
          <p:cNvSpPr txBox="1"/>
          <p:nvPr/>
        </p:nvSpPr>
        <p:spPr>
          <a:xfrm>
            <a:off x="685800" y="1600200"/>
            <a:ext cx="5562600" cy="584775"/>
          </a:xfrm>
          <a:prstGeom prst="rect">
            <a:avLst/>
          </a:prstGeom>
          <a:noFill/>
        </p:spPr>
        <p:txBody>
          <a:bodyPr wrap="square" rtlCol="1">
            <a:spAutoFit/>
          </a:bodyPr>
          <a:lstStyle/>
          <a:p>
            <a:pPr algn="l" rtl="0">
              <a:buFont typeface="Arial" pitchFamily="34" charset="0"/>
              <a:buChar char="•"/>
            </a:pPr>
            <a:r>
              <a:rPr lang="en-US" sz="3200" b="1" dirty="0" smtClean="0"/>
              <a:t> </a:t>
            </a:r>
            <a:r>
              <a:rPr lang="en-US" sz="2400" b="1" dirty="0" smtClean="0"/>
              <a:t>Inserting Data with columns name</a:t>
            </a:r>
            <a:endParaRPr lang="ar-EG" sz="2400" b="1" dirty="0"/>
          </a:p>
        </p:txBody>
      </p:sp>
      <p:sp>
        <p:nvSpPr>
          <p:cNvPr id="6" name="Rectangle 5"/>
          <p:cNvSpPr/>
          <p:nvPr/>
        </p:nvSpPr>
        <p:spPr>
          <a:xfrm>
            <a:off x="457200" y="5638800"/>
            <a:ext cx="7620000" cy="8382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l" rtl="0"/>
            <a:endParaRPr lang="en-US" b="1" dirty="0" smtClean="0"/>
          </a:p>
          <a:p>
            <a:pPr algn="l" rtl="0"/>
            <a:r>
              <a:rPr lang="en-US" sz="2800" b="1" dirty="0" smtClean="0">
                <a:solidFill>
                  <a:srgbClr val="FF0000"/>
                </a:solidFill>
              </a:rPr>
              <a:t>Note</a:t>
            </a:r>
            <a:r>
              <a:rPr lang="en-US" b="1" dirty="0" smtClean="0"/>
              <a:t>: </a:t>
            </a:r>
            <a:r>
              <a:rPr lang="en-US" sz="2400" b="1" dirty="0" smtClean="0"/>
              <a:t>You can verify the result by write SELECT statement.</a:t>
            </a:r>
            <a:endParaRPr lang="ar-EG" sz="2400" b="1" dirty="0" smtClean="0"/>
          </a:p>
          <a:p>
            <a:pPr algn="l" rtl="0"/>
            <a:endParaRPr lang="ar-EG" b="1"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SELECT INTO statement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762000" y="1828800"/>
            <a:ext cx="7620000" cy="2133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a:solidFill>
                  <a:srgbClr val="0000CC"/>
                </a:solidFill>
              </a:rPr>
              <a:t>SELECT</a:t>
            </a:r>
            <a:r>
              <a:rPr lang="en-US" sz="2800" dirty="0"/>
              <a:t> …… &lt;select_list&gt; </a:t>
            </a:r>
          </a:p>
          <a:p>
            <a:pPr algn="l" rtl="0"/>
            <a:r>
              <a:rPr lang="en-US" sz="2800" dirty="0" smtClean="0"/>
              <a:t> </a:t>
            </a:r>
            <a:r>
              <a:rPr lang="en-US" sz="2800" dirty="0">
                <a:solidFill>
                  <a:srgbClr val="0000CC"/>
                </a:solidFill>
              </a:rPr>
              <a:t>INTO</a:t>
            </a:r>
            <a:r>
              <a:rPr lang="en-US" sz="2800" dirty="0" smtClean="0"/>
              <a:t> </a:t>
            </a:r>
            <a:r>
              <a:rPr lang="en-US" sz="2800" dirty="0"/>
              <a:t>&lt;new_table&gt; </a:t>
            </a:r>
          </a:p>
          <a:p>
            <a:pPr algn="l" rtl="0"/>
            <a:r>
              <a:rPr lang="en-US" sz="2800" dirty="0">
                <a:solidFill>
                  <a:srgbClr val="0000CC"/>
                </a:solidFill>
              </a:rPr>
              <a:t>FROM</a:t>
            </a:r>
            <a:r>
              <a:rPr lang="en-US" sz="2800" dirty="0" smtClean="0"/>
              <a:t> </a:t>
            </a:r>
            <a:r>
              <a:rPr lang="en-US" sz="2800" dirty="0"/>
              <a:t>&lt;table_name&gt; </a:t>
            </a:r>
          </a:p>
          <a:p>
            <a:pPr algn="l" rtl="0"/>
            <a:r>
              <a:rPr lang="en-US" sz="2800" dirty="0"/>
              <a:t>[</a:t>
            </a:r>
            <a:r>
              <a:rPr lang="en-US" sz="2800" dirty="0">
                <a:solidFill>
                  <a:srgbClr val="0000CC"/>
                </a:solidFill>
              </a:rPr>
              <a:t>WHERE</a:t>
            </a:r>
            <a:r>
              <a:rPr lang="en-US" sz="2800" dirty="0"/>
              <a:t> &lt;search_condition&gt;] </a:t>
            </a:r>
            <a:endParaRPr lang="ar-EG" sz="28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533400" y="1905000"/>
            <a:ext cx="810686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verify the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486366" y="1676400"/>
            <a:ext cx="8048034"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Updating and Deleting Data </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Update Statement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lnSpcReduction="10000"/>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 :</a:t>
            </a:r>
          </a:p>
          <a:p>
            <a:pPr lvl="1" algn="l" rtl="0"/>
            <a:r>
              <a:rPr lang="en-US" dirty="0" smtClean="0"/>
              <a:t>is </a:t>
            </a:r>
            <a:r>
              <a:rPr lang="en-US" dirty="0"/>
              <a:t>responsible for modifying the existing data in the </a:t>
            </a:r>
            <a:r>
              <a:rPr lang="en-US" dirty="0" smtClean="0"/>
              <a:t>table</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p>
          <a:p>
            <a:pPr algn="l" rtl="0"/>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Note :</a:t>
            </a:r>
          </a:p>
          <a:p>
            <a:pPr lvl="1" algn="l" rtl="0"/>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happened without where ?</a:t>
            </a:r>
            <a:endParaRPr lang="ar-EG"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33400" y="3581400"/>
            <a:ext cx="8153400" cy="1600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a:solidFill>
                  <a:srgbClr val="0000CC"/>
                </a:solidFill>
              </a:rPr>
              <a:t>UPDATE</a:t>
            </a:r>
            <a:r>
              <a:rPr lang="en-US" sz="2800" dirty="0"/>
              <a:t> &lt;</a:t>
            </a:r>
            <a:r>
              <a:rPr lang="en-US" sz="2800" dirty="0" smtClean="0"/>
              <a:t>table&gt; </a:t>
            </a:r>
            <a:endParaRPr lang="en-US" sz="2800" dirty="0"/>
          </a:p>
          <a:p>
            <a:pPr algn="l" rtl="0"/>
            <a:r>
              <a:rPr lang="en-US" sz="2800" dirty="0">
                <a:solidFill>
                  <a:srgbClr val="0000CC"/>
                </a:solidFill>
              </a:rPr>
              <a:t>SET</a:t>
            </a:r>
            <a:r>
              <a:rPr lang="en-US" sz="2800" dirty="0"/>
              <a:t> column1 = value1 [, column2 = value2, ……] </a:t>
            </a:r>
          </a:p>
          <a:p>
            <a:pPr algn="l" rtl="0"/>
            <a:r>
              <a:rPr lang="en-US" sz="2800" dirty="0">
                <a:solidFill>
                  <a:srgbClr val="0000CC"/>
                </a:solidFill>
              </a:rPr>
              <a:t>WHERE</a:t>
            </a:r>
            <a:r>
              <a:rPr lang="en-US" sz="2800" dirty="0"/>
              <a:t> [conditions]</a:t>
            </a:r>
            <a:endParaRPr lang="ar-EG"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Date and Time Data Type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endParaRPr lang="ar-EG" dirty="0"/>
          </a:p>
        </p:txBody>
      </p:sp>
      <p:grpSp>
        <p:nvGrpSpPr>
          <p:cNvPr id="6" name="Group 5"/>
          <p:cNvGrpSpPr/>
          <p:nvPr/>
        </p:nvGrpSpPr>
        <p:grpSpPr>
          <a:xfrm>
            <a:off x="363581" y="1752600"/>
            <a:ext cx="8461105" cy="4724400"/>
            <a:chOff x="850105" y="2700338"/>
            <a:chExt cx="7441408" cy="2721584"/>
          </a:xfrm>
        </p:grpSpPr>
        <p:pic>
          <p:nvPicPr>
            <p:cNvPr id="3074" name="Picture 2"/>
            <p:cNvPicPr>
              <a:picLocks noChangeAspect="1" noChangeArrowheads="1"/>
            </p:cNvPicPr>
            <p:nvPr/>
          </p:nvPicPr>
          <p:blipFill>
            <a:blip r:embed="rId2" cstate="print"/>
            <a:srcRect/>
            <a:stretch>
              <a:fillRect/>
            </a:stretch>
          </p:blipFill>
          <p:spPr bwMode="auto">
            <a:xfrm>
              <a:off x="852488" y="2700338"/>
              <a:ext cx="7439025" cy="14573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50105" y="4116996"/>
              <a:ext cx="7419975" cy="13049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p:cNvPicPr>
            <a:picLocks noGrp="1" noChangeAspect="1" noChangeArrowheads="1"/>
          </p:cNvPicPr>
          <p:nvPr>
            <p:ph idx="1"/>
          </p:nvPr>
        </p:nvPicPr>
        <p:blipFill>
          <a:blip r:embed="rId2" cstate="print"/>
          <a:stretch>
            <a:fillRect/>
          </a:stretch>
        </p:blipFill>
        <p:spPr bwMode="auto">
          <a:xfrm>
            <a:off x="628218" y="1981201"/>
            <a:ext cx="7677582" cy="4182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Delete Statement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 </a:t>
            </a:r>
            <a:endParaRPr lang="en-US" dirty="0" smtClean="0"/>
          </a:p>
          <a:p>
            <a:pPr lvl="1" algn="l" rtl="0"/>
            <a:r>
              <a:rPr lang="en-US" dirty="0" smtClean="0"/>
              <a:t>is </a:t>
            </a:r>
            <a:r>
              <a:rPr lang="en-US" dirty="0"/>
              <a:t>responsible for removing an existing data from the </a:t>
            </a:r>
            <a:r>
              <a:rPr lang="en-US" dirty="0" smtClean="0"/>
              <a:t>table</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p>
          <a:p>
            <a:pPr algn="l" rtl="0"/>
            <a:endParaRPr lang="en-US" b="1" dirty="0"/>
          </a:p>
          <a:p>
            <a:pPr algn="l" rtl="0"/>
            <a:endParaRPr lang="en-US" b="1" dirty="0" smtClean="0"/>
          </a:p>
          <a:p>
            <a:pPr algn="l" rtl="0"/>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Note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lvl="1" algn="l" rtl="0"/>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happened without Where  ?</a:t>
            </a:r>
            <a:endParaRPr lang="ar-EG"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33400" y="3810000"/>
            <a:ext cx="8153400" cy="1143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DELETE </a:t>
            </a:r>
            <a:r>
              <a:rPr lang="en-US" sz="2800" dirty="0" smtClean="0"/>
              <a:t>&lt;table&gt; </a:t>
            </a:r>
            <a:endParaRPr lang="en-US" sz="2800" dirty="0"/>
          </a:p>
          <a:p>
            <a:pPr algn="l" rtl="0"/>
            <a:r>
              <a:rPr lang="en-US" sz="2800" dirty="0" smtClean="0">
                <a:solidFill>
                  <a:srgbClr val="0000CC"/>
                </a:solidFill>
              </a:rPr>
              <a:t>WHERE</a:t>
            </a:r>
            <a:r>
              <a:rPr lang="en-US" sz="2800" dirty="0" smtClean="0"/>
              <a:t> </a:t>
            </a:r>
            <a:r>
              <a:rPr lang="en-US" sz="2800" dirty="0"/>
              <a:t>[conditions]</a:t>
            </a:r>
            <a:endParaRPr lang="ar-EG" sz="28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516136" y="1447800"/>
            <a:ext cx="8170664"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Truncate Statement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r>
              <a:rPr lang="en-US" dirty="0" smtClean="0"/>
              <a:t>:</a:t>
            </a:r>
          </a:p>
          <a:p>
            <a:pPr lvl="1" algn="l" rtl="0"/>
            <a:r>
              <a:rPr lang="en-US" dirty="0"/>
              <a:t>removes all rows from a </a:t>
            </a:r>
            <a:r>
              <a:rPr lang="en-US" dirty="0" smtClean="0"/>
              <a:t>table</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en-US" dirty="0" smtClean="0"/>
          </a:p>
          <a:p>
            <a:pPr algn="l" rtl="0"/>
            <a:endParaRPr lang="en-US" dirty="0" smtClean="0"/>
          </a:p>
          <a:p>
            <a:pPr algn="l" rtl="0"/>
            <a:endParaRPr lang="ar-EG" dirty="0"/>
          </a:p>
        </p:txBody>
      </p:sp>
      <p:sp>
        <p:nvSpPr>
          <p:cNvPr id="4" name="Rectangle 3"/>
          <p:cNvSpPr/>
          <p:nvPr/>
        </p:nvSpPr>
        <p:spPr>
          <a:xfrm>
            <a:off x="533400" y="3276600"/>
            <a:ext cx="8153400" cy="762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TRUNCATE   Table  </a:t>
            </a:r>
            <a:r>
              <a:rPr lang="en-US" sz="2800" dirty="0" smtClean="0"/>
              <a:t>&lt;table&gt; </a:t>
            </a:r>
            <a:endParaRPr lang="en-US" sz="28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MERGE statement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is </a:t>
            </a:r>
            <a:r>
              <a:rPr lang="en-US" dirty="0"/>
              <a:t>new statement in SQL Server </a:t>
            </a:r>
            <a:r>
              <a:rPr lang="en-US" dirty="0" smtClean="0"/>
              <a:t>2008</a:t>
            </a:r>
          </a:p>
          <a:p>
            <a:pPr lvl="1" algn="l" rtl="0"/>
            <a:r>
              <a:rPr lang="en-US" dirty="0" smtClean="0"/>
              <a:t>INSERT</a:t>
            </a:r>
            <a:r>
              <a:rPr lang="en-US" dirty="0"/>
              <a:t>, UPDATE, and DELETE </a:t>
            </a:r>
            <a:r>
              <a:rPr lang="en-US" dirty="0" smtClean="0"/>
              <a:t>in </a:t>
            </a:r>
            <a:r>
              <a:rPr lang="en-US" dirty="0"/>
              <a:t>a single </a:t>
            </a:r>
            <a:r>
              <a:rPr lang="en-US" dirty="0" smtClean="0"/>
              <a:t>statement . </a:t>
            </a:r>
            <a:r>
              <a:rPr lang="en-US" dirty="0"/>
              <a:t>Based on </a:t>
            </a:r>
            <a:r>
              <a:rPr lang="en-US" dirty="0" smtClean="0"/>
              <a:t>Condition</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Merge 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609600" y="1524000"/>
            <a:ext cx="8153400" cy="5181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3200" dirty="0" smtClean="0">
                <a:solidFill>
                  <a:srgbClr val="0000CC"/>
                </a:solidFill>
              </a:rPr>
              <a:t>MERGE</a:t>
            </a:r>
            <a:r>
              <a:rPr lang="en-US" sz="3200" dirty="0" smtClean="0"/>
              <a:t> </a:t>
            </a:r>
            <a:r>
              <a:rPr lang="en-US" sz="3200" dirty="0" smtClean="0">
                <a:solidFill>
                  <a:srgbClr val="0000CC"/>
                </a:solidFill>
              </a:rPr>
              <a:t>INTO</a:t>
            </a:r>
            <a:r>
              <a:rPr lang="en-US" sz="3200" dirty="0" smtClean="0"/>
              <a:t> </a:t>
            </a:r>
            <a:r>
              <a:rPr lang="en-US" sz="3200" dirty="0" err="1" smtClean="0"/>
              <a:t>table_name</a:t>
            </a:r>
            <a:r>
              <a:rPr lang="en-US" sz="3200" dirty="0" smtClean="0"/>
              <a:t> </a:t>
            </a:r>
            <a:r>
              <a:rPr lang="en-US" sz="3200" dirty="0" err="1" smtClean="0"/>
              <a:t>table_alias</a:t>
            </a:r>
            <a:r>
              <a:rPr lang="en-US" sz="3200" dirty="0" smtClean="0"/>
              <a:t> </a:t>
            </a:r>
          </a:p>
          <a:p>
            <a:pPr algn="l" rtl="0"/>
            <a:r>
              <a:rPr lang="en-US" sz="3200" dirty="0" smtClean="0">
                <a:solidFill>
                  <a:srgbClr val="0000CC"/>
                </a:solidFill>
              </a:rPr>
              <a:t>USING</a:t>
            </a:r>
            <a:r>
              <a:rPr lang="en-US" sz="3200" dirty="0" smtClean="0"/>
              <a:t> (</a:t>
            </a:r>
            <a:r>
              <a:rPr lang="en-US" sz="3200" dirty="0" err="1" smtClean="0"/>
              <a:t>table|view|sub_query</a:t>
            </a:r>
            <a:r>
              <a:rPr lang="en-US" sz="3200" dirty="0" smtClean="0"/>
              <a:t>) alias </a:t>
            </a:r>
          </a:p>
          <a:p>
            <a:pPr algn="l" rtl="0"/>
            <a:r>
              <a:rPr lang="en-US" sz="3200" dirty="0" smtClean="0">
                <a:solidFill>
                  <a:srgbClr val="0000CC"/>
                </a:solidFill>
              </a:rPr>
              <a:t>ON</a:t>
            </a:r>
            <a:r>
              <a:rPr lang="en-US" sz="3200" dirty="0" smtClean="0"/>
              <a:t> (join condition) </a:t>
            </a:r>
          </a:p>
          <a:p>
            <a:pPr algn="l" rtl="0"/>
            <a:r>
              <a:rPr lang="en-US" sz="3200" dirty="0" smtClean="0">
                <a:solidFill>
                  <a:srgbClr val="0000CC"/>
                </a:solidFill>
              </a:rPr>
              <a:t>WHEN</a:t>
            </a:r>
            <a:r>
              <a:rPr lang="en-US" sz="3200" dirty="0" smtClean="0"/>
              <a:t> </a:t>
            </a:r>
            <a:r>
              <a:rPr lang="en-US" sz="3200" dirty="0" smtClean="0">
                <a:solidFill>
                  <a:schemeClr val="bg1">
                    <a:lumMod val="65000"/>
                  </a:schemeClr>
                </a:solidFill>
              </a:rPr>
              <a:t>MATCHED</a:t>
            </a:r>
            <a:r>
              <a:rPr lang="en-US" sz="3200" dirty="0" smtClean="0"/>
              <a:t> </a:t>
            </a:r>
            <a:r>
              <a:rPr lang="en-US" sz="3200" dirty="0" smtClean="0">
                <a:solidFill>
                  <a:srgbClr val="0000CC"/>
                </a:solidFill>
              </a:rPr>
              <a:t>THEN</a:t>
            </a:r>
            <a:r>
              <a:rPr lang="en-US" sz="3200" dirty="0" smtClean="0"/>
              <a:t> </a:t>
            </a:r>
          </a:p>
          <a:p>
            <a:pPr algn="l" rtl="0"/>
            <a:r>
              <a:rPr lang="en-US" sz="3200" dirty="0" smtClean="0">
                <a:solidFill>
                  <a:srgbClr val="0000CC"/>
                </a:solidFill>
              </a:rPr>
              <a:t>UPDATE</a:t>
            </a:r>
            <a:r>
              <a:rPr lang="en-US" sz="3200" dirty="0" smtClean="0"/>
              <a:t> </a:t>
            </a:r>
            <a:r>
              <a:rPr lang="en-US" sz="3200" dirty="0" smtClean="0">
                <a:solidFill>
                  <a:srgbClr val="0000CC"/>
                </a:solidFill>
              </a:rPr>
              <a:t>SET</a:t>
            </a:r>
            <a:r>
              <a:rPr lang="en-US" sz="3200" dirty="0" smtClean="0"/>
              <a:t> </a:t>
            </a:r>
          </a:p>
          <a:p>
            <a:pPr algn="l" rtl="0"/>
            <a:r>
              <a:rPr lang="en-US" sz="3200" dirty="0" smtClean="0"/>
              <a:t>col1 = col_val1, </a:t>
            </a:r>
          </a:p>
          <a:p>
            <a:pPr algn="l" rtl="0"/>
            <a:r>
              <a:rPr lang="en-US" sz="3200" dirty="0" smtClean="0"/>
              <a:t>col2 = col2_val </a:t>
            </a:r>
          </a:p>
          <a:p>
            <a:pPr algn="l" rtl="0"/>
            <a:r>
              <a:rPr lang="en-US" sz="3200" dirty="0" smtClean="0">
                <a:solidFill>
                  <a:srgbClr val="0000CC"/>
                </a:solidFill>
              </a:rPr>
              <a:t>WHEN</a:t>
            </a:r>
            <a:r>
              <a:rPr lang="en-US" sz="3200" dirty="0" smtClean="0"/>
              <a:t> </a:t>
            </a:r>
            <a:r>
              <a:rPr lang="en-US" sz="3200" dirty="0" smtClean="0">
                <a:solidFill>
                  <a:schemeClr val="bg1">
                    <a:lumMod val="65000"/>
                  </a:schemeClr>
                </a:solidFill>
              </a:rPr>
              <a:t>NOT</a:t>
            </a:r>
            <a:r>
              <a:rPr lang="en-US" sz="3200" dirty="0" smtClean="0"/>
              <a:t> </a:t>
            </a:r>
            <a:r>
              <a:rPr lang="en-US" sz="3200" dirty="0" smtClean="0">
                <a:solidFill>
                  <a:schemeClr val="bg1">
                    <a:lumMod val="65000"/>
                  </a:schemeClr>
                </a:solidFill>
              </a:rPr>
              <a:t>MATCHED</a:t>
            </a:r>
            <a:r>
              <a:rPr lang="en-US" sz="3200" dirty="0" smtClean="0"/>
              <a:t> </a:t>
            </a:r>
            <a:r>
              <a:rPr lang="en-US" sz="3200" dirty="0" smtClean="0">
                <a:solidFill>
                  <a:srgbClr val="0000CC"/>
                </a:solidFill>
              </a:rPr>
              <a:t>THEN</a:t>
            </a:r>
            <a:r>
              <a:rPr lang="en-US" sz="3200" dirty="0" smtClean="0"/>
              <a:t> </a:t>
            </a:r>
          </a:p>
          <a:p>
            <a:pPr algn="l" rtl="0"/>
            <a:r>
              <a:rPr lang="en-US" sz="3200" dirty="0" smtClean="0">
                <a:solidFill>
                  <a:srgbClr val="0000CC"/>
                </a:solidFill>
              </a:rPr>
              <a:t>INSERT</a:t>
            </a:r>
            <a:r>
              <a:rPr lang="en-US" sz="3200" dirty="0" smtClean="0"/>
              <a:t> (</a:t>
            </a:r>
            <a:r>
              <a:rPr lang="en-US" sz="3200" dirty="0" err="1" smtClean="0"/>
              <a:t>column_list</a:t>
            </a:r>
            <a:r>
              <a:rPr lang="en-US" sz="3200" dirty="0" smtClean="0"/>
              <a:t>) </a:t>
            </a:r>
          </a:p>
          <a:p>
            <a:pPr algn="l" rtl="0"/>
            <a:r>
              <a:rPr lang="en-US" sz="3200" dirty="0" smtClean="0">
                <a:solidFill>
                  <a:srgbClr val="0000CC"/>
                </a:solidFill>
              </a:rPr>
              <a:t>VALUES</a:t>
            </a:r>
            <a:r>
              <a:rPr lang="en-US" sz="3200" dirty="0" smtClean="0"/>
              <a:t> (</a:t>
            </a:r>
            <a:r>
              <a:rPr lang="en-US" sz="3200" dirty="0" err="1" smtClean="0"/>
              <a:t>column_values</a:t>
            </a:r>
            <a:r>
              <a:rPr lang="en-US" sz="3200" dirty="0" smtClean="0"/>
              <a:t>);</a:t>
            </a:r>
            <a:endParaRPr lang="ar-EG" sz="32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l" rt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Example1 : Subjects Total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676400"/>
            <a:ext cx="8458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609600" y="1524000"/>
            <a:ext cx="7848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381000" y="1828800"/>
            <a:ext cx="829660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2438400"/>
          </a:xfrm>
        </p:spPr>
        <p:txBody>
          <a:bodyPr>
            <a:normAutofit/>
          </a:bodyPr>
          <a:lstStyle/>
          <a:p>
            <a:pPr algn="ct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Data Definition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Language </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&amp; </a:t>
            </a:r>
            <a:b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Working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with Tables </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Character Data Type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828800"/>
            <a:ext cx="817873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Creating Table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Creating a new table </a:t>
            </a: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lvl="2" algn="l" rtl="0"/>
            <a:r>
              <a:rPr lang="en-US" sz="2800" b="1" dirty="0" smtClean="0"/>
              <a:t>Using User Interface </a:t>
            </a:r>
          </a:p>
          <a:p>
            <a:pPr algn="l" rtl="0"/>
            <a:endParaRPr lang="ar-EG" dirty="0"/>
          </a:p>
        </p:txBody>
      </p:sp>
      <p:pic>
        <p:nvPicPr>
          <p:cNvPr id="8194" name="Picture 2"/>
          <p:cNvPicPr>
            <a:picLocks noChangeAspect="1" noChangeArrowheads="1"/>
          </p:cNvPicPr>
          <p:nvPr/>
        </p:nvPicPr>
        <p:blipFill>
          <a:blip r:embed="rId2" cstate="print"/>
          <a:srcRect/>
          <a:stretch>
            <a:fillRect/>
          </a:stretch>
        </p:blipFill>
        <p:spPr bwMode="auto">
          <a:xfrm>
            <a:off x="304801" y="2843769"/>
            <a:ext cx="2285999" cy="2795031"/>
          </a:xfrm>
          <a:prstGeom prst="rect">
            <a:avLst/>
          </a:prstGeom>
          <a:ln>
            <a:noFill/>
          </a:ln>
          <a:effectLst>
            <a:outerShdw blurRad="292100" dist="139700" dir="2700000" algn="tl" rotWithShape="0">
              <a:srgbClr val="333333">
                <a:alpha val="65000"/>
              </a:srgbClr>
            </a:outerShdw>
          </a:effectLst>
        </p:spPr>
      </p:pic>
      <p:pic>
        <p:nvPicPr>
          <p:cNvPr id="8196" name="Picture 4"/>
          <p:cNvPicPr>
            <a:picLocks noChangeAspect="1" noChangeArrowheads="1"/>
          </p:cNvPicPr>
          <p:nvPr/>
        </p:nvPicPr>
        <p:blipFill>
          <a:blip r:embed="rId3" cstate="print"/>
          <a:srcRect/>
          <a:stretch>
            <a:fillRect/>
          </a:stretch>
        </p:blipFill>
        <p:spPr bwMode="auto">
          <a:xfrm>
            <a:off x="3429000" y="2895600"/>
            <a:ext cx="5562600" cy="2590800"/>
          </a:xfrm>
          <a:prstGeom prst="rect">
            <a:avLst/>
          </a:prstGeom>
          <a:ln>
            <a:noFill/>
          </a:ln>
          <a:effectLst>
            <a:softEdge rad="112500"/>
          </a:effectLst>
        </p:spPr>
      </p:pic>
      <p:sp>
        <p:nvSpPr>
          <p:cNvPr id="7" name="Right Arrow 6"/>
          <p:cNvSpPr/>
          <p:nvPr/>
        </p:nvSpPr>
        <p:spPr>
          <a:xfrm>
            <a:off x="2743200" y="3886200"/>
            <a:ext cx="609600" cy="381000"/>
          </a:xfrm>
          <a:prstGeom prst="rightArrow">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ar-EG"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CREATE TABLE statement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a:t>create new tables </a:t>
            </a:r>
            <a:endParaRPr lang="en-US" dirty="0" smtClean="0"/>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533400" y="3429000"/>
            <a:ext cx="8153400" cy="2819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a:solidFill>
                  <a:srgbClr val="0000CC"/>
                </a:solidFill>
              </a:rPr>
              <a:t>CREATE</a:t>
            </a:r>
            <a:r>
              <a:rPr lang="en-US" sz="2800" dirty="0"/>
              <a:t> </a:t>
            </a:r>
            <a:r>
              <a:rPr lang="en-US" sz="2800" dirty="0" smtClean="0"/>
              <a:t> </a:t>
            </a:r>
            <a:r>
              <a:rPr lang="en-US" sz="2800" dirty="0" smtClean="0">
                <a:solidFill>
                  <a:srgbClr val="0000CC"/>
                </a:solidFill>
              </a:rPr>
              <a:t>TABLE</a:t>
            </a:r>
            <a:r>
              <a:rPr lang="en-US" sz="2800" dirty="0" smtClean="0"/>
              <a:t>  &lt;</a:t>
            </a:r>
            <a:r>
              <a:rPr lang="en-US" sz="2800" dirty="0"/>
              <a:t>table_name&gt;</a:t>
            </a:r>
          </a:p>
          <a:p>
            <a:pPr algn="l" rtl="0"/>
            <a:r>
              <a:rPr lang="en-US" sz="2800" dirty="0" smtClean="0"/>
              <a:t>(</a:t>
            </a:r>
            <a:endParaRPr lang="ar-EG" sz="2800" dirty="0"/>
          </a:p>
          <a:p>
            <a:pPr algn="l" rtl="0"/>
            <a:r>
              <a:rPr lang="en-US" sz="2800" dirty="0"/>
              <a:t>	</a:t>
            </a:r>
            <a:r>
              <a:rPr lang="en-US" sz="2800" dirty="0" smtClean="0"/>
              <a:t>column1  </a:t>
            </a:r>
            <a:r>
              <a:rPr lang="en-US" sz="2800" dirty="0"/>
              <a:t>datatype  ,</a:t>
            </a:r>
          </a:p>
          <a:p>
            <a:pPr algn="l" rtl="0"/>
            <a:r>
              <a:rPr lang="en-US" sz="2800" dirty="0"/>
              <a:t> </a:t>
            </a:r>
            <a:r>
              <a:rPr lang="en-US" sz="2800" dirty="0" smtClean="0"/>
              <a:t>          </a:t>
            </a:r>
            <a:r>
              <a:rPr lang="en-US" sz="2800" dirty="0"/>
              <a:t>column2 </a:t>
            </a:r>
            <a:r>
              <a:rPr lang="en-US" sz="2800" dirty="0" smtClean="0"/>
              <a:t> datatype </a:t>
            </a:r>
            <a:r>
              <a:rPr lang="en-US" sz="2800" dirty="0"/>
              <a:t>,</a:t>
            </a:r>
          </a:p>
          <a:p>
            <a:pPr algn="l" rtl="0"/>
            <a:r>
              <a:rPr lang="en-US" sz="2800" dirty="0" smtClean="0"/>
              <a:t>           </a:t>
            </a:r>
            <a:r>
              <a:rPr lang="ar-EG" sz="2800" dirty="0" smtClean="0"/>
              <a:t>    ...............</a:t>
            </a:r>
            <a:endParaRPr lang="en-US" sz="2800" dirty="0" smtClean="0"/>
          </a:p>
          <a:p>
            <a:pPr algn="l" rtl="0"/>
            <a:r>
              <a:rPr lang="ar-EG" sz="2800" dirty="0" smtClean="0"/>
              <a:t>(</a:t>
            </a:r>
            <a:endParaRPr lang="en-US" sz="28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533400" y="1834356"/>
            <a:ext cx="8050610" cy="4871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Modifying Tables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ontent Placeholder 3"/>
          <p:cNvSpPr>
            <a:spLocks noGrp="1"/>
          </p:cNvSpPr>
          <p:nvPr>
            <p:ph idx="1"/>
          </p:nvPr>
        </p:nvSpPr>
        <p:spPr/>
        <p:txBody>
          <a:bodyPr/>
          <a:lstStyle/>
          <a:p>
            <a:pPr algn="l" rtl="0"/>
            <a:r>
              <a:rPr lang="en-US" b="1" dirty="0"/>
              <a:t>Altering an existing </a:t>
            </a:r>
            <a:r>
              <a:rPr lang="en-US" b="1" dirty="0" smtClean="0"/>
              <a:t>table</a:t>
            </a:r>
          </a:p>
          <a:p>
            <a:pPr lvl="1" algn="l" rtl="0"/>
            <a:r>
              <a:rPr lang="en-US" b="1" dirty="0" smtClean="0"/>
              <a:t>Using User Interface </a:t>
            </a:r>
          </a:p>
          <a:p>
            <a:pPr lvl="1" algn="l" rtl="0"/>
            <a:endParaRPr lang="ar-EG" dirty="0"/>
          </a:p>
        </p:txBody>
      </p:sp>
      <p:pic>
        <p:nvPicPr>
          <p:cNvPr id="11266" name="Picture 2"/>
          <p:cNvPicPr>
            <a:picLocks noChangeAspect="1" noChangeArrowheads="1"/>
          </p:cNvPicPr>
          <p:nvPr/>
        </p:nvPicPr>
        <p:blipFill>
          <a:blip r:embed="rId2" cstate="print"/>
          <a:srcRect/>
          <a:stretch>
            <a:fillRect/>
          </a:stretch>
        </p:blipFill>
        <p:spPr bwMode="auto">
          <a:xfrm>
            <a:off x="3995738" y="3069097"/>
            <a:ext cx="2557462" cy="28745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p:cNvSpPr/>
          <p:nvPr/>
        </p:nvSpPr>
        <p:spPr>
          <a:xfrm>
            <a:off x="4038600" y="3352800"/>
            <a:ext cx="2514600" cy="30480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ALTER TABLE statement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 : </a:t>
            </a:r>
            <a:r>
              <a:rPr lang="en-US" dirty="0" smtClean="0"/>
              <a:t>modify </a:t>
            </a:r>
            <a:r>
              <a:rPr lang="en-US" dirty="0"/>
              <a:t>existing </a:t>
            </a:r>
            <a:r>
              <a:rPr lang="en-US" dirty="0" smtClean="0"/>
              <a:t>tables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533400" y="2895600"/>
            <a:ext cx="8153400" cy="990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ALTER  TABLE</a:t>
            </a:r>
            <a:r>
              <a:rPr lang="en-US" sz="2800" dirty="0" smtClean="0"/>
              <a:t>  &lt;</a:t>
            </a:r>
            <a:r>
              <a:rPr lang="en-US" sz="2800" dirty="0"/>
              <a:t>table_name&gt;</a:t>
            </a:r>
          </a:p>
          <a:p>
            <a:pPr algn="l" rtl="0"/>
            <a:r>
              <a:rPr lang="en-US" sz="2800" dirty="0">
                <a:solidFill>
                  <a:srgbClr val="0000CC"/>
                </a:solidFill>
              </a:rPr>
              <a:t>Add</a:t>
            </a:r>
            <a:r>
              <a:rPr lang="en-US" sz="2800" dirty="0"/>
              <a:t> colum_name </a:t>
            </a:r>
            <a:r>
              <a:rPr lang="en-US" sz="2800" dirty="0" smtClean="0"/>
              <a:t> datatype</a:t>
            </a:r>
          </a:p>
        </p:txBody>
      </p:sp>
      <p:sp>
        <p:nvSpPr>
          <p:cNvPr id="7" name="Rectangle 6"/>
          <p:cNvSpPr/>
          <p:nvPr/>
        </p:nvSpPr>
        <p:spPr>
          <a:xfrm>
            <a:off x="3886200" y="2590800"/>
            <a:ext cx="1981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Add Column</a:t>
            </a:r>
            <a:endParaRPr lang="ar-E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533400" y="4191000"/>
            <a:ext cx="8153400" cy="990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ALTER  TABLE</a:t>
            </a:r>
            <a:r>
              <a:rPr lang="en-US" sz="2800" dirty="0" smtClean="0"/>
              <a:t>  &lt;</a:t>
            </a:r>
            <a:r>
              <a:rPr lang="en-US" sz="2800" dirty="0"/>
              <a:t>table_name&gt;</a:t>
            </a:r>
          </a:p>
          <a:p>
            <a:pPr algn="l" rtl="0"/>
            <a:r>
              <a:rPr lang="en-US" sz="2800" dirty="0" smtClean="0">
                <a:solidFill>
                  <a:srgbClr val="0000CC"/>
                </a:solidFill>
              </a:rPr>
              <a:t>ALTER</a:t>
            </a:r>
            <a:r>
              <a:rPr lang="en-US" sz="2800" dirty="0" smtClean="0"/>
              <a:t> </a:t>
            </a:r>
            <a:r>
              <a:rPr lang="en-US" sz="2800" dirty="0" smtClean="0">
                <a:solidFill>
                  <a:srgbClr val="0000CC"/>
                </a:solidFill>
              </a:rPr>
              <a:t>COLUMN</a:t>
            </a:r>
            <a:r>
              <a:rPr lang="en-US" sz="2800" dirty="0" smtClean="0"/>
              <a:t> colum_name  datatype</a:t>
            </a:r>
          </a:p>
        </p:txBody>
      </p:sp>
      <p:sp>
        <p:nvSpPr>
          <p:cNvPr id="9" name="Rectangle 8"/>
          <p:cNvSpPr/>
          <p:nvPr/>
        </p:nvSpPr>
        <p:spPr>
          <a:xfrm>
            <a:off x="3886200" y="3886200"/>
            <a:ext cx="1981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Modify Column</a:t>
            </a:r>
            <a:endParaRPr lang="ar-E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533400" y="5562600"/>
            <a:ext cx="8153400" cy="990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ALTER  TABLE</a:t>
            </a:r>
            <a:r>
              <a:rPr lang="en-US" sz="2800" dirty="0" smtClean="0"/>
              <a:t>  &lt;</a:t>
            </a:r>
            <a:r>
              <a:rPr lang="en-US" sz="2800" dirty="0"/>
              <a:t>table_name&gt;</a:t>
            </a:r>
          </a:p>
          <a:p>
            <a:pPr algn="l" rtl="0"/>
            <a:r>
              <a:rPr lang="en-US" sz="2800" dirty="0" smtClean="0">
                <a:solidFill>
                  <a:srgbClr val="0000CC"/>
                </a:solidFill>
              </a:rPr>
              <a:t>DROP COLUMN</a:t>
            </a:r>
            <a:r>
              <a:rPr lang="en-US" sz="2800" dirty="0" smtClean="0"/>
              <a:t> colum_name  datatype</a:t>
            </a:r>
          </a:p>
        </p:txBody>
      </p:sp>
      <p:sp>
        <p:nvSpPr>
          <p:cNvPr id="11" name="Rectangle 10"/>
          <p:cNvSpPr/>
          <p:nvPr/>
        </p:nvSpPr>
        <p:spPr>
          <a:xfrm>
            <a:off x="3886200" y="5257800"/>
            <a:ext cx="1981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Drop Column</a:t>
            </a:r>
            <a:endParaRPr lang="ar-E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Add Column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291" name="Picture 3"/>
          <p:cNvPicPr>
            <a:picLocks noChangeAspect="1" noChangeArrowheads="1"/>
          </p:cNvPicPr>
          <p:nvPr/>
        </p:nvPicPr>
        <p:blipFill>
          <a:blip r:embed="rId2" cstate="print"/>
          <a:srcRect/>
          <a:stretch>
            <a:fillRect/>
          </a:stretch>
        </p:blipFill>
        <p:spPr bwMode="auto">
          <a:xfrm>
            <a:off x="533400" y="1903001"/>
            <a:ext cx="8153400" cy="480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Modify column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4"/>
          <p:cNvSpPr>
            <a:spLocks noGrp="1"/>
          </p:cNvSpPr>
          <p:nvPr>
            <p:ph idx="1"/>
          </p:nvPr>
        </p:nvSpPr>
        <p:spPr/>
        <p:txBody>
          <a:bodyPr/>
          <a:lstStyle/>
          <a:p>
            <a:pPr algn="l" rtl="0"/>
            <a:r>
              <a:rPr lang="en-US" dirty="0" smtClean="0"/>
              <a:t>Disallow null , and decrease length </a:t>
            </a:r>
            <a:endParaRPr lang="ar-EG" dirty="0"/>
          </a:p>
        </p:txBody>
      </p:sp>
      <p:pic>
        <p:nvPicPr>
          <p:cNvPr id="13314" name="Picture 2"/>
          <p:cNvPicPr>
            <a:picLocks noChangeAspect="1" noChangeArrowheads="1"/>
          </p:cNvPicPr>
          <p:nvPr/>
        </p:nvPicPr>
        <p:blipFill>
          <a:blip r:embed="rId2" cstate="print"/>
          <a:srcRect/>
          <a:stretch>
            <a:fillRect/>
          </a:stretch>
        </p:blipFill>
        <p:spPr bwMode="auto">
          <a:xfrm>
            <a:off x="457201" y="2438400"/>
            <a:ext cx="8077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Drop Column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533400" y="1828800"/>
            <a:ext cx="79248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Removing Tables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a:t>Dropping an existing table </a:t>
            </a:r>
            <a:endParaRPr lang="en-US" b="1" dirty="0" smtClean="0"/>
          </a:p>
          <a:p>
            <a:pPr lvl="1" algn="l" rtl="0"/>
            <a:endParaRPr lang="ar-EG" dirty="0"/>
          </a:p>
        </p:txBody>
      </p:sp>
      <p:pic>
        <p:nvPicPr>
          <p:cNvPr id="15363" name="Picture 3"/>
          <p:cNvPicPr>
            <a:picLocks noChangeAspect="1" noChangeArrowheads="1"/>
          </p:cNvPicPr>
          <p:nvPr/>
        </p:nvPicPr>
        <p:blipFill>
          <a:blip r:embed="rId2" cstate="print"/>
          <a:srcRect/>
          <a:stretch>
            <a:fillRect/>
          </a:stretch>
        </p:blipFill>
        <p:spPr bwMode="auto">
          <a:xfrm>
            <a:off x="3386138" y="2423641"/>
            <a:ext cx="2862262" cy="4053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 Drop Table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6386" name="Picture 2"/>
          <p:cNvPicPr>
            <a:picLocks noGrp="1" noChangeAspect="1" noChangeArrowheads="1"/>
          </p:cNvPicPr>
          <p:nvPr>
            <p:ph idx="1"/>
          </p:nvPr>
        </p:nvPicPr>
        <p:blipFill>
          <a:blip r:embed="rId2" cstate="print"/>
          <a:stretch>
            <a:fillRect/>
          </a:stretch>
        </p:blipFill>
        <p:spPr bwMode="auto">
          <a:xfrm>
            <a:off x="762000" y="2170906"/>
            <a:ext cx="7239000" cy="3696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Binary Data Type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457200" y="1919288"/>
            <a:ext cx="8305800" cy="227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DROP TABLE statement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 </a:t>
            </a:r>
          </a:p>
          <a:p>
            <a:pPr lvl="1" algn="l" rtl="0"/>
            <a:r>
              <a:rPr lang="en-US" dirty="0"/>
              <a:t>drop existing tables </a:t>
            </a:r>
            <a:endParaRPr lang="en-US" dirty="0" smtClean="0"/>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p>
          <a:p>
            <a:pPr algn="l" rtl="0"/>
            <a:endParaRPr lang="en-US" dirty="0" smtClean="0"/>
          </a:p>
          <a:p>
            <a:pPr algn="l" rtl="0"/>
            <a:endParaRPr lang="en-US" dirty="0"/>
          </a:p>
          <a:p>
            <a:pPr algn="l" rtl="0"/>
            <a:endParaRPr lang="en-US" dirty="0" smtClean="0"/>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Note </a:t>
            </a:r>
            <a:r>
              <a:rPr lang="en-US" dirty="0" smtClean="0"/>
              <a:t>:</a:t>
            </a:r>
            <a:r>
              <a:rPr lang="en-US" b="1" dirty="0" smtClean="0"/>
              <a:t> Don’t</a:t>
            </a:r>
            <a:r>
              <a:rPr lang="en-US" b="1" dirty="0"/>
              <a:t> </a:t>
            </a:r>
            <a:r>
              <a:rPr lang="en-US" b="1" dirty="0" smtClean="0"/>
              <a:t>forget to Press Refresh </a:t>
            </a:r>
            <a:endParaRPr lang="ar-EG" b="1" dirty="0"/>
          </a:p>
        </p:txBody>
      </p:sp>
      <p:sp>
        <p:nvSpPr>
          <p:cNvPr id="4" name="Rectangle 3"/>
          <p:cNvSpPr/>
          <p:nvPr/>
        </p:nvSpPr>
        <p:spPr>
          <a:xfrm>
            <a:off x="533400" y="3429000"/>
            <a:ext cx="8153400" cy="990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DROP TABLE</a:t>
            </a:r>
            <a:r>
              <a:rPr lang="en-US" sz="2800" dirty="0" smtClean="0"/>
              <a:t>  &lt;</a:t>
            </a:r>
            <a:r>
              <a:rPr lang="en-US" sz="2800" dirty="0"/>
              <a:t>table_name</a:t>
            </a:r>
            <a:r>
              <a:rPr lang="en-US" sz="2800" dirty="0" smtClean="0"/>
              <a:t>&gt;</a:t>
            </a:r>
            <a:endParaRPr lang="en-US" sz="28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Working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with Views </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View Description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is </a:t>
            </a:r>
            <a:r>
              <a:rPr lang="en-US" dirty="0"/>
              <a:t>simply a SELECT statement that has been given a name and stored in a database </a:t>
            </a:r>
            <a:endParaRPr lang="en-US" dirty="0" smtClean="0"/>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Advantages </a:t>
            </a:r>
            <a:endParaRPr lang="en-US" dirty="0" smtClean="0"/>
          </a:p>
          <a:p>
            <a:pPr lvl="1" algn="l" rtl="0"/>
            <a:r>
              <a:rPr lang="en-US" dirty="0" smtClean="0"/>
              <a:t>Restricting data access </a:t>
            </a:r>
          </a:p>
          <a:p>
            <a:pPr lvl="1" algn="l" rtl="0"/>
            <a:r>
              <a:rPr lang="en-US" dirty="0" smtClean="0"/>
              <a:t>Making complex queries easy </a:t>
            </a:r>
          </a:p>
          <a:p>
            <a:pPr lvl="1" algn="l" rtl="0">
              <a:buNone/>
            </a:pPr>
            <a:endParaRPr lang="en-US" dirty="0" smtClean="0"/>
          </a:p>
          <a:p>
            <a:pPr lvl="1" algn="l" rtl="0">
              <a:buNone/>
            </a:pPr>
            <a:endParaRPr lang="ar-EG"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Create View</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p>
          <a:p>
            <a:pPr algn="l" rtl="0"/>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Example :</a:t>
            </a:r>
          </a:p>
          <a:p>
            <a:pPr algn="l" rtl="0"/>
            <a:endParaRPr lang="en-US" dirty="0" smtClean="0"/>
          </a:p>
          <a:p>
            <a:pPr algn="l" rtl="0"/>
            <a:endParaRPr lang="ar-EG" dirty="0"/>
          </a:p>
        </p:txBody>
      </p:sp>
      <p:sp>
        <p:nvSpPr>
          <p:cNvPr id="4" name="Rectangle 3"/>
          <p:cNvSpPr/>
          <p:nvPr/>
        </p:nvSpPr>
        <p:spPr>
          <a:xfrm>
            <a:off x="609600" y="2514600"/>
            <a:ext cx="8153400" cy="1143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3200" dirty="0" smtClean="0">
                <a:solidFill>
                  <a:srgbClr val="0000CC"/>
                </a:solidFill>
              </a:rPr>
              <a:t>CREATE</a:t>
            </a:r>
            <a:r>
              <a:rPr lang="en-US" sz="3200" dirty="0" smtClean="0"/>
              <a:t> </a:t>
            </a:r>
            <a:r>
              <a:rPr lang="en-US" sz="3200" dirty="0" smtClean="0">
                <a:solidFill>
                  <a:srgbClr val="0000CC"/>
                </a:solidFill>
              </a:rPr>
              <a:t>VIEW</a:t>
            </a:r>
            <a:r>
              <a:rPr lang="en-US" sz="3200" dirty="0" smtClean="0"/>
              <a:t> &lt;view_name&gt; </a:t>
            </a:r>
          </a:p>
          <a:p>
            <a:pPr algn="l" rtl="0"/>
            <a:r>
              <a:rPr lang="en-US" sz="3200" dirty="0" smtClean="0">
                <a:solidFill>
                  <a:srgbClr val="0000CC"/>
                </a:solidFill>
              </a:rPr>
              <a:t>AS</a:t>
            </a:r>
            <a:r>
              <a:rPr lang="en-US" sz="3200" dirty="0" smtClean="0"/>
              <a:t>  &lt;select_statement&gt;</a:t>
            </a:r>
            <a:endParaRPr lang="ar-EG" sz="3200" dirty="0"/>
          </a:p>
        </p:txBody>
      </p:sp>
      <p:sp>
        <p:nvSpPr>
          <p:cNvPr id="5" name="Rectangle 4"/>
          <p:cNvSpPr/>
          <p:nvPr/>
        </p:nvSpPr>
        <p:spPr>
          <a:xfrm>
            <a:off x="533400" y="4343400"/>
            <a:ext cx="8153400" cy="2133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Create</a:t>
            </a:r>
            <a:r>
              <a:rPr lang="en-US" sz="2800" dirty="0" smtClean="0"/>
              <a:t> </a:t>
            </a:r>
            <a:r>
              <a:rPr lang="en-US" sz="2800" dirty="0" smtClean="0">
                <a:solidFill>
                  <a:srgbClr val="0000CC"/>
                </a:solidFill>
              </a:rPr>
              <a:t>View</a:t>
            </a:r>
            <a:r>
              <a:rPr lang="en-US" sz="2800" dirty="0" smtClean="0"/>
              <a:t> </a:t>
            </a:r>
            <a:r>
              <a:rPr lang="en-US" sz="2800" dirty="0" err="1" smtClean="0"/>
              <a:t>LondonEmployees</a:t>
            </a:r>
            <a:r>
              <a:rPr lang="en-US" sz="2800" dirty="0" smtClean="0"/>
              <a:t> </a:t>
            </a:r>
          </a:p>
          <a:p>
            <a:pPr algn="l" rtl="0"/>
            <a:r>
              <a:rPr lang="en-US" sz="2800" dirty="0" smtClean="0">
                <a:solidFill>
                  <a:srgbClr val="0000CC"/>
                </a:solidFill>
              </a:rPr>
              <a:t>as</a:t>
            </a:r>
            <a:r>
              <a:rPr lang="en-US" sz="2800" dirty="0" smtClean="0"/>
              <a:t> </a:t>
            </a:r>
          </a:p>
          <a:p>
            <a:pPr algn="l" rtl="0"/>
            <a:r>
              <a:rPr lang="en-US" sz="2800" dirty="0" smtClean="0">
                <a:solidFill>
                  <a:srgbClr val="0000CC"/>
                </a:solidFill>
              </a:rPr>
              <a:t>SELECT </a:t>
            </a:r>
            <a:r>
              <a:rPr lang="en-US" sz="2800" dirty="0" smtClean="0"/>
              <a:t> EmloyeeId  , </a:t>
            </a:r>
            <a:r>
              <a:rPr lang="en-US" sz="2800" dirty="0" err="1" smtClean="0"/>
              <a:t>LastName</a:t>
            </a:r>
            <a:r>
              <a:rPr lang="en-US" sz="2800" dirty="0" smtClean="0"/>
              <a:t> , </a:t>
            </a:r>
            <a:r>
              <a:rPr lang="en-US" sz="2800" dirty="0" err="1" smtClean="0"/>
              <a:t>FirstName</a:t>
            </a:r>
            <a:r>
              <a:rPr lang="en-US" sz="2800" dirty="0" smtClean="0"/>
              <a:t> ,City ,  		  Address</a:t>
            </a:r>
          </a:p>
          <a:p>
            <a:pPr algn="l" rtl="0"/>
            <a:r>
              <a:rPr lang="en-US" sz="2800" dirty="0" smtClean="0">
                <a:solidFill>
                  <a:srgbClr val="0000CC"/>
                </a:solidFill>
              </a:rPr>
              <a:t>FROM</a:t>
            </a:r>
            <a:r>
              <a:rPr lang="en-US" sz="2800" dirty="0" smtClean="0"/>
              <a:t> Employees</a:t>
            </a:r>
            <a:endParaRPr lang="ar-EG" sz="28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1026" name="Picture 2"/>
          <p:cNvPicPr>
            <a:picLocks noChangeAspect="1" noChangeArrowheads="1"/>
          </p:cNvPicPr>
          <p:nvPr/>
        </p:nvPicPr>
        <p:blipFill>
          <a:blip r:embed="rId2" cstate="print"/>
          <a:srcRect/>
          <a:stretch>
            <a:fillRect/>
          </a:stretch>
        </p:blipFill>
        <p:spPr bwMode="auto">
          <a:xfrm>
            <a:off x="381000" y="524435"/>
            <a:ext cx="8324850" cy="5876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Alter View</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endParaRPr lang="ar-EG"/>
          </a:p>
        </p:txBody>
      </p:sp>
      <p:pic>
        <p:nvPicPr>
          <p:cNvPr id="2050" name="Picture 2"/>
          <p:cNvPicPr>
            <a:picLocks noChangeAspect="1" noChangeArrowheads="1"/>
          </p:cNvPicPr>
          <p:nvPr/>
        </p:nvPicPr>
        <p:blipFill>
          <a:blip r:embed="rId2" cstate="print"/>
          <a:srcRect/>
          <a:stretch>
            <a:fillRect/>
          </a:stretch>
        </p:blipFill>
        <p:spPr bwMode="auto">
          <a:xfrm>
            <a:off x="228600" y="1828800"/>
            <a:ext cx="8610599" cy="470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WITH CHECK OPTION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Any changes to View that may  cause a record disappear from the view , will raises runtime error .</a:t>
            </a:r>
          </a:p>
          <a:p>
            <a:pPr algn="l" rtl="0"/>
            <a:r>
              <a:rPr lang="en-US" dirty="0" smtClean="0"/>
              <a:t>Example : </a:t>
            </a:r>
          </a:p>
        </p:txBody>
      </p:sp>
      <p:sp>
        <p:nvSpPr>
          <p:cNvPr id="4" name="Rectangle 3"/>
          <p:cNvSpPr/>
          <p:nvPr/>
        </p:nvSpPr>
        <p:spPr>
          <a:xfrm>
            <a:off x="533400" y="3962400"/>
            <a:ext cx="8153400" cy="1752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400" dirty="0" smtClean="0">
                <a:solidFill>
                  <a:srgbClr val="0000CC"/>
                </a:solidFill>
              </a:rPr>
              <a:t>Create</a:t>
            </a:r>
            <a:r>
              <a:rPr lang="en-US" sz="2400" dirty="0" smtClean="0"/>
              <a:t> </a:t>
            </a:r>
            <a:r>
              <a:rPr lang="en-US" sz="2400" dirty="0" smtClean="0">
                <a:solidFill>
                  <a:srgbClr val="0000CC"/>
                </a:solidFill>
              </a:rPr>
              <a:t>view</a:t>
            </a:r>
            <a:r>
              <a:rPr lang="en-US" sz="2400" dirty="0" smtClean="0"/>
              <a:t>  SomeOrders </a:t>
            </a:r>
          </a:p>
          <a:p>
            <a:pPr algn="l" rtl="0"/>
            <a:r>
              <a:rPr lang="en-US" sz="2400" dirty="0" smtClean="0">
                <a:solidFill>
                  <a:srgbClr val="0000CC"/>
                </a:solidFill>
              </a:rPr>
              <a:t>as</a:t>
            </a:r>
            <a:r>
              <a:rPr lang="en-US" sz="2400" dirty="0" smtClean="0"/>
              <a:t> </a:t>
            </a:r>
          </a:p>
          <a:p>
            <a:pPr algn="l" rtl="0"/>
            <a:r>
              <a:rPr lang="en-US" sz="2400" dirty="0" smtClean="0">
                <a:solidFill>
                  <a:srgbClr val="0000CC"/>
                </a:solidFill>
              </a:rPr>
              <a:t>SELECT </a:t>
            </a:r>
            <a:r>
              <a:rPr lang="en-US" sz="2400" dirty="0" smtClean="0"/>
              <a:t> *  </a:t>
            </a:r>
            <a:r>
              <a:rPr lang="en-US" sz="2400" dirty="0" smtClean="0">
                <a:solidFill>
                  <a:srgbClr val="0000CC"/>
                </a:solidFill>
              </a:rPr>
              <a:t>FROM</a:t>
            </a:r>
            <a:r>
              <a:rPr lang="en-US" sz="2400" dirty="0" smtClean="0"/>
              <a:t> Orders   </a:t>
            </a:r>
            <a:r>
              <a:rPr lang="en-US" sz="2400" dirty="0" smtClean="0">
                <a:solidFill>
                  <a:srgbClr val="0000CC"/>
                </a:solidFill>
              </a:rPr>
              <a:t>where</a:t>
            </a:r>
            <a:r>
              <a:rPr lang="en-US" sz="2400" dirty="0" smtClean="0"/>
              <a:t> Orders.ShipCity  = </a:t>
            </a:r>
            <a:r>
              <a:rPr lang="en-US" sz="2400" dirty="0" smtClean="0">
                <a:solidFill>
                  <a:srgbClr val="C00000"/>
                </a:solidFill>
              </a:rPr>
              <a:t> 'London‘</a:t>
            </a:r>
          </a:p>
          <a:p>
            <a:pPr algn="l" rtl="0"/>
            <a:r>
              <a:rPr lang="en-US" sz="2400" dirty="0" smtClean="0">
                <a:solidFill>
                  <a:srgbClr val="0000CC"/>
                </a:solidFill>
              </a:rPr>
              <a:t>With Check Option</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Drop View</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228600" y="1524000"/>
            <a:ext cx="8664315" cy="5181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Working with Constraints</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Constraint Types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t>Column- level constraints</a:t>
            </a:r>
          </a:p>
          <a:p>
            <a:pPr algn="l" rtl="0"/>
            <a:r>
              <a:rPr lang="en-US" b="1" dirty="0" smtClean="0"/>
              <a:t>Table-level constraints</a:t>
            </a:r>
            <a:endParaRPr lang="ar-EG"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Database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Constraints </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Dealing with Constraints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t>Creating tables with constraints </a:t>
            </a:r>
          </a:p>
          <a:p>
            <a:pPr algn="l" rtl="0"/>
            <a:endParaRPr lang="ar-EG" dirty="0"/>
          </a:p>
        </p:txBody>
      </p:sp>
      <p:pic>
        <p:nvPicPr>
          <p:cNvPr id="1027" name="Picture 3"/>
          <p:cNvPicPr>
            <a:picLocks noChangeAspect="1" noChangeArrowheads="1"/>
          </p:cNvPicPr>
          <p:nvPr/>
        </p:nvPicPr>
        <p:blipFill>
          <a:blip r:embed="rId2" cstate="print"/>
          <a:srcRect/>
          <a:stretch>
            <a:fillRect/>
          </a:stretch>
        </p:blipFill>
        <p:spPr bwMode="auto">
          <a:xfrm>
            <a:off x="533401" y="2538368"/>
            <a:ext cx="7924800" cy="4014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207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Relationship</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Grp="1" noChangeAspect="1" noChangeArrowheads="1"/>
          </p:cNvPicPr>
          <p:nvPr>
            <p:ph idx="1"/>
          </p:nvPr>
        </p:nvPicPr>
        <p:blipFill>
          <a:blip r:embed="rId2" cstate="print"/>
          <a:stretch>
            <a:fillRect/>
          </a:stretch>
        </p:blipFill>
        <p:spPr bwMode="auto">
          <a:xfrm>
            <a:off x="454675" y="1775619"/>
            <a:ext cx="8079725" cy="4626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Inserting Data</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381000" y="1877219"/>
            <a:ext cx="8518260" cy="4828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Violating constraints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533400" y="1295400"/>
            <a:ext cx="8006389"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Enter ID Not Exists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p:cNvPicPr>
            <a:picLocks noGrp="1" noChangeAspect="1" noChangeArrowheads="1"/>
          </p:cNvPicPr>
          <p:nvPr>
            <p:ph idx="1"/>
          </p:nvPr>
        </p:nvPicPr>
        <p:blipFill>
          <a:blip r:embed="rId2" cstate="print"/>
          <a:stretch>
            <a:fillRect/>
          </a:stretch>
        </p:blipFill>
        <p:spPr bwMode="auto">
          <a:xfrm>
            <a:off x="383872" y="1828800"/>
            <a:ext cx="7766598" cy="4267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TraineeName Not Null</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p:cNvPicPr>
            <a:picLocks noGrp="1" noChangeAspect="1" noChangeArrowheads="1"/>
          </p:cNvPicPr>
          <p:nvPr>
            <p:ph idx="1"/>
          </p:nvPr>
        </p:nvPicPr>
        <p:blipFill>
          <a:blip r:embed="rId2" cstate="print"/>
          <a:stretch>
            <a:fillRect/>
          </a:stretch>
        </p:blipFill>
        <p:spPr bwMode="auto">
          <a:xfrm>
            <a:off x="453760" y="1905000"/>
            <a:ext cx="8039604"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219200"/>
            <a:ext cx="8305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Adding and dropping constraints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add a new constraint</a:t>
            </a:r>
            <a:endParaRPr lang="ar-EG" dirty="0"/>
          </a:p>
        </p:txBody>
      </p:sp>
      <p:pic>
        <p:nvPicPr>
          <p:cNvPr id="8194" name="Picture 2"/>
          <p:cNvPicPr>
            <a:picLocks noChangeAspect="1" noChangeArrowheads="1"/>
          </p:cNvPicPr>
          <p:nvPr/>
        </p:nvPicPr>
        <p:blipFill>
          <a:blip r:embed="rId2" cstate="print"/>
          <a:srcRect/>
          <a:stretch>
            <a:fillRect/>
          </a:stretch>
        </p:blipFill>
        <p:spPr bwMode="auto">
          <a:xfrm>
            <a:off x="457200" y="2486025"/>
            <a:ext cx="822960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drop a constraint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endParaRPr lang="ar-EG" dirty="0"/>
          </a:p>
        </p:txBody>
      </p:sp>
      <p:pic>
        <p:nvPicPr>
          <p:cNvPr id="9218" name="Picture 2"/>
          <p:cNvPicPr>
            <a:picLocks noChangeAspect="1" noChangeArrowheads="1"/>
          </p:cNvPicPr>
          <p:nvPr/>
        </p:nvPicPr>
        <p:blipFill>
          <a:blip r:embed="rId2" cstate="print"/>
          <a:srcRect/>
          <a:stretch>
            <a:fillRect/>
          </a:stretch>
        </p:blipFill>
        <p:spPr bwMode="auto">
          <a:xfrm>
            <a:off x="457200" y="1905000"/>
            <a:ext cx="8229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Dealing with Databases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 null Constraints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A </a:t>
            </a:r>
            <a:r>
              <a:rPr lang="en-US" dirty="0"/>
              <a:t>null value is an unknown </a:t>
            </a:r>
            <a:endParaRPr lang="en-US" dirty="0" smtClean="0"/>
          </a:p>
          <a:p>
            <a:pPr algn="l" rtl="0"/>
            <a:r>
              <a:rPr lang="en-US" dirty="0" smtClean="0"/>
              <a:t>Null </a:t>
            </a:r>
            <a:r>
              <a:rPr lang="en-US" dirty="0"/>
              <a:t>value is not as zero or space. </a:t>
            </a:r>
            <a:endParaRPr lang="ar-EG"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Creating Databases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Create a new  Database  &gt;&gt; New Database</a:t>
            </a:r>
          </a:p>
          <a:p>
            <a:pPr algn="l" rtl="0"/>
            <a:r>
              <a:rPr lang="en-US" dirty="0" smtClean="0"/>
              <a:t>Attach Existing Database  &gt;&gt; Attach </a:t>
            </a:r>
          </a:p>
          <a:p>
            <a:pPr algn="l" rtl="0"/>
            <a:endParaRPr lang="en-US" dirty="0" smtClean="0"/>
          </a:p>
          <a:p>
            <a:pPr algn="l" rtl="0"/>
            <a:endParaRPr lang="ar-EG"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Moving Database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removes the database entry from the instance</a:t>
            </a:r>
          </a:p>
          <a:p>
            <a:pPr algn="l" rtl="0"/>
            <a:r>
              <a:rPr lang="en-US" dirty="0" smtClean="0"/>
              <a:t>closes all files associated to the database</a:t>
            </a:r>
          </a:p>
          <a:p>
            <a:pPr algn="l" rtl="0"/>
            <a:r>
              <a:rPr lang="en-US" dirty="0" smtClean="0"/>
              <a:t>releases all operating system locks</a:t>
            </a:r>
          </a:p>
          <a:p>
            <a:pPr algn="l" rtl="0"/>
            <a:r>
              <a:rPr lang="en-US" b="1" dirty="0" smtClean="0"/>
              <a:t>Detaching a database</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Detaching a database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533400" y="1600200"/>
            <a:ext cx="7924800" cy="489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Database Diagrams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4"/>
          <p:cNvSpPr>
            <a:spLocks noGrp="1"/>
          </p:cNvSpPr>
          <p:nvPr>
            <p:ph idx="1"/>
          </p:nvPr>
        </p:nvSpPr>
        <p:spPr/>
        <p:txBody>
          <a:bodyPr>
            <a:normAutofit/>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endParaRPr lang="en-US" dirty="0" smtClean="0"/>
          </a:p>
          <a:p>
            <a:pPr lvl="1" algn="l" rtl="0"/>
            <a:r>
              <a:rPr lang="en-US" dirty="0" smtClean="0"/>
              <a:t>Database diagrams graphically show the structure of the database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Create One</a:t>
            </a:r>
            <a:endPar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914400" lvl="1" indent="-514350" algn="l" rtl="0">
              <a:buFont typeface="+mj-lt"/>
              <a:buAutoNum type="arabicPeriod"/>
            </a:pPr>
            <a:r>
              <a:rPr lang="en-US" dirty="0" smtClean="0"/>
              <a:t>Select your database from the Databases node in the Object Explorer. </a:t>
            </a:r>
          </a:p>
          <a:p>
            <a:pPr marL="914400" lvl="1" indent="-514350" algn="l" rtl="0">
              <a:buFont typeface="+mj-lt"/>
              <a:buAutoNum type="arabicPeriod"/>
            </a:pPr>
            <a:r>
              <a:rPr lang="en-US" dirty="0" smtClean="0"/>
              <a:t>Right-click the Database Diagrams folder. </a:t>
            </a:r>
          </a:p>
          <a:p>
            <a:pPr marL="914400" lvl="1" indent="-514350" algn="l" rtl="0">
              <a:buFont typeface="+mj-lt"/>
              <a:buAutoNum type="arabicPeriod"/>
            </a:pPr>
            <a:r>
              <a:rPr lang="en-US" dirty="0" smtClean="0"/>
              <a:t>Select the New Database Diagram </a:t>
            </a:r>
          </a:p>
          <a:p>
            <a:pPr lvl="1" algn="l" rtl="0"/>
            <a:endParaRPr lang="ar-EG"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088"/>
            <a:ext cx="8229600" cy="819912"/>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2</a:t>
            </a:r>
            <a:r>
              <a:rPr lang="en-US" dirty="0" smtClean="0"/>
              <a:t> :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Adding Table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828800"/>
            <a:ext cx="7924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3</a:t>
            </a:r>
            <a:r>
              <a:rPr lang="en-US" dirty="0" smtClean="0"/>
              <a:t> :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drag and Drop</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endParaRPr lang="ar-EG"/>
          </a:p>
        </p:txBody>
      </p:sp>
      <p:pic>
        <p:nvPicPr>
          <p:cNvPr id="2050" name="Picture 2"/>
          <p:cNvPicPr>
            <a:picLocks noChangeAspect="1" noChangeArrowheads="1"/>
          </p:cNvPicPr>
          <p:nvPr/>
        </p:nvPicPr>
        <p:blipFill>
          <a:blip r:embed="rId2" cstate="print"/>
          <a:srcRect/>
          <a:stretch>
            <a:fillRect/>
          </a:stretch>
        </p:blipFill>
        <p:spPr bwMode="auto">
          <a:xfrm>
            <a:off x="457200" y="1744955"/>
            <a:ext cx="8305800" cy="4884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Content Placeholder 2"/>
          <p:cNvSpPr>
            <a:spLocks noGrp="1"/>
          </p:cNvSpPr>
          <p:nvPr>
            <p:ph idx="1"/>
          </p:nvPr>
        </p:nvSpPr>
        <p:spPr/>
        <p:txBody>
          <a:bodyPr/>
          <a:lstStyle/>
          <a:p>
            <a:endParaRPr lang="ar-EG"/>
          </a:p>
        </p:txBody>
      </p:sp>
      <p:pic>
        <p:nvPicPr>
          <p:cNvPr id="4098" name="Picture 2"/>
          <p:cNvPicPr>
            <a:picLocks noChangeAspect="1" noChangeArrowheads="1"/>
          </p:cNvPicPr>
          <p:nvPr/>
        </p:nvPicPr>
        <p:blipFill>
          <a:blip r:embed="rId2" cstate="print"/>
          <a:srcRect/>
          <a:stretch>
            <a:fillRect/>
          </a:stretch>
        </p:blipFill>
        <p:spPr bwMode="auto">
          <a:xfrm>
            <a:off x="533400" y="1600200"/>
            <a:ext cx="8153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Interacting with Scripts</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Generating database scripts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685800" y="1611249"/>
            <a:ext cx="7772400" cy="4865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Generating table scripts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290" name="Picture 2"/>
          <p:cNvPicPr>
            <a:picLocks noGrp="1" noChangeAspect="1" noChangeArrowheads="1"/>
          </p:cNvPicPr>
          <p:nvPr>
            <p:ph idx="1"/>
          </p:nvPr>
        </p:nvPicPr>
        <p:blipFill>
          <a:blip r:embed="rId2" cstate="print"/>
          <a:stretch>
            <a:fillRect/>
          </a:stretch>
        </p:blipFill>
        <p:spPr bwMode="auto">
          <a:xfrm>
            <a:off x="1219201" y="1782070"/>
            <a:ext cx="5105400" cy="4618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Unique Constraints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dirty="0" smtClean="0"/>
              <a:t>every </a:t>
            </a:r>
            <a:r>
              <a:rPr lang="en-US" dirty="0"/>
              <a:t>value in a column or set of columns must be </a:t>
            </a:r>
            <a:r>
              <a:rPr lang="en-US" dirty="0" smtClean="0"/>
              <a:t>unique.</a:t>
            </a:r>
          </a:p>
          <a:p>
            <a:pPr algn="l" rtl="0"/>
            <a:r>
              <a:rPr lang="en-US" dirty="0" smtClean="0"/>
              <a:t>When there</a:t>
            </a:r>
            <a:r>
              <a:rPr lang="en-US" b="1" dirty="0" smtClean="0"/>
              <a:t> </a:t>
            </a:r>
            <a:r>
              <a:rPr lang="en-US" dirty="0" smtClean="0"/>
              <a:t>is not the primary key. </a:t>
            </a:r>
          </a:p>
          <a:p>
            <a:pPr algn="l" rtl="0">
              <a:buNone/>
            </a:pPr>
            <a:endParaRPr lang="en-US" b="1" dirty="0" smtClean="0"/>
          </a:p>
          <a:p>
            <a:pPr algn="l" rtl="0">
              <a:buNone/>
            </a:pPr>
            <a:endParaRPr lang="en-US" b="1" dirty="0"/>
          </a:p>
          <a:p>
            <a:pPr algn="l" rtl="0">
              <a:buNone/>
            </a:pPr>
            <a:endParaRPr lang="en-US" b="1" dirty="0" smtClean="0"/>
          </a:p>
          <a:p>
            <a:pPr algn="l" rtl="0"/>
            <a:r>
              <a:rPr lang="en-US" b="1" dirty="0" smtClean="0"/>
              <a:t>Example</a:t>
            </a:r>
          </a:p>
          <a:p>
            <a:pPr lvl="1" algn="l" rtl="0"/>
            <a:r>
              <a:rPr lang="en-US" dirty="0" smtClean="0"/>
              <a:t> </a:t>
            </a:r>
            <a:r>
              <a:rPr lang="en-US" dirty="0"/>
              <a:t>no two employees can have the same phone </a:t>
            </a:r>
            <a:r>
              <a:rPr lang="en-US" dirty="0" smtClean="0"/>
              <a:t>number</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Saving and loading script files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Files with Extension (.sql )</a:t>
            </a:r>
          </a:p>
          <a:p>
            <a:pPr lvl="1" algn="l" rtl="0"/>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Example :</a:t>
            </a:r>
            <a:r>
              <a:rPr lang="en-US" dirty="0" smtClean="0"/>
              <a:t>  script1.sql</a:t>
            </a:r>
            <a:endParaRPr lang="ar-EG" dirty="0"/>
          </a:p>
        </p:txBody>
      </p:sp>
      <p:pic>
        <p:nvPicPr>
          <p:cNvPr id="3074" name="Picture 2"/>
          <p:cNvPicPr>
            <a:picLocks noChangeAspect="1" noChangeArrowheads="1"/>
          </p:cNvPicPr>
          <p:nvPr/>
        </p:nvPicPr>
        <p:blipFill>
          <a:blip r:embed="rId2" cstate="print"/>
          <a:srcRect/>
          <a:stretch>
            <a:fillRect/>
          </a:stretch>
        </p:blipFill>
        <p:spPr bwMode="auto">
          <a:xfrm>
            <a:off x="990600" y="2881313"/>
            <a:ext cx="7010400" cy="359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Using Database Tools</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Backing up a database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381000" y="1524000"/>
            <a:ext cx="8305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Restoring a database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685800" y="1524000"/>
            <a:ext cx="7848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Database Transactions</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Transaction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Transaction</a:t>
            </a:r>
            <a:r>
              <a:rPr lang="en-US" dirty="0" smtClean="0"/>
              <a:t> :</a:t>
            </a:r>
          </a:p>
          <a:p>
            <a:pPr lvl="1" algn="l" rtl="0">
              <a:buFont typeface="Wingdings" pitchFamily="2" charset="2"/>
              <a:buChar char="Ø"/>
            </a:pPr>
            <a:r>
              <a:rPr lang="en-US" dirty="0" smtClean="0"/>
              <a:t>a </a:t>
            </a:r>
            <a:r>
              <a:rPr lang="en-US" dirty="0"/>
              <a:t>sequence of operations performed as a single logical unit of </a:t>
            </a:r>
            <a:r>
              <a:rPr lang="en-US" dirty="0" smtClean="0"/>
              <a:t>work.</a:t>
            </a:r>
          </a:p>
          <a:p>
            <a:pPr lvl="1" algn="l" rtl="0">
              <a:buFont typeface="Wingdings" pitchFamily="2" charset="2"/>
              <a:buChar char="Ø"/>
            </a:pPr>
            <a:r>
              <a:rPr lang="en-US" dirty="0"/>
              <a:t>all of its data modifications are performed or none of them is performed.</a:t>
            </a:r>
            <a:endParaRPr lang="ar-EG"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Starting Transaction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fontScale="92500"/>
          </a:bodyPr>
          <a:lstStyle/>
          <a:p>
            <a:pPr algn="l" rtl="0"/>
            <a:r>
              <a:rPr lang="en-US" dirty="0" smtClean="0"/>
              <a:t>Autocommit </a:t>
            </a:r>
            <a:r>
              <a:rPr lang="en-US" dirty="0"/>
              <a:t>transactions </a:t>
            </a:r>
            <a:endParaRPr lang="en-US" dirty="0" smtClean="0"/>
          </a:p>
          <a:p>
            <a:pPr lvl="2" algn="l" rtl="0">
              <a:buFont typeface="Wingdings" pitchFamily="2" charset="2"/>
              <a:buChar char="Ø"/>
            </a:pPr>
            <a:r>
              <a:rPr lang="en-US" dirty="0" smtClean="0"/>
              <a:t>The default for SQL Server</a:t>
            </a:r>
          </a:p>
          <a:p>
            <a:pPr lvl="2" algn="l" rtl="0">
              <a:buFont typeface="Wingdings" pitchFamily="2" charset="2"/>
              <a:buChar char="Ø"/>
            </a:pPr>
            <a:r>
              <a:rPr lang="en-US" dirty="0" smtClean="0"/>
              <a:t>Each </a:t>
            </a:r>
            <a:r>
              <a:rPr lang="en-US" dirty="0"/>
              <a:t>individual DML or DDL statement is </a:t>
            </a:r>
            <a:r>
              <a:rPr lang="en-US" dirty="0" smtClean="0"/>
              <a:t>committed when it Completes </a:t>
            </a:r>
          </a:p>
          <a:p>
            <a:pPr lvl="2" algn="l" rtl="0">
              <a:buFont typeface="Wingdings" pitchFamily="2" charset="2"/>
              <a:buChar char="Ø"/>
            </a:pPr>
            <a:r>
              <a:rPr lang="en-US" dirty="0"/>
              <a:t>You do not have to specify any statements to control transactions</a:t>
            </a:r>
            <a:endParaRPr lang="en-US" dirty="0" smtClean="0"/>
          </a:p>
          <a:p>
            <a:pPr algn="l" rtl="0"/>
            <a:r>
              <a:rPr lang="en-US" dirty="0" smtClean="0"/>
              <a:t>Implicit </a:t>
            </a:r>
            <a:r>
              <a:rPr lang="en-US" b="1" dirty="0"/>
              <a:t>transactions </a:t>
            </a:r>
            <a:endParaRPr lang="en-US" b="1" dirty="0" smtClean="0"/>
          </a:p>
          <a:p>
            <a:pPr lvl="1" algn="l" rtl="0">
              <a:buFont typeface="Wingdings" pitchFamily="2" charset="2"/>
              <a:buChar char="Ø"/>
            </a:pPr>
            <a:r>
              <a:rPr lang="en-US" dirty="0">
                <a:solidFill>
                  <a:srgbClr val="0000CC"/>
                </a:solidFill>
              </a:rPr>
              <a:t>SET </a:t>
            </a:r>
            <a:r>
              <a:rPr lang="en-US" dirty="0" smtClean="0">
                <a:solidFill>
                  <a:srgbClr val="0000CC"/>
                </a:solidFill>
              </a:rPr>
              <a:t> IMPLICIT_TRANSACTIONS  ON </a:t>
            </a:r>
          </a:p>
          <a:p>
            <a:pPr lvl="1" algn="l" rtl="0">
              <a:buFont typeface="Wingdings" pitchFamily="2" charset="2"/>
              <a:buChar char="Ø"/>
            </a:pPr>
            <a:r>
              <a:rPr lang="en-US" sz="2600" dirty="0" smtClean="0"/>
              <a:t>Each  Transact-SQL statement (INSERT,UPDATE,DELETE) execute as a Transaction </a:t>
            </a:r>
          </a:p>
          <a:p>
            <a:pPr algn="l" rtl="0"/>
            <a:r>
              <a:rPr lang="en-US" dirty="0" smtClean="0"/>
              <a:t>Explicit </a:t>
            </a:r>
            <a:r>
              <a:rPr lang="en-US" dirty="0"/>
              <a:t>transactions </a:t>
            </a:r>
            <a:endParaRPr lang="en-US" dirty="0" smtClean="0"/>
          </a:p>
          <a:p>
            <a:pPr lvl="1" algn="l" rtl="0">
              <a:buFont typeface="Wingdings" pitchFamily="2" charset="2"/>
              <a:buChar char="Ø"/>
            </a:pPr>
            <a:r>
              <a:rPr lang="en-US" dirty="0" smtClean="0"/>
              <a:t>Starting with </a:t>
            </a:r>
            <a:r>
              <a:rPr lang="en-US" dirty="0" smtClean="0">
                <a:solidFill>
                  <a:srgbClr val="0000CC"/>
                </a:solidFill>
              </a:rPr>
              <a:t>BEGIN TRANSACTION </a:t>
            </a:r>
            <a:r>
              <a:rPr lang="en-US" dirty="0" smtClean="0"/>
              <a:t> Statement</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nding Transaction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Successful </a:t>
            </a:r>
            <a:r>
              <a:rPr lang="en-US" dirty="0" smtClean="0"/>
              <a:t>: The </a:t>
            </a:r>
            <a:r>
              <a:rPr lang="en-US" dirty="0" smtClean="0">
                <a:solidFill>
                  <a:srgbClr val="0000CC"/>
                </a:solidFill>
              </a:rPr>
              <a:t>COMMIT</a:t>
            </a:r>
            <a:r>
              <a:rPr lang="en-US" dirty="0" smtClean="0"/>
              <a:t> statement.</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Error </a:t>
            </a:r>
            <a:r>
              <a:rPr lang="en-US" dirty="0" smtClean="0"/>
              <a:t>: The </a:t>
            </a:r>
            <a:r>
              <a:rPr lang="en-US" dirty="0" smtClean="0">
                <a:solidFill>
                  <a:srgbClr val="0000CC"/>
                </a:solidFill>
              </a:rPr>
              <a:t>ROLLBACK</a:t>
            </a:r>
            <a:r>
              <a:rPr lang="en-US" dirty="0" smtClean="0"/>
              <a:t> statement .</a:t>
            </a:r>
          </a:p>
          <a:p>
            <a:pPr algn="l" rtl="0"/>
            <a:endParaRPr lang="ar-EG"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Errors during transaction processing</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Fatal Error</a:t>
            </a:r>
            <a:r>
              <a:rPr lang="en-US" dirty="0" smtClean="0"/>
              <a:t> &gt;&gt; automatically Rollback</a:t>
            </a:r>
          </a:p>
          <a:p>
            <a:pPr lvl="1" algn="l" rtl="0"/>
            <a:r>
              <a:rPr lang="en-US" dirty="0" smtClean="0"/>
              <a:t>If it prevents </a:t>
            </a:r>
            <a:r>
              <a:rPr lang="en-US" dirty="0"/>
              <a:t>the successful completion of a transaction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Non Fatal Error</a:t>
            </a:r>
            <a:r>
              <a:rPr lang="en-US" dirty="0" smtClean="0"/>
              <a:t> &gt;&gt; need to Check </a:t>
            </a:r>
            <a:r>
              <a:rPr lang="en-US" dirty="0" smtClean="0">
                <a:solidFill>
                  <a:srgbClr val="0000CC"/>
                </a:solidFill>
              </a:rPr>
              <a:t>@@Error</a:t>
            </a:r>
          </a:p>
          <a:p>
            <a:pPr lvl="1" algn="l" rtl="0"/>
            <a:r>
              <a:rPr lang="en-US" dirty="0" smtClean="0"/>
              <a:t>constraint </a:t>
            </a:r>
            <a:r>
              <a:rPr lang="en-US" dirty="0"/>
              <a:t>violation </a:t>
            </a:r>
            <a:r>
              <a:rPr lang="en-US" dirty="0" smtClean="0"/>
              <a:t>(Check Constraint )</a:t>
            </a:r>
            <a:endParaRPr lang="en-US" dirty="0"/>
          </a:p>
          <a:p>
            <a:pPr lvl="1" algn="l" rtl="0"/>
            <a:endParaRPr lang="ar-EG" dirty="0">
              <a:solidFill>
                <a:srgbClr val="0000CC"/>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endParaRPr lang="ar-EG"/>
          </a:p>
        </p:txBody>
      </p:sp>
      <p:pic>
        <p:nvPicPr>
          <p:cNvPr id="7170" name="Picture 2"/>
          <p:cNvPicPr>
            <a:picLocks noChangeAspect="1" noChangeArrowheads="1"/>
          </p:cNvPicPr>
          <p:nvPr/>
        </p:nvPicPr>
        <p:blipFill>
          <a:blip r:embed="rId3" cstate="print"/>
          <a:srcRect/>
          <a:stretch>
            <a:fillRect/>
          </a:stretch>
        </p:blipFill>
        <p:spPr bwMode="auto">
          <a:xfrm>
            <a:off x="114300" y="1143000"/>
            <a:ext cx="8915400"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Primary key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lnSpc>
                <a:spcPct val="150000"/>
              </a:lnSpc>
            </a:pPr>
            <a:r>
              <a:rPr lang="en-US" sz="2400" dirty="0"/>
              <a:t>The primary key value must be unique and not null. </a:t>
            </a:r>
            <a:endParaRPr lang="en-US" sz="2400" dirty="0" smtClean="0"/>
          </a:p>
          <a:p>
            <a:pPr algn="l" rtl="0">
              <a:lnSpc>
                <a:spcPct val="150000"/>
              </a:lnSpc>
            </a:pPr>
            <a:r>
              <a:rPr lang="en-US" sz="2400" dirty="0" smtClean="0"/>
              <a:t>Multiple UNIQUE constraints and only one Primary key in a Table .</a:t>
            </a:r>
          </a:p>
          <a:p>
            <a:pPr algn="l" rtl="0"/>
            <a:endParaRPr lang="ar-EG" sz="2400"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Begin Transaction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1447800"/>
            <a:ext cx="7848599"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4" name="Picture 2"/>
          <p:cNvPicPr>
            <a:picLocks noChangeAspect="1" noChangeArrowheads="1"/>
          </p:cNvPicPr>
          <p:nvPr/>
        </p:nvPicPr>
        <p:blipFill>
          <a:blip r:embed="rId2" cstate="print"/>
          <a:srcRect/>
          <a:stretch>
            <a:fillRect/>
          </a:stretch>
        </p:blipFill>
        <p:spPr bwMode="auto">
          <a:xfrm>
            <a:off x="152400" y="381000"/>
            <a:ext cx="8763000" cy="611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Save Point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 </a:t>
            </a:r>
          </a:p>
          <a:p>
            <a:pPr lvl="1" algn="l" rtl="0">
              <a:buFont typeface="Wingdings" pitchFamily="2" charset="2"/>
              <a:buChar char="Ø"/>
            </a:pPr>
            <a:r>
              <a:rPr lang="en-US" dirty="0" smtClean="0"/>
              <a:t>Define a location to which a transaction can return </a:t>
            </a:r>
          </a:p>
          <a:p>
            <a:pPr lvl="1" algn="l" rtl="0">
              <a:buFont typeface="Wingdings" pitchFamily="2" charset="2"/>
              <a:buChar char="Ø"/>
            </a:pPr>
            <a:r>
              <a:rPr lang="en-US" dirty="0"/>
              <a:t>like save point in any game</a:t>
            </a:r>
            <a:endParaRPr lang="en-US" dirty="0" smtClean="0"/>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 </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762000" y="3886200"/>
            <a:ext cx="7467600" cy="1295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a:solidFill>
                  <a:srgbClr val="0000CC"/>
                </a:solidFill>
              </a:rPr>
              <a:t>SAVE TRANSACTION </a:t>
            </a:r>
            <a:r>
              <a:rPr lang="en-US" sz="2800" dirty="0"/>
              <a:t>&lt;savepoint_name&gt; </a:t>
            </a:r>
          </a:p>
          <a:p>
            <a:pPr algn="l" rtl="0"/>
            <a:r>
              <a:rPr lang="en-US" sz="2800" dirty="0">
                <a:solidFill>
                  <a:srgbClr val="0000CC"/>
                </a:solidFill>
              </a:rPr>
              <a:t>ROLLBACK TRANSACTION </a:t>
            </a:r>
            <a:r>
              <a:rPr lang="en-US" sz="2800" dirty="0"/>
              <a:t>&lt;savepoint_name&gt; </a:t>
            </a:r>
            <a:endParaRPr lang="ar-EG" sz="2800"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Step1 : Saving transactions Point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endParaRPr lang="ar-EG"/>
          </a:p>
        </p:txBody>
      </p:sp>
      <p:pic>
        <p:nvPicPr>
          <p:cNvPr id="3074" name="Picture 2"/>
          <p:cNvPicPr>
            <a:picLocks noChangeAspect="1" noChangeArrowheads="1"/>
          </p:cNvPicPr>
          <p:nvPr/>
        </p:nvPicPr>
        <p:blipFill>
          <a:blip r:embed="rId2" cstate="print"/>
          <a:srcRect/>
          <a:stretch>
            <a:fillRect/>
          </a:stretch>
        </p:blipFill>
        <p:spPr bwMode="auto">
          <a:xfrm>
            <a:off x="381000" y="1219200"/>
            <a:ext cx="8458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 2 : already deleted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533400" y="1219200"/>
            <a:ext cx="8077200" cy="51838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 3 : Rollback to Save point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838200" y="1828801"/>
            <a:ext cx="7796586" cy="419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Step4 : Check if it Deleted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609600" y="1676400"/>
            <a:ext cx="8001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Basic Concepts of Stored Procedure</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Stored procedure definition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You Can :</a:t>
            </a:r>
          </a:p>
          <a:p>
            <a:pPr lvl="2" algn="l" rtl="0"/>
            <a:r>
              <a:rPr lang="en-US" dirty="0" smtClean="0"/>
              <a:t>Contains Statement that Perform Operations</a:t>
            </a:r>
          </a:p>
          <a:p>
            <a:pPr lvl="2" algn="l" rtl="0"/>
            <a:r>
              <a:rPr lang="en-US" dirty="0" smtClean="0"/>
              <a:t>Accept input Parameters </a:t>
            </a:r>
          </a:p>
          <a:p>
            <a:pPr lvl="2" algn="l" rtl="0"/>
            <a:r>
              <a:rPr lang="en-US" dirty="0" smtClean="0"/>
              <a:t>Return Status Value</a:t>
            </a:r>
          </a:p>
          <a:p>
            <a:pPr lvl="3" algn="l" rtl="0"/>
            <a:r>
              <a:rPr lang="en-US" dirty="0" smtClean="0"/>
              <a:t>success </a:t>
            </a:r>
            <a:r>
              <a:rPr lang="en-US" dirty="0"/>
              <a:t>or failure </a:t>
            </a:r>
            <a:endParaRPr lang="en-US" dirty="0" smtClean="0"/>
          </a:p>
          <a:p>
            <a:pPr lvl="2" algn="l" rtl="0"/>
            <a:r>
              <a:rPr lang="en-US" dirty="0" smtClean="0"/>
              <a:t>Return Multiple Output parameters</a:t>
            </a:r>
          </a:p>
          <a:p>
            <a:pPr lvl="1" algn="l" rtl="0"/>
            <a:endParaRPr lang="ar-EG"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Stored procedure benefits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dirty="0" smtClean="0"/>
              <a:t>They </a:t>
            </a:r>
            <a:r>
              <a:rPr lang="en-US" dirty="0"/>
              <a:t>are registered (permanently stored) at the server. </a:t>
            </a:r>
          </a:p>
          <a:p>
            <a:pPr algn="l" rtl="0"/>
            <a:r>
              <a:rPr lang="en-US" dirty="0" smtClean="0"/>
              <a:t>They </a:t>
            </a:r>
            <a:r>
              <a:rPr lang="en-US" dirty="0"/>
              <a:t>can have security attributes (such as permissions). </a:t>
            </a:r>
          </a:p>
          <a:p>
            <a:pPr algn="l" rtl="0"/>
            <a:r>
              <a:rPr lang="en-US" dirty="0" smtClean="0"/>
              <a:t>They </a:t>
            </a:r>
            <a:r>
              <a:rPr lang="en-US" dirty="0"/>
              <a:t>can enhance the security of your application. </a:t>
            </a:r>
          </a:p>
          <a:p>
            <a:pPr algn="l" rtl="0"/>
            <a:r>
              <a:rPr lang="en-US" dirty="0" smtClean="0"/>
              <a:t>They </a:t>
            </a:r>
            <a:r>
              <a:rPr lang="en-US" dirty="0"/>
              <a:t>allow modular programming. </a:t>
            </a:r>
          </a:p>
          <a:p>
            <a:pPr algn="l" rtl="0"/>
            <a:r>
              <a:rPr lang="en-US" dirty="0" smtClean="0"/>
              <a:t>They </a:t>
            </a:r>
            <a:r>
              <a:rPr lang="en-US" dirty="0"/>
              <a:t>are named code and so they allow repeating execution. </a:t>
            </a:r>
          </a:p>
          <a:p>
            <a:pPr algn="l" rtl="0"/>
            <a:r>
              <a:rPr lang="en-US" dirty="0" smtClean="0"/>
              <a:t>They </a:t>
            </a:r>
            <a:r>
              <a:rPr lang="en-US" dirty="0"/>
              <a:t>can reduce network traffic. </a:t>
            </a:r>
          </a:p>
          <a:p>
            <a:pPr algn="l" rtl="0"/>
            <a:endParaRPr lang="ar-E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Foreign key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sz="2400" dirty="0" smtClean="0"/>
              <a:t>FOREIGN KEY in one table points to a PRIMARY KEY in another table.</a:t>
            </a:r>
          </a:p>
          <a:p>
            <a:pPr algn="l" rtl="0"/>
            <a:r>
              <a:rPr lang="en-US" sz="2400" dirty="0" smtClean="0"/>
              <a:t>prevents that invalid data form being inserted into the foreign key column</a:t>
            </a:r>
            <a:endParaRPr lang="ar-EG" sz="2400"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Stored procedure types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t>User-defined stored procedures </a:t>
            </a:r>
          </a:p>
          <a:p>
            <a:pPr algn="l" rtl="0"/>
            <a:r>
              <a:rPr lang="en-US" b="1" dirty="0" smtClean="0"/>
              <a:t>System stored procedures</a:t>
            </a:r>
            <a:endParaRPr lang="ar-EG"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the CREATE PROCEDURE statement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p>
          <a:p>
            <a:pPr algn="l" rtl="0"/>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533400" y="2438400"/>
            <a:ext cx="8077200" cy="1676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CREATE</a:t>
            </a:r>
            <a:r>
              <a:rPr lang="en-US" sz="2800" dirty="0" smtClean="0"/>
              <a:t> </a:t>
            </a:r>
            <a:r>
              <a:rPr lang="en-US" sz="2800" dirty="0" smtClean="0">
                <a:solidFill>
                  <a:srgbClr val="0000CC"/>
                </a:solidFill>
              </a:rPr>
              <a:t>PROC</a:t>
            </a:r>
            <a:r>
              <a:rPr lang="en-US" sz="2800" dirty="0" smtClean="0"/>
              <a:t> | </a:t>
            </a:r>
            <a:r>
              <a:rPr lang="en-US" sz="2800" dirty="0" smtClean="0">
                <a:solidFill>
                  <a:srgbClr val="0000CC"/>
                </a:solidFill>
              </a:rPr>
              <a:t>PROCEDURE</a:t>
            </a:r>
            <a:r>
              <a:rPr lang="en-US" sz="2800" dirty="0" smtClean="0"/>
              <a:t> &lt;procedure_name&gt; </a:t>
            </a:r>
          </a:p>
          <a:p>
            <a:pPr algn="l" rtl="0"/>
            <a:r>
              <a:rPr lang="en-US" sz="2800" dirty="0" smtClean="0"/>
              <a:t>[@parameter data_type] </a:t>
            </a:r>
          </a:p>
          <a:p>
            <a:pPr algn="l" rtl="0"/>
            <a:r>
              <a:rPr lang="en-US" sz="2800" dirty="0" smtClean="0">
                <a:solidFill>
                  <a:srgbClr val="0000CC"/>
                </a:solidFill>
              </a:rPr>
              <a:t>AS</a:t>
            </a:r>
            <a:r>
              <a:rPr lang="en-US" sz="2800" dirty="0" smtClean="0"/>
              <a:t> &lt;sql_statement&gt; </a:t>
            </a:r>
            <a:endParaRPr lang="ar-EG" sz="2800"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7921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371600"/>
            <a:ext cx="8534400" cy="49766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8229600" cy="8683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EXECUTE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371600"/>
            <a:ext cx="8091030" cy="47807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the ALTER PROCEDURE statement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 </a:t>
            </a:r>
          </a:p>
          <a:p>
            <a:pPr algn="l" rtl="0"/>
            <a:endParaRPr lang="ar-EG" dirty="0"/>
          </a:p>
        </p:txBody>
      </p:sp>
      <p:sp>
        <p:nvSpPr>
          <p:cNvPr id="4" name="Rectangle 3"/>
          <p:cNvSpPr/>
          <p:nvPr/>
        </p:nvSpPr>
        <p:spPr>
          <a:xfrm>
            <a:off x="685800" y="2590800"/>
            <a:ext cx="7772400" cy="1828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ALTER</a:t>
            </a:r>
            <a:r>
              <a:rPr lang="en-US" sz="2800" dirty="0" smtClean="0"/>
              <a:t> </a:t>
            </a:r>
            <a:r>
              <a:rPr lang="en-US" sz="2800" dirty="0" smtClean="0">
                <a:solidFill>
                  <a:srgbClr val="0000CC"/>
                </a:solidFill>
              </a:rPr>
              <a:t>PROC</a:t>
            </a:r>
            <a:r>
              <a:rPr lang="en-US" sz="2800" dirty="0" smtClean="0"/>
              <a:t> | </a:t>
            </a:r>
            <a:r>
              <a:rPr lang="en-US" sz="2800" dirty="0" smtClean="0">
                <a:solidFill>
                  <a:srgbClr val="0000CC"/>
                </a:solidFill>
              </a:rPr>
              <a:t>PROCEDURE</a:t>
            </a:r>
            <a:r>
              <a:rPr lang="en-US" sz="2800" dirty="0" smtClean="0"/>
              <a:t> &lt;procedure_name&gt; </a:t>
            </a:r>
          </a:p>
          <a:p>
            <a:pPr algn="l" rtl="0"/>
            <a:r>
              <a:rPr lang="en-US" sz="2800" dirty="0" smtClean="0"/>
              <a:t>[@parameter data_type] </a:t>
            </a:r>
          </a:p>
          <a:p>
            <a:pPr algn="l" rtl="0"/>
            <a:r>
              <a:rPr lang="en-US" sz="2800" dirty="0" smtClean="0">
                <a:solidFill>
                  <a:srgbClr val="0000CC"/>
                </a:solidFill>
              </a:rPr>
              <a:t>AS</a:t>
            </a:r>
            <a:r>
              <a:rPr lang="en-US" sz="2800" dirty="0" smtClean="0"/>
              <a:t> &lt;sql_statement&gt; </a:t>
            </a:r>
            <a:endParaRPr lang="ar-EG" sz="2800"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the DROP PROCEDURE statement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en-US" dirty="0" smtClean="0"/>
          </a:p>
          <a:p>
            <a:pPr algn="l" rtl="0">
              <a:buNone/>
            </a:pPr>
            <a:endParaRPr lang="ar-EG" dirty="0"/>
          </a:p>
        </p:txBody>
      </p:sp>
      <p:sp>
        <p:nvSpPr>
          <p:cNvPr id="4" name="Rectangle 3"/>
          <p:cNvSpPr/>
          <p:nvPr/>
        </p:nvSpPr>
        <p:spPr>
          <a:xfrm>
            <a:off x="685800" y="2438400"/>
            <a:ext cx="7924800" cy="685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dirty="0" smtClean="0">
                <a:solidFill>
                  <a:srgbClr val="0000CC"/>
                </a:solidFill>
              </a:rPr>
              <a:t>DROP</a:t>
            </a:r>
            <a:r>
              <a:rPr lang="en-US" dirty="0" smtClean="0"/>
              <a:t> </a:t>
            </a:r>
            <a:r>
              <a:rPr lang="en-US" dirty="0" smtClean="0">
                <a:solidFill>
                  <a:srgbClr val="0000CC"/>
                </a:solidFill>
              </a:rPr>
              <a:t>PROC</a:t>
            </a:r>
            <a:r>
              <a:rPr lang="en-US" dirty="0" smtClean="0"/>
              <a:t> | </a:t>
            </a:r>
            <a:r>
              <a:rPr lang="en-US" dirty="0" smtClean="0">
                <a:solidFill>
                  <a:srgbClr val="0000CC"/>
                </a:solidFill>
              </a:rPr>
              <a:t>PROCEDURE</a:t>
            </a:r>
            <a:r>
              <a:rPr lang="en-US" dirty="0" smtClean="0"/>
              <a:t>  &lt;procedure_name&gt; </a:t>
            </a:r>
            <a:endParaRPr lang="ar-EG" dirty="0"/>
          </a:p>
        </p:txBody>
      </p:sp>
      <p:pic>
        <p:nvPicPr>
          <p:cNvPr id="3074" name="Picture 2"/>
          <p:cNvPicPr>
            <a:picLocks noChangeAspect="1" noChangeArrowheads="1"/>
          </p:cNvPicPr>
          <p:nvPr/>
        </p:nvPicPr>
        <p:blipFill>
          <a:blip r:embed="rId2" cstate="print"/>
          <a:srcRect/>
          <a:stretch>
            <a:fillRect/>
          </a:stretch>
        </p:blipFill>
        <p:spPr bwMode="auto">
          <a:xfrm>
            <a:off x="685800" y="3200400"/>
            <a:ext cx="784860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Working with Functions </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Basic Concepts of Functions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Function definition </a:t>
            </a:r>
          </a:p>
          <a:p>
            <a:pPr lvl="1" algn="l" rtl="0"/>
            <a:r>
              <a:rPr lang="en-US" dirty="0" smtClean="0"/>
              <a:t>Like functions in programming languages</a:t>
            </a:r>
          </a:p>
          <a:p>
            <a:pPr lvl="1" algn="l" rtl="0"/>
            <a:r>
              <a:rPr lang="en-US" dirty="0" smtClean="0"/>
              <a:t>accept parameters</a:t>
            </a:r>
          </a:p>
          <a:p>
            <a:pPr lvl="1" algn="l" rtl="0"/>
            <a:r>
              <a:rPr lang="en-US" dirty="0" smtClean="0"/>
              <a:t>perform an action </a:t>
            </a:r>
          </a:p>
          <a:p>
            <a:pPr lvl="1" algn="l" rtl="0"/>
            <a:r>
              <a:rPr lang="en-US" dirty="0" smtClean="0"/>
              <a:t>return the result of that action as a value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Function benefits </a:t>
            </a:r>
          </a:p>
          <a:p>
            <a:pPr lvl="1" algn="l" rtl="0"/>
            <a:r>
              <a:rPr lang="en-US" dirty="0" smtClean="0"/>
              <a:t>They allow modular programming. </a:t>
            </a:r>
          </a:p>
          <a:p>
            <a:pPr lvl="1" algn="l" rtl="0"/>
            <a:r>
              <a:rPr lang="en-US" dirty="0" smtClean="0"/>
              <a:t>They allow faster execution. </a:t>
            </a:r>
          </a:p>
          <a:p>
            <a:pPr lvl="1" algn="l" rtl="0"/>
            <a:r>
              <a:rPr lang="en-US" dirty="0" smtClean="0"/>
              <a:t>They always return a value to the calling program. </a:t>
            </a:r>
          </a:p>
          <a:p>
            <a:pPr lvl="1" algn="l" rtl="0"/>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Function types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User-defined scalar functions </a:t>
            </a:r>
          </a:p>
          <a:p>
            <a:pPr algn="l" rtl="0"/>
            <a:r>
              <a:rPr lang="en-US" dirty="0" smtClean="0"/>
              <a:t>Built-in Functions</a:t>
            </a:r>
            <a:endParaRPr lang="ar-EG"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Creating and Calling Functions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SQL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SQL </a:t>
            </a:r>
            <a:r>
              <a:rPr lang="en-US" dirty="0" smtClean="0"/>
              <a:t>(</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a:t>
            </a:r>
            <a:r>
              <a:rPr lang="en-US" dirty="0" smtClean="0"/>
              <a:t>tructured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Q</a:t>
            </a:r>
            <a:r>
              <a:rPr lang="en-US" dirty="0" smtClean="0"/>
              <a:t>uery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t>
            </a:r>
            <a:r>
              <a:rPr lang="en-US" dirty="0" smtClean="0"/>
              <a:t>anguage)</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SQL</a:t>
            </a:r>
            <a:r>
              <a:rPr lang="en-US" dirty="0" smtClean="0"/>
              <a:t> is a computer language aimed to store, manipulate, and retrieve data in relational databases.</a:t>
            </a:r>
            <a:endParaRPr lang="ar-E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Constraints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sz="2400" dirty="0" smtClean="0"/>
              <a:t>used to limit the value range that can be placed in a column.</a:t>
            </a:r>
          </a:p>
          <a:p>
            <a:pPr algn="l" rtl="0"/>
            <a:endParaRPr lang="en-US" dirty="0" smtClean="0"/>
          </a:p>
          <a:p>
            <a:pPr algn="l" rtl="0"/>
            <a:r>
              <a:rPr lang="en-US" dirty="0" smtClean="0"/>
              <a:t>Example :</a:t>
            </a:r>
          </a:p>
          <a:p>
            <a:pPr lvl="1" algn="l" rtl="0"/>
            <a:r>
              <a:rPr lang="en-US" sz="2400" dirty="0" smtClean="0"/>
              <a:t>A column must only include integers greater than 0</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the CREATE FUNCTION statement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457200" y="2438400"/>
            <a:ext cx="8229600" cy="4191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3200" dirty="0" smtClean="0">
                <a:solidFill>
                  <a:srgbClr val="0000CC"/>
                </a:solidFill>
              </a:rPr>
              <a:t>CREATE</a:t>
            </a:r>
            <a:r>
              <a:rPr lang="en-US" sz="3200" dirty="0" smtClean="0"/>
              <a:t> </a:t>
            </a:r>
            <a:r>
              <a:rPr lang="en-US" sz="3200" dirty="0" smtClean="0">
                <a:solidFill>
                  <a:srgbClr val="0000CC"/>
                </a:solidFill>
              </a:rPr>
              <a:t>FUNCTION</a:t>
            </a:r>
            <a:r>
              <a:rPr lang="en-US" sz="3200" dirty="0" smtClean="0"/>
              <a:t> &lt;function_name&gt; </a:t>
            </a:r>
          </a:p>
          <a:p>
            <a:pPr algn="l" rtl="0"/>
            <a:r>
              <a:rPr lang="en-US" sz="3200" dirty="0" smtClean="0"/>
              <a:t>[(@parameter data_type)] </a:t>
            </a:r>
          </a:p>
          <a:p>
            <a:pPr algn="l" rtl="0"/>
            <a:r>
              <a:rPr lang="en-US" sz="3200" dirty="0" smtClean="0">
                <a:solidFill>
                  <a:srgbClr val="0000CC"/>
                </a:solidFill>
              </a:rPr>
              <a:t>RETURNS</a:t>
            </a:r>
            <a:r>
              <a:rPr lang="en-US" sz="3200" dirty="0" smtClean="0"/>
              <a:t> return_data_type | table </a:t>
            </a:r>
          </a:p>
          <a:p>
            <a:pPr algn="l" rtl="0"/>
            <a:r>
              <a:rPr lang="en-US" sz="3200" dirty="0" smtClean="0"/>
              <a:t>[</a:t>
            </a:r>
            <a:r>
              <a:rPr lang="en-US" sz="3200" dirty="0" smtClean="0">
                <a:solidFill>
                  <a:srgbClr val="0000CC"/>
                </a:solidFill>
              </a:rPr>
              <a:t>AS</a:t>
            </a:r>
            <a:r>
              <a:rPr lang="en-US" sz="3200" dirty="0" smtClean="0"/>
              <a:t>] </a:t>
            </a:r>
          </a:p>
          <a:p>
            <a:pPr algn="l" rtl="0"/>
            <a:r>
              <a:rPr lang="en-US" sz="3200" dirty="0" smtClean="0">
                <a:solidFill>
                  <a:srgbClr val="0000CC"/>
                </a:solidFill>
              </a:rPr>
              <a:t>BEGIN </a:t>
            </a:r>
          </a:p>
          <a:p>
            <a:pPr algn="l" rtl="0"/>
            <a:r>
              <a:rPr lang="en-US" sz="3200" dirty="0" smtClean="0"/>
              <a:t>function_code </a:t>
            </a:r>
          </a:p>
          <a:p>
            <a:pPr algn="l" rtl="0"/>
            <a:r>
              <a:rPr lang="en-US" sz="3200" dirty="0" smtClean="0">
                <a:solidFill>
                  <a:srgbClr val="0000CC"/>
                </a:solidFill>
              </a:rPr>
              <a:t>RETURN</a:t>
            </a:r>
            <a:r>
              <a:rPr lang="en-US" sz="3200" dirty="0" smtClean="0"/>
              <a:t> scalar_expression | select statement </a:t>
            </a:r>
          </a:p>
          <a:p>
            <a:pPr algn="l" rtl="0"/>
            <a:r>
              <a:rPr lang="en-US" sz="3200" dirty="0" smtClean="0">
                <a:solidFill>
                  <a:srgbClr val="0000CC"/>
                </a:solidFill>
              </a:rPr>
              <a:t>END </a:t>
            </a:r>
            <a:endParaRPr lang="ar-EG" sz="3200" dirty="0">
              <a:solidFill>
                <a:srgbClr val="0000CC"/>
              </a:solidFill>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Creating a Scalar-Valued function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609600" y="1828800"/>
            <a:ext cx="7826339"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Return the result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p:cNvPicPr>
            <a:picLocks noChangeAspect="1" noChangeArrowheads="1"/>
          </p:cNvPicPr>
          <p:nvPr/>
        </p:nvPicPr>
        <p:blipFill>
          <a:blip r:embed="rId2" cstate="print"/>
          <a:srcRect/>
          <a:stretch>
            <a:fillRect/>
          </a:stretch>
        </p:blipFill>
        <p:spPr bwMode="auto">
          <a:xfrm>
            <a:off x="381000" y="1828800"/>
            <a:ext cx="8382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Exercise 1</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2819400"/>
            <a:ext cx="8229600" cy="762000"/>
          </a:xfrm>
        </p:spPr>
        <p:txBody>
          <a:bodyPr>
            <a:noAutofit/>
          </a:bodyPr>
          <a:lstStyle/>
          <a:p>
            <a:pPr algn="ctr" rtl="0">
              <a:buNone/>
            </a:pPr>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Create “Say Hello” function </a:t>
            </a:r>
            <a:endParaRPr lang="ar-EG"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Exercise 2</a:t>
            </a:r>
            <a:endParaRPr lang="ar-EG" dirty="0"/>
          </a:p>
        </p:txBody>
      </p:sp>
      <p:sp>
        <p:nvSpPr>
          <p:cNvPr id="3" name="Content Placeholder 2"/>
          <p:cNvSpPr>
            <a:spLocks noGrp="1"/>
          </p:cNvSpPr>
          <p:nvPr>
            <p:ph idx="1"/>
          </p:nvPr>
        </p:nvSpPr>
        <p:spPr>
          <a:xfrm>
            <a:off x="457200" y="2286001"/>
            <a:ext cx="8229600" cy="2743199"/>
          </a:xfrm>
        </p:spPr>
        <p:txBody>
          <a:bodyPr>
            <a:noAutofit/>
          </a:bodyPr>
          <a:lstStyle/>
          <a:p>
            <a:pPr algn="ctr" rtl="0">
              <a:buNone/>
            </a:pPr>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Create a function to replace Null Value with words ‘Not Applicable’</a:t>
            </a:r>
          </a:p>
          <a:p>
            <a:pPr algn="ctr" rtl="0">
              <a:buNone/>
            </a:pPr>
            <a:endParaRPr lang="ar-EG"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Creating a Table-Valued function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 </a:t>
            </a:r>
          </a:p>
          <a:p>
            <a:pPr lvl="1" algn="l" rtl="0"/>
            <a:r>
              <a:rPr lang="en-US" dirty="0" smtClean="0"/>
              <a:t>specifies TABLE as a return data type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 other words </a:t>
            </a:r>
          </a:p>
          <a:p>
            <a:pPr lvl="1" algn="l" rtl="0"/>
            <a:r>
              <a:rPr lang="en-US" dirty="0" smtClean="0"/>
              <a:t>returns a SELECT statement rather than a single value </a:t>
            </a:r>
          </a:p>
          <a:p>
            <a:pPr algn="l" rtl="0"/>
            <a:endParaRPr lang="ar-EG"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Creating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304800" y="1752600"/>
            <a:ext cx="8502617"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Display the result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194" name="Picture 2"/>
          <p:cNvPicPr>
            <a:picLocks noChangeAspect="1" noChangeArrowheads="1"/>
          </p:cNvPicPr>
          <p:nvPr/>
        </p:nvPicPr>
        <p:blipFill>
          <a:blip r:embed="rId2" cstate="print"/>
          <a:srcRect/>
          <a:stretch>
            <a:fillRect/>
          </a:stretch>
        </p:blipFill>
        <p:spPr bwMode="auto">
          <a:xfrm>
            <a:off x="381000" y="1295400"/>
            <a:ext cx="8229600" cy="511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Creating a Multi-statement Table-Valued function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8" name="Picture 2"/>
          <p:cNvPicPr>
            <a:picLocks noGrp="1" noChangeAspect="1" noChangeArrowheads="1"/>
          </p:cNvPicPr>
          <p:nvPr>
            <p:ph idx="1"/>
          </p:nvPr>
        </p:nvPicPr>
        <p:blipFill>
          <a:blip r:embed="rId2" cstate="print"/>
          <a:stretch>
            <a:fillRect/>
          </a:stretch>
        </p:blipFill>
        <p:spPr bwMode="auto">
          <a:xfrm>
            <a:off x="381000" y="1905000"/>
            <a:ext cx="83058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10242" name="Picture 2"/>
          <p:cNvPicPr>
            <a:picLocks noChangeAspect="1" noChangeArrowheads="1"/>
          </p:cNvPicPr>
          <p:nvPr/>
        </p:nvPicPr>
        <p:blipFill>
          <a:blip r:embed="rId2" cstate="print"/>
          <a:srcRect/>
          <a:stretch>
            <a:fillRect/>
          </a:stretch>
        </p:blipFill>
        <p:spPr bwMode="auto">
          <a:xfrm>
            <a:off x="228600" y="228600"/>
            <a:ext cx="8763000" cy="6248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DEFAULT Constraint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used to insert a default value into a column</a:t>
            </a:r>
            <a:endParaRPr lang="ar-EG"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Modifying and Removing Functions</a:t>
            </a:r>
            <a:endPar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t>Using the ALTER FUNCTION statement</a:t>
            </a:r>
          </a:p>
          <a:p>
            <a:pPr lvl="1"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762000" y="2895600"/>
            <a:ext cx="7696200" cy="3581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ALTER</a:t>
            </a:r>
            <a:r>
              <a:rPr lang="en-US" sz="2800" dirty="0" smtClean="0"/>
              <a:t> </a:t>
            </a:r>
            <a:r>
              <a:rPr lang="en-US" sz="2800" dirty="0" smtClean="0">
                <a:solidFill>
                  <a:srgbClr val="0000CC"/>
                </a:solidFill>
              </a:rPr>
              <a:t>FUNCTION</a:t>
            </a:r>
            <a:r>
              <a:rPr lang="en-US" sz="2800" dirty="0" smtClean="0"/>
              <a:t> &lt;function_name&gt; </a:t>
            </a:r>
          </a:p>
          <a:p>
            <a:pPr algn="l" rtl="0"/>
            <a:r>
              <a:rPr lang="en-US" sz="2800" dirty="0" smtClean="0"/>
              <a:t>[(@parameter data_type)] </a:t>
            </a:r>
          </a:p>
          <a:p>
            <a:pPr algn="l" rtl="0"/>
            <a:r>
              <a:rPr lang="en-US" sz="2800" dirty="0" smtClean="0">
                <a:solidFill>
                  <a:srgbClr val="0000CC"/>
                </a:solidFill>
              </a:rPr>
              <a:t>RETURNS</a:t>
            </a:r>
            <a:r>
              <a:rPr lang="en-US" sz="2800" dirty="0" smtClean="0"/>
              <a:t> return_data_type </a:t>
            </a:r>
          </a:p>
          <a:p>
            <a:pPr algn="l" rtl="0"/>
            <a:r>
              <a:rPr lang="en-US" sz="2800" dirty="0" smtClean="0"/>
              <a:t>[</a:t>
            </a:r>
            <a:r>
              <a:rPr lang="en-US" sz="2800" dirty="0" smtClean="0">
                <a:solidFill>
                  <a:srgbClr val="0000CC"/>
                </a:solidFill>
              </a:rPr>
              <a:t>AS</a:t>
            </a:r>
            <a:r>
              <a:rPr lang="en-US" sz="2800" dirty="0" smtClean="0"/>
              <a:t>] </a:t>
            </a:r>
          </a:p>
          <a:p>
            <a:pPr algn="l" rtl="0"/>
            <a:r>
              <a:rPr lang="en-US" sz="2800" dirty="0" smtClean="0">
                <a:solidFill>
                  <a:srgbClr val="0000CC"/>
                </a:solidFill>
              </a:rPr>
              <a:t>BEGIN</a:t>
            </a:r>
            <a:r>
              <a:rPr lang="en-US" sz="2800" dirty="0" smtClean="0"/>
              <a:t> </a:t>
            </a:r>
          </a:p>
          <a:p>
            <a:pPr algn="l" rtl="0"/>
            <a:r>
              <a:rPr lang="en-US" sz="2800" dirty="0" smtClean="0"/>
              <a:t>function_code </a:t>
            </a:r>
          </a:p>
          <a:p>
            <a:pPr algn="l" rtl="0"/>
            <a:r>
              <a:rPr lang="en-US" sz="2800" dirty="0" smtClean="0">
                <a:solidFill>
                  <a:srgbClr val="0000CC"/>
                </a:solidFill>
              </a:rPr>
              <a:t>RETURN</a:t>
            </a:r>
            <a:r>
              <a:rPr lang="en-US" sz="2800" dirty="0" smtClean="0"/>
              <a:t> scalar_expression </a:t>
            </a:r>
          </a:p>
          <a:p>
            <a:pPr algn="l" rtl="0"/>
            <a:r>
              <a:rPr lang="en-US" sz="2800" dirty="0" smtClean="0">
                <a:solidFill>
                  <a:srgbClr val="0000CC"/>
                </a:solidFill>
              </a:rPr>
              <a:t>END</a:t>
            </a:r>
            <a:endParaRPr lang="ar-EG" sz="2800" dirty="0" smtClean="0">
              <a:solidFill>
                <a:srgbClr val="0000CC"/>
              </a:solidFill>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the DROP FUNCTION command</a:t>
            </a:r>
            <a:endPar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914400" y="2438400"/>
            <a:ext cx="7467600" cy="838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3200" dirty="0" smtClean="0">
                <a:solidFill>
                  <a:srgbClr val="0000CC"/>
                </a:solidFill>
              </a:rPr>
              <a:t>DROP</a:t>
            </a:r>
            <a:r>
              <a:rPr lang="en-US" sz="3200" dirty="0" smtClean="0"/>
              <a:t> </a:t>
            </a:r>
            <a:r>
              <a:rPr lang="en-US" sz="3200" dirty="0" smtClean="0">
                <a:solidFill>
                  <a:srgbClr val="0000CC"/>
                </a:solidFill>
              </a:rPr>
              <a:t>FUNCTION</a:t>
            </a:r>
            <a:r>
              <a:rPr lang="en-US" sz="3200" dirty="0" smtClean="0"/>
              <a:t> &lt;function_name&gt;</a:t>
            </a:r>
            <a:endParaRPr lang="ar-EG" sz="3200" dirty="0"/>
          </a:p>
        </p:txBody>
      </p:sp>
      <p:pic>
        <p:nvPicPr>
          <p:cNvPr id="11266" name="Picture 2"/>
          <p:cNvPicPr>
            <a:picLocks noChangeAspect="1" noChangeArrowheads="1"/>
          </p:cNvPicPr>
          <p:nvPr/>
        </p:nvPicPr>
        <p:blipFill>
          <a:blip r:embed="rId2" cstate="print"/>
          <a:srcRect/>
          <a:stretch>
            <a:fillRect/>
          </a:stretch>
        </p:blipFill>
        <p:spPr bwMode="auto">
          <a:xfrm>
            <a:off x="914400" y="3500438"/>
            <a:ext cx="7467600" cy="328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Working with Triggers</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Trigger definition and types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a special type of stored procedure.</a:t>
            </a:r>
          </a:p>
          <a:p>
            <a:pPr lvl="1" algn="l" rtl="0"/>
            <a:r>
              <a:rPr lang="en-US" dirty="0" smtClean="0"/>
              <a:t>Invoked automatically </a:t>
            </a:r>
          </a:p>
          <a:p>
            <a:pPr lvl="1" algn="l" rtl="0"/>
            <a:r>
              <a:rPr lang="en-US" dirty="0" smtClean="0"/>
              <a:t>Not called directly</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Types</a:t>
            </a:r>
          </a:p>
          <a:p>
            <a:pPr lvl="1" algn="l" rtl="0"/>
            <a:r>
              <a:rPr lang="en-US" b="1" dirty="0" smtClean="0"/>
              <a:t>DDL triggers </a:t>
            </a:r>
          </a:p>
          <a:p>
            <a:pPr lvl="1" algn="l" rtl="0"/>
            <a:r>
              <a:rPr lang="en-US" b="1" dirty="0" smtClean="0"/>
              <a:t>DML triggers</a:t>
            </a:r>
            <a:endParaRPr lang="ar-EG"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DML trigger benefits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524000"/>
            <a:ext cx="8229600" cy="4525963"/>
          </a:xfrm>
        </p:spPr>
        <p:txBody>
          <a:bodyPr/>
          <a:lstStyle/>
          <a:p>
            <a:pPr algn="l" rtl="0"/>
            <a:r>
              <a:rPr lang="en-US" dirty="0" smtClean="0"/>
              <a:t>They can query other tables and include complex Transact-SQL statements </a:t>
            </a:r>
          </a:p>
          <a:p>
            <a:pPr algn="l" rtl="0"/>
            <a:r>
              <a:rPr lang="en-US" dirty="0" smtClean="0"/>
              <a:t>They can reference columns in other tables </a:t>
            </a:r>
          </a:p>
          <a:p>
            <a:pPr algn="l" rtl="0"/>
            <a:r>
              <a:rPr lang="en-US" dirty="0" smtClean="0"/>
              <a:t>with more complex than check</a:t>
            </a:r>
          </a:p>
          <a:p>
            <a:pPr algn="l" rtl="0"/>
            <a:endParaRPr lang="ar-EG"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Managing INSTEAD OF triggers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override the standard actions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p>
          <a:p>
            <a:pPr algn="l" rtl="0"/>
            <a:endParaRPr lang="ar-EG" dirty="0"/>
          </a:p>
        </p:txBody>
      </p:sp>
      <p:sp>
        <p:nvSpPr>
          <p:cNvPr id="4" name="Rectangle 3"/>
          <p:cNvSpPr/>
          <p:nvPr/>
        </p:nvSpPr>
        <p:spPr>
          <a:xfrm>
            <a:off x="838200" y="3352800"/>
            <a:ext cx="7620000" cy="2819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CREATE</a:t>
            </a:r>
            <a:r>
              <a:rPr lang="en-US" sz="2800" dirty="0" smtClean="0"/>
              <a:t> </a:t>
            </a:r>
            <a:r>
              <a:rPr lang="en-US" sz="2800" dirty="0" smtClean="0">
                <a:solidFill>
                  <a:srgbClr val="0000CC"/>
                </a:solidFill>
              </a:rPr>
              <a:t>TRIGGER</a:t>
            </a:r>
            <a:r>
              <a:rPr lang="en-US" sz="2800" dirty="0" smtClean="0"/>
              <a:t> &lt;trigger_name&gt; </a:t>
            </a:r>
            <a:r>
              <a:rPr lang="en-US" sz="2800" dirty="0" smtClean="0">
                <a:solidFill>
                  <a:srgbClr val="0000CC"/>
                </a:solidFill>
              </a:rPr>
              <a:t>on</a:t>
            </a:r>
            <a:r>
              <a:rPr lang="en-US" sz="2800" dirty="0" smtClean="0"/>
              <a:t> &lt;table | view&gt; </a:t>
            </a:r>
          </a:p>
          <a:p>
            <a:pPr algn="l" rtl="0"/>
            <a:r>
              <a:rPr lang="en-US" sz="2800" dirty="0" smtClean="0">
                <a:solidFill>
                  <a:srgbClr val="0000CC"/>
                </a:solidFill>
              </a:rPr>
              <a:t>INSTEAD</a:t>
            </a:r>
            <a:r>
              <a:rPr lang="en-US" sz="2800" dirty="0" smtClean="0"/>
              <a:t> </a:t>
            </a:r>
            <a:r>
              <a:rPr lang="en-US" sz="2800" dirty="0" smtClean="0">
                <a:solidFill>
                  <a:srgbClr val="0000CC"/>
                </a:solidFill>
              </a:rPr>
              <a:t>OF</a:t>
            </a:r>
            <a:r>
              <a:rPr lang="en-US" sz="2800" dirty="0" smtClean="0"/>
              <a:t> </a:t>
            </a:r>
            <a:r>
              <a:rPr lang="en-US" sz="2800" dirty="0" smtClean="0">
                <a:solidFill>
                  <a:srgbClr val="0000CC"/>
                </a:solidFill>
              </a:rPr>
              <a:t>INSERT</a:t>
            </a:r>
            <a:r>
              <a:rPr lang="en-US" sz="2800" dirty="0" smtClean="0"/>
              <a:t> | </a:t>
            </a:r>
            <a:r>
              <a:rPr lang="en-US" sz="2800" dirty="0" smtClean="0">
                <a:solidFill>
                  <a:srgbClr val="0000CC"/>
                </a:solidFill>
              </a:rPr>
              <a:t>UPDATE</a:t>
            </a:r>
            <a:r>
              <a:rPr lang="en-US" sz="2800" dirty="0" smtClean="0"/>
              <a:t> | </a:t>
            </a:r>
            <a:r>
              <a:rPr lang="en-US" sz="2800" dirty="0" smtClean="0">
                <a:solidFill>
                  <a:srgbClr val="0000CC"/>
                </a:solidFill>
              </a:rPr>
              <a:t>DELETE</a:t>
            </a:r>
            <a:r>
              <a:rPr lang="en-US" sz="2800" dirty="0" smtClean="0"/>
              <a:t> </a:t>
            </a:r>
          </a:p>
          <a:p>
            <a:pPr algn="l" rtl="0"/>
            <a:r>
              <a:rPr lang="en-US" sz="2800" dirty="0" smtClean="0">
                <a:solidFill>
                  <a:srgbClr val="0000CC"/>
                </a:solidFill>
              </a:rPr>
              <a:t>AS</a:t>
            </a:r>
            <a:r>
              <a:rPr lang="en-US" sz="2800" dirty="0" smtClean="0"/>
              <a:t> </a:t>
            </a:r>
          </a:p>
          <a:p>
            <a:pPr algn="l" rtl="0"/>
            <a:r>
              <a:rPr lang="en-US" sz="2800" dirty="0" smtClean="0">
                <a:solidFill>
                  <a:srgbClr val="0000CC"/>
                </a:solidFill>
              </a:rPr>
              <a:t>BEGIN</a:t>
            </a:r>
            <a:r>
              <a:rPr lang="en-US" sz="2800" dirty="0" smtClean="0"/>
              <a:t> </a:t>
            </a:r>
          </a:p>
          <a:p>
            <a:pPr algn="l" rtl="0"/>
            <a:r>
              <a:rPr lang="en-US" sz="2800" dirty="0" smtClean="0"/>
              <a:t>&lt;trigger_code&gt; </a:t>
            </a:r>
          </a:p>
          <a:p>
            <a:pPr algn="l" rtl="0"/>
            <a:r>
              <a:rPr lang="en-US" sz="2800" dirty="0" smtClean="0">
                <a:solidFill>
                  <a:srgbClr val="0000CC"/>
                </a:solidFill>
              </a:rPr>
              <a:t>END</a:t>
            </a:r>
            <a:r>
              <a:rPr lang="en-US" sz="2800" dirty="0" smtClean="0"/>
              <a:t> </a:t>
            </a:r>
            <a:endParaRPr lang="ar-EG" sz="2800"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Creating INSTEAD OF triggers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INSTEAD OF INSERT triggers </a:t>
            </a:r>
          </a:p>
          <a:p>
            <a:pPr algn="l" rtl="0"/>
            <a:r>
              <a:rPr lang="en-US" dirty="0" smtClean="0"/>
              <a:t>INSTEAD OF UPDATE triggers </a:t>
            </a:r>
          </a:p>
          <a:p>
            <a:pPr algn="l" rtl="0"/>
            <a:r>
              <a:rPr lang="en-US" dirty="0" smtClean="0"/>
              <a:t>INSTEAD OF DELETE triggers </a:t>
            </a:r>
          </a:p>
          <a:p>
            <a:pPr algn="l" rtl="0"/>
            <a:endParaRPr lang="ar-EG"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Example 1 :</a:t>
            </a:r>
            <a:b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sz="3200" dirty="0" smtClean="0"/>
              <a:t>Create a trigger that protects all the data in the Course table from deletion </a:t>
            </a:r>
            <a:endParaRPr lang="ar-EG" sz="3200" dirty="0"/>
          </a:p>
        </p:txBody>
      </p:sp>
      <p:pic>
        <p:nvPicPr>
          <p:cNvPr id="5122" name="Picture 2"/>
          <p:cNvPicPr>
            <a:picLocks noChangeAspect="1" noChangeArrowheads="1"/>
          </p:cNvPicPr>
          <p:nvPr/>
        </p:nvPicPr>
        <p:blipFill>
          <a:blip r:embed="rId2" cstate="print"/>
          <a:srcRect/>
          <a:stretch>
            <a:fillRect/>
          </a:stretch>
        </p:blipFill>
        <p:spPr bwMode="auto">
          <a:xfrm>
            <a:off x="609600" y="2309813"/>
            <a:ext cx="7848600" cy="424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Test the result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endParaRPr lang="ar-EG"/>
          </a:p>
        </p:txBody>
      </p:sp>
      <p:pic>
        <p:nvPicPr>
          <p:cNvPr id="6146" name="Picture 2"/>
          <p:cNvPicPr>
            <a:picLocks noChangeAspect="1" noChangeArrowheads="1"/>
          </p:cNvPicPr>
          <p:nvPr/>
        </p:nvPicPr>
        <p:blipFill>
          <a:blip r:embed="rId2" cstate="print"/>
          <a:srcRect/>
          <a:stretch>
            <a:fillRect/>
          </a:stretch>
        </p:blipFill>
        <p:spPr bwMode="auto">
          <a:xfrm>
            <a:off x="381001" y="1524000"/>
            <a:ext cx="8305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Autofit/>
          </a:bodyPr>
          <a:lstStyle/>
          <a:p>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Example</a:t>
            </a:r>
            <a:r>
              <a:rPr lang="en-US" sz="3200" dirty="0" smtClean="0"/>
              <a:t>: </a:t>
            </a:r>
            <a:r>
              <a:rPr lang="ar-EG" sz="3200" dirty="0" smtClean="0"/>
              <a:t/>
            </a:r>
            <a:br>
              <a:rPr lang="ar-EG" sz="3200" dirty="0" smtClean="0"/>
            </a:br>
            <a:r>
              <a:rPr lang="en-US" sz="3200" dirty="0" smtClean="0"/>
              <a:t>create trigger that insert new trainee when inserting new course </a:t>
            </a:r>
            <a:br>
              <a:rPr lang="en-US" sz="3200" dirty="0" smtClean="0"/>
            </a:br>
            <a:endParaRPr lang="ar-EG" sz="3200" dirty="0"/>
          </a:p>
        </p:txBody>
      </p:sp>
      <p:pic>
        <p:nvPicPr>
          <p:cNvPr id="2050" name="Picture 2"/>
          <p:cNvPicPr>
            <a:picLocks noChangeAspect="1" noChangeArrowheads="1"/>
          </p:cNvPicPr>
          <p:nvPr/>
        </p:nvPicPr>
        <p:blipFill>
          <a:blip r:embed="rId2" cstate="print"/>
          <a:srcRect/>
          <a:stretch>
            <a:fillRect/>
          </a:stretch>
        </p:blipFill>
        <p:spPr bwMode="auto">
          <a:xfrm>
            <a:off x="685800" y="2057400"/>
            <a:ext cx="8001000" cy="4433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6146" name="Picture 2"/>
          <p:cNvPicPr>
            <a:picLocks noChangeAspect="1" noChangeArrowheads="1"/>
          </p:cNvPicPr>
          <p:nvPr/>
        </p:nvPicPr>
        <p:blipFill>
          <a:blip r:embed="rId2" cstate="print"/>
          <a:srcRect/>
          <a:stretch>
            <a:fillRect/>
          </a:stretch>
        </p:blipFill>
        <p:spPr bwMode="auto">
          <a:xfrm>
            <a:off x="457200" y="228600"/>
            <a:ext cx="8258628" cy="6040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Test it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609600" y="1447800"/>
            <a:ext cx="7873859" cy="49109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4098" name="Picture 2"/>
          <p:cNvPicPr>
            <a:picLocks noChangeAspect="1" noChangeArrowheads="1"/>
          </p:cNvPicPr>
          <p:nvPr/>
        </p:nvPicPr>
        <p:blipFill>
          <a:blip r:embed="rId2" cstate="print"/>
          <a:srcRect/>
          <a:stretch>
            <a:fillRect/>
          </a:stretch>
        </p:blipFill>
        <p:spPr bwMode="auto">
          <a:xfrm>
            <a:off x="457200" y="228600"/>
            <a:ext cx="8229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Modifying and removing triggers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371600"/>
            <a:ext cx="8229600" cy="4754563"/>
          </a:xfrm>
        </p:spPr>
        <p:txBody>
          <a:bodyPr/>
          <a:lstStyle/>
          <a:p>
            <a:pPr algn="l" rtl="0"/>
            <a:r>
              <a:rPr lang="en-US" b="1" dirty="0" smtClean="0"/>
              <a:t>Alter and Drop statements</a:t>
            </a:r>
          </a:p>
          <a:p>
            <a:pPr lvl="1"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Example </a:t>
            </a:r>
            <a:r>
              <a:rPr lang="en-US" dirty="0" smtClean="0"/>
              <a:t>: Drop trigger</a:t>
            </a:r>
            <a:endParaRPr lang="ar-EG" dirty="0"/>
          </a:p>
        </p:txBody>
      </p:sp>
      <p:pic>
        <p:nvPicPr>
          <p:cNvPr id="1026" name="Picture 2"/>
          <p:cNvPicPr>
            <a:picLocks noChangeAspect="1" noChangeArrowheads="1"/>
          </p:cNvPicPr>
          <p:nvPr/>
        </p:nvPicPr>
        <p:blipFill>
          <a:blip r:embed="rId2" cstate="print"/>
          <a:srcRect/>
          <a:stretch>
            <a:fillRect/>
          </a:stretch>
        </p:blipFill>
        <p:spPr bwMode="auto">
          <a:xfrm>
            <a:off x="457200" y="2666999"/>
            <a:ext cx="8305800" cy="3962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Let us Begin </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pPr algn="l" rtl="0"/>
            <a:r>
              <a:rPr lang="en-US" dirty="0" smtClean="0"/>
              <a:t>This is not every thing about Transact-SQL</a:t>
            </a:r>
          </a:p>
          <a:p>
            <a:pPr algn="l" rtl="0"/>
            <a:r>
              <a:rPr lang="en-US" dirty="0" smtClean="0"/>
              <a:t>This is just an introduction</a:t>
            </a:r>
          </a:p>
          <a:p>
            <a:pPr algn="l" rtl="0"/>
            <a:r>
              <a:rPr lang="en-US" dirty="0" smtClean="0"/>
              <a:t>May you read :</a:t>
            </a:r>
          </a:p>
          <a:p>
            <a:pPr lvl="1" algn="l" rtl="0"/>
            <a:r>
              <a:rPr lang="en-US" dirty="0" smtClean="0"/>
              <a:t>2071B Book (</a:t>
            </a:r>
            <a:r>
              <a:rPr lang="en-US" sz="2000" dirty="0" smtClean="0"/>
              <a:t>Querying MS SQL Server with Transact-SQL )</a:t>
            </a:r>
            <a:endParaRPr lang="en-US" dirty="0" smtClean="0"/>
          </a:p>
          <a:p>
            <a:pPr lvl="1" algn="l" rtl="0"/>
            <a:r>
              <a:rPr lang="en-US" dirty="0" smtClean="0"/>
              <a:t>2073A Book(</a:t>
            </a:r>
            <a:r>
              <a:rPr lang="en-US" sz="2000" dirty="0" smtClean="0"/>
              <a:t>Programming MS SQL Server Database</a:t>
            </a:r>
            <a:r>
              <a:rPr lang="en-US" dirty="0" smtClean="0"/>
              <a:t>)</a:t>
            </a:r>
          </a:p>
          <a:p>
            <a:pPr lvl="1" algn="l" rtl="0"/>
            <a:r>
              <a:rPr lang="en-US" dirty="0" smtClean="0"/>
              <a:t>MSDN : </a:t>
            </a:r>
            <a:r>
              <a:rPr lang="en-US" dirty="0" smtClean="0">
                <a:hlinkClick r:id="rId2"/>
              </a:rPr>
              <a:t>http://msdn.microsoft.com/en-us/library/aa299742(v=SQL.80).aspx</a:t>
            </a:r>
            <a:r>
              <a:rPr lang="en-US" dirty="0" smtClean="0"/>
              <a:t> </a:t>
            </a:r>
          </a:p>
          <a:p>
            <a:pPr lvl="1" algn="l" rtl="0"/>
            <a:r>
              <a:rPr lang="en-US" dirty="0" smtClean="0"/>
              <a:t>Google</a:t>
            </a:r>
            <a:endParaRPr lang="ar-E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7170" name="Picture 2"/>
          <p:cNvPicPr>
            <a:picLocks noChangeAspect="1" noChangeArrowheads="1"/>
          </p:cNvPicPr>
          <p:nvPr/>
        </p:nvPicPr>
        <p:blipFill>
          <a:blip r:embed="rId2" cstate="print"/>
          <a:srcRect/>
          <a:stretch>
            <a:fillRect/>
          </a:stretch>
        </p:blipFill>
        <p:spPr bwMode="auto">
          <a:xfrm>
            <a:off x="436267" y="228600"/>
            <a:ext cx="8402933"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Database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Relationships</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Relationship Types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lnSpc>
                <a:spcPct val="150000"/>
              </a:lnSpc>
            </a:pPr>
            <a:r>
              <a:rPr lang="en-US" dirty="0" smtClean="0"/>
              <a:t>One-to-one </a:t>
            </a:r>
            <a:r>
              <a:rPr lang="en-US" dirty="0"/>
              <a:t>relationship </a:t>
            </a:r>
          </a:p>
          <a:p>
            <a:pPr algn="l" rtl="0">
              <a:lnSpc>
                <a:spcPct val="150000"/>
              </a:lnSpc>
            </a:pPr>
            <a:r>
              <a:rPr lang="en-US" dirty="0" smtClean="0"/>
              <a:t>One-to-many </a:t>
            </a:r>
            <a:r>
              <a:rPr lang="en-US" dirty="0"/>
              <a:t>relationship </a:t>
            </a:r>
          </a:p>
          <a:p>
            <a:pPr algn="l" rtl="0">
              <a:lnSpc>
                <a:spcPct val="150000"/>
              </a:lnSpc>
            </a:pPr>
            <a:r>
              <a:rPr lang="en-US" dirty="0" smtClean="0"/>
              <a:t>Many-to-many </a:t>
            </a:r>
            <a:r>
              <a:rPr lang="en-US" dirty="0"/>
              <a:t>relationship </a:t>
            </a:r>
          </a:p>
          <a:p>
            <a:pPr algn="l" rtl="0">
              <a:lnSpc>
                <a:spcPct val="150000"/>
              </a:lnSpc>
            </a:pPr>
            <a:r>
              <a:rPr lang="en-US" dirty="0" smtClean="0"/>
              <a:t>Recursive </a:t>
            </a:r>
            <a:r>
              <a:rPr lang="en-US" dirty="0"/>
              <a:t>relationship </a:t>
            </a:r>
          </a:p>
          <a:p>
            <a:pPr algn="l" rtl="0">
              <a:lnSpc>
                <a:spcPct val="150000"/>
              </a:lnSpc>
            </a:pPr>
            <a:r>
              <a:rPr lang="en-US" dirty="0" smtClean="0"/>
              <a:t>Referential </a:t>
            </a:r>
            <a:r>
              <a:rPr lang="en-US" dirty="0"/>
              <a:t>integrity</a:t>
            </a:r>
          </a:p>
          <a:p>
            <a:pPr algn="l" rtl="0"/>
            <a:endParaRPr lang="ar-E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To One Relationships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1066800" y="28956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One Record</a:t>
            </a:r>
            <a:endParaRPr lang="ar-EG" b="1" dirty="0"/>
          </a:p>
        </p:txBody>
      </p:sp>
      <p:sp>
        <p:nvSpPr>
          <p:cNvPr id="8" name="Rectangle 7"/>
          <p:cNvSpPr/>
          <p:nvPr/>
        </p:nvSpPr>
        <p:spPr>
          <a:xfrm>
            <a:off x="5257800" y="28956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One Record</a:t>
            </a:r>
            <a:endParaRPr lang="ar-EG" b="1" dirty="0"/>
          </a:p>
        </p:txBody>
      </p:sp>
      <p:cxnSp>
        <p:nvCxnSpPr>
          <p:cNvPr id="10" name="Straight Connector 9"/>
          <p:cNvCxnSpPr>
            <a:stCxn id="7" idx="3"/>
            <a:endCxn id="8" idx="1"/>
          </p:cNvCxnSpPr>
          <p:nvPr/>
        </p:nvCxnSpPr>
        <p:spPr>
          <a:xfrm>
            <a:off x="3048000" y="3200400"/>
            <a:ext cx="2209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To Many Relationships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381000" y="1676400"/>
            <a:ext cx="8382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To Many Relationships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1066800" y="28956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One Record</a:t>
            </a:r>
            <a:endParaRPr lang="ar-EG" b="1" dirty="0"/>
          </a:p>
        </p:txBody>
      </p:sp>
      <p:sp>
        <p:nvSpPr>
          <p:cNvPr id="5" name="Rectangle 4"/>
          <p:cNvSpPr/>
          <p:nvPr/>
        </p:nvSpPr>
        <p:spPr>
          <a:xfrm>
            <a:off x="5257800" y="28956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Record 1</a:t>
            </a:r>
            <a:endParaRPr lang="ar-EG" b="1" dirty="0"/>
          </a:p>
        </p:txBody>
      </p:sp>
      <p:cxnSp>
        <p:nvCxnSpPr>
          <p:cNvPr id="6" name="Straight Connector 5"/>
          <p:cNvCxnSpPr>
            <a:stCxn id="4" idx="3"/>
            <a:endCxn id="5" idx="1"/>
          </p:cNvCxnSpPr>
          <p:nvPr/>
        </p:nvCxnSpPr>
        <p:spPr>
          <a:xfrm>
            <a:off x="3048000" y="3200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57800" y="38100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Record 2</a:t>
            </a:r>
            <a:endParaRPr lang="ar-EG" b="1" dirty="0"/>
          </a:p>
        </p:txBody>
      </p:sp>
      <p:cxnSp>
        <p:nvCxnSpPr>
          <p:cNvPr id="11" name="Straight Connector 10"/>
          <p:cNvCxnSpPr>
            <a:stCxn id="4" idx="3"/>
            <a:endCxn id="10" idx="1"/>
          </p:cNvCxnSpPr>
          <p:nvPr/>
        </p:nvCxnSpPr>
        <p:spPr>
          <a:xfrm>
            <a:off x="3048000" y="3200400"/>
            <a:ext cx="22098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34000" y="47244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Record 3</a:t>
            </a:r>
            <a:endParaRPr lang="ar-EG" b="1" dirty="0"/>
          </a:p>
        </p:txBody>
      </p:sp>
      <p:cxnSp>
        <p:nvCxnSpPr>
          <p:cNvPr id="14" name="Straight Connector 13"/>
          <p:cNvCxnSpPr>
            <a:stCxn id="4" idx="3"/>
            <a:endCxn id="13" idx="1"/>
          </p:cNvCxnSpPr>
          <p:nvPr/>
        </p:nvCxnSpPr>
        <p:spPr>
          <a:xfrm>
            <a:off x="3048000" y="3200400"/>
            <a:ext cx="2286000" cy="1828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Many To Many Relationships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3690258" y="23622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One Record</a:t>
            </a:r>
            <a:endParaRPr lang="ar-EG" b="1" dirty="0"/>
          </a:p>
        </p:txBody>
      </p:sp>
      <p:sp>
        <p:nvSpPr>
          <p:cNvPr id="5" name="Rectangle 4"/>
          <p:cNvSpPr/>
          <p:nvPr/>
        </p:nvSpPr>
        <p:spPr>
          <a:xfrm>
            <a:off x="6477000" y="23622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Record 1</a:t>
            </a:r>
            <a:endParaRPr lang="ar-EG" b="1" dirty="0"/>
          </a:p>
        </p:txBody>
      </p:sp>
      <p:sp>
        <p:nvSpPr>
          <p:cNvPr id="10" name="Rectangle 9"/>
          <p:cNvSpPr/>
          <p:nvPr/>
        </p:nvSpPr>
        <p:spPr>
          <a:xfrm>
            <a:off x="6477000" y="32766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Record 2</a:t>
            </a:r>
            <a:endParaRPr lang="ar-EG" b="1" dirty="0"/>
          </a:p>
        </p:txBody>
      </p:sp>
      <p:sp>
        <p:nvSpPr>
          <p:cNvPr id="13" name="Rectangle 12"/>
          <p:cNvSpPr/>
          <p:nvPr/>
        </p:nvSpPr>
        <p:spPr>
          <a:xfrm>
            <a:off x="6477000" y="41910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Record 3</a:t>
            </a:r>
            <a:endParaRPr lang="ar-EG" b="1" dirty="0"/>
          </a:p>
        </p:txBody>
      </p:sp>
      <p:sp>
        <p:nvSpPr>
          <p:cNvPr id="12" name="Rectangle 11"/>
          <p:cNvSpPr/>
          <p:nvPr/>
        </p:nvSpPr>
        <p:spPr>
          <a:xfrm>
            <a:off x="838200" y="23622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Record 1</a:t>
            </a:r>
            <a:endParaRPr lang="ar-EG" b="1" dirty="0"/>
          </a:p>
        </p:txBody>
      </p:sp>
      <p:sp>
        <p:nvSpPr>
          <p:cNvPr id="15" name="Rectangle 14"/>
          <p:cNvSpPr/>
          <p:nvPr/>
        </p:nvSpPr>
        <p:spPr>
          <a:xfrm>
            <a:off x="838200" y="32766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Record 2</a:t>
            </a:r>
            <a:endParaRPr lang="ar-EG" b="1" dirty="0"/>
          </a:p>
        </p:txBody>
      </p:sp>
      <p:sp>
        <p:nvSpPr>
          <p:cNvPr id="16" name="Rectangle 15"/>
          <p:cNvSpPr/>
          <p:nvPr/>
        </p:nvSpPr>
        <p:spPr>
          <a:xfrm>
            <a:off x="838200" y="4191000"/>
            <a:ext cx="1981200" cy="609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Record 3</a:t>
            </a:r>
            <a:endParaRPr lang="ar-EG" b="1" dirty="0"/>
          </a:p>
        </p:txBody>
      </p:sp>
      <p:cxnSp>
        <p:nvCxnSpPr>
          <p:cNvPr id="18" name="Straight Arrow Connector 17"/>
          <p:cNvCxnSpPr>
            <a:stCxn id="4" idx="1"/>
            <a:endCxn id="12" idx="3"/>
          </p:cNvCxnSpPr>
          <p:nvPr/>
        </p:nvCxnSpPr>
        <p:spPr>
          <a:xfrm rot="10800000">
            <a:off x="2819400" y="2667000"/>
            <a:ext cx="87085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1"/>
            <a:endCxn id="15" idx="3"/>
          </p:cNvCxnSpPr>
          <p:nvPr/>
        </p:nvCxnSpPr>
        <p:spPr>
          <a:xfrm rot="10800000" flipV="1">
            <a:off x="2819400" y="2667000"/>
            <a:ext cx="870858"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1"/>
            <a:endCxn id="16" idx="3"/>
          </p:cNvCxnSpPr>
          <p:nvPr/>
        </p:nvCxnSpPr>
        <p:spPr>
          <a:xfrm rot="10800000" flipV="1">
            <a:off x="2819400" y="2667000"/>
            <a:ext cx="870858"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3"/>
            <a:endCxn id="5" idx="1"/>
          </p:cNvCxnSpPr>
          <p:nvPr/>
        </p:nvCxnSpPr>
        <p:spPr>
          <a:xfrm>
            <a:off x="5671458" y="2667000"/>
            <a:ext cx="8055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3"/>
            <a:endCxn id="10" idx="1"/>
          </p:cNvCxnSpPr>
          <p:nvPr/>
        </p:nvCxnSpPr>
        <p:spPr>
          <a:xfrm>
            <a:off x="5671458" y="2667000"/>
            <a:ext cx="805542"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3"/>
            <a:endCxn id="13" idx="1"/>
          </p:cNvCxnSpPr>
          <p:nvPr/>
        </p:nvCxnSpPr>
        <p:spPr>
          <a:xfrm>
            <a:off x="5671458" y="2667000"/>
            <a:ext cx="805542"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rm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Introduction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to Databases </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Recursive relationship</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8" name="Picture 2"/>
          <p:cNvPicPr>
            <a:picLocks noGrp="1" noChangeAspect="1" noChangeArrowheads="1"/>
          </p:cNvPicPr>
          <p:nvPr>
            <p:ph idx="1"/>
          </p:nvPr>
        </p:nvPicPr>
        <p:blipFill>
          <a:blip r:embed="rId2" cstate="print"/>
          <a:stretch>
            <a:fillRect/>
          </a:stretch>
        </p:blipFill>
        <p:spPr bwMode="auto">
          <a:xfrm>
            <a:off x="1971675" y="2091531"/>
            <a:ext cx="520065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Referential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integrity</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a:t>You cannot add a value in a foreign key without a matching value in a primary key</a:t>
            </a:r>
            <a:r>
              <a:rPr lang="en-US" dirty="0" smtClean="0"/>
              <a:t>.</a:t>
            </a:r>
          </a:p>
          <a:p>
            <a:pPr algn="l" rtl="0"/>
            <a:r>
              <a:rPr lang="en-US" dirty="0"/>
              <a:t>it prevents deleting a primary key that there is a foreign key related to it</a:t>
            </a:r>
            <a:endParaRPr lang="ar-E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Database Normalization</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Normalization Overview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process</a:t>
            </a:r>
            <a:r>
              <a:rPr lang="en-US" dirty="0" smtClean="0"/>
              <a:t> of organizing data to minimize redundancy</a:t>
            </a: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lvl="1"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process </a:t>
            </a:r>
            <a:r>
              <a:rPr lang="en-US" dirty="0"/>
              <a:t>of decomposing large, inefficiently structured tables into smaller, more efficiently structured tables without losing any data in the process </a:t>
            </a:r>
            <a:r>
              <a:rPr lang="en-US" dirty="0" smtClean="0"/>
              <a:t>.</a:t>
            </a:r>
          </a:p>
          <a:p>
            <a:pPr lvl="1" algn="l" rtl="0"/>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the process </a:t>
            </a:r>
            <a:r>
              <a:rPr lang="en-US" dirty="0"/>
              <a:t>of reducing tables to a set of columns where all the non-key columns depend on the primary key column </a:t>
            </a:r>
            <a:endParaRPr lang="ar-E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First normal form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sz="39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rules </a:t>
            </a:r>
            <a:endParaRPr lang="en-US" sz="39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lvl="1" algn="l" rtl="0"/>
            <a:r>
              <a:rPr lang="en-US" dirty="0" smtClean="0"/>
              <a:t>Table </a:t>
            </a:r>
            <a:r>
              <a:rPr lang="en-US" dirty="0"/>
              <a:t>must describe only a single object. </a:t>
            </a:r>
          </a:p>
          <a:p>
            <a:pPr lvl="1" algn="l" rtl="0"/>
            <a:r>
              <a:rPr lang="en-US" dirty="0" smtClean="0"/>
              <a:t>A </a:t>
            </a:r>
            <a:r>
              <a:rPr lang="en-US" dirty="0"/>
              <a:t>single field must not contain multiple data values. </a:t>
            </a:r>
          </a:p>
          <a:p>
            <a:pPr lvl="1" algn="l" rtl="0"/>
            <a:r>
              <a:rPr lang="en-US" dirty="0" smtClean="0"/>
              <a:t>Table </a:t>
            </a:r>
            <a:r>
              <a:rPr lang="en-US" dirty="0"/>
              <a:t>must not include repeated fields in the same column. </a:t>
            </a:r>
          </a:p>
          <a:p>
            <a:pPr lvl="1" algn="l" rtl="0"/>
            <a:r>
              <a:rPr lang="en-US" dirty="0" smtClean="0"/>
              <a:t>Repeated </a:t>
            </a:r>
            <a:r>
              <a:rPr lang="en-US" dirty="0"/>
              <a:t>fields must be removed to a related table. </a:t>
            </a:r>
          </a:p>
          <a:p>
            <a:pPr lvl="1" algn="l" rtl="0"/>
            <a:r>
              <a:rPr lang="en-US" dirty="0" smtClean="0"/>
              <a:t>Create </a:t>
            </a:r>
            <a:r>
              <a:rPr lang="en-US" dirty="0"/>
              <a:t>separate tables for each group of related data. </a:t>
            </a:r>
          </a:p>
          <a:p>
            <a:pPr lvl="1" algn="l" rtl="0"/>
            <a:r>
              <a:rPr lang="en-US" dirty="0" smtClean="0"/>
              <a:t>Identify </a:t>
            </a:r>
            <a:r>
              <a:rPr lang="en-US" dirty="0"/>
              <a:t>each row with a unique identifier (primary key). </a:t>
            </a:r>
          </a:p>
          <a:p>
            <a:pPr lvl="1" algn="l" rtl="0"/>
            <a:endParaRPr lang="ar-E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rtl="0"/>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 First Normal Form</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1295400"/>
            <a:ext cx="8382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p:spPr>
        <p:txBody>
          <a:bodyPr/>
          <a:lstStyle/>
          <a:p>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Problem</a:t>
            </a:r>
          </a:p>
          <a:p>
            <a:pPr lvl="1" algn="l" rtl="0"/>
            <a:r>
              <a:rPr lang="en-US" dirty="0" smtClean="0"/>
              <a:t>The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CourseCategory </a:t>
            </a:r>
            <a:r>
              <a:rPr lang="en-US" dirty="0"/>
              <a:t>column contains repeated values for the rows. </a:t>
            </a:r>
          </a:p>
          <a:p>
            <a:pPr lvl="1" algn="l" rtl="0"/>
            <a:r>
              <a:rPr lang="en-US" dirty="0" smtClean="0"/>
              <a:t>The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CourseInfo </a:t>
            </a:r>
            <a:r>
              <a:rPr lang="en-US" dirty="0"/>
              <a:t>column contains multiple data values in each field</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Solution </a:t>
            </a:r>
          </a:p>
          <a:p>
            <a:pPr lvl="1" algn="l" rtl="0"/>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CourseCategory  </a:t>
            </a:r>
            <a:r>
              <a:rPr lang="en-US" dirty="0" smtClean="0"/>
              <a:t>&gt; to separate table (Categories)</a:t>
            </a:r>
          </a:p>
          <a:p>
            <a:pPr lvl="2" algn="l" rtl="0"/>
            <a:r>
              <a:rPr lang="en-US" dirty="0" smtClean="0"/>
              <a:t>One-Many relationships (Category to Course )</a:t>
            </a:r>
          </a:p>
          <a:p>
            <a:pPr lvl="1" algn="l" rtl="0"/>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CourseInfo  </a:t>
            </a:r>
            <a:r>
              <a:rPr lang="en-US" dirty="0" smtClean="0"/>
              <a:t>&gt; to two columns(start date , branch)</a:t>
            </a:r>
          </a:p>
          <a:p>
            <a:pPr lvl="2" algn="l" rtl="0"/>
            <a:r>
              <a:rPr lang="en-US" dirty="0" smtClean="0"/>
              <a:t>You need to create branches Tables .</a:t>
            </a:r>
            <a:endParaRPr lang="en-US" dirty="0"/>
          </a:p>
          <a:p>
            <a:pPr lvl="2" algn="l" rtl="0"/>
            <a:endParaRPr lang="en-US" dirty="0"/>
          </a:p>
          <a:p>
            <a:pPr lvl="1" algn="l" rtl="0"/>
            <a:endParaRPr lang="en-US" dirty="0"/>
          </a:p>
          <a:p>
            <a:pPr lvl="1" algn="l" rtl="0"/>
            <a:endParaRPr lang="ar-E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Second normal form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rules </a:t>
            </a:r>
            <a:endPar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lvl="1" algn="l" rtl="0"/>
            <a:r>
              <a:rPr lang="en-US" dirty="0" smtClean="0"/>
              <a:t>Meet </a:t>
            </a:r>
            <a:r>
              <a:rPr lang="en-US" dirty="0"/>
              <a:t>all the requirements of the first normal form. </a:t>
            </a:r>
          </a:p>
          <a:p>
            <a:pPr lvl="1" algn="l" rtl="0"/>
            <a:r>
              <a:rPr lang="en-US" dirty="0" smtClean="0"/>
              <a:t>Data </a:t>
            </a:r>
            <a:r>
              <a:rPr lang="en-US" dirty="0"/>
              <a:t>in all non-key columns must fully depend on the value of the primary key column or the composite primary key columns. </a:t>
            </a:r>
          </a:p>
          <a:p>
            <a:pPr lvl="1" algn="l" rtl="0"/>
            <a:endParaRPr lang="ar-E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298264"/>
            <a:ext cx="8077200" cy="5102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l" rtl="0"/>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Problem </a:t>
            </a:r>
            <a:endParaRPr lang="en-US" b="1" dirty="0" smtClean="0"/>
          </a:p>
          <a:p>
            <a:pPr lvl="1" algn="l" rtl="0"/>
            <a:r>
              <a:rPr lang="en-US" dirty="0" smtClean="0"/>
              <a:t>CoursePrice  depending only on the course column</a:t>
            </a:r>
            <a:endParaRPr lang="en-US" b="1" dirty="0"/>
          </a:p>
          <a:p>
            <a:pPr algn="l" rtl="0"/>
            <a:endParaRPr lang="en-US" b="1" dirty="0" smtClean="0"/>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Solution </a:t>
            </a:r>
            <a:endParaRPr lang="en-US" b="1" dirty="0" smtClean="0"/>
          </a:p>
          <a:p>
            <a:pPr lvl="1" algn="l" rtl="0"/>
            <a:r>
              <a:rPr lang="en-US" dirty="0" smtClean="0"/>
              <a:t>CoursePrice  column &gt;  Course Table</a:t>
            </a:r>
          </a:p>
          <a:p>
            <a:pPr lvl="1" algn="l" rtl="0"/>
            <a:endParaRPr lang="ar-E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Database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Fundamentals </a:t>
            </a:r>
            <a:endParaRPr lang="ar-EG"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Third normal form</a:t>
            </a:r>
            <a:endParaRPr lang="ar-E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Rules</a:t>
            </a:r>
            <a:endParaRPr lang="en-US" dirty="0" smtClean="0"/>
          </a:p>
          <a:p>
            <a:pPr lvl="1" algn="l" rtl="0"/>
            <a:r>
              <a:rPr lang="en-US" dirty="0" smtClean="0"/>
              <a:t>Meet </a:t>
            </a:r>
            <a:r>
              <a:rPr lang="en-US" dirty="0"/>
              <a:t>all the requirements of the first normal form. </a:t>
            </a:r>
          </a:p>
          <a:p>
            <a:pPr lvl="1" algn="l" rtl="0"/>
            <a:r>
              <a:rPr lang="en-US" dirty="0" smtClean="0"/>
              <a:t>Meet </a:t>
            </a:r>
            <a:r>
              <a:rPr lang="en-US" dirty="0"/>
              <a:t>all the requirements of the second normal form. </a:t>
            </a:r>
          </a:p>
          <a:p>
            <a:pPr lvl="1" algn="l" rtl="0"/>
            <a:r>
              <a:rPr lang="en-US" dirty="0" smtClean="0"/>
              <a:t>Data </a:t>
            </a:r>
            <a:r>
              <a:rPr lang="en-US" dirty="0"/>
              <a:t>in all non-key columns must fully describe the value of the primary key column or the composite primary key columns. </a:t>
            </a:r>
          </a:p>
          <a:p>
            <a:pPr lvl="1" algn="l" rtl="0"/>
            <a:endParaRPr lang="ar-EG"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533400" y="1447800"/>
            <a:ext cx="8001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Problem</a:t>
            </a:r>
          </a:p>
          <a:p>
            <a:pPr lvl="1" algn="l" rtl="0"/>
            <a:r>
              <a:rPr lang="en-US" dirty="0"/>
              <a:t>QuantityInStock column and the </a:t>
            </a:r>
            <a:r>
              <a:rPr lang="en-US" dirty="0" smtClean="0"/>
              <a:t>QuantityRequired</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Solution</a:t>
            </a:r>
            <a:endParaRPr lang="en-US" dirty="0" smtClean="0"/>
          </a:p>
          <a:p>
            <a:pPr lvl="1" algn="l" rtl="0"/>
            <a:r>
              <a:rPr lang="en-US" dirty="0" smtClean="0"/>
              <a:t>QuantityInStock column and the QuantityRequired column must be removed to the book transactions table that fully describes the stock control for the books rather than describing the book itself as an object</a:t>
            </a:r>
            <a:endParaRPr lang="ar-EG"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Denormalization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endParaRPr lang="en-US" dirty="0" smtClean="0"/>
          </a:p>
          <a:p>
            <a:pPr lvl="1" algn="l" rtl="0"/>
            <a:r>
              <a:rPr lang="en-US" dirty="0" smtClean="0"/>
              <a:t>the opposite of normalization</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Why</a:t>
            </a:r>
            <a:endParaRPr lang="en-US" dirty="0" smtClean="0"/>
          </a:p>
          <a:p>
            <a:pPr lvl="1" algn="l" rtl="0"/>
            <a:r>
              <a:rPr lang="en-US" dirty="0" smtClean="0"/>
              <a:t>to optimize the performance of a database</a:t>
            </a:r>
          </a:p>
          <a:p>
            <a:pPr lvl="2" algn="l" rtl="0"/>
            <a:r>
              <a:rPr lang="en-US" dirty="0" smtClean="0"/>
              <a:t>if many relations are joined, it may be too slow then to retrieve information</a:t>
            </a:r>
            <a:endParaRPr lang="ar-EG"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467600" cy="1143000"/>
          </a:xfrm>
        </p:spPr>
        <p:txBody>
          <a:bodyPr/>
          <a:lstStyle/>
          <a:p>
            <a:pPr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SQL Queries</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Working with SQL Server 2008 </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SQL Server Management Studio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Object  Explorer </a:t>
            </a:r>
          </a:p>
          <a:p>
            <a:pPr algn="l" rtl="0"/>
            <a:r>
              <a:rPr lang="en-US" dirty="0" smtClean="0"/>
              <a:t>Text Editor </a:t>
            </a:r>
          </a:p>
          <a:p>
            <a:pPr algn="l" rtl="0"/>
            <a:r>
              <a:rPr lang="en-US" dirty="0" smtClean="0"/>
              <a:t>Create Databases</a:t>
            </a:r>
          </a:p>
          <a:p>
            <a:pPr algn="l" rtl="0"/>
            <a:r>
              <a:rPr lang="en-US" dirty="0" smtClean="0"/>
              <a:t>Create Tables</a:t>
            </a:r>
          </a:p>
          <a:p>
            <a:pPr algn="l" rtl="0"/>
            <a:endParaRPr lang="ar-EG"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Introduction to Transact-SQL </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Transact-SQL Commands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lnSpcReduction="10000"/>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Data Definition Language (DDL)</a:t>
            </a:r>
          </a:p>
          <a:p>
            <a:pPr lvl="1" algn="l" rtl="0"/>
            <a:r>
              <a:rPr lang="en-US" dirty="0" smtClean="0">
                <a:solidFill>
                  <a:srgbClr val="0000CC"/>
                </a:solidFill>
              </a:rPr>
              <a:t>Create  , Alter , Drop , Truncate  </a:t>
            </a:r>
          </a:p>
          <a:p>
            <a:pPr lvl="2" algn="l" rtl="0"/>
            <a:r>
              <a:rPr lang="en-US" dirty="0" smtClean="0"/>
              <a:t>meant to deal with the structure of the database objects (the object itself) like tables, views, procedures and so on.</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Data Manipulation Language (DML) </a:t>
            </a:r>
          </a:p>
          <a:p>
            <a:pPr lvl="1" algn="l" rtl="0"/>
            <a:r>
              <a:rPr lang="en-US" dirty="0" smtClean="0">
                <a:solidFill>
                  <a:srgbClr val="0000CC"/>
                </a:solidFill>
              </a:rPr>
              <a:t>Insert , Delete , Update , SELECT</a:t>
            </a:r>
          </a:p>
          <a:p>
            <a:pPr lvl="2" algn="l" rtl="0"/>
            <a:r>
              <a:rPr lang="en-US" dirty="0" smtClean="0"/>
              <a:t>deal with the contents of the tables rather than the structure of the tables</a:t>
            </a:r>
            <a:endParaRPr lang="en-US" b="1" dirty="0" smtClean="0"/>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Data Control Language (DCL)  </a:t>
            </a:r>
          </a:p>
          <a:p>
            <a:pPr lvl="1" algn="l" rtl="0"/>
            <a:r>
              <a:rPr lang="en-US" dirty="0" smtClean="0">
                <a:solidFill>
                  <a:srgbClr val="0000CC"/>
                </a:solidFill>
              </a:rPr>
              <a:t>GRANT , DENY , REVOKE</a:t>
            </a:r>
          </a:p>
          <a:p>
            <a:pPr lvl="2" algn="l" rtl="0"/>
            <a:r>
              <a:rPr lang="en-US" dirty="0" smtClean="0"/>
              <a:t>maintain security of the database objects access and use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 Definition Language (DDL)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lnSpcReduction="10000"/>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CREATE </a:t>
            </a:r>
            <a:endParaRPr lang="en-US" dirty="0" smtClean="0"/>
          </a:p>
          <a:p>
            <a:pPr lvl="1" algn="l" rtl="0"/>
            <a:r>
              <a:rPr lang="en-US" dirty="0" smtClean="0"/>
              <a:t>adding a new database object to the database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ALTER</a:t>
            </a:r>
          </a:p>
          <a:p>
            <a:pPr lvl="1" algn="l" rtl="0"/>
            <a:r>
              <a:rPr lang="en-US" dirty="0" smtClean="0"/>
              <a:t>changing the structure of an existing database object</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DROP</a:t>
            </a:r>
          </a:p>
          <a:p>
            <a:pPr lvl="1" algn="l" rtl="0"/>
            <a:r>
              <a:rPr lang="en-US" dirty="0" smtClean="0"/>
              <a:t>removing a database object from the database permanently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TRUNCATE</a:t>
            </a:r>
            <a:r>
              <a:rPr lang="en-US" dirty="0" smtClean="0"/>
              <a:t> </a:t>
            </a:r>
          </a:p>
          <a:p>
            <a:pPr lvl="1" algn="l" rtl="0"/>
            <a:r>
              <a:rPr lang="en-US" dirty="0" smtClean="0"/>
              <a:t>removing all rows from a table without logging the individual row deletions </a:t>
            </a:r>
            <a:endParaRPr lang="ar-E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Database  concepts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Database </a:t>
            </a:r>
            <a:endParaRPr lang="ar-EG"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lvl="1" algn="l" rtl="0"/>
            <a:r>
              <a:rPr lang="en-US" dirty="0" smtClean="0"/>
              <a:t>Linking data tables through relationships </a:t>
            </a:r>
            <a:endParaRPr lang="ar-EG" dirty="0"/>
          </a:p>
          <a:p>
            <a:pPr lvl="1" algn="l" rtl="0"/>
            <a:r>
              <a:rPr lang="en-US" dirty="0"/>
              <a:t>Controlling data storing and retrieving </a:t>
            </a:r>
            <a:endParaRPr lang="ar-EG" dirty="0"/>
          </a:p>
          <a:p>
            <a:pPr lvl="1" algn="l" rtl="0"/>
            <a:r>
              <a:rPr lang="en-US" dirty="0"/>
              <a:t>Maintaining data integrity and accuracy </a:t>
            </a:r>
            <a:endParaRPr lang="ar-EG" dirty="0"/>
          </a:p>
          <a:p>
            <a:pPr lvl="1" algn="l" rtl="0"/>
            <a:r>
              <a:rPr lang="en-US" dirty="0"/>
              <a:t>Avoiding data redundancy and inconsistency </a:t>
            </a:r>
            <a:endParaRPr lang="ar-EG" dirty="0"/>
          </a:p>
          <a:p>
            <a:pPr lvl="1" algn="l" rtl="0"/>
            <a:r>
              <a:rPr lang="en-US" dirty="0"/>
              <a:t>Sorting and filtering data </a:t>
            </a:r>
          </a:p>
          <a:p>
            <a:pPr lvl="1" algn="l" rtl="0"/>
            <a:endParaRPr lang="en-US" dirty="0"/>
          </a:p>
          <a:p>
            <a:pPr lvl="1" algn="l" rtl="0"/>
            <a:endParaRPr lang="en-US" dirty="0"/>
          </a:p>
          <a:p>
            <a:pPr lvl="1" algn="l" rtl="0"/>
            <a:endParaRPr lang="en-US" dirty="0"/>
          </a:p>
          <a:p>
            <a:pPr lvl="1" algn="l" rtl="0"/>
            <a:endParaRPr lang="ar-EG"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 Manipulation Language (DML)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SELECT </a:t>
            </a:r>
          </a:p>
          <a:p>
            <a:pPr lvl="1" algn="l" rtl="0"/>
            <a:r>
              <a:rPr lang="en-US" dirty="0" smtClean="0"/>
              <a:t>retrieving data from the database by specifying which columns and rows to be retrieved</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INSERT</a:t>
            </a:r>
            <a:r>
              <a:rPr lang="en-US" dirty="0" smtClean="0"/>
              <a:t> </a:t>
            </a:r>
          </a:p>
          <a:p>
            <a:pPr lvl="1" algn="l" rtl="0"/>
            <a:r>
              <a:rPr lang="en-US" dirty="0" smtClean="0"/>
              <a:t>adding a new row (and not column) into the table</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UPDATE</a:t>
            </a:r>
          </a:p>
          <a:p>
            <a:pPr lvl="1" algn="l" rtl="0"/>
            <a:r>
              <a:rPr lang="en-US" dirty="0" smtClean="0"/>
              <a:t>modifying the existing data in the </a:t>
            </a:r>
            <a:r>
              <a:rPr lang="en-US" dirty="0" err="1" smtClean="0"/>
              <a:t>tabl</a:t>
            </a:r>
            <a:endParaRPr lang="en-US" dirty="0" smtClean="0"/>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DELETE</a:t>
            </a:r>
          </a:p>
          <a:p>
            <a:pPr lvl="1" algn="l" rtl="0"/>
            <a:r>
              <a:rPr lang="en-US" dirty="0" smtClean="0"/>
              <a:t>removing an existing data from the table</a:t>
            </a:r>
            <a:endParaRPr lang="ar-EG"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 Control Language (DCL)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GRANT </a:t>
            </a:r>
            <a:endParaRPr lang="en-US" dirty="0" smtClean="0"/>
          </a:p>
          <a:p>
            <a:pPr lvl="1" algn="l" rtl="0"/>
            <a:r>
              <a:rPr lang="en-US" dirty="0" smtClean="0"/>
              <a:t>giving privileges to the users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DENY</a:t>
            </a:r>
            <a:endParaRPr lang="en-US" dirty="0" smtClean="0"/>
          </a:p>
          <a:p>
            <a:pPr lvl="1" algn="l" rtl="0"/>
            <a:r>
              <a:rPr lang="en-US" dirty="0" smtClean="0"/>
              <a:t>denies permissions from a security account in the current database and prevents the security account from inheriting the permission through its group or role memberships</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REVOKE</a:t>
            </a:r>
            <a:endParaRPr lang="en-US" dirty="0" smtClean="0"/>
          </a:p>
          <a:p>
            <a:pPr lvl="1" algn="l" rtl="0"/>
            <a:r>
              <a:rPr lang="en-US" dirty="0" smtClean="0"/>
              <a:t>removing privileges from the users that are previously granted those permissions</a:t>
            </a:r>
            <a:endParaRPr lang="ar-EG"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Retrieving Data </a:t>
            </a:r>
            <a:endParaRPr lang="ar-EG"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SELECT</a:t>
            </a:r>
            <a:r>
              <a:rPr lang="en-US" dirty="0" smtClean="0"/>
              <a:t> </a:t>
            </a:r>
            <a:endParaRPr lang="ar-EG" dirty="0"/>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Retrieve  data  from database</a:t>
            </a:r>
            <a:endParaRPr lang="en-US" b="1" dirty="0" smtClean="0">
              <a:ln w="18000">
                <a:solidFill>
                  <a:schemeClr val="accent2">
                    <a:satMod val="140000"/>
                  </a:schemeClr>
                </a:solidFill>
                <a:prstDash val="solid"/>
                <a:miter lim="800000"/>
              </a:ln>
              <a:effectLst>
                <a:outerShdw blurRad="25500" dist="23000" dir="7020000" algn="tl">
                  <a:srgbClr val="000000">
                    <a:alpha val="50000"/>
                  </a:srgbClr>
                </a:outerShdw>
              </a:effectLst>
            </a:endParaRP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685800" y="3505200"/>
            <a:ext cx="7924800" cy="1447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3600" dirty="0" smtClean="0">
                <a:solidFill>
                  <a:srgbClr val="0000CC"/>
                </a:solidFill>
              </a:rPr>
              <a:t>SELECT</a:t>
            </a:r>
            <a:r>
              <a:rPr lang="en-US" sz="3600" dirty="0" smtClean="0"/>
              <a:t>  *  | column1 [, column2, …….] </a:t>
            </a:r>
          </a:p>
          <a:p>
            <a:pPr algn="l" rtl="0"/>
            <a:r>
              <a:rPr lang="en-US" sz="3600" dirty="0" smtClean="0">
                <a:solidFill>
                  <a:srgbClr val="0000CC"/>
                </a:solidFill>
              </a:rPr>
              <a:t>FROM</a:t>
            </a:r>
            <a:r>
              <a:rPr lang="en-US" sz="3600" dirty="0" smtClean="0"/>
              <a:t>  table </a:t>
            </a:r>
            <a:endParaRPr lang="ar-EG"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600200"/>
            <a:ext cx="8783221"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WHERE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endParaRPr lang="en-US" dirty="0" smtClean="0"/>
          </a:p>
          <a:p>
            <a:pPr lvl="1" algn="l" rtl="0"/>
            <a:r>
              <a:rPr lang="en-US" dirty="0" smtClean="0"/>
              <a:t>Specify  a condition to limit the result</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p>
          <a:p>
            <a:pPr algn="l" rtl="0"/>
            <a:endParaRPr lang="ar-EG" dirty="0"/>
          </a:p>
        </p:txBody>
      </p:sp>
      <p:sp>
        <p:nvSpPr>
          <p:cNvPr id="4" name="Rectangle 3"/>
          <p:cNvSpPr/>
          <p:nvPr/>
        </p:nvSpPr>
        <p:spPr>
          <a:xfrm>
            <a:off x="533400" y="3352800"/>
            <a:ext cx="8077200" cy="1524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3200" dirty="0" smtClean="0">
                <a:solidFill>
                  <a:srgbClr val="0000CC"/>
                </a:solidFill>
              </a:rPr>
              <a:t>SELECT</a:t>
            </a:r>
            <a:r>
              <a:rPr lang="en-US" sz="3200" dirty="0" smtClean="0"/>
              <a:t>  * | column1 [, column2, …….] </a:t>
            </a:r>
          </a:p>
          <a:p>
            <a:pPr algn="l" rtl="0"/>
            <a:r>
              <a:rPr lang="en-US" sz="3200" dirty="0" smtClean="0">
                <a:solidFill>
                  <a:srgbClr val="0000CC"/>
                </a:solidFill>
              </a:rPr>
              <a:t>FROM</a:t>
            </a:r>
            <a:r>
              <a:rPr lang="en-US" sz="3200" dirty="0" smtClean="0"/>
              <a:t> table </a:t>
            </a:r>
          </a:p>
          <a:p>
            <a:pPr algn="l" rtl="0"/>
            <a:r>
              <a:rPr lang="en-US" sz="3200" dirty="0" smtClean="0"/>
              <a:t>[</a:t>
            </a:r>
            <a:r>
              <a:rPr lang="en-US" sz="3200" dirty="0" smtClean="0">
                <a:solidFill>
                  <a:srgbClr val="0000CC"/>
                </a:solidFill>
              </a:rPr>
              <a:t>WHERE</a:t>
            </a:r>
            <a:r>
              <a:rPr lang="en-US" sz="3200" dirty="0" smtClean="0"/>
              <a:t> conditions] </a:t>
            </a:r>
            <a:endParaRPr lang="ar-EG" sz="3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Grp="1" noChangeAspect="1" noChangeArrowheads="1"/>
          </p:cNvPicPr>
          <p:nvPr>
            <p:ph idx="1"/>
          </p:nvPr>
        </p:nvPicPr>
        <p:blipFill>
          <a:blip r:embed="rId2" cstate="print"/>
          <a:stretch>
            <a:fillRect/>
          </a:stretch>
        </p:blipFill>
        <p:spPr bwMode="auto">
          <a:xfrm>
            <a:off x="312928" y="1676400"/>
            <a:ext cx="845007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Null Function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endParaRPr lang="ar-EG" dirty="0"/>
          </a:p>
        </p:txBody>
      </p:sp>
      <p:pic>
        <p:nvPicPr>
          <p:cNvPr id="3074" name="Picture 2"/>
          <p:cNvPicPr>
            <a:picLocks noChangeAspect="1" noChangeArrowheads="1"/>
          </p:cNvPicPr>
          <p:nvPr/>
        </p:nvPicPr>
        <p:blipFill>
          <a:blip r:embed="rId2" cstate="print"/>
          <a:srcRect/>
          <a:stretch>
            <a:fillRect/>
          </a:stretch>
        </p:blipFill>
        <p:spPr bwMode="auto">
          <a:xfrm>
            <a:off x="457200" y="1690688"/>
            <a:ext cx="8305800"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rmAutofit/>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Customizing Data </a:t>
            </a:r>
            <a:endParaRPr lang="ar-EG"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Order BY</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 </a:t>
            </a:r>
            <a:endParaRPr lang="en-US" dirty="0" smtClean="0"/>
          </a:p>
          <a:p>
            <a:pPr lvl="1" algn="l" rtl="0"/>
            <a:r>
              <a:rPr lang="en-US" dirty="0" smtClean="0"/>
              <a:t>sort the retrieved rows by a specific column or set of columns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p>
          <a:p>
            <a:pPr algn="l" rtl="0"/>
            <a:endParaRPr lang="ar-EG" dirty="0"/>
          </a:p>
        </p:txBody>
      </p:sp>
      <p:sp>
        <p:nvSpPr>
          <p:cNvPr id="4" name="Rectangle 3"/>
          <p:cNvSpPr/>
          <p:nvPr/>
        </p:nvSpPr>
        <p:spPr>
          <a:xfrm>
            <a:off x="609600" y="3810000"/>
            <a:ext cx="8229600" cy="2514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SELECT</a:t>
            </a:r>
            <a:r>
              <a:rPr lang="en-US" sz="2800" dirty="0" smtClean="0"/>
              <a:t> * | column1 [, column2, …….] </a:t>
            </a:r>
          </a:p>
          <a:p>
            <a:pPr algn="l" rtl="0"/>
            <a:r>
              <a:rPr lang="en-US" sz="2800" dirty="0" smtClean="0">
                <a:solidFill>
                  <a:srgbClr val="0000CC"/>
                </a:solidFill>
              </a:rPr>
              <a:t>FROM</a:t>
            </a:r>
            <a:r>
              <a:rPr lang="en-US" sz="2800" dirty="0" smtClean="0"/>
              <a:t> table </a:t>
            </a:r>
          </a:p>
          <a:p>
            <a:pPr algn="l" rtl="0"/>
            <a:r>
              <a:rPr lang="en-US" sz="2800" dirty="0" smtClean="0"/>
              <a:t>[</a:t>
            </a:r>
            <a:r>
              <a:rPr lang="en-US" sz="2800" dirty="0" smtClean="0">
                <a:solidFill>
                  <a:srgbClr val="0000CC"/>
                </a:solidFill>
              </a:rPr>
              <a:t>WHERE</a:t>
            </a:r>
            <a:r>
              <a:rPr lang="en-US" sz="2800" dirty="0" smtClean="0"/>
              <a:t> conditions] </a:t>
            </a:r>
          </a:p>
          <a:p>
            <a:pPr algn="l" rtl="0"/>
            <a:r>
              <a:rPr lang="en-US" sz="2800" dirty="0" smtClean="0"/>
              <a:t>[</a:t>
            </a:r>
            <a:r>
              <a:rPr lang="en-US" sz="2800" dirty="0" smtClean="0">
                <a:solidFill>
                  <a:srgbClr val="0000CC"/>
                </a:solidFill>
              </a:rPr>
              <a:t>ORDER BY </a:t>
            </a:r>
            <a:r>
              <a:rPr lang="en-US" sz="2800" dirty="0" smtClean="0"/>
              <a:t>column1 [, column2, ……..] </a:t>
            </a:r>
            <a:r>
              <a:rPr lang="en-US" sz="2800" dirty="0" smtClean="0">
                <a:solidFill>
                  <a:srgbClr val="0000CC"/>
                </a:solidFill>
              </a:rPr>
              <a:t>ASC</a:t>
            </a:r>
            <a:r>
              <a:rPr lang="en-US" sz="2800" dirty="0" smtClean="0"/>
              <a:t>, </a:t>
            </a:r>
            <a:r>
              <a:rPr lang="en-US" sz="2800" dirty="0" smtClean="0">
                <a:solidFill>
                  <a:srgbClr val="0000CC"/>
                </a:solidFill>
              </a:rPr>
              <a:t>DESC</a:t>
            </a:r>
            <a:r>
              <a:rPr lang="en-US" sz="2800" dirty="0" smtClean="0"/>
              <a:t>] </a:t>
            </a:r>
            <a:endParaRPr lang="ar-EG"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Relational Database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a:t>a relational database is a set of tables </a:t>
            </a:r>
            <a:endParaRPr lang="en-US" dirty="0" smtClean="0"/>
          </a:p>
          <a:p>
            <a:pPr algn="l" rtl="0"/>
            <a:r>
              <a:rPr lang="en-US" dirty="0"/>
              <a:t>Each table </a:t>
            </a:r>
            <a:r>
              <a:rPr lang="en-US" dirty="0" smtClean="0"/>
              <a:t>keeps information </a:t>
            </a:r>
            <a:r>
              <a:rPr lang="en-US" dirty="0"/>
              <a:t>about one </a:t>
            </a:r>
            <a:r>
              <a:rPr lang="en-US" dirty="0" smtClean="0"/>
              <a:t>thing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533400" y="1785144"/>
            <a:ext cx="8229600" cy="484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Examples : Sort Descending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762000" y="1600200"/>
            <a:ext cx="7772400" cy="8382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85801" y="2671763"/>
            <a:ext cx="7848599" cy="4033837"/>
          </a:xfrm>
          <a:prstGeom prst="rect">
            <a:avLst/>
          </a:prstGeom>
          <a:noFill/>
          <a:ln w="9525">
            <a:noFill/>
            <a:miter lim="800000"/>
            <a:headEnd/>
            <a:tailEnd/>
          </a:ln>
        </p:spPr>
      </p:pic>
      <p:sp>
        <p:nvSpPr>
          <p:cNvPr id="6" name="Oval 5"/>
          <p:cNvSpPr/>
          <p:nvPr/>
        </p:nvSpPr>
        <p:spPr>
          <a:xfrm>
            <a:off x="333828" y="1600200"/>
            <a:ext cx="381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1</a:t>
            </a:r>
            <a:endParaRPr lang="ar-EG" sz="3600" dirty="0"/>
          </a:p>
        </p:txBody>
      </p:sp>
      <p:sp>
        <p:nvSpPr>
          <p:cNvPr id="7" name="Oval 6"/>
          <p:cNvSpPr/>
          <p:nvPr/>
        </p:nvSpPr>
        <p:spPr>
          <a:xfrm>
            <a:off x="272142" y="2667000"/>
            <a:ext cx="381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2</a:t>
            </a:r>
            <a:endParaRPr lang="ar-EG" sz="3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Concatenate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p:cNvPicPr>
            <a:picLocks noGrp="1" noChangeAspect="1" noChangeArrowheads="1"/>
          </p:cNvPicPr>
          <p:nvPr>
            <p:ph idx="1"/>
          </p:nvPr>
        </p:nvPicPr>
        <p:blipFill>
          <a:blip r:embed="rId2" cstate="print"/>
          <a:stretch>
            <a:fillRect/>
          </a:stretch>
        </p:blipFill>
        <p:spPr bwMode="auto">
          <a:xfrm>
            <a:off x="381000" y="1942220"/>
            <a:ext cx="8305800" cy="4610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Aliases (as)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0" name="Picture 2"/>
          <p:cNvPicPr>
            <a:picLocks noGrp="1" noChangeAspect="1" noChangeArrowheads="1"/>
          </p:cNvPicPr>
          <p:nvPr>
            <p:ph idx="1"/>
          </p:nvPr>
        </p:nvPicPr>
        <p:blipFill>
          <a:blip r:embed="rId2" cstate="print"/>
          <a:stretch>
            <a:fillRect/>
          </a:stretch>
        </p:blipFill>
        <p:spPr bwMode="auto">
          <a:xfrm>
            <a:off x="609600" y="1981200"/>
            <a:ext cx="8139734" cy="4113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Distinct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eliminates duplicate row values from the results </a:t>
            </a:r>
          </a:p>
          <a:p>
            <a:pPr algn="l" rtl="0"/>
            <a:endParaRPr lang="en-US" dirty="0" smtClean="0"/>
          </a:p>
          <a:p>
            <a:pPr algn="l" rtl="0"/>
            <a:r>
              <a:rPr lang="en-US" b="1" dirty="0" smtClean="0"/>
              <a:t>Example</a:t>
            </a:r>
            <a:r>
              <a:rPr lang="en-US" dirty="0" smtClean="0"/>
              <a:t>  : the Next Slide</a:t>
            </a:r>
            <a:endParaRPr lang="ar-EG"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Distinct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457200" y="1295400"/>
            <a:ext cx="838200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rmAutofit/>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Grouping Data </a:t>
            </a:r>
            <a:endParaRPr lang="ar-EG"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Grouping Functions</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609600" y="1828800"/>
            <a:ext cx="8153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1: SUM</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endParaRPr lang="ar-EG" dirty="0"/>
          </a:p>
        </p:txBody>
      </p:sp>
      <p:pic>
        <p:nvPicPr>
          <p:cNvPr id="10242" name="Picture 2"/>
          <p:cNvPicPr>
            <a:picLocks noChangeAspect="1" noChangeArrowheads="1"/>
          </p:cNvPicPr>
          <p:nvPr/>
        </p:nvPicPr>
        <p:blipFill>
          <a:blip r:embed="rId2" cstate="print"/>
          <a:srcRect/>
          <a:stretch>
            <a:fillRect/>
          </a:stretch>
        </p:blipFill>
        <p:spPr bwMode="auto">
          <a:xfrm>
            <a:off x="381000" y="1524000"/>
            <a:ext cx="8305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2 : SUM</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524000"/>
            <a:ext cx="8229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Relational Database Management System (RDBMS)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a:t>is an application that creates, organizes and edits </a:t>
            </a:r>
            <a:r>
              <a:rPr lang="en-US" dirty="0" smtClean="0"/>
              <a:t>databases</a:t>
            </a:r>
          </a:p>
          <a:p>
            <a:pPr lvl="1" algn="l" rtl="0"/>
            <a:r>
              <a:rPr lang="en-US" dirty="0"/>
              <a:t>Microsoft SQL Server </a:t>
            </a:r>
            <a:endParaRPr lang="en-US" dirty="0" smtClean="0"/>
          </a:p>
          <a:p>
            <a:pPr lvl="1" algn="l" rtl="0"/>
            <a:r>
              <a:rPr lang="en-US" dirty="0" smtClean="0"/>
              <a:t>Oracle</a:t>
            </a:r>
          </a:p>
          <a:p>
            <a:pPr lvl="1" algn="l" rtl="0"/>
            <a:r>
              <a:rPr lang="en-US" dirty="0"/>
              <a:t>Microsoft </a:t>
            </a:r>
            <a:r>
              <a:rPr lang="en-US" dirty="0" smtClean="0"/>
              <a:t>Access </a:t>
            </a:r>
          </a:p>
          <a:p>
            <a:pPr lvl="1" algn="l" rtl="0">
              <a:buNone/>
            </a:pPr>
            <a:endParaRPr lang="en-US" dirty="0" smtClean="0"/>
          </a:p>
          <a:p>
            <a:pPr lvl="1" algn="l" rtl="0"/>
            <a:endParaRPr lang="ar-EG"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Group By</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used to divide the rows in a table into smaller groups</a:t>
            </a:r>
            <a:endParaRPr lang="ar-EG" dirty="0" smtClean="0"/>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609600" y="3429000"/>
            <a:ext cx="8077200" cy="2514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SELECT</a:t>
            </a:r>
            <a:r>
              <a:rPr lang="en-US" sz="2800" dirty="0" smtClean="0"/>
              <a:t> * | column1, </a:t>
            </a:r>
            <a:r>
              <a:rPr lang="en-US" sz="2800" dirty="0" err="1" smtClean="0"/>
              <a:t>group_function</a:t>
            </a:r>
            <a:r>
              <a:rPr lang="en-US" sz="2800" dirty="0" smtClean="0"/>
              <a:t> (column2), ……. </a:t>
            </a:r>
          </a:p>
          <a:p>
            <a:pPr algn="l" rtl="0"/>
            <a:r>
              <a:rPr lang="en-US" sz="2800" dirty="0" smtClean="0">
                <a:solidFill>
                  <a:srgbClr val="0000CC"/>
                </a:solidFill>
              </a:rPr>
              <a:t>FROM</a:t>
            </a:r>
            <a:r>
              <a:rPr lang="en-US" sz="2800" dirty="0" smtClean="0"/>
              <a:t> table </a:t>
            </a:r>
          </a:p>
          <a:p>
            <a:pPr algn="l" rtl="0"/>
            <a:r>
              <a:rPr lang="en-US" sz="2800" dirty="0" smtClean="0"/>
              <a:t>[</a:t>
            </a:r>
            <a:r>
              <a:rPr lang="en-US" sz="2800" dirty="0" smtClean="0">
                <a:solidFill>
                  <a:srgbClr val="0000CC"/>
                </a:solidFill>
              </a:rPr>
              <a:t>WHERE</a:t>
            </a:r>
            <a:r>
              <a:rPr lang="en-US" sz="2800" dirty="0" smtClean="0"/>
              <a:t> conditions] </a:t>
            </a:r>
          </a:p>
          <a:p>
            <a:pPr algn="l" rtl="0"/>
            <a:r>
              <a:rPr lang="en-US" sz="2800" dirty="0" smtClean="0"/>
              <a:t>[</a:t>
            </a:r>
            <a:r>
              <a:rPr lang="en-US" sz="2800" dirty="0" smtClean="0">
                <a:solidFill>
                  <a:srgbClr val="0000CC"/>
                </a:solidFill>
              </a:rPr>
              <a:t>GROUP</a:t>
            </a:r>
            <a:r>
              <a:rPr lang="en-US" sz="2800" dirty="0" smtClean="0"/>
              <a:t> </a:t>
            </a:r>
            <a:r>
              <a:rPr lang="en-US" sz="2800" dirty="0" smtClean="0">
                <a:solidFill>
                  <a:srgbClr val="0000CC"/>
                </a:solidFill>
              </a:rPr>
              <a:t>BY</a:t>
            </a:r>
            <a:r>
              <a:rPr lang="en-US" sz="2800" dirty="0" smtClean="0"/>
              <a:t> column1, ……..] </a:t>
            </a:r>
          </a:p>
          <a:p>
            <a:pPr algn="l" rtl="0"/>
            <a:r>
              <a:rPr lang="en-US" sz="2800" dirty="0" smtClean="0"/>
              <a:t>[</a:t>
            </a:r>
            <a:r>
              <a:rPr lang="en-US" sz="2800" dirty="0" smtClean="0">
                <a:solidFill>
                  <a:srgbClr val="0000CC"/>
                </a:solidFill>
              </a:rPr>
              <a:t>ORDER</a:t>
            </a:r>
            <a:r>
              <a:rPr lang="en-US" sz="2800" dirty="0" smtClean="0"/>
              <a:t> BY column1 [, column2, ……..] </a:t>
            </a:r>
            <a:r>
              <a:rPr lang="en-US" sz="2800" dirty="0" smtClean="0">
                <a:solidFill>
                  <a:srgbClr val="0000CC"/>
                </a:solidFill>
              </a:rPr>
              <a:t>ASC</a:t>
            </a:r>
            <a:r>
              <a:rPr lang="en-US" sz="2800" dirty="0" smtClean="0"/>
              <a:t>, </a:t>
            </a:r>
            <a:r>
              <a:rPr lang="en-US" sz="2800" dirty="0" smtClean="0">
                <a:solidFill>
                  <a:srgbClr val="0000CC"/>
                </a:solidFill>
              </a:rPr>
              <a:t>DESC</a:t>
            </a:r>
            <a:r>
              <a:rPr lang="en-US" sz="2800" dirty="0" smtClean="0"/>
              <a:t>]</a:t>
            </a:r>
            <a:endParaRPr lang="ar-EG"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 Group By</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290" name="Picture 2"/>
          <p:cNvPicPr>
            <a:picLocks noGrp="1" noChangeAspect="1" noChangeArrowheads="1"/>
          </p:cNvPicPr>
          <p:nvPr>
            <p:ph idx="1"/>
          </p:nvPr>
        </p:nvPicPr>
        <p:blipFill>
          <a:blip r:embed="rId2" cstate="print"/>
          <a:stretch>
            <a:fillRect/>
          </a:stretch>
        </p:blipFill>
        <p:spPr bwMode="auto">
          <a:xfrm>
            <a:off x="304800" y="1397649"/>
            <a:ext cx="8382000" cy="4850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Having</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lgn="l" rtl="0"/>
            <a:r>
              <a:rPr lang="en-US" dirty="0" smtClean="0"/>
              <a:t>used to restrict the group results</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609600" y="3276600"/>
            <a:ext cx="8153400" cy="3352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2800" dirty="0" smtClean="0">
                <a:solidFill>
                  <a:srgbClr val="0000CC"/>
                </a:solidFill>
              </a:rPr>
              <a:t>SELECT</a:t>
            </a:r>
            <a:r>
              <a:rPr lang="en-US" sz="2800" dirty="0" smtClean="0"/>
              <a:t> * | column1, </a:t>
            </a:r>
            <a:r>
              <a:rPr lang="en-US" sz="2800" dirty="0" err="1" smtClean="0"/>
              <a:t>group_function</a:t>
            </a:r>
            <a:r>
              <a:rPr lang="en-US" sz="2800" dirty="0" smtClean="0"/>
              <a:t> (column2), ……. </a:t>
            </a:r>
          </a:p>
          <a:p>
            <a:pPr algn="l" rtl="0"/>
            <a:r>
              <a:rPr lang="en-US" sz="2800" dirty="0" smtClean="0">
                <a:solidFill>
                  <a:srgbClr val="0000CC"/>
                </a:solidFill>
              </a:rPr>
              <a:t>FROM</a:t>
            </a:r>
            <a:r>
              <a:rPr lang="en-US" sz="2800" dirty="0" smtClean="0"/>
              <a:t> table </a:t>
            </a:r>
          </a:p>
          <a:p>
            <a:pPr algn="l" rtl="0"/>
            <a:r>
              <a:rPr lang="en-US" sz="2800" dirty="0" smtClean="0"/>
              <a:t>[</a:t>
            </a:r>
            <a:r>
              <a:rPr lang="en-US" sz="2800" dirty="0" smtClean="0">
                <a:solidFill>
                  <a:srgbClr val="0000CC"/>
                </a:solidFill>
              </a:rPr>
              <a:t>WHERE</a:t>
            </a:r>
            <a:r>
              <a:rPr lang="en-US" sz="2800" dirty="0" smtClean="0"/>
              <a:t> conditions] </a:t>
            </a:r>
          </a:p>
          <a:p>
            <a:pPr algn="l" rtl="0"/>
            <a:r>
              <a:rPr lang="en-US" sz="2800" dirty="0" smtClean="0"/>
              <a:t>[</a:t>
            </a:r>
            <a:r>
              <a:rPr lang="en-US" sz="2800" dirty="0" smtClean="0">
                <a:solidFill>
                  <a:srgbClr val="0000CC"/>
                </a:solidFill>
              </a:rPr>
              <a:t>GROUP</a:t>
            </a:r>
            <a:r>
              <a:rPr lang="en-US" sz="2800" dirty="0" smtClean="0"/>
              <a:t> </a:t>
            </a:r>
            <a:r>
              <a:rPr lang="en-US" sz="2800" dirty="0" smtClean="0">
                <a:solidFill>
                  <a:srgbClr val="0000CC"/>
                </a:solidFill>
              </a:rPr>
              <a:t>BY</a:t>
            </a:r>
            <a:r>
              <a:rPr lang="en-US" sz="2800" dirty="0" smtClean="0"/>
              <a:t> column1, ……..] </a:t>
            </a:r>
          </a:p>
          <a:p>
            <a:pPr algn="l" rtl="0"/>
            <a:r>
              <a:rPr lang="en-US" sz="2800" dirty="0" smtClean="0">
                <a:solidFill>
                  <a:srgbClr val="0000CC"/>
                </a:solidFill>
              </a:rPr>
              <a:t>HAVING</a:t>
            </a:r>
            <a:r>
              <a:rPr lang="en-US" sz="2800" dirty="0" smtClean="0"/>
              <a:t> [conditions] </a:t>
            </a:r>
          </a:p>
          <a:p>
            <a:pPr algn="l" rtl="0"/>
            <a:r>
              <a:rPr lang="en-US" sz="2800" dirty="0" smtClean="0"/>
              <a:t>[</a:t>
            </a:r>
            <a:r>
              <a:rPr lang="en-US" sz="2800" dirty="0" smtClean="0">
                <a:solidFill>
                  <a:srgbClr val="0000CC"/>
                </a:solidFill>
              </a:rPr>
              <a:t>ORDER</a:t>
            </a:r>
            <a:r>
              <a:rPr lang="en-US" sz="2800" dirty="0" smtClean="0"/>
              <a:t> </a:t>
            </a:r>
            <a:r>
              <a:rPr lang="en-US" sz="2800" dirty="0" smtClean="0">
                <a:solidFill>
                  <a:srgbClr val="0000CC"/>
                </a:solidFill>
              </a:rPr>
              <a:t>BY</a:t>
            </a:r>
            <a:r>
              <a:rPr lang="en-US" sz="2800" dirty="0" smtClean="0"/>
              <a:t> column1 [, column2, ……..] </a:t>
            </a:r>
            <a:r>
              <a:rPr lang="en-US" sz="2800" dirty="0" smtClean="0">
                <a:solidFill>
                  <a:srgbClr val="0000CC"/>
                </a:solidFill>
              </a:rPr>
              <a:t>ASC</a:t>
            </a:r>
            <a:r>
              <a:rPr lang="en-US" sz="2800" dirty="0" smtClean="0"/>
              <a:t>, </a:t>
            </a:r>
            <a:r>
              <a:rPr lang="en-US" sz="2800" dirty="0" smtClean="0">
                <a:solidFill>
                  <a:srgbClr val="0000CC"/>
                </a:solidFill>
              </a:rPr>
              <a:t>DESC</a:t>
            </a:r>
            <a:r>
              <a:rPr lang="en-US" sz="2800" dirty="0" smtClean="0"/>
              <a:t>]</a:t>
            </a:r>
            <a:endParaRPr lang="ar-EG"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 Having</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349868" y="1828800"/>
            <a:ext cx="8489332"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8229600" cy="1143000"/>
          </a:xfrm>
        </p:spPr>
        <p:txBody>
          <a:bodyPr>
            <a:normAutofit/>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SQL Operators</a:t>
            </a:r>
            <a:endParaRPr lang="ar-EG"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SQL Operators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t>Arithmetic operators </a:t>
            </a:r>
          </a:p>
          <a:p>
            <a:pPr algn="l" rtl="0"/>
            <a:r>
              <a:rPr lang="en-US" b="1" dirty="0" smtClean="0"/>
              <a:t>Comparison operators </a:t>
            </a:r>
          </a:p>
          <a:p>
            <a:pPr algn="l" rtl="0"/>
            <a:r>
              <a:rPr lang="en-US" b="1" dirty="0" smtClean="0"/>
              <a:t>Logical operators </a:t>
            </a:r>
          </a:p>
          <a:p>
            <a:pPr algn="l" rtl="0"/>
            <a:r>
              <a:rPr lang="en-US" b="1" dirty="0" smtClean="0"/>
              <a:t>Set Operators </a:t>
            </a:r>
          </a:p>
          <a:p>
            <a:pPr algn="l" rtl="0"/>
            <a:r>
              <a:rPr lang="en-US" b="1" dirty="0" smtClean="0"/>
              <a:t>Other operators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Arithmetic operators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 addition (+)</a:t>
            </a:r>
          </a:p>
          <a:p>
            <a:pPr algn="l" rtl="0"/>
            <a:r>
              <a:rPr lang="en-US" dirty="0" smtClean="0"/>
              <a:t> subtraction (-)</a:t>
            </a:r>
          </a:p>
          <a:p>
            <a:pPr algn="l" rtl="0"/>
            <a:r>
              <a:rPr lang="en-US" dirty="0" smtClean="0"/>
              <a:t> multiplication (*)</a:t>
            </a:r>
          </a:p>
          <a:p>
            <a:pPr algn="l" rtl="0"/>
            <a:r>
              <a:rPr lang="en-US" dirty="0" smtClean="0"/>
              <a:t> division (/). </a:t>
            </a:r>
            <a:endParaRPr lang="ar-EG"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Comparison operators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compare two or more values </a:t>
            </a:r>
            <a:endParaRPr lang="ar-SA" dirty="0" smtClean="0"/>
          </a:p>
          <a:p>
            <a:pPr algn="l" rtl="0">
              <a:buNone/>
            </a:pPr>
            <a:endParaRPr lang="ar-EG" dirty="0"/>
          </a:p>
        </p:txBody>
      </p:sp>
      <p:graphicFrame>
        <p:nvGraphicFramePr>
          <p:cNvPr id="4" name="Table 3"/>
          <p:cNvGraphicFramePr>
            <a:graphicFrameLocks noGrp="1"/>
          </p:cNvGraphicFramePr>
          <p:nvPr/>
        </p:nvGraphicFramePr>
        <p:xfrm>
          <a:off x="609600" y="2697480"/>
          <a:ext cx="8001000" cy="3627120"/>
        </p:xfrm>
        <a:graphic>
          <a:graphicData uri="http://schemas.openxmlformats.org/drawingml/2006/table">
            <a:tbl>
              <a:tblPr rtl="1" firstRow="1" bandRow="1">
                <a:tableStyleId>{08FB837D-C827-4EFA-A057-4D05807E0F7C}</a:tableStyleId>
              </a:tblPr>
              <a:tblGrid>
                <a:gridCol w="4000500"/>
                <a:gridCol w="4000500"/>
              </a:tblGrid>
              <a:tr h="511629">
                <a:tc>
                  <a:txBody>
                    <a:bodyPr/>
                    <a:lstStyle/>
                    <a:p>
                      <a:pPr algn="l" rtl="0"/>
                      <a:r>
                        <a:rPr lang="en-US" sz="2800" dirty="0" smtClean="0"/>
                        <a:t>Description</a:t>
                      </a:r>
                      <a:endParaRPr lang="ar-EG" sz="2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Operator</a:t>
                      </a:r>
                      <a:endParaRPr lang="en-US" sz="2800" b="1" dirty="0" smtClean="0"/>
                    </a:p>
                  </a:txBody>
                  <a:tcPr/>
                </a:tc>
              </a:tr>
              <a:tr h="511629">
                <a:tc>
                  <a:txBody>
                    <a:bodyPr/>
                    <a:lstStyle/>
                    <a:p>
                      <a:pPr algn="l" rtl="0"/>
                      <a:r>
                        <a:rPr lang="en-US" sz="2800" dirty="0" smtClean="0"/>
                        <a:t>Equal </a:t>
                      </a:r>
                      <a:endParaRPr lang="ar-EG" sz="2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a:t>
                      </a:r>
                      <a:endParaRPr lang="en-US" sz="2800" b="1" dirty="0" smtClean="0"/>
                    </a:p>
                  </a:txBody>
                  <a:tcPr/>
                </a:tc>
              </a:tr>
              <a:tr h="511629">
                <a:tc>
                  <a:txBody>
                    <a:bodyPr/>
                    <a:lstStyle/>
                    <a:p>
                      <a:pPr algn="l" rtl="0"/>
                      <a:r>
                        <a:rPr lang="en-US" sz="2800" dirty="0" smtClean="0"/>
                        <a:t>Lease</a:t>
                      </a:r>
                      <a:r>
                        <a:rPr lang="en-US" sz="2800" baseline="0" dirty="0" smtClean="0"/>
                        <a:t> </a:t>
                      </a:r>
                      <a:r>
                        <a:rPr lang="en-US" sz="2800" dirty="0" smtClean="0"/>
                        <a:t>than</a:t>
                      </a:r>
                      <a:endParaRPr lang="ar-EG" sz="2800" dirty="0"/>
                    </a:p>
                  </a:txBody>
                  <a:tcPr/>
                </a:tc>
                <a:tc>
                  <a:txBody>
                    <a:bodyPr/>
                    <a:lstStyle/>
                    <a:p>
                      <a:pPr algn="l" rtl="0"/>
                      <a:r>
                        <a:rPr lang="en-US" sz="2800" dirty="0" smtClean="0"/>
                        <a:t>&lt;</a:t>
                      </a:r>
                      <a:endParaRPr lang="ar-EG" sz="2800" b="1" dirty="0"/>
                    </a:p>
                  </a:txBody>
                  <a:tcPr/>
                </a:tc>
              </a:tr>
              <a:tr h="511629">
                <a:tc>
                  <a:txBody>
                    <a:bodyPr/>
                    <a:lstStyle/>
                    <a:p>
                      <a:pPr algn="l" rtl="0"/>
                      <a:r>
                        <a:rPr lang="en-US" sz="2800" dirty="0" smtClean="0"/>
                        <a:t>Greater than</a:t>
                      </a:r>
                      <a:endParaRPr lang="ar-EG" sz="2800" dirty="0"/>
                    </a:p>
                  </a:txBody>
                  <a:tcPr/>
                </a:tc>
                <a:tc>
                  <a:txBody>
                    <a:bodyPr/>
                    <a:lstStyle/>
                    <a:p>
                      <a:pPr algn="l" rtl="0"/>
                      <a:r>
                        <a:rPr lang="en-US" sz="2800" dirty="0" smtClean="0"/>
                        <a:t>&gt;</a:t>
                      </a:r>
                      <a:endParaRPr lang="ar-EG" sz="2800" b="1" dirty="0"/>
                    </a:p>
                  </a:txBody>
                  <a:tcPr/>
                </a:tc>
              </a:tr>
              <a:tr h="511629">
                <a:tc>
                  <a:txBody>
                    <a:bodyPr/>
                    <a:lstStyle/>
                    <a:p>
                      <a:pPr algn="l" rtl="0"/>
                      <a:r>
                        <a:rPr lang="en-US" sz="2800" dirty="0" smtClean="0"/>
                        <a:t>Less than or equal</a:t>
                      </a:r>
                      <a:r>
                        <a:rPr lang="en-US" sz="2800" baseline="0" dirty="0" smtClean="0"/>
                        <a:t> </a:t>
                      </a:r>
                      <a:endParaRPr lang="ar-EG" sz="2800" dirty="0"/>
                    </a:p>
                  </a:txBody>
                  <a:tcPr/>
                </a:tc>
                <a:tc>
                  <a:txBody>
                    <a:bodyPr/>
                    <a:lstStyle/>
                    <a:p>
                      <a:pPr algn="l" rtl="0"/>
                      <a:r>
                        <a:rPr lang="en-US" sz="2800" dirty="0" smtClean="0"/>
                        <a:t>&lt;=</a:t>
                      </a:r>
                      <a:endParaRPr lang="ar-EG" sz="2800" b="1" dirty="0"/>
                    </a:p>
                  </a:txBody>
                  <a:tcPr/>
                </a:tc>
              </a:tr>
              <a:tr h="511629">
                <a:tc>
                  <a:txBody>
                    <a:bodyPr/>
                    <a:lstStyle/>
                    <a:p>
                      <a:pPr algn="l" rtl="0"/>
                      <a:r>
                        <a:rPr lang="en-US" sz="2800" dirty="0" smtClean="0"/>
                        <a:t>Greater than or equal </a:t>
                      </a:r>
                      <a:endParaRPr lang="ar-EG" sz="2800" dirty="0"/>
                    </a:p>
                  </a:txBody>
                  <a:tcPr/>
                </a:tc>
                <a:tc>
                  <a:txBody>
                    <a:bodyPr/>
                    <a:lstStyle/>
                    <a:p>
                      <a:pPr algn="l" rtl="0"/>
                      <a:r>
                        <a:rPr lang="en-US" sz="2800" dirty="0" smtClean="0"/>
                        <a:t>&gt;=</a:t>
                      </a:r>
                      <a:endParaRPr lang="ar-EG" sz="2800" b="1" dirty="0"/>
                    </a:p>
                  </a:txBody>
                  <a:tcPr/>
                </a:tc>
              </a:tr>
              <a:tr h="511629">
                <a:tc>
                  <a:txBody>
                    <a:bodyPr/>
                    <a:lstStyle/>
                    <a:p>
                      <a:pPr algn="l" rtl="0"/>
                      <a:r>
                        <a:rPr lang="en-US" sz="2800" dirty="0" smtClean="0"/>
                        <a:t>Not Equal </a:t>
                      </a:r>
                      <a:endParaRPr lang="ar-EG" sz="2800" dirty="0"/>
                    </a:p>
                  </a:txBody>
                  <a:tcPr/>
                </a:tc>
                <a:tc>
                  <a:txBody>
                    <a:bodyPr/>
                    <a:lstStyle/>
                    <a:p>
                      <a:pPr algn="l" rtl="0"/>
                      <a:r>
                        <a:rPr lang="en-US" sz="2800" dirty="0" smtClean="0"/>
                        <a:t>&lt;&gt;</a:t>
                      </a:r>
                      <a:endParaRPr lang="ar-EG" sz="2800" b="1" dirty="0"/>
                    </a:p>
                  </a:txBody>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533400" y="1066800"/>
            <a:ext cx="8305799" cy="556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Logical operators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338" name="Picture 2"/>
          <p:cNvPicPr>
            <a:picLocks noGrp="1" noChangeAspect="1" noChangeArrowheads="1"/>
          </p:cNvPicPr>
          <p:nvPr>
            <p:ph idx="1"/>
          </p:nvPr>
        </p:nvPicPr>
        <p:blipFill>
          <a:blip r:embed="rId2" cstate="print"/>
          <a:stretch>
            <a:fillRect/>
          </a:stretch>
        </p:blipFill>
        <p:spPr bwMode="auto">
          <a:xfrm>
            <a:off x="1338262" y="3482181"/>
            <a:ext cx="6467475" cy="1295400"/>
          </a:xfrm>
          <a:prstGeom prst="rect">
            <a:avLst/>
          </a:prstGeom>
          <a:noFill/>
          <a:ln w="9525">
            <a:noFill/>
            <a:miter lim="800000"/>
            <a:headEnd/>
            <a:tailEnd/>
          </a:ln>
        </p:spPr>
      </p:pic>
      <p:sp>
        <p:nvSpPr>
          <p:cNvPr id="6" name="TextBox 5"/>
          <p:cNvSpPr txBox="1"/>
          <p:nvPr/>
        </p:nvSpPr>
        <p:spPr>
          <a:xfrm>
            <a:off x="457200" y="1752600"/>
            <a:ext cx="7924800" cy="584775"/>
          </a:xfrm>
          <a:prstGeom prst="rect">
            <a:avLst/>
          </a:prstGeom>
          <a:noFill/>
        </p:spPr>
        <p:txBody>
          <a:bodyPr wrap="square" rtlCol="1">
            <a:spAutoFit/>
          </a:bodyPr>
          <a:lstStyle/>
          <a:p>
            <a:pPr algn="l" rtl="0">
              <a:buFont typeface="Arial" pitchFamily="34" charset="0"/>
              <a:buChar char="•"/>
            </a:pPr>
            <a:r>
              <a:rPr lang="en-US" sz="3200" dirty="0" smtClean="0"/>
              <a:t> Used to get a logical value (True or False) </a:t>
            </a:r>
            <a:endParaRPr lang="ar-EG"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Table Elements</a:t>
            </a:r>
            <a:endParaRPr lang="ar-EG"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26039" y="1371600"/>
            <a:ext cx="867121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362" name="Picture 2"/>
          <p:cNvPicPr>
            <a:picLocks noGrp="1" noChangeAspect="1" noChangeArrowheads="1"/>
          </p:cNvPicPr>
          <p:nvPr>
            <p:ph idx="1"/>
          </p:nvPr>
        </p:nvPicPr>
        <p:blipFill>
          <a:blip r:embed="rId2" cstate="print"/>
          <a:srcRect/>
          <a:stretch>
            <a:fillRect/>
          </a:stretch>
        </p:blipFill>
        <p:spPr bwMode="auto">
          <a:xfrm>
            <a:off x="457200" y="1447800"/>
            <a:ext cx="8305800" cy="46870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Set Operators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combine the results of two or more queries into one result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Keywords</a:t>
            </a:r>
          </a:p>
          <a:p>
            <a:pPr lvl="1" algn="l" rtl="0"/>
            <a:r>
              <a:rPr lang="en-US" dirty="0" smtClean="0">
                <a:solidFill>
                  <a:srgbClr val="0000CC"/>
                </a:solidFill>
              </a:rPr>
              <a:t>UNION/ UNION ALL </a:t>
            </a:r>
          </a:p>
          <a:p>
            <a:pPr lvl="1" algn="l" rtl="0"/>
            <a:r>
              <a:rPr lang="en-US" dirty="0" smtClean="0">
                <a:solidFill>
                  <a:srgbClr val="0000CC"/>
                </a:solidFill>
              </a:rPr>
              <a:t>INTERSECT </a:t>
            </a:r>
          </a:p>
          <a:p>
            <a:pPr lvl="1" algn="l" rtl="0"/>
            <a:r>
              <a:rPr lang="en-US" dirty="0" smtClean="0">
                <a:solidFill>
                  <a:srgbClr val="0000CC"/>
                </a:solidFill>
              </a:rPr>
              <a:t>EXCEPT </a:t>
            </a:r>
          </a:p>
          <a:p>
            <a:pPr algn="l" rtl="0"/>
            <a:endParaRPr lang="ar-EG"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UNION &amp; Intersect &amp; Except</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nvGraphicFramePr>
        <p:xfrm>
          <a:off x="1981200" y="1828800"/>
          <a:ext cx="1752600" cy="1981200"/>
        </p:xfrm>
        <a:graphic>
          <a:graphicData uri="http://schemas.openxmlformats.org/drawingml/2006/table">
            <a:tbl>
              <a:tblPr rtl="1" firstRow="1" bandRow="1">
                <a:tableStyleId>{5C22544A-7EE6-4342-B048-85BDC9FD1C3A}</a:tableStyleId>
              </a:tblPr>
              <a:tblGrid>
                <a:gridCol w="1752600"/>
              </a:tblGrid>
              <a:tr h="495300">
                <a:tc>
                  <a:txBody>
                    <a:bodyPr/>
                    <a:lstStyle/>
                    <a:p>
                      <a:pPr algn="ctr" rtl="1"/>
                      <a:r>
                        <a:rPr lang="en-US" dirty="0" smtClean="0"/>
                        <a:t>EmpLacation</a:t>
                      </a:r>
                      <a:endParaRPr lang="ar-EG" dirty="0"/>
                    </a:p>
                  </a:txBody>
                  <a:tcPr/>
                </a:tc>
              </a:tr>
              <a:tr h="495300">
                <a:tc>
                  <a:txBody>
                    <a:bodyPr/>
                    <a:lstStyle/>
                    <a:p>
                      <a:pPr algn="ctr" rtl="1"/>
                      <a:r>
                        <a:rPr lang="en-US" dirty="0" smtClean="0"/>
                        <a:t>Egypt</a:t>
                      </a:r>
                      <a:endParaRPr lang="ar-EG" dirty="0"/>
                    </a:p>
                  </a:txBody>
                  <a:tcPr/>
                </a:tc>
              </a:tr>
              <a:tr h="495300">
                <a:tc>
                  <a:txBody>
                    <a:bodyPr/>
                    <a:lstStyle/>
                    <a:p>
                      <a:pPr algn="ctr" rtl="1"/>
                      <a:r>
                        <a:rPr lang="en-US" dirty="0" smtClean="0"/>
                        <a:t>Canada</a:t>
                      </a:r>
                      <a:endParaRPr lang="ar-EG" dirty="0"/>
                    </a:p>
                  </a:txBody>
                  <a:tcPr/>
                </a:tc>
              </a:tr>
              <a:tr h="495300">
                <a:tc>
                  <a:txBody>
                    <a:bodyPr/>
                    <a:lstStyle/>
                    <a:p>
                      <a:pPr algn="ctr" rtl="1"/>
                      <a:r>
                        <a:rPr lang="en-US" dirty="0" smtClean="0"/>
                        <a:t>Egypt</a:t>
                      </a:r>
                      <a:endParaRPr lang="ar-EG" dirty="0"/>
                    </a:p>
                  </a:txBody>
                  <a:tcPr/>
                </a:tc>
              </a:tr>
            </a:tbl>
          </a:graphicData>
        </a:graphic>
      </p:graphicFrame>
      <p:graphicFrame>
        <p:nvGraphicFramePr>
          <p:cNvPr id="5" name="Table 4"/>
          <p:cNvGraphicFramePr>
            <a:graphicFrameLocks noGrp="1"/>
          </p:cNvGraphicFramePr>
          <p:nvPr/>
        </p:nvGraphicFramePr>
        <p:xfrm>
          <a:off x="4648200" y="1828800"/>
          <a:ext cx="1752600" cy="1981200"/>
        </p:xfrm>
        <a:graphic>
          <a:graphicData uri="http://schemas.openxmlformats.org/drawingml/2006/table">
            <a:tbl>
              <a:tblPr rtl="1" firstRow="1" bandRow="1">
                <a:tableStyleId>{5C22544A-7EE6-4342-B048-85BDC9FD1C3A}</a:tableStyleId>
              </a:tblPr>
              <a:tblGrid>
                <a:gridCol w="1752600"/>
              </a:tblGrid>
              <a:tr h="495300">
                <a:tc>
                  <a:txBody>
                    <a:bodyPr/>
                    <a:lstStyle/>
                    <a:p>
                      <a:pPr algn="ctr" rtl="1"/>
                      <a:r>
                        <a:rPr lang="en-US" dirty="0" smtClean="0"/>
                        <a:t>VacLocation</a:t>
                      </a:r>
                      <a:endParaRPr lang="ar-EG" dirty="0"/>
                    </a:p>
                  </a:txBody>
                  <a:tcPr/>
                </a:tc>
              </a:tr>
              <a:tr h="495300">
                <a:tc>
                  <a:txBody>
                    <a:bodyPr/>
                    <a:lstStyle/>
                    <a:p>
                      <a:pPr algn="ctr" rtl="1"/>
                      <a:r>
                        <a:rPr lang="en-US" dirty="0" smtClean="0"/>
                        <a:t>Egypt</a:t>
                      </a:r>
                      <a:endParaRPr lang="ar-EG" dirty="0"/>
                    </a:p>
                  </a:txBody>
                  <a:tcPr/>
                </a:tc>
              </a:tr>
              <a:tr h="495300">
                <a:tc>
                  <a:txBody>
                    <a:bodyPr/>
                    <a:lstStyle/>
                    <a:p>
                      <a:pPr algn="ctr" rtl="1"/>
                      <a:r>
                        <a:rPr lang="en-US" dirty="0" smtClean="0"/>
                        <a:t>Canada</a:t>
                      </a:r>
                      <a:endParaRPr lang="ar-EG" dirty="0"/>
                    </a:p>
                  </a:txBody>
                  <a:tcPr/>
                </a:tc>
              </a:tr>
              <a:tr h="495300">
                <a:tc>
                  <a:txBody>
                    <a:bodyPr/>
                    <a:lstStyle/>
                    <a:p>
                      <a:pPr algn="ctr" rtl="1"/>
                      <a:r>
                        <a:rPr lang="en-US" dirty="0" smtClean="0"/>
                        <a:t>France</a:t>
                      </a:r>
                      <a:endParaRPr lang="ar-EG" dirty="0"/>
                    </a:p>
                  </a:txBody>
                  <a:tcPr/>
                </a:tc>
              </a:tr>
            </a:tbl>
          </a:graphicData>
        </a:graphic>
      </p:graphicFrame>
      <p:graphicFrame>
        <p:nvGraphicFramePr>
          <p:cNvPr id="6" name="Table 5"/>
          <p:cNvGraphicFramePr>
            <a:graphicFrameLocks noGrp="1"/>
          </p:cNvGraphicFramePr>
          <p:nvPr/>
        </p:nvGraphicFramePr>
        <p:xfrm>
          <a:off x="990600" y="4495800"/>
          <a:ext cx="1676400" cy="1483360"/>
        </p:xfrm>
        <a:graphic>
          <a:graphicData uri="http://schemas.openxmlformats.org/drawingml/2006/table">
            <a:tbl>
              <a:tblPr rtl="1" firstRow="1" bandRow="1">
                <a:tableStyleId>{F5AB1C69-6EDB-4FF4-983F-18BD219EF322}</a:tableStyleId>
              </a:tblPr>
              <a:tblGrid>
                <a:gridCol w="1676400"/>
              </a:tblGrid>
              <a:tr h="370840">
                <a:tc>
                  <a:txBody>
                    <a:bodyPr/>
                    <a:lstStyle/>
                    <a:p>
                      <a:pPr algn="ctr" rtl="1"/>
                      <a:r>
                        <a:rPr lang="en-US" dirty="0" smtClean="0"/>
                        <a:t>Union</a:t>
                      </a:r>
                      <a:endParaRPr lang="ar-EG" dirty="0"/>
                    </a:p>
                  </a:txBody>
                  <a:tcPr/>
                </a:tc>
              </a:tr>
              <a:tr h="370840">
                <a:tc>
                  <a:txBody>
                    <a:bodyPr/>
                    <a:lstStyle/>
                    <a:p>
                      <a:pPr algn="ctr" rtl="1"/>
                      <a:r>
                        <a:rPr lang="en-US" dirty="0" smtClean="0"/>
                        <a:t>Egypt</a:t>
                      </a:r>
                      <a:endParaRPr lang="ar-EG" dirty="0"/>
                    </a:p>
                  </a:txBody>
                  <a:tcPr/>
                </a:tc>
              </a:tr>
              <a:tr h="370840">
                <a:tc>
                  <a:txBody>
                    <a:bodyPr/>
                    <a:lstStyle/>
                    <a:p>
                      <a:pPr algn="ctr" rtl="1"/>
                      <a:r>
                        <a:rPr lang="en-US" dirty="0" smtClean="0"/>
                        <a:t>Canada</a:t>
                      </a:r>
                      <a:endParaRPr lang="ar-EG" dirty="0"/>
                    </a:p>
                  </a:txBody>
                  <a:tcPr/>
                </a:tc>
              </a:tr>
              <a:tr h="370840">
                <a:tc>
                  <a:txBody>
                    <a:bodyPr/>
                    <a:lstStyle/>
                    <a:p>
                      <a:pPr algn="ctr" rtl="1"/>
                      <a:r>
                        <a:rPr lang="en-US" dirty="0" smtClean="0"/>
                        <a:t>France</a:t>
                      </a:r>
                      <a:endParaRPr lang="ar-EG" dirty="0"/>
                    </a:p>
                  </a:txBody>
                  <a:tcPr/>
                </a:tc>
              </a:tr>
            </a:tbl>
          </a:graphicData>
        </a:graphic>
      </p:graphicFrame>
      <p:graphicFrame>
        <p:nvGraphicFramePr>
          <p:cNvPr id="7" name="Table 6"/>
          <p:cNvGraphicFramePr>
            <a:graphicFrameLocks noGrp="1"/>
          </p:cNvGraphicFramePr>
          <p:nvPr/>
        </p:nvGraphicFramePr>
        <p:xfrm>
          <a:off x="3657600" y="4495800"/>
          <a:ext cx="1676400" cy="1112520"/>
        </p:xfrm>
        <a:graphic>
          <a:graphicData uri="http://schemas.openxmlformats.org/drawingml/2006/table">
            <a:tbl>
              <a:tblPr rtl="1" firstRow="1" bandRow="1">
                <a:tableStyleId>{F5AB1C69-6EDB-4FF4-983F-18BD219EF322}</a:tableStyleId>
              </a:tblPr>
              <a:tblGrid>
                <a:gridCol w="1676400"/>
              </a:tblGrid>
              <a:tr h="370840">
                <a:tc>
                  <a:txBody>
                    <a:bodyPr/>
                    <a:lstStyle/>
                    <a:p>
                      <a:pPr algn="ctr" rtl="1"/>
                      <a:r>
                        <a:rPr lang="en-US" dirty="0" smtClean="0"/>
                        <a:t>Intersect</a:t>
                      </a:r>
                      <a:endParaRPr lang="ar-EG" dirty="0"/>
                    </a:p>
                  </a:txBody>
                  <a:tcPr/>
                </a:tc>
              </a:tr>
              <a:tr h="370840">
                <a:tc>
                  <a:txBody>
                    <a:bodyPr/>
                    <a:lstStyle/>
                    <a:p>
                      <a:pPr algn="ctr" rtl="1"/>
                      <a:r>
                        <a:rPr lang="en-US" dirty="0" smtClean="0"/>
                        <a:t>Egypt</a:t>
                      </a:r>
                      <a:endParaRPr lang="ar-EG" dirty="0"/>
                    </a:p>
                  </a:txBody>
                  <a:tcPr/>
                </a:tc>
              </a:tr>
              <a:tr h="370840">
                <a:tc>
                  <a:txBody>
                    <a:bodyPr/>
                    <a:lstStyle/>
                    <a:p>
                      <a:pPr algn="ctr" rtl="1"/>
                      <a:r>
                        <a:rPr lang="en-US" dirty="0" smtClean="0"/>
                        <a:t>Canada</a:t>
                      </a:r>
                      <a:endParaRPr lang="ar-EG" dirty="0"/>
                    </a:p>
                  </a:txBody>
                  <a:tcPr/>
                </a:tc>
              </a:tr>
            </a:tbl>
          </a:graphicData>
        </a:graphic>
      </p:graphicFrame>
      <p:graphicFrame>
        <p:nvGraphicFramePr>
          <p:cNvPr id="8" name="Table 7"/>
          <p:cNvGraphicFramePr>
            <a:graphicFrameLocks noGrp="1"/>
          </p:cNvGraphicFramePr>
          <p:nvPr/>
        </p:nvGraphicFramePr>
        <p:xfrm>
          <a:off x="6248400" y="4572000"/>
          <a:ext cx="1676400" cy="741680"/>
        </p:xfrm>
        <a:graphic>
          <a:graphicData uri="http://schemas.openxmlformats.org/drawingml/2006/table">
            <a:tbl>
              <a:tblPr rtl="1" firstRow="1" bandRow="1">
                <a:tableStyleId>{F5AB1C69-6EDB-4FF4-983F-18BD219EF322}</a:tableStyleId>
              </a:tblPr>
              <a:tblGrid>
                <a:gridCol w="1676400"/>
              </a:tblGrid>
              <a:tr h="370840">
                <a:tc>
                  <a:txBody>
                    <a:bodyPr/>
                    <a:lstStyle/>
                    <a:p>
                      <a:pPr algn="ctr" rtl="1"/>
                      <a:r>
                        <a:rPr lang="en-US" dirty="0" smtClean="0"/>
                        <a:t>Except</a:t>
                      </a:r>
                      <a:endParaRPr lang="ar-EG" dirty="0"/>
                    </a:p>
                  </a:txBody>
                  <a:tcPr/>
                </a:tc>
              </a:tr>
              <a:tr h="370840">
                <a:tc>
                  <a:txBody>
                    <a:bodyPr/>
                    <a:lstStyle/>
                    <a:p>
                      <a:pPr algn="ctr" rtl="1"/>
                      <a:r>
                        <a:rPr lang="en-US" dirty="0" smtClean="0"/>
                        <a:t>France</a:t>
                      </a:r>
                      <a:endParaRPr lang="ar-EG" dirty="0"/>
                    </a:p>
                  </a:txBody>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rt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Union Operator</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5"/>
          <p:cNvSpPr>
            <a:spLocks noChangeArrowheads="1"/>
          </p:cNvSpPr>
          <p:nvPr/>
        </p:nvSpPr>
        <p:spPr bwMode="auto">
          <a:xfrm>
            <a:off x="3597275" y="39624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ar-EG"/>
          </a:p>
        </p:txBody>
      </p:sp>
      <p:sp>
        <p:nvSpPr>
          <p:cNvPr id="5" name="Rectangle 3"/>
          <p:cNvSpPr txBox="1">
            <a:spLocks noChangeArrowheads="1"/>
          </p:cNvSpPr>
          <p:nvPr/>
        </p:nvSpPr>
        <p:spPr>
          <a:xfrm>
            <a:off x="914400" y="1503363"/>
            <a:ext cx="7194550" cy="4287837"/>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3200" b="0" i="0" u="none" strike="noStrike" kern="1200" cap="none" spc="0" normalizeH="0" baseline="0" noProof="0" dirty="0" smtClean="0">
                <a:ln>
                  <a:noFill/>
                </a:ln>
                <a:solidFill>
                  <a:schemeClr val="tx1"/>
                </a:solidFill>
                <a:effectLst/>
                <a:uLnTx/>
                <a:uFillTx/>
                <a:latin typeface="+mn-lt"/>
                <a:ea typeface="+mn-ea"/>
                <a:cs typeface="+mn-cs"/>
              </a:rPr>
              <a:t>Create a Single Result Set from Multiple Queries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32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Each Query Must Have:</a:t>
            </a:r>
          </a:p>
          <a:p>
            <a:pPr marL="742950" marR="0" lvl="1" indent="-285750" algn="l" defTabSz="914400" rtl="0" eaLnBrk="1" fontAlgn="auto" latinLnBrk="0" hangingPunct="1">
              <a:lnSpc>
                <a:spcPct val="6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Similar data types</a:t>
            </a:r>
          </a:p>
          <a:p>
            <a:pPr marL="742950" marR="0" lvl="1" indent="-285750" algn="l" defTabSz="914400" rtl="0" eaLnBrk="1" fontAlgn="auto" latinLnBrk="0" hangingPunct="1">
              <a:lnSpc>
                <a:spcPct val="6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Same number of columns </a:t>
            </a:r>
          </a:p>
          <a:p>
            <a:pPr marL="742950" marR="0" lvl="1" indent="-285750" algn="l" defTabSz="914400" rtl="0" eaLnBrk="1" fontAlgn="auto" latinLnBrk="0" hangingPunct="1">
              <a:lnSpc>
                <a:spcPct val="6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Same column order in select list</a:t>
            </a:r>
          </a:p>
        </p:txBody>
      </p:sp>
      <p:sp>
        <p:nvSpPr>
          <p:cNvPr id="6" name="Rectangle 4"/>
          <p:cNvSpPr>
            <a:spLocks noChangeArrowheads="1"/>
          </p:cNvSpPr>
          <p:nvPr/>
        </p:nvSpPr>
        <p:spPr bwMode="auto">
          <a:xfrm>
            <a:off x="609600" y="4222750"/>
            <a:ext cx="7924800" cy="2178050"/>
          </a:xfrm>
          <a:prstGeom prst="rect">
            <a:avLst/>
          </a:prstGeom>
          <a:solidFill>
            <a:schemeClr val="bg1"/>
          </a:solidFill>
          <a:ln w="12700">
            <a:solidFill>
              <a:schemeClr val="tx1"/>
            </a:solidFill>
            <a:miter lim="800000"/>
            <a:headEnd/>
            <a:tailEnd/>
          </a:ln>
          <a:effectLst>
            <a:outerShdw dist="53882" dir="2700000" algn="ctr" rotWithShape="0">
              <a:srgbClr val="0099CC"/>
            </a:outerShdw>
          </a:effectLst>
        </p:spPr>
        <p:txBody>
          <a:bodyPr lIns="90488" tIns="91440" rIns="90488" bIns="91440">
            <a:spAutoFit/>
          </a:bodyPr>
          <a:lstStyle/>
          <a:p>
            <a:pPr marL="228600" algn="l" rtl="0">
              <a:lnSpc>
                <a:spcPct val="90000"/>
              </a:lnSpc>
              <a:tabLst>
                <a:tab pos="2800350" algn="l"/>
              </a:tabLst>
            </a:pPr>
            <a:r>
              <a:rPr lang="en-US" altLang="en-US" sz="1800" noProof="1">
                <a:solidFill>
                  <a:srgbClr val="0000CC"/>
                </a:solidFill>
                <a:latin typeface="Lucida Sans Typewriter" pitchFamily="49" charset="0"/>
              </a:rPr>
              <a:t>USE</a:t>
            </a:r>
            <a:r>
              <a:rPr lang="en-US" altLang="en-US" sz="1800" noProof="1">
                <a:latin typeface="Lucida Sans Typewriter" pitchFamily="49" charset="0"/>
              </a:rPr>
              <a:t> northwind</a:t>
            </a:r>
          </a:p>
          <a:p>
            <a:pPr marL="228600" algn="l" rtl="0">
              <a:lnSpc>
                <a:spcPct val="90000"/>
              </a:lnSpc>
              <a:tabLst>
                <a:tab pos="2800350" algn="l"/>
              </a:tabLst>
            </a:pPr>
            <a:r>
              <a:rPr lang="en-US" altLang="en-US" noProof="1">
                <a:solidFill>
                  <a:srgbClr val="0000CC"/>
                </a:solidFill>
                <a:latin typeface="Lucida Sans Typewriter" pitchFamily="49" charset="0"/>
              </a:rPr>
              <a:t>SELECT</a:t>
            </a:r>
            <a:r>
              <a:rPr lang="en-US" altLang="en-US" sz="1800" noProof="1">
                <a:latin typeface="Lucida Sans Typewriter" pitchFamily="49" charset="0"/>
              </a:rPr>
              <a:t> </a:t>
            </a:r>
            <a:r>
              <a:rPr lang="en-US" altLang="en-US" sz="1800" dirty="0">
                <a:latin typeface="Lucida Sans Typewriter" pitchFamily="49" charset="0"/>
              </a:rPr>
              <a:t> </a:t>
            </a:r>
            <a:r>
              <a:rPr lang="en-US" altLang="en-US" sz="1800" noProof="1">
                <a:latin typeface="Lucida Sans Typewriter" pitchFamily="49" charset="0"/>
              </a:rPr>
              <a:t>(firstname + ' ' + lastname)</a:t>
            </a:r>
            <a:r>
              <a:rPr lang="en-US" altLang="en-US" sz="1800" dirty="0">
                <a:latin typeface="Lucida Sans Typewriter" pitchFamily="49" charset="0"/>
              </a:rPr>
              <a:t> </a:t>
            </a:r>
            <a:r>
              <a:rPr lang="en-US" altLang="en-US" noProof="1" smtClean="0">
                <a:solidFill>
                  <a:srgbClr val="0000CC"/>
                </a:solidFill>
                <a:latin typeface="Lucida Sans Typewriter" pitchFamily="49" charset="0"/>
              </a:rPr>
              <a:t>AS</a:t>
            </a:r>
            <a:r>
              <a:rPr lang="en-US" altLang="en-US" sz="1800" dirty="0" smtClean="0">
                <a:latin typeface="Lucida Sans Typewriter" pitchFamily="49" charset="0"/>
              </a:rPr>
              <a:t> </a:t>
            </a:r>
            <a:r>
              <a:rPr lang="en-US" altLang="en-US" sz="1800" dirty="0">
                <a:latin typeface="Lucida Sans Typewriter" pitchFamily="49" charset="0"/>
              </a:rPr>
              <a:t>name</a:t>
            </a:r>
            <a:r>
              <a:rPr lang="en-US" altLang="en-US" sz="1800" noProof="1">
                <a:latin typeface="Lucida Sans Typewriter" pitchFamily="49" charset="0"/>
              </a:rPr>
              <a:t> </a:t>
            </a:r>
            <a:br>
              <a:rPr lang="en-US" altLang="en-US" sz="1800" noProof="1">
                <a:latin typeface="Lucida Sans Typewriter" pitchFamily="49" charset="0"/>
              </a:rPr>
            </a:br>
            <a:r>
              <a:rPr lang="en-US" altLang="en-US" sz="1800" noProof="1">
                <a:latin typeface="Lucida Sans Typewriter" pitchFamily="49" charset="0"/>
              </a:rPr>
              <a:t>       </a:t>
            </a:r>
            <a:r>
              <a:rPr lang="en-US" altLang="en-US" sz="1800" dirty="0">
                <a:latin typeface="Lucida Sans Typewriter" pitchFamily="49" charset="0"/>
              </a:rPr>
              <a:t>,</a:t>
            </a:r>
            <a:r>
              <a:rPr lang="en-US" altLang="en-US" sz="1800" noProof="1">
                <a:latin typeface="Lucida Sans Typewriter" pitchFamily="49" charset="0"/>
              </a:rPr>
              <a:t>city, postalcode</a:t>
            </a:r>
          </a:p>
          <a:p>
            <a:pPr marL="228600" algn="l" rtl="0">
              <a:lnSpc>
                <a:spcPct val="90000"/>
              </a:lnSpc>
              <a:tabLst>
                <a:tab pos="2800350" algn="l"/>
              </a:tabLst>
            </a:pPr>
            <a:r>
              <a:rPr lang="en-US" altLang="en-US" sz="1800" dirty="0">
                <a:latin typeface="Lucida Sans Typewriter" pitchFamily="49" charset="0"/>
              </a:rPr>
              <a:t> </a:t>
            </a:r>
            <a:r>
              <a:rPr lang="en-US" altLang="en-US" noProof="1">
                <a:solidFill>
                  <a:srgbClr val="0000CC"/>
                </a:solidFill>
                <a:latin typeface="Lucida Sans Typewriter" pitchFamily="49" charset="0"/>
              </a:rPr>
              <a:t>FROM</a:t>
            </a:r>
            <a:r>
              <a:rPr lang="en-US" altLang="en-US" sz="1800" noProof="1">
                <a:latin typeface="Lucida Sans Typewriter" pitchFamily="49" charset="0"/>
              </a:rPr>
              <a:t> employees</a:t>
            </a:r>
          </a:p>
          <a:p>
            <a:pPr marL="228600" algn="l" rtl="0">
              <a:lnSpc>
                <a:spcPct val="90000"/>
              </a:lnSpc>
              <a:tabLst>
                <a:tab pos="2800350" algn="l"/>
              </a:tabLst>
            </a:pPr>
            <a:r>
              <a:rPr lang="en-US" altLang="en-US" noProof="1">
                <a:solidFill>
                  <a:srgbClr val="0000CC"/>
                </a:solidFill>
                <a:latin typeface="Lucida Sans Typewriter" pitchFamily="49" charset="0"/>
              </a:rPr>
              <a:t>UNION</a:t>
            </a:r>
          </a:p>
          <a:p>
            <a:pPr marL="228600" algn="l" rtl="0">
              <a:lnSpc>
                <a:spcPct val="90000"/>
              </a:lnSpc>
              <a:tabLst>
                <a:tab pos="2800350" algn="l"/>
              </a:tabLst>
            </a:pPr>
            <a:r>
              <a:rPr lang="en-US" altLang="en-US" noProof="1">
                <a:solidFill>
                  <a:srgbClr val="0000CC"/>
                </a:solidFill>
                <a:latin typeface="Lucida Sans Typewriter" pitchFamily="49" charset="0"/>
              </a:rPr>
              <a:t>SELECT</a:t>
            </a:r>
            <a:r>
              <a:rPr lang="en-US" altLang="en-US" sz="1800" noProof="1">
                <a:latin typeface="Lucida Sans Typewriter" pitchFamily="49" charset="0"/>
              </a:rPr>
              <a:t> companyname, city, postalcode</a:t>
            </a:r>
          </a:p>
          <a:p>
            <a:pPr marL="228600" algn="l" rtl="0">
              <a:lnSpc>
                <a:spcPct val="90000"/>
              </a:lnSpc>
              <a:tabLst>
                <a:tab pos="2800350" algn="l"/>
              </a:tabLst>
            </a:pPr>
            <a:r>
              <a:rPr lang="en-US" altLang="en-US" sz="1800" dirty="0">
                <a:latin typeface="Lucida Sans Typewriter" pitchFamily="49" charset="0"/>
              </a:rPr>
              <a:t> </a:t>
            </a:r>
            <a:r>
              <a:rPr lang="en-US" altLang="en-US" noProof="1">
                <a:solidFill>
                  <a:srgbClr val="0000CC"/>
                </a:solidFill>
                <a:latin typeface="Lucida Sans Typewriter" pitchFamily="49" charset="0"/>
              </a:rPr>
              <a:t>FROM</a:t>
            </a:r>
            <a:r>
              <a:rPr lang="en-US" altLang="en-US" sz="1800" noProof="1">
                <a:latin typeface="Lucida Sans Typewriter" pitchFamily="49" charset="0"/>
              </a:rPr>
              <a:t> customers</a:t>
            </a:r>
            <a:endParaRPr lang="en-US" altLang="en-US" sz="1800" dirty="0">
              <a:latin typeface="Lucida Sans Typewriter" pitchFamily="49" charset="0"/>
            </a:endParaRPr>
          </a:p>
          <a:p>
            <a:pPr marL="228600" algn="l" rtl="0">
              <a:lnSpc>
                <a:spcPct val="90000"/>
              </a:lnSpc>
              <a:tabLst>
                <a:tab pos="2800350" algn="l"/>
              </a:tabLst>
            </a:pPr>
            <a:r>
              <a:rPr lang="en-US" altLang="en-US" noProof="1" smtClean="0">
                <a:solidFill>
                  <a:srgbClr val="0000CC"/>
                </a:solidFill>
                <a:latin typeface="Lucida Sans Typewriter" pitchFamily="49" charset="0"/>
              </a:rPr>
              <a:t>GO</a:t>
            </a:r>
            <a:endParaRPr lang="en-US" altLang="en-US" noProof="1">
              <a:solidFill>
                <a:srgbClr val="0000CC"/>
              </a:solidFill>
              <a:latin typeface="Lucida Sans Typewriter" pitchFamily="49"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INTERSECT Operator</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Content Placeholder 7"/>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returns </a:t>
            </a:r>
            <a:r>
              <a:rPr lang="en-US" dirty="0"/>
              <a:t>only the records that have the same values in the selected columns in both tables</a:t>
            </a:r>
            <a:r>
              <a:rPr lang="en-US" dirty="0" smtClean="0"/>
              <a:t>.</a:t>
            </a: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5"/>
          <p:cNvSpPr>
            <a:spLocks noChangeArrowheads="1"/>
          </p:cNvSpPr>
          <p:nvPr/>
        </p:nvSpPr>
        <p:spPr bwMode="auto">
          <a:xfrm>
            <a:off x="3673475" y="37338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ar-EG"/>
          </a:p>
        </p:txBody>
      </p:sp>
      <p:sp>
        <p:nvSpPr>
          <p:cNvPr id="5" name="Rectangle 4"/>
          <p:cNvSpPr>
            <a:spLocks noChangeArrowheads="1"/>
          </p:cNvSpPr>
          <p:nvPr/>
        </p:nvSpPr>
        <p:spPr bwMode="auto">
          <a:xfrm>
            <a:off x="685800" y="3994150"/>
            <a:ext cx="7924800" cy="2178050"/>
          </a:xfrm>
          <a:prstGeom prst="rect">
            <a:avLst/>
          </a:prstGeom>
          <a:solidFill>
            <a:schemeClr val="bg1"/>
          </a:solidFill>
          <a:ln w="12700">
            <a:solidFill>
              <a:schemeClr val="tx1"/>
            </a:solidFill>
            <a:miter lim="800000"/>
            <a:headEnd/>
            <a:tailEnd/>
          </a:ln>
          <a:effectLst>
            <a:outerShdw dist="53882" dir="2700000" algn="ctr" rotWithShape="0">
              <a:srgbClr val="0099CC"/>
            </a:outerShdw>
          </a:effectLst>
        </p:spPr>
        <p:txBody>
          <a:bodyPr lIns="90488" tIns="91440" rIns="90488" bIns="91440">
            <a:spAutoFit/>
          </a:bodyPr>
          <a:lstStyle/>
          <a:p>
            <a:pPr marL="228600" algn="l" rtl="0">
              <a:lnSpc>
                <a:spcPct val="90000"/>
              </a:lnSpc>
              <a:tabLst>
                <a:tab pos="2800350" algn="l"/>
              </a:tabLst>
            </a:pPr>
            <a:r>
              <a:rPr lang="en-US" altLang="en-US" sz="1800" noProof="1">
                <a:solidFill>
                  <a:srgbClr val="0000CC"/>
                </a:solidFill>
                <a:latin typeface="Lucida Sans Typewriter" pitchFamily="49" charset="0"/>
              </a:rPr>
              <a:t>USE</a:t>
            </a:r>
            <a:r>
              <a:rPr lang="en-US" altLang="en-US" sz="1800" noProof="1">
                <a:latin typeface="Lucida Sans Typewriter" pitchFamily="49" charset="0"/>
              </a:rPr>
              <a:t> northwind</a:t>
            </a:r>
          </a:p>
          <a:p>
            <a:pPr marL="228600" algn="l" rtl="0">
              <a:lnSpc>
                <a:spcPct val="90000"/>
              </a:lnSpc>
              <a:tabLst>
                <a:tab pos="2800350" algn="l"/>
              </a:tabLst>
            </a:pPr>
            <a:r>
              <a:rPr lang="en-US" altLang="en-US" noProof="1">
                <a:solidFill>
                  <a:srgbClr val="0000CC"/>
                </a:solidFill>
                <a:latin typeface="Lucida Sans Typewriter" pitchFamily="49" charset="0"/>
              </a:rPr>
              <a:t>SELECT</a:t>
            </a:r>
            <a:r>
              <a:rPr lang="en-US" altLang="en-US" sz="1800" noProof="1">
                <a:latin typeface="Lucida Sans Typewriter" pitchFamily="49" charset="0"/>
              </a:rPr>
              <a:t> </a:t>
            </a:r>
            <a:r>
              <a:rPr lang="en-US" altLang="en-US" sz="1800" dirty="0">
                <a:latin typeface="Lucida Sans Typewriter" pitchFamily="49" charset="0"/>
              </a:rPr>
              <a:t> </a:t>
            </a:r>
            <a:r>
              <a:rPr lang="en-US" altLang="en-US" sz="1800" noProof="1">
                <a:latin typeface="Lucida Sans Typewriter" pitchFamily="49" charset="0"/>
              </a:rPr>
              <a:t>(firstname + ' ' + lastname)</a:t>
            </a:r>
            <a:r>
              <a:rPr lang="en-US" altLang="en-US" sz="1800" dirty="0">
                <a:latin typeface="Lucida Sans Typewriter" pitchFamily="49" charset="0"/>
              </a:rPr>
              <a:t> </a:t>
            </a:r>
            <a:r>
              <a:rPr lang="en-US" altLang="en-US" noProof="1" smtClean="0">
                <a:solidFill>
                  <a:srgbClr val="0000CC"/>
                </a:solidFill>
                <a:latin typeface="Lucida Sans Typewriter" pitchFamily="49" charset="0"/>
              </a:rPr>
              <a:t>AS</a:t>
            </a:r>
            <a:r>
              <a:rPr lang="en-US" altLang="en-US" sz="1800" dirty="0" smtClean="0">
                <a:latin typeface="Lucida Sans Typewriter" pitchFamily="49" charset="0"/>
              </a:rPr>
              <a:t> </a:t>
            </a:r>
            <a:r>
              <a:rPr lang="en-US" altLang="en-US" sz="1800" dirty="0">
                <a:latin typeface="Lucida Sans Typewriter" pitchFamily="49" charset="0"/>
              </a:rPr>
              <a:t>name</a:t>
            </a:r>
            <a:r>
              <a:rPr lang="en-US" altLang="en-US" sz="1800" noProof="1">
                <a:latin typeface="Lucida Sans Typewriter" pitchFamily="49" charset="0"/>
              </a:rPr>
              <a:t> </a:t>
            </a:r>
            <a:br>
              <a:rPr lang="en-US" altLang="en-US" sz="1800" noProof="1">
                <a:latin typeface="Lucida Sans Typewriter" pitchFamily="49" charset="0"/>
              </a:rPr>
            </a:br>
            <a:r>
              <a:rPr lang="en-US" altLang="en-US" sz="1800" noProof="1">
                <a:latin typeface="Lucida Sans Typewriter" pitchFamily="49" charset="0"/>
              </a:rPr>
              <a:t>       </a:t>
            </a:r>
            <a:r>
              <a:rPr lang="en-US" altLang="en-US" sz="1800" dirty="0">
                <a:latin typeface="Lucida Sans Typewriter" pitchFamily="49" charset="0"/>
              </a:rPr>
              <a:t>,</a:t>
            </a:r>
            <a:r>
              <a:rPr lang="en-US" altLang="en-US" sz="1800" noProof="1">
                <a:latin typeface="Lucida Sans Typewriter" pitchFamily="49" charset="0"/>
              </a:rPr>
              <a:t>city, postalcode</a:t>
            </a:r>
          </a:p>
          <a:p>
            <a:pPr marL="228600" algn="l" rtl="0">
              <a:lnSpc>
                <a:spcPct val="90000"/>
              </a:lnSpc>
              <a:tabLst>
                <a:tab pos="2800350" algn="l"/>
              </a:tabLst>
            </a:pPr>
            <a:r>
              <a:rPr lang="en-US" altLang="en-US" sz="1800" dirty="0">
                <a:latin typeface="Lucida Sans Typewriter" pitchFamily="49" charset="0"/>
              </a:rPr>
              <a:t> </a:t>
            </a:r>
            <a:r>
              <a:rPr lang="en-US" altLang="en-US" noProof="1">
                <a:solidFill>
                  <a:srgbClr val="0000CC"/>
                </a:solidFill>
                <a:latin typeface="Lucida Sans Typewriter" pitchFamily="49" charset="0"/>
              </a:rPr>
              <a:t>FROM</a:t>
            </a:r>
            <a:r>
              <a:rPr lang="en-US" altLang="en-US" sz="1800" noProof="1">
                <a:latin typeface="Lucida Sans Typewriter" pitchFamily="49" charset="0"/>
              </a:rPr>
              <a:t> employees</a:t>
            </a:r>
          </a:p>
          <a:p>
            <a:pPr marL="228600" algn="l" rtl="0">
              <a:lnSpc>
                <a:spcPct val="90000"/>
              </a:lnSpc>
              <a:tabLst>
                <a:tab pos="2800350" algn="l"/>
              </a:tabLst>
            </a:pPr>
            <a:r>
              <a:rPr lang="en-US" altLang="en-US" noProof="1" smtClean="0">
                <a:solidFill>
                  <a:srgbClr val="0000CC"/>
                </a:solidFill>
                <a:latin typeface="Lucida Sans Typewriter" pitchFamily="49" charset="0"/>
              </a:rPr>
              <a:t>INTERSECT</a:t>
            </a:r>
            <a:endParaRPr lang="en-US" altLang="en-US" noProof="1">
              <a:solidFill>
                <a:srgbClr val="0000CC"/>
              </a:solidFill>
              <a:latin typeface="Lucida Sans Typewriter" pitchFamily="49" charset="0"/>
            </a:endParaRPr>
          </a:p>
          <a:p>
            <a:pPr marL="228600" algn="l" rtl="0">
              <a:lnSpc>
                <a:spcPct val="90000"/>
              </a:lnSpc>
              <a:tabLst>
                <a:tab pos="2800350" algn="l"/>
              </a:tabLst>
            </a:pPr>
            <a:r>
              <a:rPr lang="en-US" altLang="en-US" noProof="1">
                <a:solidFill>
                  <a:srgbClr val="0000CC"/>
                </a:solidFill>
                <a:latin typeface="Lucida Sans Typewriter" pitchFamily="49" charset="0"/>
              </a:rPr>
              <a:t>SELECT</a:t>
            </a:r>
            <a:r>
              <a:rPr lang="en-US" altLang="en-US" sz="1800" noProof="1">
                <a:latin typeface="Lucida Sans Typewriter" pitchFamily="49" charset="0"/>
              </a:rPr>
              <a:t> companyname, city, postalcode</a:t>
            </a:r>
          </a:p>
          <a:p>
            <a:pPr marL="228600" algn="l" rtl="0">
              <a:lnSpc>
                <a:spcPct val="90000"/>
              </a:lnSpc>
              <a:tabLst>
                <a:tab pos="2800350" algn="l"/>
              </a:tabLst>
            </a:pPr>
            <a:r>
              <a:rPr lang="en-US" altLang="en-US" sz="1800" dirty="0">
                <a:latin typeface="Lucida Sans Typewriter" pitchFamily="49" charset="0"/>
              </a:rPr>
              <a:t> </a:t>
            </a:r>
            <a:r>
              <a:rPr lang="en-US" altLang="en-US" noProof="1">
                <a:solidFill>
                  <a:srgbClr val="0000CC"/>
                </a:solidFill>
                <a:latin typeface="Lucida Sans Typewriter" pitchFamily="49" charset="0"/>
              </a:rPr>
              <a:t>FROM</a:t>
            </a:r>
            <a:r>
              <a:rPr lang="en-US" altLang="en-US" sz="1800" noProof="1">
                <a:latin typeface="Lucida Sans Typewriter" pitchFamily="49" charset="0"/>
              </a:rPr>
              <a:t> customers</a:t>
            </a:r>
            <a:endParaRPr lang="en-US" altLang="en-US" sz="1800" dirty="0">
              <a:latin typeface="Lucida Sans Typewriter" pitchFamily="49" charset="0"/>
            </a:endParaRPr>
          </a:p>
          <a:p>
            <a:pPr marL="228600" algn="l" rtl="0">
              <a:lnSpc>
                <a:spcPct val="90000"/>
              </a:lnSpc>
              <a:tabLst>
                <a:tab pos="2800350" algn="l"/>
              </a:tabLst>
            </a:pPr>
            <a:r>
              <a:rPr lang="en-US" altLang="en-US" noProof="1" smtClean="0">
                <a:solidFill>
                  <a:srgbClr val="0000CC"/>
                </a:solidFill>
                <a:latin typeface="Lucida Sans Typewriter" pitchFamily="49" charset="0"/>
              </a:rPr>
              <a:t>GO</a:t>
            </a:r>
            <a:endParaRPr lang="en-US" altLang="en-US" noProof="1">
              <a:solidFill>
                <a:srgbClr val="0000CC"/>
              </a:solidFill>
              <a:latin typeface="Lucida Sans Typewriter" pitchFamily="49"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EXCEPT Operator</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 </a:t>
            </a:r>
          </a:p>
          <a:p>
            <a:pPr lvl="1" algn="l" rtl="0"/>
            <a:r>
              <a:rPr lang="en-US" dirty="0" smtClean="0"/>
              <a:t>return </a:t>
            </a:r>
            <a:r>
              <a:rPr lang="en-US" dirty="0"/>
              <a:t>rows returned by the first query that are not present in the second </a:t>
            </a:r>
            <a:r>
              <a:rPr lang="en-US" dirty="0" smtClean="0"/>
              <a:t>query</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a:spLocks noChangeArrowheads="1"/>
          </p:cNvSpPr>
          <p:nvPr/>
        </p:nvSpPr>
        <p:spPr bwMode="auto">
          <a:xfrm>
            <a:off x="3521075" y="34290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ar-EG" dirty="0"/>
          </a:p>
        </p:txBody>
      </p:sp>
      <p:sp>
        <p:nvSpPr>
          <p:cNvPr id="5" name="Rectangle 4"/>
          <p:cNvSpPr>
            <a:spLocks noChangeArrowheads="1"/>
          </p:cNvSpPr>
          <p:nvPr/>
        </p:nvSpPr>
        <p:spPr bwMode="auto">
          <a:xfrm>
            <a:off x="533400" y="3689350"/>
            <a:ext cx="7924800" cy="2178050"/>
          </a:xfrm>
          <a:prstGeom prst="rect">
            <a:avLst/>
          </a:prstGeom>
          <a:solidFill>
            <a:schemeClr val="bg1"/>
          </a:solidFill>
          <a:ln w="12700">
            <a:solidFill>
              <a:schemeClr val="tx1"/>
            </a:solidFill>
            <a:miter lim="800000"/>
            <a:headEnd/>
            <a:tailEnd/>
          </a:ln>
          <a:effectLst>
            <a:outerShdw dist="53882" dir="2700000" algn="ctr" rotWithShape="0">
              <a:srgbClr val="0099CC"/>
            </a:outerShdw>
          </a:effectLst>
        </p:spPr>
        <p:txBody>
          <a:bodyPr lIns="90488" tIns="91440" rIns="90488" bIns="91440">
            <a:spAutoFit/>
          </a:bodyPr>
          <a:lstStyle/>
          <a:p>
            <a:pPr marL="228600" algn="l" rtl="0">
              <a:lnSpc>
                <a:spcPct val="90000"/>
              </a:lnSpc>
              <a:tabLst>
                <a:tab pos="2800350" algn="l"/>
              </a:tabLst>
            </a:pPr>
            <a:r>
              <a:rPr lang="en-US" altLang="en-US" sz="1800" noProof="1">
                <a:solidFill>
                  <a:srgbClr val="0000CC"/>
                </a:solidFill>
                <a:latin typeface="Lucida Sans Typewriter" pitchFamily="49" charset="0"/>
              </a:rPr>
              <a:t>USE</a:t>
            </a:r>
            <a:r>
              <a:rPr lang="en-US" altLang="en-US" sz="1800" noProof="1">
                <a:latin typeface="Lucida Sans Typewriter" pitchFamily="49" charset="0"/>
              </a:rPr>
              <a:t> northwind</a:t>
            </a:r>
          </a:p>
          <a:p>
            <a:pPr marL="228600" algn="l" rtl="0">
              <a:lnSpc>
                <a:spcPct val="90000"/>
              </a:lnSpc>
              <a:tabLst>
                <a:tab pos="2800350" algn="l"/>
              </a:tabLst>
            </a:pPr>
            <a:r>
              <a:rPr lang="en-US" altLang="en-US" noProof="1">
                <a:solidFill>
                  <a:srgbClr val="0000CC"/>
                </a:solidFill>
                <a:latin typeface="Lucida Sans Typewriter" pitchFamily="49" charset="0"/>
              </a:rPr>
              <a:t>SELECT</a:t>
            </a:r>
            <a:r>
              <a:rPr lang="en-US" altLang="en-US" sz="1800" noProof="1">
                <a:latin typeface="Lucida Sans Typewriter" pitchFamily="49" charset="0"/>
              </a:rPr>
              <a:t> </a:t>
            </a:r>
            <a:r>
              <a:rPr lang="en-US" altLang="en-US" sz="1800" dirty="0">
                <a:latin typeface="Lucida Sans Typewriter" pitchFamily="49" charset="0"/>
              </a:rPr>
              <a:t> </a:t>
            </a:r>
            <a:r>
              <a:rPr lang="en-US" altLang="en-US" sz="1800" noProof="1">
                <a:latin typeface="Lucida Sans Typewriter" pitchFamily="49" charset="0"/>
              </a:rPr>
              <a:t>(firstname + ' ' + lastname)</a:t>
            </a:r>
            <a:r>
              <a:rPr lang="en-US" altLang="en-US" sz="1800" dirty="0">
                <a:latin typeface="Lucida Sans Typewriter" pitchFamily="49" charset="0"/>
              </a:rPr>
              <a:t> </a:t>
            </a:r>
            <a:r>
              <a:rPr lang="en-US" altLang="en-US" noProof="1" smtClean="0">
                <a:solidFill>
                  <a:srgbClr val="0000CC"/>
                </a:solidFill>
                <a:latin typeface="Lucida Sans Typewriter" pitchFamily="49" charset="0"/>
              </a:rPr>
              <a:t>AS</a:t>
            </a:r>
            <a:r>
              <a:rPr lang="en-US" altLang="en-US" sz="1800" dirty="0" smtClean="0">
                <a:latin typeface="Lucida Sans Typewriter" pitchFamily="49" charset="0"/>
              </a:rPr>
              <a:t> </a:t>
            </a:r>
            <a:r>
              <a:rPr lang="en-US" altLang="en-US" sz="1800" dirty="0">
                <a:latin typeface="Lucida Sans Typewriter" pitchFamily="49" charset="0"/>
              </a:rPr>
              <a:t>name</a:t>
            </a:r>
            <a:r>
              <a:rPr lang="en-US" altLang="en-US" sz="1800" noProof="1">
                <a:latin typeface="Lucida Sans Typewriter" pitchFamily="49" charset="0"/>
              </a:rPr>
              <a:t> </a:t>
            </a:r>
            <a:br>
              <a:rPr lang="en-US" altLang="en-US" sz="1800" noProof="1">
                <a:latin typeface="Lucida Sans Typewriter" pitchFamily="49" charset="0"/>
              </a:rPr>
            </a:br>
            <a:r>
              <a:rPr lang="en-US" altLang="en-US" sz="1800" noProof="1">
                <a:latin typeface="Lucida Sans Typewriter" pitchFamily="49" charset="0"/>
              </a:rPr>
              <a:t>       </a:t>
            </a:r>
            <a:r>
              <a:rPr lang="en-US" altLang="en-US" sz="1800" dirty="0">
                <a:latin typeface="Lucida Sans Typewriter" pitchFamily="49" charset="0"/>
              </a:rPr>
              <a:t>,</a:t>
            </a:r>
            <a:r>
              <a:rPr lang="en-US" altLang="en-US" sz="1800" noProof="1">
                <a:latin typeface="Lucida Sans Typewriter" pitchFamily="49" charset="0"/>
              </a:rPr>
              <a:t>city, postalcode</a:t>
            </a:r>
          </a:p>
          <a:p>
            <a:pPr marL="228600" algn="l" rtl="0">
              <a:lnSpc>
                <a:spcPct val="90000"/>
              </a:lnSpc>
              <a:tabLst>
                <a:tab pos="2800350" algn="l"/>
              </a:tabLst>
            </a:pPr>
            <a:r>
              <a:rPr lang="en-US" altLang="en-US" sz="1800" dirty="0">
                <a:latin typeface="Lucida Sans Typewriter" pitchFamily="49" charset="0"/>
              </a:rPr>
              <a:t> </a:t>
            </a:r>
            <a:r>
              <a:rPr lang="en-US" altLang="en-US" noProof="1">
                <a:solidFill>
                  <a:srgbClr val="0000CC"/>
                </a:solidFill>
                <a:latin typeface="Lucida Sans Typewriter" pitchFamily="49" charset="0"/>
              </a:rPr>
              <a:t>FROM</a:t>
            </a:r>
            <a:r>
              <a:rPr lang="en-US" altLang="en-US" sz="1800" noProof="1">
                <a:latin typeface="Lucida Sans Typewriter" pitchFamily="49" charset="0"/>
              </a:rPr>
              <a:t> employees</a:t>
            </a:r>
          </a:p>
          <a:p>
            <a:pPr marL="228600" algn="l" rtl="0">
              <a:lnSpc>
                <a:spcPct val="90000"/>
              </a:lnSpc>
              <a:tabLst>
                <a:tab pos="2800350" algn="l"/>
              </a:tabLst>
            </a:pPr>
            <a:r>
              <a:rPr lang="en-US" altLang="en-US" noProof="1" smtClean="0">
                <a:solidFill>
                  <a:srgbClr val="0000CC"/>
                </a:solidFill>
                <a:latin typeface="Lucida Sans Typewriter" pitchFamily="49" charset="0"/>
              </a:rPr>
              <a:t>EXCEPT</a:t>
            </a:r>
            <a:endParaRPr lang="en-US" altLang="en-US" noProof="1">
              <a:solidFill>
                <a:srgbClr val="0000CC"/>
              </a:solidFill>
              <a:latin typeface="Lucida Sans Typewriter" pitchFamily="49" charset="0"/>
            </a:endParaRPr>
          </a:p>
          <a:p>
            <a:pPr marL="228600" algn="l" rtl="0">
              <a:lnSpc>
                <a:spcPct val="90000"/>
              </a:lnSpc>
              <a:tabLst>
                <a:tab pos="2800350" algn="l"/>
              </a:tabLst>
            </a:pPr>
            <a:r>
              <a:rPr lang="en-US" altLang="en-US" noProof="1">
                <a:solidFill>
                  <a:srgbClr val="0000CC"/>
                </a:solidFill>
                <a:latin typeface="Lucida Sans Typewriter" pitchFamily="49" charset="0"/>
              </a:rPr>
              <a:t>SELECT</a:t>
            </a:r>
            <a:r>
              <a:rPr lang="en-US" altLang="en-US" sz="1800" noProof="1">
                <a:latin typeface="Lucida Sans Typewriter" pitchFamily="49" charset="0"/>
              </a:rPr>
              <a:t> companyname, city, postalcode</a:t>
            </a:r>
          </a:p>
          <a:p>
            <a:pPr marL="228600" algn="l" rtl="0">
              <a:lnSpc>
                <a:spcPct val="90000"/>
              </a:lnSpc>
              <a:tabLst>
                <a:tab pos="2800350" algn="l"/>
              </a:tabLst>
            </a:pPr>
            <a:r>
              <a:rPr lang="en-US" altLang="en-US" sz="1800" dirty="0">
                <a:latin typeface="Lucida Sans Typewriter" pitchFamily="49" charset="0"/>
              </a:rPr>
              <a:t> </a:t>
            </a:r>
            <a:r>
              <a:rPr lang="en-US" altLang="en-US" noProof="1">
                <a:solidFill>
                  <a:srgbClr val="0000CC"/>
                </a:solidFill>
                <a:latin typeface="Lucida Sans Typewriter" pitchFamily="49" charset="0"/>
              </a:rPr>
              <a:t>FROM</a:t>
            </a:r>
            <a:r>
              <a:rPr lang="en-US" altLang="en-US" sz="1800" noProof="1">
                <a:latin typeface="Lucida Sans Typewriter" pitchFamily="49" charset="0"/>
              </a:rPr>
              <a:t> customers</a:t>
            </a:r>
            <a:endParaRPr lang="en-US" altLang="en-US" sz="1800" dirty="0">
              <a:latin typeface="Lucida Sans Typewriter" pitchFamily="49" charset="0"/>
            </a:endParaRPr>
          </a:p>
          <a:p>
            <a:pPr marL="228600" algn="l" rtl="0">
              <a:lnSpc>
                <a:spcPct val="90000"/>
              </a:lnSpc>
              <a:tabLst>
                <a:tab pos="2800350" algn="l"/>
              </a:tabLst>
            </a:pPr>
            <a:r>
              <a:rPr lang="en-US" altLang="en-US" noProof="1" smtClean="0">
                <a:solidFill>
                  <a:srgbClr val="0000CC"/>
                </a:solidFill>
                <a:latin typeface="Lucida Sans Typewriter" pitchFamily="49" charset="0"/>
              </a:rPr>
              <a:t>GO</a:t>
            </a:r>
            <a:endParaRPr lang="en-US" altLang="en-US" noProof="1">
              <a:solidFill>
                <a:srgbClr val="0000CC"/>
              </a:solidFill>
              <a:latin typeface="Lucida Sans Typewriter" pitchFamily="49"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Other operators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685801" y="1752600"/>
            <a:ext cx="7924799"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184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EG"/>
          </a:p>
        </p:txBody>
      </p:sp>
      <p:pic>
        <p:nvPicPr>
          <p:cNvPr id="19458" name="Picture 2"/>
          <p:cNvPicPr>
            <a:picLocks noChangeAspect="1" noChangeArrowheads="1"/>
          </p:cNvPicPr>
          <p:nvPr/>
        </p:nvPicPr>
        <p:blipFill>
          <a:blip r:embed="rId2" cstate="print"/>
          <a:srcRect/>
          <a:stretch>
            <a:fillRect/>
          </a:stretch>
        </p:blipFill>
        <p:spPr bwMode="auto">
          <a:xfrm>
            <a:off x="0" y="1"/>
            <a:ext cx="9144000" cy="6793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2048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3200"/>
            <a:ext cx="6477000" cy="1143000"/>
          </a:xfrm>
        </p:spPr>
        <p:txBody>
          <a:bodyPr>
            <a:normAutofit/>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Data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Types </a:t>
            </a:r>
            <a:endParaRPr lang="ar-EG"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21506" name="Picture 2"/>
          <p:cNvPicPr>
            <a:picLocks noChangeAspect="1" noChangeArrowheads="1"/>
          </p:cNvPicPr>
          <p:nvPr/>
        </p:nvPicPr>
        <p:blipFill>
          <a:blip r:embed="rId2" cstate="print"/>
          <a:srcRect/>
          <a:stretch>
            <a:fillRect/>
          </a:stretch>
        </p:blipFill>
        <p:spPr bwMode="auto">
          <a:xfrm>
            <a:off x="0" y="76200"/>
            <a:ext cx="91440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8229600" cy="1143000"/>
          </a:xfrm>
        </p:spPr>
        <p:txBody>
          <a:bodyPr>
            <a:normAutofit/>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Joining Data</a:t>
            </a:r>
            <a:endParaRPr lang="ar-EG"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Rectangle 8"/>
          <p:cNvSpPr>
            <a:spLocks noChangeArrowheads="1"/>
          </p:cNvSpPr>
          <p:nvPr/>
        </p:nvSpPr>
        <p:spPr bwMode="auto">
          <a:xfrm flipH="1">
            <a:off x="762000" y="3962400"/>
            <a:ext cx="6172200" cy="11430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ar-EG"/>
          </a:p>
        </p:txBody>
      </p:sp>
      <p:sp>
        <p:nvSpPr>
          <p:cNvPr id="35846" name="Rectangle 6"/>
          <p:cNvSpPr>
            <a:spLocks noChangeArrowheads="1"/>
          </p:cNvSpPr>
          <p:nvPr/>
        </p:nvSpPr>
        <p:spPr bwMode="auto">
          <a:xfrm flipH="1">
            <a:off x="762000" y="1752600"/>
            <a:ext cx="6172200" cy="11430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ar-EG"/>
          </a:p>
        </p:txBody>
      </p:sp>
      <p:sp>
        <p:nvSpPr>
          <p:cNvPr id="35842" name="Rectangle 2"/>
          <p:cNvSpPr>
            <a:spLocks noGrp="1" noChangeArrowheads="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Aliases for Table Names</a:t>
            </a:r>
          </a:p>
        </p:txBody>
      </p:sp>
      <p:sp>
        <p:nvSpPr>
          <p:cNvPr id="35843" name="Rectangle 3"/>
          <p:cNvSpPr>
            <a:spLocks noGrp="1" noChangeArrowheads="1"/>
          </p:cNvSpPr>
          <p:nvPr>
            <p:ph idx="1"/>
          </p:nvPr>
        </p:nvSpPr>
        <p:spPr/>
        <p:txBody>
          <a:bodyPr/>
          <a:lstStyle/>
          <a:p>
            <a:pPr algn="l" rtl="0"/>
            <a:r>
              <a:rPr lang="en-US" dirty="0"/>
              <a:t>Example 1 (without an alias name)</a:t>
            </a:r>
          </a:p>
          <a:p>
            <a:pPr algn="l" rtl="0"/>
            <a:endParaRPr lang="en-US" dirty="0"/>
          </a:p>
          <a:p>
            <a:pPr algn="l" rtl="0"/>
            <a:endParaRPr lang="en-US" dirty="0"/>
          </a:p>
          <a:p>
            <a:pPr algn="l" rtl="0"/>
            <a:endParaRPr lang="en-US" dirty="0"/>
          </a:p>
          <a:p>
            <a:pPr algn="l" rtl="0"/>
            <a:r>
              <a:rPr lang="en-US" dirty="0"/>
              <a:t>Example 2 (with an alias name)</a:t>
            </a:r>
          </a:p>
        </p:txBody>
      </p:sp>
      <p:sp>
        <p:nvSpPr>
          <p:cNvPr id="35844" name="Rectangle 4"/>
          <p:cNvSpPr>
            <a:spLocks noChangeArrowheads="1"/>
          </p:cNvSpPr>
          <p:nvPr/>
        </p:nvSpPr>
        <p:spPr bwMode="auto">
          <a:xfrm>
            <a:off x="533400" y="4495800"/>
            <a:ext cx="8229600" cy="1570038"/>
          </a:xfrm>
          <a:prstGeom prst="rect">
            <a:avLst/>
          </a:prstGeom>
          <a:solidFill>
            <a:schemeClr val="bg1"/>
          </a:solidFill>
          <a:ln w="12700">
            <a:solidFill>
              <a:schemeClr val="tx1"/>
            </a:solidFill>
            <a:miter lim="800000"/>
            <a:headEnd/>
            <a:tailEnd/>
          </a:ln>
          <a:effectLst>
            <a:outerShdw dist="89803" dir="2700000" algn="ctr" rotWithShape="0">
              <a:srgbClr val="0099CC"/>
            </a:outerShdw>
          </a:effectLst>
        </p:spPr>
        <p:txBody>
          <a:bodyPr lIns="90488" tIns="91440" rIns="90488" bIns="91440">
            <a:spAutoFit/>
          </a:bodyPr>
          <a:lstStyle/>
          <a:p>
            <a:pPr marL="228600">
              <a:tabLst>
                <a:tab pos="2800350" algn="l"/>
              </a:tabLst>
            </a:pPr>
            <a:r>
              <a:rPr lang="en-US" altLang="en-US" sz="1800">
                <a:latin typeface="Lucida Sans Typewriter" pitchFamily="49" charset="0"/>
              </a:rPr>
              <a:t>USE joindb</a:t>
            </a:r>
          </a:p>
          <a:p>
            <a:pPr marL="228600">
              <a:tabLst>
                <a:tab pos="2800350" algn="l"/>
              </a:tabLst>
            </a:pPr>
            <a:r>
              <a:rPr lang="en-US" altLang="en-US" sz="1800">
                <a:latin typeface="Lucida Sans Typewriter" pitchFamily="49" charset="0"/>
              </a:rPr>
              <a:t>SELECT buyer_name, s.buyer_id, qty</a:t>
            </a:r>
          </a:p>
          <a:p>
            <a:pPr marL="228600">
              <a:tabLst>
                <a:tab pos="2800350" algn="l"/>
              </a:tabLst>
            </a:pPr>
            <a:r>
              <a:rPr lang="en-US" altLang="en-US" sz="1800">
                <a:latin typeface="Lucida Sans Typewriter" pitchFamily="49" charset="0"/>
              </a:rPr>
              <a:t> FROM buyers AS b  INNER JOIN sales AS s</a:t>
            </a:r>
          </a:p>
          <a:p>
            <a:pPr marL="228600">
              <a:tabLst>
                <a:tab pos="2800350" algn="l"/>
              </a:tabLst>
            </a:pPr>
            <a:r>
              <a:rPr lang="en-US" altLang="en-US" sz="1800">
                <a:latin typeface="Lucida Sans Typewriter" pitchFamily="49" charset="0"/>
              </a:rPr>
              <a:t>  ON b.buyer_id = s.buyer_id</a:t>
            </a:r>
          </a:p>
          <a:p>
            <a:pPr marL="228600">
              <a:tabLst>
                <a:tab pos="2800350" algn="l"/>
              </a:tabLst>
            </a:pPr>
            <a:r>
              <a:rPr lang="en-US" altLang="en-US" sz="1800">
                <a:latin typeface="Lucida Sans Typewriter" pitchFamily="49" charset="0"/>
              </a:rPr>
              <a:t>GO</a:t>
            </a:r>
          </a:p>
        </p:txBody>
      </p:sp>
      <p:sp>
        <p:nvSpPr>
          <p:cNvPr id="35845" name="Rectangle 5"/>
          <p:cNvSpPr>
            <a:spLocks noChangeArrowheads="1"/>
          </p:cNvSpPr>
          <p:nvPr/>
        </p:nvSpPr>
        <p:spPr bwMode="auto">
          <a:xfrm>
            <a:off x="533400" y="2286000"/>
            <a:ext cx="8229600" cy="1570038"/>
          </a:xfrm>
          <a:prstGeom prst="rect">
            <a:avLst/>
          </a:prstGeom>
          <a:solidFill>
            <a:schemeClr val="bg1"/>
          </a:solidFill>
          <a:ln w="12700">
            <a:solidFill>
              <a:schemeClr val="tx1"/>
            </a:solidFill>
            <a:miter lim="800000"/>
            <a:headEnd/>
            <a:tailEnd/>
          </a:ln>
          <a:effectLst>
            <a:outerShdw dist="89803" dir="2700000" algn="ctr" rotWithShape="0">
              <a:srgbClr val="0099CC"/>
            </a:outerShdw>
          </a:effectLst>
        </p:spPr>
        <p:txBody>
          <a:bodyPr lIns="90488" tIns="91440" rIns="90488" bIns="91440">
            <a:spAutoFit/>
          </a:bodyPr>
          <a:lstStyle/>
          <a:p>
            <a:pPr marL="228600">
              <a:tabLst>
                <a:tab pos="2800350" algn="l"/>
              </a:tabLst>
            </a:pPr>
            <a:r>
              <a:rPr lang="en-US" altLang="en-US" sz="1800">
                <a:latin typeface="Lucida Sans Typewriter" pitchFamily="49" charset="0"/>
              </a:rPr>
              <a:t>USE joindb</a:t>
            </a:r>
          </a:p>
          <a:p>
            <a:pPr marL="228600">
              <a:tabLst>
                <a:tab pos="2800350" algn="l"/>
              </a:tabLst>
            </a:pPr>
            <a:r>
              <a:rPr lang="en-US" altLang="en-US" sz="1800">
                <a:latin typeface="Lucida Sans Typewriter" pitchFamily="49" charset="0"/>
              </a:rPr>
              <a:t> SELECT buyer_name, sales.buyer_id, qty</a:t>
            </a:r>
          </a:p>
          <a:p>
            <a:pPr marL="228600">
              <a:tabLst>
                <a:tab pos="2800350" algn="l"/>
              </a:tabLst>
            </a:pPr>
            <a:r>
              <a:rPr lang="en-US" altLang="en-US" sz="1800">
                <a:latin typeface="Lucida Sans Typewriter" pitchFamily="49" charset="0"/>
              </a:rPr>
              <a:t> FROM buyers  INNER JOIN sales</a:t>
            </a:r>
          </a:p>
          <a:p>
            <a:pPr marL="228600">
              <a:tabLst>
                <a:tab pos="2800350" algn="l"/>
              </a:tabLst>
            </a:pPr>
            <a:r>
              <a:rPr lang="en-US" altLang="en-US" sz="1800">
                <a:latin typeface="Lucida Sans Typewriter" pitchFamily="49" charset="0"/>
              </a:rPr>
              <a:t>  ON buyers.buyer_id = sales.buyer_id</a:t>
            </a:r>
          </a:p>
          <a:p>
            <a:pPr marL="228600">
              <a:tabLst>
                <a:tab pos="2800350" algn="l"/>
              </a:tabLst>
            </a:pPr>
            <a:r>
              <a:rPr lang="en-US" altLang="en-US" sz="1800">
                <a:latin typeface="Lucida Sans Typewriter" pitchFamily="49" charset="0"/>
              </a:rPr>
              <a:t>GO</a:t>
            </a:r>
          </a:p>
        </p:txBody>
      </p:sp>
      <p:sp>
        <p:nvSpPr>
          <p:cNvPr id="8" name="TextBox 7"/>
          <p:cNvSpPr txBox="1"/>
          <p:nvPr/>
        </p:nvSpPr>
        <p:spPr>
          <a:xfrm>
            <a:off x="152400" y="6400800"/>
            <a:ext cx="3962400" cy="369332"/>
          </a:xfrm>
          <a:prstGeom prst="rect">
            <a:avLst/>
          </a:prstGeom>
          <a:noFill/>
        </p:spPr>
        <p:txBody>
          <a:bodyPr wrap="square" rtlCol="1">
            <a:spAutoFit/>
          </a:bodyPr>
          <a:lstStyle/>
          <a:p>
            <a:r>
              <a:rPr lang="en-US" dirty="0" smtClean="0"/>
              <a:t>This slide from  2071b from Microsoft </a:t>
            </a:r>
            <a:endParaRPr lang="ar-EG"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rtl="0"/>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Combining Data from Multiple Tables</a:t>
            </a:r>
          </a:p>
        </p:txBody>
      </p:sp>
      <p:sp>
        <p:nvSpPr>
          <p:cNvPr id="18435" name="Rectangle 3"/>
          <p:cNvSpPr>
            <a:spLocks noGrp="1" noChangeArrowheads="1"/>
          </p:cNvSpPr>
          <p:nvPr>
            <p:ph idx="1"/>
          </p:nvPr>
        </p:nvSpPr>
        <p:spPr/>
        <p:txBody>
          <a:bodyPr/>
          <a:lstStyle/>
          <a:p>
            <a:pPr algn="l" rtl="0"/>
            <a:r>
              <a:rPr lang="en-US" altLang="en-US" dirty="0"/>
              <a:t>Introduction to Joins</a:t>
            </a:r>
          </a:p>
          <a:p>
            <a:pPr algn="l" rtl="0"/>
            <a:r>
              <a:rPr lang="en-US" altLang="en-US" dirty="0"/>
              <a:t>Using Inner Joins</a:t>
            </a:r>
          </a:p>
          <a:p>
            <a:pPr algn="l" rtl="0"/>
            <a:r>
              <a:rPr lang="en-US" altLang="en-US" dirty="0"/>
              <a:t>Using Outer Joins</a:t>
            </a:r>
          </a:p>
          <a:p>
            <a:pPr algn="l" rtl="0"/>
            <a:r>
              <a:rPr lang="en-US" altLang="en-US" dirty="0"/>
              <a:t>Using Cross Joins</a:t>
            </a:r>
          </a:p>
          <a:p>
            <a:pPr algn="l" rtl="0"/>
            <a:r>
              <a:rPr lang="en-US" altLang="en-US" dirty="0"/>
              <a:t>Joining More Than Two Tables</a:t>
            </a:r>
          </a:p>
          <a:p>
            <a:pPr algn="l" rtl="0"/>
            <a:r>
              <a:rPr lang="en-US" altLang="en-US" dirty="0"/>
              <a:t>Joining a Table to Itself</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rtl="0"/>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 to Joins</a:t>
            </a:r>
          </a:p>
        </p:txBody>
      </p:sp>
      <p:sp>
        <p:nvSpPr>
          <p:cNvPr id="19459" name="Rectangle 3"/>
          <p:cNvSpPr>
            <a:spLocks noGrp="1" noChangeArrowheads="1"/>
          </p:cNvSpPr>
          <p:nvPr>
            <p:ph idx="1"/>
          </p:nvPr>
        </p:nvSpPr>
        <p:spPr>
          <a:xfrm>
            <a:off x="609600" y="1752601"/>
            <a:ext cx="7924800" cy="4495800"/>
          </a:xfrm>
        </p:spPr>
        <p:txBody>
          <a:bodyPr>
            <a:normAutofit/>
          </a:bodyPr>
          <a:lstStyle/>
          <a:p>
            <a:pPr algn="l" rtl="0"/>
            <a:r>
              <a:rPr lang="en-US" altLang="en-US" dirty="0"/>
              <a:t>Selects Specific Columns from Multiple Tables</a:t>
            </a:r>
          </a:p>
          <a:p>
            <a:pPr lvl="1" algn="l" rtl="0"/>
            <a:r>
              <a:rPr lang="en-US" altLang="en-US" dirty="0"/>
              <a:t>JOIN keyword specifies that tables are joined and how to join them</a:t>
            </a:r>
          </a:p>
          <a:p>
            <a:pPr lvl="1" algn="l" rtl="0"/>
            <a:r>
              <a:rPr lang="en-US" altLang="en-US" dirty="0"/>
              <a:t>ON keyword specifies join condition</a:t>
            </a:r>
          </a:p>
          <a:p>
            <a:pPr algn="l" rtl="0"/>
            <a:r>
              <a:rPr lang="en-US" altLang="en-US" dirty="0"/>
              <a:t>Queries Two or More Tables to Produce a Result Set</a:t>
            </a:r>
          </a:p>
          <a:p>
            <a:pPr lvl="1" algn="l" rtl="0"/>
            <a:r>
              <a:rPr lang="en-US" altLang="en-US" dirty="0"/>
              <a:t>Use primary and foreign keys as join conditions</a:t>
            </a:r>
          </a:p>
          <a:p>
            <a:pPr lvl="1" algn="l" rtl="0"/>
            <a:r>
              <a:rPr lang="en-US" altLang="en-US" dirty="0"/>
              <a:t>Use columns common to specified tables to join tables</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Inner Join </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1" algn="l" rtl="0"/>
            <a:r>
              <a:rPr lang="en-US" dirty="0" smtClean="0"/>
              <a:t>return rows only when there is at least one row from both tables that matches the join condition</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dirty="0"/>
          </a:p>
        </p:txBody>
      </p:sp>
      <p:sp>
        <p:nvSpPr>
          <p:cNvPr id="4" name="Rectangle 3"/>
          <p:cNvSpPr/>
          <p:nvPr/>
        </p:nvSpPr>
        <p:spPr>
          <a:xfrm>
            <a:off x="533400" y="3733800"/>
            <a:ext cx="8153400" cy="1676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3200" dirty="0" smtClean="0">
                <a:solidFill>
                  <a:srgbClr val="0000CC"/>
                </a:solidFill>
              </a:rPr>
              <a:t>SELECT</a:t>
            </a:r>
            <a:r>
              <a:rPr lang="en-US" sz="3200" dirty="0" smtClean="0"/>
              <a:t> &lt;select list&gt; </a:t>
            </a:r>
          </a:p>
          <a:p>
            <a:pPr algn="l" rtl="0"/>
            <a:r>
              <a:rPr lang="en-US" sz="3200" dirty="0" smtClean="0">
                <a:solidFill>
                  <a:srgbClr val="0000CC"/>
                </a:solidFill>
              </a:rPr>
              <a:t>FROM</a:t>
            </a:r>
            <a:r>
              <a:rPr lang="en-US" sz="3200" dirty="0" smtClean="0"/>
              <a:t> table1 </a:t>
            </a:r>
            <a:r>
              <a:rPr lang="en-US" sz="3200" dirty="0" smtClean="0">
                <a:solidFill>
                  <a:srgbClr val="0000CC"/>
                </a:solidFill>
              </a:rPr>
              <a:t>inner</a:t>
            </a:r>
            <a:r>
              <a:rPr lang="en-US" sz="3200" dirty="0" smtClean="0"/>
              <a:t> </a:t>
            </a:r>
            <a:r>
              <a:rPr lang="en-US" sz="3200" dirty="0" smtClean="0">
                <a:solidFill>
                  <a:srgbClr val="0000CC"/>
                </a:solidFill>
              </a:rPr>
              <a:t>join</a:t>
            </a:r>
            <a:r>
              <a:rPr lang="en-US" sz="3200" dirty="0" smtClean="0"/>
              <a:t> table2 </a:t>
            </a:r>
          </a:p>
          <a:p>
            <a:pPr algn="l" rtl="0"/>
            <a:r>
              <a:rPr lang="en-US" sz="3200" dirty="0" smtClean="0">
                <a:solidFill>
                  <a:srgbClr val="0000CC"/>
                </a:solidFill>
              </a:rPr>
              <a:t>ON</a:t>
            </a:r>
            <a:r>
              <a:rPr lang="en-US" sz="3200" dirty="0" smtClean="0"/>
              <a:t> (table1.column1 = table2.column2)</a:t>
            </a:r>
            <a:endParaRPr lang="ar-EG" sz="32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1371600" y="914400"/>
            <a:ext cx="6400800" cy="1363663"/>
          </a:xfrm>
          <a:prstGeom prst="rect">
            <a:avLst/>
          </a:prstGeom>
          <a:solidFill>
            <a:schemeClr val="bg1"/>
          </a:solidFill>
          <a:ln w="12700">
            <a:solidFill>
              <a:schemeClr val="tx1"/>
            </a:solidFill>
            <a:miter lim="800000"/>
            <a:headEnd/>
            <a:tailEnd/>
          </a:ln>
          <a:effectLst>
            <a:outerShdw dist="53882" dir="2700000" algn="ctr" rotWithShape="0">
              <a:srgbClr val="0099CC"/>
            </a:outerShdw>
          </a:effectLst>
        </p:spPr>
        <p:txBody>
          <a:bodyPr lIns="90488" tIns="91440" rIns="90488" bIns="91440">
            <a:spAutoFit/>
          </a:bodyPr>
          <a:lstStyle/>
          <a:p>
            <a:pPr marL="228600" algn="l" rtl="0">
              <a:lnSpc>
                <a:spcPct val="90000"/>
              </a:lnSpc>
              <a:tabLst>
                <a:tab pos="2800350" algn="l"/>
              </a:tabLst>
            </a:pPr>
            <a:r>
              <a:rPr lang="en-US" altLang="en-US" sz="1700">
                <a:latin typeface="Lucida Sans Typewriter" pitchFamily="49" charset="0"/>
              </a:rPr>
              <a:t>USE joindb</a:t>
            </a:r>
          </a:p>
          <a:p>
            <a:pPr marL="228600" algn="l" rtl="0">
              <a:lnSpc>
                <a:spcPct val="90000"/>
              </a:lnSpc>
              <a:tabLst>
                <a:tab pos="2800350" algn="l"/>
              </a:tabLst>
            </a:pPr>
            <a:r>
              <a:rPr lang="en-US" altLang="en-US" sz="1700">
                <a:latin typeface="Lucida Sans Typewriter" pitchFamily="49" charset="0"/>
              </a:rPr>
              <a:t>SELECT buyer_name, sales.buyer_id, qty</a:t>
            </a:r>
          </a:p>
          <a:p>
            <a:pPr marL="228600" algn="l" rtl="0">
              <a:lnSpc>
                <a:spcPct val="90000"/>
              </a:lnSpc>
              <a:tabLst>
                <a:tab pos="2800350" algn="l"/>
              </a:tabLst>
            </a:pPr>
            <a:r>
              <a:rPr lang="en-US" altLang="en-US" sz="1700">
                <a:latin typeface="Lucida Sans Typewriter" pitchFamily="49" charset="0"/>
              </a:rPr>
              <a:t>FROM buyers  INNER JOIN sales</a:t>
            </a:r>
          </a:p>
          <a:p>
            <a:pPr marL="228600" algn="l" rtl="0">
              <a:lnSpc>
                <a:spcPct val="90000"/>
              </a:lnSpc>
              <a:tabLst>
                <a:tab pos="2800350" algn="l"/>
              </a:tabLst>
            </a:pPr>
            <a:r>
              <a:rPr lang="en-US" altLang="en-US" sz="1700">
                <a:latin typeface="Lucida Sans Typewriter" pitchFamily="49" charset="0"/>
              </a:rPr>
              <a:t>ON buyers.buyer_id = sales.buyer_id</a:t>
            </a:r>
            <a:br>
              <a:rPr lang="en-US" altLang="en-US" sz="1700">
                <a:latin typeface="Lucida Sans Typewriter" pitchFamily="49" charset="0"/>
              </a:rPr>
            </a:br>
            <a:r>
              <a:rPr lang="en-US" altLang="en-US" sz="1700">
                <a:latin typeface="Lucida Sans Typewriter" pitchFamily="49" charset="0"/>
              </a:rPr>
              <a:t>GO</a:t>
            </a:r>
          </a:p>
        </p:txBody>
      </p:sp>
      <p:grpSp>
        <p:nvGrpSpPr>
          <p:cNvPr id="2" name="Group 110"/>
          <p:cNvGrpSpPr>
            <a:grpSpLocks/>
          </p:cNvGrpSpPr>
          <p:nvPr/>
        </p:nvGrpSpPr>
        <p:grpSpPr bwMode="auto">
          <a:xfrm>
            <a:off x="762000" y="2209800"/>
            <a:ext cx="7467600" cy="3733800"/>
            <a:chOff x="480" y="1344"/>
            <a:chExt cx="4704" cy="2352"/>
          </a:xfrm>
        </p:grpSpPr>
        <p:sp>
          <p:nvSpPr>
            <p:cNvPr id="20571" name="Rectangle 91"/>
            <p:cNvSpPr>
              <a:spLocks noChangeArrowheads="1"/>
            </p:cNvSpPr>
            <p:nvPr/>
          </p:nvSpPr>
          <p:spPr bwMode="auto">
            <a:xfrm>
              <a:off x="2016" y="2592"/>
              <a:ext cx="1536"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pPr algn="l" rtl="0"/>
              <a:endParaRPr lang="ar-EG"/>
            </a:p>
          </p:txBody>
        </p:sp>
        <p:sp>
          <p:nvSpPr>
            <p:cNvPr id="20570" name="Rectangle 90"/>
            <p:cNvSpPr>
              <a:spLocks noChangeArrowheads="1"/>
            </p:cNvSpPr>
            <p:nvPr/>
          </p:nvSpPr>
          <p:spPr bwMode="auto">
            <a:xfrm>
              <a:off x="4032" y="1344"/>
              <a:ext cx="1152"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pPr algn="l" rtl="0"/>
              <a:endParaRPr lang="ar-EG"/>
            </a:p>
          </p:txBody>
        </p:sp>
        <p:sp>
          <p:nvSpPr>
            <p:cNvPr id="20569" name="Rectangle 89"/>
            <p:cNvSpPr>
              <a:spLocks noChangeArrowheads="1"/>
            </p:cNvSpPr>
            <p:nvPr/>
          </p:nvSpPr>
          <p:spPr bwMode="auto">
            <a:xfrm>
              <a:off x="480" y="1344"/>
              <a:ext cx="1536"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pPr algn="l" rtl="0"/>
              <a:endParaRPr lang="ar-EG"/>
            </a:p>
          </p:txBody>
        </p:sp>
      </p:grpSp>
      <p:grpSp>
        <p:nvGrpSpPr>
          <p:cNvPr id="3" name="Group 109"/>
          <p:cNvGrpSpPr>
            <a:grpSpLocks/>
          </p:cNvGrpSpPr>
          <p:nvPr/>
        </p:nvGrpSpPr>
        <p:grpSpPr bwMode="auto">
          <a:xfrm>
            <a:off x="533400" y="2251075"/>
            <a:ext cx="8077200" cy="4262438"/>
            <a:chOff x="336" y="1370"/>
            <a:chExt cx="5088" cy="2685"/>
          </a:xfrm>
        </p:grpSpPr>
        <p:grpSp>
          <p:nvGrpSpPr>
            <p:cNvPr id="4" name="Group 104"/>
            <p:cNvGrpSpPr>
              <a:grpSpLocks/>
            </p:cNvGrpSpPr>
            <p:nvPr/>
          </p:nvGrpSpPr>
          <p:grpSpPr bwMode="auto">
            <a:xfrm>
              <a:off x="336" y="1370"/>
              <a:ext cx="5088" cy="1414"/>
              <a:chOff x="288" y="1296"/>
              <a:chExt cx="5184" cy="1440"/>
            </a:xfrm>
          </p:grpSpPr>
          <p:grpSp>
            <p:nvGrpSpPr>
              <p:cNvPr id="5" name="Group 103"/>
              <p:cNvGrpSpPr>
                <a:grpSpLocks/>
              </p:cNvGrpSpPr>
              <p:nvPr/>
            </p:nvGrpSpPr>
            <p:grpSpPr bwMode="auto">
              <a:xfrm>
                <a:off x="3888" y="1296"/>
                <a:ext cx="1584" cy="1440"/>
                <a:chOff x="3888" y="1296"/>
                <a:chExt cx="1584" cy="1440"/>
              </a:xfrm>
            </p:grpSpPr>
            <p:sp>
              <p:nvSpPr>
                <p:cNvPr id="20487" name="Text Box 7"/>
                <p:cNvSpPr txBox="1">
                  <a:spLocks noChangeArrowheads="1"/>
                </p:cNvSpPr>
                <p:nvPr/>
              </p:nvSpPr>
              <p:spPr bwMode="auto">
                <a:xfrm>
                  <a:off x="4461" y="1296"/>
                  <a:ext cx="485" cy="235"/>
                </a:xfrm>
                <a:prstGeom prst="rect">
                  <a:avLst/>
                </a:prstGeom>
                <a:noFill/>
                <a:ln w="9525">
                  <a:noFill/>
                  <a:miter lim="800000"/>
                  <a:headEnd/>
                  <a:tailEnd/>
                </a:ln>
                <a:effectLst/>
              </p:spPr>
              <p:txBody>
                <a:bodyPr wrap="none">
                  <a:spAutoFit/>
                </a:bodyPr>
                <a:lstStyle/>
                <a:p>
                  <a:pPr algn="ctr" rtl="0"/>
                  <a:r>
                    <a:rPr lang="en-US" altLang="en-US" sz="1800" b="1">
                      <a:latin typeface="Arial" pitchFamily="34" charset="0"/>
                    </a:rPr>
                    <a:t>sales</a:t>
                  </a:r>
                </a:p>
              </p:txBody>
            </p:sp>
            <p:grpSp>
              <p:nvGrpSpPr>
                <p:cNvPr id="6" name="Group 94"/>
                <p:cNvGrpSpPr>
                  <a:grpSpLocks/>
                </p:cNvGrpSpPr>
                <p:nvPr/>
              </p:nvGrpSpPr>
              <p:grpSpPr bwMode="auto">
                <a:xfrm>
                  <a:off x="3888" y="1527"/>
                  <a:ext cx="1584" cy="1209"/>
                  <a:chOff x="3888" y="1527"/>
                  <a:chExt cx="1584" cy="1209"/>
                </a:xfrm>
              </p:grpSpPr>
              <p:sp>
                <p:nvSpPr>
                  <p:cNvPr id="20489" name="Rectangle 9"/>
                  <p:cNvSpPr>
                    <a:spLocks noChangeArrowheads="1"/>
                  </p:cNvSpPr>
                  <p:nvPr/>
                </p:nvSpPr>
                <p:spPr bwMode="auto">
                  <a:xfrm>
                    <a:off x="3888" y="1527"/>
                    <a:ext cx="62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buyer_id</a:t>
                    </a:r>
                  </a:p>
                </p:txBody>
              </p:sp>
              <p:sp>
                <p:nvSpPr>
                  <p:cNvPr id="20490" name="Rectangle 10"/>
                  <p:cNvSpPr>
                    <a:spLocks noChangeArrowheads="1"/>
                  </p:cNvSpPr>
                  <p:nvPr/>
                </p:nvSpPr>
                <p:spPr bwMode="auto">
                  <a:xfrm>
                    <a:off x="4512" y="1527"/>
                    <a:ext cx="576"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prod_id</a:t>
                    </a:r>
                  </a:p>
                </p:txBody>
              </p:sp>
              <p:sp>
                <p:nvSpPr>
                  <p:cNvPr id="20491" name="Rectangle 11"/>
                  <p:cNvSpPr>
                    <a:spLocks noChangeArrowheads="1"/>
                  </p:cNvSpPr>
                  <p:nvPr/>
                </p:nvSpPr>
                <p:spPr bwMode="auto">
                  <a:xfrm>
                    <a:off x="5088" y="1527"/>
                    <a:ext cx="38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qty</a:t>
                    </a:r>
                  </a:p>
                </p:txBody>
              </p:sp>
              <p:sp>
                <p:nvSpPr>
                  <p:cNvPr id="20492" name="Rectangle 12"/>
                  <p:cNvSpPr>
                    <a:spLocks noChangeArrowheads="1"/>
                  </p:cNvSpPr>
                  <p:nvPr/>
                </p:nvSpPr>
                <p:spPr bwMode="auto">
                  <a:xfrm>
                    <a:off x="3888" y="1767"/>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0493" name="Rectangle 13"/>
                  <p:cNvSpPr>
                    <a:spLocks noChangeArrowheads="1"/>
                  </p:cNvSpPr>
                  <p:nvPr/>
                </p:nvSpPr>
                <p:spPr bwMode="auto">
                  <a:xfrm>
                    <a:off x="3888" y="1959"/>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0494" name="Rectangle 14"/>
                  <p:cNvSpPr>
                    <a:spLocks noChangeArrowheads="1"/>
                  </p:cNvSpPr>
                  <p:nvPr/>
                </p:nvSpPr>
                <p:spPr bwMode="auto">
                  <a:xfrm>
                    <a:off x="3888" y="2151"/>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sp>
                <p:nvSpPr>
                  <p:cNvPr id="20495" name="Rectangle 15"/>
                  <p:cNvSpPr>
                    <a:spLocks noChangeArrowheads="1"/>
                  </p:cNvSpPr>
                  <p:nvPr/>
                </p:nvSpPr>
                <p:spPr bwMode="auto">
                  <a:xfrm>
                    <a:off x="3888" y="2343"/>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3</a:t>
                    </a:r>
                  </a:p>
                </p:txBody>
              </p:sp>
              <p:sp>
                <p:nvSpPr>
                  <p:cNvPr id="20496" name="Rectangle 16"/>
                  <p:cNvSpPr>
                    <a:spLocks noChangeArrowheads="1"/>
                  </p:cNvSpPr>
                  <p:nvPr/>
                </p:nvSpPr>
                <p:spPr bwMode="auto">
                  <a:xfrm>
                    <a:off x="4512" y="1767"/>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2</a:t>
                    </a:r>
                  </a:p>
                </p:txBody>
              </p:sp>
              <p:sp>
                <p:nvSpPr>
                  <p:cNvPr id="20497" name="Rectangle 17"/>
                  <p:cNvSpPr>
                    <a:spLocks noChangeArrowheads="1"/>
                  </p:cNvSpPr>
                  <p:nvPr/>
                </p:nvSpPr>
                <p:spPr bwMode="auto">
                  <a:xfrm>
                    <a:off x="4512" y="1959"/>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3</a:t>
                    </a:r>
                  </a:p>
                </p:txBody>
              </p:sp>
              <p:sp>
                <p:nvSpPr>
                  <p:cNvPr id="20498" name="Rectangle 18"/>
                  <p:cNvSpPr>
                    <a:spLocks noChangeArrowheads="1"/>
                  </p:cNvSpPr>
                  <p:nvPr/>
                </p:nvSpPr>
                <p:spPr bwMode="auto">
                  <a:xfrm>
                    <a:off x="4512" y="2151"/>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a:t>
                    </a:r>
                  </a:p>
                </p:txBody>
              </p:sp>
              <p:sp>
                <p:nvSpPr>
                  <p:cNvPr id="20499" name="Rectangle 19"/>
                  <p:cNvSpPr>
                    <a:spLocks noChangeArrowheads="1"/>
                  </p:cNvSpPr>
                  <p:nvPr/>
                </p:nvSpPr>
                <p:spPr bwMode="auto">
                  <a:xfrm>
                    <a:off x="4512" y="2343"/>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5</a:t>
                    </a:r>
                  </a:p>
                </p:txBody>
              </p:sp>
              <p:sp>
                <p:nvSpPr>
                  <p:cNvPr id="20500" name="Rectangle 20"/>
                  <p:cNvSpPr>
                    <a:spLocks noChangeArrowheads="1"/>
                  </p:cNvSpPr>
                  <p:nvPr/>
                </p:nvSpPr>
                <p:spPr bwMode="auto">
                  <a:xfrm>
                    <a:off x="5088" y="1767"/>
                    <a:ext cx="3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15</a:t>
                    </a:r>
                  </a:p>
                </p:txBody>
              </p:sp>
              <p:sp>
                <p:nvSpPr>
                  <p:cNvPr id="20501" name="Rectangle 21"/>
                  <p:cNvSpPr>
                    <a:spLocks noChangeArrowheads="1"/>
                  </p:cNvSpPr>
                  <p:nvPr/>
                </p:nvSpPr>
                <p:spPr bwMode="auto">
                  <a:xfrm>
                    <a:off x="5088" y="1959"/>
                    <a:ext cx="3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5</a:t>
                    </a:r>
                  </a:p>
                </p:txBody>
              </p:sp>
              <p:sp>
                <p:nvSpPr>
                  <p:cNvPr id="20502" name="Rectangle 22"/>
                  <p:cNvSpPr>
                    <a:spLocks noChangeArrowheads="1"/>
                  </p:cNvSpPr>
                  <p:nvPr/>
                </p:nvSpPr>
                <p:spPr bwMode="auto">
                  <a:xfrm>
                    <a:off x="5088" y="2151"/>
                    <a:ext cx="3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37</a:t>
                    </a:r>
                  </a:p>
                </p:txBody>
              </p:sp>
              <p:sp>
                <p:nvSpPr>
                  <p:cNvPr id="20503" name="Rectangle 23"/>
                  <p:cNvSpPr>
                    <a:spLocks noChangeArrowheads="1"/>
                  </p:cNvSpPr>
                  <p:nvPr/>
                </p:nvSpPr>
                <p:spPr bwMode="auto">
                  <a:xfrm>
                    <a:off x="5088" y="2343"/>
                    <a:ext cx="3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11</a:t>
                    </a:r>
                  </a:p>
                </p:txBody>
              </p:sp>
              <p:sp>
                <p:nvSpPr>
                  <p:cNvPr id="20504" name="Rectangle 24"/>
                  <p:cNvSpPr>
                    <a:spLocks noChangeArrowheads="1"/>
                  </p:cNvSpPr>
                  <p:nvPr/>
                </p:nvSpPr>
                <p:spPr bwMode="auto">
                  <a:xfrm>
                    <a:off x="3888" y="2535"/>
                    <a:ext cx="624" cy="201"/>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sp>
                <p:nvSpPr>
                  <p:cNvPr id="20505" name="Rectangle 25"/>
                  <p:cNvSpPr>
                    <a:spLocks noChangeArrowheads="1"/>
                  </p:cNvSpPr>
                  <p:nvPr/>
                </p:nvSpPr>
                <p:spPr bwMode="auto">
                  <a:xfrm>
                    <a:off x="4512" y="2535"/>
                    <a:ext cx="576"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2</a:t>
                    </a:r>
                  </a:p>
                </p:txBody>
              </p:sp>
              <p:sp>
                <p:nvSpPr>
                  <p:cNvPr id="20506" name="Rectangle 26"/>
                  <p:cNvSpPr>
                    <a:spLocks noChangeArrowheads="1"/>
                  </p:cNvSpPr>
                  <p:nvPr/>
                </p:nvSpPr>
                <p:spPr bwMode="auto">
                  <a:xfrm>
                    <a:off x="5088" y="2535"/>
                    <a:ext cx="384"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1003</a:t>
                    </a:r>
                  </a:p>
                </p:txBody>
              </p:sp>
            </p:grpSp>
          </p:grpSp>
          <p:grpSp>
            <p:nvGrpSpPr>
              <p:cNvPr id="7" name="Group 102"/>
              <p:cNvGrpSpPr>
                <a:grpSpLocks/>
              </p:cNvGrpSpPr>
              <p:nvPr/>
            </p:nvGrpSpPr>
            <p:grpSpPr bwMode="auto">
              <a:xfrm>
                <a:off x="288" y="1296"/>
                <a:ext cx="1536" cy="1248"/>
                <a:chOff x="288" y="1296"/>
                <a:chExt cx="1536" cy="1248"/>
              </a:xfrm>
            </p:grpSpPr>
            <p:sp>
              <p:nvSpPr>
                <p:cNvPr id="20508" name="Text Box 28"/>
                <p:cNvSpPr txBox="1">
                  <a:spLocks noChangeArrowheads="1"/>
                </p:cNvSpPr>
                <p:nvPr/>
              </p:nvSpPr>
              <p:spPr bwMode="auto">
                <a:xfrm>
                  <a:off x="805" y="1296"/>
                  <a:ext cx="599" cy="235"/>
                </a:xfrm>
                <a:prstGeom prst="rect">
                  <a:avLst/>
                </a:prstGeom>
                <a:noFill/>
                <a:ln w="9525">
                  <a:noFill/>
                  <a:miter lim="800000"/>
                  <a:headEnd/>
                  <a:tailEnd/>
                </a:ln>
                <a:effectLst/>
              </p:spPr>
              <p:txBody>
                <a:bodyPr wrap="none">
                  <a:spAutoFit/>
                </a:bodyPr>
                <a:lstStyle/>
                <a:p>
                  <a:pPr algn="ctr" rtl="0"/>
                  <a:r>
                    <a:rPr lang="en-US" altLang="en-US" sz="1800" b="1">
                      <a:latin typeface="Arial" pitchFamily="34" charset="0"/>
                    </a:rPr>
                    <a:t>buyers</a:t>
                  </a:r>
                </a:p>
              </p:txBody>
            </p:sp>
            <p:grpSp>
              <p:nvGrpSpPr>
                <p:cNvPr id="8" name="Group 92"/>
                <p:cNvGrpSpPr>
                  <a:grpSpLocks/>
                </p:cNvGrpSpPr>
                <p:nvPr/>
              </p:nvGrpSpPr>
              <p:grpSpPr bwMode="auto">
                <a:xfrm>
                  <a:off x="288" y="1527"/>
                  <a:ext cx="1536" cy="1017"/>
                  <a:chOff x="288" y="1527"/>
                  <a:chExt cx="1536" cy="1017"/>
                </a:xfrm>
              </p:grpSpPr>
              <p:sp>
                <p:nvSpPr>
                  <p:cNvPr id="20510" name="Rectangle 30"/>
                  <p:cNvSpPr>
                    <a:spLocks noChangeArrowheads="1"/>
                  </p:cNvSpPr>
                  <p:nvPr/>
                </p:nvSpPr>
                <p:spPr bwMode="auto">
                  <a:xfrm>
                    <a:off x="288" y="1527"/>
                    <a:ext cx="912"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buyer_name</a:t>
                    </a:r>
                  </a:p>
                </p:txBody>
              </p:sp>
              <p:sp>
                <p:nvSpPr>
                  <p:cNvPr id="20511" name="Rectangle 31"/>
                  <p:cNvSpPr>
                    <a:spLocks noChangeArrowheads="1"/>
                  </p:cNvSpPr>
                  <p:nvPr/>
                </p:nvSpPr>
                <p:spPr bwMode="auto">
                  <a:xfrm>
                    <a:off x="288" y="1767"/>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Adam Barr</a:t>
                    </a:r>
                  </a:p>
                </p:txBody>
              </p:sp>
              <p:sp>
                <p:nvSpPr>
                  <p:cNvPr id="20512" name="Rectangle 32"/>
                  <p:cNvSpPr>
                    <a:spLocks noChangeArrowheads="1"/>
                  </p:cNvSpPr>
                  <p:nvPr/>
                </p:nvSpPr>
                <p:spPr bwMode="auto">
                  <a:xfrm>
                    <a:off x="288" y="1959"/>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Sean Chai</a:t>
                    </a:r>
                  </a:p>
                </p:txBody>
              </p:sp>
              <p:sp>
                <p:nvSpPr>
                  <p:cNvPr id="20513" name="Rectangle 33"/>
                  <p:cNvSpPr>
                    <a:spLocks noChangeArrowheads="1"/>
                  </p:cNvSpPr>
                  <p:nvPr/>
                </p:nvSpPr>
                <p:spPr bwMode="auto">
                  <a:xfrm>
                    <a:off x="288" y="2151"/>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Eva Corets</a:t>
                    </a:r>
                  </a:p>
                </p:txBody>
              </p:sp>
              <p:sp>
                <p:nvSpPr>
                  <p:cNvPr id="20514" name="Rectangle 34"/>
                  <p:cNvSpPr>
                    <a:spLocks noChangeArrowheads="1"/>
                  </p:cNvSpPr>
                  <p:nvPr/>
                </p:nvSpPr>
                <p:spPr bwMode="auto">
                  <a:xfrm>
                    <a:off x="288" y="2343"/>
                    <a:ext cx="912"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Erin O’Melia</a:t>
                    </a:r>
                  </a:p>
                </p:txBody>
              </p:sp>
              <p:sp>
                <p:nvSpPr>
                  <p:cNvPr id="20515" name="Rectangle 35"/>
                  <p:cNvSpPr>
                    <a:spLocks noChangeArrowheads="1"/>
                  </p:cNvSpPr>
                  <p:nvPr/>
                </p:nvSpPr>
                <p:spPr bwMode="auto">
                  <a:xfrm>
                    <a:off x="1200" y="1527"/>
                    <a:ext cx="62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buyer_id</a:t>
                    </a:r>
                  </a:p>
                </p:txBody>
              </p:sp>
              <p:sp>
                <p:nvSpPr>
                  <p:cNvPr id="20516" name="Rectangle 36"/>
                  <p:cNvSpPr>
                    <a:spLocks noChangeArrowheads="1"/>
                  </p:cNvSpPr>
                  <p:nvPr/>
                </p:nvSpPr>
                <p:spPr bwMode="auto">
                  <a:xfrm>
                    <a:off x="1200" y="1767"/>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0517" name="Rectangle 37"/>
                  <p:cNvSpPr>
                    <a:spLocks noChangeArrowheads="1"/>
                  </p:cNvSpPr>
                  <p:nvPr/>
                </p:nvSpPr>
                <p:spPr bwMode="auto">
                  <a:xfrm>
                    <a:off x="1200" y="1959"/>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2</a:t>
                    </a:r>
                  </a:p>
                </p:txBody>
              </p:sp>
              <p:sp>
                <p:nvSpPr>
                  <p:cNvPr id="20518" name="Rectangle 38"/>
                  <p:cNvSpPr>
                    <a:spLocks noChangeArrowheads="1"/>
                  </p:cNvSpPr>
                  <p:nvPr/>
                </p:nvSpPr>
                <p:spPr bwMode="auto">
                  <a:xfrm>
                    <a:off x="1200" y="2151"/>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3</a:t>
                    </a:r>
                  </a:p>
                </p:txBody>
              </p:sp>
              <p:sp>
                <p:nvSpPr>
                  <p:cNvPr id="20519" name="Rectangle 39"/>
                  <p:cNvSpPr>
                    <a:spLocks noChangeArrowheads="1"/>
                  </p:cNvSpPr>
                  <p:nvPr/>
                </p:nvSpPr>
                <p:spPr bwMode="auto">
                  <a:xfrm>
                    <a:off x="1200" y="2343"/>
                    <a:ext cx="624" cy="201"/>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grpSp>
          </p:grpSp>
        </p:grpSp>
        <p:sp>
          <p:nvSpPr>
            <p:cNvPr id="20520" name="Freeform 40"/>
            <p:cNvSpPr>
              <a:spLocks/>
            </p:cNvSpPr>
            <p:nvPr/>
          </p:nvSpPr>
          <p:spPr bwMode="auto">
            <a:xfrm>
              <a:off x="1231" y="2594"/>
              <a:ext cx="3251" cy="1461"/>
            </a:xfrm>
            <a:custGeom>
              <a:avLst/>
              <a:gdLst/>
              <a:ahLst/>
              <a:cxnLst>
                <a:cxn ang="0">
                  <a:pos x="0" y="0"/>
                </a:cxn>
                <a:cxn ang="0">
                  <a:pos x="624" y="0"/>
                </a:cxn>
                <a:cxn ang="0">
                  <a:pos x="624" y="528"/>
                </a:cxn>
                <a:cxn ang="0">
                  <a:pos x="2688" y="528"/>
                </a:cxn>
                <a:cxn ang="0">
                  <a:pos x="2688" y="192"/>
                </a:cxn>
                <a:cxn ang="0">
                  <a:pos x="3312" y="192"/>
                </a:cxn>
                <a:cxn ang="0">
                  <a:pos x="3312" y="1488"/>
                </a:cxn>
                <a:cxn ang="0">
                  <a:pos x="0" y="1488"/>
                </a:cxn>
                <a:cxn ang="0">
                  <a:pos x="0" y="0"/>
                </a:cxn>
              </a:cxnLst>
              <a:rect l="0" t="0" r="r" b="b"/>
              <a:pathLst>
                <a:path w="3312" h="1488">
                  <a:moveTo>
                    <a:pt x="0" y="0"/>
                  </a:moveTo>
                  <a:lnTo>
                    <a:pt x="624" y="0"/>
                  </a:lnTo>
                  <a:lnTo>
                    <a:pt x="624" y="528"/>
                  </a:lnTo>
                  <a:lnTo>
                    <a:pt x="2688" y="528"/>
                  </a:lnTo>
                  <a:lnTo>
                    <a:pt x="2688" y="192"/>
                  </a:lnTo>
                  <a:lnTo>
                    <a:pt x="3312" y="192"/>
                  </a:lnTo>
                  <a:lnTo>
                    <a:pt x="3312" y="1488"/>
                  </a:lnTo>
                  <a:lnTo>
                    <a:pt x="0" y="1488"/>
                  </a:lnTo>
                  <a:lnTo>
                    <a:pt x="0" y="0"/>
                  </a:lnTo>
                  <a:close/>
                </a:path>
              </a:pathLst>
            </a:custGeom>
            <a:gradFill rotWithShape="0">
              <a:gsLst>
                <a:gs pos="0">
                  <a:srgbClr val="FFCC00"/>
                </a:gs>
                <a:gs pos="100000">
                  <a:srgbClr val="FFCC00">
                    <a:gamma/>
                    <a:tint val="27451"/>
                    <a:invGamma/>
                  </a:srgbClr>
                </a:gs>
              </a:gsLst>
              <a:lin ang="5400000" scaled="1"/>
            </a:gradFill>
            <a:ln w="9525" cap="flat" cmpd="sng">
              <a:solidFill>
                <a:schemeClr val="tx1"/>
              </a:solidFill>
              <a:prstDash val="solid"/>
              <a:round/>
              <a:headEnd type="none" w="med" len="med"/>
              <a:tailEnd type="none" w="med" len="med"/>
            </a:ln>
            <a:effectLst>
              <a:outerShdw dist="107763" dir="2700000" algn="ctr" rotWithShape="0">
                <a:srgbClr val="C0C0C0"/>
              </a:outerShdw>
            </a:effectLst>
          </p:spPr>
          <p:txBody>
            <a:bodyPr wrap="none" anchor="ctr"/>
            <a:lstStyle/>
            <a:p>
              <a:pPr algn="l" rtl="0"/>
              <a:endParaRPr lang="ar-EG"/>
            </a:p>
          </p:txBody>
        </p:sp>
      </p:grpSp>
      <p:grpSp>
        <p:nvGrpSpPr>
          <p:cNvPr id="9" name="Group 101"/>
          <p:cNvGrpSpPr>
            <a:grpSpLocks/>
          </p:cNvGrpSpPr>
          <p:nvPr/>
        </p:nvGrpSpPr>
        <p:grpSpPr bwMode="auto">
          <a:xfrm>
            <a:off x="2971800" y="4252913"/>
            <a:ext cx="3048000" cy="2300287"/>
            <a:chOff x="1872" y="2583"/>
            <a:chExt cx="1920" cy="1449"/>
          </a:xfrm>
        </p:grpSpPr>
        <p:sp>
          <p:nvSpPr>
            <p:cNvPr id="20522" name="Text Box 42"/>
            <p:cNvSpPr txBox="1">
              <a:spLocks noChangeArrowheads="1"/>
            </p:cNvSpPr>
            <p:nvPr/>
          </p:nvSpPr>
          <p:spPr bwMode="auto">
            <a:xfrm>
              <a:off x="2554" y="2583"/>
              <a:ext cx="556" cy="231"/>
            </a:xfrm>
            <a:prstGeom prst="rect">
              <a:avLst/>
            </a:prstGeom>
            <a:noFill/>
            <a:ln w="9525">
              <a:noFill/>
              <a:miter lim="800000"/>
              <a:headEnd/>
              <a:tailEnd/>
            </a:ln>
            <a:effectLst/>
          </p:spPr>
          <p:txBody>
            <a:bodyPr wrap="none">
              <a:spAutoFit/>
            </a:bodyPr>
            <a:lstStyle/>
            <a:p>
              <a:pPr algn="ctr" rtl="0"/>
              <a:r>
                <a:rPr lang="en-US" altLang="en-US" sz="1800" b="1">
                  <a:latin typeface="Arial" pitchFamily="34" charset="0"/>
                </a:rPr>
                <a:t>Result</a:t>
              </a:r>
            </a:p>
          </p:txBody>
        </p:sp>
        <p:grpSp>
          <p:nvGrpSpPr>
            <p:cNvPr id="10" name="Group 100"/>
            <p:cNvGrpSpPr>
              <a:grpSpLocks/>
            </p:cNvGrpSpPr>
            <p:nvPr/>
          </p:nvGrpSpPr>
          <p:grpSpPr bwMode="auto">
            <a:xfrm>
              <a:off x="1872" y="2823"/>
              <a:ext cx="1920" cy="1209"/>
              <a:chOff x="1872" y="2823"/>
              <a:chExt cx="1920" cy="1209"/>
            </a:xfrm>
          </p:grpSpPr>
          <p:sp>
            <p:nvSpPr>
              <p:cNvPr id="20524" name="Rectangle 44"/>
              <p:cNvSpPr>
                <a:spLocks noChangeArrowheads="1"/>
              </p:cNvSpPr>
              <p:nvPr/>
            </p:nvSpPr>
            <p:spPr bwMode="auto">
              <a:xfrm>
                <a:off x="1872" y="2823"/>
                <a:ext cx="86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buyer_name</a:t>
                </a:r>
              </a:p>
            </p:txBody>
          </p:sp>
          <p:sp>
            <p:nvSpPr>
              <p:cNvPr id="20525" name="Rectangle 45"/>
              <p:cNvSpPr>
                <a:spLocks noChangeArrowheads="1"/>
              </p:cNvSpPr>
              <p:nvPr/>
            </p:nvSpPr>
            <p:spPr bwMode="auto">
              <a:xfrm>
                <a:off x="1872" y="3063"/>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Adam Barr</a:t>
                </a:r>
              </a:p>
            </p:txBody>
          </p:sp>
          <p:sp>
            <p:nvSpPr>
              <p:cNvPr id="20526" name="Rectangle 46"/>
              <p:cNvSpPr>
                <a:spLocks noChangeArrowheads="1"/>
              </p:cNvSpPr>
              <p:nvPr/>
            </p:nvSpPr>
            <p:spPr bwMode="auto">
              <a:xfrm>
                <a:off x="1872" y="3255"/>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Adam Barr</a:t>
                </a:r>
              </a:p>
            </p:txBody>
          </p:sp>
          <p:sp>
            <p:nvSpPr>
              <p:cNvPr id="20527" name="Rectangle 47"/>
              <p:cNvSpPr>
                <a:spLocks noChangeArrowheads="1"/>
              </p:cNvSpPr>
              <p:nvPr/>
            </p:nvSpPr>
            <p:spPr bwMode="auto">
              <a:xfrm>
                <a:off x="1872" y="3447"/>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Erin O’Melia</a:t>
                </a:r>
              </a:p>
            </p:txBody>
          </p:sp>
          <p:sp>
            <p:nvSpPr>
              <p:cNvPr id="20528" name="Rectangle 48"/>
              <p:cNvSpPr>
                <a:spLocks noChangeArrowheads="1"/>
              </p:cNvSpPr>
              <p:nvPr/>
            </p:nvSpPr>
            <p:spPr bwMode="auto">
              <a:xfrm>
                <a:off x="1872" y="3639"/>
                <a:ext cx="864"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Eva Corets</a:t>
                </a:r>
              </a:p>
            </p:txBody>
          </p:sp>
          <p:sp>
            <p:nvSpPr>
              <p:cNvPr id="20529" name="Rectangle 49"/>
              <p:cNvSpPr>
                <a:spLocks noChangeArrowheads="1"/>
              </p:cNvSpPr>
              <p:nvPr/>
            </p:nvSpPr>
            <p:spPr bwMode="auto">
              <a:xfrm>
                <a:off x="2736" y="2823"/>
                <a:ext cx="62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buyer_id</a:t>
                </a:r>
              </a:p>
            </p:txBody>
          </p:sp>
          <p:sp>
            <p:nvSpPr>
              <p:cNvPr id="20530" name="Rectangle 50"/>
              <p:cNvSpPr>
                <a:spLocks noChangeArrowheads="1"/>
              </p:cNvSpPr>
              <p:nvPr/>
            </p:nvSpPr>
            <p:spPr bwMode="auto">
              <a:xfrm>
                <a:off x="3360" y="2823"/>
                <a:ext cx="432"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qty</a:t>
                </a:r>
              </a:p>
            </p:txBody>
          </p:sp>
          <p:sp>
            <p:nvSpPr>
              <p:cNvPr id="20531" name="Rectangle 51"/>
              <p:cNvSpPr>
                <a:spLocks noChangeArrowheads="1"/>
              </p:cNvSpPr>
              <p:nvPr/>
            </p:nvSpPr>
            <p:spPr bwMode="auto">
              <a:xfrm>
                <a:off x="2736" y="3063"/>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0532" name="Rectangle 52"/>
              <p:cNvSpPr>
                <a:spLocks noChangeArrowheads="1"/>
              </p:cNvSpPr>
              <p:nvPr/>
            </p:nvSpPr>
            <p:spPr bwMode="auto">
              <a:xfrm>
                <a:off x="2736" y="3255"/>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0533" name="Rectangle 53"/>
              <p:cNvSpPr>
                <a:spLocks noChangeArrowheads="1"/>
              </p:cNvSpPr>
              <p:nvPr/>
            </p:nvSpPr>
            <p:spPr bwMode="auto">
              <a:xfrm>
                <a:off x="2736" y="3447"/>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sp>
            <p:nvSpPr>
              <p:cNvPr id="20534" name="Rectangle 54"/>
              <p:cNvSpPr>
                <a:spLocks noChangeArrowheads="1"/>
              </p:cNvSpPr>
              <p:nvPr/>
            </p:nvSpPr>
            <p:spPr bwMode="auto">
              <a:xfrm>
                <a:off x="2736" y="3639"/>
                <a:ext cx="624" cy="201"/>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3</a:t>
                </a:r>
              </a:p>
            </p:txBody>
          </p:sp>
          <p:sp>
            <p:nvSpPr>
              <p:cNvPr id="20535" name="Rectangle 55"/>
              <p:cNvSpPr>
                <a:spLocks noChangeArrowheads="1"/>
              </p:cNvSpPr>
              <p:nvPr/>
            </p:nvSpPr>
            <p:spPr bwMode="auto">
              <a:xfrm>
                <a:off x="3360" y="3063"/>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15</a:t>
                </a:r>
              </a:p>
            </p:txBody>
          </p:sp>
          <p:sp>
            <p:nvSpPr>
              <p:cNvPr id="20536" name="Rectangle 56"/>
              <p:cNvSpPr>
                <a:spLocks noChangeArrowheads="1"/>
              </p:cNvSpPr>
              <p:nvPr/>
            </p:nvSpPr>
            <p:spPr bwMode="auto">
              <a:xfrm>
                <a:off x="3360" y="3255"/>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5</a:t>
                </a:r>
              </a:p>
            </p:txBody>
          </p:sp>
          <p:sp>
            <p:nvSpPr>
              <p:cNvPr id="20537" name="Rectangle 57"/>
              <p:cNvSpPr>
                <a:spLocks noChangeArrowheads="1"/>
              </p:cNvSpPr>
              <p:nvPr/>
            </p:nvSpPr>
            <p:spPr bwMode="auto">
              <a:xfrm>
                <a:off x="3360" y="3447"/>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37</a:t>
                </a:r>
              </a:p>
            </p:txBody>
          </p:sp>
          <p:sp>
            <p:nvSpPr>
              <p:cNvPr id="20538" name="Rectangle 58"/>
              <p:cNvSpPr>
                <a:spLocks noChangeArrowheads="1"/>
              </p:cNvSpPr>
              <p:nvPr/>
            </p:nvSpPr>
            <p:spPr bwMode="auto">
              <a:xfrm>
                <a:off x="3360" y="3639"/>
                <a:ext cx="432"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11</a:t>
                </a:r>
              </a:p>
            </p:txBody>
          </p:sp>
          <p:sp>
            <p:nvSpPr>
              <p:cNvPr id="20539" name="Rectangle 59"/>
              <p:cNvSpPr>
                <a:spLocks noChangeArrowheads="1"/>
              </p:cNvSpPr>
              <p:nvPr/>
            </p:nvSpPr>
            <p:spPr bwMode="auto">
              <a:xfrm>
                <a:off x="1872" y="3840"/>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Erin O’Melia</a:t>
                </a:r>
              </a:p>
            </p:txBody>
          </p:sp>
          <p:sp>
            <p:nvSpPr>
              <p:cNvPr id="20540" name="Rectangle 60"/>
              <p:cNvSpPr>
                <a:spLocks noChangeArrowheads="1"/>
              </p:cNvSpPr>
              <p:nvPr/>
            </p:nvSpPr>
            <p:spPr bwMode="auto">
              <a:xfrm>
                <a:off x="2736" y="3840"/>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sp>
            <p:nvSpPr>
              <p:cNvPr id="20541" name="Rectangle 61"/>
              <p:cNvSpPr>
                <a:spLocks noChangeArrowheads="1"/>
              </p:cNvSpPr>
              <p:nvPr/>
            </p:nvSpPr>
            <p:spPr bwMode="auto">
              <a:xfrm>
                <a:off x="3360" y="3840"/>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1003</a:t>
                </a:r>
              </a:p>
            </p:txBody>
          </p:sp>
        </p:grpSp>
      </p:grpSp>
      <p:sp>
        <p:nvSpPr>
          <p:cNvPr id="20591" name="Rectangle 111"/>
          <p:cNvSpPr>
            <a:spLocks noChangeArrowheads="1"/>
          </p:cNvSpPr>
          <p:nvPr/>
        </p:nvSpPr>
        <p:spPr bwMode="auto">
          <a:xfrm>
            <a:off x="6934200" y="1433513"/>
            <a:ext cx="1371600" cy="471487"/>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rtl="0"/>
            <a:r>
              <a:rPr lang="en-US" sz="1800" b="1">
                <a:latin typeface="Arial" pitchFamily="34" charset="0"/>
              </a:rPr>
              <a:t>Example 1</a:t>
            </a:r>
          </a:p>
        </p:txBody>
      </p:sp>
      <p:sp>
        <p:nvSpPr>
          <p:cNvPr id="20592" name="Rectangle 112"/>
          <p:cNvSpPr>
            <a:spLocks noGrp="1" noChangeArrowheads="1"/>
          </p:cNvSpPr>
          <p:nvPr>
            <p:ph type="title" idx="4294967295"/>
          </p:nvPr>
        </p:nvSpPr>
        <p:spPr>
          <a:xfrm>
            <a:off x="0" y="274638"/>
            <a:ext cx="8229600" cy="563562"/>
          </a:xfrm>
        </p:spPr>
        <p:txBody>
          <a:bodyPr>
            <a:normAutofit fontScale="90000"/>
          </a:bodyPr>
          <a:lstStyle/>
          <a:p>
            <a:pPr rtl="0"/>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Inner Joins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Left Outer Join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a:t>
            </a:r>
          </a:p>
          <a:p>
            <a:pPr lvl="2" algn="l" rtl="0"/>
            <a:r>
              <a:rPr lang="en-US" dirty="0" smtClean="0"/>
              <a:t>includes all rows in the left table in the results whether or not there are matching values on the common column in the right table. in addition to the matching values in Both table.</a:t>
            </a:r>
          </a:p>
          <a:p>
            <a:pPr lvl="2"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 other words</a:t>
            </a:r>
            <a:r>
              <a:rPr lang="en-US" dirty="0" smtClean="0"/>
              <a:t>: All rows from the Left table are returned</a:t>
            </a: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533400" y="4419600"/>
            <a:ext cx="8229600" cy="1524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3200" dirty="0" smtClean="0">
                <a:solidFill>
                  <a:srgbClr val="0000CC"/>
                </a:solidFill>
              </a:rPr>
              <a:t>SELECT</a:t>
            </a:r>
            <a:r>
              <a:rPr lang="en-US" sz="3200" dirty="0" smtClean="0"/>
              <a:t> &lt;select list&gt; </a:t>
            </a:r>
          </a:p>
          <a:p>
            <a:pPr algn="l" rtl="0"/>
            <a:r>
              <a:rPr lang="en-US" sz="3200" dirty="0" smtClean="0">
                <a:solidFill>
                  <a:srgbClr val="0000CC"/>
                </a:solidFill>
              </a:rPr>
              <a:t>FROM</a:t>
            </a:r>
            <a:r>
              <a:rPr lang="en-US" sz="3200" dirty="0" smtClean="0"/>
              <a:t> table1 </a:t>
            </a:r>
            <a:r>
              <a:rPr lang="en-US" sz="3200" dirty="0" smtClean="0">
                <a:solidFill>
                  <a:srgbClr val="0000CC"/>
                </a:solidFill>
              </a:rPr>
              <a:t>left</a:t>
            </a:r>
            <a:r>
              <a:rPr lang="en-US" sz="3200" dirty="0" smtClean="0"/>
              <a:t> </a:t>
            </a:r>
            <a:r>
              <a:rPr lang="en-US" sz="3200" dirty="0" smtClean="0">
                <a:solidFill>
                  <a:srgbClr val="0000CC"/>
                </a:solidFill>
              </a:rPr>
              <a:t>outer</a:t>
            </a:r>
            <a:r>
              <a:rPr lang="en-US" sz="3200" dirty="0" smtClean="0"/>
              <a:t> join table2 </a:t>
            </a:r>
          </a:p>
          <a:p>
            <a:pPr algn="l" rtl="0"/>
            <a:r>
              <a:rPr lang="en-US" sz="3200" dirty="0" smtClean="0">
                <a:solidFill>
                  <a:srgbClr val="0000CC"/>
                </a:solidFill>
              </a:rPr>
              <a:t>ON</a:t>
            </a:r>
            <a:r>
              <a:rPr lang="en-US" sz="3200" dirty="0" smtClean="0"/>
              <a:t> (table1.column1 = table2.column2)</a:t>
            </a:r>
            <a:endParaRPr lang="ar-EG" sz="32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371600" y="922337"/>
            <a:ext cx="6400800" cy="1363663"/>
          </a:xfrm>
          <a:prstGeom prst="rect">
            <a:avLst/>
          </a:prstGeom>
          <a:solidFill>
            <a:schemeClr val="bg1"/>
          </a:solidFill>
          <a:ln w="12700">
            <a:solidFill>
              <a:schemeClr val="tx1"/>
            </a:solidFill>
            <a:miter lim="800000"/>
            <a:headEnd/>
            <a:tailEnd/>
          </a:ln>
          <a:effectLst>
            <a:outerShdw dist="53882" dir="2700000" algn="ctr" rotWithShape="0">
              <a:srgbClr val="0099CC"/>
            </a:outerShdw>
          </a:effectLst>
        </p:spPr>
        <p:txBody>
          <a:bodyPr lIns="90488" tIns="91440" rIns="90488" bIns="91440">
            <a:spAutoFit/>
          </a:bodyPr>
          <a:lstStyle/>
          <a:p>
            <a:pPr marL="228600" algn="l" rtl="0">
              <a:lnSpc>
                <a:spcPct val="90000"/>
              </a:lnSpc>
              <a:tabLst>
                <a:tab pos="2800350" algn="l"/>
              </a:tabLst>
            </a:pPr>
            <a:r>
              <a:rPr lang="en-US" altLang="en-US" sz="1700">
                <a:latin typeface="Lucida Sans Typewriter" pitchFamily="49" charset="0"/>
              </a:rPr>
              <a:t>USE joindb</a:t>
            </a:r>
          </a:p>
          <a:p>
            <a:pPr marL="228600" algn="l" rtl="0">
              <a:lnSpc>
                <a:spcPct val="90000"/>
              </a:lnSpc>
              <a:tabLst>
                <a:tab pos="2800350" algn="l"/>
              </a:tabLst>
            </a:pPr>
            <a:r>
              <a:rPr lang="en-US" altLang="en-US" sz="1700">
                <a:latin typeface="Lucida Sans Typewriter" pitchFamily="49" charset="0"/>
              </a:rPr>
              <a:t>SELECT buyer_name, sales.buyer_id, qty</a:t>
            </a:r>
          </a:p>
          <a:p>
            <a:pPr marL="228600" algn="l" rtl="0">
              <a:lnSpc>
                <a:spcPct val="90000"/>
              </a:lnSpc>
              <a:tabLst>
                <a:tab pos="2800350" algn="l"/>
              </a:tabLst>
            </a:pPr>
            <a:r>
              <a:rPr lang="en-US" altLang="en-US" sz="1700">
                <a:latin typeface="Lucida Sans Typewriter" pitchFamily="49" charset="0"/>
              </a:rPr>
              <a:t> FROM buyers  LEFT OUTER JOIN sales</a:t>
            </a:r>
          </a:p>
          <a:p>
            <a:pPr marL="228600" algn="l" rtl="0">
              <a:lnSpc>
                <a:spcPct val="90000"/>
              </a:lnSpc>
              <a:tabLst>
                <a:tab pos="2800350" algn="l"/>
              </a:tabLst>
            </a:pPr>
            <a:r>
              <a:rPr lang="en-US" altLang="en-US" sz="1700">
                <a:latin typeface="Lucida Sans Typewriter" pitchFamily="49" charset="0"/>
              </a:rPr>
              <a:t>  ON buyers.buyer_id = sales.buyer_id</a:t>
            </a:r>
            <a:br>
              <a:rPr lang="en-US" altLang="en-US" sz="1700">
                <a:latin typeface="Lucida Sans Typewriter" pitchFamily="49" charset="0"/>
              </a:rPr>
            </a:br>
            <a:r>
              <a:rPr lang="en-US" altLang="en-US" sz="1700">
                <a:latin typeface="Lucida Sans Typewriter" pitchFamily="49" charset="0"/>
              </a:rPr>
              <a:t>GO</a:t>
            </a:r>
          </a:p>
        </p:txBody>
      </p:sp>
      <p:grpSp>
        <p:nvGrpSpPr>
          <p:cNvPr id="2" name="Group 127"/>
          <p:cNvGrpSpPr>
            <a:grpSpLocks/>
          </p:cNvGrpSpPr>
          <p:nvPr/>
        </p:nvGrpSpPr>
        <p:grpSpPr bwMode="auto">
          <a:xfrm>
            <a:off x="457200" y="2117725"/>
            <a:ext cx="8229600" cy="4435475"/>
            <a:chOff x="288" y="1296"/>
            <a:chExt cx="5184" cy="2793"/>
          </a:xfrm>
        </p:grpSpPr>
        <p:sp>
          <p:nvSpPr>
            <p:cNvPr id="21618" name="Rectangle 114"/>
            <p:cNvSpPr>
              <a:spLocks noChangeArrowheads="1"/>
            </p:cNvSpPr>
            <p:nvPr/>
          </p:nvSpPr>
          <p:spPr bwMode="auto">
            <a:xfrm>
              <a:off x="2016" y="2448"/>
              <a:ext cx="1536"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pPr algn="l" rtl="0"/>
              <a:endParaRPr lang="ar-EG"/>
            </a:p>
          </p:txBody>
        </p:sp>
        <p:sp>
          <p:nvSpPr>
            <p:cNvPr id="21619" name="Rectangle 115"/>
            <p:cNvSpPr>
              <a:spLocks noChangeArrowheads="1"/>
            </p:cNvSpPr>
            <p:nvPr/>
          </p:nvSpPr>
          <p:spPr bwMode="auto">
            <a:xfrm>
              <a:off x="4032" y="1344"/>
              <a:ext cx="1152"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pPr algn="l" rtl="0"/>
              <a:endParaRPr lang="ar-EG"/>
            </a:p>
          </p:txBody>
        </p:sp>
        <p:sp>
          <p:nvSpPr>
            <p:cNvPr id="21620" name="Rectangle 116"/>
            <p:cNvSpPr>
              <a:spLocks noChangeArrowheads="1"/>
            </p:cNvSpPr>
            <p:nvPr/>
          </p:nvSpPr>
          <p:spPr bwMode="auto">
            <a:xfrm>
              <a:off x="480" y="1344"/>
              <a:ext cx="1536"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pPr algn="l" rtl="0"/>
              <a:endParaRPr lang="ar-EG"/>
            </a:p>
          </p:txBody>
        </p:sp>
        <p:grpSp>
          <p:nvGrpSpPr>
            <p:cNvPr id="3" name="Group 126"/>
            <p:cNvGrpSpPr>
              <a:grpSpLocks/>
            </p:cNvGrpSpPr>
            <p:nvPr/>
          </p:nvGrpSpPr>
          <p:grpSpPr bwMode="auto">
            <a:xfrm>
              <a:off x="288" y="1296"/>
              <a:ext cx="5184" cy="1440"/>
              <a:chOff x="288" y="1296"/>
              <a:chExt cx="5184" cy="1440"/>
            </a:xfrm>
          </p:grpSpPr>
          <p:grpSp>
            <p:nvGrpSpPr>
              <p:cNvPr id="4" name="Group 125"/>
              <p:cNvGrpSpPr>
                <a:grpSpLocks/>
              </p:cNvGrpSpPr>
              <p:nvPr/>
            </p:nvGrpSpPr>
            <p:grpSpPr bwMode="auto">
              <a:xfrm>
                <a:off x="3888" y="1296"/>
                <a:ext cx="1584" cy="1440"/>
                <a:chOff x="3888" y="1296"/>
                <a:chExt cx="1584" cy="1440"/>
              </a:xfrm>
            </p:grpSpPr>
            <p:sp>
              <p:nvSpPr>
                <p:cNvPr id="21511" name="Text Box 7"/>
                <p:cNvSpPr txBox="1">
                  <a:spLocks noChangeArrowheads="1"/>
                </p:cNvSpPr>
                <p:nvPr/>
              </p:nvSpPr>
              <p:spPr bwMode="auto">
                <a:xfrm>
                  <a:off x="4466" y="1296"/>
                  <a:ext cx="476" cy="231"/>
                </a:xfrm>
                <a:prstGeom prst="rect">
                  <a:avLst/>
                </a:prstGeom>
                <a:noFill/>
                <a:ln w="9525">
                  <a:noFill/>
                  <a:miter lim="800000"/>
                  <a:headEnd/>
                  <a:tailEnd/>
                </a:ln>
                <a:effectLst/>
              </p:spPr>
              <p:txBody>
                <a:bodyPr wrap="none">
                  <a:spAutoFit/>
                </a:bodyPr>
                <a:lstStyle/>
                <a:p>
                  <a:pPr algn="ctr" rtl="0"/>
                  <a:r>
                    <a:rPr lang="en-US" altLang="en-US" sz="1800" b="1">
                      <a:latin typeface="Arial" pitchFamily="34" charset="0"/>
                    </a:rPr>
                    <a:t>sales</a:t>
                  </a:r>
                </a:p>
              </p:txBody>
            </p:sp>
            <p:grpSp>
              <p:nvGrpSpPr>
                <p:cNvPr id="5" name="Group 109"/>
                <p:cNvGrpSpPr>
                  <a:grpSpLocks/>
                </p:cNvGrpSpPr>
                <p:nvPr/>
              </p:nvGrpSpPr>
              <p:grpSpPr bwMode="auto">
                <a:xfrm>
                  <a:off x="3888" y="1527"/>
                  <a:ext cx="1584" cy="1209"/>
                  <a:chOff x="3888" y="1527"/>
                  <a:chExt cx="1584" cy="1209"/>
                </a:xfrm>
              </p:grpSpPr>
              <p:sp>
                <p:nvSpPr>
                  <p:cNvPr id="21513" name="Rectangle 9"/>
                  <p:cNvSpPr>
                    <a:spLocks noChangeArrowheads="1"/>
                  </p:cNvSpPr>
                  <p:nvPr/>
                </p:nvSpPr>
                <p:spPr bwMode="auto">
                  <a:xfrm>
                    <a:off x="3888" y="1527"/>
                    <a:ext cx="62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buyer_id</a:t>
                    </a:r>
                  </a:p>
                </p:txBody>
              </p:sp>
              <p:sp>
                <p:nvSpPr>
                  <p:cNvPr id="21514" name="Rectangle 10"/>
                  <p:cNvSpPr>
                    <a:spLocks noChangeArrowheads="1"/>
                  </p:cNvSpPr>
                  <p:nvPr/>
                </p:nvSpPr>
                <p:spPr bwMode="auto">
                  <a:xfrm>
                    <a:off x="4512" y="1527"/>
                    <a:ext cx="576"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prod_id</a:t>
                    </a:r>
                  </a:p>
                </p:txBody>
              </p:sp>
              <p:sp>
                <p:nvSpPr>
                  <p:cNvPr id="21515" name="Rectangle 11"/>
                  <p:cNvSpPr>
                    <a:spLocks noChangeArrowheads="1"/>
                  </p:cNvSpPr>
                  <p:nvPr/>
                </p:nvSpPr>
                <p:spPr bwMode="auto">
                  <a:xfrm>
                    <a:off x="5088" y="1527"/>
                    <a:ext cx="38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qty</a:t>
                    </a:r>
                  </a:p>
                </p:txBody>
              </p:sp>
              <p:sp>
                <p:nvSpPr>
                  <p:cNvPr id="21516" name="Rectangle 12"/>
                  <p:cNvSpPr>
                    <a:spLocks noChangeArrowheads="1"/>
                  </p:cNvSpPr>
                  <p:nvPr/>
                </p:nvSpPr>
                <p:spPr bwMode="auto">
                  <a:xfrm>
                    <a:off x="3888" y="1767"/>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1517" name="Rectangle 13"/>
                  <p:cNvSpPr>
                    <a:spLocks noChangeArrowheads="1"/>
                  </p:cNvSpPr>
                  <p:nvPr/>
                </p:nvSpPr>
                <p:spPr bwMode="auto">
                  <a:xfrm>
                    <a:off x="3888" y="1959"/>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1518" name="Rectangle 14"/>
                  <p:cNvSpPr>
                    <a:spLocks noChangeArrowheads="1"/>
                  </p:cNvSpPr>
                  <p:nvPr/>
                </p:nvSpPr>
                <p:spPr bwMode="auto">
                  <a:xfrm>
                    <a:off x="3888" y="2151"/>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sp>
                <p:nvSpPr>
                  <p:cNvPr id="21519" name="Rectangle 15"/>
                  <p:cNvSpPr>
                    <a:spLocks noChangeArrowheads="1"/>
                  </p:cNvSpPr>
                  <p:nvPr/>
                </p:nvSpPr>
                <p:spPr bwMode="auto">
                  <a:xfrm>
                    <a:off x="3888" y="2343"/>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3</a:t>
                    </a:r>
                  </a:p>
                </p:txBody>
              </p:sp>
              <p:sp>
                <p:nvSpPr>
                  <p:cNvPr id="21520" name="Rectangle 16"/>
                  <p:cNvSpPr>
                    <a:spLocks noChangeArrowheads="1"/>
                  </p:cNvSpPr>
                  <p:nvPr/>
                </p:nvSpPr>
                <p:spPr bwMode="auto">
                  <a:xfrm>
                    <a:off x="4512" y="1767"/>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2</a:t>
                    </a:r>
                  </a:p>
                </p:txBody>
              </p:sp>
              <p:sp>
                <p:nvSpPr>
                  <p:cNvPr id="21521" name="Rectangle 17"/>
                  <p:cNvSpPr>
                    <a:spLocks noChangeArrowheads="1"/>
                  </p:cNvSpPr>
                  <p:nvPr/>
                </p:nvSpPr>
                <p:spPr bwMode="auto">
                  <a:xfrm>
                    <a:off x="4512" y="1959"/>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3</a:t>
                    </a:r>
                  </a:p>
                </p:txBody>
              </p:sp>
              <p:sp>
                <p:nvSpPr>
                  <p:cNvPr id="21522" name="Rectangle 18"/>
                  <p:cNvSpPr>
                    <a:spLocks noChangeArrowheads="1"/>
                  </p:cNvSpPr>
                  <p:nvPr/>
                </p:nvSpPr>
                <p:spPr bwMode="auto">
                  <a:xfrm>
                    <a:off x="4512" y="2151"/>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1523" name="Rectangle 19"/>
                  <p:cNvSpPr>
                    <a:spLocks noChangeArrowheads="1"/>
                  </p:cNvSpPr>
                  <p:nvPr/>
                </p:nvSpPr>
                <p:spPr bwMode="auto">
                  <a:xfrm>
                    <a:off x="4512" y="2343"/>
                    <a:ext cx="57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5</a:t>
                    </a:r>
                  </a:p>
                </p:txBody>
              </p:sp>
              <p:sp>
                <p:nvSpPr>
                  <p:cNvPr id="21524" name="Rectangle 20"/>
                  <p:cNvSpPr>
                    <a:spLocks noChangeArrowheads="1"/>
                  </p:cNvSpPr>
                  <p:nvPr/>
                </p:nvSpPr>
                <p:spPr bwMode="auto">
                  <a:xfrm>
                    <a:off x="5088" y="1767"/>
                    <a:ext cx="3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15</a:t>
                    </a:r>
                  </a:p>
                </p:txBody>
              </p:sp>
              <p:sp>
                <p:nvSpPr>
                  <p:cNvPr id="21525" name="Rectangle 21"/>
                  <p:cNvSpPr>
                    <a:spLocks noChangeArrowheads="1"/>
                  </p:cNvSpPr>
                  <p:nvPr/>
                </p:nvSpPr>
                <p:spPr bwMode="auto">
                  <a:xfrm>
                    <a:off x="5088" y="1959"/>
                    <a:ext cx="3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5</a:t>
                    </a:r>
                  </a:p>
                </p:txBody>
              </p:sp>
              <p:sp>
                <p:nvSpPr>
                  <p:cNvPr id="21526" name="Rectangle 22"/>
                  <p:cNvSpPr>
                    <a:spLocks noChangeArrowheads="1"/>
                  </p:cNvSpPr>
                  <p:nvPr/>
                </p:nvSpPr>
                <p:spPr bwMode="auto">
                  <a:xfrm>
                    <a:off x="5088" y="2151"/>
                    <a:ext cx="3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37</a:t>
                    </a:r>
                  </a:p>
                </p:txBody>
              </p:sp>
              <p:sp>
                <p:nvSpPr>
                  <p:cNvPr id="21527" name="Rectangle 23"/>
                  <p:cNvSpPr>
                    <a:spLocks noChangeArrowheads="1"/>
                  </p:cNvSpPr>
                  <p:nvPr/>
                </p:nvSpPr>
                <p:spPr bwMode="auto">
                  <a:xfrm>
                    <a:off x="5088" y="2343"/>
                    <a:ext cx="3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11</a:t>
                    </a:r>
                  </a:p>
                </p:txBody>
              </p:sp>
              <p:sp>
                <p:nvSpPr>
                  <p:cNvPr id="21528" name="Rectangle 24"/>
                  <p:cNvSpPr>
                    <a:spLocks noChangeArrowheads="1"/>
                  </p:cNvSpPr>
                  <p:nvPr/>
                </p:nvSpPr>
                <p:spPr bwMode="auto">
                  <a:xfrm>
                    <a:off x="3888" y="2535"/>
                    <a:ext cx="624" cy="201"/>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sp>
                <p:nvSpPr>
                  <p:cNvPr id="21529" name="Rectangle 25"/>
                  <p:cNvSpPr>
                    <a:spLocks noChangeArrowheads="1"/>
                  </p:cNvSpPr>
                  <p:nvPr/>
                </p:nvSpPr>
                <p:spPr bwMode="auto">
                  <a:xfrm>
                    <a:off x="4512" y="2535"/>
                    <a:ext cx="576"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2</a:t>
                    </a:r>
                  </a:p>
                </p:txBody>
              </p:sp>
              <p:sp>
                <p:nvSpPr>
                  <p:cNvPr id="21530" name="Rectangle 26"/>
                  <p:cNvSpPr>
                    <a:spLocks noChangeArrowheads="1"/>
                  </p:cNvSpPr>
                  <p:nvPr/>
                </p:nvSpPr>
                <p:spPr bwMode="auto">
                  <a:xfrm>
                    <a:off x="5088" y="2535"/>
                    <a:ext cx="384"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1003</a:t>
                    </a:r>
                  </a:p>
                </p:txBody>
              </p:sp>
            </p:grpSp>
          </p:grpSp>
          <p:grpSp>
            <p:nvGrpSpPr>
              <p:cNvPr id="6" name="Group 124"/>
              <p:cNvGrpSpPr>
                <a:grpSpLocks/>
              </p:cNvGrpSpPr>
              <p:nvPr/>
            </p:nvGrpSpPr>
            <p:grpSpPr bwMode="auto">
              <a:xfrm>
                <a:off x="288" y="1296"/>
                <a:ext cx="1536" cy="1248"/>
                <a:chOff x="288" y="1296"/>
                <a:chExt cx="1536" cy="1248"/>
              </a:xfrm>
            </p:grpSpPr>
            <p:sp>
              <p:nvSpPr>
                <p:cNvPr id="21532" name="Text Box 28"/>
                <p:cNvSpPr txBox="1">
                  <a:spLocks noChangeArrowheads="1"/>
                </p:cNvSpPr>
                <p:nvPr/>
              </p:nvSpPr>
              <p:spPr bwMode="auto">
                <a:xfrm>
                  <a:off x="810" y="1296"/>
                  <a:ext cx="588" cy="231"/>
                </a:xfrm>
                <a:prstGeom prst="rect">
                  <a:avLst/>
                </a:prstGeom>
                <a:noFill/>
                <a:ln w="9525">
                  <a:noFill/>
                  <a:miter lim="800000"/>
                  <a:headEnd/>
                  <a:tailEnd/>
                </a:ln>
                <a:effectLst/>
              </p:spPr>
              <p:txBody>
                <a:bodyPr wrap="none">
                  <a:spAutoFit/>
                </a:bodyPr>
                <a:lstStyle/>
                <a:p>
                  <a:pPr algn="ctr" rtl="0"/>
                  <a:r>
                    <a:rPr lang="en-US" altLang="en-US" sz="1800" b="1">
                      <a:latin typeface="Arial" pitchFamily="34" charset="0"/>
                    </a:rPr>
                    <a:t>buyers</a:t>
                  </a:r>
                </a:p>
              </p:txBody>
            </p:sp>
            <p:grpSp>
              <p:nvGrpSpPr>
                <p:cNvPr id="7" name="Group 107"/>
                <p:cNvGrpSpPr>
                  <a:grpSpLocks/>
                </p:cNvGrpSpPr>
                <p:nvPr/>
              </p:nvGrpSpPr>
              <p:grpSpPr bwMode="auto">
                <a:xfrm>
                  <a:off x="288" y="1527"/>
                  <a:ext cx="1536" cy="1017"/>
                  <a:chOff x="288" y="1527"/>
                  <a:chExt cx="1536" cy="1017"/>
                </a:xfrm>
              </p:grpSpPr>
              <p:sp>
                <p:nvSpPr>
                  <p:cNvPr id="21534" name="Rectangle 30"/>
                  <p:cNvSpPr>
                    <a:spLocks noChangeArrowheads="1"/>
                  </p:cNvSpPr>
                  <p:nvPr/>
                </p:nvSpPr>
                <p:spPr bwMode="auto">
                  <a:xfrm>
                    <a:off x="288" y="1527"/>
                    <a:ext cx="912"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buyer_name</a:t>
                    </a:r>
                  </a:p>
                </p:txBody>
              </p:sp>
              <p:sp>
                <p:nvSpPr>
                  <p:cNvPr id="21535" name="Rectangle 31"/>
                  <p:cNvSpPr>
                    <a:spLocks noChangeArrowheads="1"/>
                  </p:cNvSpPr>
                  <p:nvPr/>
                </p:nvSpPr>
                <p:spPr bwMode="auto">
                  <a:xfrm>
                    <a:off x="288" y="1767"/>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Adam Barr</a:t>
                    </a:r>
                  </a:p>
                </p:txBody>
              </p:sp>
              <p:sp>
                <p:nvSpPr>
                  <p:cNvPr id="21536" name="Rectangle 32"/>
                  <p:cNvSpPr>
                    <a:spLocks noChangeArrowheads="1"/>
                  </p:cNvSpPr>
                  <p:nvPr/>
                </p:nvSpPr>
                <p:spPr bwMode="auto">
                  <a:xfrm>
                    <a:off x="288" y="1959"/>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Sean Chai</a:t>
                    </a:r>
                  </a:p>
                </p:txBody>
              </p:sp>
              <p:sp>
                <p:nvSpPr>
                  <p:cNvPr id="21537" name="Rectangle 33"/>
                  <p:cNvSpPr>
                    <a:spLocks noChangeArrowheads="1"/>
                  </p:cNvSpPr>
                  <p:nvPr/>
                </p:nvSpPr>
                <p:spPr bwMode="auto">
                  <a:xfrm>
                    <a:off x="288" y="2151"/>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Eva Corets</a:t>
                    </a:r>
                  </a:p>
                </p:txBody>
              </p:sp>
              <p:sp>
                <p:nvSpPr>
                  <p:cNvPr id="21538" name="Rectangle 34"/>
                  <p:cNvSpPr>
                    <a:spLocks noChangeArrowheads="1"/>
                  </p:cNvSpPr>
                  <p:nvPr/>
                </p:nvSpPr>
                <p:spPr bwMode="auto">
                  <a:xfrm>
                    <a:off x="288" y="2343"/>
                    <a:ext cx="912"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Erin O’Melia</a:t>
                    </a:r>
                  </a:p>
                </p:txBody>
              </p:sp>
              <p:sp>
                <p:nvSpPr>
                  <p:cNvPr id="21539" name="Rectangle 35"/>
                  <p:cNvSpPr>
                    <a:spLocks noChangeArrowheads="1"/>
                  </p:cNvSpPr>
                  <p:nvPr/>
                </p:nvSpPr>
                <p:spPr bwMode="auto">
                  <a:xfrm>
                    <a:off x="1200" y="1527"/>
                    <a:ext cx="62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buyer_id</a:t>
                    </a:r>
                  </a:p>
                </p:txBody>
              </p:sp>
              <p:sp>
                <p:nvSpPr>
                  <p:cNvPr id="21540" name="Rectangle 36"/>
                  <p:cNvSpPr>
                    <a:spLocks noChangeArrowheads="1"/>
                  </p:cNvSpPr>
                  <p:nvPr/>
                </p:nvSpPr>
                <p:spPr bwMode="auto">
                  <a:xfrm>
                    <a:off x="1200" y="1767"/>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1541" name="Rectangle 37"/>
                  <p:cNvSpPr>
                    <a:spLocks noChangeArrowheads="1"/>
                  </p:cNvSpPr>
                  <p:nvPr/>
                </p:nvSpPr>
                <p:spPr bwMode="auto">
                  <a:xfrm>
                    <a:off x="1200" y="1959"/>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2</a:t>
                    </a:r>
                  </a:p>
                </p:txBody>
              </p:sp>
              <p:sp>
                <p:nvSpPr>
                  <p:cNvPr id="21542" name="Rectangle 38"/>
                  <p:cNvSpPr>
                    <a:spLocks noChangeArrowheads="1"/>
                  </p:cNvSpPr>
                  <p:nvPr/>
                </p:nvSpPr>
                <p:spPr bwMode="auto">
                  <a:xfrm>
                    <a:off x="1200" y="2151"/>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3</a:t>
                    </a:r>
                  </a:p>
                </p:txBody>
              </p:sp>
              <p:sp>
                <p:nvSpPr>
                  <p:cNvPr id="21543" name="Rectangle 39"/>
                  <p:cNvSpPr>
                    <a:spLocks noChangeArrowheads="1"/>
                  </p:cNvSpPr>
                  <p:nvPr/>
                </p:nvSpPr>
                <p:spPr bwMode="auto">
                  <a:xfrm>
                    <a:off x="1200" y="2343"/>
                    <a:ext cx="624" cy="201"/>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grpSp>
          </p:grpSp>
        </p:grpSp>
        <p:sp>
          <p:nvSpPr>
            <p:cNvPr id="21545" name="Freeform 41"/>
            <p:cNvSpPr>
              <a:spLocks/>
            </p:cNvSpPr>
            <p:nvPr/>
          </p:nvSpPr>
          <p:spPr bwMode="auto">
            <a:xfrm>
              <a:off x="1200" y="2544"/>
              <a:ext cx="3312" cy="1536"/>
            </a:xfrm>
            <a:custGeom>
              <a:avLst/>
              <a:gdLst/>
              <a:ahLst/>
              <a:cxnLst>
                <a:cxn ang="0">
                  <a:pos x="0" y="0"/>
                </a:cxn>
                <a:cxn ang="0">
                  <a:pos x="624" y="0"/>
                </a:cxn>
                <a:cxn ang="0">
                  <a:pos x="624" y="384"/>
                </a:cxn>
                <a:cxn ang="0">
                  <a:pos x="2688" y="384"/>
                </a:cxn>
                <a:cxn ang="0">
                  <a:pos x="2688" y="192"/>
                </a:cxn>
                <a:cxn ang="0">
                  <a:pos x="3312" y="192"/>
                </a:cxn>
                <a:cxn ang="0">
                  <a:pos x="3312" y="1536"/>
                </a:cxn>
                <a:cxn ang="0">
                  <a:pos x="0" y="1536"/>
                </a:cxn>
                <a:cxn ang="0">
                  <a:pos x="0" y="0"/>
                </a:cxn>
              </a:cxnLst>
              <a:rect l="0" t="0" r="r" b="b"/>
              <a:pathLst>
                <a:path w="3312" h="1536">
                  <a:moveTo>
                    <a:pt x="0" y="0"/>
                  </a:moveTo>
                  <a:lnTo>
                    <a:pt x="624" y="0"/>
                  </a:lnTo>
                  <a:lnTo>
                    <a:pt x="624" y="384"/>
                  </a:lnTo>
                  <a:lnTo>
                    <a:pt x="2688" y="384"/>
                  </a:lnTo>
                  <a:lnTo>
                    <a:pt x="2688" y="192"/>
                  </a:lnTo>
                  <a:lnTo>
                    <a:pt x="3312" y="192"/>
                  </a:lnTo>
                  <a:lnTo>
                    <a:pt x="3312" y="1536"/>
                  </a:lnTo>
                  <a:lnTo>
                    <a:pt x="0" y="1536"/>
                  </a:lnTo>
                  <a:lnTo>
                    <a:pt x="0" y="0"/>
                  </a:lnTo>
                  <a:close/>
                </a:path>
              </a:pathLst>
            </a:custGeom>
            <a:gradFill rotWithShape="0">
              <a:gsLst>
                <a:gs pos="0">
                  <a:srgbClr val="FFCC00"/>
                </a:gs>
                <a:gs pos="100000">
                  <a:srgbClr val="FFCC00">
                    <a:gamma/>
                    <a:tint val="27451"/>
                    <a:invGamma/>
                  </a:srgbClr>
                </a:gs>
              </a:gsLst>
              <a:lin ang="5400000" scaled="1"/>
            </a:gradFill>
            <a:ln w="9525" cap="flat" cmpd="sng">
              <a:solidFill>
                <a:schemeClr val="tx1"/>
              </a:solidFill>
              <a:prstDash val="solid"/>
              <a:round/>
              <a:headEnd type="none" w="med" len="med"/>
              <a:tailEnd type="none" w="med" len="med"/>
            </a:ln>
            <a:effectLst>
              <a:outerShdw dist="107763" dir="2700000" algn="ctr" rotWithShape="0">
                <a:srgbClr val="C0C0C0"/>
              </a:outerShdw>
            </a:effectLst>
          </p:spPr>
          <p:txBody>
            <a:bodyPr wrap="none" anchor="ctr"/>
            <a:lstStyle/>
            <a:p>
              <a:pPr algn="l" rtl="0"/>
              <a:endParaRPr lang="ar-EG"/>
            </a:p>
          </p:txBody>
        </p:sp>
        <p:grpSp>
          <p:nvGrpSpPr>
            <p:cNvPr id="8" name="Group 123"/>
            <p:cNvGrpSpPr>
              <a:grpSpLocks/>
            </p:cNvGrpSpPr>
            <p:nvPr/>
          </p:nvGrpSpPr>
          <p:grpSpPr bwMode="auto">
            <a:xfrm>
              <a:off x="1872" y="2448"/>
              <a:ext cx="1920" cy="1641"/>
              <a:chOff x="1872" y="2448"/>
              <a:chExt cx="1920" cy="1641"/>
            </a:xfrm>
          </p:grpSpPr>
          <p:sp>
            <p:nvSpPr>
              <p:cNvPr id="21558" name="Text Box 54"/>
              <p:cNvSpPr txBox="1">
                <a:spLocks noChangeArrowheads="1"/>
              </p:cNvSpPr>
              <p:nvPr/>
            </p:nvSpPr>
            <p:spPr bwMode="auto">
              <a:xfrm>
                <a:off x="2554" y="2448"/>
                <a:ext cx="556" cy="231"/>
              </a:xfrm>
              <a:prstGeom prst="rect">
                <a:avLst/>
              </a:prstGeom>
              <a:noFill/>
              <a:ln w="9525">
                <a:noFill/>
                <a:miter lim="800000"/>
                <a:headEnd/>
                <a:tailEnd/>
              </a:ln>
              <a:effectLst/>
            </p:spPr>
            <p:txBody>
              <a:bodyPr wrap="none">
                <a:spAutoFit/>
              </a:bodyPr>
              <a:lstStyle/>
              <a:p>
                <a:pPr algn="ctr" rtl="0"/>
                <a:r>
                  <a:rPr lang="en-US" altLang="en-US" sz="1800" b="1">
                    <a:latin typeface="Arial" pitchFamily="34" charset="0"/>
                  </a:rPr>
                  <a:t>Result</a:t>
                </a:r>
              </a:p>
            </p:txBody>
          </p:sp>
          <p:grpSp>
            <p:nvGrpSpPr>
              <p:cNvPr id="9" name="Group 122"/>
              <p:cNvGrpSpPr>
                <a:grpSpLocks/>
              </p:cNvGrpSpPr>
              <p:nvPr/>
            </p:nvGrpSpPr>
            <p:grpSpPr bwMode="auto">
              <a:xfrm>
                <a:off x="1872" y="2688"/>
                <a:ext cx="1920" cy="1401"/>
                <a:chOff x="1872" y="2688"/>
                <a:chExt cx="1920" cy="1401"/>
              </a:xfrm>
            </p:grpSpPr>
            <p:sp>
              <p:nvSpPr>
                <p:cNvPr id="21560" name="Rectangle 56"/>
                <p:cNvSpPr>
                  <a:spLocks noChangeArrowheads="1"/>
                </p:cNvSpPr>
                <p:nvPr/>
              </p:nvSpPr>
              <p:spPr bwMode="auto">
                <a:xfrm>
                  <a:off x="1872" y="2688"/>
                  <a:ext cx="86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buyer_name</a:t>
                  </a:r>
                </a:p>
              </p:txBody>
            </p:sp>
            <p:sp>
              <p:nvSpPr>
                <p:cNvPr id="21561" name="Rectangle 57"/>
                <p:cNvSpPr>
                  <a:spLocks noChangeArrowheads="1"/>
                </p:cNvSpPr>
                <p:nvPr/>
              </p:nvSpPr>
              <p:spPr bwMode="auto">
                <a:xfrm>
                  <a:off x="1872" y="2928"/>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Adam Barr</a:t>
                  </a:r>
                </a:p>
              </p:txBody>
            </p:sp>
            <p:sp>
              <p:nvSpPr>
                <p:cNvPr id="21562" name="Rectangle 58"/>
                <p:cNvSpPr>
                  <a:spLocks noChangeArrowheads="1"/>
                </p:cNvSpPr>
                <p:nvPr/>
              </p:nvSpPr>
              <p:spPr bwMode="auto">
                <a:xfrm>
                  <a:off x="1872" y="3120"/>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Adam Barr</a:t>
                  </a:r>
                </a:p>
              </p:txBody>
            </p:sp>
            <p:sp>
              <p:nvSpPr>
                <p:cNvPr id="21563" name="Rectangle 59"/>
                <p:cNvSpPr>
                  <a:spLocks noChangeArrowheads="1"/>
                </p:cNvSpPr>
                <p:nvPr/>
              </p:nvSpPr>
              <p:spPr bwMode="auto">
                <a:xfrm>
                  <a:off x="1872" y="3312"/>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Erin O’Melia</a:t>
                  </a:r>
                </a:p>
              </p:txBody>
            </p:sp>
            <p:sp>
              <p:nvSpPr>
                <p:cNvPr id="21564" name="Rectangle 60"/>
                <p:cNvSpPr>
                  <a:spLocks noChangeArrowheads="1"/>
                </p:cNvSpPr>
                <p:nvPr/>
              </p:nvSpPr>
              <p:spPr bwMode="auto">
                <a:xfrm>
                  <a:off x="1872" y="3504"/>
                  <a:ext cx="864"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Eva Corets</a:t>
                  </a:r>
                </a:p>
              </p:txBody>
            </p:sp>
            <p:sp>
              <p:nvSpPr>
                <p:cNvPr id="21565" name="Rectangle 61"/>
                <p:cNvSpPr>
                  <a:spLocks noChangeArrowheads="1"/>
                </p:cNvSpPr>
                <p:nvPr/>
              </p:nvSpPr>
              <p:spPr bwMode="auto">
                <a:xfrm>
                  <a:off x="2736" y="2688"/>
                  <a:ext cx="624"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l"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buyer_id</a:t>
                  </a:r>
                </a:p>
              </p:txBody>
            </p:sp>
            <p:sp>
              <p:nvSpPr>
                <p:cNvPr id="21566" name="Rectangle 62"/>
                <p:cNvSpPr>
                  <a:spLocks noChangeArrowheads="1"/>
                </p:cNvSpPr>
                <p:nvPr/>
              </p:nvSpPr>
              <p:spPr bwMode="auto">
                <a:xfrm>
                  <a:off x="3360" y="2688"/>
                  <a:ext cx="432" cy="24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tabLst>
                      <a:tab pos="1657350" algn="l"/>
                    </a:tabLst>
                  </a:pPr>
                  <a:r>
                    <a:rPr lang="en-US" altLang="en-US" sz="1600" b="1" i="1">
                      <a:solidFill>
                        <a:schemeClr val="bg1"/>
                      </a:solidFill>
                      <a:effectLst>
                        <a:outerShdw blurRad="38100" dist="38100" dir="2700000" algn="tl">
                          <a:srgbClr val="000000"/>
                        </a:outerShdw>
                      </a:effectLst>
                      <a:latin typeface="Arial" pitchFamily="34" charset="0"/>
                    </a:rPr>
                    <a:t>qty</a:t>
                  </a:r>
                </a:p>
              </p:txBody>
            </p:sp>
            <p:sp>
              <p:nvSpPr>
                <p:cNvPr id="21567" name="Rectangle 63"/>
                <p:cNvSpPr>
                  <a:spLocks noChangeArrowheads="1"/>
                </p:cNvSpPr>
                <p:nvPr/>
              </p:nvSpPr>
              <p:spPr bwMode="auto">
                <a:xfrm>
                  <a:off x="2736" y="2928"/>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1568" name="Rectangle 64"/>
                <p:cNvSpPr>
                  <a:spLocks noChangeArrowheads="1"/>
                </p:cNvSpPr>
                <p:nvPr/>
              </p:nvSpPr>
              <p:spPr bwMode="auto">
                <a:xfrm>
                  <a:off x="2736" y="3120"/>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a:t>
                  </a:r>
                </a:p>
              </p:txBody>
            </p:sp>
            <p:sp>
              <p:nvSpPr>
                <p:cNvPr id="21569" name="Rectangle 65"/>
                <p:cNvSpPr>
                  <a:spLocks noChangeArrowheads="1"/>
                </p:cNvSpPr>
                <p:nvPr/>
              </p:nvSpPr>
              <p:spPr bwMode="auto">
                <a:xfrm>
                  <a:off x="2736" y="3312"/>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sp>
              <p:nvSpPr>
                <p:cNvPr id="21570" name="Rectangle 66"/>
                <p:cNvSpPr>
                  <a:spLocks noChangeArrowheads="1"/>
                </p:cNvSpPr>
                <p:nvPr/>
              </p:nvSpPr>
              <p:spPr bwMode="auto">
                <a:xfrm>
                  <a:off x="2736" y="3504"/>
                  <a:ext cx="624" cy="201"/>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3</a:t>
                  </a:r>
                </a:p>
              </p:txBody>
            </p:sp>
            <p:sp>
              <p:nvSpPr>
                <p:cNvPr id="21571" name="Rectangle 67"/>
                <p:cNvSpPr>
                  <a:spLocks noChangeArrowheads="1"/>
                </p:cNvSpPr>
                <p:nvPr/>
              </p:nvSpPr>
              <p:spPr bwMode="auto">
                <a:xfrm>
                  <a:off x="3360" y="2928"/>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15</a:t>
                  </a:r>
                </a:p>
              </p:txBody>
            </p:sp>
            <p:sp>
              <p:nvSpPr>
                <p:cNvPr id="21572" name="Rectangle 68"/>
                <p:cNvSpPr>
                  <a:spLocks noChangeArrowheads="1"/>
                </p:cNvSpPr>
                <p:nvPr/>
              </p:nvSpPr>
              <p:spPr bwMode="auto">
                <a:xfrm>
                  <a:off x="3360" y="3120"/>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5</a:t>
                  </a:r>
                </a:p>
              </p:txBody>
            </p:sp>
            <p:sp>
              <p:nvSpPr>
                <p:cNvPr id="21573" name="Rectangle 69"/>
                <p:cNvSpPr>
                  <a:spLocks noChangeArrowheads="1"/>
                </p:cNvSpPr>
                <p:nvPr/>
              </p:nvSpPr>
              <p:spPr bwMode="auto">
                <a:xfrm>
                  <a:off x="3360" y="3312"/>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37</a:t>
                  </a:r>
                </a:p>
              </p:txBody>
            </p:sp>
            <p:sp>
              <p:nvSpPr>
                <p:cNvPr id="21574" name="Rectangle 70"/>
                <p:cNvSpPr>
                  <a:spLocks noChangeArrowheads="1"/>
                </p:cNvSpPr>
                <p:nvPr/>
              </p:nvSpPr>
              <p:spPr bwMode="auto">
                <a:xfrm>
                  <a:off x="3360" y="3504"/>
                  <a:ext cx="432" cy="201"/>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11</a:t>
                  </a:r>
                </a:p>
              </p:txBody>
            </p:sp>
            <p:sp>
              <p:nvSpPr>
                <p:cNvPr id="21575" name="Rectangle 71"/>
                <p:cNvSpPr>
                  <a:spLocks noChangeArrowheads="1"/>
                </p:cNvSpPr>
                <p:nvPr/>
              </p:nvSpPr>
              <p:spPr bwMode="auto">
                <a:xfrm>
                  <a:off x="1872" y="3705"/>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Erin O’Melia</a:t>
                  </a:r>
                </a:p>
              </p:txBody>
            </p:sp>
            <p:sp>
              <p:nvSpPr>
                <p:cNvPr id="21576" name="Rectangle 72"/>
                <p:cNvSpPr>
                  <a:spLocks noChangeArrowheads="1"/>
                </p:cNvSpPr>
                <p:nvPr/>
              </p:nvSpPr>
              <p:spPr bwMode="auto">
                <a:xfrm>
                  <a:off x="2736" y="3705"/>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4</a:t>
                  </a:r>
                </a:p>
              </p:txBody>
            </p:sp>
            <p:sp>
              <p:nvSpPr>
                <p:cNvPr id="21577" name="Rectangle 73"/>
                <p:cNvSpPr>
                  <a:spLocks noChangeArrowheads="1"/>
                </p:cNvSpPr>
                <p:nvPr/>
              </p:nvSpPr>
              <p:spPr bwMode="auto">
                <a:xfrm>
                  <a:off x="3360" y="3705"/>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1003</a:t>
                  </a:r>
                </a:p>
              </p:txBody>
            </p:sp>
            <p:sp>
              <p:nvSpPr>
                <p:cNvPr id="21578" name="Rectangle 74"/>
                <p:cNvSpPr>
                  <a:spLocks noChangeArrowheads="1"/>
                </p:cNvSpPr>
                <p:nvPr/>
              </p:nvSpPr>
              <p:spPr bwMode="auto">
                <a:xfrm>
                  <a:off x="1872" y="3897"/>
                  <a:ext cx="86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l" rtl="0"/>
                  <a:r>
                    <a:rPr lang="en-US" altLang="en-US" sz="1600" b="1">
                      <a:latin typeface="Arial" pitchFamily="34" charset="0"/>
                    </a:rPr>
                    <a:t>Sean Chai</a:t>
                  </a:r>
                </a:p>
              </p:txBody>
            </p:sp>
            <p:sp>
              <p:nvSpPr>
                <p:cNvPr id="21579" name="Rectangle 75"/>
                <p:cNvSpPr>
                  <a:spLocks noChangeArrowheads="1"/>
                </p:cNvSpPr>
                <p:nvPr/>
              </p:nvSpPr>
              <p:spPr bwMode="auto">
                <a:xfrm>
                  <a:off x="2736" y="3897"/>
                  <a:ext cx="624" cy="192"/>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NULL</a:t>
                  </a:r>
                </a:p>
              </p:txBody>
            </p:sp>
            <p:sp>
              <p:nvSpPr>
                <p:cNvPr id="21580" name="Rectangle 76"/>
                <p:cNvSpPr>
                  <a:spLocks noChangeArrowheads="1"/>
                </p:cNvSpPr>
                <p:nvPr/>
              </p:nvSpPr>
              <p:spPr bwMode="auto">
                <a:xfrm>
                  <a:off x="3360" y="3897"/>
                  <a:ext cx="43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pPr algn="ctr" rtl="0"/>
                  <a:r>
                    <a:rPr lang="en-US" altLang="en-US" sz="1600" b="1">
                      <a:latin typeface="Arial" pitchFamily="34" charset="0"/>
                    </a:rPr>
                    <a:t>NULL</a:t>
                  </a:r>
                </a:p>
              </p:txBody>
            </p:sp>
          </p:grpSp>
        </p:grpSp>
      </p:grpSp>
      <p:sp>
        <p:nvSpPr>
          <p:cNvPr id="21633" name="Rectangle 129"/>
          <p:cNvSpPr>
            <a:spLocks noChangeArrowheads="1"/>
          </p:cNvSpPr>
          <p:nvPr/>
        </p:nvSpPr>
        <p:spPr bwMode="auto">
          <a:xfrm>
            <a:off x="6934200" y="1419225"/>
            <a:ext cx="1371600" cy="471487"/>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rtl="0"/>
            <a:r>
              <a:rPr lang="en-US" sz="1800" b="1">
                <a:latin typeface="Arial" pitchFamily="34" charset="0"/>
              </a:rPr>
              <a:t>Example 1</a:t>
            </a:r>
          </a:p>
        </p:txBody>
      </p:sp>
      <p:sp>
        <p:nvSpPr>
          <p:cNvPr id="21634" name="Rectangle 130"/>
          <p:cNvSpPr>
            <a:spLocks noGrp="1" noChangeArrowheads="1"/>
          </p:cNvSpPr>
          <p:nvPr>
            <p:ph type="title" idx="4294967295"/>
          </p:nvPr>
        </p:nvSpPr>
        <p:spPr>
          <a:xfrm>
            <a:off x="0" y="274638"/>
            <a:ext cx="8229600" cy="563562"/>
          </a:xfrm>
        </p:spPr>
        <p:txBody>
          <a:bodyPr>
            <a:normAutofit fontScale="90000"/>
          </a:bodyPr>
          <a:lstStyle/>
          <a:p>
            <a:pPr rtl="0"/>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Outer Joins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Right Outer join</a:t>
            </a:r>
            <a:endPar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Definition </a:t>
            </a:r>
            <a:endParaRPr lang="ar-SA" dirty="0" smtClean="0"/>
          </a:p>
          <a:p>
            <a:pPr lvl="1" algn="l" rtl="0"/>
            <a:r>
              <a:rPr lang="en-US" dirty="0" smtClean="0"/>
              <a:t>the reverse of LEFT OUTER joins</a:t>
            </a:r>
          </a:p>
          <a:p>
            <a:pPr lvl="1" algn="l" rtl="0"/>
            <a:r>
              <a:rPr lang="en-US" dirty="0" smtClean="0"/>
              <a:t>All rows from the right table are returned</a:t>
            </a:r>
          </a:p>
          <a:p>
            <a:pPr lvl="2" algn="l" rtl="0"/>
            <a:r>
              <a:rPr lang="en-US" dirty="0" smtClean="0"/>
              <a:t>Null values are returned for the left table any time a right table row has no matching row in the left table. </a:t>
            </a:r>
          </a:p>
          <a:p>
            <a:pPr algn="l" rtl="0"/>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Syntax</a:t>
            </a:r>
            <a:endParaRPr lang="ar-EG"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685800" y="4572000"/>
            <a:ext cx="7467600" cy="1981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l" rtl="0"/>
            <a:r>
              <a:rPr lang="en-US" sz="3600" dirty="0" smtClean="0">
                <a:solidFill>
                  <a:srgbClr val="0000CC"/>
                </a:solidFill>
              </a:rPr>
              <a:t>SELECT</a:t>
            </a:r>
            <a:r>
              <a:rPr lang="en-US" sz="3600" dirty="0" smtClean="0"/>
              <a:t> &lt;select list&gt; </a:t>
            </a:r>
          </a:p>
          <a:p>
            <a:pPr algn="l" rtl="0"/>
            <a:r>
              <a:rPr lang="en-US" sz="3600" dirty="0" smtClean="0">
                <a:solidFill>
                  <a:srgbClr val="0000CC"/>
                </a:solidFill>
              </a:rPr>
              <a:t>FROM</a:t>
            </a:r>
            <a:r>
              <a:rPr lang="en-US" sz="3600" dirty="0" smtClean="0"/>
              <a:t> table1 </a:t>
            </a:r>
            <a:r>
              <a:rPr lang="en-US" sz="3600" dirty="0" smtClean="0">
                <a:solidFill>
                  <a:srgbClr val="0000CC"/>
                </a:solidFill>
              </a:rPr>
              <a:t>right</a:t>
            </a:r>
            <a:r>
              <a:rPr lang="en-US" sz="3600" dirty="0" smtClean="0"/>
              <a:t> </a:t>
            </a:r>
            <a:r>
              <a:rPr lang="en-US" sz="3600" dirty="0" smtClean="0">
                <a:solidFill>
                  <a:srgbClr val="0000CC"/>
                </a:solidFill>
              </a:rPr>
              <a:t>outer</a:t>
            </a:r>
            <a:r>
              <a:rPr lang="en-US" sz="3600" dirty="0" smtClean="0"/>
              <a:t> </a:t>
            </a:r>
            <a:r>
              <a:rPr lang="en-US" sz="3600" dirty="0" smtClean="0">
                <a:solidFill>
                  <a:srgbClr val="0000CC"/>
                </a:solidFill>
              </a:rPr>
              <a:t>join</a:t>
            </a:r>
            <a:r>
              <a:rPr lang="en-US" sz="3600" dirty="0" smtClean="0"/>
              <a:t> table2 </a:t>
            </a:r>
          </a:p>
          <a:p>
            <a:pPr algn="l" rtl="0"/>
            <a:r>
              <a:rPr lang="en-US" sz="3600" dirty="0" smtClean="0">
                <a:solidFill>
                  <a:srgbClr val="0000CC"/>
                </a:solidFill>
              </a:rPr>
              <a:t>ON</a:t>
            </a:r>
            <a:r>
              <a:rPr lang="en-US" sz="3600" dirty="0" smtClean="0"/>
              <a:t> (table1.column1 = table2.column2) </a:t>
            </a:r>
            <a:endParaRPr lang="ar-EG"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4141</TotalTime>
  <Words>3611</Words>
  <Application>Microsoft Office PowerPoint</Application>
  <PresentationFormat>On-screen Show (4:3)</PresentationFormat>
  <Paragraphs>992</Paragraphs>
  <Slides>223</Slides>
  <Notes>3</Notes>
  <HiddenSlides>1</HiddenSlides>
  <MMClips>0</MMClips>
  <ScaleCrop>false</ScaleCrop>
  <HeadingPairs>
    <vt:vector size="4" baseType="variant">
      <vt:variant>
        <vt:lpstr>Theme</vt:lpstr>
      </vt:variant>
      <vt:variant>
        <vt:i4>1</vt:i4>
      </vt:variant>
      <vt:variant>
        <vt:lpstr>Slide Titles</vt:lpstr>
      </vt:variant>
      <vt:variant>
        <vt:i4>223</vt:i4>
      </vt:variant>
    </vt:vector>
  </HeadingPairs>
  <TitlesOfParts>
    <vt:vector size="224" baseType="lpstr">
      <vt:lpstr>Flow</vt:lpstr>
      <vt:lpstr> SQL Queries  &amp; Programming </vt:lpstr>
      <vt:lpstr>What is SQL ?</vt:lpstr>
      <vt:lpstr>Introduction to Databases </vt:lpstr>
      <vt:lpstr>Database Fundamentals </vt:lpstr>
      <vt:lpstr>Database  concepts </vt:lpstr>
      <vt:lpstr>Relational Database </vt:lpstr>
      <vt:lpstr>Relational Database Management System (RDBMS) </vt:lpstr>
      <vt:lpstr>Table Elements</vt:lpstr>
      <vt:lpstr>Data Types </vt:lpstr>
      <vt:lpstr>Data Type Categories </vt:lpstr>
      <vt:lpstr>Numeric Data Type </vt:lpstr>
      <vt:lpstr>Date and Time Data Type </vt:lpstr>
      <vt:lpstr>Character Data Type </vt:lpstr>
      <vt:lpstr>Binary Data Type </vt:lpstr>
      <vt:lpstr>Database Constraints </vt:lpstr>
      <vt:lpstr>Not null Constraints </vt:lpstr>
      <vt:lpstr>Unique Constraints </vt:lpstr>
      <vt:lpstr>Primary key </vt:lpstr>
      <vt:lpstr>Foreign key </vt:lpstr>
      <vt:lpstr>Check Constraints </vt:lpstr>
      <vt:lpstr>DEFAULT Constraint</vt:lpstr>
      <vt:lpstr>Slide 22</vt:lpstr>
      <vt:lpstr>Slide 23</vt:lpstr>
      <vt:lpstr>Database Relationships</vt:lpstr>
      <vt:lpstr>Relationship Types</vt:lpstr>
      <vt:lpstr>One To One Relationships</vt:lpstr>
      <vt:lpstr>One To Many Relationships</vt:lpstr>
      <vt:lpstr>One To Many Relationships</vt:lpstr>
      <vt:lpstr>Many To Many Relationships</vt:lpstr>
      <vt:lpstr>Recursive relationship</vt:lpstr>
      <vt:lpstr>Referential  integrity</vt:lpstr>
      <vt:lpstr>Database Normalization</vt:lpstr>
      <vt:lpstr>Normalization Overview </vt:lpstr>
      <vt:lpstr>First normal form </vt:lpstr>
      <vt:lpstr> Example : First Normal Form</vt:lpstr>
      <vt:lpstr>Slide 36</vt:lpstr>
      <vt:lpstr>Second normal form </vt:lpstr>
      <vt:lpstr>Example</vt:lpstr>
      <vt:lpstr>Slide 39</vt:lpstr>
      <vt:lpstr>Third normal form</vt:lpstr>
      <vt:lpstr>Example</vt:lpstr>
      <vt:lpstr>Slide 42</vt:lpstr>
      <vt:lpstr>Denormalization</vt:lpstr>
      <vt:lpstr>SQL Queries</vt:lpstr>
      <vt:lpstr>Working with SQL Server 2008 </vt:lpstr>
      <vt:lpstr>SQL Server Management Studio </vt:lpstr>
      <vt:lpstr>Introduction to Transact-SQL </vt:lpstr>
      <vt:lpstr>Transact-SQL Commands </vt:lpstr>
      <vt:lpstr>Data Definition Language (DDL) </vt:lpstr>
      <vt:lpstr>Data Manipulation Language (DML) </vt:lpstr>
      <vt:lpstr>Data Control Language (DCL) </vt:lpstr>
      <vt:lpstr>Retrieving Data </vt:lpstr>
      <vt:lpstr>SELECT </vt:lpstr>
      <vt:lpstr>Example</vt:lpstr>
      <vt:lpstr>WHERE</vt:lpstr>
      <vt:lpstr>Example</vt:lpstr>
      <vt:lpstr>IS Null Function</vt:lpstr>
      <vt:lpstr>Customizing Data </vt:lpstr>
      <vt:lpstr>Order BY</vt:lpstr>
      <vt:lpstr>Example</vt:lpstr>
      <vt:lpstr>Examples : Sort Descending </vt:lpstr>
      <vt:lpstr>Concatenate</vt:lpstr>
      <vt:lpstr>Aliases (as) </vt:lpstr>
      <vt:lpstr>Distinct</vt:lpstr>
      <vt:lpstr> Example: Distinct </vt:lpstr>
      <vt:lpstr>Grouping Data </vt:lpstr>
      <vt:lpstr>Grouping Functions</vt:lpstr>
      <vt:lpstr>Example 1: SUM</vt:lpstr>
      <vt:lpstr>Example 2 : SUM</vt:lpstr>
      <vt:lpstr>Group By</vt:lpstr>
      <vt:lpstr>Example : Group By</vt:lpstr>
      <vt:lpstr>Having</vt:lpstr>
      <vt:lpstr>Example : Having</vt:lpstr>
      <vt:lpstr>SQL Operators</vt:lpstr>
      <vt:lpstr>Using SQL Operators </vt:lpstr>
      <vt:lpstr>Arithmetic operators </vt:lpstr>
      <vt:lpstr>Comparison operators </vt:lpstr>
      <vt:lpstr>Example</vt:lpstr>
      <vt:lpstr>Logical operators </vt:lpstr>
      <vt:lpstr>Example</vt:lpstr>
      <vt:lpstr>Set Operators </vt:lpstr>
      <vt:lpstr>UNION &amp; Intersect &amp; Except</vt:lpstr>
      <vt:lpstr>Union Operator</vt:lpstr>
      <vt:lpstr>INTERSECT Operator</vt:lpstr>
      <vt:lpstr>EXCEPT Operator</vt:lpstr>
      <vt:lpstr>Other operators </vt:lpstr>
      <vt:lpstr>Slide 87</vt:lpstr>
      <vt:lpstr>Slide 88</vt:lpstr>
      <vt:lpstr>Slide 89</vt:lpstr>
      <vt:lpstr>Slide 90</vt:lpstr>
      <vt:lpstr>Joining Data</vt:lpstr>
      <vt:lpstr>Using Aliases for Table Names</vt:lpstr>
      <vt:lpstr> Combining Data from Multiple Tables</vt:lpstr>
      <vt:lpstr>Introduction to Joins</vt:lpstr>
      <vt:lpstr>Inner Join </vt:lpstr>
      <vt:lpstr>Using Inner Joins</vt:lpstr>
      <vt:lpstr>Left Outer Join</vt:lpstr>
      <vt:lpstr>Using Outer Joins</vt:lpstr>
      <vt:lpstr>Right Outer join</vt:lpstr>
      <vt:lpstr>Full Join</vt:lpstr>
      <vt:lpstr>Slide 101</vt:lpstr>
      <vt:lpstr>Self- Join </vt:lpstr>
      <vt:lpstr>Problem</vt:lpstr>
      <vt:lpstr>Solution</vt:lpstr>
      <vt:lpstr>Cross Join</vt:lpstr>
      <vt:lpstr>Slide 106</vt:lpstr>
      <vt:lpstr>Using Cross Joins</vt:lpstr>
      <vt:lpstr>Example</vt:lpstr>
      <vt:lpstr>Slide 109</vt:lpstr>
      <vt:lpstr>Data Manipulation Language</vt:lpstr>
      <vt:lpstr>Inserting Data </vt:lpstr>
      <vt:lpstr>INSERT  Statement</vt:lpstr>
      <vt:lpstr>Example 1</vt:lpstr>
      <vt:lpstr>Example 2</vt:lpstr>
      <vt:lpstr>The SELECT INTO statement </vt:lpstr>
      <vt:lpstr>Example</vt:lpstr>
      <vt:lpstr>verify the result</vt:lpstr>
      <vt:lpstr>Updating and Deleting Data </vt:lpstr>
      <vt:lpstr>Update Statement</vt:lpstr>
      <vt:lpstr>Example</vt:lpstr>
      <vt:lpstr>Delete Statement</vt:lpstr>
      <vt:lpstr>Example</vt:lpstr>
      <vt:lpstr>Truncate Statement</vt:lpstr>
      <vt:lpstr>MERGE statement</vt:lpstr>
      <vt:lpstr>Merge Syntax</vt:lpstr>
      <vt:lpstr>Example1 : Subjects Total </vt:lpstr>
      <vt:lpstr>Result </vt:lpstr>
      <vt:lpstr>Example</vt:lpstr>
      <vt:lpstr>Data Definition Language  &amp;  Working with Tables </vt:lpstr>
      <vt:lpstr>Creating Table</vt:lpstr>
      <vt:lpstr>CREATE TABLE statement </vt:lpstr>
      <vt:lpstr>Example</vt:lpstr>
      <vt:lpstr>Modifying Tables</vt:lpstr>
      <vt:lpstr>ALTER TABLE statement</vt:lpstr>
      <vt:lpstr>Example: Add Column</vt:lpstr>
      <vt:lpstr>Example: Modify column</vt:lpstr>
      <vt:lpstr>Example: Drop Column</vt:lpstr>
      <vt:lpstr>Removing Tables </vt:lpstr>
      <vt:lpstr>Example : Drop Table</vt:lpstr>
      <vt:lpstr>DROP TABLE statement </vt:lpstr>
      <vt:lpstr>Working with Views </vt:lpstr>
      <vt:lpstr>View Description</vt:lpstr>
      <vt:lpstr>Create View</vt:lpstr>
      <vt:lpstr>Slide 144</vt:lpstr>
      <vt:lpstr>Alter View</vt:lpstr>
      <vt:lpstr>WITH CHECK OPTION </vt:lpstr>
      <vt:lpstr>Drop View</vt:lpstr>
      <vt:lpstr>Working with Constraints</vt:lpstr>
      <vt:lpstr>Constraint Types </vt:lpstr>
      <vt:lpstr>Dealing with Constraints </vt:lpstr>
      <vt:lpstr>Example: Relationship</vt:lpstr>
      <vt:lpstr>Inserting Data</vt:lpstr>
      <vt:lpstr>Violating constraints </vt:lpstr>
      <vt:lpstr>Example: Enter ID Not Exists</vt:lpstr>
      <vt:lpstr>Example: TraineeName Not Null</vt:lpstr>
      <vt:lpstr>Example</vt:lpstr>
      <vt:lpstr>Adding and dropping constraints</vt:lpstr>
      <vt:lpstr>drop a constraint</vt:lpstr>
      <vt:lpstr>Dealing with Databases</vt:lpstr>
      <vt:lpstr>Creating Databases</vt:lpstr>
      <vt:lpstr>Moving Database</vt:lpstr>
      <vt:lpstr>Detaching a database</vt:lpstr>
      <vt:lpstr>Database Diagrams</vt:lpstr>
      <vt:lpstr>Step 2 : Adding Table </vt:lpstr>
      <vt:lpstr>Step 3 : drag and Drop</vt:lpstr>
      <vt:lpstr>Slide 166</vt:lpstr>
      <vt:lpstr>Interacting with Scripts</vt:lpstr>
      <vt:lpstr>Generating database scripts</vt:lpstr>
      <vt:lpstr>Generating table scripts</vt:lpstr>
      <vt:lpstr>Saving and loading script files</vt:lpstr>
      <vt:lpstr>Using Database Tools</vt:lpstr>
      <vt:lpstr>Backing up a database</vt:lpstr>
      <vt:lpstr>Restoring a database</vt:lpstr>
      <vt:lpstr>Database Transactions</vt:lpstr>
      <vt:lpstr>Transaction </vt:lpstr>
      <vt:lpstr>Starting Transaction</vt:lpstr>
      <vt:lpstr>Ending Transaction</vt:lpstr>
      <vt:lpstr>Errors during transaction processing</vt:lpstr>
      <vt:lpstr>Example</vt:lpstr>
      <vt:lpstr>Begin Transaction</vt:lpstr>
      <vt:lpstr>Slide 181</vt:lpstr>
      <vt:lpstr>Save Point </vt:lpstr>
      <vt:lpstr>Step1 : Saving transactions Point </vt:lpstr>
      <vt:lpstr>STEP 2 : already deleted  </vt:lpstr>
      <vt:lpstr>Step 3 : Rollback to Save point</vt:lpstr>
      <vt:lpstr>Step4 : Check if it Deleted </vt:lpstr>
      <vt:lpstr>Basic Concepts of Stored Procedure</vt:lpstr>
      <vt:lpstr>Stored procedure definition</vt:lpstr>
      <vt:lpstr>Stored procedure benefits</vt:lpstr>
      <vt:lpstr>Stored procedure types </vt:lpstr>
      <vt:lpstr>Using the CREATE PROCEDURE statement </vt:lpstr>
      <vt:lpstr>Example</vt:lpstr>
      <vt:lpstr>EXECUTE </vt:lpstr>
      <vt:lpstr>Using the ALTER PROCEDURE statement </vt:lpstr>
      <vt:lpstr>Using the DROP PROCEDURE statement </vt:lpstr>
      <vt:lpstr>Working with Functions </vt:lpstr>
      <vt:lpstr>Basic Concepts of Functions </vt:lpstr>
      <vt:lpstr>Function types </vt:lpstr>
      <vt:lpstr>Creating and Calling Functions </vt:lpstr>
      <vt:lpstr>Using the CREATE FUNCTION statement </vt:lpstr>
      <vt:lpstr>Creating a Scalar-Valued function </vt:lpstr>
      <vt:lpstr>Return the result </vt:lpstr>
      <vt:lpstr>Exercise 1</vt:lpstr>
      <vt:lpstr>Exercise 2</vt:lpstr>
      <vt:lpstr>Creating a Table-Valued function </vt:lpstr>
      <vt:lpstr>Example: Creating </vt:lpstr>
      <vt:lpstr>Display the result</vt:lpstr>
      <vt:lpstr>Creating a Multi-statement Table-Valued function</vt:lpstr>
      <vt:lpstr>Slide 209</vt:lpstr>
      <vt:lpstr>Modifying and Removing Functions</vt:lpstr>
      <vt:lpstr>Using the DROP FUNCTION command</vt:lpstr>
      <vt:lpstr>Working with Triggers</vt:lpstr>
      <vt:lpstr>Trigger definition and types </vt:lpstr>
      <vt:lpstr>DML trigger benefits </vt:lpstr>
      <vt:lpstr>Managing INSTEAD OF triggers </vt:lpstr>
      <vt:lpstr>Creating INSTEAD OF triggers </vt:lpstr>
      <vt:lpstr>Example 1 : Create a trigger that protects all the data in the Course table from deletion </vt:lpstr>
      <vt:lpstr>Test the result </vt:lpstr>
      <vt:lpstr>Example:  create trigger that insert new trainee when inserting new course  </vt:lpstr>
      <vt:lpstr>Test it</vt:lpstr>
      <vt:lpstr>Slide 221</vt:lpstr>
      <vt:lpstr>Modifying and removing triggers </vt:lpstr>
      <vt:lpstr>Let us Begin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SQL Queries and Programming </dc:title>
  <dc:creator>ahmed</dc:creator>
  <cp:lastModifiedBy>ahmed</cp:lastModifiedBy>
  <cp:revision>407</cp:revision>
  <dcterms:created xsi:type="dcterms:W3CDTF">2011-03-11T11:53:57Z</dcterms:created>
  <dcterms:modified xsi:type="dcterms:W3CDTF">2011-10-19T20:34:00Z</dcterms:modified>
</cp:coreProperties>
</file>