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116" y="-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40"/>
              </a:lnSpc>
            </a:pPr>
            <a:r>
              <a:rPr spc="-5" dirty="0"/>
              <a:t>F. </a:t>
            </a:r>
            <a:r>
              <a:rPr dirty="0"/>
              <a:t>Radulescu. Curs: Baze de date</a:t>
            </a:r>
            <a:r>
              <a:rPr spc="-85" dirty="0"/>
              <a:t> </a:t>
            </a:r>
            <a:r>
              <a:rPr dirty="0"/>
              <a:t>-</a:t>
            </a:r>
          </a:p>
          <a:p>
            <a:pPr marL="730250">
              <a:lnSpc>
                <a:spcPts val="1675"/>
              </a:lnSpc>
            </a:pPr>
            <a:r>
              <a:rPr spc="-5" dirty="0"/>
              <a:t>Limbajul SQL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40"/>
              </a:lnSpc>
            </a:pPr>
            <a:r>
              <a:rPr spc="-5" dirty="0"/>
              <a:t>F. </a:t>
            </a:r>
            <a:r>
              <a:rPr dirty="0"/>
              <a:t>Radulescu. Curs: Baze de date</a:t>
            </a:r>
            <a:r>
              <a:rPr spc="-85" dirty="0"/>
              <a:t> </a:t>
            </a:r>
            <a:r>
              <a:rPr dirty="0"/>
              <a:t>-</a:t>
            </a:r>
          </a:p>
          <a:p>
            <a:pPr marL="730250">
              <a:lnSpc>
                <a:spcPts val="1675"/>
              </a:lnSpc>
            </a:pPr>
            <a:r>
              <a:rPr spc="-5" dirty="0"/>
              <a:t>Limbajul SQL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40"/>
              </a:lnSpc>
            </a:pPr>
            <a:r>
              <a:rPr spc="-5" dirty="0"/>
              <a:t>F. </a:t>
            </a:r>
            <a:r>
              <a:rPr dirty="0"/>
              <a:t>Radulescu. Curs: Baze de date</a:t>
            </a:r>
            <a:r>
              <a:rPr spc="-85" dirty="0"/>
              <a:t> </a:t>
            </a:r>
            <a:r>
              <a:rPr dirty="0"/>
              <a:t>-</a:t>
            </a:r>
          </a:p>
          <a:p>
            <a:pPr marL="730250">
              <a:lnSpc>
                <a:spcPts val="1675"/>
              </a:lnSpc>
            </a:pPr>
            <a:r>
              <a:rPr spc="-5" dirty="0"/>
              <a:t>Limbajul SQL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40"/>
              </a:lnSpc>
            </a:pPr>
            <a:r>
              <a:rPr spc="-5" dirty="0"/>
              <a:t>F. </a:t>
            </a:r>
            <a:r>
              <a:rPr dirty="0"/>
              <a:t>Radulescu. Curs: Baze de date</a:t>
            </a:r>
            <a:r>
              <a:rPr spc="-85" dirty="0"/>
              <a:t> </a:t>
            </a:r>
            <a:r>
              <a:rPr dirty="0"/>
              <a:t>-</a:t>
            </a:r>
          </a:p>
          <a:p>
            <a:pPr marL="730250">
              <a:lnSpc>
                <a:spcPts val="1675"/>
              </a:lnSpc>
            </a:pPr>
            <a:r>
              <a:rPr spc="-5" dirty="0"/>
              <a:t>Limbajul SQL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40"/>
              </a:lnSpc>
            </a:pPr>
            <a:r>
              <a:rPr spc="-5" dirty="0"/>
              <a:t>F. </a:t>
            </a:r>
            <a:r>
              <a:rPr dirty="0"/>
              <a:t>Radulescu. Curs: Baze de date</a:t>
            </a:r>
            <a:r>
              <a:rPr spc="-85" dirty="0"/>
              <a:t> </a:t>
            </a:r>
            <a:r>
              <a:rPr dirty="0"/>
              <a:t>-</a:t>
            </a:r>
          </a:p>
          <a:p>
            <a:pPr marL="730250">
              <a:lnSpc>
                <a:spcPts val="1675"/>
              </a:lnSpc>
            </a:pPr>
            <a:r>
              <a:rPr spc="-5" dirty="0"/>
              <a:t>Limbajul SQL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4060" y="348989"/>
            <a:ext cx="9143993" cy="685800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36315" y="942847"/>
            <a:ext cx="321881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51450" y="2782305"/>
            <a:ext cx="5532120" cy="3432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98923" y="6667221"/>
            <a:ext cx="2491740" cy="415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40"/>
              </a:lnSpc>
            </a:pPr>
            <a:r>
              <a:rPr spc="-5" dirty="0"/>
              <a:t>F. </a:t>
            </a:r>
            <a:r>
              <a:rPr dirty="0"/>
              <a:t>Radulescu. Curs: Baze de date</a:t>
            </a:r>
            <a:r>
              <a:rPr spc="-85" dirty="0"/>
              <a:t> </a:t>
            </a:r>
            <a:r>
              <a:rPr dirty="0"/>
              <a:t>-</a:t>
            </a:r>
          </a:p>
          <a:p>
            <a:pPr marL="730250">
              <a:lnSpc>
                <a:spcPts val="1675"/>
              </a:lnSpc>
            </a:pPr>
            <a:r>
              <a:rPr spc="-5" dirty="0"/>
              <a:t>Limbajul SQL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22897" y="6667221"/>
            <a:ext cx="255904" cy="203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phpmyadmin/url.php?url=https://dev.mysql.com/doc/refman/5.5/en/select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11430" y="1179067"/>
            <a:ext cx="18681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 smtClean="0">
                <a:solidFill>
                  <a:srgbClr val="FF0000"/>
                </a:solidFill>
              </a:rPr>
              <a:t>SQL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841500" y="3549650"/>
            <a:ext cx="7473184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800" b="1" spc="40" dirty="0">
                <a:solidFill>
                  <a:srgbClr val="0000FF"/>
                </a:solidFill>
                <a:latin typeface="Verdana"/>
                <a:cs typeface="Verdana"/>
              </a:rPr>
              <a:t>CERERI </a:t>
            </a:r>
            <a:r>
              <a:rPr sz="4800" b="1" spc="-90" dirty="0">
                <a:solidFill>
                  <a:srgbClr val="0000FF"/>
                </a:solidFill>
                <a:latin typeface="Verdana"/>
                <a:cs typeface="Verdana"/>
              </a:rPr>
              <a:t>SELECT </a:t>
            </a:r>
            <a:r>
              <a:rPr sz="4800" b="1" spc="85" dirty="0">
                <a:solidFill>
                  <a:srgbClr val="0000FF"/>
                </a:solidFill>
                <a:latin typeface="Verdana"/>
                <a:cs typeface="Verdana"/>
              </a:rPr>
              <a:t>PE</a:t>
            </a:r>
            <a:r>
              <a:rPr sz="4800" b="1" spc="-85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4800" b="1" spc="-80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endParaRPr sz="4800" b="1" dirty="0">
              <a:solidFill>
                <a:srgbClr val="0000FF"/>
              </a:solidFill>
              <a:latin typeface="Verdana"/>
              <a:cs typeface="Verdana"/>
            </a:endParaRPr>
          </a:p>
          <a:p>
            <a:pPr marL="346075" algn="ctr">
              <a:lnSpc>
                <a:spcPct val="100000"/>
              </a:lnSpc>
              <a:spcBef>
                <a:spcPts val="10"/>
              </a:spcBef>
            </a:pPr>
            <a:r>
              <a:rPr sz="4800" b="1" spc="-5" dirty="0">
                <a:solidFill>
                  <a:srgbClr val="0000FF"/>
                </a:solidFill>
                <a:latin typeface="Verdana"/>
                <a:cs typeface="Verdana"/>
              </a:rPr>
              <a:t>TABELA</a:t>
            </a:r>
            <a:endParaRPr sz="4800" b="1" dirty="0">
              <a:solidFill>
                <a:srgbClr val="0000FF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9300" y="730250"/>
            <a:ext cx="38862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LISTA</a:t>
            </a:r>
            <a:r>
              <a:rPr b="1" spc="-7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SELECT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674367"/>
            <a:ext cx="5590540" cy="2850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4655" indent="-402590">
              <a:lnSpc>
                <a:spcPct val="100000"/>
              </a:lnSpc>
              <a:spcBef>
                <a:spcPts val="100"/>
              </a:spcBef>
              <a:buClr>
                <a:srgbClr val="CC00CC"/>
              </a:buClr>
              <a:buSzPct val="96875"/>
              <a:buFont typeface="IPAexGothic"/>
              <a:buChar char="◆"/>
              <a:tabLst>
                <a:tab pos="415290" algn="l"/>
              </a:tabLst>
            </a:pPr>
            <a:r>
              <a:rPr sz="3200" spc="-5" dirty="0">
                <a:latin typeface="Tahoma"/>
                <a:cs typeface="Tahoma"/>
              </a:rPr>
              <a:t>Constante:</a:t>
            </a:r>
            <a:endParaRPr sz="32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00" dirty="0">
              <a:latin typeface="Tahoma"/>
              <a:cs typeface="Tahoma"/>
            </a:endParaRPr>
          </a:p>
          <a:p>
            <a:pPr marL="1408430" marR="5080" indent="-1396365">
              <a:lnSpc>
                <a:spcPct val="119700"/>
              </a:lnSpc>
              <a:spcBef>
                <a:spcPts val="5"/>
              </a:spcBef>
            </a:pPr>
            <a:r>
              <a:rPr sz="3200" dirty="0">
                <a:latin typeface="Tahoma"/>
                <a:cs typeface="Tahoma"/>
              </a:rPr>
              <a:t>SELECT 'Specializarea </a:t>
            </a:r>
            <a:r>
              <a:rPr sz="3200" spc="-5" dirty="0">
                <a:latin typeface="Tahoma"/>
                <a:cs typeface="Tahoma"/>
              </a:rPr>
              <a:t>',</a:t>
            </a:r>
            <a:r>
              <a:rPr sz="3200" spc="-7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NUME,   ' infiintata in </a:t>
            </a:r>
            <a:r>
              <a:rPr sz="3200" spc="-5" dirty="0">
                <a:latin typeface="Tahoma"/>
                <a:cs typeface="Tahoma"/>
              </a:rPr>
              <a:t>',</a:t>
            </a:r>
            <a:r>
              <a:rPr sz="3200" spc="-30" dirty="0">
                <a:latin typeface="Tahoma"/>
                <a:cs typeface="Tahoma"/>
              </a:rPr>
              <a:t> </a:t>
            </a:r>
            <a:r>
              <a:rPr sz="3200" spc="5" dirty="0">
                <a:latin typeface="Tahoma"/>
                <a:cs typeface="Tahoma"/>
              </a:rPr>
              <a:t>1995</a:t>
            </a:r>
            <a:endParaRPr sz="32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ahoma"/>
                <a:cs typeface="Tahoma"/>
              </a:rPr>
              <a:t>FROM</a:t>
            </a:r>
            <a:r>
              <a:rPr sz="3200" spc="-5" dirty="0">
                <a:latin typeface="Tahoma"/>
                <a:cs typeface="Tahoma"/>
              </a:rPr>
              <a:t> SPEC</a:t>
            </a:r>
            <a:endParaRPr sz="3200" dirty="0">
              <a:latin typeface="Tahoma"/>
              <a:cs typeface="Tahoma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41500" y="5073650"/>
          <a:ext cx="712893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233"/>
                <a:gridCol w="2180167"/>
                <a:gridCol w="1384299"/>
                <a:gridCol w="17822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ahoma"/>
                          <a:cs typeface="Tahoma"/>
                        </a:rPr>
                        <a:t>Specializarea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ahoma"/>
                          <a:cs typeface="Tahoma"/>
                        </a:rPr>
                        <a:t>NUME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ahoma"/>
                          <a:cs typeface="Tahoma"/>
                        </a:rPr>
                        <a:t>infiintata</a:t>
                      </a:r>
                      <a:r>
                        <a:rPr lang="en-US" sz="1800" dirty="0" smtClean="0">
                          <a:latin typeface="Tahoma"/>
                          <a:cs typeface="Tahoma"/>
                        </a:rPr>
                        <a:t> in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pc="5" dirty="0" smtClean="0">
                          <a:latin typeface="Tahoma"/>
                          <a:cs typeface="Tahoma"/>
                        </a:rPr>
                        <a:t>1995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Tahoma"/>
                          <a:cs typeface="Tahoma"/>
                        </a:rPr>
                        <a:t>Specializarea</a:t>
                      </a:r>
                      <a:endParaRPr lang="en-US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Tahoma"/>
                          <a:cs typeface="Tahoma"/>
                        </a:rPr>
                        <a:t>Specializarea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5" dirty="0" smtClean="0">
                          <a:latin typeface="Courier New"/>
                          <a:cs typeface="Courier New"/>
                        </a:rPr>
                        <a:t>STIINTE</a:t>
                      </a:r>
                      <a:r>
                        <a:rPr lang="en-US" sz="1800" b="1" spc="-15" dirty="0" smtClean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lang="en-US" sz="1800" b="1" spc="-5" dirty="0" smtClean="0">
                          <a:latin typeface="Courier New"/>
                          <a:cs typeface="Courier New"/>
                        </a:rPr>
                        <a:t>EXACTE</a:t>
                      </a:r>
                      <a:endParaRPr lang="en-US" sz="1800" dirty="0" smtClean="0">
                        <a:latin typeface="Courier New"/>
                        <a:cs typeface="Courier New"/>
                      </a:endParaRPr>
                    </a:p>
                    <a:p>
                      <a:r>
                        <a:rPr lang="ro-MO" b="1" dirty="0" smtClean="0"/>
                        <a:t>Umanist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Tahoma"/>
                          <a:cs typeface="Tahoma"/>
                        </a:rPr>
                        <a:t>infiintata</a:t>
                      </a:r>
                      <a:r>
                        <a:rPr lang="en-US" sz="1800" dirty="0" smtClean="0">
                          <a:latin typeface="Tahoma"/>
                          <a:cs typeface="Tahoma"/>
                        </a:rPr>
                        <a:t> in </a:t>
                      </a:r>
                      <a:endParaRPr lang="en-US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Tahoma"/>
                          <a:cs typeface="Tahoma"/>
                        </a:rPr>
                        <a:t>infiintata</a:t>
                      </a:r>
                      <a:r>
                        <a:rPr lang="en-US" sz="1800" dirty="0" smtClean="0">
                          <a:latin typeface="Tahoma"/>
                          <a:cs typeface="Tahoma"/>
                        </a:rPr>
                        <a:t> in 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O" dirty="0" smtClean="0"/>
                        <a:t>1995</a:t>
                      </a:r>
                    </a:p>
                    <a:p>
                      <a:r>
                        <a:rPr lang="ro-MO" dirty="0" smtClean="0"/>
                        <a:t>1995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6500" y="730250"/>
            <a:ext cx="36576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LISTA</a:t>
            </a:r>
            <a:r>
              <a:rPr b="1" spc="-7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SELECT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674367"/>
            <a:ext cx="6582409" cy="4603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4655" indent="-402590">
              <a:lnSpc>
                <a:spcPct val="100000"/>
              </a:lnSpc>
              <a:spcBef>
                <a:spcPts val="100"/>
              </a:spcBef>
              <a:buClr>
                <a:srgbClr val="CC00CC"/>
              </a:buClr>
              <a:buSzPct val="96875"/>
              <a:buFont typeface="IPAexGothic"/>
              <a:buChar char="◆"/>
              <a:tabLst>
                <a:tab pos="415290" algn="l"/>
              </a:tabLst>
            </a:pPr>
            <a:r>
              <a:rPr sz="3200" dirty="0">
                <a:latin typeface="Tahoma"/>
                <a:cs typeface="Tahoma"/>
              </a:rPr>
              <a:t>Expresii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aritmetice: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00" dirty="0">
              <a:latin typeface="Tahoma"/>
              <a:cs typeface="Tahoma"/>
            </a:endParaRPr>
          </a:p>
          <a:p>
            <a:pPr marL="12700" marR="5080">
              <a:lnSpc>
                <a:spcPct val="119700"/>
              </a:lnSpc>
              <a:spcBef>
                <a:spcPts val="5"/>
              </a:spcBef>
            </a:pPr>
            <a:r>
              <a:rPr sz="3200" dirty="0">
                <a:latin typeface="Tahoma"/>
                <a:cs typeface="Tahoma"/>
              </a:rPr>
              <a:t>SELECT TIP, SUMA,</a:t>
            </a:r>
            <a:r>
              <a:rPr sz="3200" spc="-7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(SUMA+20)*1.1  FROM</a:t>
            </a:r>
            <a:r>
              <a:rPr sz="3200" spc="-5" dirty="0">
                <a:latin typeface="Tahoma"/>
                <a:cs typeface="Tahoma"/>
              </a:rPr>
              <a:t> BURSA;</a:t>
            </a:r>
            <a:endParaRPr sz="3200" dirty="0">
              <a:latin typeface="Tahoma"/>
              <a:cs typeface="Tahoma"/>
            </a:endParaRPr>
          </a:p>
          <a:p>
            <a:pPr marL="12700" marR="1170940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ahoma"/>
                <a:cs typeface="Tahoma"/>
              </a:rPr>
              <a:t>Functia NVL </a:t>
            </a:r>
            <a:r>
              <a:rPr sz="3200" dirty="0">
                <a:latin typeface="Tahoma"/>
                <a:cs typeface="Tahoma"/>
              </a:rPr>
              <a:t>(MySQL: </a:t>
            </a:r>
            <a:r>
              <a:rPr sz="3200" spc="-5" dirty="0">
                <a:latin typeface="Tahoma"/>
                <a:cs typeface="Tahoma"/>
              </a:rPr>
              <a:t>IFNULL)  </a:t>
            </a:r>
            <a:r>
              <a:rPr sz="3200" dirty="0">
                <a:latin typeface="Tahoma"/>
                <a:cs typeface="Tahoma"/>
              </a:rPr>
              <a:t>SELECT TIP,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SUMA,</a:t>
            </a:r>
          </a:p>
          <a:p>
            <a:pPr marL="1536700">
              <a:lnSpc>
                <a:spcPct val="100000"/>
              </a:lnSpc>
              <a:spcBef>
                <a:spcPts val="475"/>
              </a:spcBef>
            </a:pPr>
            <a:r>
              <a:rPr sz="3200" spc="-5" dirty="0">
                <a:latin typeface="Tahoma"/>
                <a:cs typeface="Tahoma"/>
              </a:rPr>
              <a:t>NVL((SUMA+20)*1.1, </a:t>
            </a:r>
            <a:r>
              <a:rPr sz="3200" dirty="0">
                <a:latin typeface="Tahoma"/>
                <a:cs typeface="Tahoma"/>
              </a:rPr>
              <a:t>0)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ahoma"/>
                <a:cs typeface="Tahoma"/>
              </a:rPr>
              <a:t>FROM</a:t>
            </a:r>
            <a:r>
              <a:rPr sz="3200" spc="-5" dirty="0">
                <a:latin typeface="Tahoma"/>
                <a:cs typeface="Tahoma"/>
              </a:rPr>
              <a:t> BURSA;</a:t>
            </a:r>
            <a:endParaRPr sz="32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6500" y="730250"/>
            <a:ext cx="37338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LISTA</a:t>
            </a:r>
            <a:r>
              <a:rPr b="1" spc="-7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SELECT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675891"/>
            <a:ext cx="8456296" cy="49602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3220" indent="-351155">
              <a:lnSpc>
                <a:spcPct val="100000"/>
              </a:lnSpc>
              <a:spcBef>
                <a:spcPts val="95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Expresii </a:t>
            </a:r>
            <a:r>
              <a:rPr sz="2800" dirty="0">
                <a:latin typeface="Tahoma"/>
                <a:cs typeface="Tahoma"/>
              </a:rPr>
              <a:t>concatenate: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 dirty="0">
              <a:latin typeface="Tahoma"/>
              <a:cs typeface="Tahoma"/>
            </a:endParaRPr>
          </a:p>
          <a:p>
            <a:pPr marL="1347470" marR="875665" indent="-1335405">
              <a:lnSpc>
                <a:spcPct val="120400"/>
              </a:lnSpc>
            </a:pPr>
            <a:r>
              <a:rPr sz="2800" spc="-5" dirty="0">
                <a:latin typeface="Tahoma"/>
                <a:cs typeface="Tahoma"/>
              </a:rPr>
              <a:t>SELECT 'Specializarea </a:t>
            </a:r>
            <a:r>
              <a:rPr sz="2800" dirty="0">
                <a:latin typeface="Tahoma"/>
                <a:cs typeface="Tahoma"/>
              </a:rPr>
              <a:t>'|| </a:t>
            </a:r>
            <a:r>
              <a:rPr sz="2800" spc="5" dirty="0">
                <a:latin typeface="Tahoma"/>
                <a:cs typeface="Tahoma"/>
              </a:rPr>
              <a:t>NUME </a:t>
            </a:r>
            <a:r>
              <a:rPr sz="2800" dirty="0">
                <a:latin typeface="Tahoma"/>
                <a:cs typeface="Tahoma"/>
              </a:rPr>
              <a:t>||   </a:t>
            </a:r>
            <a:r>
              <a:rPr sz="2800" spc="-5" dirty="0">
                <a:latin typeface="Tahoma"/>
                <a:cs typeface="Tahoma"/>
              </a:rPr>
              <a:t>' are codul ',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CODS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ahoma"/>
                <a:cs typeface="Tahoma"/>
              </a:rPr>
              <a:t>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SPEC;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ahoma"/>
                <a:cs typeface="Tahoma"/>
              </a:rPr>
              <a:t>Cu </a:t>
            </a:r>
            <a:r>
              <a:rPr sz="2800" dirty="0">
                <a:latin typeface="Tahoma"/>
                <a:cs typeface="Tahoma"/>
              </a:rPr>
              <a:t>valori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nule:</a:t>
            </a:r>
            <a:endParaRPr sz="2800" dirty="0">
              <a:latin typeface="Tahoma"/>
              <a:cs typeface="Tahoma"/>
            </a:endParaRPr>
          </a:p>
          <a:p>
            <a:pPr marL="1347470" marR="5080" indent="-1335405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ahoma"/>
                <a:cs typeface="Tahoma"/>
              </a:rPr>
              <a:t>SELECT TIP, ' are </a:t>
            </a:r>
            <a:r>
              <a:rPr sz="2800" dirty="0">
                <a:latin typeface="Tahoma"/>
                <a:cs typeface="Tahoma"/>
              </a:rPr>
              <a:t>valoarea </a:t>
            </a:r>
            <a:r>
              <a:rPr sz="2800" spc="-5" dirty="0">
                <a:latin typeface="Tahoma"/>
                <a:cs typeface="Tahoma"/>
              </a:rPr>
              <a:t>' || </a:t>
            </a:r>
            <a:r>
              <a:rPr sz="2800" dirty="0">
                <a:latin typeface="Tahoma"/>
                <a:cs typeface="Tahoma"/>
              </a:rPr>
              <a:t>SUMA ||  </a:t>
            </a:r>
            <a:r>
              <a:rPr sz="2800" spc="-5" dirty="0">
                <a:latin typeface="Tahoma"/>
                <a:cs typeface="Tahoma"/>
              </a:rPr>
              <a:t>'.Lei'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2800" spc="-5" dirty="0">
                <a:latin typeface="Tahoma"/>
                <a:cs typeface="Tahoma"/>
              </a:rPr>
              <a:t>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BURSA</a:t>
            </a:r>
            <a:r>
              <a:rPr sz="2800" spc="-5" dirty="0" smtClean="0">
                <a:latin typeface="Tahoma"/>
                <a:cs typeface="Tahoma"/>
              </a:rPr>
              <a:t>;</a:t>
            </a:r>
            <a:endParaRPr lang="ro-MO" sz="2800" spc="-5" dirty="0" smtClean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lang="en-US" sz="2800" b="1" u="sng" dirty="0" smtClean="0">
                <a:solidFill>
                  <a:srgbClr val="0000FF"/>
                </a:solidFill>
                <a:hlinkClick r:id="rId2"/>
              </a:rPr>
              <a:t>SELECT</a:t>
            </a:r>
            <a:r>
              <a:rPr lang="en-US" sz="2800" b="1" u="sng" dirty="0" smtClean="0">
                <a:solidFill>
                  <a:srgbClr val="0000FF"/>
                </a:solidFill>
              </a:rPr>
              <a:t> </a:t>
            </a:r>
            <a:r>
              <a:rPr lang="en-US" sz="2800" b="1" u="sng" dirty="0" err="1" smtClean="0">
                <a:solidFill>
                  <a:srgbClr val="0000FF"/>
                </a:solidFill>
              </a:rPr>
              <a:t>autor</a:t>
            </a:r>
            <a:r>
              <a:rPr lang="en-US" sz="2800" b="1" u="sng" dirty="0" smtClean="0">
                <a:solidFill>
                  <a:srgbClr val="0000FF"/>
                </a:solidFill>
              </a:rPr>
              <a:t>, </a:t>
            </a:r>
            <a:r>
              <a:rPr lang="en-US" sz="2800" b="1" u="sng" dirty="0" err="1" smtClean="0">
                <a:solidFill>
                  <a:srgbClr val="0000FF"/>
                </a:solidFill>
              </a:rPr>
              <a:t>concat</a:t>
            </a:r>
            <a:r>
              <a:rPr lang="en-US" sz="2800" b="1" u="sng" dirty="0" smtClean="0">
                <a:solidFill>
                  <a:srgbClr val="0000FF"/>
                </a:solidFill>
              </a:rPr>
              <a:t>(' are </a:t>
            </a:r>
            <a:r>
              <a:rPr lang="en-US" sz="2800" b="1" u="sng" dirty="0" err="1" smtClean="0">
                <a:solidFill>
                  <a:srgbClr val="0000FF"/>
                </a:solidFill>
              </a:rPr>
              <a:t>valoarea</a:t>
            </a:r>
            <a:r>
              <a:rPr lang="en-US" sz="2800" b="1" u="sng" dirty="0" smtClean="0">
                <a:solidFill>
                  <a:srgbClr val="0000FF"/>
                </a:solidFill>
              </a:rPr>
              <a:t> ', </a:t>
            </a:r>
            <a:r>
              <a:rPr lang="en-US" sz="2800" b="1" u="sng" dirty="0" err="1" smtClean="0">
                <a:solidFill>
                  <a:srgbClr val="0000FF"/>
                </a:solidFill>
              </a:rPr>
              <a:t>pret</a:t>
            </a:r>
            <a:r>
              <a:rPr lang="en-US" sz="2800" b="1" u="sng" dirty="0" smtClean="0">
                <a:solidFill>
                  <a:srgbClr val="0000FF"/>
                </a:solidFill>
              </a:rPr>
              <a:t>, '.Lei') FROM </a:t>
            </a:r>
            <a:r>
              <a:rPr lang="en-US" sz="2800" b="1" u="sng" dirty="0" err="1" smtClean="0">
                <a:solidFill>
                  <a:srgbClr val="0000FF"/>
                </a:solidFill>
              </a:rPr>
              <a:t>carti</a:t>
            </a:r>
            <a:endParaRPr sz="2800" b="1" u="sng" dirty="0">
              <a:solidFill>
                <a:srgbClr val="0000FF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6500" y="730250"/>
            <a:ext cx="3810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LISTA</a:t>
            </a:r>
            <a:r>
              <a:rPr b="1" spc="-7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SELECT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604263"/>
            <a:ext cx="7337425" cy="4635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ahoma"/>
                <a:cs typeface="Tahoma"/>
              </a:rPr>
              <a:t>Alias de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coloana:</a:t>
            </a:r>
            <a:endParaRPr sz="2800">
              <a:latin typeface="Tahoma"/>
              <a:cs typeface="Tahoma"/>
            </a:endParaRPr>
          </a:p>
          <a:p>
            <a:pPr marL="363220" indent="-351155">
              <a:lnSpc>
                <a:spcPct val="100000"/>
              </a:lnSpc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Nu </a:t>
            </a:r>
            <a:r>
              <a:rPr sz="2800" dirty="0">
                <a:latin typeface="Tahoma"/>
                <a:cs typeface="Tahoma"/>
              </a:rPr>
              <a:t>poate </a:t>
            </a:r>
            <a:r>
              <a:rPr sz="2800" spc="-5" dirty="0">
                <a:latin typeface="Tahoma"/>
                <a:cs typeface="Tahoma"/>
              </a:rPr>
              <a:t>fi mai lung de 30 de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caractere.</a:t>
            </a:r>
            <a:endParaRPr sz="2800">
              <a:latin typeface="Tahoma"/>
              <a:cs typeface="Tahoma"/>
            </a:endParaRPr>
          </a:p>
          <a:p>
            <a:pPr marL="363220" indent="-351155">
              <a:lnSpc>
                <a:spcPts val="3025"/>
              </a:lnSpc>
              <a:spcBef>
                <a:spcPts val="10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Incepe cu o literă, conţine decât litere,</a:t>
            </a:r>
            <a:r>
              <a:rPr sz="2800" spc="7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cifre,</a:t>
            </a:r>
            <a:endParaRPr sz="2800">
              <a:latin typeface="Tahoma"/>
              <a:cs typeface="Tahoma"/>
            </a:endParaRPr>
          </a:p>
          <a:p>
            <a:pPr marL="354965" marR="137160">
              <a:lnSpc>
                <a:spcPts val="2690"/>
              </a:lnSpc>
              <a:spcBef>
                <a:spcPts val="315"/>
              </a:spcBef>
            </a:pPr>
            <a:r>
              <a:rPr sz="2800" spc="-5" dirty="0">
                <a:latin typeface="Tahoma"/>
                <a:cs typeface="Tahoma"/>
              </a:rPr>
              <a:t>_, # şi $ sau </a:t>
            </a:r>
            <a:r>
              <a:rPr sz="2800" dirty="0">
                <a:latin typeface="Tahoma"/>
                <a:cs typeface="Tahoma"/>
              </a:rPr>
              <a:t>e pus </a:t>
            </a:r>
            <a:r>
              <a:rPr sz="2800" spc="-5" dirty="0">
                <a:latin typeface="Tahoma"/>
                <a:cs typeface="Tahoma"/>
              </a:rPr>
              <a:t>intre ghilimele (tot </a:t>
            </a:r>
            <a:r>
              <a:rPr sz="2800" spc="-10" dirty="0">
                <a:latin typeface="Tahoma"/>
                <a:cs typeface="Tahoma"/>
              </a:rPr>
              <a:t>max.  </a:t>
            </a:r>
            <a:r>
              <a:rPr sz="2800" spc="-5" dirty="0">
                <a:latin typeface="Tahoma"/>
                <a:cs typeface="Tahoma"/>
              </a:rPr>
              <a:t>30 caractere intre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ghilimele).</a:t>
            </a:r>
            <a:endParaRPr sz="2800">
              <a:latin typeface="Tahoma"/>
              <a:cs typeface="Tahoma"/>
            </a:endParaRPr>
          </a:p>
          <a:p>
            <a:pPr marL="354965" marR="101600" indent="-342900">
              <a:lnSpc>
                <a:spcPts val="2690"/>
              </a:lnSpc>
              <a:spcBef>
                <a:spcPts val="665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Între ghilimele literele mici sunt considerate  diferite </a:t>
            </a:r>
            <a:r>
              <a:rPr sz="2800" dirty="0">
                <a:latin typeface="Tahoma"/>
                <a:cs typeface="Tahoma"/>
              </a:rPr>
              <a:t>de </a:t>
            </a:r>
            <a:r>
              <a:rPr sz="2800" spc="-5" dirty="0">
                <a:latin typeface="Tahoma"/>
                <a:cs typeface="Tahoma"/>
              </a:rPr>
              <a:t>literele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mari.</a:t>
            </a:r>
            <a:endParaRPr sz="2800">
              <a:latin typeface="Tahoma"/>
              <a:cs typeface="Tahoma"/>
            </a:endParaRPr>
          </a:p>
          <a:p>
            <a:pPr marL="354965" marR="142875" indent="-342900">
              <a:lnSpc>
                <a:spcPct val="80000"/>
              </a:lnSpc>
              <a:spcBef>
                <a:spcPts val="695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Nu </a:t>
            </a:r>
            <a:r>
              <a:rPr sz="2800" dirty="0">
                <a:latin typeface="Tahoma"/>
                <a:cs typeface="Tahoma"/>
              </a:rPr>
              <a:t>poate </a:t>
            </a:r>
            <a:r>
              <a:rPr sz="2800" spc="-5" dirty="0">
                <a:latin typeface="Tahoma"/>
                <a:cs typeface="Tahoma"/>
              </a:rPr>
              <a:t>fi folosit </a:t>
            </a:r>
            <a:r>
              <a:rPr sz="2800" dirty="0">
                <a:latin typeface="Tahoma"/>
                <a:cs typeface="Tahoma"/>
              </a:rPr>
              <a:t>decât </a:t>
            </a:r>
            <a:r>
              <a:rPr sz="2800" spc="-5" dirty="0">
                <a:latin typeface="Tahoma"/>
                <a:cs typeface="Tahoma"/>
              </a:rPr>
              <a:t>în cererea curentă.  Sistemul nu </a:t>
            </a:r>
            <a:r>
              <a:rPr sz="2800" dirty="0">
                <a:latin typeface="Tahoma"/>
                <a:cs typeface="Tahoma"/>
              </a:rPr>
              <a:t>stochează </a:t>
            </a:r>
            <a:r>
              <a:rPr sz="2800" spc="-5" dirty="0">
                <a:latin typeface="Tahoma"/>
                <a:cs typeface="Tahoma"/>
              </a:rPr>
              <a:t>în </a:t>
            </a:r>
            <a:r>
              <a:rPr sz="2800" dirty="0">
                <a:latin typeface="Tahoma"/>
                <a:cs typeface="Tahoma"/>
              </a:rPr>
              <a:t>baza </a:t>
            </a:r>
            <a:r>
              <a:rPr sz="2800" spc="-5" dirty="0">
                <a:latin typeface="Tahoma"/>
                <a:cs typeface="Tahoma"/>
              </a:rPr>
              <a:t>de </a:t>
            </a:r>
            <a:r>
              <a:rPr sz="2800" dirty="0">
                <a:latin typeface="Tahoma"/>
                <a:cs typeface="Tahoma"/>
              </a:rPr>
              <a:t>date </a:t>
            </a:r>
            <a:r>
              <a:rPr sz="2800" spc="-5" dirty="0">
                <a:latin typeface="Tahoma"/>
                <a:cs typeface="Tahoma"/>
              </a:rPr>
              <a:t>sau  altundeva aceste nume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alternative.</a:t>
            </a:r>
            <a:endParaRPr sz="2800">
              <a:latin typeface="Tahoma"/>
              <a:cs typeface="Tahoma"/>
            </a:endParaRPr>
          </a:p>
          <a:p>
            <a:pPr marL="354965" marR="382270" indent="-342900">
              <a:lnSpc>
                <a:spcPct val="80000"/>
              </a:lnSpc>
              <a:spcBef>
                <a:spcPts val="670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Nu </a:t>
            </a:r>
            <a:r>
              <a:rPr sz="2800" dirty="0">
                <a:latin typeface="Tahoma"/>
                <a:cs typeface="Tahoma"/>
              </a:rPr>
              <a:t>poate </a:t>
            </a:r>
            <a:r>
              <a:rPr sz="2800" spc="-5" dirty="0">
                <a:latin typeface="Tahoma"/>
                <a:cs typeface="Tahoma"/>
              </a:rPr>
              <a:t>fi folosit </a:t>
            </a:r>
            <a:r>
              <a:rPr sz="2800" dirty="0">
                <a:latin typeface="Tahoma"/>
                <a:cs typeface="Tahoma"/>
              </a:rPr>
              <a:t>în </a:t>
            </a:r>
            <a:r>
              <a:rPr sz="2800" spc="-5" dirty="0">
                <a:latin typeface="Tahoma"/>
                <a:cs typeface="Tahoma"/>
              </a:rPr>
              <a:t>alte clauze ale cererii  (doar in SELECT si ORDER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BY).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6500" y="577850"/>
            <a:ext cx="4191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LISTA</a:t>
            </a:r>
            <a:r>
              <a:rPr b="1" spc="-7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SELECT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28" y="1575522"/>
            <a:ext cx="5807075" cy="2664460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3200" spc="-5" dirty="0">
                <a:latin typeface="Tahoma"/>
                <a:cs typeface="Tahoma"/>
              </a:rPr>
              <a:t>Alias </a:t>
            </a:r>
            <a:r>
              <a:rPr sz="3200" dirty="0">
                <a:latin typeface="Tahoma"/>
                <a:cs typeface="Tahoma"/>
              </a:rPr>
              <a:t>de</a:t>
            </a:r>
            <a:r>
              <a:rPr sz="3200" spc="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coloana:</a:t>
            </a:r>
            <a:endParaRPr sz="32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TIP </a:t>
            </a:r>
            <a:r>
              <a:rPr sz="2800" spc="-5" dirty="0">
                <a:latin typeface="Tahoma"/>
                <a:cs typeface="Tahoma"/>
              </a:rPr>
              <a:t>AS </a:t>
            </a:r>
            <a:r>
              <a:rPr sz="2800" dirty="0">
                <a:latin typeface="Tahoma"/>
                <a:cs typeface="Tahoma"/>
              </a:rPr>
              <a:t>"Tip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bursa",</a:t>
            </a:r>
            <a:endParaRPr sz="2800" dirty="0">
              <a:latin typeface="Tahoma"/>
              <a:cs typeface="Tahoma"/>
            </a:endParaRPr>
          </a:p>
          <a:p>
            <a:pPr marL="1679575" marR="5080">
              <a:lnSpc>
                <a:spcPct val="120000"/>
              </a:lnSpc>
              <a:spcBef>
                <a:spcPts val="15"/>
              </a:spcBef>
            </a:pPr>
            <a:r>
              <a:rPr sz="2800" spc="-5" dirty="0">
                <a:latin typeface="Tahoma"/>
                <a:cs typeface="Tahoma"/>
              </a:rPr>
              <a:t>' are </a:t>
            </a:r>
            <a:r>
              <a:rPr sz="2800" dirty="0">
                <a:latin typeface="Tahoma"/>
                <a:cs typeface="Tahoma"/>
              </a:rPr>
              <a:t>valoarea </a:t>
            </a:r>
            <a:r>
              <a:rPr sz="2800" spc="-5" dirty="0">
                <a:latin typeface="Tahoma"/>
                <a:cs typeface="Tahoma"/>
              </a:rPr>
              <a:t>' </a:t>
            </a:r>
            <a:r>
              <a:rPr sz="2800" dirty="0">
                <a:latin typeface="Tahoma"/>
                <a:cs typeface="Tahoma"/>
              </a:rPr>
              <a:t>|| </a:t>
            </a:r>
            <a:r>
              <a:rPr sz="2800" spc="-5" dirty="0">
                <a:latin typeface="Tahoma"/>
                <a:cs typeface="Tahoma"/>
              </a:rPr>
              <a:t>SUMA ||  '.Lei' AS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Descriere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ahoma"/>
                <a:cs typeface="Tahoma"/>
              </a:rPr>
              <a:t>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BURSA;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8728" y="4758942"/>
            <a:ext cx="13976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Courier New"/>
                <a:cs typeface="Courier New"/>
              </a:rPr>
              <a:t>Tip</a:t>
            </a:r>
            <a:r>
              <a:rPr sz="2000" b="1" spc="-7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bursa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39056" y="4758942"/>
            <a:ext cx="13976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Courier New"/>
                <a:cs typeface="Courier New"/>
              </a:rPr>
              <a:t>DESCRIERE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51428" y="5319340"/>
            <a:ext cx="3048635" cy="0"/>
          </a:xfrm>
          <a:custGeom>
            <a:avLst/>
            <a:gdLst/>
            <a:ahLst/>
            <a:cxnLst/>
            <a:rect l="l" t="t" r="r" b="b"/>
            <a:pathLst>
              <a:path w="3048635">
                <a:moveTo>
                  <a:pt x="0" y="0"/>
                </a:moveTo>
                <a:lnTo>
                  <a:pt x="3048321" y="0"/>
                </a:lnTo>
              </a:path>
            </a:pathLst>
          </a:custGeom>
          <a:ln w="25464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51756" y="5319340"/>
            <a:ext cx="3963035" cy="0"/>
          </a:xfrm>
          <a:custGeom>
            <a:avLst/>
            <a:gdLst/>
            <a:ahLst/>
            <a:cxnLst/>
            <a:rect l="l" t="t" r="r" b="b"/>
            <a:pathLst>
              <a:path w="3963034">
                <a:moveTo>
                  <a:pt x="0" y="0"/>
                </a:moveTo>
                <a:lnTo>
                  <a:pt x="3962700" y="0"/>
                </a:lnTo>
              </a:path>
            </a:pathLst>
          </a:custGeom>
          <a:ln w="25464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38728" y="5428587"/>
            <a:ext cx="20072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000" b="1" spc="-5" dirty="0">
                <a:latin typeface="Courier New"/>
                <a:cs typeface="Courier New"/>
              </a:rPr>
              <a:t>FARA BURSA  BURSA</a:t>
            </a:r>
            <a:r>
              <a:rPr sz="2000" b="1" spc="-6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SOCIALA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91452" y="5428587"/>
            <a:ext cx="30740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000" b="1" spc="-5" dirty="0">
                <a:latin typeface="Courier New"/>
                <a:cs typeface="Courier New"/>
              </a:rPr>
              <a:t>are valoarea .Lei  are valoarea</a:t>
            </a:r>
            <a:r>
              <a:rPr sz="2000" b="1" spc="-4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100.Lei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38728" y="6218933"/>
            <a:ext cx="53600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ourier New"/>
                <a:cs typeface="Courier New"/>
              </a:rPr>
              <a:t>. . . . . . . . . . . . . . . . .</a:t>
            </a:r>
            <a:r>
              <a:rPr sz="2000" b="1" spc="-135" dirty="0">
                <a:latin typeface="Courier New"/>
                <a:cs typeface="Courier New"/>
              </a:rPr>
              <a:t> </a:t>
            </a:r>
            <a:r>
              <a:rPr sz="2000" b="1" dirty="0">
                <a:latin typeface="Courier New"/>
                <a:cs typeface="Courier New"/>
              </a:rPr>
              <a:t>.</a:t>
            </a:r>
            <a:endParaRPr sz="20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6500" y="577850"/>
            <a:ext cx="42672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LISTA</a:t>
            </a:r>
            <a:r>
              <a:rPr b="1" spc="-7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SELECT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28" y="1634743"/>
            <a:ext cx="6630034" cy="480568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354965" marR="5080" indent="-342900">
              <a:lnSpc>
                <a:spcPts val="3440"/>
              </a:lnSpc>
              <a:spcBef>
                <a:spcPts val="550"/>
              </a:spcBef>
            </a:pPr>
            <a:r>
              <a:rPr sz="3200" dirty="0">
                <a:latin typeface="Tahoma"/>
                <a:cs typeface="Tahoma"/>
              </a:rPr>
              <a:t>DISTINCT: Elimina </a:t>
            </a:r>
            <a:r>
              <a:rPr sz="3200" spc="5" dirty="0">
                <a:latin typeface="Tahoma"/>
                <a:cs typeface="Tahoma"/>
              </a:rPr>
              <a:t>liniile </a:t>
            </a:r>
            <a:r>
              <a:rPr sz="3200" dirty="0">
                <a:latin typeface="Tahoma"/>
                <a:cs typeface="Tahoma"/>
              </a:rPr>
              <a:t>duplicat din  </a:t>
            </a:r>
            <a:r>
              <a:rPr sz="3200" spc="-5" dirty="0">
                <a:latin typeface="Tahoma"/>
                <a:cs typeface="Tahoma"/>
              </a:rPr>
              <a:t>rezultat:</a:t>
            </a:r>
            <a:endParaRPr sz="3200">
              <a:latin typeface="Tahoma"/>
              <a:cs typeface="Tahoma"/>
            </a:endParaRPr>
          </a:p>
          <a:p>
            <a:pPr marL="12700" marR="4268470">
              <a:lnSpc>
                <a:spcPct val="110000"/>
              </a:lnSpc>
              <a:spcBef>
                <a:spcPts val="2830"/>
              </a:spcBef>
            </a:pPr>
            <a:r>
              <a:rPr sz="2800" b="1" spc="-10" dirty="0">
                <a:latin typeface="Courier New"/>
                <a:cs typeface="Courier New"/>
              </a:rPr>
              <a:t>SELECT</a:t>
            </a:r>
            <a:r>
              <a:rPr sz="2800" b="1" spc="-80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CODS  FROM</a:t>
            </a:r>
            <a:r>
              <a:rPr sz="2800" b="1" spc="-55" dirty="0">
                <a:latin typeface="Courier New"/>
                <a:cs typeface="Courier New"/>
              </a:rPr>
              <a:t> </a:t>
            </a:r>
            <a:r>
              <a:rPr sz="2800" b="1" spc="-5" dirty="0">
                <a:latin typeface="Courier New"/>
                <a:cs typeface="Courier New"/>
              </a:rPr>
              <a:t>STUD;</a:t>
            </a:r>
            <a:endParaRPr sz="2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250">
              <a:latin typeface="Courier New"/>
              <a:cs typeface="Courier New"/>
            </a:endParaRPr>
          </a:p>
          <a:p>
            <a:pPr marL="12700" marR="2354580">
              <a:lnSpc>
                <a:spcPct val="110000"/>
              </a:lnSpc>
            </a:pPr>
            <a:r>
              <a:rPr sz="2800" b="1" spc="-10" dirty="0">
                <a:latin typeface="Courier New"/>
                <a:cs typeface="Courier New"/>
              </a:rPr>
              <a:t>SELECT DISTINCT</a:t>
            </a:r>
            <a:r>
              <a:rPr sz="2800" b="1" spc="-65" dirty="0">
                <a:latin typeface="Courier New"/>
                <a:cs typeface="Courier New"/>
              </a:rPr>
              <a:t> </a:t>
            </a:r>
            <a:r>
              <a:rPr sz="2800" b="1" spc="-10" dirty="0">
                <a:latin typeface="Courier New"/>
                <a:cs typeface="Courier New"/>
              </a:rPr>
              <a:t>CODS  FROM</a:t>
            </a:r>
            <a:r>
              <a:rPr sz="2800" b="1" spc="-25" dirty="0">
                <a:latin typeface="Courier New"/>
                <a:cs typeface="Courier New"/>
              </a:rPr>
              <a:t> </a:t>
            </a:r>
            <a:r>
              <a:rPr sz="2800" b="1" spc="-5" dirty="0">
                <a:latin typeface="Courier New"/>
                <a:cs typeface="Courier New"/>
              </a:rPr>
              <a:t>STUD;</a:t>
            </a:r>
            <a:endParaRPr sz="2800">
              <a:latin typeface="Courier New"/>
              <a:cs typeface="Courier New"/>
            </a:endParaRPr>
          </a:p>
          <a:p>
            <a:pPr marL="12700" marR="1502410">
              <a:lnSpc>
                <a:spcPct val="110000"/>
              </a:lnSpc>
              <a:spcBef>
                <a:spcPts val="1595"/>
              </a:spcBef>
            </a:pPr>
            <a:r>
              <a:rPr sz="2800" b="1" spc="-10" dirty="0">
                <a:latin typeface="Courier New"/>
                <a:cs typeface="Courier New"/>
              </a:rPr>
              <a:t>SELECT DISTINCT CODS, </a:t>
            </a:r>
            <a:r>
              <a:rPr sz="2800" b="1" spc="-5" dirty="0">
                <a:latin typeface="Courier New"/>
                <a:cs typeface="Courier New"/>
              </a:rPr>
              <a:t>AN  </a:t>
            </a:r>
            <a:r>
              <a:rPr sz="2800" b="1" spc="-10" dirty="0">
                <a:latin typeface="Courier New"/>
                <a:cs typeface="Courier New"/>
              </a:rPr>
              <a:t>FROM</a:t>
            </a:r>
            <a:r>
              <a:rPr sz="2800" b="1" spc="-25" dirty="0">
                <a:latin typeface="Courier New"/>
                <a:cs typeface="Courier New"/>
              </a:rPr>
              <a:t> </a:t>
            </a:r>
            <a:r>
              <a:rPr sz="2800" b="1" spc="-5" dirty="0">
                <a:latin typeface="Courier New"/>
                <a:cs typeface="Courier New"/>
              </a:rPr>
              <a:t>STUD;</a:t>
            </a:r>
            <a:endParaRPr sz="28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0700" y="730250"/>
            <a:ext cx="41154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CLAUZA</a:t>
            </a:r>
            <a:r>
              <a:rPr b="1" spc="-65" dirty="0">
                <a:solidFill>
                  <a:srgbClr val="FF0000"/>
                </a:solidFill>
              </a:rPr>
              <a:t> </a:t>
            </a:r>
            <a:r>
              <a:rPr b="1" dirty="0">
                <a:solidFill>
                  <a:srgbClr val="FF0000"/>
                </a:solidFill>
              </a:rPr>
              <a:t>WHERE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578965"/>
            <a:ext cx="5834380" cy="2945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Tahoma"/>
                <a:cs typeface="Tahoma"/>
              </a:rPr>
              <a:t>Sintaxa: </a:t>
            </a:r>
            <a:r>
              <a:rPr sz="3200" dirty="0">
                <a:latin typeface="Tahoma"/>
                <a:cs typeface="Tahoma"/>
              </a:rPr>
              <a:t>WHERE expresie_logica  Exemplu:</a:t>
            </a:r>
            <a:endParaRPr sz="3200">
              <a:latin typeface="Tahoma"/>
              <a:cs typeface="Tahoma"/>
            </a:endParaRPr>
          </a:p>
          <a:p>
            <a:pPr marL="12700" marR="441959">
              <a:lnSpc>
                <a:spcPct val="119700"/>
              </a:lnSpc>
              <a:spcBef>
                <a:spcPts val="15"/>
              </a:spcBef>
            </a:pPr>
            <a:r>
              <a:rPr sz="3200" dirty="0">
                <a:latin typeface="Tahoma"/>
                <a:cs typeface="Tahoma"/>
              </a:rPr>
              <a:t>SELECT NUME, </a:t>
            </a:r>
            <a:r>
              <a:rPr sz="3200" spc="-5" dirty="0">
                <a:latin typeface="Tahoma"/>
                <a:cs typeface="Tahoma"/>
              </a:rPr>
              <a:t>GRUPA,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CODS  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ahoma"/>
                <a:cs typeface="Tahoma"/>
              </a:rPr>
              <a:t>WHERE AN =</a:t>
            </a:r>
            <a:r>
              <a:rPr sz="3200" spc="-25" dirty="0">
                <a:latin typeface="Tahoma"/>
                <a:cs typeface="Tahoma"/>
              </a:rPr>
              <a:t> </a:t>
            </a:r>
            <a:r>
              <a:rPr sz="3200" spc="5" dirty="0">
                <a:latin typeface="Tahoma"/>
                <a:cs typeface="Tahoma"/>
              </a:rPr>
              <a:t>4;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2361691"/>
            <a:ext cx="2237740" cy="8801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4965" marR="5080" indent="-342900">
              <a:lnSpc>
                <a:spcPct val="100400"/>
              </a:lnSpc>
              <a:spcBef>
                <a:spcPts val="80"/>
              </a:spcBef>
            </a:pPr>
            <a:r>
              <a:rPr sz="2800" spc="-5" dirty="0">
                <a:latin typeface="Tahoma"/>
                <a:cs typeface="Tahoma"/>
              </a:rPr>
              <a:t>Operatori de  </a:t>
            </a:r>
            <a:r>
              <a:rPr sz="2800" dirty="0">
                <a:latin typeface="Tahoma"/>
                <a:cs typeface="Tahoma"/>
              </a:rPr>
              <a:t>co</a:t>
            </a:r>
            <a:r>
              <a:rPr sz="2800" spc="-5" dirty="0">
                <a:latin typeface="Tahoma"/>
                <a:cs typeface="Tahoma"/>
              </a:rPr>
              <a:t>mp</a:t>
            </a:r>
            <a:r>
              <a:rPr sz="2800" spc="-10" dirty="0">
                <a:latin typeface="Tahoma"/>
                <a:cs typeface="Tahoma"/>
              </a:rPr>
              <a:t>a</a:t>
            </a:r>
            <a:r>
              <a:rPr sz="2800" spc="10" dirty="0">
                <a:latin typeface="Tahoma"/>
                <a:cs typeface="Tahoma"/>
              </a:rPr>
              <a:t>r</a:t>
            </a:r>
            <a:r>
              <a:rPr sz="2800" spc="-10" dirty="0">
                <a:latin typeface="Tahoma"/>
                <a:cs typeface="Tahoma"/>
              </a:rPr>
              <a:t>a</a:t>
            </a:r>
            <a:r>
              <a:rPr sz="2800" spc="-5" dirty="0">
                <a:latin typeface="Tahoma"/>
                <a:cs typeface="Tahoma"/>
              </a:rPr>
              <a:t>t</a:t>
            </a:r>
            <a:r>
              <a:rPr sz="2800" spc="5" dirty="0">
                <a:latin typeface="Tahoma"/>
                <a:cs typeface="Tahoma"/>
              </a:rPr>
              <a:t>i</a:t>
            </a:r>
            <a:r>
              <a:rPr sz="2800" dirty="0">
                <a:latin typeface="Tahoma"/>
                <a:cs typeface="Tahoma"/>
              </a:rPr>
              <a:t>e</a:t>
            </a:r>
            <a:r>
              <a:rPr sz="2800" spc="-5" dirty="0">
                <a:latin typeface="Tahoma"/>
                <a:cs typeface="Tahoma"/>
              </a:rPr>
              <a:t>:</a:t>
            </a:r>
            <a:endParaRPr sz="2800">
              <a:latin typeface="Tahoma"/>
              <a:cs typeface="Tahom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98900" y="2254250"/>
          <a:ext cx="5638799" cy="35585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799"/>
                <a:gridCol w="3810000"/>
              </a:tblGrid>
              <a:tr h="399287"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lang="ro-MO" sz="2800" dirty="0" smtClean="0"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Operator</a:t>
                      </a:r>
                      <a:endParaRPr lang="ro-MO" sz="2800" dirty="0">
                        <a:latin typeface="Arial" pitchFamily="34" charset="0"/>
                        <a:ea typeface="Tahoma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lang="ro-MO" sz="2800" dirty="0" smtClean="0"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Semnificație</a:t>
                      </a:r>
                      <a:endParaRPr lang="ro-MO" sz="2800" dirty="0">
                        <a:latin typeface="Arial" pitchFamily="34" charset="0"/>
                        <a:ea typeface="Tahoma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1667"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sz="2800" dirty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lang="ro-MO" sz="2800" dirty="0" smtClean="0"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Egal</a:t>
                      </a:r>
                      <a:endParaRPr sz="2800" dirty="0">
                        <a:latin typeface="Arial" pitchFamily="34" charset="0"/>
                        <a:ea typeface="Tahoma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3191"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sz="2800" dirty="0">
                          <a:latin typeface="Times New Roman" pitchFamily="18" charset="0"/>
                          <a:cs typeface="Times New Roman" pitchFamily="18" charset="0"/>
                        </a:rPr>
                        <a:t>&gt;</a:t>
                      </a:r>
                      <a:endParaRPr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lang="ro-MO" sz="2800" dirty="0" smtClean="0"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Mai mare</a:t>
                      </a:r>
                      <a:endParaRPr sz="2800" dirty="0">
                        <a:latin typeface="Arial" pitchFamily="34" charset="0"/>
                        <a:ea typeface="Tahoma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9287"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sz="2800" spc="-480" dirty="0">
                          <a:latin typeface="Times New Roman" pitchFamily="18" charset="0"/>
                          <a:cs typeface="Times New Roman" pitchFamily="18" charset="0"/>
                        </a:rPr>
                        <a:t>&gt;=</a:t>
                      </a:r>
                      <a:endParaRPr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875"/>
                        </a:lnSpc>
                      </a:pPr>
                      <a:r>
                        <a:rPr lang="ro-MO" sz="2800" dirty="0" smtClean="0"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Mai mare sau egal</a:t>
                      </a:r>
                      <a:endParaRPr sz="2800" dirty="0">
                        <a:latin typeface="Arial" pitchFamily="34" charset="0"/>
                        <a:ea typeface="Tahoma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1667">
                <a:tc>
                  <a:txBody>
                    <a:bodyPr/>
                    <a:lstStyle/>
                    <a:p>
                      <a:pPr algn="ctr">
                        <a:lnSpc>
                          <a:spcPts val="2865"/>
                        </a:lnSpc>
                      </a:pPr>
                      <a:r>
                        <a:rPr sz="2800" dirty="0">
                          <a:latin typeface="Times New Roman" pitchFamily="18" charset="0"/>
                          <a:cs typeface="Times New Roman" pitchFamily="18" charset="0"/>
                        </a:rPr>
                        <a:t>&lt;</a:t>
                      </a:r>
                      <a:endParaRPr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65"/>
                        </a:lnSpc>
                      </a:pPr>
                      <a:r>
                        <a:rPr lang="ro-MO" sz="2800" dirty="0" smtClean="0"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Mai</a:t>
                      </a:r>
                      <a:r>
                        <a:rPr lang="ro-MO" sz="2800" baseline="0" dirty="0" smtClean="0"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 mic</a:t>
                      </a:r>
                      <a:endParaRPr sz="2800" dirty="0">
                        <a:latin typeface="Arial" pitchFamily="34" charset="0"/>
                        <a:ea typeface="Tahoma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2429"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sz="2800" spc="-480" dirty="0">
                          <a:latin typeface="Times New Roman" pitchFamily="18" charset="0"/>
                          <a:cs typeface="Times New Roman" pitchFamily="18" charset="0"/>
                        </a:rPr>
                        <a:t>&lt;=</a:t>
                      </a:r>
                      <a:endParaRPr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875"/>
                        </a:lnSpc>
                      </a:pPr>
                      <a:r>
                        <a:rPr lang="ro-MO" sz="2800" dirty="0" smtClean="0">
                          <a:latin typeface="Arial" pitchFamily="34" charset="0"/>
                          <a:ea typeface="Tahoma" pitchFamily="34" charset="0"/>
                          <a:cs typeface="Arial" pitchFamily="34" charset="0"/>
                        </a:rPr>
                        <a:t>Mai mic sau egal</a:t>
                      </a:r>
                      <a:endParaRPr sz="2800" dirty="0">
                        <a:latin typeface="Arial" pitchFamily="34" charset="0"/>
                        <a:ea typeface="Tahoma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8525">
                <a:tc>
                  <a:txBody>
                    <a:bodyPr/>
                    <a:lstStyle/>
                    <a:p>
                      <a:pPr algn="ctr">
                        <a:lnSpc>
                          <a:spcPts val="2870"/>
                        </a:lnSpc>
                      </a:pPr>
                      <a:r>
                        <a:rPr sz="2800" spc="-480" dirty="0">
                          <a:latin typeface="Times New Roman" pitchFamily="18" charset="0"/>
                          <a:cs typeface="Times New Roman" pitchFamily="18" charset="0"/>
                        </a:rPr>
                        <a:t>&lt;&gt;</a:t>
                      </a:r>
                      <a:endParaRPr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70"/>
                        </a:lnSpc>
                      </a:pPr>
                      <a:r>
                        <a:rPr lang="ro-MO" sz="2800" spc="-42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</a:t>
                      </a:r>
                      <a:r>
                        <a:rPr lang="ro-MO" sz="2800" spc="-42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 f e r i t</a:t>
                      </a:r>
                      <a:r>
                        <a:rPr lang="ro-MO" sz="2800" spc="-42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sz="28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3191"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sz="2800" spc="-400" dirty="0">
                          <a:latin typeface="Times New Roman" pitchFamily="18" charset="0"/>
                          <a:cs typeface="Times New Roman" pitchFamily="18" charset="0"/>
                        </a:rPr>
                        <a:t>!=</a:t>
                      </a:r>
                      <a:endParaRPr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ts val="2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MO" sz="2800" spc="-42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pt-BR" sz="2800" spc="-42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</a:t>
                      </a:r>
                      <a:r>
                        <a:rPr lang="pt-BR" sz="2800" spc="-42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 f e r i t</a:t>
                      </a:r>
                      <a:r>
                        <a:rPr lang="pt-BR" sz="2800" spc="-42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pt-BR" sz="28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9287">
                <a:tc>
                  <a:txBody>
                    <a:bodyPr/>
                    <a:lstStyle/>
                    <a:p>
                      <a:pPr algn="ctr">
                        <a:lnSpc>
                          <a:spcPts val="2875"/>
                        </a:lnSpc>
                      </a:pPr>
                      <a:r>
                        <a:rPr sz="2800" spc="-395" dirty="0">
                          <a:latin typeface="Times New Roman" pitchFamily="18" charset="0"/>
                          <a:cs typeface="Times New Roman" pitchFamily="18" charset="0"/>
                        </a:rPr>
                        <a:t>^=</a:t>
                      </a:r>
                      <a:endParaRPr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ts val="2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spc="-42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</a:t>
                      </a:r>
                      <a:r>
                        <a:rPr lang="pt-BR" sz="2800" spc="-42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 f e r i t</a:t>
                      </a:r>
                      <a:r>
                        <a:rPr lang="pt-BR" sz="2800" spc="-42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pt-BR" sz="28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2"/>
          <p:cNvSpPr txBox="1">
            <a:spLocks/>
          </p:cNvSpPr>
          <p:nvPr/>
        </p:nvSpPr>
        <p:spPr>
          <a:xfrm>
            <a:off x="3060700" y="730250"/>
            <a:ext cx="41154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-5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CLAUZA</a:t>
            </a:r>
            <a:r>
              <a:rPr kumimoji="0" lang="en-US" sz="4000" b="1" i="0" u="none" strike="noStrike" kern="0" cap="none" spc="-65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WHERE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730250"/>
            <a:ext cx="41148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674367"/>
            <a:ext cx="7616190" cy="314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68070" indent="-3429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ahoma"/>
                <a:cs typeface="Tahoma"/>
              </a:rPr>
              <a:t>Conditii </a:t>
            </a:r>
            <a:r>
              <a:rPr sz="3200" spc="-5" dirty="0">
                <a:latin typeface="Tahoma"/>
                <a:cs typeface="Tahoma"/>
              </a:rPr>
              <a:t>compuse (AND, </a:t>
            </a:r>
            <a:r>
              <a:rPr sz="3200" dirty="0">
                <a:latin typeface="Tahoma"/>
                <a:cs typeface="Tahoma"/>
              </a:rPr>
              <a:t>OR, </a:t>
            </a:r>
            <a:r>
              <a:rPr sz="3200" spc="-5" dirty="0">
                <a:latin typeface="Tahoma"/>
                <a:cs typeface="Tahoma"/>
              </a:rPr>
              <a:t>NOT) si  paranteze</a:t>
            </a:r>
            <a:endParaRPr sz="3200">
              <a:latin typeface="Tahoma"/>
              <a:cs typeface="Tahoma"/>
            </a:endParaRPr>
          </a:p>
          <a:p>
            <a:pPr marL="354965" marR="1823085" indent="-342900">
              <a:lnSpc>
                <a:spcPct val="100000"/>
              </a:lnSpc>
              <a:spcBef>
                <a:spcPts val="760"/>
              </a:spcBef>
              <a:buClr>
                <a:srgbClr val="CC00CC"/>
              </a:buClr>
              <a:buSzPct val="96875"/>
              <a:buFont typeface="IPAexGothic"/>
              <a:buChar char="◆"/>
              <a:tabLst>
                <a:tab pos="415290" algn="l"/>
              </a:tabLst>
            </a:pPr>
            <a:r>
              <a:rPr sz="3200" spc="-5" dirty="0">
                <a:latin typeface="Tahoma"/>
                <a:cs typeface="Tahoma"/>
              </a:rPr>
              <a:t>AN=2 </a:t>
            </a:r>
            <a:r>
              <a:rPr sz="3200" dirty="0">
                <a:latin typeface="Tahoma"/>
                <a:cs typeface="Tahoma"/>
              </a:rPr>
              <a:t>AND PUNCTAJ&gt;500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OR  CODS=11</a:t>
            </a:r>
            <a:endParaRPr sz="3200">
              <a:latin typeface="Tahoma"/>
              <a:cs typeface="Tahoma"/>
            </a:endParaRPr>
          </a:p>
          <a:p>
            <a:pPr marL="354965" marR="5080" indent="-342900">
              <a:lnSpc>
                <a:spcPct val="100000"/>
              </a:lnSpc>
              <a:spcBef>
                <a:spcPts val="755"/>
              </a:spcBef>
              <a:buClr>
                <a:srgbClr val="CC00CC"/>
              </a:buClr>
              <a:buSzPct val="96875"/>
              <a:buFont typeface="IPAexGothic"/>
              <a:buChar char="◆"/>
              <a:tabLst>
                <a:tab pos="415290" algn="l"/>
                <a:tab pos="2131060" algn="l"/>
                <a:tab pos="3604895" algn="l"/>
                <a:tab pos="7062470" algn="l"/>
              </a:tabLst>
            </a:pPr>
            <a:r>
              <a:rPr sz="3200" spc="-5" dirty="0">
                <a:latin typeface="Tahoma"/>
                <a:cs typeface="Tahoma"/>
              </a:rPr>
              <a:t>AN=</a:t>
            </a:r>
            <a:r>
              <a:rPr sz="3200" dirty="0">
                <a:latin typeface="Tahoma"/>
                <a:cs typeface="Tahoma"/>
              </a:rPr>
              <a:t>2	</a:t>
            </a:r>
            <a:r>
              <a:rPr sz="3200" spc="-5" dirty="0">
                <a:latin typeface="Tahoma"/>
                <a:cs typeface="Tahoma"/>
              </a:rPr>
              <a:t>AN</a:t>
            </a:r>
            <a:r>
              <a:rPr sz="3200" dirty="0">
                <a:latin typeface="Tahoma"/>
                <a:cs typeface="Tahoma"/>
              </a:rPr>
              <a:t>D	</a:t>
            </a:r>
            <a:r>
              <a:rPr sz="3200" spc="-5" dirty="0">
                <a:latin typeface="Tahoma"/>
                <a:cs typeface="Tahoma"/>
              </a:rPr>
              <a:t>(PUNCT</a:t>
            </a:r>
            <a:r>
              <a:rPr sz="3200" spc="5" dirty="0">
                <a:latin typeface="Tahoma"/>
                <a:cs typeface="Tahoma"/>
              </a:rPr>
              <a:t>A</a:t>
            </a:r>
            <a:r>
              <a:rPr sz="3200" spc="-5" dirty="0">
                <a:latin typeface="Tahoma"/>
                <a:cs typeface="Tahoma"/>
              </a:rPr>
              <a:t>J&gt;</a:t>
            </a:r>
            <a:r>
              <a:rPr sz="3200" dirty="0">
                <a:latin typeface="Tahoma"/>
                <a:cs typeface="Tahoma"/>
              </a:rPr>
              <a:t>500	OR  CODS=11)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654050"/>
            <a:ext cx="4191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19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578965"/>
            <a:ext cx="7325995" cy="509016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Tahoma"/>
                <a:cs typeface="Tahoma"/>
              </a:rPr>
              <a:t>Operatorul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BETWEEN: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ahoma"/>
                <a:cs typeface="Tahoma"/>
              </a:rPr>
              <a:t>Sintaxa:</a:t>
            </a:r>
            <a:endParaRPr sz="3200" dirty="0">
              <a:latin typeface="Tahoma"/>
              <a:cs typeface="Tahoma"/>
            </a:endParaRPr>
          </a:p>
          <a:p>
            <a:pPr marL="354965" marR="5080" indent="-342900">
              <a:lnSpc>
                <a:spcPts val="3829"/>
              </a:lnSpc>
              <a:spcBef>
                <a:spcPts val="905"/>
              </a:spcBef>
            </a:pPr>
            <a:r>
              <a:rPr sz="3200" dirty="0">
                <a:latin typeface="Tahoma"/>
                <a:cs typeface="Tahoma"/>
              </a:rPr>
              <a:t>expresie BETWEEN valoare_minima </a:t>
            </a:r>
            <a:r>
              <a:rPr sz="3200" spc="-5" dirty="0">
                <a:latin typeface="Tahoma"/>
                <a:cs typeface="Tahoma"/>
              </a:rPr>
              <a:t>AND  valoare_maxima</a:t>
            </a:r>
            <a:endParaRPr sz="32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3200" dirty="0">
                <a:latin typeface="Tahoma"/>
                <a:cs typeface="Tahoma"/>
              </a:rPr>
              <a:t>Exemplu:</a:t>
            </a:r>
          </a:p>
          <a:p>
            <a:pPr marL="12700" marR="2052955">
              <a:lnSpc>
                <a:spcPct val="119700"/>
              </a:lnSpc>
            </a:pPr>
            <a:r>
              <a:rPr sz="3200" dirty="0">
                <a:latin typeface="Tahoma"/>
                <a:cs typeface="Tahoma"/>
              </a:rPr>
              <a:t>SELECT NUME, </a:t>
            </a:r>
            <a:r>
              <a:rPr sz="3200" spc="-5" dirty="0">
                <a:latin typeface="Tahoma"/>
                <a:cs typeface="Tahoma"/>
              </a:rPr>
              <a:t>AN,</a:t>
            </a:r>
            <a:r>
              <a:rPr sz="3200" spc="-7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PUNCTAJ  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 dirty="0">
              <a:latin typeface="Tahoma"/>
              <a:cs typeface="Tahoma"/>
            </a:endParaRPr>
          </a:p>
          <a:p>
            <a:pPr marL="354965" marR="304165" indent="-3429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Tahoma"/>
                <a:cs typeface="Tahoma"/>
              </a:rPr>
              <a:t>WHERE </a:t>
            </a:r>
            <a:r>
              <a:rPr sz="3200" spc="-5" dirty="0">
                <a:latin typeface="Tahoma"/>
                <a:cs typeface="Tahoma"/>
              </a:rPr>
              <a:t>PUNCTAJ </a:t>
            </a:r>
            <a:r>
              <a:rPr sz="3200" dirty="0">
                <a:latin typeface="Tahoma"/>
                <a:cs typeface="Tahoma"/>
              </a:rPr>
              <a:t>BETWEEN 2000 </a:t>
            </a:r>
            <a:r>
              <a:rPr sz="3200" spc="-5" dirty="0">
                <a:latin typeface="Tahoma"/>
                <a:cs typeface="Tahoma"/>
              </a:rPr>
              <a:t>AND  </a:t>
            </a:r>
            <a:r>
              <a:rPr sz="3200" dirty="0">
                <a:latin typeface="Tahoma"/>
                <a:cs typeface="Tahoma"/>
              </a:rPr>
              <a:t>4000;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84700" y="806450"/>
            <a:ext cx="134099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</a:rPr>
              <a:t>S</a:t>
            </a:r>
            <a:r>
              <a:rPr sz="2400" b="1" dirty="0">
                <a:solidFill>
                  <a:srgbClr val="FF0000"/>
                </a:solidFill>
              </a:rPr>
              <a:t>T</a:t>
            </a:r>
            <a:r>
              <a:rPr sz="2400" b="1" spc="-5" dirty="0">
                <a:solidFill>
                  <a:srgbClr val="FF0000"/>
                </a:solidFill>
              </a:rPr>
              <a:t>U</a:t>
            </a:r>
            <a:r>
              <a:rPr sz="24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</a:t>
            </a:fld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1450335" y="1634870"/>
            <a:ext cx="8172450" cy="4819650"/>
            <a:chOff x="1450335" y="1634870"/>
            <a:chExt cx="8172450" cy="4819650"/>
          </a:xfrm>
        </p:grpSpPr>
        <p:sp>
          <p:nvSpPr>
            <p:cNvPr id="4" name="object 4"/>
            <p:cNvSpPr/>
            <p:nvPr/>
          </p:nvSpPr>
          <p:spPr>
            <a:xfrm>
              <a:off x="1459860" y="1644395"/>
              <a:ext cx="8153400" cy="4800600"/>
            </a:xfrm>
            <a:custGeom>
              <a:avLst/>
              <a:gdLst/>
              <a:ahLst/>
              <a:cxnLst/>
              <a:rect l="l" t="t" r="r" b="b"/>
              <a:pathLst>
                <a:path w="8153400" h="4800600">
                  <a:moveTo>
                    <a:pt x="8153399" y="4800599"/>
                  </a:moveTo>
                  <a:lnTo>
                    <a:pt x="8153399" y="0"/>
                  </a:lnTo>
                  <a:lnTo>
                    <a:pt x="0" y="0"/>
                  </a:lnTo>
                  <a:lnTo>
                    <a:pt x="0" y="4800599"/>
                  </a:lnTo>
                  <a:lnTo>
                    <a:pt x="8153399" y="48005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9860" y="1644395"/>
              <a:ext cx="8153400" cy="4800600"/>
            </a:xfrm>
            <a:custGeom>
              <a:avLst/>
              <a:gdLst/>
              <a:ahLst/>
              <a:cxnLst/>
              <a:rect l="l" t="t" r="r" b="b"/>
              <a:pathLst>
                <a:path w="8153400" h="4800600">
                  <a:moveTo>
                    <a:pt x="0" y="0"/>
                  </a:moveTo>
                  <a:lnTo>
                    <a:pt x="0" y="4800599"/>
                  </a:lnTo>
                  <a:lnTo>
                    <a:pt x="8153399" y="4800599"/>
                  </a:lnTo>
                  <a:lnTo>
                    <a:pt x="8153399" y="0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549272" y="1665223"/>
            <a:ext cx="11245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urier New"/>
                <a:cs typeface="Courier New"/>
              </a:rPr>
              <a:t>MATR</a:t>
            </a:r>
            <a:r>
              <a:rPr sz="1600" b="1" spc="-80" dirty="0">
                <a:latin typeface="Courier New"/>
                <a:cs typeface="Courier New"/>
              </a:rPr>
              <a:t> </a:t>
            </a:r>
            <a:r>
              <a:rPr sz="1600" b="1" dirty="0">
                <a:latin typeface="Courier New"/>
                <a:cs typeface="Courier New"/>
              </a:rPr>
              <a:t>NUME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37286" y="1665223"/>
            <a:ext cx="18573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33170" algn="l"/>
              </a:tabLst>
            </a:pPr>
            <a:r>
              <a:rPr sz="1600" b="1" spc="-5" dirty="0">
                <a:latin typeface="Courier New"/>
                <a:cs typeface="Courier New"/>
              </a:rPr>
              <a:t>AN GR</a:t>
            </a:r>
            <a:r>
              <a:rPr sz="1600" b="1" spc="5" dirty="0">
                <a:latin typeface="Courier New"/>
                <a:cs typeface="Courier New"/>
              </a:rPr>
              <a:t>U</a:t>
            </a:r>
            <a:r>
              <a:rPr sz="1600" b="1" spc="-5" dirty="0">
                <a:latin typeface="Courier New"/>
                <a:cs typeface="Courier New"/>
              </a:rPr>
              <a:t>PA</a:t>
            </a:r>
            <a:r>
              <a:rPr sz="1600" b="1" dirty="0">
                <a:latin typeface="Courier New"/>
                <a:cs typeface="Courier New"/>
              </a:rPr>
              <a:t>	</a:t>
            </a:r>
            <a:r>
              <a:rPr sz="1600" b="1" spc="5" dirty="0">
                <a:latin typeface="Courier New"/>
                <a:cs typeface="Courier New"/>
              </a:rPr>
              <a:t>D</a:t>
            </a:r>
            <a:r>
              <a:rPr sz="1600" b="1" spc="-5" dirty="0">
                <a:latin typeface="Courier New"/>
                <a:cs typeface="Courier New"/>
              </a:rPr>
              <a:t>ATAN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0263" y="1665223"/>
            <a:ext cx="35687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56360" algn="l"/>
              </a:tabLst>
            </a:pPr>
            <a:r>
              <a:rPr sz="1600" b="1" spc="-5" dirty="0">
                <a:latin typeface="Courier New"/>
                <a:cs typeface="Courier New"/>
              </a:rPr>
              <a:t>LOC	</a:t>
            </a:r>
            <a:r>
              <a:rPr sz="1600" b="1" dirty="0">
                <a:latin typeface="Courier New"/>
                <a:cs typeface="Courier New"/>
              </a:rPr>
              <a:t>TUTOR </a:t>
            </a:r>
            <a:r>
              <a:rPr sz="1600" b="1" spc="-5" dirty="0">
                <a:latin typeface="Courier New"/>
                <a:cs typeface="Courier New"/>
              </a:rPr>
              <a:t>PUNCTAJ</a:t>
            </a:r>
            <a:r>
              <a:rPr sz="1600" b="1" spc="-65" dirty="0">
                <a:latin typeface="Courier New"/>
                <a:cs typeface="Courier New"/>
              </a:rPr>
              <a:t> </a:t>
            </a:r>
            <a:r>
              <a:rPr sz="1600" b="1" dirty="0">
                <a:latin typeface="Courier New"/>
                <a:cs typeface="Courier New"/>
              </a:rPr>
              <a:t>CODS</a:t>
            </a:r>
            <a:endParaRPr sz="1600">
              <a:latin typeface="Courier New"/>
              <a:cs typeface="Courier New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551812" y="2057712"/>
            <a:ext cx="6737984" cy="20320"/>
            <a:chOff x="1551812" y="2057712"/>
            <a:chExt cx="6737984" cy="20320"/>
          </a:xfrm>
        </p:grpSpPr>
        <p:sp>
          <p:nvSpPr>
            <p:cNvPr id="10" name="object 10"/>
            <p:cNvSpPr/>
            <p:nvPr/>
          </p:nvSpPr>
          <p:spPr>
            <a:xfrm>
              <a:off x="1561972" y="2067872"/>
              <a:ext cx="1464945" cy="0"/>
            </a:xfrm>
            <a:custGeom>
              <a:avLst/>
              <a:gdLst/>
              <a:ahLst/>
              <a:cxnLst/>
              <a:rect l="l" t="t" r="r" b="b"/>
              <a:pathLst>
                <a:path w="1464945">
                  <a:moveTo>
                    <a:pt x="0" y="0"/>
                  </a:moveTo>
                  <a:lnTo>
                    <a:pt x="487444" y="0"/>
                  </a:lnTo>
                </a:path>
                <a:path w="1464945">
                  <a:moveTo>
                    <a:pt x="609602" y="0"/>
                  </a:moveTo>
                  <a:lnTo>
                    <a:pt x="853205" y="0"/>
                  </a:lnTo>
                </a:path>
                <a:path w="1464945">
                  <a:moveTo>
                    <a:pt x="854967" y="0"/>
                  </a:moveTo>
                  <a:lnTo>
                    <a:pt x="1464332" y="0"/>
                  </a:lnTo>
                </a:path>
              </a:pathLst>
            </a:custGeom>
            <a:ln w="20280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149986" y="2067872"/>
              <a:ext cx="3663950" cy="0"/>
            </a:xfrm>
            <a:custGeom>
              <a:avLst/>
              <a:gdLst/>
              <a:ahLst/>
              <a:cxnLst/>
              <a:rect l="l" t="t" r="r" b="b"/>
              <a:pathLst>
                <a:path w="3663950">
                  <a:moveTo>
                    <a:pt x="0" y="0"/>
                  </a:moveTo>
                  <a:lnTo>
                    <a:pt x="243603" y="0"/>
                  </a:lnTo>
                </a:path>
                <a:path w="3663950">
                  <a:moveTo>
                    <a:pt x="365761" y="0"/>
                  </a:moveTo>
                  <a:lnTo>
                    <a:pt x="731284" y="0"/>
                  </a:lnTo>
                </a:path>
                <a:path w="3663950">
                  <a:moveTo>
                    <a:pt x="733045" y="0"/>
                  </a:moveTo>
                  <a:lnTo>
                    <a:pt x="1098569" y="0"/>
                  </a:lnTo>
                </a:path>
                <a:path w="3663950">
                  <a:moveTo>
                    <a:pt x="1344171" y="0"/>
                  </a:moveTo>
                  <a:lnTo>
                    <a:pt x="2197376" y="0"/>
                  </a:lnTo>
                </a:path>
                <a:path w="3663950">
                  <a:moveTo>
                    <a:pt x="2442978" y="0"/>
                  </a:moveTo>
                  <a:lnTo>
                    <a:pt x="2808502" y="0"/>
                  </a:lnTo>
                </a:path>
                <a:path w="3663950">
                  <a:moveTo>
                    <a:pt x="2810263" y="0"/>
                  </a:moveTo>
                  <a:lnTo>
                    <a:pt x="3663469" y="0"/>
                  </a:lnTo>
                </a:path>
              </a:pathLst>
            </a:custGeom>
            <a:ln w="20280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937137" y="2067872"/>
              <a:ext cx="1343025" cy="0"/>
            </a:xfrm>
            <a:custGeom>
              <a:avLst/>
              <a:gdLst/>
              <a:ahLst/>
              <a:cxnLst/>
              <a:rect l="l" t="t" r="r" b="b"/>
              <a:pathLst>
                <a:path w="1343025">
                  <a:moveTo>
                    <a:pt x="0" y="0"/>
                  </a:moveTo>
                  <a:lnTo>
                    <a:pt x="487445" y="0"/>
                  </a:lnTo>
                </a:path>
                <a:path w="1343025">
                  <a:moveTo>
                    <a:pt x="733047" y="0"/>
                  </a:moveTo>
                  <a:lnTo>
                    <a:pt x="1342413" y="0"/>
                  </a:lnTo>
                </a:path>
              </a:pathLst>
            </a:custGeom>
            <a:ln w="20280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503047" y="1909063"/>
            <a:ext cx="57600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67410" algn="l"/>
                <a:tab pos="1845945" algn="l"/>
                <a:tab pos="3433445" algn="l"/>
                <a:tab pos="3923029" algn="l"/>
                <a:tab pos="5143500" algn="l"/>
                <a:tab pos="5746750" algn="l"/>
              </a:tabLst>
            </a:pPr>
            <a:r>
              <a:rPr sz="1600" b="1" spc="-5" dirty="0">
                <a:latin typeface="Courier New"/>
                <a:cs typeface="Courier New"/>
              </a:rPr>
              <a:t> 	</a:t>
            </a:r>
            <a:r>
              <a:rPr sz="1600" b="1" spc="5" dirty="0">
                <a:latin typeface="Courier New"/>
                <a:cs typeface="Courier New"/>
              </a:rPr>
              <a:t>-	</a:t>
            </a:r>
            <a:r>
              <a:rPr sz="1600" b="1" spc="-5" dirty="0">
                <a:latin typeface="Courier New"/>
                <a:cs typeface="Courier New"/>
              </a:rPr>
              <a:t>-		- </a:t>
            </a:r>
            <a:r>
              <a:rPr sz="1600" b="1" spc="-10" dirty="0">
                <a:latin typeface="Courier New"/>
                <a:cs typeface="Courier New"/>
              </a:rPr>
              <a:t> </a:t>
            </a:r>
            <a:r>
              <a:rPr sz="1600" b="1" spc="-5" dirty="0">
                <a:latin typeface="Courier New"/>
                <a:cs typeface="Courier New"/>
              </a:rPr>
              <a:t>	</a:t>
            </a:r>
            <a:r>
              <a:rPr sz="1600" b="1" spc="-10" dirty="0">
                <a:latin typeface="Courier New"/>
                <a:cs typeface="Courier New"/>
              </a:rPr>
              <a:t> </a:t>
            </a:r>
            <a:r>
              <a:rPr sz="1600" b="1" spc="-5" dirty="0">
                <a:latin typeface="Courier New"/>
                <a:cs typeface="Courier New"/>
              </a:rPr>
              <a:t>	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281312" y="2067872"/>
            <a:ext cx="855344" cy="0"/>
          </a:xfrm>
          <a:custGeom>
            <a:avLst/>
            <a:gdLst/>
            <a:ahLst/>
            <a:cxnLst/>
            <a:rect l="l" t="t" r="r" b="b"/>
            <a:pathLst>
              <a:path w="855345">
                <a:moveTo>
                  <a:pt x="0" y="0"/>
                </a:moveTo>
                <a:lnTo>
                  <a:pt x="243603" y="0"/>
                </a:lnTo>
              </a:path>
              <a:path w="855345">
                <a:moveTo>
                  <a:pt x="365761" y="0"/>
                </a:moveTo>
                <a:lnTo>
                  <a:pt x="609356" y="0"/>
                </a:lnTo>
              </a:path>
              <a:path w="855345">
                <a:moveTo>
                  <a:pt x="611118" y="0"/>
                </a:moveTo>
                <a:lnTo>
                  <a:pt x="854722" y="0"/>
                </a:lnTo>
              </a:path>
            </a:pathLst>
          </a:custGeom>
          <a:ln w="2028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1530222" y="2216417"/>
          <a:ext cx="7639680" cy="28910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0390"/>
                <a:gridCol w="977900"/>
                <a:gridCol w="367029"/>
                <a:gridCol w="794384"/>
                <a:gridCol w="1283335"/>
                <a:gridCol w="1404619"/>
                <a:gridCol w="916939"/>
                <a:gridCol w="855980"/>
                <a:gridCol w="459104"/>
              </a:tblGrid>
              <a:tr h="223265">
                <a:tc>
                  <a:txBody>
                    <a:bodyPr/>
                    <a:lstStyle/>
                    <a:p>
                      <a:pPr marL="31750">
                        <a:lnSpc>
                          <a:spcPts val="1530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1456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530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GEORGE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53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53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1141A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530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2-MAR-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2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530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BUCURESTI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53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90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53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4601">
                <a:tc>
                  <a:txBody>
                    <a:bodyPr/>
                    <a:lstStyle/>
                    <a:p>
                      <a:pPr marL="3175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1325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VASILE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1122A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0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5-OCT-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PITESTI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1456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3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90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4601">
                <a:tc>
                  <a:txBody>
                    <a:bodyPr/>
                    <a:lstStyle/>
                    <a:p>
                      <a:pPr marL="3175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1645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MARIA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3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1131B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95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7-JUN-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3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PLOIESTI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4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00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3839">
                <a:tc>
                  <a:txBody>
                    <a:bodyPr/>
                    <a:lstStyle/>
                    <a:p>
                      <a:pPr marL="3175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3145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ION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2112B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4-JAN-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PLOIESTI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3251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6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70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4601">
                <a:tc>
                  <a:txBody>
                    <a:bodyPr/>
                    <a:lstStyle/>
                    <a:p>
                      <a:pPr marL="3175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2146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STANCA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2141A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5-MAY-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2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BUCURESTI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6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20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4601">
                <a:tc>
                  <a:txBody>
                    <a:bodyPr/>
                    <a:lstStyle/>
                    <a:p>
                      <a:pPr marL="3175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3251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ALEX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2153B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95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0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7-NOV-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BRASOV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5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70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4601">
                <a:tc>
                  <a:txBody>
                    <a:bodyPr/>
                    <a:lstStyle/>
                    <a:p>
                      <a:pPr marL="3175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2215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ELENA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2122A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9-AUG-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BUCURESTI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2146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90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4601">
                <a:tc>
                  <a:txBody>
                    <a:bodyPr/>
                    <a:lstStyle/>
                    <a:p>
                      <a:pPr marL="3175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4311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ADRIAN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3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2431A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95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3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1-JUL-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3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BUCURESTI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95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4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50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3839">
                <a:tc>
                  <a:txBody>
                    <a:bodyPr/>
                    <a:lstStyle/>
                    <a:p>
                      <a:pPr marL="3175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3514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FLOREA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2452B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0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3-FEB-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BRASOV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3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30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4601">
                <a:tc>
                  <a:txBody>
                    <a:bodyPr/>
                    <a:lstStyle/>
                    <a:p>
                      <a:pPr marL="3175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1925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OANA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2421A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0-DEC-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89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BUCURESTI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4311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89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7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60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89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44601">
                <a:tc>
                  <a:txBody>
                    <a:bodyPr/>
                    <a:lstStyle/>
                    <a:p>
                      <a:pPr marL="3175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2101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MARIUS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2412B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95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0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2-SEP-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95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PITESTI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3514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95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3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10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95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223265">
                <a:tc>
                  <a:txBody>
                    <a:bodyPr/>
                    <a:lstStyle/>
                    <a:p>
                      <a:pPr marL="31750">
                        <a:lnSpc>
                          <a:spcPts val="1660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4705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6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VOICU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6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6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2421B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1660"/>
                        </a:lnSpc>
                      </a:pPr>
                      <a:r>
                        <a:rPr sz="1600" b="1" spc="10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9-APR-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8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60"/>
                        </a:lnSpc>
                      </a:pPr>
                      <a:r>
                        <a:rPr sz="1600" b="1" spc="-5" dirty="0">
                          <a:latin typeface="Courier New"/>
                          <a:cs typeface="Courier New"/>
                        </a:rPr>
                        <a:t>BRASOV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1594" algn="ctr">
                        <a:lnSpc>
                          <a:spcPts val="166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4311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75895" algn="r">
                        <a:lnSpc>
                          <a:spcPts val="166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600" b="1" spc="10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1600" b="1" dirty="0">
                          <a:latin typeface="Courier New"/>
                          <a:cs typeface="Courier New"/>
                        </a:rPr>
                        <a:t>90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60"/>
                        </a:lnSpc>
                      </a:pPr>
                      <a:r>
                        <a:rPr sz="1600" b="1" dirty="0">
                          <a:latin typeface="Courier New"/>
                          <a:cs typeface="Courier New"/>
                        </a:rPr>
                        <a:t>24</a:t>
                      </a:r>
                      <a:endParaRPr sz="16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8741" y="867921"/>
            <a:ext cx="7008359" cy="113428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 marR="0" lvl="0" indent="0" algn="l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ro-MO" b="1" spc="-5" dirty="0" smtClean="0">
                <a:solidFill>
                  <a:srgbClr val="FF0000"/>
                </a:solidFill>
              </a:rPr>
              <a:t>		</a:t>
            </a: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r>
              <a:rPr lang="ro-MO" b="1" dirty="0" smtClean="0">
                <a:solidFill>
                  <a:srgbClr val="FF0000"/>
                </a:solidFill>
              </a:rPr>
              <a:t/>
            </a:r>
            <a:br>
              <a:rPr lang="ro-MO" b="1" dirty="0" smtClean="0">
                <a:solidFill>
                  <a:srgbClr val="FF0000"/>
                </a:solidFill>
              </a:rPr>
            </a:br>
            <a:r>
              <a:rPr sz="2800" spc="-5" dirty="0" smtClean="0"/>
              <a:t>BETWEEN</a:t>
            </a:r>
            <a:r>
              <a:rPr sz="2800" spc="-5" dirty="0"/>
              <a:t>: Alte</a:t>
            </a:r>
            <a:r>
              <a:rPr sz="2800" dirty="0"/>
              <a:t> </a:t>
            </a:r>
            <a:r>
              <a:rPr sz="2800" spc="-5" dirty="0"/>
              <a:t>exemple</a:t>
            </a:r>
            <a:endParaRPr sz="280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2459227"/>
            <a:ext cx="7477759" cy="41230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8625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AN, PUNCTAJ  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STUD</a:t>
            </a:r>
            <a:endParaRPr sz="2800" dirty="0">
              <a:latin typeface="Tahoma"/>
              <a:cs typeface="Tahoma"/>
            </a:endParaRPr>
          </a:p>
          <a:p>
            <a:pPr marL="354965" marR="490855" indent="-342900">
              <a:lnSpc>
                <a:spcPct val="80000"/>
              </a:lnSpc>
              <a:spcBef>
                <a:spcPts val="670"/>
              </a:spcBef>
            </a:pPr>
            <a:r>
              <a:rPr sz="2800" spc="-5" dirty="0">
                <a:latin typeface="Tahoma"/>
                <a:cs typeface="Tahoma"/>
              </a:rPr>
              <a:t>WHERE PUNCTAJ + 100 BETWEEN TUTOR </a:t>
            </a:r>
            <a:r>
              <a:rPr sz="2800" dirty="0">
                <a:latin typeface="Tahoma"/>
                <a:cs typeface="Tahoma"/>
              </a:rPr>
              <a:t>-  </a:t>
            </a:r>
            <a:r>
              <a:rPr sz="2800" spc="-10" dirty="0">
                <a:latin typeface="Tahoma"/>
                <a:cs typeface="Tahoma"/>
              </a:rPr>
              <a:t>2000 </a:t>
            </a:r>
            <a:r>
              <a:rPr sz="2800" spc="-5" dirty="0">
                <a:latin typeface="Tahoma"/>
                <a:cs typeface="Tahoma"/>
              </a:rPr>
              <a:t>AND TUTOR +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1000;</a:t>
            </a:r>
            <a:endParaRPr sz="28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750" dirty="0">
              <a:latin typeface="Tahoma"/>
              <a:cs typeface="Tahoma"/>
            </a:endParaRPr>
          </a:p>
          <a:p>
            <a:pPr marL="12700" marR="3009265">
              <a:lnSpc>
                <a:spcPct val="100400"/>
              </a:lnSpc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LOC, DATAN  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STUD</a:t>
            </a:r>
            <a:endParaRPr sz="2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WHERE </a:t>
            </a:r>
            <a:r>
              <a:rPr sz="2800" dirty="0">
                <a:latin typeface="Tahoma"/>
                <a:cs typeface="Tahoma"/>
              </a:rPr>
              <a:t>LOC </a:t>
            </a:r>
            <a:r>
              <a:rPr sz="2800" spc="-5" dirty="0">
                <a:latin typeface="Tahoma"/>
                <a:cs typeface="Tahoma"/>
              </a:rPr>
              <a:t>BETWEEN 'A' AND 'L'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AND</a:t>
            </a:r>
            <a:endParaRPr sz="2800" dirty="0">
              <a:latin typeface="Tahoma"/>
              <a:cs typeface="Tahoma"/>
            </a:endParaRPr>
          </a:p>
          <a:p>
            <a:pPr marL="354965" marR="5080" indent="324485">
              <a:lnSpc>
                <a:spcPct val="80000"/>
              </a:lnSpc>
              <a:spcBef>
                <a:spcPts val="670"/>
              </a:spcBef>
            </a:pPr>
            <a:r>
              <a:rPr sz="2800" spc="-10" dirty="0">
                <a:latin typeface="Tahoma"/>
                <a:cs typeface="Tahoma"/>
              </a:rPr>
              <a:t>DATAN </a:t>
            </a:r>
            <a:r>
              <a:rPr sz="2800" spc="-5" dirty="0">
                <a:latin typeface="Tahoma"/>
                <a:cs typeface="Tahoma"/>
              </a:rPr>
              <a:t>BETWEEN '1-JAN-82' AND '31-DEC-  </a:t>
            </a:r>
            <a:r>
              <a:rPr sz="2800" spc="-10" dirty="0">
                <a:latin typeface="Tahoma"/>
                <a:cs typeface="Tahoma"/>
              </a:rPr>
              <a:t>82';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654050"/>
            <a:ext cx="52578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604263"/>
            <a:ext cx="6243320" cy="4660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ahoma"/>
                <a:cs typeface="Tahoma"/>
              </a:rPr>
              <a:t>Operatorul IN: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Sintaxa:</a:t>
            </a:r>
            <a:endParaRPr sz="2800">
              <a:latin typeface="Tahoma"/>
              <a:cs typeface="Tahoma"/>
            </a:endParaRPr>
          </a:p>
          <a:p>
            <a:pPr marL="12700" marR="56642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Tahoma"/>
                <a:cs typeface="Tahoma"/>
              </a:rPr>
              <a:t>expresie </a:t>
            </a:r>
            <a:r>
              <a:rPr sz="2800" dirty="0">
                <a:latin typeface="Tahoma"/>
                <a:cs typeface="Tahoma"/>
              </a:rPr>
              <a:t>IN </a:t>
            </a:r>
            <a:r>
              <a:rPr sz="2800" spc="-5" dirty="0">
                <a:latin typeface="Tahoma"/>
                <a:cs typeface="Tahoma"/>
              </a:rPr>
              <a:t>(val_1, val_2, </a:t>
            </a:r>
            <a:r>
              <a:rPr sz="2800" dirty="0">
                <a:latin typeface="Tahoma"/>
                <a:cs typeface="Tahoma"/>
              </a:rPr>
              <a:t>..., </a:t>
            </a:r>
            <a:r>
              <a:rPr sz="2800" spc="-5" dirty="0">
                <a:latin typeface="Tahoma"/>
                <a:cs typeface="Tahoma"/>
              </a:rPr>
              <a:t>val_n)  Exemple:</a:t>
            </a:r>
            <a:endParaRPr sz="2800">
              <a:latin typeface="Tahoma"/>
              <a:cs typeface="Tahoma"/>
            </a:endParaRPr>
          </a:p>
          <a:p>
            <a:pPr marL="12700" marR="1965325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AN, DATAN  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STUD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ts val="3354"/>
              </a:lnSpc>
            </a:pPr>
            <a:r>
              <a:rPr sz="2800" spc="-5" dirty="0">
                <a:latin typeface="Tahoma"/>
                <a:cs typeface="Tahoma"/>
              </a:rPr>
              <a:t>WHERE TUTOR IN </a:t>
            </a:r>
            <a:r>
              <a:rPr sz="2800" spc="-10" dirty="0">
                <a:latin typeface="Tahoma"/>
                <a:cs typeface="Tahoma"/>
              </a:rPr>
              <a:t>(1456,</a:t>
            </a:r>
            <a:r>
              <a:rPr sz="2800" spc="3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2146);</a:t>
            </a:r>
            <a:endParaRPr sz="2800">
              <a:latin typeface="Tahoma"/>
              <a:cs typeface="Tahoma"/>
            </a:endParaRPr>
          </a:p>
          <a:p>
            <a:pPr marL="469900">
              <a:lnSpc>
                <a:spcPts val="2875"/>
              </a:lnSpc>
            </a:pPr>
            <a:r>
              <a:rPr sz="2400" dirty="0">
                <a:latin typeface="Tahoma"/>
                <a:cs typeface="Tahoma"/>
              </a:rPr>
              <a:t>IN </a:t>
            </a:r>
            <a:r>
              <a:rPr sz="2400" spc="-5" dirty="0">
                <a:latin typeface="Tahoma"/>
                <a:cs typeface="Tahoma"/>
              </a:rPr>
              <a:t>ignora valorile nule din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lista:</a:t>
            </a:r>
            <a:endParaRPr sz="2400">
              <a:latin typeface="Tahoma"/>
              <a:cs typeface="Tahoma"/>
            </a:endParaRPr>
          </a:p>
          <a:p>
            <a:pPr marL="12700" marR="636905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AN, GRUPA, TUTOR  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STUD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Tahoma"/>
                <a:cs typeface="Tahoma"/>
              </a:rPr>
              <a:t>WHERE TUTOR IN (NULL, </a:t>
            </a:r>
            <a:r>
              <a:rPr sz="2800" spc="-10" dirty="0">
                <a:latin typeface="Tahoma"/>
                <a:cs typeface="Tahoma"/>
              </a:rPr>
              <a:t>1456,</a:t>
            </a:r>
            <a:r>
              <a:rPr sz="2800" spc="4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2146);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2100" y="654050"/>
            <a:ext cx="5105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634743"/>
            <a:ext cx="7377430" cy="506920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354965" marR="456565" indent="-342900">
              <a:lnSpc>
                <a:spcPts val="3440"/>
              </a:lnSpc>
              <a:spcBef>
                <a:spcPts val="550"/>
              </a:spcBef>
            </a:pPr>
            <a:r>
              <a:rPr sz="3200" dirty="0">
                <a:latin typeface="Tahoma"/>
                <a:cs typeface="Tahoma"/>
              </a:rPr>
              <a:t>NOT IN </a:t>
            </a:r>
            <a:r>
              <a:rPr sz="3200" spc="-5" dirty="0">
                <a:latin typeface="Tahoma"/>
                <a:cs typeface="Tahoma"/>
              </a:rPr>
              <a:t>intoarce </a:t>
            </a:r>
            <a:r>
              <a:rPr sz="3200" dirty="0">
                <a:latin typeface="Tahoma"/>
                <a:cs typeface="Tahoma"/>
              </a:rPr>
              <a:t>fals daca </a:t>
            </a:r>
            <a:r>
              <a:rPr sz="3200" spc="-5" dirty="0">
                <a:latin typeface="Tahoma"/>
                <a:cs typeface="Tahoma"/>
              </a:rPr>
              <a:t>lista </a:t>
            </a:r>
            <a:r>
              <a:rPr sz="3200" dirty="0">
                <a:latin typeface="Tahoma"/>
                <a:cs typeface="Tahoma"/>
              </a:rPr>
              <a:t>contine  </a:t>
            </a:r>
            <a:r>
              <a:rPr sz="3200" spc="-5" dirty="0">
                <a:latin typeface="Tahoma"/>
                <a:cs typeface="Tahoma"/>
              </a:rPr>
              <a:t>valori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nule:</a:t>
            </a:r>
            <a:endParaRPr sz="3200">
              <a:latin typeface="Tahoma"/>
              <a:cs typeface="Tahoma"/>
            </a:endParaRPr>
          </a:p>
          <a:p>
            <a:pPr marL="12700" marR="969644">
              <a:lnSpc>
                <a:spcPts val="4210"/>
              </a:lnSpc>
              <a:spcBef>
                <a:spcPts val="160"/>
              </a:spcBef>
            </a:pPr>
            <a:r>
              <a:rPr sz="3200" dirty="0">
                <a:latin typeface="Tahoma"/>
                <a:cs typeface="Tahoma"/>
              </a:rPr>
              <a:t>SELECT NUME, </a:t>
            </a:r>
            <a:r>
              <a:rPr sz="3200" spc="-5" dirty="0">
                <a:latin typeface="Tahoma"/>
                <a:cs typeface="Tahoma"/>
              </a:rPr>
              <a:t>AN, </a:t>
            </a:r>
            <a:r>
              <a:rPr sz="3200" dirty="0">
                <a:latin typeface="Tahoma"/>
                <a:cs typeface="Tahoma"/>
              </a:rPr>
              <a:t>GRUPA, TUTOR  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>
              <a:latin typeface="Tahoma"/>
              <a:cs typeface="Tahoma"/>
            </a:endParaRPr>
          </a:p>
          <a:p>
            <a:pPr marL="354965" marR="631190" indent="-342900">
              <a:lnSpc>
                <a:spcPts val="3460"/>
              </a:lnSpc>
              <a:spcBef>
                <a:spcPts val="605"/>
              </a:spcBef>
            </a:pPr>
            <a:r>
              <a:rPr sz="3200" dirty="0">
                <a:latin typeface="Tahoma"/>
                <a:cs typeface="Tahoma"/>
              </a:rPr>
              <a:t>WHERE TUTOR NOT IN </a:t>
            </a:r>
            <a:r>
              <a:rPr sz="3200" spc="-5" dirty="0">
                <a:latin typeface="Tahoma"/>
                <a:cs typeface="Tahoma"/>
              </a:rPr>
              <a:t>(NULL, </a:t>
            </a:r>
            <a:r>
              <a:rPr sz="3200" dirty="0">
                <a:latin typeface="Tahoma"/>
                <a:cs typeface="Tahoma"/>
              </a:rPr>
              <a:t>1456,  2146);</a:t>
            </a:r>
            <a:endParaRPr sz="3200">
              <a:latin typeface="Tahoma"/>
              <a:cs typeface="Tahoma"/>
            </a:endParaRPr>
          </a:p>
          <a:p>
            <a:pPr marL="469265">
              <a:lnSpc>
                <a:spcPct val="100000"/>
              </a:lnSpc>
              <a:spcBef>
                <a:spcPts val="270"/>
              </a:spcBef>
            </a:pPr>
            <a:r>
              <a:rPr sz="2800" spc="-5" dirty="0">
                <a:latin typeface="Tahoma"/>
                <a:cs typeface="Tahoma"/>
              </a:rPr>
              <a:t>IN este </a:t>
            </a:r>
            <a:r>
              <a:rPr sz="2800" dirty="0">
                <a:latin typeface="Tahoma"/>
                <a:cs typeface="Tahoma"/>
              </a:rPr>
              <a:t>operator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derivat:</a:t>
            </a:r>
            <a:endParaRPr sz="2800">
              <a:latin typeface="Tahoma"/>
              <a:cs typeface="Tahoma"/>
            </a:endParaRPr>
          </a:p>
          <a:p>
            <a:pPr marL="12700" marR="2488565">
              <a:lnSpc>
                <a:spcPct val="109700"/>
              </a:lnSpc>
              <a:spcBef>
                <a:spcPts val="10"/>
              </a:spcBef>
            </a:pPr>
            <a:r>
              <a:rPr sz="3200" dirty="0">
                <a:latin typeface="Tahoma"/>
                <a:cs typeface="Tahoma"/>
              </a:rPr>
              <a:t>SELECT NUME, </a:t>
            </a:r>
            <a:r>
              <a:rPr sz="3200" spc="-5" dirty="0">
                <a:latin typeface="Tahoma"/>
                <a:cs typeface="Tahoma"/>
              </a:rPr>
              <a:t>AN,</a:t>
            </a:r>
            <a:r>
              <a:rPr sz="3200" spc="-85" dirty="0">
                <a:latin typeface="Tahoma"/>
                <a:cs typeface="Tahoma"/>
              </a:rPr>
              <a:t> </a:t>
            </a:r>
            <a:r>
              <a:rPr sz="3200" spc="5" dirty="0">
                <a:latin typeface="Tahoma"/>
                <a:cs typeface="Tahoma"/>
              </a:rPr>
              <a:t>DATAN  </a:t>
            </a:r>
            <a:r>
              <a:rPr sz="3200" dirty="0">
                <a:latin typeface="Tahoma"/>
                <a:cs typeface="Tahoma"/>
              </a:rPr>
              <a:t>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Tahoma"/>
                <a:cs typeface="Tahoma"/>
              </a:rPr>
              <a:t>WHERE TUTOR=1456 OR</a:t>
            </a:r>
            <a:r>
              <a:rPr sz="3200" spc="-3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TUTOR=2146;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577850"/>
            <a:ext cx="46482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596033"/>
            <a:ext cx="7275195" cy="502412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800" spc="-5" dirty="0">
                <a:latin typeface="Tahoma"/>
                <a:cs typeface="Tahoma"/>
              </a:rPr>
              <a:t>Operatorul IN. </a:t>
            </a:r>
            <a:r>
              <a:rPr sz="2800" dirty="0">
                <a:latin typeface="Tahoma"/>
                <a:cs typeface="Tahoma"/>
              </a:rPr>
              <a:t>Alte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exemple:</a:t>
            </a:r>
            <a:endParaRPr sz="2800">
              <a:latin typeface="Tahoma"/>
              <a:cs typeface="Tahoma"/>
            </a:endParaRPr>
          </a:p>
          <a:p>
            <a:pPr marL="12700" marR="2205355">
              <a:lnSpc>
                <a:spcPct val="110000"/>
              </a:lnSpc>
              <a:spcBef>
                <a:spcPts val="15"/>
              </a:spcBef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PUNCTAJ, CODS  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STUD</a:t>
            </a:r>
            <a:endParaRPr sz="2800">
              <a:latin typeface="Tahoma"/>
              <a:cs typeface="Tahoma"/>
            </a:endParaRPr>
          </a:p>
          <a:p>
            <a:pPr marL="354965" marR="672465" indent="-342900">
              <a:lnSpc>
                <a:spcPts val="3020"/>
              </a:lnSpc>
              <a:spcBef>
                <a:spcPts val="720"/>
              </a:spcBef>
            </a:pPr>
            <a:r>
              <a:rPr sz="2800" spc="-5" dirty="0">
                <a:latin typeface="Tahoma"/>
                <a:cs typeface="Tahoma"/>
              </a:rPr>
              <a:t>WHERE PUNCTAJ + 10 IN (CODS*30+70,  CODS*200+700);</a:t>
            </a: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000">
              <a:latin typeface="Tahoma"/>
              <a:cs typeface="Tahoma"/>
            </a:endParaRPr>
          </a:p>
          <a:p>
            <a:pPr marL="12700" marR="2806065">
              <a:lnSpc>
                <a:spcPct val="110000"/>
              </a:lnSpc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LOC, DATAN  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STUD</a:t>
            </a:r>
            <a:endParaRPr sz="2800">
              <a:latin typeface="Tahoma"/>
              <a:cs typeface="Tahoma"/>
            </a:endParaRPr>
          </a:p>
          <a:p>
            <a:pPr marL="680085" marR="5080" indent="-668020">
              <a:lnSpc>
                <a:spcPct val="110000"/>
              </a:lnSpc>
              <a:spcBef>
                <a:spcPts val="15"/>
              </a:spcBef>
            </a:pPr>
            <a:r>
              <a:rPr sz="2800" spc="-5" dirty="0">
                <a:latin typeface="Tahoma"/>
                <a:cs typeface="Tahoma"/>
              </a:rPr>
              <a:t>WHERE </a:t>
            </a:r>
            <a:r>
              <a:rPr sz="2800" dirty="0">
                <a:latin typeface="Tahoma"/>
                <a:cs typeface="Tahoma"/>
              </a:rPr>
              <a:t>LOC </a:t>
            </a:r>
            <a:r>
              <a:rPr sz="2800" spc="-5" dirty="0">
                <a:latin typeface="Tahoma"/>
                <a:cs typeface="Tahoma"/>
              </a:rPr>
              <a:t>IN </a:t>
            </a:r>
            <a:r>
              <a:rPr sz="2800" dirty="0">
                <a:latin typeface="Tahoma"/>
                <a:cs typeface="Tahoma"/>
              </a:rPr>
              <a:t>('BUCURESTI', </a:t>
            </a:r>
            <a:r>
              <a:rPr sz="2800" spc="-5" dirty="0">
                <a:latin typeface="Tahoma"/>
                <a:cs typeface="Tahoma"/>
              </a:rPr>
              <a:t>'PLOIESTI') OR  </a:t>
            </a:r>
            <a:r>
              <a:rPr sz="2800" spc="-10" dirty="0">
                <a:latin typeface="Tahoma"/>
                <a:cs typeface="Tahoma"/>
              </a:rPr>
              <a:t>DATAN </a:t>
            </a:r>
            <a:r>
              <a:rPr sz="2800" spc="-5" dirty="0">
                <a:latin typeface="Tahoma"/>
                <a:cs typeface="Tahoma"/>
              </a:rPr>
              <a:t>IN ('02-SEP-85', </a:t>
            </a:r>
            <a:r>
              <a:rPr sz="2800" spc="-10" dirty="0">
                <a:latin typeface="Tahoma"/>
                <a:cs typeface="Tahoma"/>
              </a:rPr>
              <a:t>'19-APR-84',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'29-</a:t>
            </a:r>
            <a:endParaRPr sz="2800">
              <a:latin typeface="Tahoma"/>
              <a:cs typeface="Tahoma"/>
            </a:endParaRPr>
          </a:p>
          <a:p>
            <a:pPr marL="355600">
              <a:lnSpc>
                <a:spcPts val="3025"/>
              </a:lnSpc>
            </a:pPr>
            <a:r>
              <a:rPr sz="2800" spc="-5" dirty="0">
                <a:latin typeface="Tahoma"/>
                <a:cs typeface="Tahoma"/>
              </a:rPr>
              <a:t>AUG-84');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654050"/>
            <a:ext cx="4572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578965"/>
            <a:ext cx="5913120" cy="3404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889250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Tahoma"/>
                <a:cs typeface="Tahoma"/>
              </a:rPr>
              <a:t>Operatorul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LIKE:  </a:t>
            </a:r>
            <a:r>
              <a:rPr sz="3200" spc="-5" dirty="0">
                <a:latin typeface="Tahoma"/>
                <a:cs typeface="Tahoma"/>
              </a:rPr>
              <a:t>Sintaxa: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ts val="3835"/>
              </a:lnSpc>
              <a:spcBef>
                <a:spcPts val="770"/>
              </a:spcBef>
            </a:pPr>
            <a:r>
              <a:rPr sz="3200" dirty="0">
                <a:latin typeface="Tahoma"/>
                <a:cs typeface="Tahoma"/>
              </a:rPr>
              <a:t>expresie LIKE </a:t>
            </a:r>
            <a:r>
              <a:rPr sz="3200" spc="-5" dirty="0">
                <a:latin typeface="Tahoma"/>
                <a:cs typeface="Tahoma"/>
              </a:rPr>
              <a:t>'SABLON'</a:t>
            </a:r>
            <a:r>
              <a:rPr sz="3200" spc="-7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[ESCAPE</a:t>
            </a:r>
            <a:endParaRPr sz="3200">
              <a:latin typeface="Tahoma"/>
              <a:cs typeface="Tahoma"/>
            </a:endParaRPr>
          </a:p>
          <a:p>
            <a:pPr marL="354965">
              <a:lnSpc>
                <a:spcPts val="3835"/>
              </a:lnSpc>
            </a:pPr>
            <a:r>
              <a:rPr sz="3200" spc="-5" dirty="0">
                <a:latin typeface="Tahoma"/>
                <a:cs typeface="Tahoma"/>
              </a:rPr>
              <a:t>'caracter']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ahoma"/>
                <a:cs typeface="Tahoma"/>
              </a:rPr>
              <a:t>Caractere </a:t>
            </a:r>
            <a:r>
              <a:rPr sz="3200" dirty="0">
                <a:latin typeface="Tahoma"/>
                <a:cs typeface="Tahoma"/>
              </a:rPr>
              <a:t>de inlocuire in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sablon: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  <a:tabLst>
                <a:tab pos="1841500" algn="l"/>
              </a:tabLst>
            </a:pPr>
            <a:r>
              <a:rPr sz="3200" spc="-105" dirty="0">
                <a:latin typeface="Arial"/>
                <a:cs typeface="Arial"/>
              </a:rPr>
              <a:t>Caracter	</a:t>
            </a:r>
            <a:r>
              <a:rPr sz="3200" spc="-55" dirty="0">
                <a:latin typeface="Arial"/>
                <a:cs typeface="Arial"/>
              </a:rPr>
              <a:t>Semnificaţie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41431" y="4945479"/>
            <a:ext cx="365125" cy="121729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950"/>
              </a:spcBef>
            </a:pPr>
            <a:r>
              <a:rPr sz="3200" spc="-180" dirty="0">
                <a:latin typeface="Arial"/>
                <a:cs typeface="Arial"/>
              </a:rPr>
              <a:t>_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3200" spc="-175" dirty="0">
                <a:latin typeface="Arial"/>
                <a:cs typeface="Arial"/>
              </a:rPr>
              <a:t>%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62136" y="4945479"/>
            <a:ext cx="6108700" cy="121729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3200" spc="-35" dirty="0">
                <a:latin typeface="Times New Roman"/>
                <a:cs typeface="Times New Roman"/>
              </a:rPr>
              <a:t>Orice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60" dirty="0">
                <a:latin typeface="Times New Roman"/>
                <a:cs typeface="Times New Roman"/>
              </a:rPr>
              <a:t>caracter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3200" spc="-35" dirty="0">
                <a:latin typeface="Times New Roman"/>
                <a:cs typeface="Times New Roman"/>
              </a:rPr>
              <a:t>Orice </a:t>
            </a:r>
            <a:r>
              <a:rPr sz="3200" spc="-80" dirty="0">
                <a:latin typeface="Times New Roman"/>
                <a:cs typeface="Times New Roman"/>
              </a:rPr>
              <a:t>şir </a:t>
            </a:r>
            <a:r>
              <a:rPr sz="3200" spc="-40" dirty="0">
                <a:latin typeface="Times New Roman"/>
                <a:cs typeface="Times New Roman"/>
              </a:rPr>
              <a:t>de </a:t>
            </a:r>
            <a:r>
              <a:rPr sz="3200" spc="-70" dirty="0">
                <a:latin typeface="Times New Roman"/>
                <a:cs typeface="Times New Roman"/>
              </a:rPr>
              <a:t>caractere, </a:t>
            </a:r>
            <a:r>
              <a:rPr sz="3200" spc="-95" dirty="0">
                <a:latin typeface="Times New Roman"/>
                <a:cs typeface="Times New Roman"/>
              </a:rPr>
              <a:t>inclusiv </a:t>
            </a:r>
            <a:r>
              <a:rPr sz="3200" spc="-90" dirty="0">
                <a:latin typeface="Times New Roman"/>
                <a:cs typeface="Times New Roman"/>
              </a:rPr>
              <a:t>şirul</a:t>
            </a:r>
            <a:r>
              <a:rPr sz="3200" spc="325" dirty="0">
                <a:latin typeface="Times New Roman"/>
                <a:cs typeface="Times New Roman"/>
              </a:rPr>
              <a:t> </a:t>
            </a:r>
            <a:r>
              <a:rPr sz="3200" spc="-90" dirty="0">
                <a:latin typeface="Times New Roman"/>
                <a:cs typeface="Times New Roman"/>
              </a:rPr>
              <a:t>vid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577850"/>
            <a:ext cx="42672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16" y="1608835"/>
            <a:ext cx="4217670" cy="48444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62610">
              <a:lnSpc>
                <a:spcPct val="109800"/>
              </a:lnSpc>
              <a:spcBef>
                <a:spcPts val="90"/>
              </a:spcBef>
            </a:pPr>
            <a:r>
              <a:rPr sz="2400" spc="-5" dirty="0">
                <a:latin typeface="Tahoma"/>
                <a:cs typeface="Tahoma"/>
              </a:rPr>
              <a:t>Operatorul </a:t>
            </a:r>
            <a:r>
              <a:rPr sz="2400" dirty="0">
                <a:latin typeface="Tahoma"/>
                <a:cs typeface="Tahoma"/>
              </a:rPr>
              <a:t>LIKE: </a:t>
            </a:r>
            <a:r>
              <a:rPr sz="2400" spc="-5" dirty="0">
                <a:latin typeface="Tahoma"/>
                <a:cs typeface="Tahoma"/>
              </a:rPr>
              <a:t>Exemple  SELECT NUME, AN, </a:t>
            </a:r>
            <a:r>
              <a:rPr sz="2400" spc="-10" dirty="0">
                <a:latin typeface="Tahoma"/>
                <a:cs typeface="Tahoma"/>
              </a:rPr>
              <a:t>GRUPA  </a:t>
            </a:r>
            <a:r>
              <a:rPr sz="2400" spc="-5" dirty="0">
                <a:latin typeface="Tahoma"/>
                <a:cs typeface="Tahoma"/>
              </a:rPr>
              <a:t>FROM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STUD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2400" spc="-5" dirty="0">
                <a:latin typeface="Tahoma"/>
                <a:cs typeface="Tahoma"/>
              </a:rPr>
              <a:t>WHERE NUME </a:t>
            </a:r>
            <a:r>
              <a:rPr sz="2400" dirty="0">
                <a:latin typeface="Tahoma"/>
                <a:cs typeface="Tahoma"/>
              </a:rPr>
              <a:t>LIKE</a:t>
            </a:r>
            <a:r>
              <a:rPr sz="2400" spc="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'A%';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600">
              <a:latin typeface="Tahoma"/>
              <a:cs typeface="Tahoma"/>
            </a:endParaRPr>
          </a:p>
          <a:p>
            <a:pPr marL="12700" marR="1135380">
              <a:lnSpc>
                <a:spcPct val="109600"/>
              </a:lnSpc>
            </a:pPr>
            <a:r>
              <a:rPr sz="2400" spc="-5" dirty="0">
                <a:latin typeface="Tahoma"/>
                <a:cs typeface="Tahoma"/>
              </a:rPr>
              <a:t>SELECT NUME, GRUPA  FROM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STUD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3470910" algn="l"/>
              </a:tabLst>
            </a:pPr>
            <a:r>
              <a:rPr sz="2400" spc="-5" dirty="0">
                <a:latin typeface="Tahoma"/>
                <a:cs typeface="Tahoma"/>
              </a:rPr>
              <a:t>WHERE NUME</a:t>
            </a:r>
            <a:r>
              <a:rPr sz="2400" spc="3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LIKE</a:t>
            </a:r>
            <a:r>
              <a:rPr sz="2400" spc="1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'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	</a:t>
            </a:r>
            <a:r>
              <a:rPr sz="2400" spc="-5" dirty="0">
                <a:latin typeface="Tahoma"/>
                <a:cs typeface="Tahoma"/>
              </a:rPr>
              <a:t>';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ahoma"/>
              <a:cs typeface="Tahoma"/>
            </a:endParaRPr>
          </a:p>
          <a:p>
            <a:pPr marL="12700" marR="732790">
              <a:lnSpc>
                <a:spcPct val="109600"/>
              </a:lnSpc>
            </a:pPr>
            <a:r>
              <a:rPr sz="2400" spc="-5" dirty="0">
                <a:latin typeface="Tahoma"/>
                <a:cs typeface="Tahoma"/>
              </a:rPr>
              <a:t>SELECT NUME, DOMENIU  FROM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SPEC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" dirty="0">
                <a:latin typeface="Tahoma"/>
                <a:cs typeface="Tahoma"/>
              </a:rPr>
              <a:t>WHERE DOMENIU </a:t>
            </a:r>
            <a:r>
              <a:rPr sz="2400" dirty="0">
                <a:latin typeface="Tahoma"/>
                <a:cs typeface="Tahoma"/>
              </a:rPr>
              <a:t>LIKE '%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%';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577850"/>
            <a:ext cx="4572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588413"/>
            <a:ext cx="7073900" cy="4983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161540">
              <a:lnSpc>
                <a:spcPct val="120200"/>
              </a:lnSpc>
              <a:spcBef>
                <a:spcPts val="105"/>
              </a:spcBef>
            </a:pPr>
            <a:r>
              <a:rPr sz="2800" spc="-5" dirty="0">
                <a:latin typeface="Tahoma"/>
                <a:cs typeface="Tahoma"/>
              </a:rPr>
              <a:t>Operatorul LIKE: Alte exemple:  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DOMENIU  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SPEC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ahoma"/>
                <a:cs typeface="Tahoma"/>
              </a:rPr>
              <a:t>WHERE </a:t>
            </a:r>
            <a:r>
              <a:rPr sz="2800" dirty="0">
                <a:latin typeface="Tahoma"/>
                <a:cs typeface="Tahoma"/>
              </a:rPr>
              <a:t>NUME </a:t>
            </a:r>
            <a:r>
              <a:rPr sz="2800" spc="-5" dirty="0">
                <a:latin typeface="Tahoma"/>
                <a:cs typeface="Tahoma"/>
              </a:rPr>
              <a:t>LIKE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'%A%I_';</a:t>
            </a:r>
            <a:endParaRPr sz="2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900">
              <a:latin typeface="Tahoma"/>
              <a:cs typeface="Tahoma"/>
            </a:endParaRPr>
          </a:p>
          <a:p>
            <a:pPr marL="354965" marR="1814830" indent="-342900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NUME||'_'||DOMENIU </a:t>
            </a:r>
            <a:r>
              <a:rPr sz="2800" spc="-5" dirty="0">
                <a:latin typeface="Tahoma"/>
                <a:cs typeface="Tahoma"/>
              </a:rPr>
              <a:t>AS  </a:t>
            </a:r>
            <a:r>
              <a:rPr sz="2800" dirty="0">
                <a:latin typeface="Tahoma"/>
                <a:cs typeface="Tahoma"/>
              </a:rPr>
              <a:t>NUMESIDOMENIU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ahoma"/>
                <a:cs typeface="Tahoma"/>
              </a:rPr>
              <a:t>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SPEC</a:t>
            </a:r>
            <a:endParaRPr sz="2800">
              <a:latin typeface="Tahoma"/>
              <a:cs typeface="Tahoma"/>
            </a:endParaRPr>
          </a:p>
          <a:p>
            <a:pPr marL="354965" marR="5080" indent="-3429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ahoma"/>
                <a:cs typeface="Tahoma"/>
              </a:rPr>
              <a:t>WHERE </a:t>
            </a:r>
            <a:r>
              <a:rPr sz="2800" dirty="0">
                <a:latin typeface="Tahoma"/>
                <a:cs typeface="Tahoma"/>
              </a:rPr>
              <a:t>NUME||'_'||DOMENIU </a:t>
            </a:r>
            <a:r>
              <a:rPr sz="2800" spc="-5" dirty="0">
                <a:latin typeface="Tahoma"/>
                <a:cs typeface="Tahoma"/>
              </a:rPr>
              <a:t>LIKE '%\_U%'  ESCAPE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'\'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577850"/>
            <a:ext cx="4953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CLAUZA</a:t>
            </a:r>
            <a:r>
              <a:rPr b="1" spc="-65" dirty="0">
                <a:solidFill>
                  <a:srgbClr val="FF0000"/>
                </a:solidFill>
              </a:rPr>
              <a:t> </a:t>
            </a:r>
            <a:r>
              <a:rPr b="1" dirty="0">
                <a:solidFill>
                  <a:srgbClr val="FF0000"/>
                </a:solidFill>
              </a:rPr>
              <a:t>WHERE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16" y="1614931"/>
            <a:ext cx="7251700" cy="509143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1252220">
              <a:lnSpc>
                <a:spcPts val="2870"/>
              </a:lnSpc>
              <a:spcBef>
                <a:spcPts val="200"/>
              </a:spcBef>
            </a:pPr>
            <a:r>
              <a:rPr sz="2400" spc="-5" dirty="0">
                <a:latin typeface="Tahoma"/>
                <a:cs typeface="Tahoma"/>
              </a:rPr>
              <a:t>Operatorul </a:t>
            </a:r>
            <a:r>
              <a:rPr sz="2400" dirty="0">
                <a:latin typeface="Tahoma"/>
                <a:cs typeface="Tahoma"/>
              </a:rPr>
              <a:t>LIKE </a:t>
            </a:r>
            <a:r>
              <a:rPr sz="2400" spc="-5" dirty="0">
                <a:latin typeface="Tahoma"/>
                <a:cs typeface="Tahoma"/>
              </a:rPr>
              <a:t>pentru numere, siruri, date:  SELECT NUME, DATAN,</a:t>
            </a:r>
            <a:r>
              <a:rPr sz="2400" spc="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PUNCTAJ</a:t>
            </a:r>
            <a:endParaRPr sz="2400" dirty="0">
              <a:latin typeface="Tahoma"/>
              <a:cs typeface="Tahoma"/>
            </a:endParaRPr>
          </a:p>
          <a:p>
            <a:pPr marL="12700">
              <a:lnSpc>
                <a:spcPts val="2785"/>
              </a:lnSpc>
            </a:pPr>
            <a:r>
              <a:rPr sz="2400" spc="-5" dirty="0">
                <a:latin typeface="Tahoma"/>
                <a:cs typeface="Tahoma"/>
              </a:rPr>
              <a:t>FROM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STUD</a:t>
            </a:r>
            <a:endParaRPr sz="2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ahoma"/>
                <a:cs typeface="Tahoma"/>
              </a:rPr>
              <a:t>WHERE DATAN </a:t>
            </a:r>
            <a:r>
              <a:rPr sz="2400" dirty="0">
                <a:latin typeface="Tahoma"/>
                <a:cs typeface="Tahoma"/>
              </a:rPr>
              <a:t>LIKE </a:t>
            </a:r>
            <a:r>
              <a:rPr sz="2400" spc="-5" dirty="0">
                <a:latin typeface="Tahoma"/>
                <a:cs typeface="Tahoma"/>
              </a:rPr>
              <a:t>'%84' AND PUNCTAJ </a:t>
            </a:r>
            <a:r>
              <a:rPr sz="2400" dirty="0">
                <a:latin typeface="Tahoma"/>
                <a:cs typeface="Tahoma"/>
              </a:rPr>
              <a:t>LIKE</a:t>
            </a:r>
            <a:r>
              <a:rPr sz="2400" spc="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'%9_‘</a:t>
            </a:r>
          </a:p>
          <a:p>
            <a:pPr marL="12700" marR="1695450">
              <a:lnSpc>
                <a:spcPct val="100000"/>
              </a:lnSpc>
              <a:spcBef>
                <a:spcPts val="1430"/>
              </a:spcBef>
            </a:pPr>
            <a:r>
              <a:rPr sz="2400" spc="-5" dirty="0">
                <a:latin typeface="Tahoma"/>
                <a:cs typeface="Tahoma"/>
              </a:rPr>
              <a:t>Valorile nule </a:t>
            </a:r>
            <a:r>
              <a:rPr sz="2400" dirty="0">
                <a:latin typeface="Tahoma"/>
                <a:cs typeface="Tahoma"/>
              </a:rPr>
              <a:t>nu </a:t>
            </a:r>
            <a:r>
              <a:rPr sz="2400" spc="-5" dirty="0">
                <a:latin typeface="Tahoma"/>
                <a:cs typeface="Tahoma"/>
              </a:rPr>
              <a:t>sunt considerate sirul vid  SELECT NUME,</a:t>
            </a:r>
            <a:r>
              <a:rPr sz="2400" spc="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TUTOR</a:t>
            </a:r>
          </a:p>
          <a:p>
            <a:pPr marL="12700">
              <a:lnSpc>
                <a:spcPts val="2870"/>
              </a:lnSpc>
            </a:pPr>
            <a:r>
              <a:rPr sz="2400" spc="-5" dirty="0">
                <a:latin typeface="Tahoma"/>
                <a:cs typeface="Tahoma"/>
              </a:rPr>
              <a:t>FROM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STUD</a:t>
            </a:r>
            <a:endParaRPr sz="2400" dirty="0">
              <a:latin typeface="Tahoma"/>
              <a:cs typeface="Tahoma"/>
            </a:endParaRPr>
          </a:p>
          <a:p>
            <a:pPr marL="585470" marR="3423920" indent="-573405">
              <a:lnSpc>
                <a:spcPts val="2870"/>
              </a:lnSpc>
              <a:spcBef>
                <a:spcPts val="105"/>
              </a:spcBef>
            </a:pPr>
            <a:r>
              <a:rPr sz="2400" spc="-5" dirty="0">
                <a:latin typeface="Tahoma"/>
                <a:cs typeface="Tahoma"/>
              </a:rPr>
              <a:t>WHERE </a:t>
            </a:r>
            <a:r>
              <a:rPr sz="2400" dirty="0">
                <a:latin typeface="Tahoma"/>
                <a:cs typeface="Tahoma"/>
              </a:rPr>
              <a:t>TUTOR </a:t>
            </a:r>
            <a:r>
              <a:rPr sz="2400" spc="-5" dirty="0">
                <a:latin typeface="Tahoma"/>
                <a:cs typeface="Tahoma"/>
              </a:rPr>
              <a:t>LIKE </a:t>
            </a:r>
            <a:r>
              <a:rPr sz="2400" dirty="0">
                <a:latin typeface="Tahoma"/>
                <a:cs typeface="Tahoma"/>
              </a:rPr>
              <a:t>'%' OR  </a:t>
            </a:r>
            <a:r>
              <a:rPr sz="2400" spc="-5" dirty="0">
                <a:latin typeface="Tahoma"/>
                <a:cs typeface="Tahoma"/>
              </a:rPr>
              <a:t>TUTOR NOT LIKE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'%';</a:t>
            </a:r>
            <a:endParaRPr sz="2400" dirty="0">
              <a:latin typeface="Tahoma"/>
              <a:cs typeface="Tahoma"/>
            </a:endParaRPr>
          </a:p>
          <a:p>
            <a:pPr marL="12700" marR="916940">
              <a:lnSpc>
                <a:spcPct val="99800"/>
              </a:lnSpc>
              <a:spcBef>
                <a:spcPts val="990"/>
              </a:spcBef>
            </a:pPr>
            <a:r>
              <a:rPr sz="2400" spc="-5" dirty="0">
                <a:latin typeface="Tahoma"/>
                <a:cs typeface="Tahoma"/>
              </a:rPr>
              <a:t>Sablocul se poate obtine dintr-o expresie  SELECT NUME, 'A' || </a:t>
            </a:r>
            <a:r>
              <a:rPr sz="2400" dirty="0">
                <a:latin typeface="Tahoma"/>
                <a:cs typeface="Tahoma"/>
              </a:rPr>
              <a:t>'%' </a:t>
            </a:r>
            <a:r>
              <a:rPr sz="2400" spc="-5" dirty="0">
                <a:latin typeface="Tahoma"/>
                <a:cs typeface="Tahoma"/>
              </a:rPr>
              <a:t>|| TUTOR AS SABLON  FROM</a:t>
            </a:r>
            <a:r>
              <a:rPr sz="240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STUD</a:t>
            </a:r>
            <a:endParaRPr sz="2400" dirty="0">
              <a:latin typeface="Tahoma"/>
              <a:cs typeface="Tahoma"/>
            </a:endParaRPr>
          </a:p>
          <a:p>
            <a:pPr marL="12700">
              <a:lnSpc>
                <a:spcPts val="2870"/>
              </a:lnSpc>
            </a:pPr>
            <a:r>
              <a:rPr sz="2400" spc="-5" dirty="0">
                <a:latin typeface="Tahoma"/>
                <a:cs typeface="Tahoma"/>
              </a:rPr>
              <a:t>WHERE NUME </a:t>
            </a:r>
            <a:r>
              <a:rPr sz="2400" dirty="0">
                <a:latin typeface="Tahoma"/>
                <a:cs typeface="Tahoma"/>
              </a:rPr>
              <a:t>LIKE </a:t>
            </a:r>
            <a:r>
              <a:rPr sz="2400" spc="-5" dirty="0">
                <a:latin typeface="Tahoma"/>
                <a:cs typeface="Tahoma"/>
              </a:rPr>
              <a:t>'A' || '%' ||</a:t>
            </a:r>
            <a:r>
              <a:rPr sz="2400" spc="5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TUTOR;</a:t>
            </a:r>
            <a:endParaRPr sz="24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577850"/>
            <a:ext cx="4343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634743"/>
            <a:ext cx="7437120" cy="469709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354965" marR="5080" indent="-342900">
              <a:lnSpc>
                <a:spcPts val="3440"/>
              </a:lnSpc>
              <a:spcBef>
                <a:spcPts val="550"/>
              </a:spcBef>
            </a:pPr>
            <a:r>
              <a:rPr sz="3200" spc="-5" dirty="0">
                <a:latin typeface="Tahoma"/>
                <a:cs typeface="Tahoma"/>
              </a:rPr>
              <a:t>Operatorul </a:t>
            </a:r>
            <a:r>
              <a:rPr sz="3200" dirty="0">
                <a:latin typeface="Tahoma"/>
                <a:cs typeface="Tahoma"/>
              </a:rPr>
              <a:t>LIKE va considera literele </a:t>
            </a:r>
            <a:r>
              <a:rPr sz="3200" spc="-5" dirty="0">
                <a:latin typeface="Tahoma"/>
                <a:cs typeface="Tahoma"/>
              </a:rPr>
              <a:t>mici  si mari </a:t>
            </a:r>
            <a:r>
              <a:rPr sz="3200" dirty="0">
                <a:latin typeface="Tahoma"/>
                <a:cs typeface="Tahoma"/>
              </a:rPr>
              <a:t>diferite in </a:t>
            </a:r>
            <a:r>
              <a:rPr sz="3200" spc="-5" dirty="0">
                <a:latin typeface="Tahoma"/>
                <a:cs typeface="Tahoma"/>
              </a:rPr>
              <a:t>sablon</a:t>
            </a:r>
            <a:r>
              <a:rPr sz="3200" spc="1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(Oracle):</a:t>
            </a:r>
            <a:endParaRPr sz="3200">
              <a:latin typeface="Tahoma"/>
              <a:cs typeface="Tahoma"/>
            </a:endParaRPr>
          </a:p>
          <a:p>
            <a:pPr marL="12700" marR="3316604">
              <a:lnSpc>
                <a:spcPts val="4210"/>
              </a:lnSpc>
              <a:spcBef>
                <a:spcPts val="160"/>
              </a:spcBef>
            </a:pPr>
            <a:r>
              <a:rPr sz="3200" dirty="0">
                <a:latin typeface="Tahoma"/>
                <a:cs typeface="Tahoma"/>
              </a:rPr>
              <a:t>SELECT NUME,</a:t>
            </a:r>
            <a:r>
              <a:rPr sz="3200" spc="-7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DATAN  </a:t>
            </a:r>
            <a:r>
              <a:rPr sz="3200" dirty="0">
                <a:latin typeface="Tahoma"/>
                <a:cs typeface="Tahoma"/>
              </a:rPr>
              <a:t>FROM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3200" dirty="0">
                <a:latin typeface="Tahoma"/>
                <a:cs typeface="Tahoma"/>
              </a:rPr>
              <a:t>WHERE </a:t>
            </a:r>
            <a:r>
              <a:rPr sz="3200" spc="-5" dirty="0">
                <a:latin typeface="Tahoma"/>
                <a:cs typeface="Tahoma"/>
              </a:rPr>
              <a:t>DATAN </a:t>
            </a:r>
            <a:r>
              <a:rPr sz="3200" dirty="0">
                <a:latin typeface="Tahoma"/>
                <a:cs typeface="Tahoma"/>
              </a:rPr>
              <a:t>LIKE</a:t>
            </a:r>
            <a:r>
              <a:rPr sz="3200" spc="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'%oct%';</a:t>
            </a:r>
            <a:endParaRPr sz="3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50">
              <a:latin typeface="Tahoma"/>
              <a:cs typeface="Tahoma"/>
            </a:endParaRPr>
          </a:p>
          <a:p>
            <a:pPr marL="12700" marR="3316604">
              <a:lnSpc>
                <a:spcPct val="109700"/>
              </a:lnSpc>
            </a:pPr>
            <a:r>
              <a:rPr sz="3200" dirty="0">
                <a:latin typeface="Tahoma"/>
                <a:cs typeface="Tahoma"/>
              </a:rPr>
              <a:t>SELECT NUME,</a:t>
            </a:r>
            <a:r>
              <a:rPr sz="3200" spc="-7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DATAN  </a:t>
            </a:r>
            <a:r>
              <a:rPr sz="3200" dirty="0">
                <a:latin typeface="Tahoma"/>
                <a:cs typeface="Tahoma"/>
              </a:rPr>
              <a:t>FROM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3200" dirty="0">
                <a:latin typeface="Tahoma"/>
                <a:cs typeface="Tahoma"/>
              </a:rPr>
              <a:t>WHERE </a:t>
            </a:r>
            <a:r>
              <a:rPr sz="3200" spc="-5" dirty="0">
                <a:latin typeface="Tahoma"/>
                <a:cs typeface="Tahoma"/>
              </a:rPr>
              <a:t>DATAN </a:t>
            </a:r>
            <a:r>
              <a:rPr sz="3200" dirty="0">
                <a:latin typeface="Tahoma"/>
                <a:cs typeface="Tahoma"/>
              </a:rPr>
              <a:t>LIKE</a:t>
            </a:r>
            <a:r>
              <a:rPr sz="3200" spc="1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'%OCT%';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577850"/>
            <a:ext cx="44958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29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604263"/>
            <a:ext cx="6713855" cy="5087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ahoma"/>
                <a:cs typeface="Tahoma"/>
              </a:rPr>
              <a:t>Operatorul IS</a:t>
            </a:r>
            <a:r>
              <a:rPr sz="2800" dirty="0">
                <a:latin typeface="Tahoma"/>
                <a:cs typeface="Tahoma"/>
              </a:rPr>
              <a:t> NULL: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Sintaxa:</a:t>
            </a:r>
            <a:endParaRPr sz="2800">
              <a:latin typeface="Tahoma"/>
              <a:cs typeface="Tahoma"/>
            </a:endParaRPr>
          </a:p>
          <a:p>
            <a:pPr marL="12700" marR="391795">
              <a:lnSpc>
                <a:spcPct val="100000"/>
              </a:lnSpc>
              <a:spcBef>
                <a:spcPts val="10"/>
              </a:spcBef>
              <a:tabLst>
                <a:tab pos="3472815" algn="l"/>
              </a:tabLst>
            </a:pPr>
            <a:r>
              <a:rPr sz="2800" spc="-5" dirty="0">
                <a:latin typeface="Tahoma"/>
                <a:cs typeface="Tahoma"/>
              </a:rPr>
              <a:t>expresie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IS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NULL	-- iar </a:t>
            </a:r>
            <a:r>
              <a:rPr sz="2800" dirty="0">
                <a:latin typeface="Tahoma"/>
                <a:cs typeface="Tahoma"/>
              </a:rPr>
              <a:t>negata</a:t>
            </a:r>
            <a:r>
              <a:rPr sz="2800" spc="-7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este:  </a:t>
            </a:r>
            <a:r>
              <a:rPr sz="2800" spc="-5" dirty="0">
                <a:latin typeface="Tahoma"/>
                <a:cs typeface="Tahoma"/>
              </a:rPr>
              <a:t>expresie </a:t>
            </a:r>
            <a:r>
              <a:rPr sz="2800" dirty="0">
                <a:latin typeface="Tahoma"/>
                <a:cs typeface="Tahoma"/>
              </a:rPr>
              <a:t>IS </a:t>
            </a:r>
            <a:r>
              <a:rPr sz="2800" spc="-5" dirty="0">
                <a:latin typeface="Tahoma"/>
                <a:cs typeface="Tahoma"/>
              </a:rPr>
              <a:t>NOT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NULL</a:t>
            </a:r>
            <a:endParaRPr sz="28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440"/>
              </a:spcBef>
            </a:pPr>
            <a:r>
              <a:rPr sz="2800" spc="-5" dirty="0">
                <a:latin typeface="Tahoma"/>
                <a:cs typeface="Tahoma"/>
              </a:rPr>
              <a:t>Valorile nule nu se </a:t>
            </a:r>
            <a:r>
              <a:rPr sz="2800" dirty="0">
                <a:latin typeface="Tahoma"/>
                <a:cs typeface="Tahoma"/>
              </a:rPr>
              <a:t>pot compara </a:t>
            </a:r>
            <a:r>
              <a:rPr sz="2800" spc="-5" dirty="0">
                <a:latin typeface="Tahoma"/>
                <a:cs typeface="Tahoma"/>
              </a:rPr>
              <a:t>cu =, </a:t>
            </a:r>
            <a:r>
              <a:rPr sz="2800" dirty="0">
                <a:latin typeface="Tahoma"/>
                <a:cs typeface="Tahoma"/>
              </a:rPr>
              <a:t>&lt;&gt;:  </a:t>
            </a: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</a:t>
            </a:r>
            <a:r>
              <a:rPr sz="2800" spc="2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TUTOR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STUD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WHERE TUTOR = NULL; </a:t>
            </a:r>
            <a:r>
              <a:rPr sz="2800" dirty="0">
                <a:latin typeface="Tahoma"/>
                <a:cs typeface="Tahoma"/>
              </a:rPr>
              <a:t>-- </a:t>
            </a:r>
            <a:r>
              <a:rPr sz="2800" spc="-10" dirty="0">
                <a:latin typeface="Tahoma"/>
                <a:cs typeface="Tahoma"/>
              </a:rPr>
              <a:t>fals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mereu</a:t>
            </a:r>
            <a:endParaRPr sz="2800">
              <a:latin typeface="Tahoma"/>
              <a:cs typeface="Tahoma"/>
            </a:endParaRPr>
          </a:p>
          <a:p>
            <a:pPr marL="12700" marR="3097530">
              <a:lnSpc>
                <a:spcPct val="100400"/>
              </a:lnSpc>
              <a:spcBef>
                <a:spcPts val="1430"/>
              </a:spcBef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TUTOR  FROM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STUD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WHERE TUTOR &lt;&gt; NULL; -- fals</a:t>
            </a:r>
            <a:r>
              <a:rPr sz="2800" spc="-15" dirty="0">
                <a:latin typeface="Tahoma"/>
                <a:cs typeface="Tahoma"/>
              </a:rPr>
              <a:t> </a:t>
            </a:r>
            <a:r>
              <a:rPr sz="2800" dirty="0">
                <a:latin typeface="Tahoma"/>
                <a:cs typeface="Tahoma"/>
              </a:rPr>
              <a:t>mereu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3100" y="806450"/>
            <a:ext cx="4419599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SPEC </a:t>
            </a:r>
            <a:r>
              <a:rPr b="1" spc="-10" dirty="0">
                <a:solidFill>
                  <a:srgbClr val="FF0000"/>
                </a:solidFill>
              </a:rPr>
              <a:t>si</a:t>
            </a:r>
            <a:r>
              <a:rPr b="1" spc="-60" dirty="0">
                <a:solidFill>
                  <a:srgbClr val="FF0000"/>
                </a:solidFill>
              </a:rPr>
              <a:t> </a:t>
            </a:r>
            <a:r>
              <a:rPr b="1" dirty="0">
                <a:solidFill>
                  <a:srgbClr val="FF0000"/>
                </a:solidFill>
              </a:rPr>
              <a:t>BURSA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</a:t>
            </a:fld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1450335" y="1634870"/>
            <a:ext cx="7791450" cy="4819650"/>
            <a:chOff x="1450335" y="1634870"/>
            <a:chExt cx="7791450" cy="4819650"/>
          </a:xfrm>
        </p:grpSpPr>
        <p:sp>
          <p:nvSpPr>
            <p:cNvPr id="4" name="object 4"/>
            <p:cNvSpPr/>
            <p:nvPr/>
          </p:nvSpPr>
          <p:spPr>
            <a:xfrm>
              <a:off x="1459860" y="1644395"/>
              <a:ext cx="7772400" cy="4800600"/>
            </a:xfrm>
            <a:custGeom>
              <a:avLst/>
              <a:gdLst/>
              <a:ahLst/>
              <a:cxnLst/>
              <a:rect l="l" t="t" r="r" b="b"/>
              <a:pathLst>
                <a:path w="7772400" h="4800600">
                  <a:moveTo>
                    <a:pt x="7772399" y="4800599"/>
                  </a:moveTo>
                  <a:lnTo>
                    <a:pt x="7772399" y="0"/>
                  </a:lnTo>
                  <a:lnTo>
                    <a:pt x="0" y="0"/>
                  </a:lnTo>
                  <a:lnTo>
                    <a:pt x="0" y="4800599"/>
                  </a:lnTo>
                  <a:lnTo>
                    <a:pt x="7772399" y="48005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9860" y="1644395"/>
              <a:ext cx="7772400" cy="4800600"/>
            </a:xfrm>
            <a:custGeom>
              <a:avLst/>
              <a:gdLst/>
              <a:ahLst/>
              <a:cxnLst/>
              <a:rect l="l" t="t" r="r" b="b"/>
              <a:pathLst>
                <a:path w="7772400" h="4800600">
                  <a:moveTo>
                    <a:pt x="0" y="0"/>
                  </a:moveTo>
                  <a:lnTo>
                    <a:pt x="0" y="4800599"/>
                  </a:lnTo>
                  <a:lnTo>
                    <a:pt x="7772399" y="4800599"/>
                  </a:lnTo>
                  <a:lnTo>
                    <a:pt x="7772399" y="0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628520" y="1666747"/>
            <a:ext cx="13976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Courier New"/>
                <a:cs typeface="Courier New"/>
              </a:rPr>
              <a:t>CODS</a:t>
            </a:r>
            <a:r>
              <a:rPr sz="2000" b="1" spc="-70" dirty="0">
                <a:latin typeface="Courier New"/>
                <a:cs typeface="Courier New"/>
              </a:rPr>
              <a:t> </a:t>
            </a:r>
            <a:r>
              <a:rPr sz="2000" b="1" spc="-5" dirty="0">
                <a:latin typeface="Courier New"/>
                <a:cs typeface="Courier New"/>
              </a:rPr>
              <a:t>NUME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66913" y="1666747"/>
            <a:ext cx="10928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Courier New"/>
                <a:cs typeface="Courier New"/>
              </a:rPr>
              <a:t>DOMENIU</a:t>
            </a:r>
            <a:endParaRPr sz="2000">
              <a:latin typeface="Courier New"/>
              <a:cs typeface="Courier New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561972" y="2205267"/>
            <a:ext cx="4877435" cy="26034"/>
            <a:chOff x="1561972" y="2205267"/>
            <a:chExt cx="4877435" cy="26034"/>
          </a:xfrm>
        </p:grpSpPr>
        <p:sp>
          <p:nvSpPr>
            <p:cNvPr id="9" name="object 9"/>
            <p:cNvSpPr/>
            <p:nvPr/>
          </p:nvSpPr>
          <p:spPr>
            <a:xfrm>
              <a:off x="1561972" y="2217999"/>
              <a:ext cx="762635" cy="0"/>
            </a:xfrm>
            <a:custGeom>
              <a:avLst/>
              <a:gdLst/>
              <a:ahLst/>
              <a:cxnLst/>
              <a:rect l="l" t="t" r="r" b="b"/>
              <a:pathLst>
                <a:path w="762635">
                  <a:moveTo>
                    <a:pt x="0" y="0"/>
                  </a:moveTo>
                  <a:lnTo>
                    <a:pt x="762388" y="0"/>
                  </a:lnTo>
                </a:path>
              </a:pathLst>
            </a:custGeom>
            <a:ln w="25465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476369" y="2217999"/>
              <a:ext cx="1524635" cy="0"/>
            </a:xfrm>
            <a:custGeom>
              <a:avLst/>
              <a:gdLst/>
              <a:ahLst/>
              <a:cxnLst/>
              <a:rect l="l" t="t" r="r" b="b"/>
              <a:pathLst>
                <a:path w="1524635">
                  <a:moveTo>
                    <a:pt x="0" y="0"/>
                  </a:moveTo>
                  <a:lnTo>
                    <a:pt x="1524386" y="0"/>
                  </a:lnTo>
                </a:path>
              </a:pathLst>
            </a:custGeom>
            <a:ln w="25465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152765" y="2217999"/>
              <a:ext cx="2286635" cy="0"/>
            </a:xfrm>
            <a:custGeom>
              <a:avLst/>
              <a:gdLst/>
              <a:ahLst/>
              <a:cxnLst/>
              <a:rect l="l" t="t" r="r" b="b"/>
              <a:pathLst>
                <a:path w="2286635">
                  <a:moveTo>
                    <a:pt x="0" y="0"/>
                  </a:moveTo>
                  <a:lnTo>
                    <a:pt x="2286384" y="0"/>
                  </a:lnTo>
                </a:path>
              </a:pathLst>
            </a:custGeom>
            <a:ln w="25465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1561972" y="4409510"/>
            <a:ext cx="3048635" cy="0"/>
          </a:xfrm>
          <a:custGeom>
            <a:avLst/>
            <a:gdLst/>
            <a:ahLst/>
            <a:cxnLst/>
            <a:rect l="l" t="t" r="r" b="b"/>
            <a:pathLst>
              <a:path w="3048635">
                <a:moveTo>
                  <a:pt x="0" y="0"/>
                </a:moveTo>
                <a:lnTo>
                  <a:pt x="3048382" y="0"/>
                </a:lnTo>
              </a:path>
            </a:pathLst>
          </a:custGeom>
          <a:ln w="2546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62363" y="4409510"/>
            <a:ext cx="762635" cy="0"/>
          </a:xfrm>
          <a:custGeom>
            <a:avLst/>
            <a:gdLst/>
            <a:ahLst/>
            <a:cxnLst/>
            <a:rect l="l" t="t" r="r" b="b"/>
            <a:pathLst>
              <a:path w="762635">
                <a:moveTo>
                  <a:pt x="0" y="0"/>
                </a:moveTo>
                <a:lnTo>
                  <a:pt x="762388" y="0"/>
                </a:lnTo>
              </a:path>
            </a:pathLst>
          </a:custGeom>
          <a:ln w="2546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676760" y="4409510"/>
            <a:ext cx="762635" cy="0"/>
          </a:xfrm>
          <a:custGeom>
            <a:avLst/>
            <a:gdLst/>
            <a:ahLst/>
            <a:cxnLst/>
            <a:rect l="l" t="t" r="r" b="b"/>
            <a:pathLst>
              <a:path w="762635">
                <a:moveTo>
                  <a:pt x="0" y="0"/>
                </a:moveTo>
                <a:lnTo>
                  <a:pt x="762388" y="0"/>
                </a:lnTo>
              </a:path>
            </a:pathLst>
          </a:custGeom>
          <a:ln w="2546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591158" y="4409510"/>
            <a:ext cx="762635" cy="0"/>
          </a:xfrm>
          <a:custGeom>
            <a:avLst/>
            <a:gdLst/>
            <a:ahLst/>
            <a:cxnLst/>
            <a:rect l="l" t="t" r="r" b="b"/>
            <a:pathLst>
              <a:path w="762634">
                <a:moveTo>
                  <a:pt x="0" y="0"/>
                </a:moveTo>
                <a:lnTo>
                  <a:pt x="762388" y="0"/>
                </a:lnTo>
              </a:path>
            </a:pathLst>
          </a:custGeom>
          <a:ln w="25465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1530222" y="2462190"/>
          <a:ext cx="5864225" cy="39110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9950"/>
                <a:gridCol w="1762125"/>
                <a:gridCol w="1524000"/>
                <a:gridCol w="914400"/>
                <a:gridCol w="793750"/>
              </a:tblGrid>
              <a:tr h="309371">
                <a:tc>
                  <a:txBody>
                    <a:bodyPr/>
                    <a:lstStyle/>
                    <a:p>
                      <a:pPr marR="67945" algn="r">
                        <a:lnSpc>
                          <a:spcPts val="1914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1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5565" marR="3175">
                        <a:lnSpc>
                          <a:spcPts val="1914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MATEMATICA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914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STIINTE</a:t>
                      </a:r>
                      <a:r>
                        <a:rPr sz="2000" b="1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b="1" spc="-5" dirty="0">
                          <a:latin typeface="Courier New"/>
                          <a:cs typeface="Courier New"/>
                        </a:rPr>
                        <a:t>EXACTE</a:t>
                      </a:r>
                      <a:endParaRPr sz="20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4997">
                <a:tc>
                  <a:txBody>
                    <a:bodyPr/>
                    <a:lstStyle/>
                    <a:p>
                      <a:pPr marR="67945" algn="r">
                        <a:lnSpc>
                          <a:spcPts val="235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1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5565" marR="3175">
                        <a:lnSpc>
                          <a:spcPts val="235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GEOGRAFIE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235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UMANIST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10133">
                <a:tc>
                  <a:txBody>
                    <a:bodyPr/>
                    <a:lstStyle/>
                    <a:p>
                      <a:pPr marR="67945" algn="r">
                        <a:lnSpc>
                          <a:spcPts val="234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4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5565" marR="3175">
                        <a:lnSpc>
                          <a:spcPts val="234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ISTORIE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234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UMANIST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299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183515">
                        <a:lnSpc>
                          <a:spcPts val="238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TIP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R="144145" algn="r">
                        <a:lnSpc>
                          <a:spcPts val="238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PMI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N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R="144145" algn="r">
                        <a:lnSpc>
                          <a:spcPts val="238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PMA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X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ts val="238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SUM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A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solidFill>
                      <a:srgbClr val="FFFFFF"/>
                    </a:solidFill>
                  </a:tcPr>
                </a:tc>
              </a:tr>
              <a:tr h="785621"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L="31750" marR="3175">
                        <a:lnSpc>
                          <a:spcPct val="10000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FARA</a:t>
                      </a:r>
                      <a:r>
                        <a:rPr sz="2000" b="1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b="1" spc="-5" dirty="0">
                          <a:latin typeface="Courier New"/>
                          <a:cs typeface="Courier New"/>
                        </a:rPr>
                        <a:t>BURSA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R="144145" algn="r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Courier New"/>
                          <a:cs typeface="Courier New"/>
                        </a:rPr>
                        <a:t>0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800">
                        <a:latin typeface="Times New Roman"/>
                        <a:cs typeface="Times New Roman"/>
                      </a:endParaRPr>
                    </a:p>
                    <a:p>
                      <a:pPr marR="144145" algn="r">
                        <a:lnSpc>
                          <a:spcPct val="10000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39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9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508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364997">
                <a:tc gridSpan="2">
                  <a:txBody>
                    <a:bodyPr/>
                    <a:lstStyle/>
                    <a:p>
                      <a:pPr marL="31750" marR="3175">
                        <a:lnSpc>
                          <a:spcPts val="235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BURSA</a:t>
                      </a:r>
                      <a:r>
                        <a:rPr sz="2000" b="1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b="1" spc="-5" dirty="0">
                          <a:latin typeface="Courier New"/>
                          <a:cs typeface="Courier New"/>
                        </a:rPr>
                        <a:t>SOCIALA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235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40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0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235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89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9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35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10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0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364997">
                <a:tc gridSpan="2">
                  <a:txBody>
                    <a:bodyPr/>
                    <a:lstStyle/>
                    <a:p>
                      <a:pPr marL="31750" marR="3175">
                        <a:lnSpc>
                          <a:spcPts val="235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BURSA 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DE</a:t>
                      </a:r>
                      <a:r>
                        <a:rPr sz="2000" b="1" spc="-3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b="1" spc="-5" dirty="0">
                          <a:latin typeface="Courier New"/>
                          <a:cs typeface="Courier New"/>
                        </a:rPr>
                        <a:t>STUDIU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235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90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0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235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179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9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350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15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0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364997">
                <a:tc gridSpan="2">
                  <a:txBody>
                    <a:bodyPr/>
                    <a:lstStyle/>
                    <a:p>
                      <a:pPr marL="31750" marR="3175">
                        <a:lnSpc>
                          <a:spcPts val="235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BURSA 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DE</a:t>
                      </a:r>
                      <a:r>
                        <a:rPr sz="2000" b="1" spc="-3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b="1" spc="-5" dirty="0">
                          <a:latin typeface="Courier New"/>
                          <a:cs typeface="Courier New"/>
                        </a:rPr>
                        <a:t>MERIT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235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180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0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235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249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9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35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20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0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  <a:tr h="309371">
                <a:tc gridSpan="2">
                  <a:txBody>
                    <a:bodyPr/>
                    <a:lstStyle/>
                    <a:p>
                      <a:pPr marL="31750">
                        <a:lnSpc>
                          <a:spcPts val="233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BURSA 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DE</a:t>
                      </a:r>
                      <a:r>
                        <a:rPr sz="2000" b="1" spc="-5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b="1" spc="-5" dirty="0">
                          <a:latin typeface="Courier New"/>
                          <a:cs typeface="Courier New"/>
                        </a:rPr>
                        <a:t>EXCEPTIE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233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250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0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ts val="233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999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9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335"/>
                        </a:lnSpc>
                      </a:pPr>
                      <a:r>
                        <a:rPr sz="2000" b="1" spc="-5" dirty="0">
                          <a:latin typeface="Courier New"/>
                          <a:cs typeface="Courier New"/>
                        </a:rPr>
                        <a:t>30</a:t>
                      </a:r>
                      <a:r>
                        <a:rPr sz="2000" b="1" dirty="0">
                          <a:latin typeface="Courier New"/>
                          <a:cs typeface="Courier New"/>
                        </a:rPr>
                        <a:t>0</a:t>
                      </a:r>
                      <a:endParaRPr sz="200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7900" y="577850"/>
            <a:ext cx="44196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tabLst/>
              <a:defRPr/>
            </a:pPr>
            <a:r>
              <a:rPr lang="en-US" b="1" spc="-5" dirty="0" smtClean="0">
                <a:solidFill>
                  <a:srgbClr val="FF0000"/>
                </a:solidFill>
              </a:rPr>
              <a:t>CLAUZA</a:t>
            </a:r>
            <a:r>
              <a:rPr lang="en-US" b="1" spc="-65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WHERE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1578965"/>
            <a:ext cx="5446395" cy="4698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Tahoma"/>
                <a:cs typeface="Tahoma"/>
              </a:rPr>
              <a:t>Operatorul </a:t>
            </a:r>
            <a:r>
              <a:rPr sz="3200" dirty="0">
                <a:latin typeface="Tahoma"/>
                <a:cs typeface="Tahoma"/>
              </a:rPr>
              <a:t>IS NULL: Exemple:  SELECT NUME,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TUTOR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ahoma"/>
                <a:cs typeface="Tahoma"/>
              </a:rPr>
              <a:t>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ahoma"/>
                <a:cs typeface="Tahoma"/>
              </a:rPr>
              <a:t>WHERE TUTOR IS</a:t>
            </a:r>
            <a:r>
              <a:rPr sz="3200" spc="-2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NULL;</a:t>
            </a:r>
            <a:endParaRPr sz="3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00">
              <a:latin typeface="Tahoma"/>
              <a:cs typeface="Tahoma"/>
            </a:endParaRPr>
          </a:p>
          <a:p>
            <a:pPr marL="12700" marR="1316355">
              <a:lnSpc>
                <a:spcPct val="119700"/>
              </a:lnSpc>
            </a:pPr>
            <a:r>
              <a:rPr sz="3200" dirty="0">
                <a:latin typeface="Tahoma"/>
                <a:cs typeface="Tahoma"/>
              </a:rPr>
              <a:t>SELECT NUME,</a:t>
            </a:r>
            <a:r>
              <a:rPr sz="3200" spc="-9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TUTOR  FROM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Tahoma"/>
                <a:cs typeface="Tahoma"/>
              </a:rPr>
              <a:t>WHERE TUTOR IS NOT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NULL;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4500" y="958850"/>
            <a:ext cx="58674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rgbClr val="FF0000"/>
                </a:solidFill>
              </a:rPr>
              <a:t>CLAUZA </a:t>
            </a:r>
            <a:r>
              <a:rPr sz="4400" b="1" spc="-10" dirty="0">
                <a:solidFill>
                  <a:srgbClr val="FF0000"/>
                </a:solidFill>
              </a:rPr>
              <a:t>ORDER</a:t>
            </a:r>
            <a:r>
              <a:rPr sz="4400" b="1" spc="-45" dirty="0">
                <a:solidFill>
                  <a:srgbClr val="FF0000"/>
                </a:solidFill>
              </a:rPr>
              <a:t> </a:t>
            </a:r>
            <a:r>
              <a:rPr sz="4400" b="1" dirty="0">
                <a:solidFill>
                  <a:srgbClr val="FF0000"/>
                </a:solidFill>
              </a:rPr>
              <a:t>BY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1" y="2274213"/>
            <a:ext cx="7579995" cy="370014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ahoma"/>
                <a:cs typeface="Tahoma"/>
              </a:rPr>
              <a:t>Sintaxa:</a:t>
            </a:r>
            <a:endParaRPr sz="2800">
              <a:latin typeface="Tahoma"/>
              <a:cs typeface="Tahoma"/>
            </a:endParaRPr>
          </a:p>
          <a:p>
            <a:pPr marL="354965" marR="1633855" indent="-342900">
              <a:lnSpc>
                <a:spcPct val="100000"/>
              </a:lnSpc>
              <a:spcBef>
                <a:spcPts val="680"/>
              </a:spcBef>
            </a:pPr>
            <a:r>
              <a:rPr sz="2800" spc="-5" dirty="0">
                <a:latin typeface="Tahoma"/>
                <a:cs typeface="Tahoma"/>
              </a:rPr>
              <a:t>ORDER BY criteriu1 </a:t>
            </a:r>
            <a:r>
              <a:rPr sz="2800" dirty="0">
                <a:latin typeface="Tahoma"/>
                <a:cs typeface="Tahoma"/>
              </a:rPr>
              <a:t>[DESC] </a:t>
            </a:r>
            <a:r>
              <a:rPr sz="2800" spc="-5" dirty="0">
                <a:latin typeface="Tahoma"/>
                <a:cs typeface="Tahoma"/>
              </a:rPr>
              <a:t>[,criteriu2  </a:t>
            </a:r>
            <a:r>
              <a:rPr sz="2800" dirty="0">
                <a:latin typeface="Tahoma"/>
                <a:cs typeface="Tahoma"/>
              </a:rPr>
              <a:t>[DESC]...]</a:t>
            </a:r>
            <a:endParaRPr sz="2800">
              <a:latin typeface="Tahoma"/>
              <a:cs typeface="Tahoma"/>
            </a:endParaRPr>
          </a:p>
          <a:p>
            <a:pPr marL="354965" marR="5080" indent="-342900">
              <a:lnSpc>
                <a:spcPts val="3360"/>
              </a:lnSpc>
              <a:spcBef>
                <a:spcPts val="800"/>
              </a:spcBef>
            </a:pPr>
            <a:r>
              <a:rPr sz="2800" dirty="0">
                <a:latin typeface="Tahoma"/>
                <a:cs typeface="Tahoma"/>
              </a:rPr>
              <a:t>Cuvântul </a:t>
            </a:r>
            <a:r>
              <a:rPr sz="2800" spc="-5" dirty="0">
                <a:latin typeface="Tahoma"/>
                <a:cs typeface="Tahoma"/>
              </a:rPr>
              <a:t>cheie opţional DESC (de </a:t>
            </a:r>
            <a:r>
              <a:rPr sz="2800" dirty="0">
                <a:latin typeface="Tahoma"/>
                <a:cs typeface="Tahoma"/>
              </a:rPr>
              <a:t>la </a:t>
            </a:r>
            <a:r>
              <a:rPr sz="2800" spc="-5" dirty="0">
                <a:latin typeface="Tahoma"/>
                <a:cs typeface="Tahoma"/>
              </a:rPr>
              <a:t>englezescul  </a:t>
            </a:r>
            <a:r>
              <a:rPr sz="2950" i="1" spc="-70" dirty="0">
                <a:solidFill>
                  <a:srgbClr val="006500"/>
                </a:solidFill>
                <a:latin typeface="Verdana"/>
                <a:cs typeface="Verdana"/>
              </a:rPr>
              <a:t>descending</a:t>
            </a:r>
            <a:r>
              <a:rPr sz="2800" spc="-70" dirty="0">
                <a:latin typeface="Tahoma"/>
                <a:cs typeface="Tahoma"/>
              </a:rPr>
              <a:t>) </a:t>
            </a:r>
            <a:r>
              <a:rPr sz="2800" spc="-5" dirty="0">
                <a:latin typeface="Tahoma"/>
                <a:cs typeface="Tahoma"/>
              </a:rPr>
              <a:t>specifică inversarea ordinii de  sortare implicite pentru criteriul respectiv  (ordinea ascendentă, crescătoare) astfel încât  </a:t>
            </a:r>
            <a:r>
              <a:rPr sz="2800" dirty="0">
                <a:latin typeface="Tahoma"/>
                <a:cs typeface="Tahoma"/>
              </a:rPr>
              <a:t>sortarea </a:t>
            </a:r>
            <a:r>
              <a:rPr sz="2800" spc="-5" dirty="0">
                <a:latin typeface="Tahoma"/>
                <a:cs typeface="Tahoma"/>
              </a:rPr>
              <a:t>se face descendent</a:t>
            </a:r>
            <a:r>
              <a:rPr sz="2800" spc="3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(descrescător).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84700" y="501650"/>
            <a:ext cx="28956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rgbClr val="FF0000"/>
                </a:solidFill>
              </a:rPr>
              <a:t>EFE</a:t>
            </a:r>
            <a:r>
              <a:rPr sz="4400" b="1" spc="-15" dirty="0">
                <a:solidFill>
                  <a:srgbClr val="FF0000"/>
                </a:solidFill>
              </a:rPr>
              <a:t>C</a:t>
            </a:r>
            <a:r>
              <a:rPr sz="4400" b="1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675891"/>
            <a:ext cx="7583805" cy="41262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4965" marR="118745" indent="-342900">
              <a:lnSpc>
                <a:spcPct val="100200"/>
              </a:lnSpc>
              <a:spcBef>
                <a:spcPts val="90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În cazul </a:t>
            </a:r>
            <a:r>
              <a:rPr sz="2800" dirty="0">
                <a:latin typeface="Tahoma"/>
                <a:cs typeface="Tahoma"/>
              </a:rPr>
              <a:t>în </a:t>
            </a:r>
            <a:r>
              <a:rPr sz="2800" spc="-5" dirty="0">
                <a:latin typeface="Tahoma"/>
                <a:cs typeface="Tahoma"/>
              </a:rPr>
              <a:t>care ORDER BY conţine mai multe  criterii de sortare, </a:t>
            </a:r>
            <a:r>
              <a:rPr sz="2800" spc="-5" dirty="0">
                <a:solidFill>
                  <a:srgbClr val="006500"/>
                </a:solidFill>
                <a:latin typeface="Tahoma"/>
                <a:cs typeface="Tahoma"/>
              </a:rPr>
              <a:t>ele nu </a:t>
            </a:r>
            <a:r>
              <a:rPr sz="2800" dirty="0">
                <a:solidFill>
                  <a:srgbClr val="006500"/>
                </a:solidFill>
                <a:latin typeface="Tahoma"/>
                <a:cs typeface="Tahoma"/>
              </a:rPr>
              <a:t>sunt </a:t>
            </a:r>
            <a:r>
              <a:rPr sz="2800" spc="-5" dirty="0">
                <a:solidFill>
                  <a:srgbClr val="006500"/>
                </a:solidFill>
                <a:latin typeface="Tahoma"/>
                <a:cs typeface="Tahoma"/>
              </a:rPr>
              <a:t>echivalente </a:t>
            </a:r>
            <a:r>
              <a:rPr sz="2800" spc="-5" dirty="0">
                <a:latin typeface="Tahoma"/>
                <a:cs typeface="Tahoma"/>
              </a:rPr>
              <a:t>ci  se </a:t>
            </a:r>
            <a:r>
              <a:rPr sz="2800" spc="-10" dirty="0">
                <a:latin typeface="Tahoma"/>
                <a:cs typeface="Tahoma"/>
              </a:rPr>
              <a:t>iau </a:t>
            </a:r>
            <a:r>
              <a:rPr sz="2800" spc="-5" dirty="0">
                <a:latin typeface="Tahoma"/>
                <a:cs typeface="Tahoma"/>
              </a:rPr>
              <a:t>în considerare în </a:t>
            </a:r>
            <a:r>
              <a:rPr sz="2800" dirty="0">
                <a:latin typeface="Tahoma"/>
                <a:cs typeface="Tahoma"/>
              </a:rPr>
              <a:t>ordinea</a:t>
            </a:r>
            <a:r>
              <a:rPr sz="2800" spc="4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specificată:</a:t>
            </a:r>
            <a:endParaRPr sz="2800">
              <a:latin typeface="Tahoma"/>
              <a:cs typeface="Tahoma"/>
            </a:endParaRPr>
          </a:p>
          <a:p>
            <a:pPr marL="363220" indent="-351155">
              <a:lnSpc>
                <a:spcPct val="100000"/>
              </a:lnSpc>
              <a:spcBef>
                <a:spcPts val="670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Se </a:t>
            </a:r>
            <a:r>
              <a:rPr sz="2800" dirty="0">
                <a:latin typeface="Tahoma"/>
                <a:cs typeface="Tahoma"/>
              </a:rPr>
              <a:t>sortează rezultatul </a:t>
            </a:r>
            <a:r>
              <a:rPr sz="2800" dirty="0">
                <a:solidFill>
                  <a:srgbClr val="006500"/>
                </a:solidFill>
                <a:latin typeface="Tahoma"/>
                <a:cs typeface="Tahoma"/>
              </a:rPr>
              <a:t>după </a:t>
            </a:r>
            <a:r>
              <a:rPr sz="2800" spc="-5" dirty="0">
                <a:solidFill>
                  <a:srgbClr val="006500"/>
                </a:solidFill>
                <a:latin typeface="Tahoma"/>
                <a:cs typeface="Tahoma"/>
              </a:rPr>
              <a:t>primul criteriu</a:t>
            </a:r>
            <a:endParaRPr sz="2800">
              <a:latin typeface="Tahoma"/>
              <a:cs typeface="Tahoma"/>
            </a:endParaRPr>
          </a:p>
          <a:p>
            <a:pPr marL="355600" marR="5080" indent="-343535">
              <a:lnSpc>
                <a:spcPct val="100000"/>
              </a:lnSpc>
              <a:spcBef>
                <a:spcPts val="685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solidFill>
                  <a:srgbClr val="006500"/>
                </a:solidFill>
                <a:latin typeface="Tahoma"/>
                <a:cs typeface="Tahoma"/>
              </a:rPr>
              <a:t>Pentru valori egale pentru </a:t>
            </a:r>
            <a:r>
              <a:rPr sz="2800" dirty="0">
                <a:solidFill>
                  <a:srgbClr val="006500"/>
                </a:solidFill>
                <a:latin typeface="Tahoma"/>
                <a:cs typeface="Tahoma"/>
              </a:rPr>
              <a:t>primul </a:t>
            </a:r>
            <a:r>
              <a:rPr sz="2800" spc="-5" dirty="0">
                <a:solidFill>
                  <a:srgbClr val="006500"/>
                </a:solidFill>
                <a:latin typeface="Tahoma"/>
                <a:cs typeface="Tahoma"/>
              </a:rPr>
              <a:t>criteriu </a:t>
            </a:r>
            <a:r>
              <a:rPr sz="2800" spc="-5" dirty="0">
                <a:latin typeface="Tahoma"/>
                <a:cs typeface="Tahoma"/>
              </a:rPr>
              <a:t>se ia  în considerare al doilea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criteriu</a:t>
            </a:r>
            <a:endParaRPr sz="2800">
              <a:latin typeface="Tahoma"/>
              <a:cs typeface="Tahoma"/>
            </a:endParaRPr>
          </a:p>
          <a:p>
            <a:pPr marL="354965" marR="333375" indent="-342900">
              <a:lnSpc>
                <a:spcPct val="100200"/>
              </a:lnSpc>
              <a:spcBef>
                <a:spcPts val="665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Pentru valori egale pentru </a:t>
            </a:r>
            <a:r>
              <a:rPr sz="2800" dirty="0">
                <a:latin typeface="Tahoma"/>
                <a:cs typeface="Tahoma"/>
              </a:rPr>
              <a:t>primele </a:t>
            </a:r>
            <a:r>
              <a:rPr sz="2800" spc="-5" dirty="0">
                <a:latin typeface="Tahoma"/>
                <a:cs typeface="Tahoma"/>
              </a:rPr>
              <a:t>două  criterii se ia în considerare al treilea criteriu,  s.a.m.d.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7100" y="577850"/>
            <a:ext cx="89916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ORDER BY – </a:t>
            </a:r>
            <a:r>
              <a:rPr b="1" dirty="0">
                <a:solidFill>
                  <a:srgbClr val="FF0000"/>
                </a:solidFill>
              </a:rPr>
              <a:t>coloane </a:t>
            </a:r>
            <a:r>
              <a:rPr b="1" spc="-5" dirty="0">
                <a:solidFill>
                  <a:srgbClr val="FF0000"/>
                </a:solidFill>
              </a:rPr>
              <a:t>din</a:t>
            </a:r>
            <a:r>
              <a:rPr b="1" spc="-45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rezultat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52" y="1655165"/>
            <a:ext cx="6527165" cy="4602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9944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Tahoma"/>
                <a:cs typeface="Tahoma"/>
              </a:rPr>
              <a:t>SELECT NUME, </a:t>
            </a:r>
            <a:r>
              <a:rPr sz="3200" spc="-5" dirty="0">
                <a:latin typeface="Tahoma"/>
                <a:cs typeface="Tahoma"/>
              </a:rPr>
              <a:t>DOMENIU, </a:t>
            </a:r>
            <a:r>
              <a:rPr sz="3200" dirty="0">
                <a:latin typeface="Tahoma"/>
                <a:cs typeface="Tahoma"/>
              </a:rPr>
              <a:t>CODS  FROM</a:t>
            </a:r>
            <a:r>
              <a:rPr sz="3200" spc="-5" dirty="0">
                <a:latin typeface="Tahoma"/>
                <a:cs typeface="Tahoma"/>
              </a:rPr>
              <a:t> SPEC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ahoma"/>
                <a:cs typeface="Tahoma"/>
              </a:rPr>
              <a:t>ORDER BY</a:t>
            </a:r>
            <a:r>
              <a:rPr sz="3200" spc="-2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NUME;</a:t>
            </a:r>
            <a:endParaRPr sz="3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400">
              <a:latin typeface="Tahoma"/>
              <a:cs typeface="Tahoma"/>
            </a:endParaRPr>
          </a:p>
          <a:p>
            <a:pPr marL="354965" marR="5080" indent="-342900">
              <a:lnSpc>
                <a:spcPct val="100000"/>
              </a:lnSpc>
            </a:pPr>
            <a:r>
              <a:rPr sz="3200" dirty="0">
                <a:latin typeface="Tahoma"/>
                <a:cs typeface="Tahoma"/>
              </a:rPr>
              <a:t>SELECT NUME, </a:t>
            </a:r>
            <a:r>
              <a:rPr sz="3200" spc="-5" dirty="0">
                <a:latin typeface="Tahoma"/>
                <a:cs typeface="Tahoma"/>
              </a:rPr>
              <a:t>AN, </a:t>
            </a:r>
            <a:r>
              <a:rPr sz="3200" dirty="0">
                <a:latin typeface="Tahoma"/>
                <a:cs typeface="Tahoma"/>
              </a:rPr>
              <a:t>GRUPA, DATAN,  CODS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ahoma"/>
                <a:cs typeface="Tahoma"/>
              </a:rPr>
              <a:t>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ahoma"/>
                <a:cs typeface="Tahoma"/>
              </a:rPr>
              <a:t>ORDER BY AN DESC,</a:t>
            </a:r>
            <a:r>
              <a:rPr sz="3200" spc="-2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NUME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5300" y="577850"/>
            <a:ext cx="81534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rgbClr val="FF0000"/>
                </a:solidFill>
              </a:rPr>
              <a:t>ORDER </a:t>
            </a:r>
            <a:r>
              <a:rPr sz="4400" b="1" dirty="0">
                <a:solidFill>
                  <a:srgbClr val="FF0000"/>
                </a:solidFill>
              </a:rPr>
              <a:t>BY – </a:t>
            </a:r>
            <a:r>
              <a:rPr sz="4400" b="1" spc="-5" dirty="0">
                <a:solidFill>
                  <a:srgbClr val="FF0000"/>
                </a:solidFill>
              </a:rPr>
              <a:t>alias </a:t>
            </a:r>
            <a:r>
              <a:rPr sz="4400" b="1" dirty="0">
                <a:solidFill>
                  <a:srgbClr val="FF0000"/>
                </a:solidFill>
              </a:rPr>
              <a:t>de</a:t>
            </a:r>
            <a:r>
              <a:rPr sz="4400" b="1" spc="-65" dirty="0">
                <a:solidFill>
                  <a:srgbClr val="FF0000"/>
                </a:solidFill>
              </a:rPr>
              <a:t> </a:t>
            </a:r>
            <a:r>
              <a:rPr sz="4400" b="1" spc="-5" dirty="0">
                <a:solidFill>
                  <a:srgbClr val="FF0000"/>
                </a:solidFill>
              </a:rPr>
              <a:t>coloana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49" y="1750567"/>
            <a:ext cx="5422265" cy="2753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ahoma"/>
                <a:cs typeface="Tahoma"/>
              </a:rPr>
              <a:t>SELECT NUME, </a:t>
            </a:r>
            <a:r>
              <a:rPr sz="3200" spc="-5" dirty="0">
                <a:latin typeface="Tahoma"/>
                <a:cs typeface="Tahoma"/>
              </a:rPr>
              <a:t>PUNCTAJ,  </a:t>
            </a:r>
            <a:r>
              <a:rPr sz="3200" dirty="0">
                <a:latin typeface="Tahoma"/>
                <a:cs typeface="Tahoma"/>
              </a:rPr>
              <a:t>(PUNCTAJ+20)*1.1</a:t>
            </a:r>
            <a:r>
              <a:rPr sz="3200" spc="-7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PMARIT</a:t>
            </a:r>
            <a:endParaRPr sz="3200">
              <a:latin typeface="Tahoma"/>
              <a:cs typeface="Tahoma"/>
            </a:endParaRPr>
          </a:p>
          <a:p>
            <a:pPr marL="12700" marR="2147570">
              <a:lnSpc>
                <a:spcPct val="119700"/>
              </a:lnSpc>
            </a:pPr>
            <a:r>
              <a:rPr sz="3200" dirty="0">
                <a:latin typeface="Tahoma"/>
                <a:cs typeface="Tahoma"/>
              </a:rPr>
              <a:t>FROM </a:t>
            </a:r>
            <a:r>
              <a:rPr sz="3200" spc="-5" dirty="0">
                <a:latin typeface="Tahoma"/>
                <a:cs typeface="Tahoma"/>
              </a:rPr>
              <a:t>STUD  </a:t>
            </a:r>
            <a:r>
              <a:rPr sz="3200" dirty="0">
                <a:latin typeface="Tahoma"/>
                <a:cs typeface="Tahoma"/>
              </a:rPr>
              <a:t>WHERE</a:t>
            </a:r>
            <a:r>
              <a:rPr sz="3200" spc="-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CODS=11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ahoma"/>
                <a:cs typeface="Tahoma"/>
              </a:rPr>
              <a:t>ORDER BY</a:t>
            </a:r>
            <a:r>
              <a:rPr sz="3200" spc="-2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PMARIT;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7907" y="714247"/>
            <a:ext cx="8210793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53995" marR="5080" indent="-274193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ORDER BY – expresii </a:t>
            </a:r>
            <a:r>
              <a:rPr b="1" dirty="0">
                <a:solidFill>
                  <a:srgbClr val="FF0000"/>
                </a:solidFill>
              </a:rPr>
              <a:t>(coloane </a:t>
            </a:r>
            <a:r>
              <a:rPr b="1" spc="-5" dirty="0">
                <a:solidFill>
                  <a:srgbClr val="FF0000"/>
                </a:solidFill>
              </a:rPr>
              <a:t>si  aliasuri)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16" y="2137669"/>
            <a:ext cx="7227570" cy="426021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354965" marR="5080" indent="-342900">
              <a:lnSpc>
                <a:spcPct val="80000"/>
              </a:lnSpc>
              <a:spcBef>
                <a:spcPts val="765"/>
              </a:spcBef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PUNCTAJ, (PUNCTAJ+20)*1.1  PMARIT</a:t>
            </a:r>
            <a:endParaRPr sz="2800">
              <a:latin typeface="Tahoma"/>
              <a:cs typeface="Tahoma"/>
            </a:endParaRPr>
          </a:p>
          <a:p>
            <a:pPr marL="12700" marR="4361815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Tahoma"/>
                <a:cs typeface="Tahoma"/>
              </a:rPr>
              <a:t>FROM STUD  WHERE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CODS=11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ts val="3250"/>
              </a:lnSpc>
            </a:pPr>
            <a:r>
              <a:rPr sz="2800" spc="-5" dirty="0">
                <a:latin typeface="Tahoma"/>
                <a:cs typeface="Tahoma"/>
              </a:rPr>
              <a:t>ORDER BY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(PUNCTAJ+20)*1.1;</a:t>
            </a:r>
            <a:endParaRPr sz="2800">
              <a:latin typeface="Tahoma"/>
              <a:cs typeface="Tahoma"/>
            </a:endParaRPr>
          </a:p>
          <a:p>
            <a:pPr marL="354965" marR="5080" indent="-342900">
              <a:lnSpc>
                <a:spcPct val="80000"/>
              </a:lnSpc>
              <a:spcBef>
                <a:spcPts val="1750"/>
              </a:spcBef>
            </a:pPr>
            <a:r>
              <a:rPr sz="2800" spc="-5" dirty="0">
                <a:latin typeface="Tahoma"/>
                <a:cs typeface="Tahoma"/>
              </a:rPr>
              <a:t>SELECT </a:t>
            </a:r>
            <a:r>
              <a:rPr sz="2800" dirty="0">
                <a:latin typeface="Tahoma"/>
                <a:cs typeface="Tahoma"/>
              </a:rPr>
              <a:t>NUME, </a:t>
            </a:r>
            <a:r>
              <a:rPr sz="2800" spc="-5" dirty="0">
                <a:latin typeface="Tahoma"/>
                <a:cs typeface="Tahoma"/>
              </a:rPr>
              <a:t>PUNCTAJ, (PUNCTAJ+20)*1.1  PMARIT</a:t>
            </a:r>
            <a:endParaRPr sz="2800">
              <a:latin typeface="Tahoma"/>
              <a:cs typeface="Tahoma"/>
            </a:endParaRPr>
          </a:p>
          <a:p>
            <a:pPr marL="12700" marR="4361815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FROM STUD  WHERE</a:t>
            </a:r>
            <a:r>
              <a:rPr sz="2800" spc="-5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CODS=11</a:t>
            </a:r>
            <a:endParaRPr sz="2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ahoma"/>
                <a:cs typeface="Tahoma"/>
              </a:rPr>
              <a:t>ORDER BY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PUNCTAJ-PMARIT;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3300" y="714247"/>
            <a:ext cx="8839199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76070" marR="5080" indent="-1564005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ORDER BY – </a:t>
            </a:r>
            <a:r>
              <a:rPr b="1" dirty="0">
                <a:solidFill>
                  <a:srgbClr val="FF0000"/>
                </a:solidFill>
              </a:rPr>
              <a:t>coloane </a:t>
            </a:r>
            <a:r>
              <a:rPr b="1" spc="-5" dirty="0">
                <a:solidFill>
                  <a:srgbClr val="FF0000"/>
                </a:solidFill>
              </a:rPr>
              <a:t>care nu  apar in</a:t>
            </a:r>
            <a:r>
              <a:rPr b="1" spc="-1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rezultat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28" y="2112371"/>
            <a:ext cx="6852920" cy="236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79295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Tahoma"/>
                <a:cs typeface="Tahoma"/>
              </a:rPr>
              <a:t>SELECT NUME, </a:t>
            </a:r>
            <a:r>
              <a:rPr sz="3200" spc="-5" dirty="0">
                <a:latin typeface="Tahoma"/>
                <a:cs typeface="Tahoma"/>
              </a:rPr>
              <a:t>AN,</a:t>
            </a:r>
            <a:r>
              <a:rPr sz="3200" spc="-7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GRUPA  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ahoma"/>
                <a:cs typeface="Tahoma"/>
              </a:rPr>
              <a:t>WHERE</a:t>
            </a:r>
            <a:r>
              <a:rPr sz="3200" spc="-5" dirty="0">
                <a:latin typeface="Tahoma"/>
                <a:cs typeface="Tahoma"/>
              </a:rPr>
              <a:t> AN=2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ahoma"/>
                <a:cs typeface="Tahoma"/>
              </a:rPr>
              <a:t>ORDER BY LOC DESC,</a:t>
            </a:r>
            <a:r>
              <a:rPr sz="3200" spc="-10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(PUNCTAJ/10);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3300" y="501650"/>
            <a:ext cx="8610599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62685" marR="5080" indent="-115062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ORDER BY – </a:t>
            </a:r>
            <a:r>
              <a:rPr b="1" dirty="0">
                <a:solidFill>
                  <a:srgbClr val="FF0000"/>
                </a:solidFill>
              </a:rPr>
              <a:t>coloane </a:t>
            </a:r>
            <a:r>
              <a:rPr b="1" spc="-5" dirty="0">
                <a:solidFill>
                  <a:srgbClr val="FF0000"/>
                </a:solidFill>
              </a:rPr>
              <a:t>care nu  apar in rezultat</a:t>
            </a:r>
            <a:r>
              <a:rPr b="1" spc="-1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(1)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27" y="2112371"/>
            <a:ext cx="4852670" cy="3823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050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Tahoma"/>
                <a:cs typeface="Tahoma"/>
              </a:rPr>
              <a:t>SELECT MATR, NUME,</a:t>
            </a:r>
            <a:r>
              <a:rPr sz="3200" spc="-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  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ahoma"/>
                <a:cs typeface="Tahoma"/>
              </a:rPr>
              <a:t>ORDER BY 3 DESC,</a:t>
            </a:r>
            <a:r>
              <a:rPr sz="3200" spc="-45" dirty="0">
                <a:latin typeface="Tahoma"/>
                <a:cs typeface="Tahoma"/>
              </a:rPr>
              <a:t> </a:t>
            </a:r>
            <a:r>
              <a:rPr sz="3200" spc="5" dirty="0">
                <a:latin typeface="Tahoma"/>
                <a:cs typeface="Tahoma"/>
              </a:rPr>
              <a:t>2;</a:t>
            </a:r>
            <a:endParaRPr sz="3200">
              <a:latin typeface="Tahoma"/>
              <a:cs typeface="Tahoma"/>
            </a:endParaRPr>
          </a:p>
          <a:p>
            <a:pPr marL="12700" marR="190500">
              <a:lnSpc>
                <a:spcPct val="119700"/>
              </a:lnSpc>
              <a:spcBef>
                <a:spcPts val="2315"/>
              </a:spcBef>
            </a:pPr>
            <a:r>
              <a:rPr sz="3200" dirty="0">
                <a:latin typeface="Tahoma"/>
                <a:cs typeface="Tahoma"/>
              </a:rPr>
              <a:t>SELECT MATR, NUME,</a:t>
            </a:r>
            <a:r>
              <a:rPr sz="3200" spc="-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  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ahoma"/>
                <a:cs typeface="Tahoma"/>
              </a:rPr>
              <a:t>ORDER BY 3 DESC,</a:t>
            </a:r>
            <a:r>
              <a:rPr sz="3200" spc="-7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NUME;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5700" y="501650"/>
            <a:ext cx="8686799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62685" marR="5080" indent="-115062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ORDER BY – </a:t>
            </a:r>
            <a:r>
              <a:rPr b="1" dirty="0">
                <a:solidFill>
                  <a:srgbClr val="FF0000"/>
                </a:solidFill>
              </a:rPr>
              <a:t>coloane </a:t>
            </a:r>
            <a:r>
              <a:rPr b="1" spc="-5" dirty="0">
                <a:solidFill>
                  <a:srgbClr val="FF0000"/>
                </a:solidFill>
              </a:rPr>
              <a:t>care nu  apar in rezultat</a:t>
            </a:r>
            <a:r>
              <a:rPr b="1" spc="-1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(2)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27" y="2207773"/>
            <a:ext cx="6419850" cy="3338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latin typeface="Tahoma"/>
                <a:cs typeface="Tahoma"/>
              </a:rPr>
              <a:t>Numarul </a:t>
            </a:r>
            <a:r>
              <a:rPr sz="3200" dirty="0">
                <a:latin typeface="Tahoma"/>
                <a:cs typeface="Tahoma"/>
              </a:rPr>
              <a:t>de </a:t>
            </a:r>
            <a:r>
              <a:rPr sz="3200" spc="-5" dirty="0">
                <a:latin typeface="Tahoma"/>
                <a:cs typeface="Tahoma"/>
              </a:rPr>
              <a:t>coloana </a:t>
            </a:r>
            <a:r>
              <a:rPr sz="3200" dirty="0">
                <a:latin typeface="Tahoma"/>
                <a:cs typeface="Tahoma"/>
              </a:rPr>
              <a:t>nu </a:t>
            </a:r>
            <a:r>
              <a:rPr sz="3200" spc="-10" dirty="0">
                <a:latin typeface="Tahoma"/>
                <a:cs typeface="Tahoma"/>
              </a:rPr>
              <a:t>se </a:t>
            </a:r>
            <a:r>
              <a:rPr sz="3200" spc="-5" dirty="0">
                <a:latin typeface="Tahoma"/>
                <a:cs typeface="Tahoma"/>
              </a:rPr>
              <a:t>poate </a:t>
            </a:r>
            <a:r>
              <a:rPr sz="3200" dirty="0">
                <a:latin typeface="Tahoma"/>
                <a:cs typeface="Tahoma"/>
              </a:rPr>
              <a:t>da  </a:t>
            </a:r>
            <a:r>
              <a:rPr sz="3200" spc="-5" dirty="0">
                <a:latin typeface="Tahoma"/>
                <a:cs typeface="Tahoma"/>
              </a:rPr>
              <a:t>printr-o</a:t>
            </a:r>
            <a:r>
              <a:rPr sz="3200" dirty="0">
                <a:latin typeface="Tahoma"/>
                <a:cs typeface="Tahoma"/>
              </a:rPr>
              <a:t> expresie:</a:t>
            </a:r>
            <a:endParaRPr sz="32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3800">
              <a:latin typeface="Tahoma"/>
              <a:cs typeface="Tahoma"/>
            </a:endParaRPr>
          </a:p>
          <a:p>
            <a:pPr marL="12700" marR="1757680">
              <a:lnSpc>
                <a:spcPct val="120000"/>
              </a:lnSpc>
            </a:pPr>
            <a:r>
              <a:rPr sz="3200" dirty="0">
                <a:latin typeface="Tahoma"/>
                <a:cs typeface="Tahoma"/>
              </a:rPr>
              <a:t>SELECT MATR, NUME,</a:t>
            </a:r>
            <a:r>
              <a:rPr sz="3200" spc="-8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AN  FROM</a:t>
            </a:r>
            <a:r>
              <a:rPr sz="3200" spc="-5" dirty="0">
                <a:latin typeface="Tahoma"/>
                <a:cs typeface="Tahoma"/>
              </a:rPr>
              <a:t> STUD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ahoma"/>
                <a:cs typeface="Tahoma"/>
              </a:rPr>
              <a:t>ORDER BY 2+1 DESC,</a:t>
            </a:r>
            <a:r>
              <a:rPr sz="3200" spc="-3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NUME;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2900" y="882650"/>
            <a:ext cx="7895323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rgbClr val="FF0000"/>
                </a:solidFill>
              </a:rPr>
              <a:t>ORDER </a:t>
            </a:r>
            <a:r>
              <a:rPr sz="4400" b="1" dirty="0">
                <a:solidFill>
                  <a:srgbClr val="FF0000"/>
                </a:solidFill>
              </a:rPr>
              <a:t>BY – </a:t>
            </a:r>
            <a:r>
              <a:rPr sz="4400" b="1" spc="-10" dirty="0">
                <a:solidFill>
                  <a:srgbClr val="FF0000"/>
                </a:solidFill>
              </a:rPr>
              <a:t>Valori </a:t>
            </a:r>
            <a:r>
              <a:rPr sz="4400" b="1" spc="-5" dirty="0">
                <a:solidFill>
                  <a:srgbClr val="FF0000"/>
                </a:solidFill>
              </a:rPr>
              <a:t>nule</a:t>
            </a:r>
            <a:r>
              <a:rPr sz="4400" b="1" spc="-45" dirty="0">
                <a:solidFill>
                  <a:srgbClr val="FF0000"/>
                </a:solidFill>
              </a:rPr>
              <a:t> </a:t>
            </a:r>
            <a:r>
              <a:rPr sz="4400" b="1" spc="-5" dirty="0">
                <a:solidFill>
                  <a:srgbClr val="FF0000"/>
                </a:solidFill>
              </a:rPr>
              <a:t>(1)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39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50" y="2207766"/>
            <a:ext cx="6816090" cy="3338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ahoma"/>
                <a:cs typeface="Tahoma"/>
              </a:rPr>
              <a:t>Sunt </a:t>
            </a:r>
            <a:r>
              <a:rPr sz="3200" spc="-5" dirty="0">
                <a:latin typeface="Tahoma"/>
                <a:cs typeface="Tahoma"/>
              </a:rPr>
              <a:t>considerate mai mari </a:t>
            </a:r>
            <a:r>
              <a:rPr sz="3200" dirty="0">
                <a:latin typeface="Tahoma"/>
                <a:cs typeface="Tahoma"/>
              </a:rPr>
              <a:t>decat orice  </a:t>
            </a:r>
            <a:r>
              <a:rPr sz="3200" spc="-5" dirty="0">
                <a:latin typeface="Tahoma"/>
                <a:cs typeface="Tahoma"/>
              </a:rPr>
              <a:t>valoare (Oracle):</a:t>
            </a:r>
            <a:endParaRPr sz="32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 dirty="0">
              <a:latin typeface="Tahoma"/>
              <a:cs typeface="Tahoma"/>
            </a:endParaRPr>
          </a:p>
          <a:p>
            <a:pPr marL="12700" marR="3381375">
              <a:lnSpc>
                <a:spcPct val="119800"/>
              </a:lnSpc>
            </a:pPr>
            <a:r>
              <a:rPr sz="3200" dirty="0">
                <a:latin typeface="Tahoma"/>
                <a:cs typeface="Tahoma"/>
              </a:rPr>
              <a:t>SELECT TIP,</a:t>
            </a:r>
            <a:r>
              <a:rPr sz="3200" spc="-90" dirty="0">
                <a:latin typeface="Tahoma"/>
                <a:cs typeface="Tahoma"/>
              </a:rPr>
              <a:t> </a:t>
            </a:r>
            <a:r>
              <a:rPr sz="3200" spc="5" dirty="0">
                <a:latin typeface="Tahoma"/>
                <a:cs typeface="Tahoma"/>
              </a:rPr>
              <a:t>SUMA  </a:t>
            </a:r>
            <a:r>
              <a:rPr sz="3200" dirty="0">
                <a:latin typeface="Tahoma"/>
                <a:cs typeface="Tahoma"/>
              </a:rPr>
              <a:t>FROM BURSA  ORDER BY</a:t>
            </a:r>
            <a:r>
              <a:rPr sz="3200" spc="-5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SUMA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25516" y="1179067"/>
            <a:ext cx="287378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rgbClr val="FF0000"/>
                </a:solidFill>
              </a:rPr>
              <a:t>SINTAXA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57726" y="2265678"/>
            <a:ext cx="8684774" cy="32198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600"/>
              </a:lnSpc>
              <a:spcBef>
                <a:spcPts val="100"/>
              </a:spcBef>
            </a:pPr>
            <a:r>
              <a:rPr sz="3200" b="1" spc="-5" dirty="0">
                <a:solidFill>
                  <a:srgbClr val="0000FF"/>
                </a:solidFill>
                <a:latin typeface="Courier New"/>
                <a:cs typeface="Courier New"/>
              </a:rPr>
              <a:t>SELECT </a:t>
            </a:r>
            <a:r>
              <a:rPr sz="3200" b="1" spc="-10" dirty="0">
                <a:solidFill>
                  <a:srgbClr val="0000FF"/>
                </a:solidFill>
                <a:latin typeface="Courier New"/>
                <a:cs typeface="Courier New"/>
              </a:rPr>
              <a:t>[DISTINCT] </a:t>
            </a:r>
            <a:r>
              <a:rPr sz="3200" b="1" spc="-10" dirty="0">
                <a:latin typeface="Courier New"/>
                <a:cs typeface="Courier New"/>
              </a:rPr>
              <a:t>lista_de_expresii  </a:t>
            </a:r>
            <a:r>
              <a:rPr sz="3200" b="1" spc="-5" dirty="0">
                <a:solidFill>
                  <a:srgbClr val="0000FF"/>
                </a:solidFill>
                <a:latin typeface="Courier New"/>
                <a:cs typeface="Courier New"/>
              </a:rPr>
              <a:t>FROM</a:t>
            </a:r>
            <a:r>
              <a:rPr sz="3200" b="1" spc="-10" dirty="0">
                <a:latin typeface="Courier New"/>
                <a:cs typeface="Courier New"/>
              </a:rPr>
              <a:t> nume_tabela</a:t>
            </a:r>
            <a:endParaRPr sz="32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3200" b="1" spc="-5" dirty="0">
                <a:solidFill>
                  <a:srgbClr val="0000FF"/>
                </a:solidFill>
                <a:latin typeface="Courier New"/>
                <a:cs typeface="Courier New"/>
              </a:rPr>
              <a:t>WHERE</a:t>
            </a:r>
            <a:r>
              <a:rPr sz="3200" b="1" spc="-10" dirty="0">
                <a:latin typeface="Courier New"/>
                <a:cs typeface="Courier New"/>
              </a:rPr>
              <a:t> conditie_linie</a:t>
            </a:r>
            <a:endParaRPr sz="3200" dirty="0">
              <a:latin typeface="Courier New"/>
              <a:cs typeface="Courier New"/>
            </a:endParaRPr>
          </a:p>
          <a:p>
            <a:pPr marL="1290955">
              <a:lnSpc>
                <a:spcPct val="100000"/>
              </a:lnSpc>
              <a:spcBef>
                <a:spcPts val="275"/>
              </a:spcBef>
            </a:pPr>
            <a:r>
              <a:rPr sz="3200" b="1" spc="-10" dirty="0">
                <a:latin typeface="Courier New"/>
                <a:cs typeface="Courier New"/>
              </a:rPr>
              <a:t>-- clauza</a:t>
            </a:r>
            <a:r>
              <a:rPr sz="3200" b="1" spc="-20" dirty="0">
                <a:latin typeface="Courier New"/>
                <a:cs typeface="Courier New"/>
              </a:rPr>
              <a:t> </a:t>
            </a:r>
            <a:r>
              <a:rPr sz="3200" b="1" spc="-10" dirty="0">
                <a:latin typeface="Courier New"/>
                <a:cs typeface="Courier New"/>
              </a:rPr>
              <a:t>optionala</a:t>
            </a:r>
            <a:endParaRPr sz="32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3200" b="1" spc="-5" dirty="0">
                <a:solidFill>
                  <a:srgbClr val="0000FF"/>
                </a:solidFill>
                <a:latin typeface="Courier New"/>
                <a:cs typeface="Courier New"/>
              </a:rPr>
              <a:t>ORDER </a:t>
            </a:r>
            <a:r>
              <a:rPr sz="3200" b="1" spc="-10" dirty="0">
                <a:solidFill>
                  <a:srgbClr val="0000FF"/>
                </a:solidFill>
                <a:latin typeface="Courier New"/>
                <a:cs typeface="Courier New"/>
              </a:rPr>
              <a:t>BY</a:t>
            </a:r>
            <a:r>
              <a:rPr sz="3200" b="1" spc="-1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3200" b="1" spc="-10" dirty="0">
                <a:latin typeface="Courier New"/>
                <a:cs typeface="Courier New"/>
              </a:rPr>
              <a:t>criterii_sortare_rezultat;</a:t>
            </a:r>
            <a:endParaRPr sz="3200" dirty="0">
              <a:latin typeface="Courier New"/>
              <a:cs typeface="Courier New"/>
            </a:endParaRPr>
          </a:p>
          <a:p>
            <a:pPr marL="1290955">
              <a:lnSpc>
                <a:spcPct val="100000"/>
              </a:lnSpc>
              <a:spcBef>
                <a:spcPts val="290"/>
              </a:spcBef>
            </a:pPr>
            <a:r>
              <a:rPr sz="3200" b="1" spc="-10" dirty="0">
                <a:latin typeface="Courier New"/>
                <a:cs typeface="Courier New"/>
              </a:rPr>
              <a:t>-- clauza</a:t>
            </a:r>
            <a:r>
              <a:rPr sz="3200" b="1" spc="-20" dirty="0">
                <a:latin typeface="Courier New"/>
                <a:cs typeface="Courier New"/>
              </a:rPr>
              <a:t> </a:t>
            </a:r>
            <a:r>
              <a:rPr sz="3200" b="1" spc="-10" dirty="0">
                <a:latin typeface="Courier New"/>
                <a:cs typeface="Courier New"/>
              </a:rPr>
              <a:t>optionala</a:t>
            </a:r>
            <a:endParaRPr sz="32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7700" y="654050"/>
            <a:ext cx="76962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rgbClr val="FF0000"/>
                </a:solidFill>
              </a:rPr>
              <a:t>ORDER </a:t>
            </a:r>
            <a:r>
              <a:rPr sz="4400" b="1" dirty="0">
                <a:solidFill>
                  <a:srgbClr val="FF0000"/>
                </a:solidFill>
              </a:rPr>
              <a:t>BY – </a:t>
            </a:r>
            <a:r>
              <a:rPr sz="4400" b="1" spc="-10" dirty="0">
                <a:solidFill>
                  <a:srgbClr val="FF0000"/>
                </a:solidFill>
              </a:rPr>
              <a:t>Valori </a:t>
            </a:r>
            <a:r>
              <a:rPr sz="4400" b="1" spc="-5" dirty="0">
                <a:solidFill>
                  <a:srgbClr val="FF0000"/>
                </a:solidFill>
              </a:rPr>
              <a:t>nule</a:t>
            </a:r>
            <a:r>
              <a:rPr sz="4400" b="1" spc="-45" dirty="0">
                <a:solidFill>
                  <a:srgbClr val="FF0000"/>
                </a:solidFill>
              </a:rPr>
              <a:t> </a:t>
            </a:r>
            <a:r>
              <a:rPr sz="4400" b="1" spc="-5" dirty="0">
                <a:solidFill>
                  <a:srgbClr val="FF0000"/>
                </a:solidFill>
              </a:rPr>
              <a:t>(2)</a:t>
            </a:r>
            <a:endParaRPr sz="4400" b="1" dirty="0">
              <a:solidFill>
                <a:srgbClr val="FF0000"/>
              </a:solidFill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40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750" y="2209291"/>
            <a:ext cx="14224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ahoma"/>
                <a:cs typeface="Tahoma"/>
              </a:rPr>
              <a:t>Rezultat:</a:t>
            </a:r>
            <a:endParaRPr sz="2800">
              <a:latin typeface="Tahoma"/>
              <a:cs typeface="Tahom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51450" y="2782305"/>
          <a:ext cx="5550533" cy="34320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3150"/>
                <a:gridCol w="3190875"/>
                <a:gridCol w="212089"/>
                <a:gridCol w="1074419"/>
              </a:tblGrid>
              <a:tr h="681680">
                <a:tc>
                  <a:txBody>
                    <a:bodyPr/>
                    <a:lstStyle/>
                    <a:p>
                      <a:pPr marR="3175">
                        <a:lnSpc>
                          <a:spcPts val="2675"/>
                        </a:lnSpc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TIP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675"/>
                        </a:lnSpc>
                      </a:pPr>
                      <a:r>
                        <a:rPr sz="2800" b="1" dirty="0">
                          <a:latin typeface="Courier New"/>
                          <a:cs typeface="Courier New"/>
                        </a:rPr>
                        <a:t>S</a:t>
                      </a:r>
                      <a:r>
                        <a:rPr sz="2800" b="1" spc="-15" dirty="0">
                          <a:latin typeface="Courier New"/>
                          <a:cs typeface="Courier New"/>
                        </a:rPr>
                        <a:t>U</a:t>
                      </a:r>
                      <a:r>
                        <a:rPr sz="2800" b="1" dirty="0">
                          <a:latin typeface="Courier New"/>
                          <a:cs typeface="Courier New"/>
                        </a:rPr>
                        <a:t>MA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77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25"/>
                        </a:spcBef>
                      </a:pPr>
                      <a:r>
                        <a:rPr sz="2800" b="1" dirty="0">
                          <a:latin typeface="Courier New"/>
                          <a:cs typeface="Courier New"/>
                        </a:rPr>
                        <a:t>BU</a:t>
                      </a:r>
                      <a:r>
                        <a:rPr sz="2800" b="1" spc="-15" dirty="0">
                          <a:latin typeface="Courier New"/>
                          <a:cs typeface="Courier New"/>
                        </a:rPr>
                        <a:t>R</a:t>
                      </a:r>
                      <a:r>
                        <a:rPr sz="2800" b="1" dirty="0">
                          <a:latin typeface="Courier New"/>
                          <a:cs typeface="Courier New"/>
                        </a:rPr>
                        <a:t>SA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257175" marB="0"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2025"/>
                        </a:spcBef>
                      </a:pPr>
                      <a:r>
                        <a:rPr sz="2800" b="1" spc="-10" dirty="0">
                          <a:latin typeface="Courier New"/>
                          <a:cs typeface="Courier New"/>
                        </a:rPr>
                        <a:t>SOCIALA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257175" marB="0"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025"/>
                        </a:spcBef>
                      </a:pPr>
                      <a:r>
                        <a:rPr sz="2800" b="1" spc="-15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2800" b="1" dirty="0">
                          <a:latin typeface="Courier New"/>
                          <a:cs typeface="Courier New"/>
                        </a:rPr>
                        <a:t>00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257175" marB="0"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512825">
                <a:tc>
                  <a:txBody>
                    <a:bodyPr/>
                    <a:lstStyle/>
                    <a:p>
                      <a:pPr>
                        <a:lnSpc>
                          <a:spcPts val="3295"/>
                        </a:lnSpc>
                      </a:pPr>
                      <a:r>
                        <a:rPr sz="2800" b="1" dirty="0">
                          <a:latin typeface="Courier New"/>
                          <a:cs typeface="Courier New"/>
                        </a:rPr>
                        <a:t>BU</a:t>
                      </a:r>
                      <a:r>
                        <a:rPr sz="2800" b="1" spc="-15" dirty="0">
                          <a:latin typeface="Courier New"/>
                          <a:cs typeface="Courier New"/>
                        </a:rPr>
                        <a:t>R</a:t>
                      </a:r>
                      <a:r>
                        <a:rPr sz="2800" b="1" dirty="0">
                          <a:latin typeface="Courier New"/>
                          <a:cs typeface="Courier New"/>
                        </a:rPr>
                        <a:t>SA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ts val="3295"/>
                        </a:lnSpc>
                      </a:pPr>
                      <a:r>
                        <a:rPr sz="2800" b="1" spc="-10" dirty="0">
                          <a:latin typeface="Courier New"/>
                          <a:cs typeface="Courier New"/>
                        </a:rPr>
                        <a:t>DE</a:t>
                      </a:r>
                      <a:r>
                        <a:rPr sz="2800" b="1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b="1" spc="-10" dirty="0">
                          <a:latin typeface="Courier New"/>
                          <a:cs typeface="Courier New"/>
                        </a:rPr>
                        <a:t>STUDIU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295"/>
                        </a:lnSpc>
                      </a:pPr>
                      <a:r>
                        <a:rPr sz="2800" b="1" spc="-15" dirty="0"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2800" b="1" dirty="0">
                          <a:latin typeface="Courier New"/>
                          <a:cs typeface="Courier New"/>
                        </a:rPr>
                        <a:t>50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</a:tr>
              <a:tr h="512825"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sz="2800" b="1" dirty="0">
                          <a:latin typeface="Courier New"/>
                          <a:cs typeface="Courier New"/>
                        </a:rPr>
                        <a:t>BU</a:t>
                      </a:r>
                      <a:r>
                        <a:rPr sz="2800" b="1" spc="-15" dirty="0">
                          <a:latin typeface="Courier New"/>
                          <a:cs typeface="Courier New"/>
                        </a:rPr>
                        <a:t>R</a:t>
                      </a:r>
                      <a:r>
                        <a:rPr sz="2800" b="1" dirty="0">
                          <a:latin typeface="Courier New"/>
                          <a:cs typeface="Courier New"/>
                        </a:rPr>
                        <a:t>SA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ts val="3300"/>
                        </a:lnSpc>
                      </a:pPr>
                      <a:r>
                        <a:rPr sz="2800" b="1" spc="-10" dirty="0">
                          <a:latin typeface="Courier New"/>
                          <a:cs typeface="Courier New"/>
                        </a:rPr>
                        <a:t>DE</a:t>
                      </a:r>
                      <a:r>
                        <a:rPr sz="2800" b="1" spc="-1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b="1" spc="-10" dirty="0">
                          <a:latin typeface="Courier New"/>
                          <a:cs typeface="Courier New"/>
                        </a:rPr>
                        <a:t>MERIT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300"/>
                        </a:lnSpc>
                      </a:pPr>
                      <a:r>
                        <a:rPr sz="2800" b="1" spc="-15" dirty="0"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2800" b="1" dirty="0">
                          <a:latin typeface="Courier New"/>
                          <a:cs typeface="Courier New"/>
                        </a:rPr>
                        <a:t>00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</a:tr>
              <a:tr h="512825">
                <a:tc>
                  <a:txBody>
                    <a:bodyPr/>
                    <a:lstStyle/>
                    <a:p>
                      <a:pPr>
                        <a:lnSpc>
                          <a:spcPts val="3295"/>
                        </a:lnSpc>
                      </a:pPr>
                      <a:r>
                        <a:rPr sz="2800" b="1" dirty="0">
                          <a:latin typeface="Courier New"/>
                          <a:cs typeface="Courier New"/>
                        </a:rPr>
                        <a:t>BU</a:t>
                      </a:r>
                      <a:r>
                        <a:rPr sz="2800" b="1" spc="-15" dirty="0">
                          <a:latin typeface="Courier New"/>
                          <a:cs typeface="Courier New"/>
                        </a:rPr>
                        <a:t>R</a:t>
                      </a:r>
                      <a:r>
                        <a:rPr sz="2800" b="1" dirty="0">
                          <a:latin typeface="Courier New"/>
                          <a:cs typeface="Courier New"/>
                        </a:rPr>
                        <a:t>SA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ts val="3295"/>
                        </a:lnSpc>
                      </a:pPr>
                      <a:r>
                        <a:rPr sz="2800" b="1" spc="-10" dirty="0">
                          <a:latin typeface="Courier New"/>
                          <a:cs typeface="Courier New"/>
                        </a:rPr>
                        <a:t>DE</a:t>
                      </a:r>
                      <a:r>
                        <a:rPr sz="2800" b="1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800" b="1" spc="-10" dirty="0">
                          <a:latin typeface="Courier New"/>
                          <a:cs typeface="Courier New"/>
                        </a:rPr>
                        <a:t>EXCEPTIE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295"/>
                        </a:lnSpc>
                      </a:pPr>
                      <a:r>
                        <a:rPr sz="2800" b="1" spc="-15" dirty="0">
                          <a:latin typeface="Courier New"/>
                          <a:cs typeface="Courier New"/>
                        </a:rPr>
                        <a:t>3</a:t>
                      </a:r>
                      <a:r>
                        <a:rPr sz="2800" b="1" dirty="0">
                          <a:latin typeface="Courier New"/>
                          <a:cs typeface="Courier New"/>
                        </a:rPr>
                        <a:t>00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</a:tr>
              <a:tr h="434339">
                <a:tc>
                  <a:txBody>
                    <a:bodyPr/>
                    <a:lstStyle/>
                    <a:p>
                      <a:pPr marR="3175">
                        <a:lnSpc>
                          <a:spcPts val="3300"/>
                        </a:lnSpc>
                      </a:pPr>
                      <a:r>
                        <a:rPr sz="2800" b="1" spc="-10" dirty="0">
                          <a:latin typeface="Courier New"/>
                          <a:cs typeface="Courier New"/>
                        </a:rPr>
                        <a:t>FARA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</a:pPr>
                      <a:r>
                        <a:rPr sz="2800" b="1" spc="-5" dirty="0">
                          <a:latin typeface="Courier New"/>
                          <a:cs typeface="Courier New"/>
                        </a:rPr>
                        <a:t>BURSA</a:t>
                      </a:r>
                      <a:endParaRPr sz="2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42500" y="988567"/>
            <a:ext cx="1947199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rgbClr val="FF0000"/>
                </a:solidFill>
              </a:rPr>
              <a:t>EFE</a:t>
            </a:r>
            <a:r>
              <a:rPr sz="4400" b="1" spc="-15" dirty="0">
                <a:solidFill>
                  <a:srgbClr val="FF0000"/>
                </a:solidFill>
              </a:rPr>
              <a:t>C</a:t>
            </a:r>
            <a:r>
              <a:rPr sz="4400" b="1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828291"/>
            <a:ext cx="7543165" cy="446786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4965" marR="1283335" indent="-342900">
              <a:lnSpc>
                <a:spcPct val="100400"/>
              </a:lnSpc>
              <a:spcBef>
                <a:spcPts val="80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Se parcurg rând pe rând liniile tabelei  specificate pe clauza FROM.</a:t>
            </a:r>
            <a:endParaRPr sz="2800">
              <a:latin typeface="Tahoma"/>
              <a:cs typeface="Tahoma"/>
            </a:endParaRPr>
          </a:p>
          <a:p>
            <a:pPr marL="354965" marR="5080" indent="-342900">
              <a:lnSpc>
                <a:spcPct val="100099"/>
              </a:lnSpc>
              <a:spcBef>
                <a:spcPts val="670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10" dirty="0">
                <a:latin typeface="Tahoma"/>
                <a:cs typeface="Tahoma"/>
              </a:rPr>
              <a:t>Din </a:t>
            </a:r>
            <a:r>
              <a:rPr sz="2800" spc="-5" dirty="0">
                <a:latin typeface="Tahoma"/>
                <a:cs typeface="Tahoma"/>
              </a:rPr>
              <a:t>fiecare linie conţinând date </a:t>
            </a:r>
            <a:r>
              <a:rPr sz="2800" dirty="0">
                <a:latin typeface="Tahoma"/>
                <a:cs typeface="Tahoma"/>
              </a:rPr>
              <a:t>pentru </a:t>
            </a:r>
            <a:r>
              <a:rPr sz="2800" spc="-5" dirty="0">
                <a:latin typeface="Tahoma"/>
                <a:cs typeface="Tahoma"/>
              </a:rPr>
              <a:t>care  condiţia aflată pe clauza WHERE este  </a:t>
            </a:r>
            <a:r>
              <a:rPr sz="2800" dirty="0">
                <a:latin typeface="Tahoma"/>
                <a:cs typeface="Tahoma"/>
              </a:rPr>
              <a:t>adevărată </a:t>
            </a:r>
            <a:r>
              <a:rPr sz="2800" spc="-5" dirty="0">
                <a:latin typeface="Tahoma"/>
                <a:cs typeface="Tahoma"/>
              </a:rPr>
              <a:t>va rezulta o linie </a:t>
            </a:r>
            <a:r>
              <a:rPr sz="2800" dirty="0">
                <a:latin typeface="Tahoma"/>
                <a:cs typeface="Tahoma"/>
              </a:rPr>
              <a:t>în </a:t>
            </a:r>
            <a:r>
              <a:rPr sz="2800" spc="-5" dirty="0">
                <a:latin typeface="Tahoma"/>
                <a:cs typeface="Tahoma"/>
              </a:rPr>
              <a:t>rezultatul  cererii. În cazul în care WHERE lipseşte, toate  </a:t>
            </a:r>
            <a:r>
              <a:rPr sz="2800" spc="-10" dirty="0">
                <a:latin typeface="Tahoma"/>
                <a:cs typeface="Tahoma"/>
              </a:rPr>
              <a:t>liniile </a:t>
            </a:r>
            <a:r>
              <a:rPr sz="2800" dirty="0">
                <a:latin typeface="Tahoma"/>
                <a:cs typeface="Tahoma"/>
              </a:rPr>
              <a:t>tabelei </a:t>
            </a:r>
            <a:r>
              <a:rPr sz="2800" spc="-5" dirty="0">
                <a:latin typeface="Tahoma"/>
                <a:cs typeface="Tahoma"/>
              </a:rPr>
              <a:t>FROM vor </a:t>
            </a:r>
            <a:r>
              <a:rPr sz="2800" dirty="0">
                <a:latin typeface="Tahoma"/>
                <a:cs typeface="Tahoma"/>
              </a:rPr>
              <a:t>avea </a:t>
            </a:r>
            <a:r>
              <a:rPr sz="2800" spc="-5" dirty="0">
                <a:latin typeface="Tahoma"/>
                <a:cs typeface="Tahoma"/>
              </a:rPr>
              <a:t>o linie  corespondentă </a:t>
            </a:r>
            <a:r>
              <a:rPr sz="2800" dirty="0">
                <a:latin typeface="Tahoma"/>
                <a:cs typeface="Tahoma"/>
              </a:rPr>
              <a:t>în </a:t>
            </a:r>
            <a:r>
              <a:rPr sz="2800" spc="-5" dirty="0">
                <a:latin typeface="Tahoma"/>
                <a:cs typeface="Tahoma"/>
              </a:rPr>
              <a:t>rezultatul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cererii.</a:t>
            </a:r>
            <a:endParaRPr sz="2800">
              <a:latin typeface="Tahoma"/>
              <a:cs typeface="Tahoma"/>
            </a:endParaRPr>
          </a:p>
          <a:p>
            <a:pPr marL="354965" marR="235585" indent="-342900">
              <a:lnSpc>
                <a:spcPct val="100000"/>
              </a:lnSpc>
              <a:spcBef>
                <a:spcPts val="685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Linia de </a:t>
            </a:r>
            <a:r>
              <a:rPr sz="2800" dirty="0">
                <a:latin typeface="Tahoma"/>
                <a:cs typeface="Tahoma"/>
              </a:rPr>
              <a:t>rezultat este </a:t>
            </a:r>
            <a:r>
              <a:rPr sz="2800" spc="-5" dirty="0">
                <a:latin typeface="Tahoma"/>
                <a:cs typeface="Tahoma"/>
              </a:rPr>
              <a:t>compusă pe </a:t>
            </a:r>
            <a:r>
              <a:rPr sz="2800" dirty="0">
                <a:latin typeface="Tahoma"/>
                <a:cs typeface="Tahoma"/>
              </a:rPr>
              <a:t>baza </a:t>
            </a:r>
            <a:r>
              <a:rPr sz="2800" spc="-5" dirty="0">
                <a:latin typeface="Tahoma"/>
                <a:cs typeface="Tahoma"/>
              </a:rPr>
              <a:t>listei  de expresii </a:t>
            </a:r>
            <a:r>
              <a:rPr sz="2800" dirty="0">
                <a:latin typeface="Tahoma"/>
                <a:cs typeface="Tahoma"/>
              </a:rPr>
              <a:t>aflată pe </a:t>
            </a:r>
            <a:r>
              <a:rPr sz="2800" spc="-5" dirty="0">
                <a:latin typeface="Tahoma"/>
                <a:cs typeface="Tahoma"/>
              </a:rPr>
              <a:t>clauza</a:t>
            </a:r>
            <a:r>
              <a:rPr sz="2800" spc="10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SELECT.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42500" y="988567"/>
            <a:ext cx="1947199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solidFill>
                  <a:srgbClr val="FF0000"/>
                </a:solidFill>
              </a:rPr>
              <a:t>EFE</a:t>
            </a:r>
            <a:r>
              <a:rPr sz="4400" b="1" spc="-15" dirty="0">
                <a:solidFill>
                  <a:srgbClr val="FF0000"/>
                </a:solidFill>
              </a:rPr>
              <a:t>C</a:t>
            </a:r>
            <a:r>
              <a:rPr sz="4400" b="1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828291"/>
            <a:ext cx="7423784" cy="40411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4965" marR="507365" indent="-342900">
              <a:lnSpc>
                <a:spcPct val="100400"/>
              </a:lnSpc>
              <a:spcBef>
                <a:spcPts val="80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Dacă există </a:t>
            </a:r>
            <a:r>
              <a:rPr sz="2800" dirty="0">
                <a:latin typeface="Tahoma"/>
                <a:cs typeface="Tahoma"/>
              </a:rPr>
              <a:t>cuvântul </a:t>
            </a:r>
            <a:r>
              <a:rPr sz="2800" spc="-5" dirty="0">
                <a:latin typeface="Tahoma"/>
                <a:cs typeface="Tahoma"/>
              </a:rPr>
              <a:t>cheie </a:t>
            </a:r>
            <a:r>
              <a:rPr sz="2800" dirty="0">
                <a:latin typeface="Tahoma"/>
                <a:cs typeface="Tahoma"/>
              </a:rPr>
              <a:t>DISTINCT, </a:t>
            </a:r>
            <a:r>
              <a:rPr sz="2800" spc="-5" dirty="0">
                <a:latin typeface="Tahoma"/>
                <a:cs typeface="Tahoma"/>
              </a:rPr>
              <a:t>din  rezultat </a:t>
            </a:r>
            <a:r>
              <a:rPr sz="2800" spc="5" dirty="0">
                <a:latin typeface="Tahoma"/>
                <a:cs typeface="Tahoma"/>
              </a:rPr>
              <a:t>se </a:t>
            </a:r>
            <a:r>
              <a:rPr sz="2800" spc="-5" dirty="0">
                <a:latin typeface="Tahoma"/>
                <a:cs typeface="Tahoma"/>
              </a:rPr>
              <a:t>elimină </a:t>
            </a:r>
            <a:r>
              <a:rPr sz="2800" spc="-10" dirty="0">
                <a:latin typeface="Tahoma"/>
                <a:cs typeface="Tahoma"/>
              </a:rPr>
              <a:t>liniile</a:t>
            </a:r>
            <a:r>
              <a:rPr sz="2800" spc="1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duplicat.</a:t>
            </a:r>
            <a:endParaRPr sz="2800">
              <a:latin typeface="Tahoma"/>
              <a:cs typeface="Tahoma"/>
            </a:endParaRPr>
          </a:p>
          <a:p>
            <a:pPr marL="354965" marR="88265" indent="-342900">
              <a:lnSpc>
                <a:spcPct val="100200"/>
              </a:lnSpc>
              <a:spcBef>
                <a:spcPts val="665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Înainte </a:t>
            </a:r>
            <a:r>
              <a:rPr sz="2800" dirty="0">
                <a:latin typeface="Tahoma"/>
                <a:cs typeface="Tahoma"/>
              </a:rPr>
              <a:t>de </a:t>
            </a:r>
            <a:r>
              <a:rPr sz="2800" spc="-5" dirty="0">
                <a:latin typeface="Tahoma"/>
                <a:cs typeface="Tahoma"/>
              </a:rPr>
              <a:t>a trimite rezultatul, serverul îl  </a:t>
            </a:r>
            <a:r>
              <a:rPr sz="2800" dirty="0">
                <a:latin typeface="Tahoma"/>
                <a:cs typeface="Tahoma"/>
              </a:rPr>
              <a:t>sortează în </a:t>
            </a:r>
            <a:r>
              <a:rPr sz="2800" spc="-5" dirty="0">
                <a:latin typeface="Tahoma"/>
                <a:cs typeface="Tahoma"/>
              </a:rPr>
              <a:t>funcţie de criteriile specificate de  clauza ORDER</a:t>
            </a:r>
            <a:r>
              <a:rPr sz="2800" dirty="0">
                <a:latin typeface="Tahoma"/>
                <a:cs typeface="Tahoma"/>
              </a:rPr>
              <a:t> </a:t>
            </a:r>
            <a:r>
              <a:rPr sz="2800" spc="-10" dirty="0">
                <a:latin typeface="Tahoma"/>
                <a:cs typeface="Tahoma"/>
              </a:rPr>
              <a:t>BY.</a:t>
            </a:r>
            <a:endParaRPr sz="2800">
              <a:latin typeface="Tahoma"/>
              <a:cs typeface="Tahoma"/>
            </a:endParaRPr>
          </a:p>
          <a:p>
            <a:pPr marL="354965" marR="5080" indent="-342900">
              <a:lnSpc>
                <a:spcPct val="100099"/>
              </a:lnSpc>
              <a:spcBef>
                <a:spcPts val="670"/>
              </a:spcBef>
              <a:buClr>
                <a:srgbClr val="CC00CC"/>
              </a:buClr>
              <a:buSzPct val="96428"/>
              <a:buFont typeface="IPAexGothic"/>
              <a:buChar char="◆"/>
              <a:tabLst>
                <a:tab pos="363855" algn="l"/>
              </a:tabLst>
            </a:pPr>
            <a:r>
              <a:rPr sz="2800" spc="-5" dirty="0">
                <a:latin typeface="Tahoma"/>
                <a:cs typeface="Tahoma"/>
              </a:rPr>
              <a:t>În cazul </a:t>
            </a:r>
            <a:r>
              <a:rPr sz="2800" dirty="0">
                <a:latin typeface="Tahoma"/>
                <a:cs typeface="Tahoma"/>
              </a:rPr>
              <a:t>în </a:t>
            </a:r>
            <a:r>
              <a:rPr sz="2800" spc="-5" dirty="0">
                <a:latin typeface="Tahoma"/>
                <a:cs typeface="Tahoma"/>
              </a:rPr>
              <a:t>care ORDER BY lipseşte, </a:t>
            </a:r>
            <a:r>
              <a:rPr sz="2800" spc="-10" dirty="0">
                <a:latin typeface="Tahoma"/>
                <a:cs typeface="Tahoma"/>
              </a:rPr>
              <a:t>liniile </a:t>
            </a:r>
            <a:r>
              <a:rPr sz="2800" spc="-5" dirty="0">
                <a:latin typeface="Tahoma"/>
                <a:cs typeface="Tahoma"/>
              </a:rPr>
              <a:t>din  rezultat </a:t>
            </a:r>
            <a:r>
              <a:rPr sz="2800" dirty="0">
                <a:latin typeface="Tahoma"/>
                <a:cs typeface="Tahoma"/>
              </a:rPr>
              <a:t>sunt </a:t>
            </a:r>
            <a:r>
              <a:rPr sz="2800" spc="-5" dirty="0">
                <a:latin typeface="Tahoma"/>
                <a:cs typeface="Tahoma"/>
              </a:rPr>
              <a:t>într-o ordine independentă de  conţinutul lor sau </a:t>
            </a:r>
            <a:r>
              <a:rPr sz="2800" dirty="0">
                <a:latin typeface="Tahoma"/>
                <a:cs typeface="Tahoma"/>
              </a:rPr>
              <a:t>de ordinea </a:t>
            </a:r>
            <a:r>
              <a:rPr sz="2800" spc="-5" dirty="0">
                <a:latin typeface="Tahoma"/>
                <a:cs typeface="Tahoma"/>
              </a:rPr>
              <a:t>în care </a:t>
            </a:r>
            <a:r>
              <a:rPr sz="2800" dirty="0">
                <a:latin typeface="Tahoma"/>
                <a:cs typeface="Tahoma"/>
              </a:rPr>
              <a:t>ele </a:t>
            </a:r>
            <a:r>
              <a:rPr sz="2800" spc="-5" dirty="0">
                <a:latin typeface="Tahoma"/>
                <a:cs typeface="Tahoma"/>
              </a:rPr>
              <a:t>au  fost adăugate în</a:t>
            </a:r>
            <a:r>
              <a:rPr sz="2800" spc="5" dirty="0">
                <a:latin typeface="Tahoma"/>
                <a:cs typeface="Tahoma"/>
              </a:rPr>
              <a:t> </a:t>
            </a:r>
            <a:r>
              <a:rPr sz="2800" spc="-5" dirty="0">
                <a:latin typeface="Tahoma"/>
                <a:cs typeface="Tahoma"/>
              </a:rPr>
              <a:t>tabelă.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7788" y="980947"/>
            <a:ext cx="2799112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RE</a:t>
            </a:r>
            <a:r>
              <a:rPr b="1" dirty="0">
                <a:solidFill>
                  <a:srgbClr val="FF0000"/>
                </a:solidFill>
              </a:rPr>
              <a:t>Z</a:t>
            </a:r>
            <a:r>
              <a:rPr b="1" spc="-10" dirty="0">
                <a:solidFill>
                  <a:srgbClr val="FF0000"/>
                </a:solidFill>
              </a:rPr>
              <a:t>U</a:t>
            </a:r>
            <a:r>
              <a:rPr b="1" spc="10" dirty="0">
                <a:solidFill>
                  <a:srgbClr val="FF0000"/>
                </a:solidFill>
              </a:rPr>
              <a:t>L</a:t>
            </a:r>
            <a:r>
              <a:rPr b="1" spc="-15" dirty="0">
                <a:solidFill>
                  <a:srgbClr val="FF0000"/>
                </a:solidFill>
              </a:rPr>
              <a:t>T</a:t>
            </a:r>
            <a:r>
              <a:rPr b="1" spc="10" dirty="0">
                <a:solidFill>
                  <a:srgbClr val="FF0000"/>
                </a:solidFill>
              </a:rPr>
              <a:t>A</a:t>
            </a:r>
            <a:r>
              <a:rPr b="1" spc="-5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710943"/>
            <a:ext cx="7595234" cy="455422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spcBef>
                <a:spcPts val="495"/>
              </a:spcBef>
              <a:buClr>
                <a:srgbClr val="CC00CC"/>
              </a:buClr>
              <a:buSzPct val="96875"/>
              <a:buFont typeface="IPAexGothic"/>
              <a:buChar char="◆"/>
              <a:tabLst>
                <a:tab pos="415290" algn="l"/>
              </a:tabLst>
            </a:pPr>
            <a:r>
              <a:rPr sz="3200" spc="-5" dirty="0">
                <a:latin typeface="Tahoma"/>
                <a:cs typeface="Tahoma"/>
              </a:rPr>
              <a:t>Numărul coloanelor </a:t>
            </a:r>
            <a:r>
              <a:rPr sz="3200" dirty="0">
                <a:latin typeface="Tahoma"/>
                <a:cs typeface="Tahoma"/>
              </a:rPr>
              <a:t>din rezultat este  egal cu numărul expresiilor din lista  </a:t>
            </a:r>
            <a:r>
              <a:rPr sz="3200" spc="-5" dirty="0">
                <a:latin typeface="Tahoma"/>
                <a:cs typeface="Tahoma"/>
              </a:rPr>
              <a:t>aflată </a:t>
            </a:r>
            <a:r>
              <a:rPr sz="3200" dirty="0">
                <a:latin typeface="Tahoma"/>
                <a:cs typeface="Tahoma"/>
              </a:rPr>
              <a:t>pe clauza SELECT. </a:t>
            </a:r>
            <a:r>
              <a:rPr sz="3200" spc="-5" dirty="0">
                <a:latin typeface="Tahoma"/>
                <a:cs typeface="Tahoma"/>
              </a:rPr>
              <a:t>Aceste </a:t>
            </a:r>
            <a:r>
              <a:rPr sz="3200" dirty="0">
                <a:latin typeface="Tahoma"/>
                <a:cs typeface="Tahoma"/>
              </a:rPr>
              <a:t>expresii  dau </a:t>
            </a:r>
            <a:r>
              <a:rPr sz="3200" spc="-5" dirty="0">
                <a:latin typeface="Tahoma"/>
                <a:cs typeface="Tahoma"/>
              </a:rPr>
              <a:t>şi </a:t>
            </a:r>
            <a:r>
              <a:rPr sz="3200" dirty="0">
                <a:latin typeface="Tahoma"/>
                <a:cs typeface="Tahoma"/>
              </a:rPr>
              <a:t>numele </a:t>
            </a:r>
            <a:r>
              <a:rPr sz="3200" spc="-5" dirty="0">
                <a:latin typeface="Tahoma"/>
                <a:cs typeface="Tahoma"/>
              </a:rPr>
              <a:t>coloanelor </a:t>
            </a:r>
            <a:r>
              <a:rPr sz="3200" dirty="0">
                <a:latin typeface="Tahoma"/>
                <a:cs typeface="Tahoma"/>
              </a:rPr>
              <a:t>din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rezultat.</a:t>
            </a:r>
            <a:endParaRPr sz="3200">
              <a:latin typeface="Tahoma"/>
              <a:cs typeface="Tahoma"/>
            </a:endParaRPr>
          </a:p>
          <a:p>
            <a:pPr marL="355600" marR="189230" indent="-342900">
              <a:lnSpc>
                <a:spcPct val="89900"/>
              </a:lnSpc>
              <a:spcBef>
                <a:spcPts val="760"/>
              </a:spcBef>
              <a:buClr>
                <a:srgbClr val="CC00CC"/>
              </a:buClr>
              <a:buSzPct val="96875"/>
              <a:buFont typeface="IPAexGothic"/>
              <a:buChar char="◆"/>
              <a:tabLst>
                <a:tab pos="415290" algn="l"/>
              </a:tabLst>
            </a:pPr>
            <a:r>
              <a:rPr sz="3200" dirty="0">
                <a:latin typeface="Tahoma"/>
                <a:cs typeface="Tahoma"/>
              </a:rPr>
              <a:t>În lipsa clauzei DISTINCT, numărul de  linii din rezultat este egal cu numărul  liniilor </a:t>
            </a:r>
            <a:r>
              <a:rPr sz="3200" spc="5" dirty="0">
                <a:latin typeface="Tahoma"/>
                <a:cs typeface="Tahoma"/>
              </a:rPr>
              <a:t>din </a:t>
            </a:r>
            <a:r>
              <a:rPr sz="3200" dirty="0">
                <a:latin typeface="Tahoma"/>
                <a:cs typeface="Tahoma"/>
              </a:rPr>
              <a:t>tabelă care îndeplinesc  </a:t>
            </a:r>
            <a:r>
              <a:rPr sz="3200" spc="-5" dirty="0">
                <a:latin typeface="Tahoma"/>
                <a:cs typeface="Tahoma"/>
              </a:rPr>
              <a:t>condiţia </a:t>
            </a:r>
            <a:r>
              <a:rPr sz="3200" dirty="0">
                <a:latin typeface="Tahoma"/>
                <a:cs typeface="Tahoma"/>
              </a:rPr>
              <a:t>WHERE </a:t>
            </a:r>
            <a:r>
              <a:rPr sz="3200" spc="-5" dirty="0">
                <a:latin typeface="Tahoma"/>
                <a:cs typeface="Tahoma"/>
              </a:rPr>
              <a:t>sau, când </a:t>
            </a:r>
            <a:r>
              <a:rPr sz="3200" dirty="0">
                <a:latin typeface="Tahoma"/>
                <a:cs typeface="Tahoma"/>
              </a:rPr>
              <a:t>clauza  respectivă lipseşte, cu numărul </a:t>
            </a:r>
            <a:r>
              <a:rPr sz="3200" spc="-5" dirty="0">
                <a:latin typeface="Tahoma"/>
                <a:cs typeface="Tahoma"/>
              </a:rPr>
              <a:t>total </a:t>
            </a:r>
            <a:r>
              <a:rPr sz="3200" dirty="0">
                <a:latin typeface="Tahoma"/>
                <a:cs typeface="Tahoma"/>
              </a:rPr>
              <a:t>de  linii din tabelă.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7788" y="980947"/>
            <a:ext cx="2951512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RE</a:t>
            </a:r>
            <a:r>
              <a:rPr b="1" dirty="0">
                <a:solidFill>
                  <a:srgbClr val="FF0000"/>
                </a:solidFill>
              </a:rPr>
              <a:t>Z</a:t>
            </a:r>
            <a:r>
              <a:rPr b="1" spc="-10" dirty="0">
                <a:solidFill>
                  <a:srgbClr val="FF0000"/>
                </a:solidFill>
              </a:rPr>
              <a:t>U</a:t>
            </a:r>
            <a:r>
              <a:rPr b="1" spc="10" dirty="0">
                <a:solidFill>
                  <a:srgbClr val="FF0000"/>
                </a:solidFill>
              </a:rPr>
              <a:t>L</a:t>
            </a:r>
            <a:r>
              <a:rPr b="1" spc="-15" dirty="0">
                <a:solidFill>
                  <a:srgbClr val="FF0000"/>
                </a:solidFill>
              </a:rPr>
              <a:t>T</a:t>
            </a:r>
            <a:r>
              <a:rPr b="1" spc="10" dirty="0">
                <a:solidFill>
                  <a:srgbClr val="FF0000"/>
                </a:solidFill>
              </a:rPr>
              <a:t>A</a:t>
            </a:r>
            <a:r>
              <a:rPr b="1" spc="-5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750567"/>
            <a:ext cx="7588884" cy="4509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60045" indent="-342900">
              <a:lnSpc>
                <a:spcPct val="100000"/>
              </a:lnSpc>
              <a:spcBef>
                <a:spcPts val="100"/>
              </a:spcBef>
              <a:buClr>
                <a:srgbClr val="CC00CC"/>
              </a:buClr>
              <a:buSzPct val="96875"/>
              <a:buFont typeface="IPAexGothic"/>
              <a:buChar char="◆"/>
              <a:tabLst>
                <a:tab pos="415290" algn="l"/>
              </a:tabLst>
            </a:pPr>
            <a:r>
              <a:rPr sz="3200" spc="-5" dirty="0">
                <a:latin typeface="Tahoma"/>
                <a:cs typeface="Tahoma"/>
              </a:rPr>
              <a:t>Evaluarea valorii </a:t>
            </a:r>
            <a:r>
              <a:rPr sz="3200" dirty="0">
                <a:latin typeface="Tahoma"/>
                <a:cs typeface="Tahoma"/>
              </a:rPr>
              <a:t>de </a:t>
            </a:r>
            <a:r>
              <a:rPr sz="3200" spc="-5" dirty="0">
                <a:latin typeface="Tahoma"/>
                <a:cs typeface="Tahoma"/>
              </a:rPr>
              <a:t>adevăr </a:t>
            </a:r>
            <a:r>
              <a:rPr sz="3200" dirty="0">
                <a:latin typeface="Tahoma"/>
                <a:cs typeface="Tahoma"/>
              </a:rPr>
              <a:t>a </a:t>
            </a:r>
            <a:r>
              <a:rPr sz="3200" spc="-5" dirty="0">
                <a:latin typeface="Tahoma"/>
                <a:cs typeface="Tahoma"/>
              </a:rPr>
              <a:t>condiţiei  </a:t>
            </a:r>
            <a:r>
              <a:rPr sz="3200" dirty="0">
                <a:latin typeface="Tahoma"/>
                <a:cs typeface="Tahoma"/>
              </a:rPr>
              <a:t>din WHERE se face doar pe baza  </a:t>
            </a:r>
            <a:r>
              <a:rPr sz="3200" spc="-5" dirty="0">
                <a:latin typeface="Tahoma"/>
                <a:cs typeface="Tahoma"/>
              </a:rPr>
              <a:t>datelor aflate </a:t>
            </a:r>
            <a:r>
              <a:rPr sz="3200" dirty="0">
                <a:latin typeface="Tahoma"/>
                <a:cs typeface="Tahoma"/>
              </a:rPr>
              <a:t>pe linia</a:t>
            </a:r>
            <a:r>
              <a:rPr sz="3200" spc="-1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respectivă.</a:t>
            </a:r>
            <a:endParaRPr sz="3200">
              <a:latin typeface="Tahoma"/>
              <a:cs typeface="Tahoma"/>
            </a:endParaRPr>
          </a:p>
          <a:p>
            <a:pPr marL="355600" marR="5080" indent="-342900">
              <a:lnSpc>
                <a:spcPct val="99900"/>
              </a:lnSpc>
              <a:spcBef>
                <a:spcPts val="760"/>
              </a:spcBef>
              <a:buClr>
                <a:srgbClr val="CC00CC"/>
              </a:buClr>
              <a:buSzPct val="96875"/>
              <a:buFont typeface="IPAexGothic"/>
              <a:buChar char="◆"/>
              <a:tabLst>
                <a:tab pos="415290" algn="l"/>
              </a:tabLst>
            </a:pPr>
            <a:r>
              <a:rPr sz="3200" spc="-5" dirty="0">
                <a:latin typeface="Tahoma"/>
                <a:cs typeface="Tahoma"/>
              </a:rPr>
              <a:t>Deoarece parcurgerea </a:t>
            </a:r>
            <a:r>
              <a:rPr sz="3200" dirty="0">
                <a:latin typeface="Tahoma"/>
                <a:cs typeface="Tahoma"/>
              </a:rPr>
              <a:t>liniilor specificată  de o </a:t>
            </a:r>
            <a:r>
              <a:rPr sz="3200" spc="-5" dirty="0">
                <a:latin typeface="Tahoma"/>
                <a:cs typeface="Tahoma"/>
              </a:rPr>
              <a:t>cerere </a:t>
            </a:r>
            <a:r>
              <a:rPr sz="3200" dirty="0">
                <a:latin typeface="Tahoma"/>
                <a:cs typeface="Tahoma"/>
              </a:rPr>
              <a:t>SELECT se face </a:t>
            </a:r>
            <a:r>
              <a:rPr sz="3200" spc="-5" dirty="0">
                <a:latin typeface="Tahoma"/>
                <a:cs typeface="Tahoma"/>
              </a:rPr>
              <a:t>după </a:t>
            </a:r>
            <a:r>
              <a:rPr sz="3200" dirty="0">
                <a:latin typeface="Tahoma"/>
                <a:cs typeface="Tahoma"/>
              </a:rPr>
              <a:t>un  plan de execuţie generat de server,  </a:t>
            </a:r>
            <a:r>
              <a:rPr sz="3200" spc="-5" dirty="0">
                <a:latin typeface="Tahoma"/>
                <a:cs typeface="Tahoma"/>
              </a:rPr>
              <a:t>folosirea </a:t>
            </a:r>
            <a:r>
              <a:rPr sz="3200" dirty="0">
                <a:latin typeface="Tahoma"/>
                <a:cs typeface="Tahoma"/>
              </a:rPr>
              <a:t>clauzei ORDER BY este  </a:t>
            </a:r>
            <a:r>
              <a:rPr sz="3200" spc="-5" dirty="0">
                <a:latin typeface="Tahoma"/>
                <a:cs typeface="Tahoma"/>
              </a:rPr>
              <a:t>obligatorie </a:t>
            </a:r>
            <a:r>
              <a:rPr sz="3200" dirty="0">
                <a:latin typeface="Tahoma"/>
                <a:cs typeface="Tahoma"/>
              </a:rPr>
              <a:t>în cazul în care se </a:t>
            </a:r>
            <a:r>
              <a:rPr sz="3200" spc="-5" dirty="0">
                <a:latin typeface="Tahoma"/>
                <a:cs typeface="Tahoma"/>
              </a:rPr>
              <a:t>doreşte  </a:t>
            </a:r>
            <a:r>
              <a:rPr sz="3200" dirty="0">
                <a:latin typeface="Tahoma"/>
                <a:cs typeface="Tahoma"/>
              </a:rPr>
              <a:t>un rezultat sortat după </a:t>
            </a:r>
            <a:r>
              <a:rPr sz="3200" spc="-5" dirty="0">
                <a:latin typeface="Tahoma"/>
                <a:cs typeface="Tahoma"/>
              </a:rPr>
              <a:t>anumite</a:t>
            </a:r>
            <a:r>
              <a:rPr sz="3200" spc="-6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criterii.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6500" y="577850"/>
            <a:ext cx="36576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FF0000"/>
                </a:solidFill>
              </a:rPr>
              <a:t>LISTA</a:t>
            </a:r>
            <a:r>
              <a:rPr b="1" spc="-70" dirty="0">
                <a:solidFill>
                  <a:srgbClr val="FF0000"/>
                </a:solidFill>
              </a:rPr>
              <a:t> </a:t>
            </a:r>
            <a:r>
              <a:rPr b="1" spc="-5" dirty="0">
                <a:solidFill>
                  <a:srgbClr val="FF0000"/>
                </a:solidFill>
              </a:rPr>
              <a:t>SELECT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45"/>
              </a:lnSpc>
            </a:pPr>
            <a:fld id="{81D60167-4931-47E6-BA6A-407CBD079E47}" type="slidenum">
              <a:rPr dirty="0"/>
              <a:pPr marL="38100">
                <a:lnSpc>
                  <a:spcPts val="1445"/>
                </a:lnSpc>
              </a:pPr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8604" y="1674367"/>
            <a:ext cx="4649470" cy="401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4655" indent="-402590">
              <a:lnSpc>
                <a:spcPct val="100000"/>
              </a:lnSpc>
              <a:spcBef>
                <a:spcPts val="100"/>
              </a:spcBef>
              <a:buClr>
                <a:srgbClr val="CC00CC"/>
              </a:buClr>
              <a:buSzPct val="96875"/>
              <a:buFont typeface="IPAexGothic"/>
              <a:buChar char="◆"/>
              <a:tabLst>
                <a:tab pos="415290" algn="l"/>
              </a:tabLst>
            </a:pPr>
            <a:r>
              <a:rPr sz="3200" dirty="0">
                <a:latin typeface="Tahoma"/>
                <a:cs typeface="Tahoma"/>
              </a:rPr>
              <a:t>Nume de </a:t>
            </a:r>
            <a:r>
              <a:rPr sz="3200" spc="-5" dirty="0">
                <a:latin typeface="Tahoma"/>
                <a:cs typeface="Tahoma"/>
              </a:rPr>
              <a:t>coloane sau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*</a:t>
            </a:r>
            <a:endParaRPr sz="3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00">
              <a:latin typeface="Tahoma"/>
              <a:cs typeface="Tahoma"/>
            </a:endParaRPr>
          </a:p>
          <a:p>
            <a:pPr marL="12700" marR="6350">
              <a:lnSpc>
                <a:spcPct val="119700"/>
              </a:lnSpc>
              <a:spcBef>
                <a:spcPts val="5"/>
              </a:spcBef>
            </a:pPr>
            <a:r>
              <a:rPr sz="3200" dirty="0">
                <a:latin typeface="Tahoma"/>
                <a:cs typeface="Tahoma"/>
              </a:rPr>
              <a:t>SELECT NUME,</a:t>
            </a:r>
            <a:r>
              <a:rPr sz="3200" spc="-6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DOMENIU  </a:t>
            </a:r>
            <a:r>
              <a:rPr sz="3200" dirty="0">
                <a:latin typeface="Tahoma"/>
                <a:cs typeface="Tahoma"/>
              </a:rPr>
              <a:t>FROM</a:t>
            </a:r>
            <a:r>
              <a:rPr sz="3200" spc="-5" dirty="0">
                <a:latin typeface="Tahoma"/>
                <a:cs typeface="Tahoma"/>
              </a:rPr>
              <a:t> SPEC;</a:t>
            </a:r>
            <a:endParaRPr sz="3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00">
              <a:latin typeface="Tahoma"/>
              <a:cs typeface="Tahoma"/>
            </a:endParaRPr>
          </a:p>
          <a:p>
            <a:pPr marL="12700" marR="2284730">
              <a:lnSpc>
                <a:spcPct val="119700"/>
              </a:lnSpc>
            </a:pPr>
            <a:r>
              <a:rPr sz="3200" dirty="0">
                <a:latin typeface="Tahoma"/>
                <a:cs typeface="Tahoma"/>
              </a:rPr>
              <a:t>SELECT *  FROM</a:t>
            </a:r>
            <a:r>
              <a:rPr sz="3200" spc="-8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STUD;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1769</Words>
  <Application>Microsoft Office PowerPoint</Application>
  <PresentationFormat>Custom</PresentationFormat>
  <Paragraphs>462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SQL</vt:lpstr>
      <vt:lpstr>STUD</vt:lpstr>
      <vt:lpstr>SPEC si BURSA</vt:lpstr>
      <vt:lpstr>SINTAXA</vt:lpstr>
      <vt:lpstr>EFECT</vt:lpstr>
      <vt:lpstr>EFECT</vt:lpstr>
      <vt:lpstr>REZULTAT</vt:lpstr>
      <vt:lpstr>REZULTAT</vt:lpstr>
      <vt:lpstr>LISTA SELECT</vt:lpstr>
      <vt:lpstr>LISTA SELECT</vt:lpstr>
      <vt:lpstr>LISTA SELECT</vt:lpstr>
      <vt:lpstr>LISTA SELECT</vt:lpstr>
      <vt:lpstr>LISTA SELECT</vt:lpstr>
      <vt:lpstr>LISTA SELECT</vt:lpstr>
      <vt:lpstr>LISTA SELECT</vt:lpstr>
      <vt:lpstr>CLAUZA WHERE</vt:lpstr>
      <vt:lpstr>Slide 17</vt:lpstr>
      <vt:lpstr>CLAUZA WHERE</vt:lpstr>
      <vt:lpstr>CLAUZA WHERE</vt:lpstr>
      <vt:lpstr>  CLAUZA WHERE BETWEEN: Alte exemple</vt:lpstr>
      <vt:lpstr>CLAUZA WHERE</vt:lpstr>
      <vt:lpstr>CLAUZA WHERE</vt:lpstr>
      <vt:lpstr>CLAUZA WHERE</vt:lpstr>
      <vt:lpstr>CLAUZA WHERE</vt:lpstr>
      <vt:lpstr>CLAUZA WHERE</vt:lpstr>
      <vt:lpstr>CLAUZA WHERE</vt:lpstr>
      <vt:lpstr>CLAUZA WHERE</vt:lpstr>
      <vt:lpstr>CLAUZA WHERE</vt:lpstr>
      <vt:lpstr>CLAUZA WHERE</vt:lpstr>
      <vt:lpstr>CLAUZA WHERE</vt:lpstr>
      <vt:lpstr>CLAUZA ORDER BY</vt:lpstr>
      <vt:lpstr>EFECT</vt:lpstr>
      <vt:lpstr>ORDER BY – coloane din rezultat</vt:lpstr>
      <vt:lpstr>ORDER BY – alias de coloana</vt:lpstr>
      <vt:lpstr>ORDER BY – expresii (coloane si  aliasuri)</vt:lpstr>
      <vt:lpstr>ORDER BY – coloane care nu  apar in rezultat</vt:lpstr>
      <vt:lpstr>ORDER BY – coloane care nu  apar in rezultat (1)</vt:lpstr>
      <vt:lpstr>ORDER BY – coloane care nu  apar in rezultat (2)</vt:lpstr>
      <vt:lpstr>ORDER BY – Valori nule (1)</vt:lpstr>
      <vt:lpstr>ORDER BY – Valori nule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SQL1.ppt</dc:title>
  <dc:creator>florin</dc:creator>
  <cp:lastModifiedBy>Mihai</cp:lastModifiedBy>
  <cp:revision>4</cp:revision>
  <dcterms:created xsi:type="dcterms:W3CDTF">2020-10-28T22:44:12Z</dcterms:created>
  <dcterms:modified xsi:type="dcterms:W3CDTF">2021-10-28T08:56:39Z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2008-03-03T00:00:00Z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2020-10-28T00:00:00Z</vt:filetime>
  </property>
</Properties>
</file>