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6" r:id="rId1"/>
  </p:sldMasterIdLst>
  <p:sldIdLst>
    <p:sldId id="256" r:id="rId2"/>
    <p:sldId id="257" r:id="rId3"/>
    <p:sldId id="258" r:id="rId4"/>
    <p:sldId id="259" r:id="rId5"/>
    <p:sldId id="260" r:id="rId6"/>
    <p:sldId id="261" r:id="rId7"/>
    <p:sldId id="262" r:id="rId8"/>
    <p:sldId id="332" r:id="rId9"/>
    <p:sldId id="339" r:id="rId10"/>
    <p:sldId id="340" r:id="rId11"/>
    <p:sldId id="341" r:id="rId12"/>
    <p:sldId id="338" r:id="rId13"/>
    <p:sldId id="333" r:id="rId14"/>
    <p:sldId id="334" r:id="rId15"/>
    <p:sldId id="335" r:id="rId16"/>
    <p:sldId id="336" r:id="rId17"/>
    <p:sldId id="337"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 id="302" r:id="rId58"/>
    <p:sldId id="303" r:id="rId59"/>
    <p:sldId id="304" r:id="rId60"/>
    <p:sldId id="305" r:id="rId61"/>
    <p:sldId id="306" r:id="rId62"/>
    <p:sldId id="331" r:id="rId63"/>
    <p:sldId id="307" r:id="rId64"/>
    <p:sldId id="308" r:id="rId65"/>
    <p:sldId id="309" r:id="rId66"/>
    <p:sldId id="310" r:id="rId67"/>
    <p:sldId id="311" r:id="rId68"/>
    <p:sldId id="312" r:id="rId69"/>
    <p:sldId id="313" r:id="rId70"/>
    <p:sldId id="314" r:id="rId71"/>
    <p:sldId id="315" r:id="rId72"/>
    <p:sldId id="316" r:id="rId73"/>
    <p:sldId id="317" r:id="rId74"/>
    <p:sldId id="318" r:id="rId75"/>
    <p:sldId id="319" r:id="rId76"/>
    <p:sldId id="320" r:id="rId77"/>
    <p:sldId id="321" r:id="rId78"/>
    <p:sldId id="322" r:id="rId79"/>
    <p:sldId id="323" r:id="rId80"/>
    <p:sldId id="324" r:id="rId81"/>
    <p:sldId id="325" r:id="rId82"/>
    <p:sldId id="326" r:id="rId83"/>
    <p:sldId id="327" r:id="rId84"/>
    <p:sldId id="328" r:id="rId85"/>
    <p:sldId id="329" r:id="rId86"/>
    <p:sldId id="330" r:id="rId87"/>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p:clrMru>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66" d="100"/>
          <a:sy n="66" d="100"/>
        </p:scale>
        <p:origin x="-1204" y="-56"/>
      </p:cViewPr>
      <p:guideLst>
        <p:guide orient="horz" pos="2880"/>
        <p:guide pos="216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10/25/2021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mailto:smith@scs.ubbcluj.ro" TargetMode="External"/><Relationship Id="rId2" Type="http://schemas.openxmlformats.org/officeDocument/2006/relationships/hyperlink" Target="mailto:jones@scs.ubbcluj.ro" TargetMode="External"/><Relationship Id="rId1" Type="http://schemas.openxmlformats.org/officeDocument/2006/relationships/slideLayout" Target="../slideLayouts/slideLayout2.xml"/><Relationship Id="rId5" Type="http://schemas.openxmlformats.org/officeDocument/2006/relationships/hyperlink" Target="mailto:mary@math.ubbcluj.ro" TargetMode="External"/><Relationship Id="rId4" Type="http://schemas.openxmlformats.org/officeDocument/2006/relationships/hyperlink" Target="mailto:jones@math.ubbcluj.ro"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cid:string" TargetMode="Externa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mailto:s@cs.ro" TargetMode="External"/><Relationship Id="rId7" Type="http://schemas.openxmlformats.org/officeDocument/2006/relationships/image" Target="../media/image45.png"/><Relationship Id="rId2" Type="http://schemas.openxmlformats.org/officeDocument/2006/relationships/hyperlink" Target="mailto:j@cs.ro" TargetMode="Externa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hyperlink" Target="mailto:a@cs.ro"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mailto:s@cs.ro" TargetMode="External"/><Relationship Id="rId2" Type="http://schemas.openxmlformats.org/officeDocument/2006/relationships/hyperlink" Target="mailto:j@cs.ro" TargetMode="Externa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hyperlink" Target="mailto:a@cs.ro"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jpeg"/><Relationship Id="rId7" Type="http://schemas.openxmlformats.org/officeDocument/2006/relationships/image" Target="../media/image56.jpeg"/><Relationship Id="rId12" Type="http://schemas.openxmlformats.org/officeDocument/2006/relationships/image" Target="../media/image61.jpeg"/><Relationship Id="rId2" Type="http://schemas.openxmlformats.org/officeDocument/2006/relationships/image" Target="../media/image51.jpeg"/><Relationship Id="rId1" Type="http://schemas.openxmlformats.org/officeDocument/2006/relationships/slideLayout" Target="../slideLayouts/slideLayout1.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jpeg"/><Relationship Id="rId10" Type="http://schemas.openxmlformats.org/officeDocument/2006/relationships/image" Target="../media/image59.png"/><Relationship Id="rId4" Type="http://schemas.openxmlformats.org/officeDocument/2006/relationships/image" Target="../media/image53.jpeg"/><Relationship Id="rId9" Type="http://schemas.openxmlformats.org/officeDocument/2006/relationships/image" Target="../media/image5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7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6.png"/><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7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hyperlink" Target="mailto:s@cs.ro" TargetMode="External"/><Relationship Id="rId2" Type="http://schemas.openxmlformats.org/officeDocument/2006/relationships/hyperlink" Target="mailto:j@cs.ro" TargetMode="External"/><Relationship Id="rId1" Type="http://schemas.openxmlformats.org/officeDocument/2006/relationships/slideLayout" Target="../slideLayouts/slideLayout2.xml"/><Relationship Id="rId4" Type="http://schemas.openxmlformats.org/officeDocument/2006/relationships/hyperlink" Target="mailto:a@cs.ro"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mailto:a@cs.ro" TargetMode="External"/><Relationship Id="rId2" Type="http://schemas.openxmlformats.org/officeDocument/2006/relationships/hyperlink" Target="mailto:j@cs.ro"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1000" y="1460957"/>
            <a:ext cx="8153400" cy="1654299"/>
          </a:xfrm>
          <a:prstGeom prst="rect">
            <a:avLst/>
          </a:prstGeom>
        </p:spPr>
        <p:txBody>
          <a:bodyPr vert="horz" wrap="square" lIns="0" tIns="12700" rIns="0" bIns="0" rtlCol="0">
            <a:spAutoFit/>
          </a:bodyPr>
          <a:lstStyle/>
          <a:p>
            <a:pPr marL="12700" marR="5080" algn="ctr">
              <a:lnSpc>
                <a:spcPts val="6420"/>
              </a:lnSpc>
              <a:spcBef>
                <a:spcPts val="330"/>
              </a:spcBef>
            </a:pPr>
            <a:r>
              <a:rPr sz="5400" b="1" spc="60" dirty="0" err="1" smtClean="0">
                <a:solidFill>
                  <a:srgbClr val="003366"/>
                </a:solidFill>
                <a:latin typeface="Cambria"/>
                <a:cs typeface="Cambria"/>
              </a:rPr>
              <a:t>Baze</a:t>
            </a:r>
            <a:r>
              <a:rPr sz="5400" b="1" spc="60" dirty="0" smtClean="0">
                <a:solidFill>
                  <a:srgbClr val="003366"/>
                </a:solidFill>
                <a:latin typeface="Cambria"/>
                <a:cs typeface="Cambria"/>
              </a:rPr>
              <a:t> </a:t>
            </a:r>
            <a:r>
              <a:rPr sz="5400" b="1" spc="125" dirty="0">
                <a:solidFill>
                  <a:srgbClr val="003366"/>
                </a:solidFill>
                <a:latin typeface="Cambria"/>
                <a:cs typeface="Cambria"/>
              </a:rPr>
              <a:t>de </a:t>
            </a:r>
            <a:r>
              <a:rPr sz="5400" b="1" spc="60" dirty="0">
                <a:solidFill>
                  <a:srgbClr val="003366"/>
                </a:solidFill>
                <a:latin typeface="Cambria"/>
                <a:cs typeface="Cambria"/>
              </a:rPr>
              <a:t>date </a:t>
            </a:r>
            <a:r>
              <a:rPr sz="5400" b="1" spc="30" dirty="0">
                <a:solidFill>
                  <a:srgbClr val="003366"/>
                </a:solidFill>
                <a:latin typeface="Cambria"/>
                <a:cs typeface="Cambria"/>
              </a:rPr>
              <a:t>relaționale  </a:t>
            </a:r>
            <a:r>
              <a:rPr sz="5400" b="1" spc="45" dirty="0">
                <a:solidFill>
                  <a:srgbClr val="003366"/>
                </a:solidFill>
                <a:latin typeface="Cambria"/>
                <a:cs typeface="Cambria"/>
              </a:rPr>
              <a:t>Introducere </a:t>
            </a:r>
            <a:r>
              <a:rPr sz="5400" b="1" spc="85" dirty="0">
                <a:solidFill>
                  <a:srgbClr val="003366"/>
                </a:solidFill>
                <a:latin typeface="Cambria"/>
                <a:cs typeface="Cambria"/>
              </a:rPr>
              <a:t>în</a:t>
            </a:r>
            <a:r>
              <a:rPr sz="5400" b="1" spc="250" dirty="0">
                <a:solidFill>
                  <a:srgbClr val="003366"/>
                </a:solidFill>
                <a:latin typeface="Cambria"/>
                <a:cs typeface="Cambria"/>
              </a:rPr>
              <a:t> </a:t>
            </a:r>
            <a:r>
              <a:rPr sz="5400" b="1" spc="425" dirty="0">
                <a:solidFill>
                  <a:srgbClr val="FF0000"/>
                </a:solidFill>
                <a:latin typeface="Cambria"/>
                <a:cs typeface="Cambria"/>
              </a:rPr>
              <a:t>SQL</a:t>
            </a:r>
            <a:endParaRPr sz="5400" b="1" dirty="0">
              <a:solidFill>
                <a:srgbClr val="FF0000"/>
              </a:solidFill>
              <a:latin typeface="Cambria"/>
              <a:cs typeface="Cambri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0" y="-76200"/>
            <a:ext cx="8991600" cy="874598"/>
          </a:xfrm>
          <a:prstGeom prst="rect">
            <a:avLst/>
          </a:prstGeom>
        </p:spPr>
        <p:txBody>
          <a:bodyPr vert="horz" wrap="square" lIns="0" tIns="12700" rIns="0" bIns="0" rtlCol="0">
            <a:spAutoFit/>
          </a:bodyPr>
          <a:lstStyle/>
          <a:p>
            <a:pPr marL="12700">
              <a:spcBef>
                <a:spcPts val="100"/>
              </a:spcBef>
              <a:tabLst>
                <a:tab pos="3161030" algn="l"/>
                <a:tab pos="4982845" algn="l"/>
              </a:tabLst>
            </a:pPr>
            <a:r>
              <a:rPr lang="vi-VN" sz="2800" b="1" spc="30" dirty="0" smtClean="0">
                <a:solidFill>
                  <a:srgbClr val="3333FF"/>
                </a:solidFill>
                <a:latin typeface="Cambria"/>
                <a:cs typeface="Cambria"/>
              </a:rPr>
              <a:t>Instanţ</a:t>
            </a:r>
            <a:r>
              <a:rPr lang="ro-MO" sz="2800" b="1" spc="30" dirty="0" smtClean="0">
                <a:solidFill>
                  <a:srgbClr val="3333FF"/>
                </a:solidFill>
                <a:latin typeface="Cambria"/>
                <a:cs typeface="Cambria"/>
              </a:rPr>
              <a:t>ă </a:t>
            </a:r>
            <a:r>
              <a:rPr sz="2800" b="1" i="0" spc="160" dirty="0" smtClean="0">
                <a:solidFill>
                  <a:srgbClr val="000000"/>
                </a:solidFill>
                <a:latin typeface="Cambria"/>
                <a:cs typeface="Cambria"/>
              </a:rPr>
              <a:t>vs. </a:t>
            </a:r>
            <a:r>
              <a:rPr lang="ro-MO" sz="2800" b="1" i="0" spc="160" dirty="0" smtClean="0">
                <a:solidFill>
                  <a:srgbClr val="00B0F0"/>
                </a:solidFill>
                <a:latin typeface="Cambria"/>
                <a:cs typeface="Cambria"/>
              </a:rPr>
              <a:t>Bază de </a:t>
            </a:r>
            <a:r>
              <a:rPr sz="2800" b="1" i="0" spc="120" dirty="0" smtClean="0">
                <a:solidFill>
                  <a:srgbClr val="00B0F0"/>
                </a:solidFill>
                <a:latin typeface="Cambria"/>
                <a:cs typeface="Cambria"/>
              </a:rPr>
              <a:t>Date</a:t>
            </a:r>
            <a:r>
              <a:rPr lang="ru-RU" sz="2800" b="1" i="0" spc="120" dirty="0" smtClean="0">
                <a:solidFill>
                  <a:srgbClr val="00B0F0"/>
                </a:solidFill>
                <a:latin typeface="Cambria"/>
                <a:cs typeface="Cambria"/>
              </a:rPr>
              <a:t/>
            </a:r>
            <a:br>
              <a:rPr lang="ru-RU" sz="2800" b="1" i="0" spc="120" dirty="0" smtClean="0">
                <a:solidFill>
                  <a:srgbClr val="00B0F0"/>
                </a:solidFill>
                <a:latin typeface="Cambria"/>
                <a:cs typeface="Cambria"/>
              </a:rPr>
            </a:br>
            <a:r>
              <a:rPr lang="ro-MO" sz="2800" b="1" spc="120" dirty="0" smtClean="0">
                <a:solidFill>
                  <a:srgbClr val="00B0F0"/>
                </a:solidFill>
                <a:latin typeface="Cambria"/>
                <a:cs typeface="Cambria"/>
              </a:rPr>
              <a:t>dacă vorbim la nivelul unei BD</a:t>
            </a:r>
            <a:endParaRPr sz="2800" b="1" dirty="0">
              <a:solidFill>
                <a:srgbClr val="00B0F0"/>
              </a:solidFill>
              <a:latin typeface="Cambria"/>
              <a:cs typeface="Cambria"/>
            </a:endParaRPr>
          </a:p>
        </p:txBody>
      </p:sp>
      <p:sp>
        <p:nvSpPr>
          <p:cNvPr id="5" name="Rectangle 4"/>
          <p:cNvSpPr/>
          <p:nvPr/>
        </p:nvSpPr>
        <p:spPr>
          <a:xfrm>
            <a:off x="228600" y="914400"/>
            <a:ext cx="8915400" cy="1785104"/>
          </a:xfrm>
          <a:prstGeom prst="rect">
            <a:avLst/>
          </a:prstGeom>
        </p:spPr>
        <p:txBody>
          <a:bodyPr wrap="square">
            <a:spAutoFit/>
          </a:bodyPr>
          <a:lstStyle/>
          <a:p>
            <a:r>
              <a:rPr lang="vi-VN" sz="2200" dirty="0" smtClean="0">
                <a:latin typeface="Times New Roman" pitchFamily="18" charset="0"/>
                <a:cs typeface="Times New Roman" pitchFamily="18" charset="0"/>
              </a:rPr>
              <a:t>Uitați-vă la </a:t>
            </a:r>
            <a:r>
              <a:rPr lang="ro-MO" sz="2200" dirty="0" smtClean="0">
                <a:latin typeface="Times New Roman" pitchFamily="18" charset="0"/>
                <a:cs typeface="Times New Roman" pitchFamily="18" charset="0"/>
              </a:rPr>
              <a:t>schema</a:t>
            </a:r>
            <a:r>
              <a:rPr lang="vi-VN" sz="2200" dirty="0" smtClean="0">
                <a:latin typeface="Times New Roman" pitchFamily="18" charset="0"/>
                <a:cs typeface="Times New Roman" pitchFamily="18" charset="0"/>
              </a:rPr>
              <a:t> </a:t>
            </a:r>
            <a:r>
              <a:rPr lang="vi-VN" sz="2200" dirty="0" smtClean="0">
                <a:latin typeface="Times New Roman" pitchFamily="18" charset="0"/>
                <a:cs typeface="Times New Roman" pitchFamily="18" charset="0"/>
              </a:rPr>
              <a:t>de mai jos </a:t>
            </a:r>
            <a:r>
              <a:rPr lang="vi-VN" sz="2200" dirty="0" smtClean="0">
                <a:latin typeface="Times New Roman" pitchFamily="18" charset="0"/>
                <a:cs typeface="Times New Roman" pitchFamily="18" charset="0"/>
              </a:rPr>
              <a:t>a </a:t>
            </a:r>
            <a:r>
              <a:rPr lang="vi-VN" sz="2200" dirty="0" smtClean="0">
                <a:latin typeface="Times New Roman" pitchFamily="18" charset="0"/>
                <a:cs typeface="Times New Roman" pitchFamily="18" charset="0"/>
              </a:rPr>
              <a:t>obiectelor bazei de </a:t>
            </a:r>
            <a:r>
              <a:rPr lang="vi-VN" sz="2200" dirty="0" smtClean="0">
                <a:latin typeface="Times New Roman" pitchFamily="18" charset="0"/>
                <a:cs typeface="Times New Roman" pitchFamily="18" charset="0"/>
              </a:rPr>
              <a:t>date</a:t>
            </a:r>
            <a:r>
              <a:rPr lang="ro-MO" sz="2200" dirty="0" smtClean="0">
                <a:latin typeface="Times New Roman" pitchFamily="18" charset="0"/>
                <a:cs typeface="Times New Roman" pitchFamily="18" charset="0"/>
              </a:rPr>
              <a:t> care  a</a:t>
            </a:r>
            <a:r>
              <a:rPr lang="vi-VN" sz="2200" dirty="0" smtClean="0">
                <a:latin typeface="Times New Roman" pitchFamily="18" charset="0"/>
                <a:cs typeface="Times New Roman" pitchFamily="18" charset="0"/>
              </a:rPr>
              <a:t>re </a:t>
            </a:r>
            <a:r>
              <a:rPr lang="vi-VN" sz="2200" dirty="0" smtClean="0">
                <a:latin typeface="Times New Roman" pitchFamily="18" charset="0"/>
                <a:cs typeface="Times New Roman" pitchFamily="18" charset="0"/>
              </a:rPr>
              <a:t>tabele ANGAJATE și DEPARTAMENT cu propriul set de date. </a:t>
            </a:r>
            <a:r>
              <a:rPr lang="ro-MO" sz="2200" dirty="0" smtClean="0">
                <a:latin typeface="Times New Roman" pitchFamily="18" charset="0"/>
                <a:cs typeface="Times New Roman" pitchFamily="18" charset="0"/>
              </a:rPr>
              <a:t>In el se a</a:t>
            </a:r>
            <a:r>
              <a:rPr lang="vi-VN" sz="2200" dirty="0" smtClean="0">
                <a:latin typeface="Times New Roman" pitchFamily="18" charset="0"/>
                <a:cs typeface="Times New Roman" pitchFamily="18" charset="0"/>
              </a:rPr>
              <a:t>fișează </a:t>
            </a:r>
            <a:r>
              <a:rPr lang="vi-VN" sz="2200" dirty="0" smtClean="0">
                <a:latin typeface="Times New Roman" pitchFamily="18" charset="0"/>
                <a:cs typeface="Times New Roman" pitchFamily="18" charset="0"/>
              </a:rPr>
              <a:t>diferite valori ale obiectului la diferite </a:t>
            </a:r>
            <a:r>
              <a:rPr lang="vi-VN" sz="2200" dirty="0" smtClean="0">
                <a:latin typeface="Times New Roman" pitchFamily="18" charset="0"/>
                <a:cs typeface="Times New Roman" pitchFamily="18" charset="0"/>
              </a:rPr>
              <a:t>momente</a:t>
            </a:r>
            <a:r>
              <a:rPr lang="ro-MO" sz="2200" dirty="0" smtClean="0">
                <a:latin typeface="Times New Roman" pitchFamily="18" charset="0"/>
                <a:cs typeface="Times New Roman" pitchFamily="18" charset="0"/>
              </a:rPr>
              <a:t> de timp</a:t>
            </a:r>
            <a:r>
              <a:rPr lang="vi-VN" sz="2200" dirty="0" smtClean="0">
                <a:latin typeface="Times New Roman" pitchFamily="18" charset="0"/>
                <a:cs typeface="Times New Roman" pitchFamily="18" charset="0"/>
              </a:rPr>
              <a:t>. </a:t>
            </a:r>
            <a:r>
              <a:rPr lang="vi-VN" sz="2200" b="1" i="1" dirty="0" smtClean="0">
                <a:solidFill>
                  <a:srgbClr val="3333FF"/>
                </a:solidFill>
                <a:latin typeface="Times New Roman" pitchFamily="18" charset="0"/>
                <a:cs typeface="Times New Roman" pitchFamily="18" charset="0"/>
              </a:rPr>
              <a:t>Fiecare set de date ANGAJAT-DEPARTAMENT reprezintă instanțe ale bazei de date</a:t>
            </a:r>
            <a:r>
              <a:rPr lang="vi-VN" sz="2200" dirty="0" smtClean="0">
                <a:latin typeface="Times New Roman" pitchFamily="18" charset="0"/>
                <a:cs typeface="Times New Roman" pitchFamily="18" charset="0"/>
              </a:rPr>
              <a:t>. Mai jos sunt </a:t>
            </a:r>
            <a:r>
              <a:rPr lang="vi-VN" sz="2200" b="1" i="1" dirty="0" smtClean="0">
                <a:solidFill>
                  <a:srgbClr val="3333FF"/>
                </a:solidFill>
                <a:latin typeface="Times New Roman" pitchFamily="18" charset="0"/>
                <a:cs typeface="Times New Roman" pitchFamily="18" charset="0"/>
              </a:rPr>
              <a:t>3 instanțe </a:t>
            </a:r>
            <a:r>
              <a:rPr lang="vi-VN" sz="2200" dirty="0" smtClean="0">
                <a:latin typeface="Times New Roman" pitchFamily="18" charset="0"/>
                <a:cs typeface="Times New Roman" pitchFamily="18" charset="0"/>
              </a:rPr>
              <a:t>ale bazei de date. </a:t>
            </a:r>
            <a:endParaRPr lang="en-US" sz="2200" dirty="0">
              <a:latin typeface="Times New Roman" pitchFamily="18" charset="0"/>
              <a:cs typeface="Times New Roman" pitchFamily="18" charset="0"/>
            </a:endParaRPr>
          </a:p>
        </p:txBody>
      </p:sp>
      <p:sp>
        <p:nvSpPr>
          <p:cNvPr id="93186" name="AutoShape 2" descr="https://www.tutorialcup.com/images/dbms/instance/database-instance.png?ezimgfmt=rs:560x311/rscb41/ng:webp/ngcb4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3187" name="Picture 3"/>
          <p:cNvPicPr>
            <a:picLocks noChangeAspect="1" noChangeArrowheads="1"/>
          </p:cNvPicPr>
          <p:nvPr/>
        </p:nvPicPr>
        <p:blipFill>
          <a:blip r:embed="rId2" cstate="print"/>
          <a:srcRect l="10000" t="30000" r="35625" b="18889"/>
          <a:stretch>
            <a:fillRect/>
          </a:stretch>
        </p:blipFill>
        <p:spPr bwMode="auto">
          <a:xfrm>
            <a:off x="152400" y="2667000"/>
            <a:ext cx="8763000" cy="41910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0" y="-76200"/>
            <a:ext cx="8991600" cy="874598"/>
          </a:xfrm>
          <a:prstGeom prst="rect">
            <a:avLst/>
          </a:prstGeom>
        </p:spPr>
        <p:txBody>
          <a:bodyPr vert="horz" wrap="square" lIns="0" tIns="12700" rIns="0" bIns="0" rtlCol="0">
            <a:spAutoFit/>
          </a:bodyPr>
          <a:lstStyle/>
          <a:p>
            <a:pPr marL="12700">
              <a:spcBef>
                <a:spcPts val="100"/>
              </a:spcBef>
              <a:tabLst>
                <a:tab pos="3161030" algn="l"/>
                <a:tab pos="4982845" algn="l"/>
              </a:tabLst>
            </a:pPr>
            <a:r>
              <a:rPr lang="vi-VN" sz="2800" b="1" spc="30" dirty="0" smtClean="0">
                <a:solidFill>
                  <a:srgbClr val="3333FF"/>
                </a:solidFill>
                <a:latin typeface="Cambria"/>
                <a:cs typeface="Cambria"/>
              </a:rPr>
              <a:t>Instanţ</a:t>
            </a:r>
            <a:r>
              <a:rPr lang="ro-MO" sz="2800" b="1" spc="30" dirty="0" smtClean="0">
                <a:solidFill>
                  <a:srgbClr val="3333FF"/>
                </a:solidFill>
                <a:latin typeface="Cambria"/>
                <a:cs typeface="Cambria"/>
              </a:rPr>
              <a:t>ă </a:t>
            </a:r>
            <a:r>
              <a:rPr sz="2800" b="1" i="0" spc="160" dirty="0" smtClean="0">
                <a:solidFill>
                  <a:srgbClr val="000000"/>
                </a:solidFill>
                <a:latin typeface="Cambria"/>
                <a:cs typeface="Cambria"/>
              </a:rPr>
              <a:t>vs. </a:t>
            </a:r>
            <a:r>
              <a:rPr lang="ro-MO" sz="2800" b="1" i="0" spc="160" dirty="0" smtClean="0">
                <a:solidFill>
                  <a:srgbClr val="00B0F0"/>
                </a:solidFill>
                <a:latin typeface="Cambria"/>
                <a:cs typeface="Cambria"/>
              </a:rPr>
              <a:t>Bază de </a:t>
            </a:r>
            <a:r>
              <a:rPr sz="2800" b="1" i="0" spc="120" dirty="0" smtClean="0">
                <a:solidFill>
                  <a:srgbClr val="00B0F0"/>
                </a:solidFill>
                <a:latin typeface="Cambria"/>
                <a:cs typeface="Cambria"/>
              </a:rPr>
              <a:t>Date</a:t>
            </a:r>
            <a:r>
              <a:rPr lang="ru-RU" sz="2800" b="1" i="0" spc="120" dirty="0" smtClean="0">
                <a:solidFill>
                  <a:srgbClr val="00B0F0"/>
                </a:solidFill>
                <a:latin typeface="Cambria"/>
                <a:cs typeface="Cambria"/>
              </a:rPr>
              <a:t/>
            </a:r>
            <a:br>
              <a:rPr lang="ru-RU" sz="2800" b="1" i="0" spc="120" dirty="0" smtClean="0">
                <a:solidFill>
                  <a:srgbClr val="00B0F0"/>
                </a:solidFill>
                <a:latin typeface="Cambria"/>
                <a:cs typeface="Cambria"/>
              </a:rPr>
            </a:br>
            <a:r>
              <a:rPr lang="ro-MO" sz="2800" b="1" spc="120" dirty="0" smtClean="0">
                <a:solidFill>
                  <a:srgbClr val="00B0F0"/>
                </a:solidFill>
                <a:latin typeface="Cambria"/>
                <a:cs typeface="Cambria"/>
              </a:rPr>
              <a:t>dacă vorbim la nivelul unei BD</a:t>
            </a:r>
            <a:endParaRPr sz="2800" b="1" dirty="0">
              <a:solidFill>
                <a:srgbClr val="00B0F0"/>
              </a:solidFill>
              <a:latin typeface="Cambria"/>
              <a:cs typeface="Cambria"/>
            </a:endParaRPr>
          </a:p>
        </p:txBody>
      </p:sp>
      <p:sp>
        <p:nvSpPr>
          <p:cNvPr id="5" name="Rectangle 4"/>
          <p:cNvSpPr/>
          <p:nvPr/>
        </p:nvSpPr>
        <p:spPr>
          <a:xfrm>
            <a:off x="228600" y="762000"/>
            <a:ext cx="8915400" cy="2308324"/>
          </a:xfrm>
          <a:prstGeom prst="rect">
            <a:avLst/>
          </a:prstGeom>
        </p:spPr>
        <p:txBody>
          <a:bodyPr wrap="square">
            <a:spAutoFit/>
          </a:bodyPr>
          <a:lstStyle/>
          <a:p>
            <a:r>
              <a:rPr lang="ru-RU" sz="2400" dirty="0" smtClean="0"/>
              <a:t>Обратите внимание </a:t>
            </a:r>
            <a:r>
              <a:rPr lang="ru-RU" sz="2400" dirty="0" smtClean="0"/>
              <a:t>на приведенную ниже схему объектов базы данных, в которых есть таблицы EMPLOYEE и DEPARTMENT с собственным набором данных. Он отображает разные значения объекта в разное время. </a:t>
            </a:r>
            <a:r>
              <a:rPr lang="ru-RU" sz="2400" b="1" i="1" dirty="0" smtClean="0">
                <a:solidFill>
                  <a:srgbClr val="3333FF"/>
                </a:solidFill>
              </a:rPr>
              <a:t>Каждый набор данных EMPLOYEE-DEPARTMENT представляет собой экземпляры базы данных</a:t>
            </a:r>
            <a:r>
              <a:rPr lang="ru-RU" sz="2400" dirty="0" smtClean="0"/>
              <a:t>. Ниже приведены </a:t>
            </a:r>
            <a:r>
              <a:rPr lang="ru-RU" sz="2400" b="1" dirty="0" smtClean="0">
                <a:solidFill>
                  <a:srgbClr val="3333FF"/>
                </a:solidFill>
              </a:rPr>
              <a:t>3 экземпляра базы данных</a:t>
            </a:r>
            <a:r>
              <a:rPr lang="ru-RU" sz="2400" dirty="0" smtClean="0"/>
              <a:t>. </a:t>
            </a:r>
            <a:endParaRPr lang="en-US" sz="2200" dirty="0">
              <a:latin typeface="Times New Roman" pitchFamily="18" charset="0"/>
              <a:cs typeface="Times New Roman" pitchFamily="18" charset="0"/>
            </a:endParaRPr>
          </a:p>
        </p:txBody>
      </p:sp>
      <p:sp>
        <p:nvSpPr>
          <p:cNvPr id="93186" name="AutoShape 2" descr="https://www.tutorialcup.com/images/dbms/instance/database-instance.png?ezimgfmt=rs:560x311/rscb41/ng:webp/ngcb4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3187" name="Picture 3"/>
          <p:cNvPicPr>
            <a:picLocks noChangeAspect="1" noChangeArrowheads="1"/>
          </p:cNvPicPr>
          <p:nvPr/>
        </p:nvPicPr>
        <p:blipFill>
          <a:blip r:embed="rId2" cstate="print"/>
          <a:srcRect l="10000" t="30000" r="35625" b="18889"/>
          <a:stretch>
            <a:fillRect/>
          </a:stretch>
        </p:blipFill>
        <p:spPr bwMode="auto">
          <a:xfrm>
            <a:off x="152400" y="2971800"/>
            <a:ext cx="8763000" cy="38862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0" y="0"/>
            <a:ext cx="8991600" cy="874598"/>
          </a:xfrm>
          <a:prstGeom prst="rect">
            <a:avLst/>
          </a:prstGeom>
        </p:spPr>
        <p:txBody>
          <a:bodyPr vert="horz" wrap="square" lIns="0" tIns="12700" rIns="0" bIns="0" rtlCol="0">
            <a:spAutoFit/>
          </a:bodyPr>
          <a:lstStyle/>
          <a:p>
            <a:pPr marL="12700">
              <a:spcBef>
                <a:spcPts val="100"/>
              </a:spcBef>
              <a:tabLst>
                <a:tab pos="3161030" algn="l"/>
                <a:tab pos="4982845" algn="l"/>
              </a:tabLst>
            </a:pPr>
            <a:r>
              <a:rPr lang="vi-VN" sz="2800" b="1" spc="30" dirty="0" smtClean="0">
                <a:solidFill>
                  <a:srgbClr val="3333FF"/>
                </a:solidFill>
                <a:latin typeface="Cambria"/>
                <a:cs typeface="Cambria"/>
              </a:rPr>
              <a:t>Instanţ</a:t>
            </a:r>
            <a:r>
              <a:rPr lang="ro-MO" sz="2800" b="1" spc="30" dirty="0" smtClean="0">
                <a:solidFill>
                  <a:srgbClr val="3333FF"/>
                </a:solidFill>
                <a:latin typeface="Cambria"/>
                <a:cs typeface="Cambria"/>
              </a:rPr>
              <a:t>ă </a:t>
            </a:r>
            <a:r>
              <a:rPr sz="2800" b="1" i="0" spc="160" dirty="0" smtClean="0">
                <a:solidFill>
                  <a:srgbClr val="000000"/>
                </a:solidFill>
                <a:latin typeface="Cambria"/>
                <a:cs typeface="Cambria"/>
              </a:rPr>
              <a:t>vs. </a:t>
            </a:r>
            <a:r>
              <a:rPr lang="ro-MO" sz="2800" b="1" i="0" spc="160" dirty="0" smtClean="0">
                <a:solidFill>
                  <a:srgbClr val="00B0F0"/>
                </a:solidFill>
                <a:latin typeface="Cambria"/>
                <a:cs typeface="Cambria"/>
              </a:rPr>
              <a:t>Bază de </a:t>
            </a:r>
            <a:r>
              <a:rPr sz="2800" b="1" i="0" spc="120" dirty="0" smtClean="0">
                <a:solidFill>
                  <a:srgbClr val="00B0F0"/>
                </a:solidFill>
                <a:latin typeface="Cambria"/>
                <a:cs typeface="Cambria"/>
              </a:rPr>
              <a:t>Date</a:t>
            </a:r>
            <a:r>
              <a:rPr lang="ru-RU" sz="2800" b="1" i="0" spc="120" dirty="0" smtClean="0">
                <a:solidFill>
                  <a:srgbClr val="00B0F0"/>
                </a:solidFill>
                <a:latin typeface="Cambria"/>
                <a:cs typeface="Cambria"/>
              </a:rPr>
              <a:t/>
            </a:r>
            <a:br>
              <a:rPr lang="ru-RU" sz="2800" b="1" i="0" spc="120" dirty="0" smtClean="0">
                <a:solidFill>
                  <a:srgbClr val="00B0F0"/>
                </a:solidFill>
                <a:latin typeface="Cambria"/>
                <a:cs typeface="Cambria"/>
              </a:rPr>
            </a:br>
            <a:r>
              <a:rPr lang="ro-MO" sz="2800" b="1" spc="120" dirty="0" smtClean="0">
                <a:solidFill>
                  <a:srgbClr val="00B0F0"/>
                </a:solidFill>
                <a:latin typeface="Cambria"/>
                <a:cs typeface="Cambria"/>
              </a:rPr>
              <a:t>dacă vorbim de un Server SQL</a:t>
            </a:r>
            <a:endParaRPr sz="2800" b="1" dirty="0">
              <a:solidFill>
                <a:srgbClr val="00B0F0"/>
              </a:solidFill>
              <a:latin typeface="Cambria"/>
              <a:cs typeface="Cambria"/>
            </a:endParaRPr>
          </a:p>
        </p:txBody>
      </p:sp>
      <p:sp>
        <p:nvSpPr>
          <p:cNvPr id="8" name="Rectangle 7"/>
          <p:cNvSpPr/>
          <p:nvPr/>
        </p:nvSpPr>
        <p:spPr>
          <a:xfrm>
            <a:off x="152400" y="1524000"/>
            <a:ext cx="4572000" cy="2031325"/>
          </a:xfrm>
          <a:prstGeom prst="rect">
            <a:avLst/>
          </a:prstGeom>
        </p:spPr>
        <p:txBody>
          <a:bodyPr>
            <a:spAutoFit/>
          </a:bodyPr>
          <a:lstStyle/>
          <a:p>
            <a:r>
              <a:rPr lang="vi-VN" b="1" dirty="0" smtClean="0"/>
              <a:t>principala diferență</a:t>
            </a:r>
            <a:r>
              <a:rPr lang="vi-VN" dirty="0" smtClean="0"/>
              <a:t> între </a:t>
            </a:r>
            <a:r>
              <a:rPr lang="vi-VN" b="1" dirty="0" smtClean="0">
                <a:solidFill>
                  <a:srgbClr val="3333FF"/>
                </a:solidFill>
              </a:rPr>
              <a:t>instanță</a:t>
            </a:r>
            <a:r>
              <a:rPr lang="vi-VN" dirty="0" smtClean="0"/>
              <a:t> și </a:t>
            </a:r>
            <a:r>
              <a:rPr lang="vi-VN" b="1" dirty="0" smtClean="0">
                <a:solidFill>
                  <a:srgbClr val="00B0F0"/>
                </a:solidFill>
              </a:rPr>
              <a:t>baza de date</a:t>
            </a:r>
            <a:r>
              <a:rPr lang="vi-VN" dirty="0" smtClean="0"/>
              <a:t> în serverul SQL este asta </a:t>
            </a:r>
            <a:r>
              <a:rPr lang="vi-VN" b="1" dirty="0" smtClean="0"/>
              <a:t>o </a:t>
            </a:r>
            <a:r>
              <a:rPr lang="vi-VN" b="1" dirty="0" smtClean="0">
                <a:solidFill>
                  <a:srgbClr val="3333FF"/>
                </a:solidFill>
              </a:rPr>
              <a:t>instanță</a:t>
            </a:r>
            <a:r>
              <a:rPr lang="vi-VN" b="1" dirty="0" smtClean="0"/>
              <a:t> este o copie a executabilului sqlservr.exe care rulează ca serviciu de sistem de operare, în timp ce o </a:t>
            </a:r>
            <a:r>
              <a:rPr lang="vi-VN" b="1" dirty="0" smtClean="0">
                <a:solidFill>
                  <a:srgbClr val="00B0F0"/>
                </a:solidFill>
              </a:rPr>
              <a:t>bază de date</a:t>
            </a:r>
            <a:r>
              <a:rPr lang="vi-VN" b="1" dirty="0" smtClean="0"/>
              <a:t> este o colecție sistematică de date care stochează date în tabele.</a:t>
            </a:r>
            <a:endParaRPr lang="en-US" dirty="0"/>
          </a:p>
        </p:txBody>
      </p:sp>
      <p:sp>
        <p:nvSpPr>
          <p:cNvPr id="9" name="Rectangle 8"/>
          <p:cNvSpPr/>
          <p:nvPr/>
        </p:nvSpPr>
        <p:spPr>
          <a:xfrm>
            <a:off x="4419600" y="3886200"/>
            <a:ext cx="4572000" cy="2308324"/>
          </a:xfrm>
          <a:prstGeom prst="rect">
            <a:avLst/>
          </a:prstGeom>
        </p:spPr>
        <p:txBody>
          <a:bodyPr>
            <a:spAutoFit/>
          </a:bodyPr>
          <a:lstStyle/>
          <a:p>
            <a:r>
              <a:rPr lang="ru-RU" dirty="0" smtClean="0"/>
              <a:t>Основное различие между </a:t>
            </a:r>
            <a:r>
              <a:rPr lang="ru-RU" b="1" dirty="0" smtClean="0">
                <a:solidFill>
                  <a:srgbClr val="3333FF"/>
                </a:solidFill>
              </a:rPr>
              <a:t>экземпляром </a:t>
            </a:r>
            <a:r>
              <a:rPr lang="ro-MO" b="1" dirty="0" smtClean="0">
                <a:solidFill>
                  <a:srgbClr val="3333FF"/>
                </a:solidFill>
              </a:rPr>
              <a:t> </a:t>
            </a:r>
            <a:r>
              <a:rPr lang="ru-RU" b="1" dirty="0" smtClean="0">
                <a:solidFill>
                  <a:srgbClr val="3333FF"/>
                </a:solidFill>
              </a:rPr>
              <a:t>данных</a:t>
            </a:r>
            <a:r>
              <a:rPr lang="ru-RU" dirty="0" smtClean="0"/>
              <a:t> и </a:t>
            </a:r>
            <a:r>
              <a:rPr lang="ru-RU" b="1" dirty="0" smtClean="0">
                <a:solidFill>
                  <a:srgbClr val="00B0F0"/>
                </a:solidFill>
              </a:rPr>
              <a:t>базой </a:t>
            </a:r>
            <a:r>
              <a:rPr lang="ru-RU" b="1" dirty="0" smtClean="0">
                <a:solidFill>
                  <a:srgbClr val="00B0F0"/>
                </a:solidFill>
              </a:rPr>
              <a:t>данных</a:t>
            </a:r>
            <a:r>
              <a:rPr lang="ru-RU" b="1" dirty="0" smtClean="0"/>
              <a:t>, например </a:t>
            </a:r>
            <a:r>
              <a:rPr lang="ru-RU" dirty="0" smtClean="0"/>
              <a:t>на сервере </a:t>
            </a:r>
            <a:r>
              <a:rPr lang="ru-RU" dirty="0" smtClean="0"/>
              <a:t>SQL, </a:t>
            </a:r>
            <a:r>
              <a:rPr lang="ru-RU" dirty="0" smtClean="0"/>
              <a:t>состоит в том, что </a:t>
            </a:r>
            <a:r>
              <a:rPr lang="ru-RU" b="1" dirty="0" smtClean="0">
                <a:solidFill>
                  <a:srgbClr val="3333FF"/>
                </a:solidFill>
              </a:rPr>
              <a:t>экземпляр</a:t>
            </a:r>
            <a:r>
              <a:rPr lang="ru-RU" dirty="0" smtClean="0"/>
              <a:t> - это копия исполняемого файла sqlservr.exe, работающего как служба операционной системы, а </a:t>
            </a:r>
            <a:r>
              <a:rPr lang="ru-RU" b="1" dirty="0" smtClean="0">
                <a:solidFill>
                  <a:srgbClr val="00B0F0"/>
                </a:solidFill>
              </a:rPr>
              <a:t>база данных </a:t>
            </a:r>
            <a:r>
              <a:rPr lang="ru-RU" dirty="0" smtClean="0"/>
              <a:t>- это систематический набор данных, в котором данные хранятся в таблицах.</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0" y="0"/>
            <a:ext cx="8991600" cy="751488"/>
          </a:xfrm>
          <a:prstGeom prst="rect">
            <a:avLst/>
          </a:prstGeom>
        </p:spPr>
        <p:txBody>
          <a:bodyPr vert="horz" wrap="square" lIns="0" tIns="12700" rIns="0" bIns="0" rtlCol="0">
            <a:spAutoFit/>
          </a:bodyPr>
          <a:lstStyle/>
          <a:p>
            <a:pPr marL="12700">
              <a:spcBef>
                <a:spcPts val="100"/>
              </a:spcBef>
              <a:tabLst>
                <a:tab pos="3161030" algn="l"/>
                <a:tab pos="4982845" algn="l"/>
              </a:tabLst>
            </a:pPr>
            <a:r>
              <a:rPr lang="vi-VN" sz="4800" spc="30" dirty="0" smtClean="0">
                <a:solidFill>
                  <a:srgbClr val="3333FF"/>
                </a:solidFill>
                <a:latin typeface="Cambria"/>
                <a:cs typeface="Cambria"/>
              </a:rPr>
              <a:t>Instanţ</a:t>
            </a:r>
            <a:r>
              <a:rPr lang="ro-MO" sz="4800" spc="30" dirty="0" smtClean="0">
                <a:solidFill>
                  <a:srgbClr val="3333FF"/>
                </a:solidFill>
                <a:latin typeface="Cambria"/>
                <a:cs typeface="Cambria"/>
              </a:rPr>
              <a:t>ă </a:t>
            </a:r>
            <a:r>
              <a:rPr sz="4800" i="0" spc="160" dirty="0" smtClean="0">
                <a:solidFill>
                  <a:srgbClr val="000000"/>
                </a:solidFill>
                <a:latin typeface="Cambria"/>
                <a:cs typeface="Cambria"/>
              </a:rPr>
              <a:t>vs</a:t>
            </a:r>
            <a:r>
              <a:rPr sz="4800" i="0" spc="160" dirty="0">
                <a:solidFill>
                  <a:srgbClr val="000000"/>
                </a:solidFill>
                <a:latin typeface="Cambria"/>
                <a:cs typeface="Cambria"/>
              </a:rPr>
              <a:t>.	</a:t>
            </a:r>
            <a:r>
              <a:rPr lang="ro-MO" sz="4800" i="0" spc="160" dirty="0" smtClean="0">
                <a:solidFill>
                  <a:srgbClr val="00B0F0"/>
                </a:solidFill>
                <a:latin typeface="Cambria"/>
                <a:cs typeface="Cambria"/>
              </a:rPr>
              <a:t>Bază de </a:t>
            </a:r>
            <a:r>
              <a:rPr sz="4800" i="0" spc="120" dirty="0" smtClean="0">
                <a:solidFill>
                  <a:srgbClr val="00B0F0"/>
                </a:solidFill>
                <a:latin typeface="Cambria"/>
                <a:cs typeface="Cambria"/>
              </a:rPr>
              <a:t>Date</a:t>
            </a:r>
            <a:endParaRPr sz="4800" dirty="0">
              <a:solidFill>
                <a:srgbClr val="00B0F0"/>
              </a:solidFill>
              <a:latin typeface="Cambria"/>
              <a:cs typeface="Cambria"/>
            </a:endParaRPr>
          </a:p>
        </p:txBody>
      </p:sp>
      <p:pic>
        <p:nvPicPr>
          <p:cNvPr id="1026" name="Picture 2" descr="https://sawakinome.com/img/images/what-is-the-difference-between-instance-and-database-in-sql-server.jpg"/>
          <p:cNvPicPr>
            <a:picLocks noChangeAspect="1" noChangeArrowheads="1"/>
          </p:cNvPicPr>
          <p:nvPr/>
        </p:nvPicPr>
        <p:blipFill>
          <a:blip r:embed="rId2" cstate="print"/>
          <a:srcRect t="21293" r="-125"/>
          <a:stretch>
            <a:fillRect/>
          </a:stretch>
        </p:blipFill>
        <p:spPr bwMode="auto">
          <a:xfrm>
            <a:off x="838200" y="762000"/>
            <a:ext cx="7620000" cy="5915025"/>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0" y="92333"/>
            <a:ext cx="8991600" cy="566822"/>
          </a:xfrm>
          <a:prstGeom prst="rect">
            <a:avLst/>
          </a:prstGeom>
        </p:spPr>
        <p:txBody>
          <a:bodyPr vert="horz" wrap="square" lIns="0" tIns="12700" rIns="0" bIns="0" rtlCol="0">
            <a:spAutoFit/>
          </a:bodyPr>
          <a:lstStyle/>
          <a:p>
            <a:pPr marL="12700">
              <a:spcBef>
                <a:spcPts val="100"/>
              </a:spcBef>
              <a:tabLst>
                <a:tab pos="3161030" algn="l"/>
                <a:tab pos="4982845" algn="l"/>
              </a:tabLst>
            </a:pPr>
            <a:r>
              <a:rPr lang="vi-VN" sz="3600" b="1" spc="30" dirty="0" smtClean="0">
                <a:solidFill>
                  <a:srgbClr val="3333FF"/>
                </a:solidFill>
                <a:latin typeface="Cambria"/>
                <a:cs typeface="Cambria"/>
              </a:rPr>
              <a:t>Instanţ</a:t>
            </a:r>
            <a:r>
              <a:rPr lang="ro-MO" sz="3600" b="1" spc="30" dirty="0" smtClean="0">
                <a:solidFill>
                  <a:srgbClr val="3333FF"/>
                </a:solidFill>
                <a:latin typeface="Cambria"/>
                <a:cs typeface="Cambria"/>
              </a:rPr>
              <a:t>ă </a:t>
            </a:r>
            <a:r>
              <a:rPr lang="ru-RU" sz="3600" b="1" spc="30" dirty="0" smtClean="0">
                <a:solidFill>
                  <a:srgbClr val="3333FF"/>
                </a:solidFill>
                <a:latin typeface="Cambria"/>
                <a:cs typeface="Cambria"/>
              </a:rPr>
              <a:t>   </a:t>
            </a:r>
            <a:r>
              <a:rPr sz="3600" b="1" i="0" spc="160" dirty="0" smtClean="0">
                <a:solidFill>
                  <a:srgbClr val="000000"/>
                </a:solidFill>
                <a:latin typeface="Cambria"/>
                <a:cs typeface="Cambria"/>
              </a:rPr>
              <a:t>vs</a:t>
            </a:r>
            <a:r>
              <a:rPr sz="3600" b="1" i="0" spc="160" dirty="0">
                <a:solidFill>
                  <a:srgbClr val="000000"/>
                </a:solidFill>
                <a:latin typeface="Cambria"/>
                <a:cs typeface="Cambria"/>
              </a:rPr>
              <a:t>.	</a:t>
            </a:r>
            <a:r>
              <a:rPr lang="ro-MO" sz="3600" b="1" i="0" spc="160" dirty="0" smtClean="0">
                <a:solidFill>
                  <a:srgbClr val="00B0F0"/>
                </a:solidFill>
                <a:latin typeface="Cambria"/>
                <a:cs typeface="Cambria"/>
              </a:rPr>
              <a:t>Bază de </a:t>
            </a:r>
            <a:r>
              <a:rPr sz="3600" b="1" i="0" spc="120" dirty="0" smtClean="0">
                <a:solidFill>
                  <a:srgbClr val="00B0F0"/>
                </a:solidFill>
                <a:latin typeface="Cambria"/>
                <a:cs typeface="Cambria"/>
              </a:rPr>
              <a:t>Date</a:t>
            </a:r>
            <a:endParaRPr sz="3600" b="1" dirty="0">
              <a:solidFill>
                <a:srgbClr val="00B0F0"/>
              </a:solidFill>
              <a:latin typeface="Cambria"/>
              <a:cs typeface="Cambria"/>
            </a:endParaRPr>
          </a:p>
        </p:txBody>
      </p:sp>
      <p:sp>
        <p:nvSpPr>
          <p:cNvPr id="4" name="Rectangle 3"/>
          <p:cNvSpPr/>
          <p:nvPr/>
        </p:nvSpPr>
        <p:spPr>
          <a:xfrm>
            <a:off x="152400" y="609600"/>
            <a:ext cx="8991600" cy="3416320"/>
          </a:xfrm>
          <a:prstGeom prst="rect">
            <a:avLst/>
          </a:prstGeom>
        </p:spPr>
        <p:txBody>
          <a:bodyPr wrap="square">
            <a:spAutoFit/>
          </a:bodyPr>
          <a:lstStyle/>
          <a:p>
            <a:r>
              <a:rPr lang="vi-VN" sz="2400" b="1" u="sng" dirty="0" smtClean="0">
                <a:solidFill>
                  <a:srgbClr val="3333FF"/>
                </a:solidFill>
              </a:rPr>
              <a:t>Ce este instanța în SQL Server</a:t>
            </a:r>
          </a:p>
          <a:p>
            <a:r>
              <a:rPr lang="vi-VN" sz="2400" dirty="0" smtClean="0"/>
              <a:t>O instanță este o copie a fișierului executabil sqlserver.exe. Cu alte cuvinte, este o instalare a SQL Server. În cazul în care programatorul a instalat serverul SQL </a:t>
            </a:r>
            <a:r>
              <a:rPr lang="vi-VN" sz="2400" b="1" i="1" dirty="0" smtClean="0"/>
              <a:t>n ori</a:t>
            </a:r>
            <a:r>
              <a:rPr lang="vi-VN" sz="2400" dirty="0" smtClean="0"/>
              <a:t>, atunci numărul n de instanțe va fi creat. Un computer poate rula mai multe instanțe ale motorului bazei de date în timp ce o instanță poate gestiona mai multe baze de date. Atunci când trimiteți date dintr-o aplicație Java sau .NET, este necesar să vă conectați mai întâi la instanța care administrează respectiva bază de date</a:t>
            </a:r>
            <a:r>
              <a:rPr lang="vi-VN" dirty="0" smtClean="0"/>
              <a:t>.</a:t>
            </a:r>
            <a:endParaRPr lang="vi-VN" dirty="0"/>
          </a:p>
        </p:txBody>
      </p:sp>
      <p:sp>
        <p:nvSpPr>
          <p:cNvPr id="5" name="Rectangle 4"/>
          <p:cNvSpPr/>
          <p:nvPr/>
        </p:nvSpPr>
        <p:spPr>
          <a:xfrm>
            <a:off x="152400" y="3886200"/>
            <a:ext cx="9144000" cy="3046988"/>
          </a:xfrm>
          <a:prstGeom prst="rect">
            <a:avLst/>
          </a:prstGeom>
        </p:spPr>
        <p:txBody>
          <a:bodyPr wrap="square">
            <a:spAutoFit/>
          </a:bodyPr>
          <a:lstStyle/>
          <a:p>
            <a:r>
              <a:rPr lang="ru-RU" sz="2400" b="1" u="sng" dirty="0" smtClean="0">
                <a:solidFill>
                  <a:srgbClr val="3333FF"/>
                </a:solidFill>
              </a:rPr>
              <a:t>Что такое экземпляр в SQL Server Экземпляр - это копия исполняемого файла sqlserver.exe</a:t>
            </a:r>
            <a:r>
              <a:rPr lang="ru-RU" sz="2400" b="1" dirty="0" smtClean="0">
                <a:solidFill>
                  <a:srgbClr val="3333FF"/>
                </a:solidFill>
              </a:rPr>
              <a:t>. </a:t>
            </a:r>
            <a:r>
              <a:rPr lang="ru-RU" sz="2400" dirty="0" smtClean="0"/>
              <a:t>Другими словами, это установка SQL Server. Если программист установил SQL-сервер n раз, то будет создано n экземпляров. Компьютер может запускать несколько экземпляров ядра базы данных, в то время как один экземпляр может управлять несколькими базами данных. При отправке данных из приложения Java или .NET </a:t>
            </a:r>
            <a:r>
              <a:rPr lang="ru-RU" sz="2400" dirty="0" smtClean="0"/>
              <a:t>мы </a:t>
            </a:r>
            <a:r>
              <a:rPr lang="ru-RU" sz="2400" dirty="0" smtClean="0"/>
              <a:t>должны сначала войти в экземпляр, который управляет этой базой данных. </a:t>
            </a:r>
            <a:endParaRPr lang="en-US" sz="24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0" y="0"/>
            <a:ext cx="8991600" cy="751488"/>
          </a:xfrm>
          <a:prstGeom prst="rect">
            <a:avLst/>
          </a:prstGeom>
        </p:spPr>
        <p:txBody>
          <a:bodyPr vert="horz" wrap="square" lIns="0" tIns="12700" rIns="0" bIns="0" rtlCol="0">
            <a:spAutoFit/>
          </a:bodyPr>
          <a:lstStyle/>
          <a:p>
            <a:pPr marL="12700">
              <a:spcBef>
                <a:spcPts val="100"/>
              </a:spcBef>
              <a:tabLst>
                <a:tab pos="3161030" algn="l"/>
                <a:tab pos="4982845" algn="l"/>
              </a:tabLst>
            </a:pPr>
            <a:r>
              <a:rPr lang="vi-VN" sz="4800" spc="30" dirty="0" smtClean="0">
                <a:solidFill>
                  <a:srgbClr val="3333FF"/>
                </a:solidFill>
                <a:latin typeface="Cambria"/>
                <a:cs typeface="Cambria"/>
              </a:rPr>
              <a:t>Instanţ</a:t>
            </a:r>
            <a:r>
              <a:rPr lang="ro-MO" sz="4800" spc="30" dirty="0" smtClean="0">
                <a:solidFill>
                  <a:srgbClr val="3333FF"/>
                </a:solidFill>
                <a:latin typeface="Cambria"/>
                <a:cs typeface="Cambria"/>
              </a:rPr>
              <a:t>ă </a:t>
            </a:r>
            <a:r>
              <a:rPr sz="4800" i="0" spc="160" dirty="0" smtClean="0">
                <a:solidFill>
                  <a:srgbClr val="000000"/>
                </a:solidFill>
                <a:latin typeface="Cambria"/>
                <a:cs typeface="Cambria"/>
              </a:rPr>
              <a:t>vs</a:t>
            </a:r>
            <a:r>
              <a:rPr sz="4800" i="0" spc="160" dirty="0">
                <a:solidFill>
                  <a:srgbClr val="000000"/>
                </a:solidFill>
                <a:latin typeface="Cambria"/>
                <a:cs typeface="Cambria"/>
              </a:rPr>
              <a:t>.	</a:t>
            </a:r>
            <a:r>
              <a:rPr lang="ro-MO" sz="4800" i="0" spc="160" dirty="0" smtClean="0">
                <a:solidFill>
                  <a:srgbClr val="00B0F0"/>
                </a:solidFill>
                <a:latin typeface="Cambria"/>
                <a:cs typeface="Cambria"/>
              </a:rPr>
              <a:t>Bază de </a:t>
            </a:r>
            <a:r>
              <a:rPr sz="4800" i="0" spc="120" dirty="0" smtClean="0">
                <a:solidFill>
                  <a:srgbClr val="00B0F0"/>
                </a:solidFill>
                <a:latin typeface="Cambria"/>
                <a:cs typeface="Cambria"/>
              </a:rPr>
              <a:t>Date</a:t>
            </a:r>
            <a:endParaRPr sz="4800" dirty="0">
              <a:solidFill>
                <a:srgbClr val="00B0F0"/>
              </a:solidFill>
              <a:latin typeface="Cambria"/>
              <a:cs typeface="Cambria"/>
            </a:endParaRPr>
          </a:p>
        </p:txBody>
      </p:sp>
      <p:sp>
        <p:nvSpPr>
          <p:cNvPr id="4" name="Rectangle 3"/>
          <p:cNvSpPr/>
          <p:nvPr/>
        </p:nvSpPr>
        <p:spPr>
          <a:xfrm>
            <a:off x="0" y="762000"/>
            <a:ext cx="9144000" cy="2800767"/>
          </a:xfrm>
          <a:prstGeom prst="rect">
            <a:avLst/>
          </a:prstGeom>
        </p:spPr>
        <p:txBody>
          <a:bodyPr wrap="square">
            <a:spAutoFit/>
          </a:bodyPr>
          <a:lstStyle/>
          <a:p>
            <a:r>
              <a:rPr lang="vi-VN" sz="2200" b="1" dirty="0" smtClean="0"/>
              <a:t>Într-un server SQL</a:t>
            </a:r>
            <a:r>
              <a:rPr lang="vi-VN" sz="2200" dirty="0" smtClean="0"/>
              <a:t>, există </a:t>
            </a:r>
            <a:r>
              <a:rPr lang="vi-VN" sz="2200" b="1" dirty="0" smtClean="0"/>
              <a:t>două tipuri de instanțe</a:t>
            </a:r>
            <a:r>
              <a:rPr lang="vi-VN" sz="2200" dirty="0" smtClean="0"/>
              <a:t>; ele sunt </a:t>
            </a:r>
            <a:r>
              <a:rPr lang="vi-VN" sz="2200" b="1" i="1" dirty="0" smtClean="0">
                <a:solidFill>
                  <a:srgbClr val="7030A0"/>
                </a:solidFill>
              </a:rPr>
              <a:t>implicite</a:t>
            </a:r>
            <a:r>
              <a:rPr lang="vi-VN" sz="2200" dirty="0" smtClean="0"/>
              <a:t> și </a:t>
            </a:r>
            <a:r>
              <a:rPr lang="vi-VN" sz="2200" b="1" i="1" dirty="0" smtClean="0">
                <a:solidFill>
                  <a:schemeClr val="accent6">
                    <a:lumMod val="75000"/>
                  </a:schemeClr>
                </a:solidFill>
              </a:rPr>
              <a:t>numite</a:t>
            </a:r>
            <a:r>
              <a:rPr lang="vi-VN" sz="2200" dirty="0" smtClean="0">
                <a:solidFill>
                  <a:schemeClr val="accent6">
                    <a:lumMod val="75000"/>
                  </a:schemeClr>
                </a:solidFill>
              </a:rPr>
              <a:t>. </a:t>
            </a:r>
            <a:r>
              <a:rPr lang="vi-VN" sz="2200" b="1" i="1" dirty="0" smtClean="0">
                <a:solidFill>
                  <a:srgbClr val="7030A0"/>
                </a:solidFill>
              </a:rPr>
              <a:t>Există o instanță implicită</a:t>
            </a:r>
            <a:r>
              <a:rPr lang="vi-VN" sz="2200" dirty="0" smtClean="0"/>
              <a:t>, </a:t>
            </a:r>
            <a:r>
              <a:rPr lang="vi-VN" sz="2200" b="1" i="1" dirty="0" smtClean="0">
                <a:solidFill>
                  <a:schemeClr val="accent6">
                    <a:lumMod val="75000"/>
                  </a:schemeClr>
                </a:solidFill>
              </a:rPr>
              <a:t>dar mai multe instanțe numite </a:t>
            </a:r>
            <a:r>
              <a:rPr lang="vi-VN" sz="2200" dirty="0" smtClean="0"/>
              <a:t>într-o instanță de server SQL. Dacă o anumită solicitare de conectare specifică numai numele computerului, atunci acea conexiune este pentru </a:t>
            </a:r>
            <a:r>
              <a:rPr lang="vi-VN" sz="2200" b="1" i="1" dirty="0" smtClean="0">
                <a:solidFill>
                  <a:srgbClr val="7030A0"/>
                </a:solidFill>
              </a:rPr>
              <a:t>instanța implicită</a:t>
            </a:r>
            <a:r>
              <a:rPr lang="vi-VN" sz="2200" dirty="0" smtClean="0"/>
              <a:t>. </a:t>
            </a:r>
            <a:r>
              <a:rPr lang="vi-VN" sz="2200" b="1" i="1" dirty="0" smtClean="0"/>
              <a:t>Când programatorul dă un nume instanței atunci când o instalează</a:t>
            </a:r>
            <a:r>
              <a:rPr lang="vi-VN" sz="2200" dirty="0" smtClean="0"/>
              <a:t>, este o </a:t>
            </a:r>
            <a:r>
              <a:rPr lang="vi-VN" sz="2200" b="1" i="1" dirty="0" smtClean="0">
                <a:solidFill>
                  <a:schemeClr val="accent6">
                    <a:lumMod val="75000"/>
                  </a:schemeClr>
                </a:solidFill>
              </a:rPr>
              <a:t>instanță numită</a:t>
            </a:r>
            <a:r>
              <a:rPr lang="vi-VN" sz="2200" dirty="0" smtClean="0"/>
              <a:t>. În această situație, </a:t>
            </a:r>
            <a:r>
              <a:rPr lang="vi-VN" sz="2200" i="1" u="sng" dirty="0" smtClean="0"/>
              <a:t>o solicitare de conectare </a:t>
            </a:r>
            <a:r>
              <a:rPr lang="vi-VN" sz="2200" dirty="0" smtClean="0"/>
              <a:t>ar trebui să aibă </a:t>
            </a:r>
            <a:r>
              <a:rPr lang="vi-VN" sz="2200" b="1" i="1" dirty="0" smtClean="0"/>
              <a:t>numele computerului și numele instanței</a:t>
            </a:r>
            <a:r>
              <a:rPr lang="vi-VN" sz="2200" dirty="0" smtClean="0"/>
              <a:t> pentru a se conecta la instanță.</a:t>
            </a:r>
            <a:endParaRPr lang="vi-VN" sz="2200" dirty="0"/>
          </a:p>
        </p:txBody>
      </p:sp>
      <p:sp>
        <p:nvSpPr>
          <p:cNvPr id="5" name="Rectangle 4"/>
          <p:cNvSpPr/>
          <p:nvPr/>
        </p:nvSpPr>
        <p:spPr>
          <a:xfrm>
            <a:off x="0" y="3581400"/>
            <a:ext cx="9448800" cy="3416320"/>
          </a:xfrm>
          <a:prstGeom prst="rect">
            <a:avLst/>
          </a:prstGeom>
        </p:spPr>
        <p:txBody>
          <a:bodyPr wrap="square">
            <a:spAutoFit/>
          </a:bodyPr>
          <a:lstStyle/>
          <a:p>
            <a:r>
              <a:rPr lang="ru-RU" sz="2400" b="1" dirty="0" smtClean="0"/>
              <a:t>В SQL-сервере </a:t>
            </a:r>
            <a:r>
              <a:rPr lang="ru-RU" sz="2400" dirty="0" smtClean="0"/>
              <a:t>есть два типа экземпляров; они </a:t>
            </a:r>
            <a:r>
              <a:rPr lang="ru-RU" sz="2400" b="1" i="1" dirty="0" smtClean="0">
                <a:solidFill>
                  <a:srgbClr val="7030A0"/>
                </a:solidFill>
              </a:rPr>
              <a:t>неявны \ </a:t>
            </a:r>
            <a:r>
              <a:rPr lang="ru-RU" sz="2400" b="1" i="1" dirty="0" smtClean="0">
                <a:solidFill>
                  <a:srgbClr val="7030A0"/>
                </a:solidFill>
              </a:rPr>
              <a:t>по </a:t>
            </a:r>
            <a:r>
              <a:rPr lang="ru-RU" sz="2400" b="1" i="1" dirty="0" smtClean="0">
                <a:solidFill>
                  <a:srgbClr val="7030A0"/>
                </a:solidFill>
              </a:rPr>
              <a:t>умолча-нию</a:t>
            </a:r>
            <a:r>
              <a:rPr lang="ru-RU" sz="2400" dirty="0" smtClean="0"/>
              <a:t> </a:t>
            </a:r>
            <a:r>
              <a:rPr lang="ru-RU" sz="2400" dirty="0" smtClean="0"/>
              <a:t>и </a:t>
            </a:r>
            <a:r>
              <a:rPr lang="ru-RU" sz="2400" b="1" i="1" dirty="0" smtClean="0">
                <a:solidFill>
                  <a:schemeClr val="accent6">
                    <a:lumMod val="75000"/>
                  </a:schemeClr>
                </a:solidFill>
              </a:rPr>
              <a:t>поименованы</a:t>
            </a:r>
            <a:r>
              <a:rPr lang="ru-RU" sz="2400" dirty="0" smtClean="0"/>
              <a:t>. </a:t>
            </a:r>
            <a:r>
              <a:rPr lang="ru-RU" sz="2400" dirty="0" smtClean="0"/>
              <a:t>Есть экземпляр </a:t>
            </a:r>
            <a:r>
              <a:rPr lang="ru-RU" sz="2400" b="1" i="1" dirty="0" smtClean="0">
                <a:solidFill>
                  <a:srgbClr val="7030A0"/>
                </a:solidFill>
              </a:rPr>
              <a:t>по умолчанию</a:t>
            </a:r>
            <a:r>
              <a:rPr lang="ru-RU" sz="2400" dirty="0" smtClean="0"/>
              <a:t>, но несколько </a:t>
            </a:r>
            <a:r>
              <a:rPr lang="ru-RU" sz="2400" b="1" i="1" dirty="0" smtClean="0">
                <a:solidFill>
                  <a:schemeClr val="accent6">
                    <a:lumMod val="75000"/>
                  </a:schemeClr>
                </a:solidFill>
              </a:rPr>
              <a:t>поименованых </a:t>
            </a:r>
            <a:r>
              <a:rPr lang="ru-RU" sz="2400" dirty="0" smtClean="0"/>
              <a:t>экземпляров в </a:t>
            </a:r>
            <a:r>
              <a:rPr lang="ru-RU" sz="2400" dirty="0" smtClean="0"/>
              <a:t>экземпляре SQL-сервера. Если в конкретном запросе на вход в систему указано только имя компьютера, то это соединение используется для </a:t>
            </a:r>
            <a:r>
              <a:rPr lang="ru-RU" sz="2400" b="1" i="1" dirty="0" smtClean="0">
                <a:solidFill>
                  <a:srgbClr val="7030A0"/>
                </a:solidFill>
              </a:rPr>
              <a:t>экземпляра по умолчанию.</a:t>
            </a:r>
            <a:r>
              <a:rPr lang="ru-RU" sz="2400" dirty="0" smtClean="0"/>
              <a:t> </a:t>
            </a:r>
            <a:r>
              <a:rPr lang="ru-RU" sz="2400" b="1" i="1" dirty="0" smtClean="0"/>
              <a:t>Когда программист дает имя экземпляру при его установке,</a:t>
            </a:r>
            <a:r>
              <a:rPr lang="ru-RU" sz="2400" dirty="0" smtClean="0"/>
              <a:t> это </a:t>
            </a:r>
            <a:r>
              <a:rPr lang="ru-RU" sz="2400" b="1" i="1" dirty="0" smtClean="0">
                <a:solidFill>
                  <a:schemeClr val="accent6">
                    <a:lumMod val="75000"/>
                  </a:schemeClr>
                </a:solidFill>
              </a:rPr>
              <a:t>поименованный </a:t>
            </a:r>
            <a:r>
              <a:rPr lang="ru-RU" sz="2400" b="1" i="1" dirty="0" smtClean="0">
                <a:solidFill>
                  <a:schemeClr val="accent6">
                    <a:lumMod val="75000"/>
                  </a:schemeClr>
                </a:solidFill>
              </a:rPr>
              <a:t>экземпляр</a:t>
            </a:r>
            <a:r>
              <a:rPr lang="ru-RU" sz="2400" dirty="0" smtClean="0"/>
              <a:t>. В этой </a:t>
            </a:r>
            <a:r>
              <a:rPr lang="ru-RU" sz="2400" dirty="0" smtClean="0"/>
              <a:t>ситуации, </a:t>
            </a:r>
            <a:r>
              <a:rPr lang="ru-RU" sz="2400" i="1" u="sng" dirty="0" smtClean="0"/>
              <a:t>запрос на вход</a:t>
            </a:r>
            <a:r>
              <a:rPr lang="ru-RU" sz="2400" dirty="0" smtClean="0"/>
              <a:t> должен содержать </a:t>
            </a:r>
            <a:r>
              <a:rPr lang="ru-RU" sz="2400" b="1" i="1" dirty="0" smtClean="0"/>
              <a:t>имя компьютера и имя экземпляра </a:t>
            </a:r>
            <a:r>
              <a:rPr lang="ru-RU" sz="2400" dirty="0" smtClean="0"/>
              <a:t>для подключения к экземпляру. </a:t>
            </a:r>
            <a:endParaRPr lang="en-US" sz="2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0" y="0"/>
            <a:ext cx="8991600" cy="751488"/>
          </a:xfrm>
          <a:prstGeom prst="rect">
            <a:avLst/>
          </a:prstGeom>
        </p:spPr>
        <p:txBody>
          <a:bodyPr vert="horz" wrap="square" lIns="0" tIns="12700" rIns="0" bIns="0" rtlCol="0">
            <a:spAutoFit/>
          </a:bodyPr>
          <a:lstStyle/>
          <a:p>
            <a:pPr marL="12700">
              <a:spcBef>
                <a:spcPts val="100"/>
              </a:spcBef>
              <a:tabLst>
                <a:tab pos="3161030" algn="l"/>
                <a:tab pos="4982845" algn="l"/>
              </a:tabLst>
            </a:pPr>
            <a:r>
              <a:rPr lang="vi-VN" sz="4800" spc="30" dirty="0" smtClean="0">
                <a:solidFill>
                  <a:srgbClr val="3333FF"/>
                </a:solidFill>
                <a:latin typeface="Cambria"/>
                <a:cs typeface="Cambria"/>
              </a:rPr>
              <a:t>Instanţ</a:t>
            </a:r>
            <a:r>
              <a:rPr lang="ro-MO" sz="4800" spc="30" dirty="0" smtClean="0">
                <a:solidFill>
                  <a:srgbClr val="3333FF"/>
                </a:solidFill>
                <a:latin typeface="Cambria"/>
                <a:cs typeface="Cambria"/>
              </a:rPr>
              <a:t>ă </a:t>
            </a:r>
            <a:r>
              <a:rPr sz="4800" i="0" spc="160" dirty="0" smtClean="0">
                <a:solidFill>
                  <a:srgbClr val="000000"/>
                </a:solidFill>
                <a:latin typeface="Cambria"/>
                <a:cs typeface="Cambria"/>
              </a:rPr>
              <a:t>vs</a:t>
            </a:r>
            <a:r>
              <a:rPr sz="4800" i="0" spc="160" dirty="0">
                <a:solidFill>
                  <a:srgbClr val="000000"/>
                </a:solidFill>
                <a:latin typeface="Cambria"/>
                <a:cs typeface="Cambria"/>
              </a:rPr>
              <a:t>.	</a:t>
            </a:r>
            <a:r>
              <a:rPr lang="ro-MO" sz="4800" i="0" spc="160" dirty="0" smtClean="0">
                <a:solidFill>
                  <a:srgbClr val="00B0F0"/>
                </a:solidFill>
                <a:latin typeface="Cambria"/>
                <a:cs typeface="Cambria"/>
              </a:rPr>
              <a:t>Bază de </a:t>
            </a:r>
            <a:r>
              <a:rPr sz="4800" i="0" spc="120" dirty="0" smtClean="0">
                <a:solidFill>
                  <a:srgbClr val="00B0F0"/>
                </a:solidFill>
                <a:latin typeface="Cambria"/>
                <a:cs typeface="Cambria"/>
              </a:rPr>
              <a:t>Date</a:t>
            </a:r>
            <a:endParaRPr sz="4800" dirty="0">
              <a:solidFill>
                <a:srgbClr val="00B0F0"/>
              </a:solidFill>
              <a:latin typeface="Cambria"/>
              <a:cs typeface="Cambria"/>
            </a:endParaRPr>
          </a:p>
        </p:txBody>
      </p:sp>
      <p:sp>
        <p:nvSpPr>
          <p:cNvPr id="4" name="Rectangle 3"/>
          <p:cNvSpPr/>
          <p:nvPr/>
        </p:nvSpPr>
        <p:spPr>
          <a:xfrm>
            <a:off x="0" y="762000"/>
            <a:ext cx="9144000" cy="2800767"/>
          </a:xfrm>
          <a:prstGeom prst="rect">
            <a:avLst/>
          </a:prstGeom>
        </p:spPr>
        <p:txBody>
          <a:bodyPr wrap="square">
            <a:spAutoFit/>
          </a:bodyPr>
          <a:lstStyle/>
          <a:p>
            <a:r>
              <a:rPr lang="vi-VN" sz="2200" b="1" dirty="0" smtClean="0">
                <a:solidFill>
                  <a:srgbClr val="FF0000"/>
                </a:solidFill>
                <a:latin typeface="+mj-lt"/>
              </a:rPr>
              <a:t>Ce este baza de date în SQL Server</a:t>
            </a:r>
          </a:p>
          <a:p>
            <a:r>
              <a:rPr lang="vi-VN" sz="2200" dirty="0" smtClean="0">
                <a:latin typeface="+mj-lt"/>
              </a:rPr>
              <a:t>O bază de date este o colecție de date conexe care le stochează în tabele. Un rând dintr-un tabel este un </a:t>
            </a:r>
            <a:r>
              <a:rPr lang="vi-VN" sz="2200" dirty="0" smtClean="0">
                <a:latin typeface="+mj-lt"/>
              </a:rPr>
              <a:t>record</a:t>
            </a:r>
            <a:r>
              <a:rPr lang="ro-MO" sz="2200" dirty="0" smtClean="0">
                <a:latin typeface="+mj-lt"/>
              </a:rPr>
              <a:t>/inscriere</a:t>
            </a:r>
            <a:r>
              <a:rPr lang="vi-VN" sz="2200" dirty="0" smtClean="0">
                <a:latin typeface="+mj-lt"/>
              </a:rPr>
              <a:t> </a:t>
            </a:r>
            <a:r>
              <a:rPr lang="vi-VN" sz="2200" dirty="0" smtClean="0">
                <a:latin typeface="+mj-lt"/>
              </a:rPr>
              <a:t>sau o tuplă. O coloană este un atribut. În plus, fiecare coloană stochează datele unui anumit tip de informații, cum ar fi </a:t>
            </a:r>
            <a:r>
              <a:rPr lang="vi-VN" sz="2200" b="1" i="1" dirty="0" smtClean="0">
                <a:latin typeface="+mj-lt"/>
              </a:rPr>
              <a:t>id, nume, vârstă, oraș etc</a:t>
            </a:r>
            <a:r>
              <a:rPr lang="vi-VN" sz="2200" dirty="0" smtClean="0">
                <a:latin typeface="+mj-lt"/>
              </a:rPr>
              <a:t>. Bazele de date SQL Server sunt stocate în sistemul de fișiere în fișiere. Într-o bază de date există grupuri de proprietate unu sau mai multe obiecte. Ele sunt numite </a:t>
            </a:r>
            <a:r>
              <a:rPr lang="vi-VN" sz="2200" b="1" i="1" dirty="0" smtClean="0">
                <a:latin typeface="+mj-lt"/>
              </a:rPr>
              <a:t>scheme</a:t>
            </a:r>
            <a:r>
              <a:rPr lang="vi-VN" sz="2200" dirty="0" smtClean="0">
                <a:latin typeface="+mj-lt"/>
              </a:rPr>
              <a:t>. Există </a:t>
            </a:r>
            <a:r>
              <a:rPr lang="ro-MO" sz="2200" dirty="0" smtClean="0">
                <a:latin typeface="+mj-lt"/>
              </a:rPr>
              <a:t>mai </a:t>
            </a:r>
            <a:r>
              <a:rPr lang="vi-VN" sz="2200" dirty="0" smtClean="0">
                <a:latin typeface="+mj-lt"/>
              </a:rPr>
              <a:t>multe </a:t>
            </a:r>
            <a:r>
              <a:rPr lang="vi-VN" sz="2200" dirty="0" smtClean="0">
                <a:latin typeface="+mj-lt"/>
              </a:rPr>
              <a:t>obiecte baze de date în fiecare schemă, cum ar fi tabele, vizualizări și proceduri stocate.</a:t>
            </a:r>
            <a:endParaRPr lang="vi-VN" sz="2200" dirty="0">
              <a:latin typeface="+mj-lt"/>
            </a:endParaRPr>
          </a:p>
        </p:txBody>
      </p:sp>
      <p:sp>
        <p:nvSpPr>
          <p:cNvPr id="5" name="Rectangle 4"/>
          <p:cNvSpPr/>
          <p:nvPr/>
        </p:nvSpPr>
        <p:spPr>
          <a:xfrm>
            <a:off x="0" y="3810000"/>
            <a:ext cx="9144000" cy="3139321"/>
          </a:xfrm>
          <a:prstGeom prst="rect">
            <a:avLst/>
          </a:prstGeom>
        </p:spPr>
        <p:txBody>
          <a:bodyPr wrap="square">
            <a:spAutoFit/>
          </a:bodyPr>
          <a:lstStyle/>
          <a:p>
            <a:r>
              <a:rPr lang="ru-RU" sz="2200" b="1" dirty="0" smtClean="0">
                <a:solidFill>
                  <a:srgbClr val="FF0000"/>
                </a:solidFill>
              </a:rPr>
              <a:t>Что такое база данных в SQL Server </a:t>
            </a:r>
            <a:r>
              <a:rPr lang="ru-RU" sz="2200" dirty="0" smtClean="0"/>
              <a:t>База данных - это набор связанных данных, который хранит их в таблицах. Строка в таблице - это запись или кортеж. Столбец - это атрибут. Кроме того, в каждом столбце хранятся данные определенного типа информации, например </a:t>
            </a:r>
            <a:r>
              <a:rPr lang="ru-RU" sz="2200" b="1" i="1" dirty="0" smtClean="0"/>
              <a:t>идентификатор, имя, возраст, город и т. </a:t>
            </a:r>
            <a:r>
              <a:rPr lang="ru-RU" sz="2200" dirty="0" smtClean="0"/>
              <a:t>Д. Базы данных SQL Server хранятся в файловой системе в файлах. В базе данных есть группы свойств одного или нескольких объектов. Их называют </a:t>
            </a:r>
            <a:r>
              <a:rPr lang="ru-RU" sz="2200" b="1" i="1" dirty="0" smtClean="0"/>
              <a:t>схемами</a:t>
            </a:r>
            <a:r>
              <a:rPr lang="ru-RU" sz="2200" dirty="0" smtClean="0"/>
              <a:t>. В каждой схеме есть много объектов базы данных, таких как таблицы, представления и хранимые процедуры. </a:t>
            </a:r>
            <a:endParaRPr lang="en-US" sz="22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228600" y="92333"/>
            <a:ext cx="9677400" cy="566822"/>
          </a:xfrm>
          <a:prstGeom prst="rect">
            <a:avLst/>
          </a:prstGeom>
        </p:spPr>
        <p:txBody>
          <a:bodyPr vert="horz" wrap="square" lIns="0" tIns="12700" rIns="0" bIns="0" rtlCol="0">
            <a:spAutoFit/>
          </a:bodyPr>
          <a:lstStyle/>
          <a:p>
            <a:pPr marL="12700">
              <a:spcBef>
                <a:spcPts val="100"/>
              </a:spcBef>
              <a:tabLst>
                <a:tab pos="3161030" algn="l"/>
                <a:tab pos="4982845" algn="l"/>
              </a:tabLst>
            </a:pPr>
            <a:r>
              <a:rPr lang="ro-MO" sz="3600" b="1" spc="30" dirty="0" smtClean="0">
                <a:solidFill>
                  <a:srgbClr val="FF0000"/>
                </a:solidFill>
                <a:latin typeface="Cambria"/>
                <a:cs typeface="Cambria"/>
              </a:rPr>
              <a:t>CONCLUZIE: </a:t>
            </a:r>
            <a:r>
              <a:rPr lang="vi-VN" sz="3600" b="1" spc="30" dirty="0" smtClean="0">
                <a:solidFill>
                  <a:srgbClr val="3333FF"/>
                </a:solidFill>
                <a:latin typeface="Cambria"/>
                <a:cs typeface="Cambria"/>
              </a:rPr>
              <a:t>Instanţ</a:t>
            </a:r>
            <a:r>
              <a:rPr lang="ro-MO" sz="3600" b="1" spc="30" dirty="0" smtClean="0">
                <a:solidFill>
                  <a:srgbClr val="3333FF"/>
                </a:solidFill>
                <a:latin typeface="Cambria"/>
                <a:cs typeface="Cambria"/>
              </a:rPr>
              <a:t>ă </a:t>
            </a:r>
            <a:r>
              <a:rPr sz="3600" b="1" i="0" spc="160" dirty="0" smtClean="0">
                <a:solidFill>
                  <a:srgbClr val="000000"/>
                </a:solidFill>
                <a:latin typeface="Cambria"/>
                <a:cs typeface="Cambria"/>
              </a:rPr>
              <a:t>vs. </a:t>
            </a:r>
            <a:r>
              <a:rPr lang="ro-MO" sz="3600" b="1" i="0" spc="160" dirty="0" smtClean="0">
                <a:solidFill>
                  <a:srgbClr val="00B0F0"/>
                </a:solidFill>
                <a:latin typeface="Cambria"/>
                <a:cs typeface="Cambria"/>
              </a:rPr>
              <a:t>Bază de </a:t>
            </a:r>
            <a:r>
              <a:rPr sz="3600" b="1" i="0" spc="120" dirty="0" smtClean="0">
                <a:solidFill>
                  <a:srgbClr val="00B0F0"/>
                </a:solidFill>
                <a:latin typeface="Cambria"/>
                <a:cs typeface="Cambria"/>
              </a:rPr>
              <a:t>Date</a:t>
            </a:r>
            <a:endParaRPr sz="3600" b="1" dirty="0">
              <a:solidFill>
                <a:srgbClr val="00B0F0"/>
              </a:solidFill>
              <a:latin typeface="Cambria"/>
              <a:cs typeface="Cambria"/>
            </a:endParaRPr>
          </a:p>
        </p:txBody>
      </p:sp>
      <p:sp>
        <p:nvSpPr>
          <p:cNvPr id="4" name="Rectangle 3"/>
          <p:cNvSpPr/>
          <p:nvPr/>
        </p:nvSpPr>
        <p:spPr>
          <a:xfrm>
            <a:off x="0" y="685800"/>
            <a:ext cx="9144000" cy="3139321"/>
          </a:xfrm>
          <a:prstGeom prst="rect">
            <a:avLst/>
          </a:prstGeom>
        </p:spPr>
        <p:txBody>
          <a:bodyPr wrap="square">
            <a:spAutoFit/>
          </a:bodyPr>
          <a:lstStyle/>
          <a:p>
            <a:r>
              <a:rPr lang="vi-VN" sz="2200" b="1" dirty="0" smtClean="0">
                <a:solidFill>
                  <a:srgbClr val="FF0000"/>
                </a:solidFill>
              </a:rPr>
              <a:t>Relația dintre instanță și bază de date în SQL Server</a:t>
            </a:r>
          </a:p>
          <a:p>
            <a:r>
              <a:rPr lang="vi-VN" sz="2200" b="1" dirty="0" smtClean="0"/>
              <a:t>O singură instanță gestionează mai multe baze de date.</a:t>
            </a:r>
          </a:p>
          <a:p>
            <a:r>
              <a:rPr lang="vi-VN" sz="2200" b="1" dirty="0" smtClean="0">
                <a:solidFill>
                  <a:srgbClr val="7030A0"/>
                </a:solidFill>
              </a:rPr>
              <a:t>Diferența dintre instanță și bază de date în SQL Server</a:t>
            </a:r>
          </a:p>
          <a:p>
            <a:r>
              <a:rPr lang="vi-VN" sz="2200" b="1" u="sng" dirty="0" smtClean="0">
                <a:solidFill>
                  <a:srgbClr val="7030A0"/>
                </a:solidFill>
              </a:rPr>
              <a:t>Definiție</a:t>
            </a:r>
          </a:p>
          <a:p>
            <a:r>
              <a:rPr lang="vi-VN" sz="2200" dirty="0" smtClean="0"/>
              <a:t>O</a:t>
            </a:r>
            <a:r>
              <a:rPr lang="vi-VN" sz="2200" b="1" i="1" dirty="0" smtClean="0">
                <a:solidFill>
                  <a:srgbClr val="3333FF"/>
                </a:solidFill>
              </a:rPr>
              <a:t> instanță </a:t>
            </a:r>
            <a:r>
              <a:rPr lang="vi-VN" sz="2200" dirty="0" smtClean="0"/>
              <a:t>este o copie a executabilului sqlservr.exe care rulează ca serviciu de sistem de operare. </a:t>
            </a:r>
            <a:r>
              <a:rPr lang="vi-VN" sz="2200" b="1" i="1" dirty="0" smtClean="0">
                <a:solidFill>
                  <a:srgbClr val="00B0F0"/>
                </a:solidFill>
              </a:rPr>
              <a:t>O bază de date </a:t>
            </a:r>
            <a:r>
              <a:rPr lang="vi-VN" sz="2200" dirty="0" smtClean="0"/>
              <a:t>este o colecție de tabele care stochează un set specific de date structurate. </a:t>
            </a:r>
            <a:endParaRPr lang="ru-RU" sz="2200" dirty="0" smtClean="0"/>
          </a:p>
          <a:p>
            <a:r>
              <a:rPr lang="vi-VN" sz="2200" b="1" i="1" dirty="0" smtClean="0"/>
              <a:t>Astfel</a:t>
            </a:r>
            <a:r>
              <a:rPr lang="vi-VN" sz="2200" b="1" i="1" dirty="0" smtClean="0"/>
              <a:t>, aceste definiții conțin principala diferență între instanță și bază de date în serverul SQL</a:t>
            </a:r>
            <a:r>
              <a:rPr lang="vi-VN" sz="2200" dirty="0" smtClean="0"/>
              <a:t>.</a:t>
            </a:r>
            <a:endParaRPr lang="vi-VN" sz="2200" dirty="0"/>
          </a:p>
        </p:txBody>
      </p:sp>
      <p:sp>
        <p:nvSpPr>
          <p:cNvPr id="7" name="Rectangle 6"/>
          <p:cNvSpPr/>
          <p:nvPr/>
        </p:nvSpPr>
        <p:spPr>
          <a:xfrm>
            <a:off x="0" y="3857179"/>
            <a:ext cx="9144000" cy="3000821"/>
          </a:xfrm>
          <a:prstGeom prst="rect">
            <a:avLst/>
          </a:prstGeom>
        </p:spPr>
        <p:txBody>
          <a:bodyPr wrap="square">
            <a:spAutoFit/>
          </a:bodyPr>
          <a:lstStyle/>
          <a:p>
            <a:r>
              <a:rPr lang="ru-RU" sz="2100" b="1" dirty="0" smtClean="0">
                <a:solidFill>
                  <a:srgbClr val="FF0000"/>
                </a:solidFill>
                <a:latin typeface="Arial" pitchFamily="34" charset="0"/>
                <a:cs typeface="Arial" pitchFamily="34" charset="0"/>
              </a:rPr>
              <a:t>Связь между экземпляром и базой данных в SQL Server </a:t>
            </a:r>
            <a:endParaRPr lang="ro-MO" sz="2100" b="1" dirty="0" smtClean="0">
              <a:solidFill>
                <a:srgbClr val="FF0000"/>
              </a:solidFill>
              <a:latin typeface="Arial" pitchFamily="34" charset="0"/>
              <a:cs typeface="Arial" pitchFamily="34" charset="0"/>
            </a:endParaRPr>
          </a:p>
          <a:p>
            <a:r>
              <a:rPr lang="ru-RU" sz="2100" dirty="0" smtClean="0">
                <a:latin typeface="Arial" pitchFamily="34" charset="0"/>
                <a:cs typeface="Arial" pitchFamily="34" charset="0"/>
              </a:rPr>
              <a:t>Один </a:t>
            </a:r>
            <a:r>
              <a:rPr lang="ru-RU" sz="2100" dirty="0" smtClean="0">
                <a:latin typeface="Arial" pitchFamily="34" charset="0"/>
                <a:cs typeface="Arial" pitchFamily="34" charset="0"/>
              </a:rPr>
              <a:t>экземпляр управляет несколькими базами данных. </a:t>
            </a:r>
            <a:endParaRPr lang="ro-MO" sz="2100" dirty="0" smtClean="0">
              <a:latin typeface="Arial" pitchFamily="34" charset="0"/>
              <a:cs typeface="Arial" pitchFamily="34" charset="0"/>
            </a:endParaRPr>
          </a:p>
          <a:p>
            <a:r>
              <a:rPr lang="ru-RU" sz="2100" b="1" dirty="0" smtClean="0">
                <a:solidFill>
                  <a:srgbClr val="7030A0"/>
                </a:solidFill>
                <a:latin typeface="Arial" pitchFamily="34" charset="0"/>
                <a:cs typeface="Arial" pitchFamily="34" charset="0"/>
              </a:rPr>
              <a:t>Разница </a:t>
            </a:r>
            <a:r>
              <a:rPr lang="ru-RU" sz="2100" b="1" dirty="0" smtClean="0">
                <a:solidFill>
                  <a:srgbClr val="7030A0"/>
                </a:solidFill>
                <a:latin typeface="Arial" pitchFamily="34" charset="0"/>
                <a:cs typeface="Arial" pitchFamily="34" charset="0"/>
              </a:rPr>
              <a:t>между экземпляром и базой данных в SQL Server </a:t>
            </a:r>
            <a:r>
              <a:rPr lang="ru-RU" sz="2100" b="1" u="sng" dirty="0" smtClean="0">
                <a:solidFill>
                  <a:srgbClr val="7030A0"/>
                </a:solidFill>
                <a:latin typeface="Arial" pitchFamily="34" charset="0"/>
                <a:cs typeface="Arial" pitchFamily="34" charset="0"/>
              </a:rPr>
              <a:t>Определение </a:t>
            </a:r>
            <a:endParaRPr lang="ro-MO" sz="2100" b="1" u="sng" dirty="0" smtClean="0">
              <a:solidFill>
                <a:srgbClr val="7030A0"/>
              </a:solidFill>
              <a:latin typeface="Arial" pitchFamily="34" charset="0"/>
              <a:cs typeface="Arial" pitchFamily="34" charset="0"/>
            </a:endParaRPr>
          </a:p>
          <a:p>
            <a:r>
              <a:rPr lang="ru-RU" sz="2100" b="1" i="1" dirty="0" smtClean="0">
                <a:solidFill>
                  <a:srgbClr val="3333FF"/>
                </a:solidFill>
                <a:latin typeface="Arial" pitchFamily="34" charset="0"/>
                <a:cs typeface="Arial" pitchFamily="34" charset="0"/>
              </a:rPr>
              <a:t>Экземпляр </a:t>
            </a:r>
            <a:r>
              <a:rPr lang="ru-RU" sz="2100" dirty="0" smtClean="0">
                <a:latin typeface="Arial" pitchFamily="34" charset="0"/>
                <a:cs typeface="Arial" pitchFamily="34" charset="0"/>
              </a:rPr>
              <a:t>- это копия исполняемого файла sqlservr.exe, работающего как служба операционной системы. </a:t>
            </a:r>
            <a:r>
              <a:rPr lang="ru-RU" sz="2100" b="1" i="1" dirty="0" smtClean="0">
                <a:solidFill>
                  <a:srgbClr val="00B0F0"/>
                </a:solidFill>
                <a:latin typeface="Arial" pitchFamily="34" charset="0"/>
                <a:cs typeface="Arial" pitchFamily="34" charset="0"/>
              </a:rPr>
              <a:t>База данных </a:t>
            </a:r>
            <a:r>
              <a:rPr lang="ru-RU" sz="2100" dirty="0" smtClean="0">
                <a:latin typeface="Arial" pitchFamily="34" charset="0"/>
                <a:cs typeface="Arial" pitchFamily="34" charset="0"/>
              </a:rPr>
              <a:t>- это набор таблиц, в которых хранится определенный набор структурированных данных. </a:t>
            </a:r>
            <a:endParaRPr lang="ro-MO" sz="2100" dirty="0" smtClean="0">
              <a:latin typeface="Arial" pitchFamily="34" charset="0"/>
              <a:cs typeface="Arial" pitchFamily="34" charset="0"/>
            </a:endParaRPr>
          </a:p>
          <a:p>
            <a:r>
              <a:rPr lang="ru-RU" sz="2100" b="1" dirty="0" smtClean="0">
                <a:latin typeface="Arial" pitchFamily="34" charset="0"/>
                <a:cs typeface="Arial" pitchFamily="34" charset="0"/>
              </a:rPr>
              <a:t>Таким </a:t>
            </a:r>
            <a:r>
              <a:rPr lang="ru-RU" sz="2100" b="1" dirty="0" smtClean="0">
                <a:latin typeface="Arial" pitchFamily="34" charset="0"/>
                <a:cs typeface="Arial" pitchFamily="34" charset="0"/>
              </a:rPr>
              <a:t>образом, эти </a:t>
            </a:r>
            <a:r>
              <a:rPr lang="ru-RU" sz="2100" b="1" dirty="0" smtClean="0">
                <a:latin typeface="Arial" pitchFamily="34" charset="0"/>
                <a:cs typeface="Arial" pitchFamily="34" charset="0"/>
              </a:rPr>
              <a:t>определение </a:t>
            </a:r>
            <a:r>
              <a:rPr lang="ru-RU" sz="2100" b="1" dirty="0" smtClean="0">
                <a:latin typeface="Arial" pitchFamily="34" charset="0"/>
                <a:cs typeface="Arial" pitchFamily="34" charset="0"/>
              </a:rPr>
              <a:t>содержат основное различие между экземпляром и базой данных на сервере SQL. </a:t>
            </a:r>
            <a:endParaRPr lang="en-US" sz="2100" b="1" dirty="0">
              <a:latin typeface="Arial" pitchFamily="34" charset="0"/>
              <a:cs typeface="Arial"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95400" y="595595"/>
            <a:ext cx="7086600" cy="689932"/>
          </a:xfrm>
          <a:prstGeom prst="rect">
            <a:avLst/>
          </a:prstGeom>
        </p:spPr>
        <p:txBody>
          <a:bodyPr vert="horz" wrap="square" lIns="0" tIns="12700" rIns="0" bIns="0" rtlCol="0">
            <a:spAutoFit/>
          </a:bodyPr>
          <a:lstStyle/>
          <a:p>
            <a:pPr marL="12700">
              <a:lnSpc>
                <a:spcPct val="100000"/>
              </a:lnSpc>
              <a:spcBef>
                <a:spcPts val="100"/>
              </a:spcBef>
            </a:pPr>
            <a:r>
              <a:rPr b="1" i="0" spc="245" dirty="0">
                <a:solidFill>
                  <a:srgbClr val="FF0000"/>
                </a:solidFill>
                <a:latin typeface="Cambria"/>
                <a:cs typeface="Cambria"/>
              </a:rPr>
              <a:t>Ce </a:t>
            </a:r>
            <a:r>
              <a:rPr b="1" i="0" spc="-35" dirty="0">
                <a:solidFill>
                  <a:srgbClr val="FF0000"/>
                </a:solidFill>
                <a:latin typeface="Cambria"/>
                <a:cs typeface="Cambria"/>
              </a:rPr>
              <a:t>este </a:t>
            </a:r>
            <a:r>
              <a:rPr b="1" i="0" spc="130" dirty="0">
                <a:solidFill>
                  <a:srgbClr val="FF0000"/>
                </a:solidFill>
                <a:latin typeface="Cambria"/>
                <a:cs typeface="Cambria"/>
              </a:rPr>
              <a:t>un</a:t>
            </a:r>
            <a:r>
              <a:rPr b="1" i="0" spc="50" dirty="0">
                <a:solidFill>
                  <a:srgbClr val="FF0000"/>
                </a:solidFill>
                <a:latin typeface="Cambria"/>
                <a:cs typeface="Cambria"/>
              </a:rPr>
              <a:t> </a:t>
            </a:r>
            <a:r>
              <a:rPr b="1" spc="10" dirty="0">
                <a:solidFill>
                  <a:srgbClr val="FF0000"/>
                </a:solidFill>
                <a:latin typeface="Palatino Linotype"/>
                <a:cs typeface="Palatino Linotype"/>
              </a:rPr>
              <a:t>SGBD</a:t>
            </a:r>
            <a:r>
              <a:rPr b="1" i="0" spc="10" dirty="0">
                <a:solidFill>
                  <a:srgbClr val="FF0000"/>
                </a:solidFill>
                <a:latin typeface="Cambria"/>
                <a:cs typeface="Cambria"/>
              </a:rPr>
              <a:t>?</a:t>
            </a:r>
          </a:p>
        </p:txBody>
      </p:sp>
      <p:sp>
        <p:nvSpPr>
          <p:cNvPr id="3" name="object 3"/>
          <p:cNvSpPr txBox="1"/>
          <p:nvPr/>
        </p:nvSpPr>
        <p:spPr>
          <a:xfrm>
            <a:off x="523443" y="1584619"/>
            <a:ext cx="7943215" cy="5547673"/>
          </a:xfrm>
          <a:prstGeom prst="rect">
            <a:avLst/>
          </a:prstGeom>
        </p:spPr>
        <p:txBody>
          <a:bodyPr vert="horz" wrap="square" lIns="0" tIns="109220" rIns="0" bIns="0" rtlCol="0">
            <a:spAutoFit/>
          </a:bodyPr>
          <a:lstStyle/>
          <a:p>
            <a:pPr marL="12700">
              <a:lnSpc>
                <a:spcPct val="100000"/>
              </a:lnSpc>
              <a:spcBef>
                <a:spcPts val="860"/>
              </a:spcBef>
            </a:pPr>
            <a:r>
              <a:rPr sz="2400" spc="1185" dirty="0">
                <a:solidFill>
                  <a:srgbClr val="9A0000"/>
                </a:solidFill>
                <a:latin typeface="Wingdings"/>
                <a:cs typeface="Wingdings"/>
              </a:rPr>
              <a:t>◼</a:t>
            </a:r>
            <a:r>
              <a:rPr sz="2400" spc="300" dirty="0">
                <a:solidFill>
                  <a:srgbClr val="9A0000"/>
                </a:solidFill>
                <a:latin typeface="Times New Roman"/>
                <a:cs typeface="Times New Roman"/>
              </a:rPr>
              <a:t> </a:t>
            </a:r>
            <a:r>
              <a:rPr sz="3200" spc="65" dirty="0">
                <a:solidFill>
                  <a:srgbClr val="003366"/>
                </a:solidFill>
                <a:latin typeface="Cambria"/>
                <a:cs typeface="Cambria"/>
              </a:rPr>
              <a:t>Colecţie </a:t>
            </a:r>
            <a:r>
              <a:rPr sz="3200" spc="20" dirty="0">
                <a:solidFill>
                  <a:srgbClr val="003366"/>
                </a:solidFill>
                <a:latin typeface="Cambria"/>
                <a:cs typeface="Cambria"/>
              </a:rPr>
              <a:t>integrată </a:t>
            </a:r>
            <a:r>
              <a:rPr sz="3200" spc="75" dirty="0">
                <a:solidFill>
                  <a:srgbClr val="003366"/>
                </a:solidFill>
                <a:latin typeface="Cambria"/>
                <a:cs typeface="Cambria"/>
              </a:rPr>
              <a:t>de</a:t>
            </a:r>
            <a:r>
              <a:rPr sz="3200" spc="75" dirty="0">
                <a:solidFill>
                  <a:srgbClr val="3333FF"/>
                </a:solidFill>
                <a:latin typeface="Cambria"/>
                <a:cs typeface="Cambria"/>
              </a:rPr>
              <a:t> </a:t>
            </a:r>
            <a:r>
              <a:rPr sz="3200" b="1" spc="114" dirty="0">
                <a:solidFill>
                  <a:srgbClr val="3333FF"/>
                </a:solidFill>
                <a:latin typeface="Times New Roman"/>
                <a:cs typeface="Times New Roman"/>
              </a:rPr>
              <a:t>instrumente </a:t>
            </a:r>
            <a:r>
              <a:rPr sz="3200" spc="5" dirty="0">
                <a:solidFill>
                  <a:srgbClr val="003366"/>
                </a:solidFill>
                <a:latin typeface="Cambria"/>
                <a:cs typeface="Cambria"/>
              </a:rPr>
              <a:t>pentru</a:t>
            </a:r>
            <a:endParaRPr sz="3200" dirty="0">
              <a:latin typeface="Cambria"/>
              <a:cs typeface="Cambria"/>
            </a:endParaRPr>
          </a:p>
          <a:p>
            <a:pPr marL="469265">
              <a:lnSpc>
                <a:spcPct val="100000"/>
              </a:lnSpc>
              <a:spcBef>
                <a:spcPts val="760"/>
              </a:spcBef>
            </a:pPr>
            <a:r>
              <a:rPr sz="3200" spc="795" dirty="0">
                <a:solidFill>
                  <a:srgbClr val="003366"/>
                </a:solidFill>
                <a:latin typeface="Cambria"/>
                <a:cs typeface="Cambria"/>
              </a:rPr>
              <a:t>… </a:t>
            </a:r>
            <a:r>
              <a:rPr sz="3200" b="1" i="1" spc="-15" dirty="0">
                <a:latin typeface="Cambria"/>
                <a:cs typeface="Cambria"/>
              </a:rPr>
              <a:t>crearea</a:t>
            </a:r>
            <a:r>
              <a:rPr sz="3200" spc="-15" dirty="0">
                <a:solidFill>
                  <a:srgbClr val="003366"/>
                </a:solidFill>
                <a:latin typeface="Cambria"/>
                <a:cs typeface="Cambria"/>
              </a:rPr>
              <a:t> </a:t>
            </a:r>
            <a:r>
              <a:rPr sz="3200" spc="60" dirty="0">
                <a:solidFill>
                  <a:srgbClr val="003366"/>
                </a:solidFill>
                <a:latin typeface="Cambria"/>
                <a:cs typeface="Cambria"/>
              </a:rPr>
              <a:t>unei </a:t>
            </a:r>
            <a:r>
              <a:rPr sz="3200" spc="45" dirty="0">
                <a:solidFill>
                  <a:srgbClr val="003366"/>
                </a:solidFill>
                <a:latin typeface="Cambria"/>
                <a:cs typeface="Cambria"/>
              </a:rPr>
              <a:t>baze </a:t>
            </a:r>
            <a:r>
              <a:rPr sz="3200" spc="75" dirty="0">
                <a:solidFill>
                  <a:srgbClr val="003366"/>
                </a:solidFill>
                <a:latin typeface="Cambria"/>
                <a:cs typeface="Cambria"/>
              </a:rPr>
              <a:t>de </a:t>
            </a:r>
            <a:r>
              <a:rPr sz="3200" spc="35" dirty="0">
                <a:solidFill>
                  <a:srgbClr val="003366"/>
                </a:solidFill>
                <a:latin typeface="Cambria"/>
                <a:cs typeface="Cambria"/>
              </a:rPr>
              <a:t>date </a:t>
            </a:r>
            <a:r>
              <a:rPr sz="3200" spc="10" dirty="0" err="1">
                <a:solidFill>
                  <a:srgbClr val="003366"/>
                </a:solidFill>
                <a:latin typeface="Cambria"/>
                <a:cs typeface="Cambria"/>
              </a:rPr>
              <a:t>şi</a:t>
            </a:r>
            <a:r>
              <a:rPr sz="3200" spc="-380" dirty="0">
                <a:solidFill>
                  <a:srgbClr val="003366"/>
                </a:solidFill>
                <a:latin typeface="Cambria"/>
                <a:cs typeface="Cambria"/>
              </a:rPr>
              <a:t> </a:t>
            </a:r>
            <a:r>
              <a:rPr sz="3200" spc="25" dirty="0" err="1" smtClean="0">
                <a:solidFill>
                  <a:srgbClr val="003366"/>
                </a:solidFill>
                <a:latin typeface="Cambria"/>
                <a:cs typeface="Cambria"/>
              </a:rPr>
              <a:t>specificare</a:t>
            </a:r>
            <a:r>
              <a:rPr lang="ro-MO" sz="3200" spc="25" dirty="0" smtClean="0">
                <a:solidFill>
                  <a:srgbClr val="003366"/>
                </a:solidFill>
                <a:latin typeface="Cambria"/>
                <a:cs typeface="Cambria"/>
              </a:rPr>
              <a:t>a</a:t>
            </a:r>
            <a:endParaRPr sz="3200" dirty="0">
              <a:latin typeface="Cambria"/>
              <a:cs typeface="Cambria"/>
            </a:endParaRPr>
          </a:p>
          <a:p>
            <a:pPr marL="469265">
              <a:lnSpc>
                <a:spcPct val="100000"/>
              </a:lnSpc>
            </a:pPr>
            <a:r>
              <a:rPr sz="3200" spc="20" dirty="0">
                <a:solidFill>
                  <a:srgbClr val="003366"/>
                </a:solidFill>
                <a:latin typeface="Cambria"/>
                <a:cs typeface="Cambria"/>
              </a:rPr>
              <a:t>structurii</a:t>
            </a:r>
            <a:r>
              <a:rPr sz="3200" spc="90" dirty="0">
                <a:solidFill>
                  <a:srgbClr val="003366"/>
                </a:solidFill>
                <a:latin typeface="Cambria"/>
                <a:cs typeface="Cambria"/>
              </a:rPr>
              <a:t> </a:t>
            </a:r>
            <a:r>
              <a:rPr sz="3200" spc="-5" dirty="0">
                <a:solidFill>
                  <a:srgbClr val="003366"/>
                </a:solidFill>
                <a:latin typeface="Cambria"/>
                <a:cs typeface="Cambria"/>
              </a:rPr>
              <a:t>acesteia;</a:t>
            </a:r>
            <a:endParaRPr sz="3200" dirty="0">
              <a:latin typeface="Cambria"/>
              <a:cs typeface="Cambria"/>
            </a:endParaRPr>
          </a:p>
          <a:p>
            <a:pPr marL="469265">
              <a:lnSpc>
                <a:spcPct val="100000"/>
              </a:lnSpc>
              <a:spcBef>
                <a:spcPts val="765"/>
              </a:spcBef>
            </a:pPr>
            <a:r>
              <a:rPr sz="3200" spc="800" dirty="0">
                <a:solidFill>
                  <a:srgbClr val="003366"/>
                </a:solidFill>
                <a:latin typeface="Cambria"/>
                <a:cs typeface="Cambria"/>
              </a:rPr>
              <a:t>… </a:t>
            </a:r>
            <a:r>
              <a:rPr sz="3200" b="1" i="1" spc="20" dirty="0">
                <a:latin typeface="Cambria"/>
                <a:cs typeface="Cambria"/>
              </a:rPr>
              <a:t>interogarea</a:t>
            </a:r>
            <a:r>
              <a:rPr sz="3200" spc="20" dirty="0">
                <a:solidFill>
                  <a:srgbClr val="003366"/>
                </a:solidFill>
                <a:latin typeface="Cambria"/>
                <a:cs typeface="Cambria"/>
              </a:rPr>
              <a:t> </a:t>
            </a:r>
            <a:r>
              <a:rPr sz="3200" spc="10" dirty="0">
                <a:solidFill>
                  <a:srgbClr val="003366"/>
                </a:solidFill>
                <a:latin typeface="Cambria"/>
                <a:cs typeface="Cambria"/>
              </a:rPr>
              <a:t>şi </a:t>
            </a:r>
            <a:r>
              <a:rPr sz="3200" spc="55" dirty="0">
                <a:solidFill>
                  <a:srgbClr val="003366"/>
                </a:solidFill>
                <a:latin typeface="Cambria"/>
                <a:cs typeface="Cambria"/>
              </a:rPr>
              <a:t>modificarea</a:t>
            </a:r>
            <a:r>
              <a:rPr sz="3200" spc="-465" dirty="0">
                <a:solidFill>
                  <a:srgbClr val="003366"/>
                </a:solidFill>
                <a:latin typeface="Cambria"/>
                <a:cs typeface="Cambria"/>
              </a:rPr>
              <a:t> </a:t>
            </a:r>
            <a:r>
              <a:rPr sz="3200" spc="25" dirty="0">
                <a:solidFill>
                  <a:srgbClr val="003366"/>
                </a:solidFill>
                <a:latin typeface="Cambria"/>
                <a:cs typeface="Cambria"/>
              </a:rPr>
              <a:t>eficientă </a:t>
            </a:r>
            <a:r>
              <a:rPr sz="3200" spc="40" dirty="0">
                <a:solidFill>
                  <a:srgbClr val="003366"/>
                </a:solidFill>
                <a:latin typeface="Cambria"/>
                <a:cs typeface="Cambria"/>
              </a:rPr>
              <a:t>a</a:t>
            </a:r>
            <a:endParaRPr sz="3200" dirty="0">
              <a:latin typeface="Cambria"/>
              <a:cs typeface="Cambria"/>
            </a:endParaRPr>
          </a:p>
          <a:p>
            <a:pPr marL="469265">
              <a:lnSpc>
                <a:spcPct val="100000"/>
              </a:lnSpc>
              <a:spcBef>
                <a:spcPts val="5"/>
              </a:spcBef>
            </a:pPr>
            <a:r>
              <a:rPr sz="3200" spc="20" dirty="0">
                <a:solidFill>
                  <a:srgbClr val="003366"/>
                </a:solidFill>
                <a:latin typeface="Cambria"/>
                <a:cs typeface="Cambria"/>
              </a:rPr>
              <a:t>datelor;</a:t>
            </a:r>
            <a:endParaRPr sz="3200" dirty="0">
              <a:latin typeface="Cambria"/>
              <a:cs typeface="Cambria"/>
            </a:endParaRPr>
          </a:p>
          <a:p>
            <a:pPr marL="469265">
              <a:lnSpc>
                <a:spcPct val="100000"/>
              </a:lnSpc>
              <a:spcBef>
                <a:spcPts val="765"/>
              </a:spcBef>
            </a:pPr>
            <a:r>
              <a:rPr sz="3200" spc="795" dirty="0">
                <a:solidFill>
                  <a:srgbClr val="003366"/>
                </a:solidFill>
                <a:latin typeface="Cambria"/>
                <a:cs typeface="Cambria"/>
              </a:rPr>
              <a:t>…</a:t>
            </a:r>
            <a:r>
              <a:rPr sz="3200" b="1" i="1" spc="165" dirty="0">
                <a:latin typeface="Cambria"/>
                <a:cs typeface="Cambria"/>
              </a:rPr>
              <a:t> </a:t>
            </a:r>
            <a:r>
              <a:rPr sz="3200" b="1" i="1" spc="20" dirty="0">
                <a:latin typeface="Cambria"/>
                <a:cs typeface="Cambria"/>
              </a:rPr>
              <a:t>securizarea </a:t>
            </a:r>
            <a:r>
              <a:rPr sz="3200" spc="20" dirty="0">
                <a:solidFill>
                  <a:srgbClr val="003366"/>
                </a:solidFill>
                <a:latin typeface="Cambria"/>
                <a:cs typeface="Cambria"/>
              </a:rPr>
              <a:t>datelor;</a:t>
            </a:r>
            <a:endParaRPr sz="3200" dirty="0">
              <a:latin typeface="Cambria"/>
              <a:cs typeface="Cambria"/>
            </a:endParaRPr>
          </a:p>
          <a:p>
            <a:pPr marL="469265">
              <a:lnSpc>
                <a:spcPct val="100000"/>
              </a:lnSpc>
              <a:spcBef>
                <a:spcPts val="760"/>
              </a:spcBef>
            </a:pPr>
            <a:r>
              <a:rPr sz="3200" spc="795" dirty="0">
                <a:solidFill>
                  <a:srgbClr val="003366"/>
                </a:solidFill>
                <a:latin typeface="Cambria"/>
                <a:cs typeface="Cambria"/>
              </a:rPr>
              <a:t>… </a:t>
            </a:r>
            <a:r>
              <a:rPr sz="3200" b="1" i="1" spc="40" dirty="0">
                <a:latin typeface="Cambria"/>
                <a:cs typeface="Cambria"/>
              </a:rPr>
              <a:t>controlul </a:t>
            </a:r>
            <a:r>
              <a:rPr sz="3200" spc="50" dirty="0">
                <a:solidFill>
                  <a:srgbClr val="003366"/>
                </a:solidFill>
                <a:latin typeface="Cambria"/>
                <a:cs typeface="Cambria"/>
              </a:rPr>
              <a:t>accesului </a:t>
            </a:r>
            <a:r>
              <a:rPr sz="3200" spc="45" dirty="0">
                <a:solidFill>
                  <a:srgbClr val="003366"/>
                </a:solidFill>
                <a:latin typeface="Cambria"/>
                <a:cs typeface="Cambria"/>
              </a:rPr>
              <a:t>la </a:t>
            </a:r>
            <a:r>
              <a:rPr sz="3200" spc="35" dirty="0">
                <a:solidFill>
                  <a:srgbClr val="003366"/>
                </a:solidFill>
                <a:latin typeface="Cambria"/>
                <a:cs typeface="Cambria"/>
              </a:rPr>
              <a:t>date </a:t>
            </a:r>
            <a:r>
              <a:rPr sz="3200" spc="75" dirty="0">
                <a:solidFill>
                  <a:srgbClr val="003366"/>
                </a:solidFill>
                <a:latin typeface="Cambria"/>
                <a:cs typeface="Cambria"/>
              </a:rPr>
              <a:t>de </a:t>
            </a:r>
            <a:r>
              <a:rPr sz="3200" spc="-15" dirty="0" err="1">
                <a:solidFill>
                  <a:srgbClr val="003366"/>
                </a:solidFill>
                <a:latin typeface="Cambria"/>
                <a:cs typeface="Cambria"/>
              </a:rPr>
              <a:t>către</a:t>
            </a:r>
            <a:r>
              <a:rPr sz="3200" spc="-415" dirty="0">
                <a:solidFill>
                  <a:srgbClr val="003366"/>
                </a:solidFill>
                <a:latin typeface="Cambria"/>
                <a:cs typeface="Cambria"/>
              </a:rPr>
              <a:t> </a:t>
            </a:r>
            <a:r>
              <a:rPr sz="3200" i="1" dirty="0" err="1" smtClean="0">
                <a:solidFill>
                  <a:srgbClr val="003366"/>
                </a:solidFill>
                <a:latin typeface="Palatino Linotype"/>
                <a:cs typeface="Palatino Linotype"/>
              </a:rPr>
              <a:t>mai</a:t>
            </a:r>
            <a:r>
              <a:rPr lang="en-US" sz="3200" i="1" dirty="0" smtClean="0">
                <a:solidFill>
                  <a:srgbClr val="003366"/>
                </a:solidFill>
                <a:latin typeface="Palatino Linotype"/>
                <a:cs typeface="Palatino Linotype"/>
              </a:rPr>
              <a:t> </a:t>
            </a:r>
            <a:r>
              <a:rPr sz="3200" i="1" spc="5" dirty="0" err="1" smtClean="0">
                <a:solidFill>
                  <a:srgbClr val="003366"/>
                </a:solidFill>
                <a:latin typeface="Cambria"/>
                <a:cs typeface="Cambria"/>
              </a:rPr>
              <a:t>mulţi</a:t>
            </a:r>
            <a:r>
              <a:rPr sz="3200" i="1" spc="5" dirty="0" smtClean="0">
                <a:solidFill>
                  <a:srgbClr val="003366"/>
                </a:solidFill>
                <a:latin typeface="Cambria"/>
                <a:cs typeface="Cambria"/>
              </a:rPr>
              <a:t> </a:t>
            </a:r>
            <a:r>
              <a:rPr sz="3200" spc="35" dirty="0">
                <a:solidFill>
                  <a:srgbClr val="003366"/>
                </a:solidFill>
                <a:latin typeface="Cambria"/>
                <a:cs typeface="Cambria"/>
              </a:rPr>
              <a:t>utilizatori </a:t>
            </a:r>
            <a:r>
              <a:rPr sz="3200" spc="45" dirty="0">
                <a:solidFill>
                  <a:srgbClr val="003366"/>
                </a:solidFill>
                <a:latin typeface="Cambria"/>
                <a:cs typeface="Cambria"/>
              </a:rPr>
              <a:t>la </a:t>
            </a:r>
            <a:r>
              <a:rPr sz="3200" i="1" spc="-5" dirty="0">
                <a:solidFill>
                  <a:srgbClr val="003366"/>
                </a:solidFill>
                <a:latin typeface="Palatino Linotype"/>
                <a:cs typeface="Palatino Linotype"/>
              </a:rPr>
              <a:t>un </a:t>
            </a:r>
            <a:r>
              <a:rPr sz="3200" i="1" dirty="0">
                <a:solidFill>
                  <a:srgbClr val="003366"/>
                </a:solidFill>
                <a:latin typeface="Palatino Linotype"/>
                <a:cs typeface="Palatino Linotype"/>
              </a:rPr>
              <a:t>moment</a:t>
            </a:r>
            <a:r>
              <a:rPr sz="3200" i="1" spc="145" dirty="0">
                <a:solidFill>
                  <a:srgbClr val="003366"/>
                </a:solidFill>
                <a:latin typeface="Palatino Linotype"/>
                <a:cs typeface="Palatino Linotype"/>
              </a:rPr>
              <a:t> </a:t>
            </a:r>
            <a:r>
              <a:rPr sz="3200" i="1" spc="-10" dirty="0">
                <a:solidFill>
                  <a:srgbClr val="003366"/>
                </a:solidFill>
                <a:latin typeface="Palatino Linotype"/>
                <a:cs typeface="Palatino Linotype"/>
              </a:rPr>
              <a:t>dat</a:t>
            </a:r>
            <a:r>
              <a:rPr sz="3200" spc="-10" dirty="0">
                <a:solidFill>
                  <a:srgbClr val="003366"/>
                </a:solidFill>
                <a:latin typeface="Cambria"/>
                <a:cs typeface="Cambria"/>
              </a:rPr>
              <a:t>;</a:t>
            </a:r>
            <a:endParaRPr sz="3200" dirty="0">
              <a:latin typeface="Cambria"/>
              <a:cs typeface="Cambria"/>
            </a:endParaRPr>
          </a:p>
          <a:p>
            <a:pPr marL="469265">
              <a:lnSpc>
                <a:spcPct val="100000"/>
              </a:lnSpc>
              <a:spcBef>
                <a:spcPts val="780"/>
              </a:spcBef>
            </a:pPr>
            <a:r>
              <a:rPr sz="3200" spc="795" dirty="0">
                <a:solidFill>
                  <a:srgbClr val="003366"/>
                </a:solidFill>
                <a:latin typeface="Cambria"/>
                <a:cs typeface="Cambria"/>
              </a:rPr>
              <a:t>…</a:t>
            </a:r>
            <a:endParaRPr sz="3200" dirty="0">
              <a:latin typeface="Cambria"/>
              <a:cs typeface="Cambri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0"/>
            <a:ext cx="8686800" cy="756920"/>
          </a:xfrm>
          <a:prstGeom prst="rect">
            <a:avLst/>
          </a:prstGeom>
        </p:spPr>
        <p:txBody>
          <a:bodyPr vert="horz" wrap="square" lIns="0" tIns="12700" rIns="0" bIns="0" rtlCol="0">
            <a:spAutoFit/>
          </a:bodyPr>
          <a:lstStyle/>
          <a:p>
            <a:pPr marL="12700">
              <a:lnSpc>
                <a:spcPct val="100000"/>
              </a:lnSpc>
              <a:spcBef>
                <a:spcPts val="100"/>
              </a:spcBef>
            </a:pPr>
            <a:r>
              <a:rPr sz="4800" b="1" i="0" spc="200" dirty="0">
                <a:solidFill>
                  <a:srgbClr val="FF0000"/>
                </a:solidFill>
                <a:latin typeface="Cambria"/>
                <a:cs typeface="Cambria"/>
              </a:rPr>
              <a:t>SGBD-</a:t>
            </a:r>
            <a:r>
              <a:rPr sz="4800" b="1" i="0" spc="200" dirty="0" err="1">
                <a:solidFill>
                  <a:srgbClr val="FF0000"/>
                </a:solidFill>
                <a:latin typeface="Cambria"/>
                <a:cs typeface="Cambria"/>
              </a:rPr>
              <a:t>uri</a:t>
            </a:r>
            <a:r>
              <a:rPr sz="4800" b="1" i="0" spc="110" dirty="0">
                <a:solidFill>
                  <a:srgbClr val="FF0000"/>
                </a:solidFill>
                <a:latin typeface="Cambria"/>
                <a:cs typeface="Cambria"/>
              </a:rPr>
              <a:t> </a:t>
            </a:r>
            <a:r>
              <a:rPr sz="4800" b="1" i="0" spc="35" dirty="0" err="1" smtClean="0">
                <a:solidFill>
                  <a:srgbClr val="FF0000"/>
                </a:solidFill>
                <a:latin typeface="Cambria"/>
                <a:cs typeface="Cambria"/>
              </a:rPr>
              <a:t>generale</a:t>
            </a:r>
            <a:r>
              <a:rPr lang="en-US" sz="4800" b="1" i="0" spc="35" dirty="0" smtClean="0">
                <a:solidFill>
                  <a:srgbClr val="FF0000"/>
                </a:solidFill>
                <a:latin typeface="Cambria"/>
                <a:cs typeface="Cambria"/>
              </a:rPr>
              <a:t> (SQL)</a:t>
            </a:r>
            <a:endParaRPr sz="4800" b="1" dirty="0">
              <a:solidFill>
                <a:srgbClr val="FF0000"/>
              </a:solidFill>
              <a:latin typeface="Cambria"/>
              <a:cs typeface="Cambria"/>
            </a:endParaRPr>
          </a:p>
        </p:txBody>
      </p:sp>
      <p:sp>
        <p:nvSpPr>
          <p:cNvPr id="3" name="object 3"/>
          <p:cNvSpPr/>
          <p:nvPr/>
        </p:nvSpPr>
        <p:spPr>
          <a:xfrm>
            <a:off x="1371600" y="1219200"/>
            <a:ext cx="6312408" cy="5260845"/>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381000"/>
            <a:ext cx="6781799" cy="689932"/>
          </a:xfrm>
          <a:prstGeom prst="rect">
            <a:avLst/>
          </a:prstGeom>
        </p:spPr>
        <p:txBody>
          <a:bodyPr vert="horz" wrap="square" lIns="0" tIns="12700" rIns="0" bIns="0" rtlCol="0">
            <a:spAutoFit/>
          </a:bodyPr>
          <a:lstStyle/>
          <a:p>
            <a:pPr marL="12700">
              <a:lnSpc>
                <a:spcPct val="100000"/>
              </a:lnSpc>
              <a:spcBef>
                <a:spcPts val="100"/>
              </a:spcBef>
            </a:pPr>
            <a:r>
              <a:rPr b="1" i="0" spc="245" dirty="0">
                <a:latin typeface="Cambria"/>
                <a:cs typeface="Cambria"/>
              </a:rPr>
              <a:t>Ce </a:t>
            </a:r>
            <a:r>
              <a:rPr b="1" i="0" spc="-35" dirty="0">
                <a:latin typeface="Cambria"/>
                <a:cs typeface="Cambria"/>
              </a:rPr>
              <a:t>este </a:t>
            </a:r>
            <a:r>
              <a:rPr b="1" i="0" spc="50" dirty="0">
                <a:latin typeface="Cambria"/>
                <a:cs typeface="Cambria"/>
              </a:rPr>
              <a:t>o </a:t>
            </a:r>
            <a:r>
              <a:rPr b="1" i="0" spc="60" dirty="0">
                <a:solidFill>
                  <a:srgbClr val="9A0000"/>
                </a:solidFill>
                <a:latin typeface="Cambria"/>
                <a:cs typeface="Cambria"/>
              </a:rPr>
              <a:t>Bază </a:t>
            </a:r>
            <a:r>
              <a:rPr b="1" i="0" spc="85" dirty="0">
                <a:solidFill>
                  <a:srgbClr val="9A0000"/>
                </a:solidFill>
                <a:latin typeface="Cambria"/>
                <a:cs typeface="Cambria"/>
              </a:rPr>
              <a:t>de</a:t>
            </a:r>
            <a:r>
              <a:rPr b="1" i="0" spc="155" dirty="0">
                <a:solidFill>
                  <a:srgbClr val="9A0000"/>
                </a:solidFill>
                <a:latin typeface="Cambria"/>
                <a:cs typeface="Cambria"/>
              </a:rPr>
              <a:t> </a:t>
            </a:r>
            <a:r>
              <a:rPr b="1" i="0" spc="45" dirty="0">
                <a:solidFill>
                  <a:srgbClr val="9A0000"/>
                </a:solidFill>
                <a:latin typeface="Cambria"/>
                <a:cs typeface="Cambria"/>
              </a:rPr>
              <a:t>date</a:t>
            </a:r>
            <a:r>
              <a:rPr i="0" spc="45" dirty="0">
                <a:latin typeface="Cambria"/>
                <a:cs typeface="Cambria"/>
              </a:rPr>
              <a:t>?</a:t>
            </a:r>
          </a:p>
        </p:txBody>
      </p:sp>
      <p:sp>
        <p:nvSpPr>
          <p:cNvPr id="3" name="object 3"/>
          <p:cNvSpPr txBox="1"/>
          <p:nvPr/>
        </p:nvSpPr>
        <p:spPr>
          <a:xfrm>
            <a:off x="1368297" y="1681937"/>
            <a:ext cx="6801484" cy="5179495"/>
          </a:xfrm>
          <a:prstGeom prst="rect">
            <a:avLst/>
          </a:prstGeom>
        </p:spPr>
        <p:txBody>
          <a:bodyPr vert="horz" wrap="square" lIns="0" tIns="13335" rIns="0" bIns="0" rtlCol="0">
            <a:spAutoFit/>
          </a:bodyPr>
          <a:lstStyle/>
          <a:p>
            <a:pPr algn="ctr">
              <a:lnSpc>
                <a:spcPct val="100000"/>
              </a:lnSpc>
              <a:spcBef>
                <a:spcPts val="105"/>
              </a:spcBef>
            </a:pPr>
            <a:r>
              <a:rPr sz="3200" i="1" spc="-25" dirty="0">
                <a:solidFill>
                  <a:srgbClr val="C00000"/>
                </a:solidFill>
                <a:latin typeface="Palatino Linotype"/>
                <a:cs typeface="Palatino Linotype"/>
              </a:rPr>
              <a:t>colec</a:t>
            </a:r>
            <a:r>
              <a:rPr sz="3200" i="1" spc="-25" dirty="0">
                <a:solidFill>
                  <a:srgbClr val="C00000"/>
                </a:solidFill>
                <a:latin typeface="Cambria"/>
                <a:cs typeface="Cambria"/>
              </a:rPr>
              <a:t>ție </a:t>
            </a:r>
            <a:r>
              <a:rPr sz="3200" i="1" spc="-60" dirty="0">
                <a:solidFill>
                  <a:srgbClr val="C00000"/>
                </a:solidFill>
                <a:latin typeface="Cambria"/>
                <a:cs typeface="Cambria"/>
              </a:rPr>
              <a:t>voluminoasă </a:t>
            </a:r>
            <a:r>
              <a:rPr sz="3200" i="1" spc="-145" dirty="0">
                <a:solidFill>
                  <a:srgbClr val="C00000"/>
                </a:solidFill>
                <a:latin typeface="Cambria"/>
                <a:cs typeface="Cambria"/>
              </a:rPr>
              <a:t>de </a:t>
            </a:r>
            <a:r>
              <a:rPr sz="3200" i="1" spc="-114" dirty="0">
                <a:solidFill>
                  <a:srgbClr val="C00000"/>
                </a:solidFill>
                <a:latin typeface="Cambria"/>
                <a:cs typeface="Cambria"/>
              </a:rPr>
              <a:t>elemente</a:t>
            </a:r>
            <a:r>
              <a:rPr sz="3200" i="1" spc="-5" dirty="0">
                <a:solidFill>
                  <a:srgbClr val="C00000"/>
                </a:solidFill>
                <a:latin typeface="Cambria"/>
                <a:cs typeface="Cambria"/>
              </a:rPr>
              <a:t> </a:t>
            </a:r>
            <a:r>
              <a:rPr sz="3200" i="1" spc="-65" dirty="0">
                <a:solidFill>
                  <a:srgbClr val="C00000"/>
                </a:solidFill>
                <a:latin typeface="Cambria"/>
                <a:cs typeface="Cambria"/>
              </a:rPr>
              <a:t>similare</a:t>
            </a:r>
            <a:endParaRPr sz="3200" dirty="0">
              <a:latin typeface="Cambria"/>
              <a:cs typeface="Cambria"/>
            </a:endParaRPr>
          </a:p>
          <a:p>
            <a:pPr>
              <a:lnSpc>
                <a:spcPct val="100000"/>
              </a:lnSpc>
              <a:spcBef>
                <a:spcPts val="10"/>
              </a:spcBef>
            </a:pPr>
            <a:endParaRPr sz="4550" dirty="0">
              <a:latin typeface="Cambria"/>
              <a:cs typeface="Cambria"/>
            </a:endParaRPr>
          </a:p>
          <a:p>
            <a:pPr marL="102870" algn="ctr">
              <a:lnSpc>
                <a:spcPct val="100000"/>
              </a:lnSpc>
            </a:pPr>
            <a:r>
              <a:rPr sz="3200" i="1" dirty="0">
                <a:solidFill>
                  <a:srgbClr val="C00000"/>
                </a:solidFill>
                <a:latin typeface="Palatino Linotype"/>
                <a:cs typeface="Palatino Linotype"/>
              </a:rPr>
              <a:t>stocate în vederea</a:t>
            </a:r>
            <a:r>
              <a:rPr sz="3200" i="1" spc="-30" dirty="0">
                <a:solidFill>
                  <a:srgbClr val="C00000"/>
                </a:solidFill>
                <a:latin typeface="Palatino Linotype"/>
                <a:cs typeface="Palatino Linotype"/>
              </a:rPr>
              <a:t> </a:t>
            </a:r>
            <a:r>
              <a:rPr sz="3200" i="1" dirty="0">
                <a:solidFill>
                  <a:srgbClr val="C00000"/>
                </a:solidFill>
                <a:latin typeface="Palatino Linotype"/>
                <a:cs typeface="Palatino Linotype"/>
              </a:rPr>
              <a:t>analizei</a:t>
            </a:r>
            <a:endParaRPr sz="3200" dirty="0">
              <a:latin typeface="Palatino Linotype"/>
              <a:cs typeface="Palatino Linotype"/>
            </a:endParaRPr>
          </a:p>
          <a:p>
            <a:pPr>
              <a:lnSpc>
                <a:spcPct val="100000"/>
              </a:lnSpc>
              <a:spcBef>
                <a:spcPts val="45"/>
              </a:spcBef>
            </a:pPr>
            <a:endParaRPr sz="3950" dirty="0">
              <a:latin typeface="Palatino Linotype"/>
              <a:cs typeface="Palatino Linotype"/>
            </a:endParaRPr>
          </a:p>
          <a:p>
            <a:pPr marL="99060" algn="ctr">
              <a:lnSpc>
                <a:spcPct val="100000"/>
              </a:lnSpc>
              <a:spcBef>
                <a:spcPts val="5"/>
              </a:spcBef>
            </a:pPr>
            <a:r>
              <a:rPr sz="3200" i="1" spc="-155" dirty="0">
                <a:solidFill>
                  <a:srgbClr val="C00000"/>
                </a:solidFill>
                <a:latin typeface="Cambria"/>
                <a:cs typeface="Cambria"/>
              </a:rPr>
              <a:t>care  </a:t>
            </a:r>
            <a:r>
              <a:rPr sz="3200" i="1" spc="-75" dirty="0">
                <a:solidFill>
                  <a:srgbClr val="C00000"/>
                </a:solidFill>
                <a:latin typeface="Cambria"/>
                <a:cs typeface="Cambria"/>
              </a:rPr>
              <a:t>persistă </a:t>
            </a:r>
            <a:r>
              <a:rPr sz="3200" i="1" spc="-200" dirty="0">
                <a:solidFill>
                  <a:srgbClr val="C00000"/>
                </a:solidFill>
                <a:latin typeface="Cambria"/>
                <a:cs typeface="Cambria"/>
              </a:rPr>
              <a:t>o  </a:t>
            </a:r>
            <a:r>
              <a:rPr sz="3200" i="1" spc="-145" dirty="0">
                <a:solidFill>
                  <a:srgbClr val="C00000"/>
                </a:solidFill>
                <a:latin typeface="Cambria"/>
                <a:cs typeface="Cambria"/>
              </a:rPr>
              <a:t>perioadă </a:t>
            </a:r>
            <a:r>
              <a:rPr sz="3200" i="1" spc="-35" dirty="0">
                <a:solidFill>
                  <a:srgbClr val="C00000"/>
                </a:solidFill>
                <a:latin typeface="Cambria"/>
                <a:cs typeface="Cambria"/>
              </a:rPr>
              <a:t>lungă </a:t>
            </a:r>
            <a:r>
              <a:rPr sz="3200" i="1" spc="-150" dirty="0">
                <a:solidFill>
                  <a:srgbClr val="C00000"/>
                </a:solidFill>
                <a:latin typeface="Cambria"/>
                <a:cs typeface="Cambria"/>
              </a:rPr>
              <a:t>de</a:t>
            </a:r>
            <a:r>
              <a:rPr sz="3200" i="1" spc="70" dirty="0">
                <a:solidFill>
                  <a:srgbClr val="C00000"/>
                </a:solidFill>
                <a:latin typeface="Cambria"/>
                <a:cs typeface="Cambria"/>
              </a:rPr>
              <a:t> </a:t>
            </a:r>
            <a:r>
              <a:rPr sz="3200" i="1" spc="-45" dirty="0">
                <a:solidFill>
                  <a:srgbClr val="C00000"/>
                </a:solidFill>
                <a:latin typeface="Cambria"/>
                <a:cs typeface="Cambria"/>
              </a:rPr>
              <a:t>timp</a:t>
            </a:r>
            <a:endParaRPr sz="3200" dirty="0">
              <a:latin typeface="Cambria"/>
              <a:cs typeface="Cambria"/>
            </a:endParaRPr>
          </a:p>
          <a:p>
            <a:pPr>
              <a:lnSpc>
                <a:spcPct val="100000"/>
              </a:lnSpc>
            </a:pPr>
            <a:endParaRPr sz="3950" dirty="0">
              <a:latin typeface="Cambria"/>
              <a:cs typeface="Cambria"/>
            </a:endParaRPr>
          </a:p>
          <a:p>
            <a:pPr marL="170815" marR="266065" indent="203200" algn="ctr">
              <a:lnSpc>
                <a:spcPct val="119700"/>
              </a:lnSpc>
              <a:tabLst>
                <a:tab pos="4312285" algn="l"/>
              </a:tabLst>
            </a:pPr>
            <a:r>
              <a:rPr sz="3200" b="1" spc="100" dirty="0">
                <a:solidFill>
                  <a:srgbClr val="003366"/>
                </a:solidFill>
                <a:latin typeface="Cambria"/>
                <a:cs typeface="Cambria"/>
              </a:rPr>
              <a:t>Modelează </a:t>
            </a:r>
            <a:r>
              <a:rPr sz="3200" b="1" spc="10" dirty="0">
                <a:solidFill>
                  <a:srgbClr val="003366"/>
                </a:solidFill>
                <a:latin typeface="Cambria"/>
                <a:cs typeface="Cambria"/>
              </a:rPr>
              <a:t>aspecte </a:t>
            </a:r>
            <a:r>
              <a:rPr sz="3200" b="1" spc="25" dirty="0">
                <a:solidFill>
                  <a:srgbClr val="003366"/>
                </a:solidFill>
                <a:latin typeface="Cambria"/>
                <a:cs typeface="Cambria"/>
              </a:rPr>
              <a:t>ale </a:t>
            </a:r>
            <a:r>
              <a:rPr sz="3200" b="1" spc="90" dirty="0">
                <a:solidFill>
                  <a:srgbClr val="003366"/>
                </a:solidFill>
                <a:latin typeface="Cambria"/>
                <a:cs typeface="Cambria"/>
              </a:rPr>
              <a:t>lumii </a:t>
            </a:r>
            <a:r>
              <a:rPr sz="3200" b="1" spc="-10" dirty="0">
                <a:solidFill>
                  <a:srgbClr val="003366"/>
                </a:solidFill>
                <a:latin typeface="Cambria"/>
                <a:cs typeface="Cambria"/>
              </a:rPr>
              <a:t>reale  </a:t>
            </a:r>
            <a:r>
              <a:rPr sz="3200" b="1" spc="45" dirty="0">
                <a:solidFill>
                  <a:srgbClr val="003366"/>
                </a:solidFill>
                <a:latin typeface="Cambria"/>
                <a:cs typeface="Cambria"/>
              </a:rPr>
              <a:t>prin</a:t>
            </a:r>
            <a:r>
              <a:rPr sz="3200" b="1" spc="125" dirty="0">
                <a:solidFill>
                  <a:srgbClr val="003366"/>
                </a:solidFill>
                <a:latin typeface="Cambria"/>
                <a:cs typeface="Cambria"/>
              </a:rPr>
              <a:t> </a:t>
            </a:r>
            <a:r>
              <a:rPr sz="3200" b="1" spc="45" dirty="0">
                <a:solidFill>
                  <a:srgbClr val="003366"/>
                </a:solidFill>
                <a:latin typeface="Cambria"/>
                <a:cs typeface="Cambria"/>
              </a:rPr>
              <a:t>intermediul</a:t>
            </a:r>
            <a:r>
              <a:rPr sz="3200" b="1" spc="110" dirty="0">
                <a:solidFill>
                  <a:srgbClr val="003366"/>
                </a:solidFill>
                <a:latin typeface="Cambria"/>
                <a:cs typeface="Cambria"/>
              </a:rPr>
              <a:t> </a:t>
            </a:r>
            <a:r>
              <a:rPr sz="3200" b="1" spc="105" dirty="0">
                <a:solidFill>
                  <a:srgbClr val="003366"/>
                </a:solidFill>
                <a:latin typeface="Cambria"/>
                <a:cs typeface="Cambria"/>
              </a:rPr>
              <a:t>unui</a:t>
            </a:r>
            <a:r>
              <a:rPr sz="3200" spc="105" dirty="0">
                <a:solidFill>
                  <a:srgbClr val="003366"/>
                </a:solidFill>
                <a:latin typeface="Cambria"/>
                <a:cs typeface="Cambria"/>
              </a:rPr>
              <a:t>	</a:t>
            </a:r>
            <a:r>
              <a:rPr sz="3200" i="1" dirty="0">
                <a:solidFill>
                  <a:srgbClr val="9A0000"/>
                </a:solidFill>
                <a:latin typeface="Palatino Linotype"/>
                <a:cs typeface="Palatino Linotype"/>
              </a:rPr>
              <a:t>model de</a:t>
            </a:r>
            <a:r>
              <a:rPr sz="3200" i="1" spc="-95" dirty="0">
                <a:solidFill>
                  <a:srgbClr val="9A0000"/>
                </a:solidFill>
                <a:latin typeface="Palatino Linotype"/>
                <a:cs typeface="Palatino Linotype"/>
              </a:rPr>
              <a:t> </a:t>
            </a:r>
            <a:r>
              <a:rPr sz="3200" i="1" dirty="0">
                <a:solidFill>
                  <a:srgbClr val="9A0000"/>
                </a:solidFill>
                <a:latin typeface="Palatino Linotype"/>
                <a:cs typeface="Palatino Linotype"/>
              </a:rPr>
              <a:t>date</a:t>
            </a:r>
            <a:endParaRPr sz="3200" dirty="0">
              <a:latin typeface="Palatino Linotype"/>
              <a:cs typeface="Palatino Linotype"/>
            </a:endParaRPr>
          </a:p>
        </p:txBody>
      </p:sp>
      <p:grpSp>
        <p:nvGrpSpPr>
          <p:cNvPr id="4" name="object 4"/>
          <p:cNvGrpSpPr/>
          <p:nvPr/>
        </p:nvGrpSpPr>
        <p:grpSpPr>
          <a:xfrm>
            <a:off x="6115811" y="2343911"/>
            <a:ext cx="419100" cy="495300"/>
            <a:chOff x="6115811" y="2343911"/>
            <a:chExt cx="419100" cy="495300"/>
          </a:xfrm>
        </p:grpSpPr>
        <p:sp>
          <p:nvSpPr>
            <p:cNvPr id="5" name="object 5"/>
            <p:cNvSpPr/>
            <p:nvPr/>
          </p:nvSpPr>
          <p:spPr>
            <a:xfrm>
              <a:off x="6134861" y="2362961"/>
              <a:ext cx="381000" cy="457200"/>
            </a:xfrm>
            <a:custGeom>
              <a:avLst/>
              <a:gdLst/>
              <a:ahLst/>
              <a:cxnLst/>
              <a:rect l="l" t="t" r="r" b="b"/>
              <a:pathLst>
                <a:path w="381000" h="457200">
                  <a:moveTo>
                    <a:pt x="285750" y="0"/>
                  </a:moveTo>
                  <a:lnTo>
                    <a:pt x="95250" y="0"/>
                  </a:lnTo>
                  <a:lnTo>
                    <a:pt x="95250" y="266700"/>
                  </a:lnTo>
                  <a:lnTo>
                    <a:pt x="0" y="266700"/>
                  </a:lnTo>
                  <a:lnTo>
                    <a:pt x="190500" y="457200"/>
                  </a:lnTo>
                  <a:lnTo>
                    <a:pt x="380999" y="266700"/>
                  </a:lnTo>
                  <a:lnTo>
                    <a:pt x="285750" y="266700"/>
                  </a:lnTo>
                  <a:lnTo>
                    <a:pt x="285750" y="0"/>
                  </a:lnTo>
                  <a:close/>
                </a:path>
              </a:pathLst>
            </a:custGeom>
            <a:solidFill>
              <a:srgbClr val="FFFFFF"/>
            </a:solidFill>
          </p:spPr>
          <p:txBody>
            <a:bodyPr wrap="square" lIns="0" tIns="0" rIns="0" bIns="0" rtlCol="0"/>
            <a:lstStyle/>
            <a:p>
              <a:endParaRPr/>
            </a:p>
          </p:txBody>
        </p:sp>
        <p:sp>
          <p:nvSpPr>
            <p:cNvPr id="6" name="object 6"/>
            <p:cNvSpPr/>
            <p:nvPr/>
          </p:nvSpPr>
          <p:spPr>
            <a:xfrm>
              <a:off x="6134861" y="2362961"/>
              <a:ext cx="381000" cy="457200"/>
            </a:xfrm>
            <a:custGeom>
              <a:avLst/>
              <a:gdLst/>
              <a:ahLst/>
              <a:cxnLst/>
              <a:rect l="l" t="t" r="r" b="b"/>
              <a:pathLst>
                <a:path w="381000" h="457200">
                  <a:moveTo>
                    <a:pt x="0" y="266700"/>
                  </a:moveTo>
                  <a:lnTo>
                    <a:pt x="95250" y="266700"/>
                  </a:lnTo>
                  <a:lnTo>
                    <a:pt x="95250" y="0"/>
                  </a:lnTo>
                  <a:lnTo>
                    <a:pt x="285750" y="0"/>
                  </a:lnTo>
                  <a:lnTo>
                    <a:pt x="285750" y="266700"/>
                  </a:lnTo>
                  <a:lnTo>
                    <a:pt x="380999" y="266700"/>
                  </a:lnTo>
                  <a:lnTo>
                    <a:pt x="190500" y="457200"/>
                  </a:lnTo>
                  <a:lnTo>
                    <a:pt x="0" y="266700"/>
                  </a:lnTo>
                  <a:close/>
                </a:path>
              </a:pathLst>
            </a:custGeom>
            <a:ln w="38100">
              <a:solidFill>
                <a:srgbClr val="003366"/>
              </a:solidFill>
            </a:ln>
          </p:spPr>
          <p:txBody>
            <a:bodyPr wrap="square" lIns="0" tIns="0" rIns="0" bIns="0" rtlCol="0"/>
            <a:lstStyle/>
            <a:p>
              <a:endParaRPr/>
            </a:p>
          </p:txBody>
        </p:sp>
      </p:grpSp>
      <p:grpSp>
        <p:nvGrpSpPr>
          <p:cNvPr id="7" name="object 7"/>
          <p:cNvGrpSpPr/>
          <p:nvPr/>
        </p:nvGrpSpPr>
        <p:grpSpPr>
          <a:xfrm>
            <a:off x="3486911" y="1277111"/>
            <a:ext cx="419100" cy="495300"/>
            <a:chOff x="3486911" y="1277111"/>
            <a:chExt cx="419100" cy="495300"/>
          </a:xfrm>
        </p:grpSpPr>
        <p:sp>
          <p:nvSpPr>
            <p:cNvPr id="8" name="object 8"/>
            <p:cNvSpPr/>
            <p:nvPr/>
          </p:nvSpPr>
          <p:spPr>
            <a:xfrm>
              <a:off x="3505961" y="1296161"/>
              <a:ext cx="381000" cy="457200"/>
            </a:xfrm>
            <a:custGeom>
              <a:avLst/>
              <a:gdLst/>
              <a:ahLst/>
              <a:cxnLst/>
              <a:rect l="l" t="t" r="r" b="b"/>
              <a:pathLst>
                <a:path w="381000" h="457200">
                  <a:moveTo>
                    <a:pt x="285750" y="0"/>
                  </a:moveTo>
                  <a:lnTo>
                    <a:pt x="95250" y="0"/>
                  </a:lnTo>
                  <a:lnTo>
                    <a:pt x="95250" y="266700"/>
                  </a:lnTo>
                  <a:lnTo>
                    <a:pt x="0" y="266700"/>
                  </a:lnTo>
                  <a:lnTo>
                    <a:pt x="190500" y="457200"/>
                  </a:lnTo>
                  <a:lnTo>
                    <a:pt x="381000" y="266700"/>
                  </a:lnTo>
                  <a:lnTo>
                    <a:pt x="285750" y="266700"/>
                  </a:lnTo>
                  <a:lnTo>
                    <a:pt x="285750" y="0"/>
                  </a:lnTo>
                  <a:close/>
                </a:path>
              </a:pathLst>
            </a:custGeom>
            <a:solidFill>
              <a:srgbClr val="FFFFFF"/>
            </a:solidFill>
          </p:spPr>
          <p:txBody>
            <a:bodyPr wrap="square" lIns="0" tIns="0" rIns="0" bIns="0" rtlCol="0"/>
            <a:lstStyle/>
            <a:p>
              <a:endParaRPr/>
            </a:p>
          </p:txBody>
        </p:sp>
        <p:sp>
          <p:nvSpPr>
            <p:cNvPr id="9" name="object 9"/>
            <p:cNvSpPr/>
            <p:nvPr/>
          </p:nvSpPr>
          <p:spPr>
            <a:xfrm>
              <a:off x="3505961" y="1296161"/>
              <a:ext cx="381000" cy="457200"/>
            </a:xfrm>
            <a:custGeom>
              <a:avLst/>
              <a:gdLst/>
              <a:ahLst/>
              <a:cxnLst/>
              <a:rect l="l" t="t" r="r" b="b"/>
              <a:pathLst>
                <a:path w="381000" h="457200">
                  <a:moveTo>
                    <a:pt x="0" y="266700"/>
                  </a:moveTo>
                  <a:lnTo>
                    <a:pt x="95250" y="266700"/>
                  </a:lnTo>
                  <a:lnTo>
                    <a:pt x="95250" y="0"/>
                  </a:lnTo>
                  <a:lnTo>
                    <a:pt x="285750" y="0"/>
                  </a:lnTo>
                  <a:lnTo>
                    <a:pt x="285750" y="266700"/>
                  </a:lnTo>
                  <a:lnTo>
                    <a:pt x="381000" y="266700"/>
                  </a:lnTo>
                  <a:lnTo>
                    <a:pt x="190500" y="457200"/>
                  </a:lnTo>
                  <a:lnTo>
                    <a:pt x="0" y="266700"/>
                  </a:lnTo>
                  <a:close/>
                </a:path>
              </a:pathLst>
            </a:custGeom>
            <a:ln w="38100">
              <a:solidFill>
                <a:srgbClr val="003366"/>
              </a:solidFill>
            </a:ln>
          </p:spPr>
          <p:txBody>
            <a:bodyPr wrap="square" lIns="0" tIns="0" rIns="0" bIns="0" rtlCol="0"/>
            <a:lstStyle/>
            <a:p>
              <a:endParaRPr/>
            </a:p>
          </p:txBody>
        </p:sp>
      </p:grpSp>
      <p:grpSp>
        <p:nvGrpSpPr>
          <p:cNvPr id="10" name="object 10"/>
          <p:cNvGrpSpPr/>
          <p:nvPr/>
        </p:nvGrpSpPr>
        <p:grpSpPr>
          <a:xfrm>
            <a:off x="4096511" y="3375659"/>
            <a:ext cx="3766185" cy="759460"/>
            <a:chOff x="4096511" y="3375659"/>
            <a:chExt cx="3766185" cy="759460"/>
          </a:xfrm>
        </p:grpSpPr>
        <p:sp>
          <p:nvSpPr>
            <p:cNvPr id="11" name="object 11"/>
            <p:cNvSpPr/>
            <p:nvPr/>
          </p:nvSpPr>
          <p:spPr>
            <a:xfrm>
              <a:off x="4115561" y="3922013"/>
              <a:ext cx="3728085" cy="193675"/>
            </a:xfrm>
            <a:custGeom>
              <a:avLst/>
              <a:gdLst/>
              <a:ahLst/>
              <a:cxnLst/>
              <a:rect l="l" t="t" r="r" b="b"/>
              <a:pathLst>
                <a:path w="3728084" h="193675">
                  <a:moveTo>
                    <a:pt x="0" y="193548"/>
                  </a:moveTo>
                  <a:lnTo>
                    <a:pt x="1271" y="155870"/>
                  </a:lnTo>
                  <a:lnTo>
                    <a:pt x="4746" y="125110"/>
                  </a:lnTo>
                  <a:lnTo>
                    <a:pt x="9911" y="104376"/>
                  </a:lnTo>
                  <a:lnTo>
                    <a:pt x="16255" y="96774"/>
                  </a:lnTo>
                  <a:lnTo>
                    <a:pt x="1847596" y="96774"/>
                  </a:lnTo>
                  <a:lnTo>
                    <a:pt x="1853940" y="89171"/>
                  </a:lnTo>
                  <a:lnTo>
                    <a:pt x="1859105" y="68437"/>
                  </a:lnTo>
                  <a:lnTo>
                    <a:pt x="1862580" y="37677"/>
                  </a:lnTo>
                  <a:lnTo>
                    <a:pt x="1863852" y="0"/>
                  </a:lnTo>
                  <a:lnTo>
                    <a:pt x="1865123" y="37677"/>
                  </a:lnTo>
                  <a:lnTo>
                    <a:pt x="1868598" y="68437"/>
                  </a:lnTo>
                  <a:lnTo>
                    <a:pt x="1873763" y="89171"/>
                  </a:lnTo>
                  <a:lnTo>
                    <a:pt x="1880108" y="96774"/>
                  </a:lnTo>
                  <a:lnTo>
                    <a:pt x="3711447" y="96774"/>
                  </a:lnTo>
                  <a:lnTo>
                    <a:pt x="3717792" y="104376"/>
                  </a:lnTo>
                  <a:lnTo>
                    <a:pt x="3722957" y="125110"/>
                  </a:lnTo>
                  <a:lnTo>
                    <a:pt x="3726432" y="155870"/>
                  </a:lnTo>
                  <a:lnTo>
                    <a:pt x="3727704" y="193548"/>
                  </a:lnTo>
                </a:path>
              </a:pathLst>
            </a:custGeom>
            <a:ln w="38100">
              <a:solidFill>
                <a:srgbClr val="003366"/>
              </a:solidFill>
            </a:ln>
          </p:spPr>
          <p:txBody>
            <a:bodyPr wrap="square" lIns="0" tIns="0" rIns="0" bIns="0" rtlCol="0"/>
            <a:lstStyle/>
            <a:p>
              <a:endParaRPr/>
            </a:p>
          </p:txBody>
        </p:sp>
        <p:sp>
          <p:nvSpPr>
            <p:cNvPr id="12" name="object 12"/>
            <p:cNvSpPr/>
            <p:nvPr/>
          </p:nvSpPr>
          <p:spPr>
            <a:xfrm>
              <a:off x="5791961" y="3394709"/>
              <a:ext cx="381000" cy="457200"/>
            </a:xfrm>
            <a:custGeom>
              <a:avLst/>
              <a:gdLst/>
              <a:ahLst/>
              <a:cxnLst/>
              <a:rect l="l" t="t" r="r" b="b"/>
              <a:pathLst>
                <a:path w="381000" h="457200">
                  <a:moveTo>
                    <a:pt x="285750" y="0"/>
                  </a:moveTo>
                  <a:lnTo>
                    <a:pt x="95250" y="0"/>
                  </a:lnTo>
                  <a:lnTo>
                    <a:pt x="95250" y="266700"/>
                  </a:lnTo>
                  <a:lnTo>
                    <a:pt x="0" y="266700"/>
                  </a:lnTo>
                  <a:lnTo>
                    <a:pt x="190500" y="457200"/>
                  </a:lnTo>
                  <a:lnTo>
                    <a:pt x="381000" y="266700"/>
                  </a:lnTo>
                  <a:lnTo>
                    <a:pt x="285750" y="266700"/>
                  </a:lnTo>
                  <a:lnTo>
                    <a:pt x="285750" y="0"/>
                  </a:lnTo>
                  <a:close/>
                </a:path>
              </a:pathLst>
            </a:custGeom>
            <a:solidFill>
              <a:srgbClr val="FFFFFF"/>
            </a:solidFill>
          </p:spPr>
          <p:txBody>
            <a:bodyPr wrap="square" lIns="0" tIns="0" rIns="0" bIns="0" rtlCol="0"/>
            <a:lstStyle/>
            <a:p>
              <a:endParaRPr/>
            </a:p>
          </p:txBody>
        </p:sp>
        <p:sp>
          <p:nvSpPr>
            <p:cNvPr id="13" name="object 13"/>
            <p:cNvSpPr/>
            <p:nvPr/>
          </p:nvSpPr>
          <p:spPr>
            <a:xfrm>
              <a:off x="5791961" y="3394709"/>
              <a:ext cx="381000" cy="457200"/>
            </a:xfrm>
            <a:custGeom>
              <a:avLst/>
              <a:gdLst/>
              <a:ahLst/>
              <a:cxnLst/>
              <a:rect l="l" t="t" r="r" b="b"/>
              <a:pathLst>
                <a:path w="381000" h="457200">
                  <a:moveTo>
                    <a:pt x="0" y="266700"/>
                  </a:moveTo>
                  <a:lnTo>
                    <a:pt x="95250" y="266700"/>
                  </a:lnTo>
                  <a:lnTo>
                    <a:pt x="95250" y="0"/>
                  </a:lnTo>
                  <a:lnTo>
                    <a:pt x="285750" y="0"/>
                  </a:lnTo>
                  <a:lnTo>
                    <a:pt x="285750" y="266700"/>
                  </a:lnTo>
                  <a:lnTo>
                    <a:pt x="381000" y="266700"/>
                  </a:lnTo>
                  <a:lnTo>
                    <a:pt x="190500" y="457200"/>
                  </a:lnTo>
                  <a:lnTo>
                    <a:pt x="0" y="266700"/>
                  </a:lnTo>
                  <a:close/>
                </a:path>
              </a:pathLst>
            </a:custGeom>
            <a:ln w="38100">
              <a:solidFill>
                <a:srgbClr val="003366"/>
              </a:solidFill>
            </a:ln>
          </p:spPr>
          <p:txBody>
            <a:bodyPr wrap="square" lIns="0" tIns="0" rIns="0" bIns="0" rtlCol="0"/>
            <a:lstStyle/>
            <a:p>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00200" y="1371600"/>
            <a:ext cx="6193536" cy="4768596"/>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371600" y="228600"/>
            <a:ext cx="6553200" cy="756920"/>
          </a:xfrm>
          <a:prstGeom prst="rect">
            <a:avLst/>
          </a:prstGeom>
        </p:spPr>
        <p:txBody>
          <a:bodyPr vert="horz" wrap="square" lIns="0" tIns="12700" rIns="0" bIns="0" rtlCol="0">
            <a:spAutoFit/>
          </a:bodyPr>
          <a:lstStyle/>
          <a:p>
            <a:pPr marL="12700">
              <a:lnSpc>
                <a:spcPct val="100000"/>
              </a:lnSpc>
              <a:spcBef>
                <a:spcPts val="100"/>
              </a:spcBef>
            </a:pPr>
            <a:r>
              <a:rPr sz="4800" b="1" i="0" spc="350" dirty="0">
                <a:latin typeface="Cambria"/>
                <a:cs typeface="Cambria"/>
              </a:rPr>
              <a:t>SGBD</a:t>
            </a:r>
            <a:r>
              <a:rPr sz="4800" b="1" i="0" spc="75" dirty="0">
                <a:latin typeface="Cambria"/>
                <a:cs typeface="Cambria"/>
              </a:rPr>
              <a:t> </a:t>
            </a:r>
            <a:r>
              <a:rPr sz="4800" b="1" i="0" spc="380" dirty="0">
                <a:latin typeface="Cambria"/>
                <a:cs typeface="Cambria"/>
              </a:rPr>
              <a:t>NoSQL</a:t>
            </a:r>
            <a:endParaRPr sz="4800" b="1" dirty="0">
              <a:latin typeface="Cambria"/>
              <a:cs typeface="Cambri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5140452"/>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2039492" y="5552643"/>
            <a:ext cx="4989195" cy="756920"/>
          </a:xfrm>
          <a:prstGeom prst="rect">
            <a:avLst/>
          </a:prstGeom>
        </p:spPr>
        <p:txBody>
          <a:bodyPr vert="horz" wrap="square" lIns="0" tIns="12700" rIns="0" bIns="0" rtlCol="0">
            <a:spAutoFit/>
          </a:bodyPr>
          <a:lstStyle/>
          <a:p>
            <a:pPr marL="12700">
              <a:lnSpc>
                <a:spcPct val="100000"/>
              </a:lnSpc>
              <a:spcBef>
                <a:spcPts val="100"/>
              </a:spcBef>
            </a:pPr>
            <a:r>
              <a:rPr sz="4800" i="0" spc="350" dirty="0">
                <a:latin typeface="Cambria"/>
                <a:cs typeface="Cambria"/>
              </a:rPr>
              <a:t>SGBD</a:t>
            </a:r>
            <a:r>
              <a:rPr sz="4800" i="0" spc="90" dirty="0">
                <a:latin typeface="Cambria"/>
                <a:cs typeface="Cambria"/>
              </a:rPr>
              <a:t> </a:t>
            </a:r>
            <a:r>
              <a:rPr sz="4800" i="0" spc="150" dirty="0">
                <a:latin typeface="Cambria"/>
                <a:cs typeface="Cambria"/>
              </a:rPr>
              <a:t>Multimedia</a:t>
            </a:r>
            <a:endParaRPr sz="4800">
              <a:latin typeface="Cambria"/>
              <a:cs typeface="Cambri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267200" y="0"/>
            <a:ext cx="4876799" cy="6857996"/>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93649" y="1207973"/>
            <a:ext cx="3650615" cy="3684270"/>
          </a:xfrm>
          <a:prstGeom prst="rect">
            <a:avLst/>
          </a:prstGeom>
        </p:spPr>
        <p:txBody>
          <a:bodyPr vert="horz" wrap="square" lIns="0" tIns="12700" rIns="0" bIns="0" rtlCol="0">
            <a:spAutoFit/>
          </a:bodyPr>
          <a:lstStyle/>
          <a:p>
            <a:pPr marL="12065" marR="5080" algn="ctr">
              <a:lnSpc>
                <a:spcPct val="100000"/>
              </a:lnSpc>
              <a:spcBef>
                <a:spcPts val="100"/>
              </a:spcBef>
            </a:pPr>
            <a:r>
              <a:rPr sz="4800" spc="165" dirty="0">
                <a:solidFill>
                  <a:srgbClr val="003366"/>
                </a:solidFill>
                <a:latin typeface="Cambria"/>
                <a:cs typeface="Cambria"/>
              </a:rPr>
              <a:t>Geogr</a:t>
            </a:r>
            <a:r>
              <a:rPr sz="4800" spc="145" dirty="0">
                <a:solidFill>
                  <a:srgbClr val="003366"/>
                </a:solidFill>
                <a:latin typeface="Cambria"/>
                <a:cs typeface="Cambria"/>
              </a:rPr>
              <a:t>a</a:t>
            </a:r>
            <a:r>
              <a:rPr sz="4800" spc="80" dirty="0">
                <a:solidFill>
                  <a:srgbClr val="003366"/>
                </a:solidFill>
                <a:latin typeface="Cambria"/>
                <a:cs typeface="Cambria"/>
              </a:rPr>
              <a:t>phical  </a:t>
            </a:r>
            <a:r>
              <a:rPr sz="4800" spc="70" dirty="0">
                <a:solidFill>
                  <a:srgbClr val="003366"/>
                </a:solidFill>
                <a:latin typeface="Cambria"/>
                <a:cs typeface="Cambria"/>
              </a:rPr>
              <a:t>Information  </a:t>
            </a:r>
            <a:r>
              <a:rPr sz="4800" spc="65" dirty="0">
                <a:solidFill>
                  <a:srgbClr val="003366"/>
                </a:solidFill>
                <a:latin typeface="Cambria"/>
                <a:cs typeface="Cambria"/>
              </a:rPr>
              <a:t>Systems</a:t>
            </a:r>
            <a:endParaRPr sz="4800">
              <a:latin typeface="Cambria"/>
              <a:cs typeface="Cambria"/>
            </a:endParaRPr>
          </a:p>
          <a:p>
            <a:pPr>
              <a:lnSpc>
                <a:spcPct val="100000"/>
              </a:lnSpc>
              <a:spcBef>
                <a:spcPts val="20"/>
              </a:spcBef>
            </a:pPr>
            <a:endParaRPr sz="4900">
              <a:latin typeface="Cambria"/>
              <a:cs typeface="Cambria"/>
            </a:endParaRPr>
          </a:p>
          <a:p>
            <a:pPr algn="ctr">
              <a:lnSpc>
                <a:spcPct val="100000"/>
              </a:lnSpc>
            </a:pPr>
            <a:r>
              <a:rPr sz="4800" spc="90" dirty="0">
                <a:solidFill>
                  <a:srgbClr val="003366"/>
                </a:solidFill>
                <a:latin typeface="Cambria"/>
                <a:cs typeface="Cambria"/>
              </a:rPr>
              <a:t>(GIS)</a:t>
            </a:r>
            <a:endParaRPr sz="4800">
              <a:latin typeface="Cambria"/>
              <a:cs typeface="Cambri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6530340" cy="6857997"/>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10400" y="1066800"/>
            <a:ext cx="1656080" cy="757555"/>
          </a:xfrm>
          <a:prstGeom prst="rect">
            <a:avLst/>
          </a:prstGeom>
        </p:spPr>
        <p:txBody>
          <a:bodyPr vert="horz" wrap="square" lIns="0" tIns="12700" rIns="0" bIns="0" rtlCol="0">
            <a:spAutoFit/>
          </a:bodyPr>
          <a:lstStyle/>
          <a:p>
            <a:pPr marL="12700">
              <a:lnSpc>
                <a:spcPct val="100000"/>
              </a:lnSpc>
              <a:spcBef>
                <a:spcPts val="100"/>
              </a:spcBef>
            </a:pPr>
            <a:r>
              <a:rPr sz="4800" spc="350" dirty="0">
                <a:solidFill>
                  <a:srgbClr val="003366"/>
                </a:solidFill>
                <a:latin typeface="Cambria"/>
                <a:cs typeface="Cambria"/>
              </a:rPr>
              <a:t>SGBD</a:t>
            </a:r>
            <a:endParaRPr sz="4800">
              <a:latin typeface="Cambria"/>
              <a:cs typeface="Cambria"/>
            </a:endParaRPr>
          </a:p>
        </p:txBody>
      </p:sp>
      <p:sp>
        <p:nvSpPr>
          <p:cNvPr id="4" name="object 4"/>
          <p:cNvSpPr txBox="1">
            <a:spLocks noGrp="1"/>
          </p:cNvSpPr>
          <p:nvPr>
            <p:ph type="subTitle" idx="1"/>
          </p:nvPr>
        </p:nvSpPr>
        <p:spPr>
          <a:xfrm>
            <a:off x="381000" y="2133600"/>
            <a:ext cx="8458200" cy="505267"/>
          </a:xfrm>
          <a:prstGeom prst="rect">
            <a:avLst/>
          </a:prstGeom>
        </p:spPr>
        <p:txBody>
          <a:bodyPr vert="horz" wrap="square" lIns="0" tIns="12700" rIns="0" bIns="0" rtlCol="0">
            <a:spAutoFit/>
          </a:bodyPr>
          <a:lstStyle/>
          <a:p>
            <a:pPr marL="6339205">
              <a:lnSpc>
                <a:spcPct val="100000"/>
              </a:lnSpc>
              <a:spcBef>
                <a:spcPts val="100"/>
              </a:spcBef>
            </a:pPr>
            <a:r>
              <a:rPr b="1" spc="95" dirty="0">
                <a:solidFill>
                  <a:schemeClr val="tx1"/>
                </a:solidFill>
              </a:rPr>
              <a:t>Rea</a:t>
            </a:r>
            <a:r>
              <a:rPr b="1" spc="35" dirty="0">
                <a:solidFill>
                  <a:schemeClr val="tx1"/>
                </a:solidFill>
              </a:rPr>
              <a:t>l</a:t>
            </a:r>
            <a:r>
              <a:rPr b="1" dirty="0">
                <a:solidFill>
                  <a:schemeClr val="tx1"/>
                </a:solidFill>
              </a:rPr>
              <a:t>-</a:t>
            </a:r>
            <a:r>
              <a:rPr b="1" spc="90" dirty="0">
                <a:solidFill>
                  <a:schemeClr val="tx1"/>
                </a:solidFill>
              </a:rPr>
              <a:t>Time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04900" y="1935479"/>
            <a:ext cx="6858000" cy="4922517"/>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990600" y="381000"/>
            <a:ext cx="6781800" cy="756920"/>
          </a:xfrm>
          <a:prstGeom prst="rect">
            <a:avLst/>
          </a:prstGeom>
        </p:spPr>
        <p:txBody>
          <a:bodyPr vert="horz" wrap="square" lIns="0" tIns="12700" rIns="0" bIns="0" rtlCol="0">
            <a:spAutoFit/>
          </a:bodyPr>
          <a:lstStyle/>
          <a:p>
            <a:pPr marL="12700">
              <a:lnSpc>
                <a:spcPct val="100000"/>
              </a:lnSpc>
              <a:spcBef>
                <a:spcPts val="100"/>
              </a:spcBef>
            </a:pPr>
            <a:r>
              <a:rPr sz="4800" b="1" i="0" spc="145" dirty="0">
                <a:solidFill>
                  <a:srgbClr val="FF0000"/>
                </a:solidFill>
                <a:latin typeface="Cambria"/>
                <a:cs typeface="Cambria"/>
              </a:rPr>
              <a:t>Data</a:t>
            </a:r>
            <a:r>
              <a:rPr sz="4800" b="1" i="0" spc="75" dirty="0">
                <a:solidFill>
                  <a:srgbClr val="FF0000"/>
                </a:solidFill>
                <a:latin typeface="Cambria"/>
                <a:cs typeface="Cambria"/>
              </a:rPr>
              <a:t> Warehouse</a:t>
            </a:r>
            <a:endParaRPr sz="4800" b="1" dirty="0">
              <a:solidFill>
                <a:srgbClr val="FF0000"/>
              </a:solidFill>
              <a:latin typeface="Cambria"/>
              <a:cs typeface="Cambri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3999" cy="5818632"/>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2339720" y="5941263"/>
            <a:ext cx="4389120" cy="757555"/>
          </a:xfrm>
          <a:prstGeom prst="rect">
            <a:avLst/>
          </a:prstGeom>
        </p:spPr>
        <p:txBody>
          <a:bodyPr vert="horz" wrap="square" lIns="0" tIns="12700" rIns="0" bIns="0" rtlCol="0">
            <a:spAutoFit/>
          </a:bodyPr>
          <a:lstStyle/>
          <a:p>
            <a:pPr marL="12700">
              <a:lnSpc>
                <a:spcPct val="100000"/>
              </a:lnSpc>
              <a:spcBef>
                <a:spcPts val="100"/>
              </a:spcBef>
            </a:pPr>
            <a:r>
              <a:rPr sz="4800" i="0" spc="200" dirty="0">
                <a:latin typeface="Cambria"/>
                <a:cs typeface="Cambria"/>
              </a:rPr>
              <a:t>SGBD-uri</a:t>
            </a:r>
            <a:r>
              <a:rPr sz="4800" i="0" spc="90" dirty="0">
                <a:latin typeface="Cambria"/>
                <a:cs typeface="Cambria"/>
              </a:rPr>
              <a:t> </a:t>
            </a:r>
            <a:r>
              <a:rPr sz="4800" i="0" spc="55" dirty="0">
                <a:latin typeface="Cambria"/>
                <a:cs typeface="Cambria"/>
              </a:rPr>
              <a:t>active</a:t>
            </a:r>
            <a:endParaRPr sz="4800">
              <a:latin typeface="Cambria"/>
              <a:cs typeface="Cambri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49197"/>
            <a:ext cx="9165590" cy="1120820"/>
          </a:xfrm>
          <a:prstGeom prst="rect">
            <a:avLst/>
          </a:prstGeom>
        </p:spPr>
        <p:txBody>
          <a:bodyPr vert="horz" wrap="square" lIns="0" tIns="12700" rIns="0" bIns="0" rtlCol="0">
            <a:spAutoFit/>
          </a:bodyPr>
          <a:lstStyle/>
          <a:p>
            <a:pPr marL="12700">
              <a:lnSpc>
                <a:spcPct val="100000"/>
              </a:lnSpc>
              <a:spcBef>
                <a:spcPts val="100"/>
              </a:spcBef>
            </a:pPr>
            <a:r>
              <a:rPr sz="3600" b="1" i="0" spc="145" dirty="0">
                <a:solidFill>
                  <a:srgbClr val="3333FF"/>
                </a:solidFill>
                <a:latin typeface="Cambria"/>
                <a:cs typeface="Cambria"/>
              </a:rPr>
              <a:t>Data </a:t>
            </a:r>
            <a:r>
              <a:rPr sz="3600" b="1" i="0" spc="40" dirty="0">
                <a:solidFill>
                  <a:srgbClr val="3333FF"/>
                </a:solidFill>
                <a:latin typeface="Cambria"/>
                <a:cs typeface="Cambria"/>
              </a:rPr>
              <a:t>Stream </a:t>
            </a:r>
            <a:r>
              <a:rPr sz="3600" b="1" i="0" spc="135" dirty="0">
                <a:solidFill>
                  <a:srgbClr val="3333FF"/>
                </a:solidFill>
                <a:latin typeface="Cambria"/>
                <a:cs typeface="Cambria"/>
              </a:rPr>
              <a:t>Management</a:t>
            </a:r>
            <a:r>
              <a:rPr sz="3600" b="1" i="0" spc="210" dirty="0">
                <a:solidFill>
                  <a:srgbClr val="3333FF"/>
                </a:solidFill>
                <a:latin typeface="Cambria"/>
                <a:cs typeface="Cambria"/>
              </a:rPr>
              <a:t> </a:t>
            </a:r>
            <a:r>
              <a:rPr sz="3600" b="1" i="0" spc="80" dirty="0" smtClean="0">
                <a:solidFill>
                  <a:srgbClr val="3333FF"/>
                </a:solidFill>
                <a:latin typeface="Cambria"/>
                <a:cs typeface="Cambria"/>
              </a:rPr>
              <a:t>System</a:t>
            </a:r>
            <a:r>
              <a:rPr lang="ro-MO" sz="3600" b="1" i="0" spc="80" dirty="0" smtClean="0">
                <a:solidFill>
                  <a:srgbClr val="3333FF"/>
                </a:solidFill>
                <a:latin typeface="Cambria"/>
                <a:cs typeface="Cambria"/>
              </a:rPr>
              <a:t/>
            </a:r>
            <a:br>
              <a:rPr lang="ro-MO" sz="3600" b="1" i="0" spc="80" dirty="0" smtClean="0">
                <a:solidFill>
                  <a:srgbClr val="3333FF"/>
                </a:solidFill>
                <a:latin typeface="Cambria"/>
                <a:cs typeface="Cambria"/>
              </a:rPr>
            </a:br>
            <a:r>
              <a:rPr lang="ru-RU" sz="3600" b="1" dirty="0" smtClean="0">
                <a:solidFill>
                  <a:srgbClr val="3333FF"/>
                </a:solidFill>
              </a:rPr>
              <a:t>Система управления потоками данных </a:t>
            </a:r>
            <a:endParaRPr sz="3600" b="1" dirty="0">
              <a:solidFill>
                <a:srgbClr val="3333FF"/>
              </a:solidFill>
              <a:latin typeface="Cambria"/>
              <a:cs typeface="Cambria"/>
            </a:endParaRPr>
          </a:p>
        </p:txBody>
      </p:sp>
      <p:sp>
        <p:nvSpPr>
          <p:cNvPr id="3" name="object 3"/>
          <p:cNvSpPr/>
          <p:nvPr/>
        </p:nvSpPr>
        <p:spPr>
          <a:xfrm>
            <a:off x="0" y="1904999"/>
            <a:ext cx="9144000" cy="4879573"/>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400" y="609600"/>
            <a:ext cx="8839200" cy="1366400"/>
          </a:xfrm>
          <a:prstGeom prst="rect">
            <a:avLst/>
          </a:prstGeom>
        </p:spPr>
        <p:txBody>
          <a:bodyPr vert="horz" wrap="square" lIns="0" tIns="12065" rIns="0" bIns="0" rtlCol="0">
            <a:spAutoFit/>
          </a:bodyPr>
          <a:lstStyle/>
          <a:p>
            <a:pPr marL="12700">
              <a:lnSpc>
                <a:spcPct val="100000"/>
              </a:lnSpc>
              <a:spcBef>
                <a:spcPts val="95"/>
              </a:spcBef>
            </a:pPr>
            <a:r>
              <a:rPr sz="8800" i="0" spc="640" dirty="0" smtClean="0">
                <a:solidFill>
                  <a:srgbClr val="FF0000"/>
                </a:solidFill>
                <a:latin typeface="Cambria"/>
                <a:cs typeface="Cambria"/>
              </a:rPr>
              <a:t>DBM</a:t>
            </a:r>
            <a:r>
              <a:rPr sz="8800" i="0" spc="445" dirty="0" smtClean="0">
                <a:solidFill>
                  <a:srgbClr val="FF0000"/>
                </a:solidFill>
                <a:latin typeface="Cambria"/>
                <a:cs typeface="Cambria"/>
              </a:rPr>
              <a:t>S</a:t>
            </a:r>
            <a:r>
              <a:rPr sz="7200" i="0" spc="-45" dirty="0" smtClean="0">
                <a:solidFill>
                  <a:srgbClr val="FF0000"/>
                </a:solidFill>
                <a:latin typeface="Cambria"/>
                <a:cs typeface="Cambria"/>
              </a:rPr>
              <a:t>s</a:t>
            </a:r>
            <a:r>
              <a:rPr kumimoji="0" lang="en-US" sz="7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7200" b="0" i="0" u="none" strike="noStrike" cap="none" normalizeH="0" baseline="0" dirty="0" smtClean="0">
                <a:ln>
                  <a:noFill/>
                </a:ln>
                <a:solidFill>
                  <a:srgbClr val="7030A0"/>
                </a:solidFill>
                <a:effectLst/>
                <a:latin typeface="Calibri" pitchFamily="34" charset="0"/>
                <a:ea typeface="Calibri" pitchFamily="34" charset="0"/>
                <a:cs typeface="Times New Roman" pitchFamily="18" charset="0"/>
              </a:rPr>
              <a:t>SGBD</a:t>
            </a:r>
            <a:r>
              <a:rPr kumimoji="0" lang="en-US" sz="7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7200" b="0" i="0" u="none" strike="noStrike" cap="none" normalizeH="0" baseline="0" dirty="0" smtClean="0">
                <a:ln>
                  <a:noFill/>
                </a:ln>
                <a:solidFill>
                  <a:srgbClr val="3333FF"/>
                </a:solidFill>
                <a:effectLst/>
                <a:latin typeface="Calibri" pitchFamily="34" charset="0"/>
                <a:ea typeface="Calibri" pitchFamily="34" charset="0"/>
                <a:cs typeface="Times New Roman" pitchFamily="18" charset="0"/>
              </a:rPr>
              <a:t>СУБД</a:t>
            </a:r>
            <a:endParaRPr sz="7200" dirty="0">
              <a:latin typeface="Cambria"/>
              <a:cs typeface="Cambria"/>
            </a:endParaRPr>
          </a:p>
        </p:txBody>
      </p:sp>
      <p:sp>
        <p:nvSpPr>
          <p:cNvPr id="3" name="object 3"/>
          <p:cNvSpPr txBox="1"/>
          <p:nvPr/>
        </p:nvSpPr>
        <p:spPr>
          <a:xfrm>
            <a:off x="533400" y="2133600"/>
            <a:ext cx="1924685" cy="3835400"/>
          </a:xfrm>
          <a:prstGeom prst="rect">
            <a:avLst/>
          </a:prstGeom>
        </p:spPr>
        <p:txBody>
          <a:bodyPr vert="horz" wrap="square" lIns="0" tIns="136525" rIns="0" bIns="0" rtlCol="0">
            <a:spAutoFit/>
          </a:bodyPr>
          <a:lstStyle/>
          <a:p>
            <a:pPr algn="ctr">
              <a:lnSpc>
                <a:spcPct val="100000"/>
              </a:lnSpc>
              <a:spcBef>
                <a:spcPts val="1075"/>
              </a:spcBef>
            </a:pPr>
            <a:r>
              <a:rPr sz="7200" spc="-45" dirty="0">
                <a:solidFill>
                  <a:srgbClr val="003366"/>
                </a:solidFill>
                <a:latin typeface="Cambria"/>
                <a:cs typeface="Cambria"/>
              </a:rPr>
              <a:t>are</a:t>
            </a:r>
            <a:endParaRPr sz="7200" dirty="0">
              <a:latin typeface="Cambria"/>
              <a:cs typeface="Cambria"/>
            </a:endParaRPr>
          </a:p>
          <a:p>
            <a:pPr algn="ctr">
              <a:lnSpc>
                <a:spcPct val="100000"/>
              </a:lnSpc>
              <a:spcBef>
                <a:spcPts val="650"/>
              </a:spcBef>
            </a:pPr>
            <a:r>
              <a:rPr sz="4800" spc="80" dirty="0">
                <a:solidFill>
                  <a:srgbClr val="003366"/>
                </a:solidFill>
                <a:latin typeface="Cambria"/>
                <a:cs typeface="Cambria"/>
              </a:rPr>
              <a:t>getting</a:t>
            </a:r>
            <a:endParaRPr sz="4800" dirty="0">
              <a:latin typeface="Cambria"/>
              <a:cs typeface="Cambria"/>
            </a:endParaRPr>
          </a:p>
          <a:p>
            <a:pPr algn="ctr">
              <a:lnSpc>
                <a:spcPct val="100000"/>
              </a:lnSpc>
              <a:spcBef>
                <a:spcPts val="2105"/>
              </a:spcBef>
            </a:pPr>
            <a:r>
              <a:rPr sz="3200" spc="30" dirty="0">
                <a:solidFill>
                  <a:srgbClr val="003366"/>
                </a:solidFill>
                <a:latin typeface="Cambria"/>
                <a:cs typeface="Cambria"/>
              </a:rPr>
              <a:t>smaller</a:t>
            </a:r>
            <a:endParaRPr sz="3200" dirty="0">
              <a:latin typeface="Cambria"/>
              <a:cs typeface="Cambria"/>
            </a:endParaRPr>
          </a:p>
          <a:p>
            <a:pPr algn="ctr">
              <a:lnSpc>
                <a:spcPct val="100000"/>
              </a:lnSpc>
              <a:spcBef>
                <a:spcPts val="1530"/>
              </a:spcBef>
            </a:pPr>
            <a:r>
              <a:rPr sz="2400" spc="70" dirty="0">
                <a:solidFill>
                  <a:srgbClr val="003366"/>
                </a:solidFill>
                <a:latin typeface="Cambria"/>
                <a:cs typeface="Cambria"/>
              </a:rPr>
              <a:t>and</a:t>
            </a:r>
            <a:endParaRPr sz="2400" dirty="0">
              <a:latin typeface="Cambria"/>
              <a:cs typeface="Cambria"/>
            </a:endParaRPr>
          </a:p>
          <a:p>
            <a:pPr algn="ctr">
              <a:lnSpc>
                <a:spcPct val="100000"/>
              </a:lnSpc>
              <a:spcBef>
                <a:spcPts val="1455"/>
              </a:spcBef>
            </a:pPr>
            <a:r>
              <a:rPr sz="1800" spc="15" dirty="0">
                <a:solidFill>
                  <a:srgbClr val="003366"/>
                </a:solidFill>
                <a:latin typeface="Cambria"/>
                <a:cs typeface="Cambria"/>
              </a:rPr>
              <a:t>smaller</a:t>
            </a:r>
            <a:endParaRPr sz="1800" dirty="0">
              <a:latin typeface="Cambria"/>
              <a:cs typeface="Cambria"/>
            </a:endParaRPr>
          </a:p>
        </p:txBody>
      </p:sp>
      <p:sp>
        <p:nvSpPr>
          <p:cNvPr id="5" name="object 3"/>
          <p:cNvSpPr txBox="1"/>
          <p:nvPr/>
        </p:nvSpPr>
        <p:spPr>
          <a:xfrm>
            <a:off x="3810000" y="2057400"/>
            <a:ext cx="1924685" cy="3867084"/>
          </a:xfrm>
          <a:prstGeom prst="rect">
            <a:avLst/>
          </a:prstGeom>
        </p:spPr>
        <p:txBody>
          <a:bodyPr vert="horz" wrap="square" lIns="0" tIns="136525" rIns="0" bIns="0" rtlCol="0">
            <a:spAutoFit/>
          </a:bodyPr>
          <a:lstStyle/>
          <a:p>
            <a:pPr algn="ctr">
              <a:lnSpc>
                <a:spcPct val="100000"/>
              </a:lnSpc>
              <a:spcBef>
                <a:spcPts val="1075"/>
              </a:spcBef>
            </a:pPr>
            <a:r>
              <a:rPr lang="en-US" sz="7200" spc="-45" dirty="0" err="1" smtClean="0">
                <a:solidFill>
                  <a:srgbClr val="003366"/>
                </a:solidFill>
                <a:latin typeface="Cambria"/>
                <a:cs typeface="Cambria"/>
              </a:rPr>
              <a:t>sunt</a:t>
            </a:r>
            <a:endParaRPr sz="7200" dirty="0">
              <a:latin typeface="Cambria"/>
              <a:cs typeface="Cambria"/>
            </a:endParaRPr>
          </a:p>
          <a:p>
            <a:pPr algn="ctr">
              <a:lnSpc>
                <a:spcPct val="100000"/>
              </a:lnSpc>
              <a:spcBef>
                <a:spcPts val="650"/>
              </a:spcBef>
            </a:pPr>
            <a:r>
              <a:rPr lang="en-US" sz="4800" spc="80" dirty="0" smtClean="0">
                <a:solidFill>
                  <a:srgbClr val="003366"/>
                </a:solidFill>
                <a:latin typeface="Cambria"/>
                <a:cs typeface="Cambria"/>
              </a:rPr>
              <a:t>din </a:t>
            </a:r>
            <a:r>
              <a:rPr lang="en-US" sz="4800" spc="80" dirty="0" err="1" smtClean="0">
                <a:solidFill>
                  <a:srgbClr val="003366"/>
                </a:solidFill>
                <a:latin typeface="Cambria"/>
                <a:cs typeface="Cambria"/>
              </a:rPr>
              <a:t>ce</a:t>
            </a:r>
            <a:endParaRPr sz="4800" dirty="0">
              <a:latin typeface="Cambria"/>
              <a:cs typeface="Cambria"/>
            </a:endParaRPr>
          </a:p>
          <a:p>
            <a:pPr algn="ctr">
              <a:lnSpc>
                <a:spcPct val="100000"/>
              </a:lnSpc>
              <a:spcBef>
                <a:spcPts val="2105"/>
              </a:spcBef>
            </a:pPr>
            <a:r>
              <a:rPr lang="en-US" sz="3200" spc="30" dirty="0" smtClean="0">
                <a:solidFill>
                  <a:srgbClr val="003366"/>
                </a:solidFill>
                <a:latin typeface="Cambria"/>
                <a:cs typeface="Cambria"/>
              </a:rPr>
              <a:t>in </a:t>
            </a:r>
            <a:r>
              <a:rPr lang="en-US" sz="3200" spc="30" dirty="0" err="1" smtClean="0">
                <a:solidFill>
                  <a:srgbClr val="003366"/>
                </a:solidFill>
                <a:latin typeface="Cambria"/>
                <a:cs typeface="Cambria"/>
              </a:rPr>
              <a:t>ce</a:t>
            </a:r>
            <a:endParaRPr sz="3200" dirty="0">
              <a:latin typeface="Cambria"/>
              <a:cs typeface="Cambria"/>
            </a:endParaRPr>
          </a:p>
          <a:p>
            <a:pPr algn="ctr">
              <a:lnSpc>
                <a:spcPct val="100000"/>
              </a:lnSpc>
              <a:spcBef>
                <a:spcPts val="1530"/>
              </a:spcBef>
            </a:pPr>
            <a:r>
              <a:rPr lang="en-US" sz="2400" spc="70" dirty="0" err="1" smtClean="0">
                <a:solidFill>
                  <a:srgbClr val="003366"/>
                </a:solidFill>
                <a:latin typeface="Cambria"/>
                <a:cs typeface="Cambria"/>
              </a:rPr>
              <a:t>mai</a:t>
            </a:r>
            <a:r>
              <a:rPr lang="en-US" sz="2400" spc="70" dirty="0" smtClean="0">
                <a:solidFill>
                  <a:srgbClr val="003366"/>
                </a:solidFill>
                <a:latin typeface="Cambria"/>
                <a:cs typeface="Cambria"/>
              </a:rPr>
              <a:t> </a:t>
            </a:r>
            <a:endParaRPr sz="2400" dirty="0">
              <a:latin typeface="Cambria"/>
              <a:cs typeface="Cambria"/>
            </a:endParaRPr>
          </a:p>
          <a:p>
            <a:pPr algn="ctr">
              <a:lnSpc>
                <a:spcPct val="100000"/>
              </a:lnSpc>
              <a:spcBef>
                <a:spcPts val="1455"/>
              </a:spcBef>
            </a:pPr>
            <a:r>
              <a:rPr lang="en-US" sz="1800" spc="15" dirty="0" err="1" smtClean="0">
                <a:solidFill>
                  <a:srgbClr val="003366"/>
                </a:solidFill>
                <a:latin typeface="Cambria"/>
                <a:cs typeface="Cambria"/>
              </a:rPr>
              <a:t>mici</a:t>
            </a:r>
            <a:endParaRPr sz="1800" dirty="0">
              <a:latin typeface="Cambria"/>
              <a:cs typeface="Cambria"/>
            </a:endParaRPr>
          </a:p>
        </p:txBody>
      </p:sp>
      <p:sp>
        <p:nvSpPr>
          <p:cNvPr id="6" name="object 3"/>
          <p:cNvSpPr txBox="1"/>
          <p:nvPr/>
        </p:nvSpPr>
        <p:spPr>
          <a:xfrm>
            <a:off x="5943600" y="2057400"/>
            <a:ext cx="3200400" cy="4213333"/>
          </a:xfrm>
          <a:prstGeom prst="rect">
            <a:avLst/>
          </a:prstGeom>
        </p:spPr>
        <p:txBody>
          <a:bodyPr vert="horz" wrap="square" lIns="0" tIns="136525" rIns="0" bIns="0" rtlCol="0">
            <a:spAutoFit/>
          </a:bodyPr>
          <a:lstStyle/>
          <a:p>
            <a:pPr algn="ctr">
              <a:lnSpc>
                <a:spcPct val="100000"/>
              </a:lnSpc>
              <a:spcBef>
                <a:spcPts val="1075"/>
              </a:spcBef>
            </a:pPr>
            <a:r>
              <a:rPr lang="ru-RU" sz="7200" spc="-45" dirty="0" smtClean="0">
                <a:solidFill>
                  <a:srgbClr val="003366"/>
                </a:solidFill>
                <a:latin typeface="Cambria"/>
                <a:cs typeface="Cambria"/>
              </a:rPr>
              <a:t>станов- ятся</a:t>
            </a:r>
            <a:endParaRPr sz="7200" dirty="0">
              <a:latin typeface="Cambria"/>
              <a:cs typeface="Cambria"/>
            </a:endParaRPr>
          </a:p>
          <a:p>
            <a:pPr algn="ctr">
              <a:lnSpc>
                <a:spcPct val="100000"/>
              </a:lnSpc>
              <a:spcBef>
                <a:spcPts val="650"/>
              </a:spcBef>
            </a:pPr>
            <a:r>
              <a:rPr lang="ru-RU" sz="4800" spc="80" dirty="0" smtClean="0">
                <a:solidFill>
                  <a:srgbClr val="003366"/>
                </a:solidFill>
                <a:latin typeface="Cambria"/>
                <a:cs typeface="Cambria"/>
              </a:rPr>
              <a:t>все</a:t>
            </a:r>
            <a:endParaRPr sz="4800" dirty="0">
              <a:latin typeface="Cambria"/>
              <a:cs typeface="Cambria"/>
            </a:endParaRPr>
          </a:p>
          <a:p>
            <a:pPr algn="ctr">
              <a:lnSpc>
                <a:spcPct val="100000"/>
              </a:lnSpc>
              <a:spcBef>
                <a:spcPts val="1530"/>
              </a:spcBef>
            </a:pPr>
            <a:r>
              <a:rPr lang="ru-RU" sz="2400" dirty="0" smtClean="0">
                <a:latin typeface="Cambria"/>
                <a:cs typeface="Cambria"/>
              </a:rPr>
              <a:t>меньше и</a:t>
            </a:r>
            <a:endParaRPr sz="2400" dirty="0">
              <a:latin typeface="Cambria"/>
              <a:cs typeface="Cambria"/>
            </a:endParaRPr>
          </a:p>
          <a:p>
            <a:pPr algn="ctr">
              <a:lnSpc>
                <a:spcPct val="100000"/>
              </a:lnSpc>
              <a:spcBef>
                <a:spcPts val="1455"/>
              </a:spcBef>
            </a:pPr>
            <a:r>
              <a:rPr lang="ru-RU" sz="1800" spc="15" dirty="0" smtClean="0">
                <a:solidFill>
                  <a:srgbClr val="003366"/>
                </a:solidFill>
                <a:latin typeface="Cambria"/>
                <a:cs typeface="Cambria"/>
              </a:rPr>
              <a:t>меньше</a:t>
            </a:r>
            <a:endParaRPr sz="1800" dirty="0">
              <a:latin typeface="Cambria"/>
              <a:cs typeface="Cambri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381000"/>
            <a:ext cx="3475990" cy="4931478"/>
          </a:xfrm>
          <a:prstGeom prst="rect">
            <a:avLst/>
          </a:prstGeom>
        </p:spPr>
        <p:txBody>
          <a:bodyPr vert="horz" wrap="square" lIns="0" tIns="139065" rIns="0" bIns="0" rtlCol="0">
            <a:spAutoFit/>
          </a:bodyPr>
          <a:lstStyle/>
          <a:p>
            <a:pPr marL="1905" algn="ctr">
              <a:lnSpc>
                <a:spcPct val="100000"/>
              </a:lnSpc>
              <a:spcBef>
                <a:spcPts val="1095"/>
              </a:spcBef>
            </a:pPr>
            <a:r>
              <a:rPr sz="2400" b="1" spc="25" dirty="0">
                <a:solidFill>
                  <a:srgbClr val="FF0000"/>
                </a:solidFill>
                <a:latin typeface="Arial" pitchFamily="34" charset="0"/>
                <a:cs typeface="Arial" pitchFamily="34" charset="0"/>
              </a:rPr>
              <a:t>Databases</a:t>
            </a:r>
            <a:endParaRPr sz="2400" b="1" dirty="0">
              <a:solidFill>
                <a:srgbClr val="FF0000"/>
              </a:solidFill>
              <a:latin typeface="Arial" pitchFamily="34" charset="0"/>
              <a:cs typeface="Arial" pitchFamily="34" charset="0"/>
            </a:endParaRPr>
          </a:p>
          <a:p>
            <a:pPr algn="ctr">
              <a:lnSpc>
                <a:spcPct val="100000"/>
              </a:lnSpc>
              <a:spcBef>
                <a:spcPts val="1480"/>
              </a:spcBef>
            </a:pPr>
            <a:r>
              <a:rPr sz="3000" spc="-20" dirty="0">
                <a:solidFill>
                  <a:srgbClr val="003366"/>
                </a:solidFill>
                <a:latin typeface="Cambria"/>
                <a:cs typeface="Cambria"/>
              </a:rPr>
              <a:t>are</a:t>
            </a:r>
            <a:endParaRPr sz="3000" dirty="0">
              <a:latin typeface="Cambria"/>
              <a:cs typeface="Cambria"/>
            </a:endParaRPr>
          </a:p>
          <a:p>
            <a:pPr algn="ctr">
              <a:lnSpc>
                <a:spcPct val="100000"/>
              </a:lnSpc>
              <a:spcBef>
                <a:spcPts val="1575"/>
              </a:spcBef>
            </a:pPr>
            <a:r>
              <a:rPr sz="3600" spc="60" dirty="0">
                <a:solidFill>
                  <a:srgbClr val="003366"/>
                </a:solidFill>
                <a:latin typeface="Cambria"/>
                <a:cs typeface="Cambria"/>
              </a:rPr>
              <a:t>getting</a:t>
            </a:r>
            <a:endParaRPr sz="3600" dirty="0">
              <a:latin typeface="Cambria"/>
              <a:cs typeface="Cambria"/>
            </a:endParaRPr>
          </a:p>
          <a:p>
            <a:pPr marL="1270" algn="ctr">
              <a:lnSpc>
                <a:spcPct val="100000"/>
              </a:lnSpc>
              <a:spcBef>
                <a:spcPts val="1550"/>
              </a:spcBef>
            </a:pPr>
            <a:r>
              <a:rPr sz="4800" spc="85" dirty="0">
                <a:solidFill>
                  <a:srgbClr val="003366"/>
                </a:solidFill>
                <a:latin typeface="Cambria"/>
                <a:cs typeface="Cambria"/>
              </a:rPr>
              <a:t>bigger</a:t>
            </a:r>
            <a:endParaRPr sz="4800" dirty="0">
              <a:latin typeface="Cambria"/>
              <a:cs typeface="Cambria"/>
            </a:endParaRPr>
          </a:p>
          <a:p>
            <a:pPr algn="ctr">
              <a:lnSpc>
                <a:spcPct val="100000"/>
              </a:lnSpc>
              <a:spcBef>
                <a:spcPts val="700"/>
              </a:spcBef>
            </a:pPr>
            <a:r>
              <a:rPr sz="6000" spc="220" dirty="0">
                <a:solidFill>
                  <a:srgbClr val="003366"/>
                </a:solidFill>
                <a:latin typeface="Cambria"/>
                <a:cs typeface="Cambria"/>
              </a:rPr>
              <a:t>and</a:t>
            </a:r>
            <a:endParaRPr sz="6000" dirty="0">
              <a:latin typeface="Cambria"/>
              <a:cs typeface="Cambria"/>
            </a:endParaRPr>
          </a:p>
          <a:p>
            <a:pPr algn="ctr">
              <a:lnSpc>
                <a:spcPct val="100000"/>
              </a:lnSpc>
              <a:spcBef>
                <a:spcPts val="985"/>
              </a:spcBef>
            </a:pPr>
            <a:r>
              <a:rPr sz="6000" spc="180" dirty="0">
                <a:solidFill>
                  <a:srgbClr val="003366"/>
                </a:solidFill>
                <a:latin typeface="Cambria"/>
                <a:cs typeface="Cambria"/>
              </a:rPr>
              <a:t>bigger</a:t>
            </a:r>
            <a:endParaRPr sz="6000" dirty="0">
              <a:latin typeface="Cambria"/>
              <a:cs typeface="Cambria"/>
            </a:endParaRPr>
          </a:p>
        </p:txBody>
      </p:sp>
      <p:sp>
        <p:nvSpPr>
          <p:cNvPr id="3" name="object 2"/>
          <p:cNvSpPr txBox="1"/>
          <p:nvPr/>
        </p:nvSpPr>
        <p:spPr>
          <a:xfrm>
            <a:off x="3048000" y="381000"/>
            <a:ext cx="3475990" cy="4931478"/>
          </a:xfrm>
          <a:prstGeom prst="rect">
            <a:avLst/>
          </a:prstGeom>
        </p:spPr>
        <p:txBody>
          <a:bodyPr vert="horz" wrap="square" lIns="0" tIns="139065" rIns="0" bIns="0" rtlCol="0">
            <a:spAutoFit/>
          </a:bodyPr>
          <a:lstStyle/>
          <a:p>
            <a:pPr marL="1905" algn="ctr">
              <a:lnSpc>
                <a:spcPct val="100000"/>
              </a:lnSpc>
              <a:spcBef>
                <a:spcPts val="1095"/>
              </a:spcBef>
            </a:pPr>
            <a:r>
              <a:rPr lang="ro-MO" sz="2400" b="1" spc="25" dirty="0" smtClean="0">
                <a:solidFill>
                  <a:srgbClr val="FF0000"/>
                </a:solidFill>
                <a:latin typeface="Arial" pitchFamily="34" charset="0"/>
                <a:cs typeface="Arial" pitchFamily="34" charset="0"/>
              </a:rPr>
              <a:t>Bazele de Date</a:t>
            </a:r>
            <a:endParaRPr sz="2400" b="1" dirty="0">
              <a:solidFill>
                <a:srgbClr val="FF0000"/>
              </a:solidFill>
              <a:latin typeface="Arial" pitchFamily="34" charset="0"/>
              <a:cs typeface="Arial" pitchFamily="34" charset="0"/>
            </a:endParaRPr>
          </a:p>
          <a:p>
            <a:pPr algn="ctr">
              <a:lnSpc>
                <a:spcPct val="100000"/>
              </a:lnSpc>
              <a:spcBef>
                <a:spcPts val="1480"/>
              </a:spcBef>
            </a:pPr>
            <a:r>
              <a:rPr lang="ro-MO" sz="3000" dirty="0" smtClean="0">
                <a:latin typeface="Cambria"/>
                <a:cs typeface="Cambria"/>
              </a:rPr>
              <a:t>devin</a:t>
            </a:r>
            <a:endParaRPr sz="3000" dirty="0">
              <a:latin typeface="Cambria"/>
              <a:cs typeface="Cambria"/>
            </a:endParaRPr>
          </a:p>
          <a:p>
            <a:pPr algn="ctr">
              <a:lnSpc>
                <a:spcPct val="100000"/>
              </a:lnSpc>
              <a:spcBef>
                <a:spcPts val="1575"/>
              </a:spcBef>
            </a:pPr>
            <a:r>
              <a:rPr lang="ro-MO" sz="3600" spc="60" dirty="0" smtClean="0">
                <a:solidFill>
                  <a:srgbClr val="003366"/>
                </a:solidFill>
                <a:latin typeface="Cambria"/>
                <a:cs typeface="Cambria"/>
              </a:rPr>
              <a:t>din ce</a:t>
            </a:r>
            <a:endParaRPr sz="3600" dirty="0">
              <a:latin typeface="Cambria"/>
              <a:cs typeface="Cambria"/>
            </a:endParaRPr>
          </a:p>
          <a:p>
            <a:pPr marL="1270" algn="ctr">
              <a:lnSpc>
                <a:spcPct val="100000"/>
              </a:lnSpc>
              <a:spcBef>
                <a:spcPts val="1550"/>
              </a:spcBef>
            </a:pPr>
            <a:r>
              <a:rPr lang="ro-MO" sz="4800" spc="85" dirty="0" smtClean="0">
                <a:solidFill>
                  <a:srgbClr val="003366"/>
                </a:solidFill>
                <a:latin typeface="Cambria"/>
                <a:cs typeface="Cambria"/>
              </a:rPr>
              <a:t>în ce</a:t>
            </a:r>
            <a:endParaRPr sz="4800" dirty="0">
              <a:latin typeface="Cambria"/>
              <a:cs typeface="Cambria"/>
            </a:endParaRPr>
          </a:p>
          <a:p>
            <a:pPr algn="ctr">
              <a:lnSpc>
                <a:spcPct val="100000"/>
              </a:lnSpc>
              <a:spcBef>
                <a:spcPts val="700"/>
              </a:spcBef>
            </a:pPr>
            <a:r>
              <a:rPr lang="ro-MO" sz="6000" spc="220" dirty="0" smtClean="0">
                <a:solidFill>
                  <a:srgbClr val="003366"/>
                </a:solidFill>
                <a:latin typeface="Cambria"/>
                <a:cs typeface="Cambria"/>
              </a:rPr>
              <a:t>mai</a:t>
            </a:r>
            <a:endParaRPr sz="6000" dirty="0">
              <a:latin typeface="Cambria"/>
              <a:cs typeface="Cambria"/>
            </a:endParaRPr>
          </a:p>
          <a:p>
            <a:pPr algn="ctr">
              <a:lnSpc>
                <a:spcPct val="100000"/>
              </a:lnSpc>
              <a:spcBef>
                <a:spcPts val="985"/>
              </a:spcBef>
            </a:pPr>
            <a:r>
              <a:rPr lang="ro-MO" sz="6000" spc="180" dirty="0" smtClean="0">
                <a:solidFill>
                  <a:srgbClr val="003366"/>
                </a:solidFill>
                <a:latin typeface="Cambria"/>
                <a:cs typeface="Cambria"/>
              </a:rPr>
              <a:t>mari</a:t>
            </a:r>
            <a:endParaRPr sz="6000" dirty="0">
              <a:latin typeface="Cambria"/>
              <a:cs typeface="Cambria"/>
            </a:endParaRPr>
          </a:p>
        </p:txBody>
      </p:sp>
      <p:sp>
        <p:nvSpPr>
          <p:cNvPr id="4" name="object 2"/>
          <p:cNvSpPr txBox="1"/>
          <p:nvPr/>
        </p:nvSpPr>
        <p:spPr>
          <a:xfrm>
            <a:off x="5943600" y="381000"/>
            <a:ext cx="3475990" cy="4931478"/>
          </a:xfrm>
          <a:prstGeom prst="rect">
            <a:avLst/>
          </a:prstGeom>
        </p:spPr>
        <p:txBody>
          <a:bodyPr vert="horz" wrap="square" lIns="0" tIns="139065" rIns="0" bIns="0" rtlCol="0">
            <a:spAutoFit/>
          </a:bodyPr>
          <a:lstStyle/>
          <a:p>
            <a:pPr marL="1905" algn="ctr">
              <a:lnSpc>
                <a:spcPct val="100000"/>
              </a:lnSpc>
              <a:spcBef>
                <a:spcPts val="1095"/>
              </a:spcBef>
            </a:pPr>
            <a:r>
              <a:rPr lang="ru-RU" sz="2400" b="1" spc="25" dirty="0" smtClean="0">
                <a:solidFill>
                  <a:srgbClr val="FF0000"/>
                </a:solidFill>
                <a:latin typeface="Arial" pitchFamily="34" charset="0"/>
                <a:cs typeface="Arial" pitchFamily="34" charset="0"/>
              </a:rPr>
              <a:t>Базы Данных</a:t>
            </a:r>
            <a:endParaRPr sz="2400" b="1" dirty="0">
              <a:solidFill>
                <a:srgbClr val="FF0000"/>
              </a:solidFill>
              <a:latin typeface="Arial" pitchFamily="34" charset="0"/>
              <a:cs typeface="Arial" pitchFamily="34" charset="0"/>
            </a:endParaRPr>
          </a:p>
          <a:p>
            <a:pPr algn="ctr">
              <a:lnSpc>
                <a:spcPct val="100000"/>
              </a:lnSpc>
              <a:spcBef>
                <a:spcPts val="1480"/>
              </a:spcBef>
            </a:pPr>
            <a:r>
              <a:rPr lang="ru-RU" sz="3000" spc="-20" dirty="0" smtClean="0">
                <a:solidFill>
                  <a:srgbClr val="003366"/>
                </a:solidFill>
                <a:latin typeface="Cambria"/>
                <a:cs typeface="Cambria"/>
              </a:rPr>
              <a:t>становятся</a:t>
            </a:r>
            <a:endParaRPr sz="3000" dirty="0">
              <a:latin typeface="Cambria"/>
              <a:cs typeface="Cambria"/>
            </a:endParaRPr>
          </a:p>
          <a:p>
            <a:pPr algn="ctr">
              <a:lnSpc>
                <a:spcPct val="100000"/>
              </a:lnSpc>
              <a:spcBef>
                <a:spcPts val="1575"/>
              </a:spcBef>
            </a:pPr>
            <a:r>
              <a:rPr lang="ru-RU" sz="3600" spc="60" dirty="0" smtClean="0">
                <a:solidFill>
                  <a:srgbClr val="003366"/>
                </a:solidFill>
                <a:latin typeface="Cambria"/>
                <a:cs typeface="Cambria"/>
              </a:rPr>
              <a:t>всё</a:t>
            </a:r>
            <a:endParaRPr sz="3600" dirty="0">
              <a:latin typeface="Cambria"/>
              <a:cs typeface="Cambria"/>
            </a:endParaRPr>
          </a:p>
          <a:p>
            <a:pPr marL="1270" algn="ctr">
              <a:lnSpc>
                <a:spcPct val="100000"/>
              </a:lnSpc>
              <a:spcBef>
                <a:spcPts val="1550"/>
              </a:spcBef>
            </a:pPr>
            <a:r>
              <a:rPr lang="ru-RU" sz="4800" spc="85" dirty="0" smtClean="0">
                <a:solidFill>
                  <a:srgbClr val="003366"/>
                </a:solidFill>
                <a:latin typeface="Cambria"/>
                <a:cs typeface="Cambria"/>
              </a:rPr>
              <a:t>больше</a:t>
            </a:r>
            <a:endParaRPr sz="4800" dirty="0">
              <a:latin typeface="Cambria"/>
              <a:cs typeface="Cambria"/>
            </a:endParaRPr>
          </a:p>
          <a:p>
            <a:pPr algn="ctr">
              <a:lnSpc>
                <a:spcPct val="100000"/>
              </a:lnSpc>
              <a:spcBef>
                <a:spcPts val="700"/>
              </a:spcBef>
            </a:pPr>
            <a:r>
              <a:rPr lang="ru-RU" sz="6000" spc="220" dirty="0" smtClean="0">
                <a:solidFill>
                  <a:srgbClr val="003366"/>
                </a:solidFill>
                <a:latin typeface="Cambria"/>
                <a:cs typeface="Cambria"/>
              </a:rPr>
              <a:t>и</a:t>
            </a:r>
            <a:endParaRPr sz="6000" dirty="0">
              <a:latin typeface="Cambria"/>
              <a:cs typeface="Cambria"/>
            </a:endParaRPr>
          </a:p>
          <a:p>
            <a:pPr algn="ctr">
              <a:lnSpc>
                <a:spcPct val="100000"/>
              </a:lnSpc>
              <a:spcBef>
                <a:spcPts val="985"/>
              </a:spcBef>
            </a:pPr>
            <a:r>
              <a:rPr lang="ru-RU" sz="6000" spc="180" dirty="0" smtClean="0">
                <a:solidFill>
                  <a:srgbClr val="003366"/>
                </a:solidFill>
                <a:latin typeface="Cambria"/>
                <a:cs typeface="Cambria"/>
              </a:rPr>
              <a:t>больше</a:t>
            </a:r>
            <a:endParaRPr sz="6000" dirty="0">
              <a:latin typeface="Cambria"/>
              <a:cs typeface="Cambri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724400" y="609600"/>
            <a:ext cx="4229099" cy="5867397"/>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402437" y="2152650"/>
            <a:ext cx="4680585" cy="2766060"/>
          </a:xfrm>
          <a:prstGeom prst="rect">
            <a:avLst/>
          </a:prstGeom>
        </p:spPr>
        <p:txBody>
          <a:bodyPr vert="horz" wrap="square" lIns="0" tIns="14605" rIns="0" bIns="0" rtlCol="0">
            <a:spAutoFit/>
          </a:bodyPr>
          <a:lstStyle/>
          <a:p>
            <a:pPr marL="12065" marR="5080" indent="1905" algn="ctr">
              <a:lnSpc>
                <a:spcPct val="99800"/>
              </a:lnSpc>
              <a:spcBef>
                <a:spcPts val="115"/>
              </a:spcBef>
            </a:pPr>
            <a:r>
              <a:rPr sz="6000" b="1" i="0" spc="155" dirty="0">
                <a:latin typeface="Times New Roman"/>
                <a:cs typeface="Times New Roman"/>
              </a:rPr>
              <a:t>Când  </a:t>
            </a:r>
            <a:r>
              <a:rPr sz="6000" b="1" i="0" spc="20" dirty="0">
                <a:latin typeface="Cambria"/>
                <a:cs typeface="Cambria"/>
              </a:rPr>
              <a:t>utilizăm  </a:t>
            </a:r>
            <a:r>
              <a:rPr sz="6000" b="1" i="0" spc="250" dirty="0">
                <a:latin typeface="Times New Roman"/>
                <a:cs typeface="Times New Roman"/>
              </a:rPr>
              <a:t>baze </a:t>
            </a:r>
            <a:r>
              <a:rPr sz="6000" b="1" i="0" spc="330" dirty="0">
                <a:latin typeface="Times New Roman"/>
                <a:cs typeface="Times New Roman"/>
              </a:rPr>
              <a:t>de</a:t>
            </a:r>
            <a:r>
              <a:rPr sz="6000" b="1" i="0" spc="-320" dirty="0">
                <a:latin typeface="Times New Roman"/>
                <a:cs typeface="Times New Roman"/>
              </a:rPr>
              <a:t> </a:t>
            </a:r>
            <a:r>
              <a:rPr sz="6000" b="1" i="0" spc="150" dirty="0">
                <a:latin typeface="Times New Roman"/>
                <a:cs typeface="Times New Roman"/>
              </a:rPr>
              <a:t>date</a:t>
            </a:r>
            <a:r>
              <a:rPr sz="6000" i="0" spc="150" dirty="0">
                <a:latin typeface="Cambria"/>
                <a:cs typeface="Cambria"/>
              </a:rPr>
              <a:t>?</a:t>
            </a:r>
            <a:endParaRPr sz="6000">
              <a:latin typeface="Cambria"/>
              <a:cs typeface="Cambri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19200" y="152400"/>
            <a:ext cx="6629400" cy="689932"/>
          </a:xfrm>
          <a:prstGeom prst="rect">
            <a:avLst/>
          </a:prstGeom>
        </p:spPr>
        <p:txBody>
          <a:bodyPr vert="horz" wrap="square" lIns="0" tIns="12700" rIns="0" bIns="0" rtlCol="0">
            <a:spAutoFit/>
          </a:bodyPr>
          <a:lstStyle/>
          <a:p>
            <a:pPr marL="12700">
              <a:lnSpc>
                <a:spcPct val="100000"/>
              </a:lnSpc>
              <a:spcBef>
                <a:spcPts val="100"/>
              </a:spcBef>
            </a:pPr>
            <a:r>
              <a:rPr b="1" i="0" spc="145" dirty="0">
                <a:solidFill>
                  <a:srgbClr val="FF0000"/>
                </a:solidFill>
                <a:latin typeface="Cambria"/>
                <a:cs typeface="Cambria"/>
              </a:rPr>
              <a:t>Modelul</a:t>
            </a:r>
            <a:r>
              <a:rPr b="1" i="0" spc="45" dirty="0">
                <a:solidFill>
                  <a:srgbClr val="FF0000"/>
                </a:solidFill>
                <a:latin typeface="Cambria"/>
                <a:cs typeface="Cambria"/>
              </a:rPr>
              <a:t> </a:t>
            </a:r>
            <a:r>
              <a:rPr b="1" i="0" spc="10" dirty="0">
                <a:solidFill>
                  <a:srgbClr val="FF0000"/>
                </a:solidFill>
                <a:latin typeface="Cambria"/>
                <a:cs typeface="Cambria"/>
              </a:rPr>
              <a:t>ierarhic</a:t>
            </a:r>
          </a:p>
        </p:txBody>
      </p:sp>
      <p:sp>
        <p:nvSpPr>
          <p:cNvPr id="3" name="object 3"/>
          <p:cNvSpPr/>
          <p:nvPr/>
        </p:nvSpPr>
        <p:spPr>
          <a:xfrm>
            <a:off x="381000" y="1447800"/>
            <a:ext cx="4021836" cy="4986526"/>
          </a:xfrm>
          <a:prstGeom prst="rect">
            <a:avLst/>
          </a:prstGeom>
          <a:blipFill>
            <a:blip r:embed="rId2" cstate="print"/>
            <a:stretch>
              <a:fillRect/>
            </a:stretch>
          </a:blipFill>
        </p:spPr>
        <p:txBody>
          <a:bodyPr wrap="square" lIns="0" tIns="0" rIns="0" bIns="0" rtlCol="0"/>
          <a:lstStyle/>
          <a:p>
            <a:endParaRPr/>
          </a:p>
        </p:txBody>
      </p:sp>
      <p:grpSp>
        <p:nvGrpSpPr>
          <p:cNvPr id="4" name="object 4"/>
          <p:cNvGrpSpPr/>
          <p:nvPr/>
        </p:nvGrpSpPr>
        <p:grpSpPr>
          <a:xfrm>
            <a:off x="4800600" y="2724911"/>
            <a:ext cx="4343400" cy="4133215"/>
            <a:chOff x="4800600" y="2724911"/>
            <a:chExt cx="4343400" cy="4133215"/>
          </a:xfrm>
        </p:grpSpPr>
        <p:sp>
          <p:nvSpPr>
            <p:cNvPr id="5" name="object 5"/>
            <p:cNvSpPr/>
            <p:nvPr/>
          </p:nvSpPr>
          <p:spPr>
            <a:xfrm>
              <a:off x="4800600" y="2724911"/>
              <a:ext cx="3086100" cy="1999488"/>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6390132" y="5087111"/>
              <a:ext cx="2753867" cy="1770886"/>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5487162" y="4554473"/>
              <a:ext cx="990600" cy="1828800"/>
            </a:xfrm>
            <a:custGeom>
              <a:avLst/>
              <a:gdLst/>
              <a:ahLst/>
              <a:cxnLst/>
              <a:rect l="l" t="t" r="r" b="b"/>
              <a:pathLst>
                <a:path w="990600" h="1828800">
                  <a:moveTo>
                    <a:pt x="936458" y="1759308"/>
                  </a:moveTo>
                  <a:lnTo>
                    <a:pt x="910971" y="1773097"/>
                  </a:lnTo>
                  <a:lnTo>
                    <a:pt x="990600" y="1828800"/>
                  </a:lnTo>
                  <a:lnTo>
                    <a:pt x="988743" y="1772043"/>
                  </a:lnTo>
                  <a:lnTo>
                    <a:pt x="943355" y="1772043"/>
                  </a:lnTo>
                  <a:lnTo>
                    <a:pt x="936458" y="1759308"/>
                  </a:lnTo>
                  <a:close/>
                </a:path>
                <a:path w="990600" h="1828800">
                  <a:moveTo>
                    <a:pt x="961977" y="1745502"/>
                  </a:moveTo>
                  <a:lnTo>
                    <a:pt x="936458" y="1759308"/>
                  </a:lnTo>
                  <a:lnTo>
                    <a:pt x="943355" y="1772043"/>
                  </a:lnTo>
                  <a:lnTo>
                    <a:pt x="968883" y="1758251"/>
                  </a:lnTo>
                  <a:lnTo>
                    <a:pt x="961977" y="1745502"/>
                  </a:lnTo>
                  <a:close/>
                </a:path>
                <a:path w="990600" h="1828800">
                  <a:moveTo>
                    <a:pt x="987425" y="1731733"/>
                  </a:moveTo>
                  <a:lnTo>
                    <a:pt x="961977" y="1745502"/>
                  </a:lnTo>
                  <a:lnTo>
                    <a:pt x="968883" y="1758251"/>
                  </a:lnTo>
                  <a:lnTo>
                    <a:pt x="943355" y="1772043"/>
                  </a:lnTo>
                  <a:lnTo>
                    <a:pt x="988743" y="1772043"/>
                  </a:lnTo>
                  <a:lnTo>
                    <a:pt x="987425" y="1731733"/>
                  </a:lnTo>
                  <a:close/>
                </a:path>
                <a:path w="990600" h="1828800">
                  <a:moveTo>
                    <a:pt x="54126" y="69475"/>
                  </a:moveTo>
                  <a:lnTo>
                    <a:pt x="28636" y="83259"/>
                  </a:lnTo>
                  <a:lnTo>
                    <a:pt x="936458" y="1759308"/>
                  </a:lnTo>
                  <a:lnTo>
                    <a:pt x="961977" y="1745502"/>
                  </a:lnTo>
                  <a:lnTo>
                    <a:pt x="54126" y="69475"/>
                  </a:lnTo>
                  <a:close/>
                </a:path>
                <a:path w="990600" h="1828800">
                  <a:moveTo>
                    <a:pt x="0" y="0"/>
                  </a:moveTo>
                  <a:lnTo>
                    <a:pt x="3175" y="97027"/>
                  </a:lnTo>
                  <a:lnTo>
                    <a:pt x="28636" y="83259"/>
                  </a:lnTo>
                  <a:lnTo>
                    <a:pt x="21716" y="70484"/>
                  </a:lnTo>
                  <a:lnTo>
                    <a:pt x="47243" y="56768"/>
                  </a:lnTo>
                  <a:lnTo>
                    <a:pt x="77623" y="56768"/>
                  </a:lnTo>
                  <a:lnTo>
                    <a:pt x="79501" y="55752"/>
                  </a:lnTo>
                  <a:lnTo>
                    <a:pt x="0" y="0"/>
                  </a:lnTo>
                  <a:close/>
                </a:path>
                <a:path w="990600" h="1828800">
                  <a:moveTo>
                    <a:pt x="47243" y="56768"/>
                  </a:moveTo>
                  <a:lnTo>
                    <a:pt x="21716" y="70484"/>
                  </a:lnTo>
                  <a:lnTo>
                    <a:pt x="28636" y="83259"/>
                  </a:lnTo>
                  <a:lnTo>
                    <a:pt x="54126" y="69475"/>
                  </a:lnTo>
                  <a:lnTo>
                    <a:pt x="47243" y="56768"/>
                  </a:lnTo>
                  <a:close/>
                </a:path>
                <a:path w="990600" h="1828800">
                  <a:moveTo>
                    <a:pt x="77623" y="56768"/>
                  </a:moveTo>
                  <a:lnTo>
                    <a:pt x="47243" y="56768"/>
                  </a:lnTo>
                  <a:lnTo>
                    <a:pt x="54126" y="69475"/>
                  </a:lnTo>
                  <a:lnTo>
                    <a:pt x="77623" y="56768"/>
                  </a:lnTo>
                  <a:close/>
                </a:path>
              </a:pathLst>
            </a:custGeom>
            <a:solidFill>
              <a:srgbClr val="FF0000"/>
            </a:solidFill>
          </p:spPr>
          <p:txBody>
            <a:bodyPr wrap="square" lIns="0" tIns="0" rIns="0" bIns="0" rtlCol="0"/>
            <a:lstStyle/>
            <a:p>
              <a:endParaRPr/>
            </a:p>
          </p:txBody>
        </p:sp>
      </p:grpSp>
      <p:sp>
        <p:nvSpPr>
          <p:cNvPr id="8" name="object 8"/>
          <p:cNvSpPr txBox="1"/>
          <p:nvPr/>
        </p:nvSpPr>
        <p:spPr>
          <a:xfrm>
            <a:off x="4495800" y="990600"/>
            <a:ext cx="4373245" cy="1732280"/>
          </a:xfrm>
          <a:prstGeom prst="rect">
            <a:avLst/>
          </a:prstGeom>
        </p:spPr>
        <p:txBody>
          <a:bodyPr vert="horz" wrap="square" lIns="0" tIns="12065" rIns="0" bIns="0" rtlCol="0">
            <a:spAutoFit/>
          </a:bodyPr>
          <a:lstStyle/>
          <a:p>
            <a:pPr marL="901065" lvl="1" indent="-431800">
              <a:spcBef>
                <a:spcPts val="95"/>
              </a:spcBef>
              <a:buClr>
                <a:srgbClr val="9A0000"/>
              </a:buClr>
              <a:buSzPct val="75000"/>
              <a:tabLst>
                <a:tab pos="443865" algn="l"/>
                <a:tab pos="444500" algn="l"/>
              </a:tabLst>
            </a:pPr>
            <a:r>
              <a:rPr sz="2800" b="1" u="sng" spc="55" dirty="0">
                <a:solidFill>
                  <a:srgbClr val="3333FF"/>
                </a:solidFill>
                <a:latin typeface="Cambria"/>
                <a:cs typeface="Cambria"/>
              </a:rPr>
              <a:t>Concepte:</a:t>
            </a:r>
            <a:endParaRPr sz="2800" b="1" u="sng" dirty="0">
              <a:solidFill>
                <a:srgbClr val="3333FF"/>
              </a:solidFill>
              <a:latin typeface="Cambria"/>
              <a:cs typeface="Cambria"/>
            </a:endParaRPr>
          </a:p>
          <a:p>
            <a:pPr marL="756285" lvl="1" indent="-287020">
              <a:lnSpc>
                <a:spcPct val="100000"/>
              </a:lnSpc>
              <a:buClr>
                <a:srgbClr val="9A0000"/>
              </a:buClr>
              <a:buSzPct val="69642"/>
              <a:buFont typeface="Wingdings"/>
              <a:buChar char="◼"/>
              <a:tabLst>
                <a:tab pos="756920" algn="l"/>
              </a:tabLst>
            </a:pPr>
            <a:r>
              <a:rPr sz="2800" spc="10" dirty="0">
                <a:solidFill>
                  <a:srgbClr val="003366"/>
                </a:solidFill>
                <a:latin typeface="Cambria"/>
                <a:cs typeface="Cambria"/>
              </a:rPr>
              <a:t>structură</a:t>
            </a:r>
            <a:r>
              <a:rPr sz="2800" spc="70" dirty="0">
                <a:solidFill>
                  <a:srgbClr val="003366"/>
                </a:solidFill>
                <a:latin typeface="Cambria"/>
                <a:cs typeface="Cambria"/>
              </a:rPr>
              <a:t> </a:t>
            </a:r>
            <a:r>
              <a:rPr sz="2800" spc="-105" dirty="0">
                <a:solidFill>
                  <a:srgbClr val="003366"/>
                </a:solidFill>
                <a:latin typeface="Cambria"/>
                <a:cs typeface="Cambria"/>
              </a:rPr>
              <a:t>arborescentă,</a:t>
            </a:r>
            <a:endParaRPr sz="2800" dirty="0">
              <a:latin typeface="Cambria"/>
              <a:cs typeface="Cambria"/>
            </a:endParaRPr>
          </a:p>
          <a:p>
            <a:pPr marL="756285" lvl="1" indent="-287020">
              <a:lnSpc>
                <a:spcPct val="100000"/>
              </a:lnSpc>
              <a:spcBef>
                <a:spcPts val="5"/>
              </a:spcBef>
              <a:buClr>
                <a:srgbClr val="9A0000"/>
              </a:buClr>
              <a:buSzPct val="69642"/>
              <a:buFont typeface="Wingdings"/>
              <a:buChar char="◼"/>
              <a:tabLst>
                <a:tab pos="756920" algn="l"/>
              </a:tabLst>
            </a:pPr>
            <a:r>
              <a:rPr sz="2800" spc="35" dirty="0">
                <a:solidFill>
                  <a:srgbClr val="003366"/>
                </a:solidFill>
                <a:latin typeface="Cambria"/>
                <a:cs typeface="Cambria"/>
              </a:rPr>
              <a:t>tip</a:t>
            </a:r>
            <a:r>
              <a:rPr sz="2800" spc="90" dirty="0">
                <a:solidFill>
                  <a:srgbClr val="003366"/>
                </a:solidFill>
                <a:latin typeface="Cambria"/>
                <a:cs typeface="Cambria"/>
              </a:rPr>
              <a:t> </a:t>
            </a:r>
            <a:r>
              <a:rPr sz="2800" spc="10" dirty="0">
                <a:solidFill>
                  <a:srgbClr val="003366"/>
                </a:solidFill>
                <a:latin typeface="Cambria"/>
                <a:cs typeface="Cambria"/>
              </a:rPr>
              <a:t>entitate,</a:t>
            </a:r>
            <a:endParaRPr sz="2800" dirty="0">
              <a:latin typeface="Cambria"/>
              <a:cs typeface="Cambria"/>
            </a:endParaRPr>
          </a:p>
          <a:p>
            <a:pPr marL="756285" lvl="1" indent="-287020">
              <a:lnSpc>
                <a:spcPct val="100000"/>
              </a:lnSpc>
              <a:buClr>
                <a:srgbClr val="9A0000"/>
              </a:buClr>
              <a:buSzPct val="69642"/>
              <a:buFont typeface="Wingdings"/>
              <a:buChar char="◼"/>
              <a:tabLst>
                <a:tab pos="756920" algn="l"/>
              </a:tabLst>
            </a:pPr>
            <a:r>
              <a:rPr sz="2800" spc="5" dirty="0">
                <a:solidFill>
                  <a:srgbClr val="003366"/>
                </a:solidFill>
                <a:latin typeface="Cambria"/>
                <a:cs typeface="Cambria"/>
              </a:rPr>
              <a:t>relaţii</a:t>
            </a:r>
            <a:r>
              <a:rPr sz="2800" spc="55" dirty="0">
                <a:solidFill>
                  <a:srgbClr val="003366"/>
                </a:solidFill>
                <a:latin typeface="Cambria"/>
                <a:cs typeface="Cambria"/>
              </a:rPr>
              <a:t> </a:t>
            </a:r>
            <a:r>
              <a:rPr sz="2800" spc="140" dirty="0">
                <a:solidFill>
                  <a:srgbClr val="003366"/>
                </a:solidFill>
                <a:latin typeface="Cambria"/>
                <a:cs typeface="Cambria"/>
              </a:rPr>
              <a:t>1-n,…</a:t>
            </a:r>
            <a:endParaRPr sz="2800" dirty="0">
              <a:latin typeface="Cambria"/>
              <a:cs typeface="Cambri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524000" y="5410200"/>
            <a:ext cx="7620000" cy="1479892"/>
          </a:xfrm>
          <a:prstGeom prst="rect">
            <a:avLst/>
          </a:prstGeom>
          <a:solidFill>
            <a:srgbClr val="FFFF00">
              <a:alpha val="36862"/>
            </a:srgbClr>
          </a:solidFill>
          <a:ln w="9144">
            <a:solidFill>
              <a:srgbClr val="003366"/>
            </a:solidFill>
          </a:ln>
        </p:spPr>
        <p:txBody>
          <a:bodyPr vert="horz" wrap="square" lIns="0" tIns="2540" rIns="0" bIns="0" rtlCol="0">
            <a:spAutoFit/>
          </a:bodyPr>
          <a:lstStyle/>
          <a:p>
            <a:pPr marL="308610">
              <a:lnSpc>
                <a:spcPct val="100000"/>
              </a:lnSpc>
              <a:spcBef>
                <a:spcPts val="20"/>
              </a:spcBef>
            </a:pPr>
            <a:r>
              <a:rPr sz="4800" b="1" spc="-25" dirty="0">
                <a:latin typeface="Cambria"/>
                <a:cs typeface="Cambria"/>
              </a:rPr>
              <a:t>1.</a:t>
            </a:r>
            <a:r>
              <a:rPr sz="4800" b="1" spc="114" dirty="0">
                <a:latin typeface="Cambria"/>
                <a:cs typeface="Cambria"/>
              </a:rPr>
              <a:t> </a:t>
            </a:r>
            <a:r>
              <a:rPr sz="4800" b="1" dirty="0" err="1" smtClean="0">
                <a:latin typeface="Cambria"/>
                <a:cs typeface="Cambria"/>
              </a:rPr>
              <a:t>Persistenţă</a:t>
            </a:r>
            <a:r>
              <a:rPr lang="ro-MO" sz="4800" b="1" dirty="0" smtClean="0">
                <a:latin typeface="Cambria"/>
                <a:cs typeface="Cambria"/>
              </a:rPr>
              <a:t>/Existență</a:t>
            </a:r>
          </a:p>
          <a:p>
            <a:pPr marL="308610">
              <a:lnSpc>
                <a:spcPct val="100000"/>
              </a:lnSpc>
              <a:spcBef>
                <a:spcPts val="20"/>
              </a:spcBef>
            </a:pPr>
            <a:r>
              <a:rPr lang="ro-MO" sz="4800" b="1" dirty="0" smtClean="0">
                <a:latin typeface="Cambria"/>
                <a:cs typeface="Cambria"/>
              </a:rPr>
              <a:t>(Fară ele nu se poate!)</a:t>
            </a:r>
            <a:endParaRPr sz="4800" b="1" dirty="0">
              <a:latin typeface="Cambria"/>
              <a:cs typeface="Cambri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600200" y="609600"/>
            <a:ext cx="7315200" cy="685800"/>
          </a:xfrm>
          <a:prstGeom prst="rect">
            <a:avLst/>
          </a:prstGeom>
          <a:solidFill>
            <a:srgbClr val="FFFF00">
              <a:alpha val="61175"/>
            </a:srgbClr>
          </a:solidFill>
          <a:ln w="9144">
            <a:solidFill>
              <a:srgbClr val="003366"/>
            </a:solidFill>
          </a:ln>
        </p:spPr>
        <p:txBody>
          <a:bodyPr vert="horz" wrap="square" lIns="0" tIns="12065" rIns="0" bIns="0" rtlCol="0">
            <a:spAutoFit/>
          </a:bodyPr>
          <a:lstStyle/>
          <a:p>
            <a:pPr marL="397510">
              <a:lnSpc>
                <a:spcPct val="100000"/>
              </a:lnSpc>
              <a:spcBef>
                <a:spcPts val="95"/>
              </a:spcBef>
            </a:pPr>
            <a:r>
              <a:rPr b="1" i="0" spc="-20" dirty="0">
                <a:latin typeface="Cambria"/>
                <a:cs typeface="Cambria"/>
              </a:rPr>
              <a:t>2. </a:t>
            </a:r>
            <a:r>
              <a:rPr b="1" i="0" spc="65" dirty="0">
                <a:latin typeface="Cambria"/>
                <a:cs typeface="Cambria"/>
              </a:rPr>
              <a:t>Cantitate </a:t>
            </a:r>
            <a:r>
              <a:rPr b="1" i="0" spc="30" dirty="0">
                <a:latin typeface="Cambria"/>
                <a:cs typeface="Cambria"/>
              </a:rPr>
              <a:t>mare </a:t>
            </a:r>
            <a:r>
              <a:rPr b="1" i="0" spc="85" dirty="0">
                <a:latin typeface="Cambria"/>
                <a:cs typeface="Cambria"/>
              </a:rPr>
              <a:t>de</a:t>
            </a:r>
            <a:r>
              <a:rPr b="1" i="0" spc="305" dirty="0">
                <a:latin typeface="Cambria"/>
                <a:cs typeface="Cambria"/>
              </a:rPr>
              <a:t> </a:t>
            </a:r>
            <a:r>
              <a:rPr b="1" i="0" spc="40" dirty="0">
                <a:latin typeface="Cambria"/>
                <a:cs typeface="Cambria"/>
              </a:rPr>
              <a:t>date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4800" y="5715000"/>
            <a:ext cx="4419600" cy="567463"/>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vert="horz" wrap="square" lIns="0" tIns="13335" rIns="0" bIns="0" rtlCol="0">
            <a:spAutoFit/>
          </a:bodyPr>
          <a:lstStyle/>
          <a:p>
            <a:pPr marL="374015">
              <a:lnSpc>
                <a:spcPct val="100000"/>
              </a:lnSpc>
              <a:spcBef>
                <a:spcPts val="105"/>
              </a:spcBef>
            </a:pPr>
            <a:r>
              <a:rPr sz="3600" b="1" spc="-20" dirty="0">
                <a:solidFill>
                  <a:schemeClr val="tx1"/>
                </a:solidFill>
                <a:latin typeface="Cambria"/>
                <a:cs typeface="Cambria"/>
              </a:rPr>
              <a:t>3. </a:t>
            </a:r>
            <a:r>
              <a:rPr sz="3600" b="1" spc="90" dirty="0">
                <a:solidFill>
                  <a:schemeClr val="tx1"/>
                </a:solidFill>
                <a:latin typeface="Cambria"/>
                <a:cs typeface="Cambria"/>
              </a:rPr>
              <a:t>Date</a:t>
            </a:r>
            <a:r>
              <a:rPr sz="3600" b="1" spc="195" dirty="0">
                <a:solidFill>
                  <a:schemeClr val="tx1"/>
                </a:solidFill>
                <a:latin typeface="Cambria"/>
                <a:cs typeface="Cambria"/>
              </a:rPr>
              <a:t> </a:t>
            </a:r>
            <a:r>
              <a:rPr sz="3600" b="1" spc="10" dirty="0">
                <a:solidFill>
                  <a:schemeClr val="tx1"/>
                </a:solidFill>
                <a:latin typeface="Cambria"/>
                <a:cs typeface="Cambria"/>
              </a:rPr>
              <a:t>structurate</a:t>
            </a:r>
            <a:endParaRPr sz="3600" b="1" dirty="0">
              <a:solidFill>
                <a:schemeClr val="tx1"/>
              </a:solidFill>
              <a:latin typeface="Cambria"/>
              <a:cs typeface="Cambria"/>
            </a:endParaRPr>
          </a:p>
        </p:txBody>
      </p:sp>
      <p:sp>
        <p:nvSpPr>
          <p:cNvPr id="3" name="object 3"/>
          <p:cNvSpPr/>
          <p:nvPr/>
        </p:nvSpPr>
        <p:spPr>
          <a:xfrm>
            <a:off x="2743200" y="0"/>
            <a:ext cx="6096000" cy="609600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533400" y="609600"/>
            <a:ext cx="5410200" cy="685800"/>
          </a:xfrm>
          <a:prstGeom prst="rect">
            <a:avLst/>
          </a:prstGeom>
          <a:solidFill>
            <a:srgbClr val="FFFF00">
              <a:alpha val="65881"/>
            </a:srgbClr>
          </a:solidFill>
          <a:ln w="9144">
            <a:solidFill>
              <a:srgbClr val="003366"/>
            </a:solidFill>
          </a:ln>
        </p:spPr>
        <p:txBody>
          <a:bodyPr vert="horz" wrap="square" lIns="0" tIns="12065" rIns="0" bIns="0" rtlCol="0">
            <a:spAutoFit/>
          </a:bodyPr>
          <a:lstStyle/>
          <a:p>
            <a:pPr marL="271780">
              <a:lnSpc>
                <a:spcPct val="100000"/>
              </a:lnSpc>
              <a:spcBef>
                <a:spcPts val="95"/>
              </a:spcBef>
            </a:pPr>
            <a:r>
              <a:rPr b="1" i="0" spc="-20" dirty="0">
                <a:latin typeface="Cambria"/>
                <a:cs typeface="Cambria"/>
              </a:rPr>
              <a:t>4.</a:t>
            </a:r>
            <a:r>
              <a:rPr b="1" i="0" spc="90" dirty="0">
                <a:latin typeface="Cambria"/>
                <a:cs typeface="Cambria"/>
              </a:rPr>
              <a:t> </a:t>
            </a:r>
            <a:r>
              <a:rPr b="1" i="0" spc="10" dirty="0">
                <a:latin typeface="Cambria"/>
                <a:cs typeface="Cambria"/>
              </a:rPr>
              <a:t>Integritate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04800" y="0"/>
            <a:ext cx="7162800" cy="6489192"/>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447800" y="6019800"/>
            <a:ext cx="7467600" cy="567463"/>
          </a:xfrm>
          <a:prstGeom prst="rect">
            <a:avLst/>
          </a:prstGeom>
          <a:solidFill>
            <a:srgbClr val="FFFF00">
              <a:alpha val="56861"/>
            </a:srgbClr>
          </a:solidFill>
          <a:ln w="9144">
            <a:solidFill>
              <a:srgbClr val="003366"/>
            </a:solidFill>
          </a:ln>
        </p:spPr>
        <p:txBody>
          <a:bodyPr vert="horz" wrap="square" lIns="0" tIns="13335" rIns="0" bIns="0" rtlCol="0">
            <a:spAutoFit/>
          </a:bodyPr>
          <a:lstStyle/>
          <a:p>
            <a:pPr marL="704850">
              <a:lnSpc>
                <a:spcPct val="100000"/>
              </a:lnSpc>
              <a:spcBef>
                <a:spcPts val="105"/>
              </a:spcBef>
            </a:pPr>
            <a:r>
              <a:rPr sz="3600" b="1" spc="-20" dirty="0">
                <a:solidFill>
                  <a:srgbClr val="003366"/>
                </a:solidFill>
                <a:latin typeface="Cambria"/>
                <a:cs typeface="Cambria"/>
              </a:rPr>
              <a:t>5. </a:t>
            </a:r>
            <a:r>
              <a:rPr sz="3600" b="1" spc="105" dirty="0">
                <a:solidFill>
                  <a:srgbClr val="003366"/>
                </a:solidFill>
                <a:latin typeface="Cambria"/>
                <a:cs typeface="Cambria"/>
              </a:rPr>
              <a:t>Acces</a:t>
            </a:r>
            <a:r>
              <a:rPr sz="3600" b="1" spc="215" dirty="0">
                <a:solidFill>
                  <a:srgbClr val="003366"/>
                </a:solidFill>
                <a:latin typeface="Cambria"/>
                <a:cs typeface="Cambria"/>
              </a:rPr>
              <a:t> </a:t>
            </a:r>
            <a:r>
              <a:rPr sz="3600" b="1" spc="90" dirty="0">
                <a:solidFill>
                  <a:srgbClr val="003366"/>
                </a:solidFill>
                <a:latin typeface="Cambria"/>
                <a:cs typeface="Cambria"/>
              </a:rPr>
              <a:t>Concurent/Distribuit</a:t>
            </a:r>
            <a:endParaRPr sz="3600" b="1">
              <a:latin typeface="Cambria"/>
              <a:cs typeface="Cambri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sp>
          <p:nvSpPr>
            <p:cNvPr id="3" name="object 3"/>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2275" y="5117084"/>
              <a:ext cx="3517900" cy="1358265"/>
            </a:xfrm>
            <a:custGeom>
              <a:avLst/>
              <a:gdLst/>
              <a:ahLst/>
              <a:cxnLst/>
              <a:rect l="l" t="t" r="r" b="b"/>
              <a:pathLst>
                <a:path w="3517900" h="1358264">
                  <a:moveTo>
                    <a:pt x="3383648" y="0"/>
                  </a:moveTo>
                  <a:lnTo>
                    <a:pt x="0" y="763155"/>
                  </a:lnTo>
                  <a:lnTo>
                    <a:pt x="134124" y="1357820"/>
                  </a:lnTo>
                  <a:lnTo>
                    <a:pt x="3517760" y="594601"/>
                  </a:lnTo>
                  <a:lnTo>
                    <a:pt x="3383648" y="0"/>
                  </a:lnTo>
                  <a:close/>
                </a:path>
              </a:pathLst>
            </a:custGeom>
            <a:solidFill>
              <a:srgbClr val="ACD5FF"/>
            </a:solidFill>
          </p:spPr>
          <p:txBody>
            <a:bodyPr wrap="square" lIns="0" tIns="0" rIns="0" bIns="0" rtlCol="0"/>
            <a:lstStyle/>
            <a:p>
              <a:endParaRPr/>
            </a:p>
          </p:txBody>
        </p:sp>
        <p:sp>
          <p:nvSpPr>
            <p:cNvPr id="5" name="object 5"/>
            <p:cNvSpPr/>
            <p:nvPr/>
          </p:nvSpPr>
          <p:spPr>
            <a:xfrm>
              <a:off x="72275" y="5117084"/>
              <a:ext cx="3517900" cy="1358265"/>
            </a:xfrm>
            <a:custGeom>
              <a:avLst/>
              <a:gdLst/>
              <a:ahLst/>
              <a:cxnLst/>
              <a:rect l="l" t="t" r="r" b="b"/>
              <a:pathLst>
                <a:path w="3517900" h="1358264">
                  <a:moveTo>
                    <a:pt x="0" y="763155"/>
                  </a:moveTo>
                  <a:lnTo>
                    <a:pt x="3383648" y="0"/>
                  </a:lnTo>
                  <a:lnTo>
                    <a:pt x="3517760" y="594601"/>
                  </a:lnTo>
                  <a:lnTo>
                    <a:pt x="134124" y="1357820"/>
                  </a:lnTo>
                  <a:lnTo>
                    <a:pt x="0" y="763155"/>
                  </a:lnTo>
                  <a:close/>
                </a:path>
              </a:pathLst>
            </a:custGeom>
            <a:ln w="9525">
              <a:solidFill>
                <a:srgbClr val="003366"/>
              </a:solidFill>
            </a:ln>
          </p:spPr>
          <p:txBody>
            <a:bodyPr wrap="square" lIns="0" tIns="0" rIns="0" bIns="0" rtlCol="0"/>
            <a:lstStyle/>
            <a:p>
              <a:endParaRPr/>
            </a:p>
          </p:txBody>
        </p:sp>
        <p:sp>
          <p:nvSpPr>
            <p:cNvPr id="6" name="object 6"/>
            <p:cNvSpPr/>
            <p:nvPr/>
          </p:nvSpPr>
          <p:spPr>
            <a:xfrm>
              <a:off x="681156" y="5469177"/>
              <a:ext cx="2384750" cy="735188"/>
            </a:xfrm>
            <a:prstGeom prst="rect">
              <a:avLst/>
            </a:prstGeom>
            <a:blipFill>
              <a:blip r:embed="rId3" cstate="print"/>
              <a:stretch>
                <a:fillRect/>
              </a:stretch>
            </a:blipFill>
          </p:spPr>
          <p:txBody>
            <a:bodyPr wrap="square" lIns="0" tIns="0" rIns="0" bIns="0" rtlCol="0"/>
            <a:lstStyle/>
            <a:p>
              <a:endParaRPr b="1" dirty="0"/>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2698750" y="0"/>
            <a:ext cx="6445250" cy="1366400"/>
          </a:xfrm>
          <a:prstGeom prst="rect">
            <a:avLst/>
          </a:prstGeom>
          <a:solidFill>
            <a:srgbClr val="FFFF00"/>
          </a:solidFill>
          <a:ln w="9144">
            <a:solidFill>
              <a:srgbClr val="003366"/>
            </a:solidFill>
          </a:ln>
        </p:spPr>
        <p:txBody>
          <a:bodyPr vert="horz" wrap="square" lIns="0" tIns="12065" rIns="0" bIns="0" rtlCol="0">
            <a:spAutoFit/>
          </a:bodyPr>
          <a:lstStyle/>
          <a:p>
            <a:pPr marL="339090" marR="271145" indent="541020">
              <a:lnSpc>
                <a:spcPct val="100000"/>
              </a:lnSpc>
              <a:spcBef>
                <a:spcPts val="95"/>
              </a:spcBef>
            </a:pPr>
            <a:r>
              <a:rPr b="1" i="0" spc="-20" dirty="0">
                <a:latin typeface="Cambria"/>
                <a:cs typeface="Cambria"/>
              </a:rPr>
              <a:t>7. </a:t>
            </a:r>
            <a:r>
              <a:rPr b="1" i="0" spc="15" dirty="0">
                <a:latin typeface="Cambria"/>
                <a:cs typeface="Cambria"/>
              </a:rPr>
              <a:t>Transmiterea  </a:t>
            </a:r>
            <a:r>
              <a:rPr b="1" i="0" spc="30" dirty="0">
                <a:latin typeface="Cambria"/>
                <a:cs typeface="Cambria"/>
              </a:rPr>
              <a:t>datelor </a:t>
            </a:r>
            <a:r>
              <a:rPr b="1" i="0" spc="10" dirty="0">
                <a:latin typeface="Cambria"/>
                <a:cs typeface="Cambria"/>
              </a:rPr>
              <a:t>altor</a:t>
            </a:r>
            <a:r>
              <a:rPr b="1" i="0" spc="114" dirty="0">
                <a:latin typeface="Cambria"/>
                <a:cs typeface="Cambria"/>
              </a:rPr>
              <a:t> </a:t>
            </a:r>
            <a:r>
              <a:rPr b="1" i="0" spc="45" dirty="0">
                <a:latin typeface="Cambria"/>
                <a:cs typeface="Cambria"/>
              </a:rPr>
              <a:t>aplicaţii</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914900" y="990600"/>
            <a:ext cx="4229099" cy="5867397"/>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402437" y="1237564"/>
            <a:ext cx="4680585" cy="3681095"/>
          </a:xfrm>
          <a:prstGeom prst="rect">
            <a:avLst/>
          </a:prstGeom>
        </p:spPr>
        <p:txBody>
          <a:bodyPr vert="horz" wrap="square" lIns="0" tIns="12700" rIns="0" bIns="0" rtlCol="0">
            <a:spAutoFit/>
          </a:bodyPr>
          <a:lstStyle/>
          <a:p>
            <a:pPr marL="1410335" marR="1400175" algn="ctr">
              <a:lnSpc>
                <a:spcPct val="100000"/>
              </a:lnSpc>
              <a:spcBef>
                <a:spcPts val="100"/>
              </a:spcBef>
            </a:pPr>
            <a:r>
              <a:rPr sz="6000" b="1" spc="125" dirty="0">
                <a:solidFill>
                  <a:srgbClr val="003366"/>
                </a:solidFill>
                <a:latin typeface="Times New Roman"/>
                <a:cs typeface="Times New Roman"/>
              </a:rPr>
              <a:t>Când  </a:t>
            </a:r>
            <a:r>
              <a:rPr sz="6000" b="1" u="sng" spc="500" dirty="0">
                <a:solidFill>
                  <a:srgbClr val="FF0000"/>
                </a:solidFill>
                <a:latin typeface="Times New Roman"/>
                <a:cs typeface="Times New Roman"/>
              </a:rPr>
              <a:t>NU</a:t>
            </a:r>
            <a:endParaRPr sz="6000" u="sng" dirty="0">
              <a:latin typeface="Times New Roman"/>
              <a:cs typeface="Times New Roman"/>
            </a:endParaRPr>
          </a:p>
          <a:p>
            <a:pPr algn="ctr">
              <a:lnSpc>
                <a:spcPts val="7190"/>
              </a:lnSpc>
              <a:spcBef>
                <a:spcPts val="5"/>
              </a:spcBef>
            </a:pPr>
            <a:r>
              <a:rPr sz="6000" b="1" spc="20" dirty="0">
                <a:solidFill>
                  <a:srgbClr val="003366"/>
                </a:solidFill>
                <a:latin typeface="Cambria"/>
                <a:cs typeface="Cambria"/>
              </a:rPr>
              <a:t>utilizăm</a:t>
            </a:r>
            <a:endParaRPr sz="6000" dirty="0">
              <a:latin typeface="Cambria"/>
              <a:cs typeface="Cambria"/>
            </a:endParaRPr>
          </a:p>
          <a:p>
            <a:pPr algn="ctr">
              <a:lnSpc>
                <a:spcPts val="7190"/>
              </a:lnSpc>
            </a:pPr>
            <a:r>
              <a:rPr sz="6000" b="1" spc="250" dirty="0">
                <a:solidFill>
                  <a:srgbClr val="003366"/>
                </a:solidFill>
                <a:latin typeface="Times New Roman"/>
                <a:cs typeface="Times New Roman"/>
              </a:rPr>
              <a:t>baze </a:t>
            </a:r>
            <a:r>
              <a:rPr sz="6000" b="1" spc="330" dirty="0">
                <a:solidFill>
                  <a:srgbClr val="003366"/>
                </a:solidFill>
                <a:latin typeface="Times New Roman"/>
                <a:cs typeface="Times New Roman"/>
              </a:rPr>
              <a:t>de</a:t>
            </a:r>
            <a:r>
              <a:rPr sz="6000" b="1" spc="-320" dirty="0">
                <a:solidFill>
                  <a:srgbClr val="003366"/>
                </a:solidFill>
                <a:latin typeface="Times New Roman"/>
                <a:cs typeface="Times New Roman"/>
              </a:rPr>
              <a:t> </a:t>
            </a:r>
            <a:r>
              <a:rPr sz="6000" b="1" spc="150" dirty="0">
                <a:solidFill>
                  <a:srgbClr val="003366"/>
                </a:solidFill>
                <a:latin typeface="Times New Roman"/>
                <a:cs typeface="Times New Roman"/>
              </a:rPr>
              <a:t>date</a:t>
            </a:r>
            <a:r>
              <a:rPr sz="6000" spc="150" dirty="0">
                <a:solidFill>
                  <a:srgbClr val="003366"/>
                </a:solidFill>
                <a:latin typeface="Cambria"/>
                <a:cs typeface="Cambria"/>
              </a:rPr>
              <a:t>?</a:t>
            </a:r>
            <a:endParaRPr sz="6000" dirty="0">
              <a:latin typeface="Cambria"/>
              <a:cs typeface="Cambri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886200" y="794004"/>
            <a:ext cx="5068824" cy="6063992"/>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609600" y="366315"/>
            <a:ext cx="5715000" cy="410369"/>
          </a:xfrm>
          <a:prstGeom prst="rect">
            <a:avLst/>
          </a:prstGeom>
          <a:solidFill>
            <a:schemeClr val="accent6">
              <a:lumMod val="40000"/>
              <a:lumOff val="60000"/>
              <a:alpha val="72940"/>
            </a:schemeClr>
          </a:solidFill>
          <a:ln w="9144">
            <a:solidFill>
              <a:srgbClr val="003366"/>
            </a:solidFill>
          </a:ln>
        </p:spPr>
        <p:txBody>
          <a:bodyPr vert="horz" wrap="square" lIns="0" tIns="0" rIns="0" bIns="0" rtlCol="0">
            <a:spAutoFit/>
          </a:bodyPr>
          <a:lstStyle/>
          <a:p>
            <a:pPr marL="386080">
              <a:lnSpc>
                <a:spcPts val="3190"/>
              </a:lnSpc>
            </a:pPr>
            <a:r>
              <a:rPr sz="2800" b="1" i="0" spc="-15" dirty="0">
                <a:latin typeface="Cambria"/>
                <a:cs typeface="Cambria"/>
              </a:rPr>
              <a:t>1. </a:t>
            </a:r>
            <a:r>
              <a:rPr sz="2800" b="1" i="0" spc="25" dirty="0">
                <a:latin typeface="Cambria"/>
                <a:cs typeface="Cambria"/>
              </a:rPr>
              <a:t>Investiţia </a:t>
            </a:r>
            <a:r>
              <a:rPr sz="2800" b="1" i="0" spc="30" dirty="0">
                <a:latin typeface="Cambria"/>
                <a:cs typeface="Cambria"/>
              </a:rPr>
              <a:t>iniţială </a:t>
            </a:r>
            <a:r>
              <a:rPr sz="2800" b="1" i="0" spc="-30" dirty="0">
                <a:latin typeface="Cambria"/>
                <a:cs typeface="Cambria"/>
              </a:rPr>
              <a:t>e </a:t>
            </a:r>
            <a:r>
              <a:rPr sz="2800" b="1" i="0" spc="10" dirty="0">
                <a:latin typeface="Cambria"/>
                <a:cs typeface="Cambria"/>
              </a:rPr>
              <a:t>prea</a:t>
            </a:r>
            <a:r>
              <a:rPr sz="2800" b="1" i="0" spc="355" dirty="0">
                <a:latin typeface="Cambria"/>
                <a:cs typeface="Cambria"/>
              </a:rPr>
              <a:t> </a:t>
            </a:r>
            <a:r>
              <a:rPr sz="2800" b="1" i="0" spc="20" dirty="0">
                <a:latin typeface="Cambria"/>
                <a:cs typeface="Cambria"/>
              </a:rPr>
              <a:t>mare</a:t>
            </a:r>
            <a:endParaRPr sz="2800" b="1">
              <a:latin typeface="Cambria"/>
              <a:cs typeface="Cambri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93547" y="6019800"/>
            <a:ext cx="4343400" cy="410369"/>
          </a:xfrm>
          <a:prstGeom prst="rect">
            <a:avLst/>
          </a:prstGeom>
          <a:solidFill>
            <a:schemeClr val="accent6">
              <a:lumMod val="40000"/>
              <a:lumOff val="60000"/>
            </a:schemeClr>
          </a:solidFill>
          <a:ln w="9144">
            <a:solidFill>
              <a:srgbClr val="003366"/>
            </a:solidFill>
          </a:ln>
        </p:spPr>
        <p:txBody>
          <a:bodyPr vert="horz" wrap="square" lIns="0" tIns="0" rIns="0" bIns="0" rtlCol="0">
            <a:spAutoFit/>
          </a:bodyPr>
          <a:lstStyle/>
          <a:p>
            <a:pPr marL="809625">
              <a:lnSpc>
                <a:spcPts val="3200"/>
              </a:lnSpc>
            </a:pPr>
            <a:r>
              <a:rPr sz="2800" b="1" spc="-15" dirty="0">
                <a:solidFill>
                  <a:srgbClr val="003366"/>
                </a:solidFill>
                <a:latin typeface="Cambria"/>
                <a:cs typeface="Cambria"/>
              </a:rPr>
              <a:t>2. </a:t>
            </a:r>
            <a:r>
              <a:rPr sz="2800" b="1" spc="10" dirty="0">
                <a:solidFill>
                  <a:srgbClr val="003366"/>
                </a:solidFill>
                <a:latin typeface="Cambria"/>
                <a:cs typeface="Cambria"/>
              </a:rPr>
              <a:t>Prea </a:t>
            </a:r>
            <a:r>
              <a:rPr sz="2800" b="1" spc="75" dirty="0">
                <a:solidFill>
                  <a:srgbClr val="003366"/>
                </a:solidFill>
                <a:latin typeface="Cambria"/>
                <a:cs typeface="Cambria"/>
              </a:rPr>
              <a:t>mult</a:t>
            </a:r>
            <a:r>
              <a:rPr sz="2800" b="1" spc="225" dirty="0">
                <a:solidFill>
                  <a:srgbClr val="003366"/>
                </a:solidFill>
                <a:latin typeface="Cambria"/>
                <a:cs typeface="Cambria"/>
              </a:rPr>
              <a:t> </a:t>
            </a:r>
            <a:r>
              <a:rPr sz="2800" b="1" dirty="0">
                <a:solidFill>
                  <a:srgbClr val="003366"/>
                </a:solidFill>
                <a:latin typeface="Cambria"/>
                <a:cs typeface="Cambria"/>
              </a:rPr>
              <a:t>efort</a:t>
            </a:r>
            <a:endParaRPr sz="2800" b="1" dirty="0">
              <a:latin typeface="Cambria"/>
              <a:cs typeface="Cambri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47800" y="328655"/>
            <a:ext cx="6172200" cy="689932"/>
          </a:xfrm>
          <a:prstGeom prst="rect">
            <a:avLst/>
          </a:prstGeom>
        </p:spPr>
        <p:txBody>
          <a:bodyPr vert="horz" wrap="square" lIns="0" tIns="12700" rIns="0" bIns="0" rtlCol="0">
            <a:spAutoFit/>
          </a:bodyPr>
          <a:lstStyle/>
          <a:p>
            <a:pPr marL="12700">
              <a:lnSpc>
                <a:spcPct val="100000"/>
              </a:lnSpc>
              <a:spcBef>
                <a:spcPts val="100"/>
              </a:spcBef>
            </a:pPr>
            <a:r>
              <a:rPr b="1" i="0" spc="145" dirty="0">
                <a:solidFill>
                  <a:srgbClr val="FF0000"/>
                </a:solidFill>
                <a:latin typeface="Cambria"/>
                <a:cs typeface="Cambria"/>
              </a:rPr>
              <a:t>Modelul</a:t>
            </a:r>
            <a:r>
              <a:rPr b="1" i="0" spc="30" dirty="0">
                <a:solidFill>
                  <a:srgbClr val="FF0000"/>
                </a:solidFill>
                <a:latin typeface="Cambria"/>
                <a:cs typeface="Cambria"/>
              </a:rPr>
              <a:t> </a:t>
            </a:r>
            <a:r>
              <a:rPr b="1" i="0" spc="-30" dirty="0">
                <a:solidFill>
                  <a:srgbClr val="FF0000"/>
                </a:solidFill>
                <a:latin typeface="Cambria"/>
                <a:cs typeface="Cambria"/>
              </a:rPr>
              <a:t>reţea</a:t>
            </a:r>
          </a:p>
        </p:txBody>
      </p:sp>
      <p:sp>
        <p:nvSpPr>
          <p:cNvPr id="3" name="object 3"/>
          <p:cNvSpPr/>
          <p:nvPr/>
        </p:nvSpPr>
        <p:spPr>
          <a:xfrm>
            <a:off x="381000" y="1676400"/>
            <a:ext cx="3886200" cy="4571999"/>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3965575" y="1305813"/>
            <a:ext cx="3484879" cy="1732280"/>
          </a:xfrm>
          <a:prstGeom prst="rect">
            <a:avLst/>
          </a:prstGeom>
        </p:spPr>
        <p:txBody>
          <a:bodyPr vert="horz" wrap="square" lIns="0" tIns="12065" rIns="0" bIns="0" rtlCol="0">
            <a:spAutoFit/>
          </a:bodyPr>
          <a:lstStyle/>
          <a:p>
            <a:pPr marL="901065" lvl="1" indent="-431800">
              <a:spcBef>
                <a:spcPts val="95"/>
              </a:spcBef>
              <a:buClr>
                <a:srgbClr val="9A0000"/>
              </a:buClr>
              <a:buSzPct val="75000"/>
              <a:tabLst>
                <a:tab pos="443865" algn="l"/>
                <a:tab pos="444500" algn="l"/>
              </a:tabLst>
            </a:pPr>
            <a:r>
              <a:rPr sz="2800" b="1" u="sng" spc="55" dirty="0">
                <a:solidFill>
                  <a:srgbClr val="3333FF"/>
                </a:solidFill>
                <a:latin typeface="Cambria"/>
                <a:cs typeface="Cambria"/>
              </a:rPr>
              <a:t>Concepte:</a:t>
            </a:r>
            <a:endParaRPr sz="2800" b="1" u="sng" dirty="0">
              <a:solidFill>
                <a:srgbClr val="3333FF"/>
              </a:solidFill>
              <a:latin typeface="Cambria"/>
              <a:cs typeface="Cambria"/>
            </a:endParaRPr>
          </a:p>
          <a:p>
            <a:pPr marL="756285" lvl="1" indent="-287020">
              <a:lnSpc>
                <a:spcPct val="100000"/>
              </a:lnSpc>
              <a:buClr>
                <a:srgbClr val="9A0000"/>
              </a:buClr>
              <a:buSzPct val="69642"/>
              <a:buFont typeface="Wingdings"/>
              <a:buChar char="◼"/>
              <a:tabLst>
                <a:tab pos="756920" algn="l"/>
              </a:tabLst>
            </a:pPr>
            <a:r>
              <a:rPr sz="2800" spc="10" dirty="0">
                <a:solidFill>
                  <a:srgbClr val="003366"/>
                </a:solidFill>
                <a:latin typeface="Cambria"/>
                <a:cs typeface="Cambria"/>
              </a:rPr>
              <a:t>structură </a:t>
            </a:r>
            <a:r>
              <a:rPr sz="2800" spc="65" dirty="0">
                <a:solidFill>
                  <a:srgbClr val="003366"/>
                </a:solidFill>
                <a:latin typeface="Cambria"/>
                <a:cs typeface="Cambria"/>
              </a:rPr>
              <a:t>de</a:t>
            </a:r>
            <a:r>
              <a:rPr sz="2800" spc="114" dirty="0">
                <a:solidFill>
                  <a:srgbClr val="003366"/>
                </a:solidFill>
                <a:latin typeface="Cambria"/>
                <a:cs typeface="Cambria"/>
              </a:rPr>
              <a:t> </a:t>
            </a:r>
            <a:r>
              <a:rPr sz="2800" spc="-210" dirty="0">
                <a:solidFill>
                  <a:srgbClr val="003366"/>
                </a:solidFill>
                <a:latin typeface="Cambria"/>
                <a:cs typeface="Cambria"/>
              </a:rPr>
              <a:t>graf,</a:t>
            </a:r>
            <a:endParaRPr sz="2800" dirty="0">
              <a:latin typeface="Cambria"/>
              <a:cs typeface="Cambria"/>
            </a:endParaRPr>
          </a:p>
          <a:p>
            <a:pPr marL="756285" lvl="1" indent="-287020">
              <a:lnSpc>
                <a:spcPct val="100000"/>
              </a:lnSpc>
              <a:spcBef>
                <a:spcPts val="5"/>
              </a:spcBef>
              <a:buClr>
                <a:srgbClr val="9A0000"/>
              </a:buClr>
              <a:buSzPct val="69642"/>
              <a:buFont typeface="Wingdings"/>
              <a:buChar char="◼"/>
              <a:tabLst>
                <a:tab pos="756920" algn="l"/>
              </a:tabLst>
            </a:pPr>
            <a:r>
              <a:rPr sz="2800" spc="35" dirty="0">
                <a:solidFill>
                  <a:srgbClr val="003366"/>
                </a:solidFill>
                <a:latin typeface="Cambria"/>
                <a:cs typeface="Cambria"/>
              </a:rPr>
              <a:t>tip</a:t>
            </a:r>
            <a:r>
              <a:rPr sz="2800" spc="85" dirty="0">
                <a:solidFill>
                  <a:srgbClr val="003366"/>
                </a:solidFill>
                <a:latin typeface="Cambria"/>
                <a:cs typeface="Cambria"/>
              </a:rPr>
              <a:t> </a:t>
            </a:r>
            <a:r>
              <a:rPr sz="2800" spc="25" dirty="0">
                <a:solidFill>
                  <a:srgbClr val="003366"/>
                </a:solidFill>
                <a:latin typeface="Cambria"/>
                <a:cs typeface="Cambria"/>
              </a:rPr>
              <a:t>articol,</a:t>
            </a:r>
            <a:endParaRPr sz="2800" dirty="0">
              <a:latin typeface="Cambria"/>
              <a:cs typeface="Cambria"/>
            </a:endParaRPr>
          </a:p>
          <a:p>
            <a:pPr marL="756285" lvl="1" indent="-287020">
              <a:lnSpc>
                <a:spcPct val="100000"/>
              </a:lnSpc>
              <a:buClr>
                <a:srgbClr val="9A0000"/>
              </a:buClr>
              <a:buSzPct val="69642"/>
              <a:buFont typeface="Wingdings"/>
              <a:buChar char="◼"/>
              <a:tabLst>
                <a:tab pos="756920" algn="l"/>
              </a:tabLst>
            </a:pPr>
            <a:r>
              <a:rPr sz="2800" spc="35" dirty="0">
                <a:solidFill>
                  <a:srgbClr val="003366"/>
                </a:solidFill>
                <a:latin typeface="Cambria"/>
                <a:cs typeface="Cambria"/>
              </a:rPr>
              <a:t>tip</a:t>
            </a:r>
            <a:r>
              <a:rPr sz="2800" spc="85" dirty="0">
                <a:solidFill>
                  <a:srgbClr val="003366"/>
                </a:solidFill>
                <a:latin typeface="Cambria"/>
                <a:cs typeface="Cambria"/>
              </a:rPr>
              <a:t> relaţie,…</a:t>
            </a:r>
            <a:endParaRPr sz="2800" dirty="0">
              <a:latin typeface="Cambria"/>
              <a:cs typeface="Cambria"/>
            </a:endParaRPr>
          </a:p>
        </p:txBody>
      </p:sp>
      <p:sp>
        <p:nvSpPr>
          <p:cNvPr id="5" name="object 5"/>
          <p:cNvSpPr/>
          <p:nvPr/>
        </p:nvSpPr>
        <p:spPr>
          <a:xfrm>
            <a:off x="4411979" y="3962400"/>
            <a:ext cx="4732019" cy="175260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sp>
          <p:nvSpPr>
            <p:cNvPr id="3" name="object 3"/>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5029200" y="1219200"/>
              <a:ext cx="3810000" cy="1905000"/>
            </a:xfrm>
            <a:custGeom>
              <a:avLst/>
              <a:gdLst/>
              <a:ahLst/>
              <a:cxnLst/>
              <a:rect l="l" t="t" r="r" b="b"/>
              <a:pathLst>
                <a:path w="3810000" h="1905000">
                  <a:moveTo>
                    <a:pt x="3810000" y="0"/>
                  </a:moveTo>
                  <a:lnTo>
                    <a:pt x="0" y="0"/>
                  </a:lnTo>
                  <a:lnTo>
                    <a:pt x="0" y="1905000"/>
                  </a:lnTo>
                  <a:lnTo>
                    <a:pt x="3810000" y="1905000"/>
                  </a:lnTo>
                  <a:lnTo>
                    <a:pt x="3810000" y="0"/>
                  </a:lnTo>
                  <a:close/>
                </a:path>
              </a:pathLst>
            </a:custGeom>
            <a:solidFill>
              <a:schemeClr val="accent6">
                <a:lumMod val="40000"/>
                <a:lumOff val="60000"/>
              </a:schemeClr>
            </a:solidFill>
          </p:spPr>
          <p:txBody>
            <a:bodyPr wrap="square" lIns="0" tIns="0" rIns="0" bIns="0" rtlCol="0"/>
            <a:lstStyle/>
            <a:p>
              <a:endParaRPr b="1" dirty="0"/>
            </a:p>
          </p:txBody>
        </p:sp>
        <p:sp>
          <p:nvSpPr>
            <p:cNvPr id="5" name="object 5"/>
            <p:cNvSpPr/>
            <p:nvPr/>
          </p:nvSpPr>
          <p:spPr>
            <a:xfrm>
              <a:off x="5029200" y="1219200"/>
              <a:ext cx="3810000" cy="1905000"/>
            </a:xfrm>
            <a:custGeom>
              <a:avLst/>
              <a:gdLst/>
              <a:ahLst/>
              <a:cxnLst/>
              <a:rect l="l" t="t" r="r" b="b"/>
              <a:pathLst>
                <a:path w="3810000" h="1905000">
                  <a:moveTo>
                    <a:pt x="0" y="1905000"/>
                  </a:moveTo>
                  <a:lnTo>
                    <a:pt x="3810000" y="1905000"/>
                  </a:lnTo>
                  <a:lnTo>
                    <a:pt x="3810000" y="0"/>
                  </a:lnTo>
                  <a:lnTo>
                    <a:pt x="0" y="0"/>
                  </a:lnTo>
                  <a:lnTo>
                    <a:pt x="0" y="1905000"/>
                  </a:lnTo>
                  <a:close/>
                </a:path>
              </a:pathLst>
            </a:custGeom>
            <a:ln w="9144">
              <a:solidFill>
                <a:srgbClr val="000000"/>
              </a:solidFill>
            </a:ln>
          </p:spPr>
          <p:txBody>
            <a:bodyPr wrap="square" lIns="0" tIns="0" rIns="0" bIns="0" rtlCol="0"/>
            <a:lstStyle/>
            <a:p>
              <a:endParaRPr/>
            </a:p>
          </p:txBody>
        </p:sp>
      </p:grpSp>
      <p:sp>
        <p:nvSpPr>
          <p:cNvPr id="6" name="object 6"/>
          <p:cNvSpPr txBox="1"/>
          <p:nvPr/>
        </p:nvSpPr>
        <p:spPr>
          <a:xfrm>
            <a:off x="5029200" y="1219200"/>
            <a:ext cx="3635248" cy="1819344"/>
          </a:xfrm>
          <a:prstGeom prst="rect">
            <a:avLst/>
          </a:prstGeom>
        </p:spPr>
        <p:txBody>
          <a:bodyPr vert="horz" wrap="square" lIns="0" tIns="12065" rIns="0" bIns="0" rtlCol="0">
            <a:spAutoFit/>
          </a:bodyPr>
          <a:lstStyle/>
          <a:p>
            <a:pPr marL="603885" marR="5080" indent="-591820">
              <a:lnSpc>
                <a:spcPct val="110000"/>
              </a:lnSpc>
              <a:spcBef>
                <a:spcPts val="95"/>
              </a:spcBef>
            </a:pPr>
            <a:r>
              <a:rPr sz="2800" b="1" spc="-15" dirty="0">
                <a:solidFill>
                  <a:srgbClr val="003366"/>
                </a:solidFill>
                <a:latin typeface="Cambria"/>
                <a:cs typeface="Cambria"/>
              </a:rPr>
              <a:t>3. </a:t>
            </a:r>
            <a:r>
              <a:rPr sz="2800" b="1" spc="75" dirty="0">
                <a:solidFill>
                  <a:srgbClr val="003366"/>
                </a:solidFill>
                <a:latin typeface="Cambria"/>
                <a:cs typeface="Cambria"/>
              </a:rPr>
              <a:t>Aplicaţia </a:t>
            </a:r>
            <a:r>
              <a:rPr sz="2800" b="1" spc="-30" dirty="0">
                <a:solidFill>
                  <a:srgbClr val="003366"/>
                </a:solidFill>
                <a:latin typeface="Cambria"/>
                <a:cs typeface="Cambria"/>
              </a:rPr>
              <a:t>e </a:t>
            </a:r>
            <a:r>
              <a:rPr sz="2800" b="1" spc="70" dirty="0">
                <a:solidFill>
                  <a:srgbClr val="003366"/>
                </a:solidFill>
                <a:latin typeface="Cambria"/>
                <a:cs typeface="Cambria"/>
              </a:rPr>
              <a:t>simplă,  </a:t>
            </a:r>
            <a:r>
              <a:rPr sz="2800" b="1" spc="40" dirty="0">
                <a:solidFill>
                  <a:srgbClr val="003366"/>
                </a:solidFill>
                <a:latin typeface="Cambria"/>
                <a:cs typeface="Cambria"/>
              </a:rPr>
              <a:t>bine-definită,</a:t>
            </a:r>
            <a:endParaRPr sz="2800" b="1" dirty="0">
              <a:latin typeface="Cambria"/>
              <a:cs typeface="Cambria"/>
            </a:endParaRPr>
          </a:p>
          <a:p>
            <a:pPr algn="ctr">
              <a:lnSpc>
                <a:spcPts val="3190"/>
              </a:lnSpc>
              <a:spcBef>
                <a:spcPts val="340"/>
              </a:spcBef>
            </a:pPr>
            <a:r>
              <a:rPr sz="2800" b="1" spc="20" dirty="0">
                <a:solidFill>
                  <a:srgbClr val="003366"/>
                </a:solidFill>
                <a:latin typeface="Cambria"/>
                <a:cs typeface="Cambria"/>
              </a:rPr>
              <a:t>fără</a:t>
            </a:r>
            <a:r>
              <a:rPr sz="2800" b="1" spc="60" dirty="0">
                <a:solidFill>
                  <a:srgbClr val="003366"/>
                </a:solidFill>
                <a:latin typeface="Cambria"/>
                <a:cs typeface="Cambria"/>
              </a:rPr>
              <a:t> </a:t>
            </a:r>
            <a:r>
              <a:rPr sz="2800" b="1" spc="50" dirty="0">
                <a:solidFill>
                  <a:srgbClr val="003366"/>
                </a:solidFill>
                <a:latin typeface="Cambria"/>
                <a:cs typeface="Cambria"/>
              </a:rPr>
              <a:t>modificări</a:t>
            </a:r>
            <a:endParaRPr sz="2800" b="1" dirty="0">
              <a:latin typeface="Cambria"/>
              <a:cs typeface="Cambria"/>
            </a:endParaRPr>
          </a:p>
          <a:p>
            <a:pPr algn="ctr">
              <a:lnSpc>
                <a:spcPts val="3190"/>
              </a:lnSpc>
            </a:pPr>
            <a:r>
              <a:rPr sz="2800" b="1" spc="5" dirty="0">
                <a:solidFill>
                  <a:srgbClr val="003366"/>
                </a:solidFill>
                <a:latin typeface="Cambria"/>
                <a:cs typeface="Cambria"/>
              </a:rPr>
              <a:t>ulterioare</a:t>
            </a:r>
            <a:endParaRPr sz="2800" b="1" dirty="0">
              <a:latin typeface="Cambria"/>
              <a:cs typeface="Cambria"/>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sp>
          <p:nvSpPr>
            <p:cNvPr id="3" name="object 3"/>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295400" y="5410200"/>
              <a:ext cx="7086600" cy="762000"/>
            </a:xfrm>
            <a:custGeom>
              <a:avLst/>
              <a:gdLst/>
              <a:ahLst/>
              <a:cxnLst/>
              <a:rect l="l" t="t" r="r" b="b"/>
              <a:pathLst>
                <a:path w="7086600" h="762000">
                  <a:moveTo>
                    <a:pt x="7086600" y="0"/>
                  </a:moveTo>
                  <a:lnTo>
                    <a:pt x="0" y="0"/>
                  </a:lnTo>
                  <a:lnTo>
                    <a:pt x="0" y="762000"/>
                  </a:lnTo>
                  <a:lnTo>
                    <a:pt x="7086600" y="762000"/>
                  </a:lnTo>
                  <a:lnTo>
                    <a:pt x="7086600" y="0"/>
                  </a:lnTo>
                  <a:close/>
                </a:path>
              </a:pathLst>
            </a:custGeom>
            <a:solidFill>
              <a:srgbClr val="ACD5FF"/>
            </a:solidFill>
          </p:spPr>
          <p:txBody>
            <a:bodyPr wrap="square" lIns="0" tIns="0" rIns="0" bIns="0" rtlCol="0"/>
            <a:lstStyle/>
            <a:p>
              <a:endParaRPr/>
            </a:p>
          </p:txBody>
        </p:sp>
        <p:sp>
          <p:nvSpPr>
            <p:cNvPr id="5" name="object 5"/>
            <p:cNvSpPr/>
            <p:nvPr/>
          </p:nvSpPr>
          <p:spPr>
            <a:xfrm>
              <a:off x="1295400" y="5410200"/>
              <a:ext cx="7086600" cy="762000"/>
            </a:xfrm>
            <a:custGeom>
              <a:avLst/>
              <a:gdLst/>
              <a:ahLst/>
              <a:cxnLst/>
              <a:rect l="l" t="t" r="r" b="b"/>
              <a:pathLst>
                <a:path w="7086600" h="762000">
                  <a:moveTo>
                    <a:pt x="0" y="762000"/>
                  </a:moveTo>
                  <a:lnTo>
                    <a:pt x="7086600" y="762000"/>
                  </a:lnTo>
                  <a:lnTo>
                    <a:pt x="7086600" y="0"/>
                  </a:lnTo>
                  <a:lnTo>
                    <a:pt x="0" y="0"/>
                  </a:lnTo>
                  <a:lnTo>
                    <a:pt x="0" y="762000"/>
                  </a:lnTo>
                  <a:close/>
                </a:path>
              </a:pathLst>
            </a:custGeom>
            <a:ln w="9144">
              <a:solidFill>
                <a:srgbClr val="000000"/>
              </a:solidFill>
            </a:ln>
          </p:spPr>
          <p:txBody>
            <a:bodyPr wrap="square" lIns="0" tIns="0" rIns="0" bIns="0" rtlCol="0"/>
            <a:lstStyle/>
            <a:p>
              <a:endParaRPr/>
            </a:p>
          </p:txBody>
        </p:sp>
      </p:grpSp>
      <p:sp>
        <p:nvSpPr>
          <p:cNvPr id="6" name="object 6"/>
          <p:cNvSpPr txBox="1">
            <a:spLocks noGrp="1"/>
          </p:cNvSpPr>
          <p:nvPr>
            <p:ph type="title"/>
          </p:nvPr>
        </p:nvSpPr>
        <p:spPr>
          <a:xfrm>
            <a:off x="1295400" y="5377383"/>
            <a:ext cx="7086600" cy="835660"/>
          </a:xfrm>
          <a:prstGeom prst="rect">
            <a:avLst/>
          </a:prstGeom>
          <a:solidFill>
            <a:schemeClr val="accent6">
              <a:lumMod val="40000"/>
              <a:lumOff val="60000"/>
            </a:schemeClr>
          </a:solidFill>
        </p:spPr>
        <p:txBody>
          <a:bodyPr vert="horz" wrap="square" lIns="0" tIns="60960" rIns="0" bIns="0" rtlCol="0">
            <a:spAutoFit/>
          </a:bodyPr>
          <a:lstStyle/>
          <a:p>
            <a:pPr marL="1616075" marR="5080" indent="-1604010">
              <a:lnSpc>
                <a:spcPts val="3020"/>
              </a:lnSpc>
              <a:spcBef>
                <a:spcPts val="480"/>
              </a:spcBef>
            </a:pPr>
            <a:r>
              <a:rPr sz="2800" b="1" i="0" spc="-15" dirty="0">
                <a:latin typeface="Cambria"/>
                <a:cs typeface="Cambria"/>
              </a:rPr>
              <a:t>4. </a:t>
            </a:r>
            <a:r>
              <a:rPr sz="2800" b="1" i="0" spc="275" dirty="0">
                <a:latin typeface="Cambria"/>
                <a:cs typeface="Cambria"/>
              </a:rPr>
              <a:t>Nu </a:t>
            </a:r>
            <a:r>
              <a:rPr sz="2800" b="1" i="0" spc="-30" dirty="0">
                <a:latin typeface="Cambria"/>
                <a:cs typeface="Cambria"/>
              </a:rPr>
              <a:t>este </a:t>
            </a:r>
            <a:r>
              <a:rPr sz="2800" b="1" i="0" spc="-5" dirty="0">
                <a:latin typeface="Cambria"/>
                <a:cs typeface="Cambria"/>
              </a:rPr>
              <a:t>necesar </a:t>
            </a:r>
            <a:r>
              <a:rPr sz="2800" b="1" i="0" spc="25" dirty="0">
                <a:latin typeface="Cambria"/>
                <a:cs typeface="Cambria"/>
              </a:rPr>
              <a:t>accesul </a:t>
            </a:r>
            <a:r>
              <a:rPr sz="2800" b="1" i="0" spc="70" dirty="0">
                <a:latin typeface="Cambria"/>
                <a:cs typeface="Cambria"/>
              </a:rPr>
              <a:t>mai </a:t>
            </a:r>
            <a:r>
              <a:rPr sz="2800" b="1" i="0" spc="45" dirty="0">
                <a:latin typeface="Cambria"/>
                <a:cs typeface="Cambria"/>
              </a:rPr>
              <a:t>multor  </a:t>
            </a:r>
            <a:r>
              <a:rPr sz="2800" b="1" i="0" spc="30" dirty="0">
                <a:latin typeface="Cambria"/>
                <a:cs typeface="Cambria"/>
              </a:rPr>
              <a:t>utilizatori </a:t>
            </a:r>
            <a:r>
              <a:rPr sz="2800" b="1" i="0" spc="35" dirty="0">
                <a:latin typeface="Cambria"/>
                <a:cs typeface="Cambria"/>
              </a:rPr>
              <a:t>la</a:t>
            </a:r>
            <a:r>
              <a:rPr sz="2800" b="1" i="0" spc="110" dirty="0">
                <a:latin typeface="Cambria"/>
                <a:cs typeface="Cambria"/>
              </a:rPr>
              <a:t> </a:t>
            </a:r>
            <a:r>
              <a:rPr sz="2800" b="1" i="0" spc="30" dirty="0">
                <a:latin typeface="Cambria"/>
                <a:cs typeface="Cambria"/>
              </a:rPr>
              <a:t>date</a:t>
            </a:r>
            <a:endParaRPr sz="2800" b="1" dirty="0">
              <a:latin typeface="Cambria"/>
              <a:cs typeface="Cambria"/>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sp>
          <p:nvSpPr>
            <p:cNvPr id="3" name="object 3"/>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977895" y="2977260"/>
              <a:ext cx="3615181" cy="758317"/>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802254" y="1048511"/>
              <a:ext cx="4090035" cy="608838"/>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7077329" y="1221104"/>
              <a:ext cx="88900" cy="415925"/>
            </a:xfrm>
            <a:custGeom>
              <a:avLst/>
              <a:gdLst/>
              <a:ahLst/>
              <a:cxnLst/>
              <a:rect l="l" t="t" r="r" b="b"/>
              <a:pathLst>
                <a:path w="88900" h="415925">
                  <a:moveTo>
                    <a:pt x="88900" y="309499"/>
                  </a:moveTo>
                  <a:lnTo>
                    <a:pt x="0" y="309499"/>
                  </a:lnTo>
                  <a:lnTo>
                    <a:pt x="0" y="415544"/>
                  </a:lnTo>
                  <a:lnTo>
                    <a:pt x="88900" y="415544"/>
                  </a:lnTo>
                  <a:lnTo>
                    <a:pt x="88900" y="309499"/>
                  </a:lnTo>
                  <a:close/>
                </a:path>
                <a:path w="88900" h="415925">
                  <a:moveTo>
                    <a:pt x="88900" y="0"/>
                  </a:moveTo>
                  <a:lnTo>
                    <a:pt x="0" y="0"/>
                  </a:lnTo>
                  <a:lnTo>
                    <a:pt x="0" y="106045"/>
                  </a:lnTo>
                  <a:lnTo>
                    <a:pt x="88900" y="106045"/>
                  </a:lnTo>
                  <a:lnTo>
                    <a:pt x="88900" y="0"/>
                  </a:lnTo>
                  <a:close/>
                </a:path>
              </a:pathLst>
            </a:custGeom>
            <a:solidFill>
              <a:srgbClr val="C00000"/>
            </a:solidFill>
          </p:spPr>
          <p:txBody>
            <a:bodyPr wrap="square" lIns="0" tIns="0" rIns="0" bIns="0" rtlCol="0"/>
            <a:lstStyle/>
            <a:p>
              <a:endParaRPr/>
            </a:p>
          </p:txBody>
        </p:sp>
        <p:sp>
          <p:nvSpPr>
            <p:cNvPr id="7" name="object 7"/>
            <p:cNvSpPr/>
            <p:nvPr/>
          </p:nvSpPr>
          <p:spPr>
            <a:xfrm>
              <a:off x="7077329" y="1221105"/>
              <a:ext cx="88900" cy="415925"/>
            </a:xfrm>
            <a:custGeom>
              <a:avLst/>
              <a:gdLst/>
              <a:ahLst/>
              <a:cxnLst/>
              <a:rect l="l" t="t" r="r" b="b"/>
              <a:pathLst>
                <a:path w="88900" h="415925">
                  <a:moveTo>
                    <a:pt x="0" y="309499"/>
                  </a:moveTo>
                  <a:lnTo>
                    <a:pt x="88900" y="309499"/>
                  </a:lnTo>
                  <a:lnTo>
                    <a:pt x="88900" y="415544"/>
                  </a:lnTo>
                  <a:lnTo>
                    <a:pt x="0" y="415544"/>
                  </a:lnTo>
                  <a:lnTo>
                    <a:pt x="0" y="309499"/>
                  </a:lnTo>
                  <a:close/>
                </a:path>
                <a:path w="88900" h="415925">
                  <a:moveTo>
                    <a:pt x="0" y="0"/>
                  </a:moveTo>
                  <a:lnTo>
                    <a:pt x="88900" y="0"/>
                  </a:lnTo>
                  <a:lnTo>
                    <a:pt x="88900" y="106045"/>
                  </a:lnTo>
                  <a:lnTo>
                    <a:pt x="0" y="106045"/>
                  </a:lnTo>
                  <a:lnTo>
                    <a:pt x="0" y="0"/>
                  </a:lnTo>
                  <a:close/>
                </a:path>
              </a:pathLst>
            </a:custGeom>
            <a:ln w="18288">
              <a:solidFill>
                <a:srgbClr val="003366"/>
              </a:solidFill>
            </a:ln>
          </p:spPr>
          <p:txBody>
            <a:bodyPr wrap="square" lIns="0" tIns="0" rIns="0" bIns="0" rtlCol="0"/>
            <a:lstStyle/>
            <a:p>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400" y="152400"/>
            <a:ext cx="8382000" cy="689932"/>
          </a:xfrm>
          <a:prstGeom prst="rect">
            <a:avLst/>
          </a:prstGeom>
        </p:spPr>
        <p:txBody>
          <a:bodyPr vert="horz" wrap="square" lIns="0" tIns="12700" rIns="0" bIns="0" rtlCol="0">
            <a:spAutoFit/>
          </a:bodyPr>
          <a:lstStyle/>
          <a:p>
            <a:pPr marL="12700">
              <a:lnSpc>
                <a:spcPct val="100000"/>
              </a:lnSpc>
              <a:spcBef>
                <a:spcPts val="100"/>
              </a:spcBef>
            </a:pPr>
            <a:r>
              <a:rPr b="1" i="0" spc="-5" dirty="0">
                <a:latin typeface="Cambria"/>
                <a:cs typeface="Cambria"/>
              </a:rPr>
              <a:t>Fişiere </a:t>
            </a:r>
            <a:r>
              <a:rPr b="1" i="0" dirty="0">
                <a:latin typeface="Cambria"/>
                <a:cs typeface="Cambria"/>
              </a:rPr>
              <a:t>text </a:t>
            </a:r>
            <a:r>
              <a:rPr i="0" spc="120" dirty="0">
                <a:solidFill>
                  <a:srgbClr val="C00000"/>
                </a:solidFill>
                <a:latin typeface="Cambria"/>
                <a:cs typeface="Cambria"/>
              </a:rPr>
              <a:t>vs. </a:t>
            </a:r>
            <a:r>
              <a:rPr b="1" i="0" spc="60" dirty="0">
                <a:solidFill>
                  <a:srgbClr val="3333FF"/>
                </a:solidFill>
                <a:latin typeface="Cambria"/>
                <a:cs typeface="Cambria"/>
              </a:rPr>
              <a:t>Bază </a:t>
            </a:r>
            <a:r>
              <a:rPr b="1" i="0" spc="85" dirty="0">
                <a:solidFill>
                  <a:srgbClr val="3333FF"/>
                </a:solidFill>
                <a:latin typeface="Cambria"/>
                <a:cs typeface="Cambria"/>
              </a:rPr>
              <a:t>de</a:t>
            </a:r>
            <a:r>
              <a:rPr b="1" i="0" spc="330" dirty="0">
                <a:solidFill>
                  <a:srgbClr val="3333FF"/>
                </a:solidFill>
                <a:latin typeface="Cambria"/>
                <a:cs typeface="Cambria"/>
              </a:rPr>
              <a:t> </a:t>
            </a:r>
            <a:r>
              <a:rPr b="1" i="0" spc="40" dirty="0">
                <a:solidFill>
                  <a:srgbClr val="3333FF"/>
                </a:solidFill>
                <a:latin typeface="Cambria"/>
                <a:cs typeface="Cambria"/>
              </a:rPr>
              <a:t>date</a:t>
            </a:r>
          </a:p>
        </p:txBody>
      </p:sp>
      <p:sp>
        <p:nvSpPr>
          <p:cNvPr id="3" name="object 3"/>
          <p:cNvSpPr txBox="1"/>
          <p:nvPr/>
        </p:nvSpPr>
        <p:spPr>
          <a:xfrm>
            <a:off x="840739" y="1217191"/>
            <a:ext cx="8115934" cy="1049655"/>
          </a:xfrm>
          <a:prstGeom prst="rect">
            <a:avLst/>
          </a:prstGeom>
        </p:spPr>
        <p:txBody>
          <a:bodyPr vert="horz" wrap="square" lIns="0" tIns="97790" rIns="0" bIns="0" rtlCol="0">
            <a:spAutoFit/>
          </a:bodyPr>
          <a:lstStyle/>
          <a:p>
            <a:pPr marL="355600" indent="-343535">
              <a:lnSpc>
                <a:spcPct val="100000"/>
              </a:lnSpc>
              <a:spcBef>
                <a:spcPts val="770"/>
              </a:spcBef>
              <a:buClr>
                <a:srgbClr val="9A0000"/>
              </a:buClr>
              <a:buSzPct val="75000"/>
              <a:buFont typeface="Wingdings"/>
              <a:buChar char="◼"/>
              <a:tabLst>
                <a:tab pos="355600" algn="l"/>
                <a:tab pos="356235" algn="l"/>
                <a:tab pos="2686050" algn="l"/>
              </a:tabLst>
            </a:pPr>
            <a:r>
              <a:rPr sz="2800" spc="75" dirty="0">
                <a:latin typeface="Cambria"/>
                <a:cs typeface="Cambria"/>
              </a:rPr>
              <a:t>a.</a:t>
            </a:r>
            <a:r>
              <a:rPr sz="2800" spc="90" dirty="0">
                <a:latin typeface="Cambria"/>
                <a:cs typeface="Cambria"/>
              </a:rPr>
              <a:t> </a:t>
            </a:r>
            <a:r>
              <a:rPr sz="2800" spc="-5" dirty="0">
                <a:latin typeface="Cambria"/>
                <a:cs typeface="Cambria"/>
              </a:rPr>
              <a:t>Fişiere</a:t>
            </a:r>
            <a:r>
              <a:rPr sz="2800" spc="90" dirty="0">
                <a:latin typeface="Cambria"/>
                <a:cs typeface="Cambria"/>
              </a:rPr>
              <a:t> </a:t>
            </a:r>
            <a:r>
              <a:rPr sz="2800" spc="-15" dirty="0">
                <a:latin typeface="Cambria"/>
                <a:cs typeface="Cambria"/>
              </a:rPr>
              <a:t>text:	</a:t>
            </a:r>
            <a:r>
              <a:rPr sz="2800" spc="10" dirty="0">
                <a:latin typeface="Cambria"/>
                <a:cs typeface="Cambria"/>
              </a:rPr>
              <a:t>sistem </a:t>
            </a:r>
            <a:r>
              <a:rPr sz="2800" spc="60" dirty="0">
                <a:latin typeface="Cambria"/>
                <a:cs typeface="Cambria"/>
              </a:rPr>
              <a:t>de </a:t>
            </a:r>
            <a:r>
              <a:rPr sz="2800" spc="-10" dirty="0">
                <a:latin typeface="Cambria"/>
                <a:cs typeface="Cambria"/>
              </a:rPr>
              <a:t>stocare</a:t>
            </a:r>
            <a:r>
              <a:rPr sz="2800" spc="150" dirty="0">
                <a:latin typeface="Cambria"/>
                <a:cs typeface="Cambria"/>
              </a:rPr>
              <a:t> </a:t>
            </a:r>
            <a:r>
              <a:rPr sz="2800" spc="55" dirty="0">
                <a:latin typeface="Cambria"/>
                <a:cs typeface="Cambria"/>
              </a:rPr>
              <a:t>unidimensională</a:t>
            </a:r>
            <a:endParaRPr sz="2800" dirty="0">
              <a:latin typeface="Cambria"/>
              <a:cs typeface="Cambria"/>
            </a:endParaRPr>
          </a:p>
          <a:p>
            <a:pPr marL="355600" indent="-343535">
              <a:lnSpc>
                <a:spcPct val="100000"/>
              </a:lnSpc>
              <a:spcBef>
                <a:spcPts val="670"/>
              </a:spcBef>
              <a:buClr>
                <a:srgbClr val="9A0000"/>
              </a:buClr>
              <a:buSzPct val="75000"/>
              <a:buFont typeface="Wingdings"/>
              <a:buChar char="◼"/>
              <a:tabLst>
                <a:tab pos="355600" algn="l"/>
                <a:tab pos="356235" algn="l"/>
              </a:tabLst>
            </a:pPr>
            <a:r>
              <a:rPr sz="2800" spc="65" dirty="0">
                <a:latin typeface="Cambria"/>
                <a:cs typeface="Cambria"/>
              </a:rPr>
              <a:t>b. </a:t>
            </a:r>
            <a:r>
              <a:rPr sz="2800" spc="45" dirty="0">
                <a:latin typeface="Cambria"/>
                <a:cs typeface="Cambria"/>
              </a:rPr>
              <a:t>Bază </a:t>
            </a:r>
            <a:r>
              <a:rPr sz="2800" spc="65" dirty="0">
                <a:latin typeface="Cambria"/>
                <a:cs typeface="Cambria"/>
              </a:rPr>
              <a:t>de </a:t>
            </a:r>
            <a:r>
              <a:rPr sz="2800" spc="10" dirty="0">
                <a:latin typeface="Cambria"/>
                <a:cs typeface="Cambria"/>
              </a:rPr>
              <a:t>date: </a:t>
            </a:r>
            <a:r>
              <a:rPr sz="2800" spc="-10" dirty="0">
                <a:latin typeface="Cambria"/>
                <a:cs typeface="Cambria"/>
              </a:rPr>
              <a:t>stocare</a:t>
            </a:r>
            <a:r>
              <a:rPr sz="2800" spc="210" dirty="0">
                <a:latin typeface="Cambria"/>
                <a:cs typeface="Cambria"/>
              </a:rPr>
              <a:t> </a:t>
            </a:r>
            <a:r>
              <a:rPr sz="2800" spc="55" dirty="0">
                <a:latin typeface="Cambria"/>
                <a:cs typeface="Cambria"/>
              </a:rPr>
              <a:t>multidimensională</a:t>
            </a:r>
            <a:endParaRPr sz="2800" dirty="0">
              <a:latin typeface="Cambria"/>
              <a:cs typeface="Cambria"/>
            </a:endParaRPr>
          </a:p>
        </p:txBody>
      </p:sp>
      <p:sp>
        <p:nvSpPr>
          <p:cNvPr id="4" name="object 4"/>
          <p:cNvSpPr/>
          <p:nvPr/>
        </p:nvSpPr>
        <p:spPr>
          <a:xfrm>
            <a:off x="533400" y="2971800"/>
            <a:ext cx="4343400" cy="274320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5257800" y="2971800"/>
            <a:ext cx="3739896" cy="274320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28600" y="1143000"/>
            <a:ext cx="8676640" cy="5399683"/>
          </a:xfrm>
          <a:prstGeom prst="rect">
            <a:avLst/>
          </a:prstGeom>
        </p:spPr>
        <p:txBody>
          <a:bodyPr vert="horz" wrap="square" lIns="0" tIns="45085" rIns="0" bIns="0" rtlCol="0">
            <a:spAutoFit/>
          </a:bodyPr>
          <a:lstStyle/>
          <a:p>
            <a:pPr marL="184785" marR="166370" indent="-172720">
              <a:lnSpc>
                <a:spcPts val="2050"/>
              </a:lnSpc>
              <a:spcBef>
                <a:spcPts val="355"/>
              </a:spcBef>
              <a:buFont typeface="Arial"/>
              <a:buChar char="•"/>
              <a:tabLst>
                <a:tab pos="185420" algn="l"/>
              </a:tabLst>
            </a:pPr>
            <a:r>
              <a:rPr sz="2200" b="1" i="1" spc="-15" dirty="0">
                <a:solidFill>
                  <a:srgbClr val="3333FF"/>
                </a:solidFill>
                <a:latin typeface="Calibri"/>
                <a:cs typeface="Calibri"/>
              </a:rPr>
              <a:t>prezintă </a:t>
            </a:r>
            <a:r>
              <a:rPr sz="2200" spc="-5" dirty="0">
                <a:solidFill>
                  <a:srgbClr val="44536A"/>
                </a:solidFill>
                <a:latin typeface="Calibri"/>
                <a:cs typeface="Calibri"/>
              </a:rPr>
              <a:t>mai </a:t>
            </a:r>
            <a:r>
              <a:rPr sz="2200" spc="-10" dirty="0">
                <a:solidFill>
                  <a:srgbClr val="44536A"/>
                </a:solidFill>
                <a:latin typeface="Calibri"/>
                <a:cs typeface="Calibri"/>
              </a:rPr>
              <a:t>multe </a:t>
            </a:r>
            <a:r>
              <a:rPr sz="2200" spc="-20" dirty="0">
                <a:solidFill>
                  <a:srgbClr val="44536A"/>
                </a:solidFill>
                <a:latin typeface="Calibri"/>
                <a:cs typeface="Calibri"/>
              </a:rPr>
              <a:t>formate </a:t>
            </a:r>
            <a:r>
              <a:rPr sz="2200" spc="-5" dirty="0">
                <a:solidFill>
                  <a:srgbClr val="44536A"/>
                </a:solidFill>
                <a:latin typeface="Calibri"/>
                <a:cs typeface="Calibri"/>
              </a:rPr>
              <a:t>de </a:t>
            </a:r>
            <a:r>
              <a:rPr sz="2200" spc="-15" dirty="0">
                <a:solidFill>
                  <a:srgbClr val="44536A"/>
                </a:solidFill>
                <a:latin typeface="Calibri"/>
                <a:cs typeface="Calibri"/>
              </a:rPr>
              <a:t>memorare </a:t>
            </a:r>
            <a:r>
              <a:rPr sz="2200" spc="-5" dirty="0">
                <a:solidFill>
                  <a:srgbClr val="44536A"/>
                </a:solidFill>
                <a:latin typeface="Calibri"/>
                <a:cs typeface="Calibri"/>
              </a:rPr>
              <a:t>a </a:t>
            </a:r>
            <a:r>
              <a:rPr sz="2200" spc="-10" dirty="0">
                <a:solidFill>
                  <a:srgbClr val="44536A"/>
                </a:solidFill>
                <a:latin typeface="Calibri"/>
                <a:cs typeface="Calibri"/>
              </a:rPr>
              <a:t>datelor; codul scris </a:t>
            </a:r>
            <a:r>
              <a:rPr sz="2200" spc="-5" dirty="0">
                <a:solidFill>
                  <a:srgbClr val="44536A"/>
                </a:solidFill>
                <a:latin typeface="Calibri"/>
                <a:cs typeface="Calibri"/>
              </a:rPr>
              <a:t>într-o </a:t>
            </a:r>
            <a:r>
              <a:rPr sz="2200" spc="-10" dirty="0">
                <a:solidFill>
                  <a:srgbClr val="44536A"/>
                </a:solidFill>
                <a:latin typeface="Calibri"/>
                <a:cs typeface="Calibri"/>
              </a:rPr>
              <a:t>manieră </a:t>
            </a:r>
            <a:r>
              <a:rPr sz="2200" spc="-5" dirty="0">
                <a:solidFill>
                  <a:srgbClr val="44536A"/>
                </a:solidFill>
                <a:latin typeface="Calibri"/>
                <a:cs typeface="Calibri"/>
              </a:rPr>
              <a:t>ad-hoc  </a:t>
            </a:r>
            <a:r>
              <a:rPr sz="2200" spc="-10" dirty="0">
                <a:solidFill>
                  <a:srgbClr val="44536A"/>
                </a:solidFill>
                <a:latin typeface="Calibri"/>
                <a:cs typeface="Calibri"/>
              </a:rPr>
              <a:t>pentru </a:t>
            </a:r>
            <a:r>
              <a:rPr sz="2200" spc="-5" dirty="0">
                <a:solidFill>
                  <a:srgbClr val="44536A"/>
                </a:solidFill>
                <a:latin typeface="Calibri"/>
                <a:cs typeface="Calibri"/>
              </a:rPr>
              <a:t>o </a:t>
            </a:r>
            <a:r>
              <a:rPr sz="2200" spc="-10" dirty="0">
                <a:solidFill>
                  <a:srgbClr val="44536A"/>
                </a:solidFill>
                <a:latin typeface="Calibri"/>
                <a:cs typeface="Calibri"/>
              </a:rPr>
              <a:t>aplicație </a:t>
            </a:r>
            <a:r>
              <a:rPr sz="2200" spc="-5" dirty="0">
                <a:solidFill>
                  <a:srgbClr val="44536A"/>
                </a:solidFill>
                <a:latin typeface="Calibri"/>
                <a:cs typeface="Calibri"/>
              </a:rPr>
              <a:t>nu </a:t>
            </a:r>
            <a:r>
              <a:rPr sz="2200" spc="-15" dirty="0">
                <a:solidFill>
                  <a:srgbClr val="44536A"/>
                </a:solidFill>
                <a:latin typeface="Calibri"/>
                <a:cs typeface="Calibri"/>
              </a:rPr>
              <a:t>poate </a:t>
            </a:r>
            <a:r>
              <a:rPr sz="2200" spc="-5" dirty="0">
                <a:solidFill>
                  <a:srgbClr val="44536A"/>
                </a:solidFill>
                <a:latin typeface="Calibri"/>
                <a:cs typeface="Calibri"/>
              </a:rPr>
              <a:t>fi </a:t>
            </a:r>
            <a:r>
              <a:rPr sz="2200" spc="-15" dirty="0">
                <a:solidFill>
                  <a:srgbClr val="44536A"/>
                </a:solidFill>
                <a:latin typeface="Calibri"/>
                <a:cs typeface="Calibri"/>
              </a:rPr>
              <a:t>exploatat </a:t>
            </a:r>
            <a:r>
              <a:rPr sz="2200" spc="-5" dirty="0">
                <a:solidFill>
                  <a:srgbClr val="44536A"/>
                </a:solidFill>
                <a:latin typeface="Calibri"/>
                <a:cs typeface="Calibri"/>
              </a:rPr>
              <a:t>pentru aplicații pe </a:t>
            </a:r>
            <a:r>
              <a:rPr sz="2200" spc="-10" dirty="0">
                <a:solidFill>
                  <a:srgbClr val="44536A"/>
                </a:solidFill>
                <a:latin typeface="Calibri"/>
                <a:cs typeface="Calibri"/>
              </a:rPr>
              <a:t>alte</a:t>
            </a:r>
            <a:r>
              <a:rPr sz="2200" spc="90" dirty="0">
                <a:solidFill>
                  <a:srgbClr val="44536A"/>
                </a:solidFill>
                <a:latin typeface="Calibri"/>
                <a:cs typeface="Calibri"/>
              </a:rPr>
              <a:t> </a:t>
            </a:r>
            <a:r>
              <a:rPr sz="2200" spc="-10" dirty="0">
                <a:solidFill>
                  <a:srgbClr val="44536A"/>
                </a:solidFill>
                <a:latin typeface="Calibri"/>
                <a:cs typeface="Calibri"/>
              </a:rPr>
              <a:t>fișiere</a:t>
            </a:r>
            <a:endParaRPr sz="2200" dirty="0">
              <a:latin typeface="Calibri"/>
              <a:cs typeface="Calibri"/>
            </a:endParaRPr>
          </a:p>
          <a:p>
            <a:pPr marL="184785" marR="5080" indent="-172720">
              <a:lnSpc>
                <a:spcPts val="2050"/>
              </a:lnSpc>
              <a:spcBef>
                <a:spcPts val="810"/>
              </a:spcBef>
              <a:buFont typeface="Arial"/>
              <a:buChar char="•"/>
              <a:tabLst>
                <a:tab pos="185420" algn="l"/>
              </a:tabLst>
            </a:pPr>
            <a:r>
              <a:rPr sz="2200" b="1" i="1" spc="-20" dirty="0">
                <a:solidFill>
                  <a:srgbClr val="3333FF"/>
                </a:solidFill>
                <a:latin typeface="Calibri"/>
                <a:cs typeface="Calibri"/>
              </a:rPr>
              <a:t>există </a:t>
            </a:r>
            <a:r>
              <a:rPr sz="2200" b="1" i="1" spc="-10" dirty="0">
                <a:solidFill>
                  <a:srgbClr val="3333FF"/>
                </a:solidFill>
                <a:latin typeface="Calibri"/>
                <a:cs typeface="Calibri"/>
              </a:rPr>
              <a:t>redundanță </a:t>
            </a:r>
            <a:r>
              <a:rPr sz="2200" spc="-5" dirty="0">
                <a:solidFill>
                  <a:srgbClr val="44536A"/>
                </a:solidFill>
                <a:latin typeface="Calibri"/>
                <a:cs typeface="Calibri"/>
              </a:rPr>
              <a:t>în </a:t>
            </a:r>
            <a:r>
              <a:rPr sz="2200" spc="-10" dirty="0">
                <a:solidFill>
                  <a:srgbClr val="44536A"/>
                </a:solidFill>
                <a:latin typeface="Calibri"/>
                <a:cs typeface="Calibri"/>
              </a:rPr>
              <a:t>memorarea </a:t>
            </a:r>
            <a:r>
              <a:rPr sz="2200" spc="-30" dirty="0">
                <a:solidFill>
                  <a:srgbClr val="44536A"/>
                </a:solidFill>
                <a:latin typeface="Calibri"/>
                <a:cs typeface="Calibri"/>
              </a:rPr>
              <a:t>datelor, </a:t>
            </a:r>
            <a:r>
              <a:rPr sz="2200" spc="-10" dirty="0">
                <a:solidFill>
                  <a:srgbClr val="44536A"/>
                </a:solidFill>
                <a:latin typeface="Calibri"/>
                <a:cs typeface="Calibri"/>
              </a:rPr>
              <a:t>unele </a:t>
            </a:r>
            <a:r>
              <a:rPr sz="2200" spc="-15" dirty="0">
                <a:solidFill>
                  <a:srgbClr val="44536A"/>
                </a:solidFill>
                <a:latin typeface="Calibri"/>
                <a:cs typeface="Calibri"/>
              </a:rPr>
              <a:t>dintre </a:t>
            </a:r>
            <a:r>
              <a:rPr sz="2200" spc="-10" dirty="0">
                <a:solidFill>
                  <a:srgbClr val="44536A"/>
                </a:solidFill>
                <a:latin typeface="Calibri"/>
                <a:cs typeface="Calibri"/>
              </a:rPr>
              <a:t>acestea </a:t>
            </a:r>
            <a:r>
              <a:rPr sz="2200" spc="-5" dirty="0">
                <a:solidFill>
                  <a:srgbClr val="44536A"/>
                </a:solidFill>
                <a:latin typeface="Calibri"/>
                <a:cs typeface="Calibri"/>
              </a:rPr>
              <a:t>se </a:t>
            </a:r>
            <a:r>
              <a:rPr sz="2200" spc="-15" dirty="0">
                <a:solidFill>
                  <a:srgbClr val="44536A"/>
                </a:solidFill>
                <a:latin typeface="Calibri"/>
                <a:cs typeface="Calibri"/>
              </a:rPr>
              <a:t>regăsesc </a:t>
            </a:r>
            <a:r>
              <a:rPr sz="2200" spc="-5" dirty="0">
                <a:solidFill>
                  <a:srgbClr val="44536A"/>
                </a:solidFill>
                <a:latin typeface="Calibri"/>
                <a:cs typeface="Calibri"/>
              </a:rPr>
              <a:t>în mai </a:t>
            </a:r>
            <a:r>
              <a:rPr sz="2200" spc="-10" dirty="0">
                <a:solidFill>
                  <a:srgbClr val="44536A"/>
                </a:solidFill>
                <a:latin typeface="Calibri"/>
                <a:cs typeface="Calibri"/>
              </a:rPr>
              <a:t>multe  fișiere; acest </a:t>
            </a:r>
            <a:r>
              <a:rPr sz="2200" spc="-15" dirty="0">
                <a:solidFill>
                  <a:srgbClr val="44536A"/>
                </a:solidFill>
                <a:latin typeface="Calibri"/>
                <a:cs typeface="Calibri"/>
              </a:rPr>
              <a:t>fapt poate </a:t>
            </a:r>
            <a:r>
              <a:rPr sz="2200" spc="-10" dirty="0">
                <a:solidFill>
                  <a:srgbClr val="44536A"/>
                </a:solidFill>
                <a:latin typeface="Calibri"/>
                <a:cs typeface="Calibri"/>
              </a:rPr>
              <a:t>duce </a:t>
            </a:r>
            <a:r>
              <a:rPr sz="2200" spc="-5" dirty="0">
                <a:solidFill>
                  <a:srgbClr val="44536A"/>
                </a:solidFill>
                <a:latin typeface="Calibri"/>
                <a:cs typeface="Calibri"/>
              </a:rPr>
              <a:t>la </a:t>
            </a:r>
            <a:r>
              <a:rPr sz="2200" spc="-15" dirty="0">
                <a:solidFill>
                  <a:srgbClr val="44536A"/>
                </a:solidFill>
                <a:latin typeface="Calibri"/>
                <a:cs typeface="Calibri"/>
              </a:rPr>
              <a:t>inconsistența</a:t>
            </a:r>
            <a:r>
              <a:rPr sz="2200" spc="90" dirty="0">
                <a:solidFill>
                  <a:srgbClr val="44536A"/>
                </a:solidFill>
                <a:latin typeface="Calibri"/>
                <a:cs typeface="Calibri"/>
              </a:rPr>
              <a:t> </a:t>
            </a:r>
            <a:r>
              <a:rPr sz="2200" spc="-10" dirty="0">
                <a:solidFill>
                  <a:srgbClr val="44536A"/>
                </a:solidFill>
                <a:latin typeface="Calibri"/>
                <a:cs typeface="Calibri"/>
              </a:rPr>
              <a:t>datelor</a:t>
            </a:r>
            <a:endParaRPr sz="2200" dirty="0">
              <a:latin typeface="Calibri"/>
              <a:cs typeface="Calibri"/>
            </a:endParaRPr>
          </a:p>
          <a:p>
            <a:pPr marL="184785" indent="-172720">
              <a:lnSpc>
                <a:spcPts val="2165"/>
              </a:lnSpc>
              <a:spcBef>
                <a:spcPts val="545"/>
              </a:spcBef>
              <a:buFont typeface="Arial"/>
              <a:buChar char="•"/>
              <a:tabLst>
                <a:tab pos="185420" algn="l"/>
              </a:tabLst>
            </a:pPr>
            <a:r>
              <a:rPr sz="2200" b="1" i="1" spc="-10" dirty="0">
                <a:solidFill>
                  <a:srgbClr val="3333FF"/>
                </a:solidFill>
                <a:latin typeface="Calibri"/>
                <a:cs typeface="Calibri"/>
              </a:rPr>
              <a:t>operațiile </a:t>
            </a:r>
            <a:r>
              <a:rPr sz="2200" b="1" i="1" spc="-5" dirty="0">
                <a:solidFill>
                  <a:srgbClr val="3333FF"/>
                </a:solidFill>
                <a:latin typeface="Calibri"/>
                <a:cs typeface="Calibri"/>
              </a:rPr>
              <a:t>de </a:t>
            </a:r>
            <a:r>
              <a:rPr sz="2200" b="1" i="1" spc="-10" dirty="0">
                <a:solidFill>
                  <a:srgbClr val="3333FF"/>
                </a:solidFill>
                <a:latin typeface="Calibri"/>
                <a:cs typeface="Calibri"/>
              </a:rPr>
              <a:t>citire </a:t>
            </a:r>
            <a:r>
              <a:rPr sz="2200" b="1" i="1" spc="-5" dirty="0">
                <a:solidFill>
                  <a:srgbClr val="3333FF"/>
                </a:solidFill>
                <a:latin typeface="Calibri"/>
                <a:cs typeface="Calibri"/>
              </a:rPr>
              <a:t>/ </a:t>
            </a:r>
            <a:r>
              <a:rPr sz="2200" b="1" i="1" spc="-10" dirty="0">
                <a:solidFill>
                  <a:srgbClr val="3333FF"/>
                </a:solidFill>
                <a:latin typeface="Calibri"/>
                <a:cs typeface="Calibri"/>
              </a:rPr>
              <a:t>scriere </a:t>
            </a:r>
            <a:r>
              <a:rPr sz="2200" spc="-10" dirty="0">
                <a:solidFill>
                  <a:srgbClr val="44536A"/>
                </a:solidFill>
                <a:latin typeface="Calibri"/>
                <a:cs typeface="Calibri"/>
              </a:rPr>
              <a:t>sunt </a:t>
            </a:r>
            <a:r>
              <a:rPr sz="2200" spc="-5" dirty="0">
                <a:solidFill>
                  <a:srgbClr val="44536A"/>
                </a:solidFill>
                <a:latin typeface="Calibri"/>
                <a:cs typeface="Calibri"/>
              </a:rPr>
              <a:t>descrise </a:t>
            </a:r>
            <a:r>
              <a:rPr sz="2200" spc="-10" dirty="0">
                <a:solidFill>
                  <a:srgbClr val="44536A"/>
                </a:solidFill>
                <a:latin typeface="Calibri"/>
                <a:cs typeface="Calibri"/>
              </a:rPr>
              <a:t>în </a:t>
            </a:r>
            <a:r>
              <a:rPr sz="2200" spc="-15" dirty="0">
                <a:solidFill>
                  <a:srgbClr val="44536A"/>
                </a:solidFill>
                <a:latin typeface="Calibri"/>
                <a:cs typeface="Calibri"/>
              </a:rPr>
              <a:t>program; </a:t>
            </a:r>
            <a:r>
              <a:rPr sz="2200" spc="-5" dirty="0">
                <a:solidFill>
                  <a:srgbClr val="44536A"/>
                </a:solidFill>
                <a:latin typeface="Calibri"/>
                <a:cs typeface="Calibri"/>
              </a:rPr>
              <a:t>se ia în </a:t>
            </a:r>
            <a:r>
              <a:rPr sz="2200" spc="-15" dirty="0">
                <a:solidFill>
                  <a:srgbClr val="44536A"/>
                </a:solidFill>
                <a:latin typeface="Calibri"/>
                <a:cs typeface="Calibri"/>
              </a:rPr>
              <a:t>considerare </a:t>
            </a:r>
            <a:r>
              <a:rPr sz="2200" spc="-5" dirty="0">
                <a:solidFill>
                  <a:srgbClr val="44536A"/>
                </a:solidFill>
                <a:latin typeface="Calibri"/>
                <a:cs typeface="Calibri"/>
              </a:rPr>
              <a:t>o</a:t>
            </a:r>
            <a:r>
              <a:rPr sz="2200" spc="185" dirty="0">
                <a:solidFill>
                  <a:srgbClr val="44536A"/>
                </a:solidFill>
                <a:latin typeface="Calibri"/>
                <a:cs typeface="Calibri"/>
              </a:rPr>
              <a:t> </a:t>
            </a:r>
            <a:r>
              <a:rPr sz="2200" spc="-10" dirty="0">
                <a:solidFill>
                  <a:srgbClr val="44536A"/>
                </a:solidFill>
                <a:latin typeface="Calibri"/>
                <a:cs typeface="Calibri"/>
              </a:rPr>
              <a:t>anumită</a:t>
            </a:r>
            <a:endParaRPr sz="2200" dirty="0">
              <a:latin typeface="Calibri"/>
              <a:cs typeface="Calibri"/>
            </a:endParaRPr>
          </a:p>
          <a:p>
            <a:pPr marL="184785" marR="24130">
              <a:lnSpc>
                <a:spcPts val="2050"/>
              </a:lnSpc>
              <a:spcBef>
                <a:spcPts val="150"/>
              </a:spcBef>
            </a:pPr>
            <a:r>
              <a:rPr sz="2200" spc="-10" dirty="0">
                <a:solidFill>
                  <a:srgbClr val="44536A"/>
                </a:solidFill>
                <a:latin typeface="Calibri"/>
                <a:cs typeface="Calibri"/>
              </a:rPr>
              <a:t>structură </a:t>
            </a:r>
            <a:r>
              <a:rPr sz="2200" spc="-5" dirty="0">
                <a:solidFill>
                  <a:srgbClr val="44536A"/>
                </a:solidFill>
                <a:latin typeface="Calibri"/>
                <a:cs typeface="Calibri"/>
              </a:rPr>
              <a:t>a </a:t>
            </a:r>
            <a:r>
              <a:rPr sz="2200" spc="-25" dirty="0">
                <a:solidFill>
                  <a:srgbClr val="44536A"/>
                </a:solidFill>
                <a:latin typeface="Calibri"/>
                <a:cs typeface="Calibri"/>
              </a:rPr>
              <a:t>înregistrărilor, </a:t>
            </a:r>
            <a:r>
              <a:rPr sz="2200" spc="-15" dirty="0">
                <a:solidFill>
                  <a:srgbClr val="44536A"/>
                </a:solidFill>
                <a:latin typeface="Calibri"/>
                <a:cs typeface="Calibri"/>
              </a:rPr>
              <a:t>fapt </a:t>
            </a:r>
            <a:r>
              <a:rPr sz="2200" spc="-5" dirty="0">
                <a:solidFill>
                  <a:srgbClr val="44536A"/>
                </a:solidFill>
                <a:latin typeface="Calibri"/>
                <a:cs typeface="Calibri"/>
              </a:rPr>
              <a:t>ce </a:t>
            </a:r>
            <a:r>
              <a:rPr sz="2200" spc="-10" dirty="0">
                <a:solidFill>
                  <a:srgbClr val="44536A"/>
                </a:solidFill>
                <a:latin typeface="Calibri"/>
                <a:cs typeface="Calibri"/>
              </a:rPr>
              <a:t>conduce </a:t>
            </a:r>
            <a:r>
              <a:rPr sz="2200" spc="-5" dirty="0">
                <a:solidFill>
                  <a:srgbClr val="44536A"/>
                </a:solidFill>
                <a:latin typeface="Calibri"/>
                <a:cs typeface="Calibri"/>
              </a:rPr>
              <a:t>la </a:t>
            </a:r>
            <a:r>
              <a:rPr sz="2200" spc="-10" dirty="0">
                <a:solidFill>
                  <a:srgbClr val="44536A"/>
                </a:solidFill>
                <a:latin typeface="Calibri"/>
                <a:cs typeface="Calibri"/>
              </a:rPr>
              <a:t>greutăți </a:t>
            </a:r>
            <a:r>
              <a:rPr sz="2200" spc="-5" dirty="0">
                <a:solidFill>
                  <a:srgbClr val="44536A"/>
                </a:solidFill>
                <a:latin typeface="Calibri"/>
                <a:cs typeface="Calibri"/>
              </a:rPr>
              <a:t>în </a:t>
            </a:r>
            <a:r>
              <a:rPr sz="2200" spc="-15" dirty="0">
                <a:solidFill>
                  <a:srgbClr val="44536A"/>
                </a:solidFill>
                <a:latin typeface="Calibri"/>
                <a:cs typeface="Calibri"/>
              </a:rPr>
              <a:t>dezvoltarea </a:t>
            </a:r>
            <a:r>
              <a:rPr sz="2200" spc="-10" dirty="0">
                <a:solidFill>
                  <a:srgbClr val="44536A"/>
                </a:solidFill>
                <a:latin typeface="Calibri"/>
                <a:cs typeface="Calibri"/>
              </a:rPr>
              <a:t>unui </a:t>
            </a:r>
            <a:r>
              <a:rPr sz="2200" spc="-20" dirty="0">
                <a:solidFill>
                  <a:srgbClr val="44536A"/>
                </a:solidFill>
                <a:latin typeface="Calibri"/>
                <a:cs typeface="Calibri"/>
              </a:rPr>
              <a:t>program </a:t>
            </a:r>
            <a:r>
              <a:rPr sz="2200" spc="-10" dirty="0">
                <a:solidFill>
                  <a:srgbClr val="44536A"/>
                </a:solidFill>
                <a:latin typeface="Calibri"/>
                <a:cs typeface="Calibri"/>
              </a:rPr>
              <a:t>(prin  schimbarea </a:t>
            </a:r>
            <a:r>
              <a:rPr sz="2200" spc="-5" dirty="0">
                <a:solidFill>
                  <a:srgbClr val="44536A"/>
                </a:solidFill>
                <a:latin typeface="Calibri"/>
                <a:cs typeface="Calibri"/>
              </a:rPr>
              <a:t>structurii </a:t>
            </a:r>
            <a:r>
              <a:rPr sz="2200" spc="-10" dirty="0">
                <a:solidFill>
                  <a:srgbClr val="44536A"/>
                </a:solidFill>
                <a:latin typeface="Calibri"/>
                <a:cs typeface="Calibri"/>
              </a:rPr>
              <a:t>fișierelor trebuie modificat</a:t>
            </a:r>
            <a:r>
              <a:rPr sz="2200" spc="60" dirty="0">
                <a:solidFill>
                  <a:srgbClr val="44536A"/>
                </a:solidFill>
                <a:latin typeface="Calibri"/>
                <a:cs typeface="Calibri"/>
              </a:rPr>
              <a:t> </a:t>
            </a:r>
            <a:r>
              <a:rPr sz="2200" spc="-15" dirty="0">
                <a:solidFill>
                  <a:srgbClr val="44536A"/>
                </a:solidFill>
                <a:latin typeface="Calibri"/>
                <a:cs typeface="Calibri"/>
              </a:rPr>
              <a:t>programul)</a:t>
            </a:r>
            <a:endParaRPr sz="2200" dirty="0">
              <a:latin typeface="Calibri"/>
              <a:cs typeface="Calibri"/>
            </a:endParaRPr>
          </a:p>
          <a:p>
            <a:pPr marL="184785" indent="-172720">
              <a:lnSpc>
                <a:spcPct val="100000"/>
              </a:lnSpc>
              <a:spcBef>
                <a:spcPts val="535"/>
              </a:spcBef>
              <a:buFont typeface="Arial"/>
              <a:buChar char="•"/>
              <a:tabLst>
                <a:tab pos="185420" algn="l"/>
              </a:tabLst>
            </a:pPr>
            <a:r>
              <a:rPr sz="2200" b="1" i="1" spc="-15" dirty="0">
                <a:solidFill>
                  <a:srgbClr val="3333FF"/>
                </a:solidFill>
                <a:latin typeface="Calibri"/>
                <a:cs typeface="Calibri"/>
              </a:rPr>
              <a:t>este </a:t>
            </a:r>
            <a:r>
              <a:rPr sz="2200" b="1" i="1" spc="-5" dirty="0">
                <a:solidFill>
                  <a:srgbClr val="3333FF"/>
                </a:solidFill>
                <a:latin typeface="Calibri"/>
                <a:cs typeface="Calibri"/>
              </a:rPr>
              <a:t>dificilă </a:t>
            </a:r>
            <a:r>
              <a:rPr sz="2200" spc="-10" dirty="0">
                <a:solidFill>
                  <a:srgbClr val="44536A"/>
                </a:solidFill>
                <a:latin typeface="Calibri"/>
                <a:cs typeface="Calibri"/>
              </a:rPr>
              <a:t>obținerea datelor </a:t>
            </a:r>
            <a:r>
              <a:rPr sz="2200" spc="-15" dirty="0">
                <a:solidFill>
                  <a:srgbClr val="44536A"/>
                </a:solidFill>
                <a:latin typeface="Calibri"/>
                <a:cs typeface="Calibri"/>
              </a:rPr>
              <a:t>care </a:t>
            </a:r>
            <a:r>
              <a:rPr sz="2200" spc="-10" dirty="0">
                <a:solidFill>
                  <a:srgbClr val="44536A"/>
                </a:solidFill>
                <a:latin typeface="Calibri"/>
                <a:cs typeface="Calibri"/>
              </a:rPr>
              <a:t>îndeplinesc anumite</a:t>
            </a:r>
            <a:r>
              <a:rPr sz="2200" spc="170" dirty="0">
                <a:solidFill>
                  <a:srgbClr val="44536A"/>
                </a:solidFill>
                <a:latin typeface="Calibri"/>
                <a:cs typeface="Calibri"/>
              </a:rPr>
              <a:t> </a:t>
            </a:r>
            <a:r>
              <a:rPr sz="2200" spc="-10" dirty="0">
                <a:solidFill>
                  <a:srgbClr val="44536A"/>
                </a:solidFill>
                <a:latin typeface="Calibri"/>
                <a:cs typeface="Calibri"/>
              </a:rPr>
              <a:t>condiții</a:t>
            </a:r>
            <a:endParaRPr sz="2200" dirty="0">
              <a:latin typeface="Calibri"/>
              <a:cs typeface="Calibri"/>
            </a:endParaRPr>
          </a:p>
          <a:p>
            <a:pPr marL="184785" marR="682625" indent="-172720">
              <a:lnSpc>
                <a:spcPts val="2050"/>
              </a:lnSpc>
              <a:spcBef>
                <a:spcPts val="840"/>
              </a:spcBef>
              <a:buFont typeface="Arial"/>
              <a:buChar char="•"/>
              <a:tabLst>
                <a:tab pos="185420" algn="l"/>
              </a:tabLst>
            </a:pPr>
            <a:r>
              <a:rPr sz="2200" b="1" i="1" spc="-10" dirty="0">
                <a:solidFill>
                  <a:srgbClr val="3333FF"/>
                </a:solidFill>
                <a:latin typeface="Calibri"/>
                <a:cs typeface="Calibri"/>
              </a:rPr>
              <a:t>actualizarea datelor </a:t>
            </a:r>
            <a:r>
              <a:rPr sz="2200" b="1" i="1" spc="-15" dirty="0">
                <a:solidFill>
                  <a:srgbClr val="3333FF"/>
                </a:solidFill>
                <a:latin typeface="Calibri"/>
                <a:cs typeface="Calibri"/>
              </a:rPr>
              <a:t>este </a:t>
            </a:r>
            <a:r>
              <a:rPr sz="2200" b="1" i="1" spc="-20" dirty="0">
                <a:solidFill>
                  <a:srgbClr val="3333FF"/>
                </a:solidFill>
                <a:latin typeface="Calibri"/>
                <a:cs typeface="Calibri"/>
              </a:rPr>
              <a:t>complexă </a:t>
            </a:r>
            <a:r>
              <a:rPr sz="2200" dirty="0">
                <a:solidFill>
                  <a:srgbClr val="44536A"/>
                </a:solidFill>
                <a:latin typeface="Calibri"/>
                <a:cs typeface="Calibri"/>
              </a:rPr>
              <a:t>(e.g., </a:t>
            </a:r>
            <a:r>
              <a:rPr sz="2200" spc="-10" dirty="0">
                <a:solidFill>
                  <a:srgbClr val="44536A"/>
                </a:solidFill>
                <a:latin typeface="Calibri"/>
                <a:cs typeface="Calibri"/>
              </a:rPr>
              <a:t>modificarea unor valori </a:t>
            </a:r>
            <a:r>
              <a:rPr sz="2200" spc="-5" dirty="0">
                <a:solidFill>
                  <a:srgbClr val="44536A"/>
                </a:solidFill>
                <a:latin typeface="Calibri"/>
                <a:cs typeface="Calibri"/>
              </a:rPr>
              <a:t>din </a:t>
            </a:r>
            <a:r>
              <a:rPr sz="2200" spc="-10" dirty="0">
                <a:solidFill>
                  <a:srgbClr val="44536A"/>
                </a:solidFill>
                <a:latin typeface="Calibri"/>
                <a:cs typeface="Calibri"/>
              </a:rPr>
              <a:t>înregistrări,  </a:t>
            </a:r>
            <a:r>
              <a:rPr sz="2200" spc="-20" dirty="0">
                <a:solidFill>
                  <a:srgbClr val="44536A"/>
                </a:solidFill>
                <a:latin typeface="Calibri"/>
                <a:cs typeface="Calibri"/>
              </a:rPr>
              <a:t>ștergerea </a:t>
            </a:r>
            <a:r>
              <a:rPr sz="2200" spc="-10" dirty="0">
                <a:solidFill>
                  <a:srgbClr val="44536A"/>
                </a:solidFill>
                <a:latin typeface="Calibri"/>
                <a:cs typeface="Calibri"/>
              </a:rPr>
              <a:t>unor</a:t>
            </a:r>
            <a:r>
              <a:rPr sz="2200" spc="25" dirty="0">
                <a:solidFill>
                  <a:srgbClr val="44536A"/>
                </a:solidFill>
                <a:latin typeface="Calibri"/>
                <a:cs typeface="Calibri"/>
              </a:rPr>
              <a:t> </a:t>
            </a:r>
            <a:r>
              <a:rPr sz="2200" spc="-10" dirty="0">
                <a:solidFill>
                  <a:srgbClr val="44536A"/>
                </a:solidFill>
                <a:latin typeface="Calibri"/>
                <a:cs typeface="Calibri"/>
              </a:rPr>
              <a:t>înregistrări)</a:t>
            </a:r>
            <a:endParaRPr sz="2200" dirty="0">
              <a:latin typeface="Calibri"/>
              <a:cs typeface="Calibri"/>
            </a:endParaRPr>
          </a:p>
          <a:p>
            <a:pPr marL="184785" indent="-172720">
              <a:lnSpc>
                <a:spcPct val="100000"/>
              </a:lnSpc>
              <a:spcBef>
                <a:spcPts val="545"/>
              </a:spcBef>
              <a:buFont typeface="Arial"/>
              <a:buChar char="•"/>
              <a:tabLst>
                <a:tab pos="185420" algn="l"/>
              </a:tabLst>
            </a:pPr>
            <a:r>
              <a:rPr sz="2200" b="1" i="1" spc="-10" dirty="0">
                <a:solidFill>
                  <a:srgbClr val="3333FF"/>
                </a:solidFill>
                <a:latin typeface="Calibri"/>
                <a:cs typeface="Calibri"/>
              </a:rPr>
              <a:t>verificarea anumitor condiții </a:t>
            </a:r>
            <a:r>
              <a:rPr sz="2200" b="1" i="1" spc="-5" dirty="0">
                <a:solidFill>
                  <a:srgbClr val="3333FF"/>
                </a:solidFill>
                <a:latin typeface="Calibri"/>
                <a:cs typeface="Calibri"/>
              </a:rPr>
              <a:t>de </a:t>
            </a:r>
            <a:r>
              <a:rPr sz="2200" b="1" i="1" spc="-15" dirty="0">
                <a:solidFill>
                  <a:srgbClr val="3333FF"/>
                </a:solidFill>
                <a:latin typeface="Calibri"/>
                <a:cs typeface="Calibri"/>
              </a:rPr>
              <a:t>integritate </a:t>
            </a:r>
            <a:r>
              <a:rPr sz="2200" spc="-5" dirty="0">
                <a:solidFill>
                  <a:srgbClr val="44536A"/>
                </a:solidFill>
                <a:latin typeface="Calibri"/>
                <a:cs typeface="Calibri"/>
              </a:rPr>
              <a:t>(corectitudine) se </a:t>
            </a:r>
            <a:r>
              <a:rPr sz="2200" spc="-15" dirty="0">
                <a:solidFill>
                  <a:srgbClr val="44536A"/>
                </a:solidFill>
                <a:latin typeface="Calibri"/>
                <a:cs typeface="Calibri"/>
              </a:rPr>
              <a:t>face </a:t>
            </a:r>
            <a:r>
              <a:rPr sz="2200" spc="-10" dirty="0">
                <a:solidFill>
                  <a:srgbClr val="44536A"/>
                </a:solidFill>
                <a:latin typeface="Calibri"/>
                <a:cs typeface="Calibri"/>
              </a:rPr>
              <a:t>din</a:t>
            </a:r>
            <a:r>
              <a:rPr sz="2200" spc="190" dirty="0">
                <a:solidFill>
                  <a:srgbClr val="44536A"/>
                </a:solidFill>
                <a:latin typeface="Calibri"/>
                <a:cs typeface="Calibri"/>
              </a:rPr>
              <a:t> </a:t>
            </a:r>
            <a:r>
              <a:rPr sz="2200" spc="-20" dirty="0">
                <a:solidFill>
                  <a:srgbClr val="44536A"/>
                </a:solidFill>
                <a:latin typeface="Calibri"/>
                <a:cs typeface="Calibri"/>
              </a:rPr>
              <a:t>program</a:t>
            </a:r>
            <a:endParaRPr sz="2200" dirty="0">
              <a:latin typeface="Calibri"/>
              <a:cs typeface="Calibri"/>
            </a:endParaRPr>
          </a:p>
          <a:p>
            <a:pPr marL="184785" indent="-172720">
              <a:lnSpc>
                <a:spcPts val="2165"/>
              </a:lnSpc>
              <a:spcBef>
                <a:spcPts val="565"/>
              </a:spcBef>
              <a:buFont typeface="Arial"/>
              <a:buChar char="•"/>
              <a:tabLst>
                <a:tab pos="185420" algn="l"/>
              </a:tabLst>
            </a:pPr>
            <a:r>
              <a:rPr sz="2200" b="1" i="1" spc="-5" dirty="0">
                <a:solidFill>
                  <a:srgbClr val="3333FF"/>
                </a:solidFill>
                <a:latin typeface="Calibri"/>
                <a:cs typeface="Calibri"/>
              </a:rPr>
              <a:t>trebuie </a:t>
            </a:r>
            <a:r>
              <a:rPr sz="2200" b="1" i="1" spc="-15" dirty="0">
                <a:solidFill>
                  <a:srgbClr val="3333FF"/>
                </a:solidFill>
                <a:latin typeface="Calibri"/>
                <a:cs typeface="Calibri"/>
              </a:rPr>
              <a:t>gestionată </a:t>
            </a:r>
            <a:r>
              <a:rPr sz="2200" b="1" i="1" spc="-5" dirty="0">
                <a:solidFill>
                  <a:srgbClr val="3333FF"/>
                </a:solidFill>
                <a:latin typeface="Calibri"/>
                <a:cs typeface="Calibri"/>
              </a:rPr>
              <a:t>memoria </a:t>
            </a:r>
            <a:r>
              <a:rPr sz="2200" b="1" i="1" spc="-10" dirty="0">
                <a:solidFill>
                  <a:srgbClr val="3333FF"/>
                </a:solidFill>
                <a:latin typeface="Calibri"/>
                <a:cs typeface="Calibri"/>
              </a:rPr>
              <a:t>internă </a:t>
            </a:r>
            <a:r>
              <a:rPr sz="2200" spc="-5" dirty="0">
                <a:solidFill>
                  <a:srgbClr val="44536A"/>
                </a:solidFill>
                <a:latin typeface="Calibri"/>
                <a:cs typeface="Calibri"/>
              </a:rPr>
              <a:t>(e.g., cum se </a:t>
            </a:r>
            <a:r>
              <a:rPr sz="2200" spc="-15" dirty="0">
                <a:solidFill>
                  <a:srgbClr val="44536A"/>
                </a:solidFill>
                <a:latin typeface="Calibri"/>
                <a:cs typeface="Calibri"/>
              </a:rPr>
              <a:t>încarcă </a:t>
            </a:r>
            <a:r>
              <a:rPr sz="2200" spc="-5" dirty="0">
                <a:solidFill>
                  <a:srgbClr val="44536A"/>
                </a:solidFill>
                <a:latin typeface="Calibri"/>
                <a:cs typeface="Calibri"/>
              </a:rPr>
              <a:t>o colecție de </a:t>
            </a:r>
            <a:r>
              <a:rPr sz="2200" spc="-15" dirty="0">
                <a:solidFill>
                  <a:srgbClr val="44536A"/>
                </a:solidFill>
                <a:latin typeface="Calibri"/>
                <a:cs typeface="Calibri"/>
              </a:rPr>
              <a:t>date </a:t>
            </a:r>
            <a:r>
              <a:rPr sz="2200" spc="-5" dirty="0">
                <a:solidFill>
                  <a:srgbClr val="44536A"/>
                </a:solidFill>
                <a:latin typeface="Calibri"/>
                <a:cs typeface="Calibri"/>
              </a:rPr>
              <a:t>de </a:t>
            </a:r>
            <a:r>
              <a:rPr sz="2200" spc="-15" dirty="0">
                <a:solidFill>
                  <a:srgbClr val="44536A"/>
                </a:solidFill>
                <a:latin typeface="Calibri"/>
                <a:cs typeface="Calibri"/>
              </a:rPr>
              <a:t>zeci</a:t>
            </a:r>
            <a:r>
              <a:rPr sz="2200" spc="175" dirty="0">
                <a:solidFill>
                  <a:srgbClr val="44536A"/>
                </a:solidFill>
                <a:latin typeface="Calibri"/>
                <a:cs typeface="Calibri"/>
              </a:rPr>
              <a:t> </a:t>
            </a:r>
            <a:r>
              <a:rPr sz="2200" spc="-5" dirty="0">
                <a:solidFill>
                  <a:srgbClr val="44536A"/>
                </a:solidFill>
                <a:latin typeface="Calibri"/>
                <a:cs typeface="Calibri"/>
              </a:rPr>
              <a:t>sau</a:t>
            </a:r>
            <a:endParaRPr sz="2200" dirty="0">
              <a:latin typeface="Calibri"/>
              <a:cs typeface="Calibri"/>
            </a:endParaRPr>
          </a:p>
          <a:p>
            <a:pPr marL="184785">
              <a:lnSpc>
                <a:spcPts val="2165"/>
              </a:lnSpc>
            </a:pPr>
            <a:r>
              <a:rPr sz="2200" spc="-10" dirty="0">
                <a:solidFill>
                  <a:srgbClr val="44536A"/>
                </a:solidFill>
                <a:latin typeface="Calibri"/>
                <a:cs typeface="Calibri"/>
              </a:rPr>
              <a:t>sute </a:t>
            </a:r>
            <a:r>
              <a:rPr sz="2200" spc="-5" dirty="0">
                <a:solidFill>
                  <a:srgbClr val="44536A"/>
                </a:solidFill>
                <a:latin typeface="Calibri"/>
                <a:cs typeface="Calibri"/>
              </a:rPr>
              <a:t>de GB în memorie </a:t>
            </a:r>
            <a:r>
              <a:rPr sz="2200" spc="-10" dirty="0">
                <a:solidFill>
                  <a:srgbClr val="44536A"/>
                </a:solidFill>
                <a:latin typeface="Calibri"/>
                <a:cs typeface="Calibri"/>
              </a:rPr>
              <a:t>pentru</a:t>
            </a:r>
            <a:r>
              <a:rPr sz="2200" spc="40" dirty="0">
                <a:solidFill>
                  <a:srgbClr val="44536A"/>
                </a:solidFill>
                <a:latin typeface="Calibri"/>
                <a:cs typeface="Calibri"/>
              </a:rPr>
              <a:t> </a:t>
            </a:r>
            <a:r>
              <a:rPr sz="2200" spc="-10" dirty="0">
                <a:solidFill>
                  <a:srgbClr val="44536A"/>
                </a:solidFill>
                <a:latin typeface="Calibri"/>
                <a:cs typeface="Calibri"/>
              </a:rPr>
              <a:t>procesare?)</a:t>
            </a:r>
            <a:endParaRPr sz="2200" dirty="0">
              <a:latin typeface="Calibri"/>
              <a:cs typeface="Calibri"/>
            </a:endParaRPr>
          </a:p>
        </p:txBody>
      </p:sp>
      <p:sp>
        <p:nvSpPr>
          <p:cNvPr id="3" name="object 3"/>
          <p:cNvSpPr txBox="1">
            <a:spLocks noGrp="1"/>
          </p:cNvSpPr>
          <p:nvPr>
            <p:ph type="title"/>
          </p:nvPr>
        </p:nvSpPr>
        <p:spPr>
          <a:xfrm>
            <a:off x="457200" y="304800"/>
            <a:ext cx="7998460" cy="452120"/>
          </a:xfrm>
          <a:prstGeom prst="rect">
            <a:avLst/>
          </a:prstGeom>
        </p:spPr>
        <p:txBody>
          <a:bodyPr vert="horz" wrap="square" lIns="0" tIns="12065" rIns="0" bIns="0" rtlCol="0">
            <a:spAutoFit/>
          </a:bodyPr>
          <a:lstStyle/>
          <a:p>
            <a:pPr marL="12700">
              <a:lnSpc>
                <a:spcPct val="100000"/>
              </a:lnSpc>
              <a:spcBef>
                <a:spcPts val="95"/>
              </a:spcBef>
            </a:pPr>
            <a:r>
              <a:rPr lang="en-US" sz="2800" b="1" i="0" spc="30" dirty="0" smtClean="0">
                <a:solidFill>
                  <a:srgbClr val="44536A"/>
                </a:solidFill>
                <a:latin typeface="Cambria"/>
                <a:cs typeface="Cambria"/>
              </a:rPr>
              <a:t>PROVOCĂRILE </a:t>
            </a:r>
            <a:r>
              <a:rPr lang="en-US" sz="2800" b="1" i="0" spc="40" dirty="0" smtClean="0">
                <a:solidFill>
                  <a:srgbClr val="44536A"/>
                </a:solidFill>
                <a:latin typeface="Cambria"/>
                <a:cs typeface="Cambria"/>
              </a:rPr>
              <a:t>UTILIZĂRII </a:t>
            </a:r>
            <a:r>
              <a:rPr lang="en-US" sz="2800" b="1" i="0" spc="10" dirty="0" smtClean="0">
                <a:solidFill>
                  <a:srgbClr val="44536A"/>
                </a:solidFill>
                <a:latin typeface="Cambria"/>
                <a:cs typeface="Cambria"/>
              </a:rPr>
              <a:t>FIȘIERELOR</a:t>
            </a:r>
            <a:r>
              <a:rPr lang="en-US" sz="2800" b="1" i="0" spc="30" dirty="0" smtClean="0">
                <a:solidFill>
                  <a:srgbClr val="44536A"/>
                </a:solidFill>
                <a:latin typeface="Cambria"/>
                <a:cs typeface="Cambria"/>
              </a:rPr>
              <a:t> </a:t>
            </a:r>
            <a:r>
              <a:rPr lang="en-US" sz="2800" b="1" i="0" spc="-10" dirty="0" smtClean="0">
                <a:solidFill>
                  <a:srgbClr val="44536A"/>
                </a:solidFill>
                <a:latin typeface="Cambria"/>
                <a:cs typeface="Cambria"/>
              </a:rPr>
              <a:t>TEXT</a:t>
            </a:r>
            <a:endParaRPr lang="en-US" sz="2800" b="1" dirty="0">
              <a:latin typeface="Cambria"/>
              <a:cs typeface="Cambria"/>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74116" y="1478407"/>
            <a:ext cx="8653780" cy="4756687"/>
          </a:xfrm>
          <a:prstGeom prst="rect">
            <a:avLst/>
          </a:prstGeom>
        </p:spPr>
        <p:txBody>
          <a:bodyPr vert="horz" wrap="square" lIns="0" tIns="12700" rIns="0" bIns="0" rtlCol="0">
            <a:spAutoFit/>
          </a:bodyPr>
          <a:lstStyle/>
          <a:p>
            <a:pPr marL="184785" indent="-172720">
              <a:lnSpc>
                <a:spcPts val="2395"/>
              </a:lnSpc>
              <a:spcBef>
                <a:spcPts val="100"/>
              </a:spcBef>
              <a:buFont typeface="Arial"/>
              <a:buChar char="•"/>
              <a:tabLst>
                <a:tab pos="185420" algn="l"/>
              </a:tabLst>
            </a:pPr>
            <a:r>
              <a:rPr sz="2300" b="1" i="1" spc="-5" dirty="0">
                <a:solidFill>
                  <a:srgbClr val="3333FF"/>
                </a:solidFill>
                <a:latin typeface="Calibri"/>
                <a:cs typeface="Calibri"/>
              </a:rPr>
              <a:t>nu </a:t>
            </a:r>
            <a:r>
              <a:rPr sz="2300" b="1" i="1" spc="-20" dirty="0">
                <a:solidFill>
                  <a:srgbClr val="3333FF"/>
                </a:solidFill>
                <a:latin typeface="Calibri"/>
                <a:cs typeface="Calibri"/>
              </a:rPr>
              <a:t>există </a:t>
            </a:r>
            <a:r>
              <a:rPr sz="2300" b="1" i="1" spc="-10" dirty="0">
                <a:solidFill>
                  <a:srgbClr val="3333FF"/>
                </a:solidFill>
                <a:latin typeface="Calibri"/>
                <a:cs typeface="Calibri"/>
              </a:rPr>
              <a:t>proceduri </a:t>
            </a:r>
            <a:r>
              <a:rPr sz="2300" b="1" i="1" spc="-5" dirty="0">
                <a:solidFill>
                  <a:srgbClr val="3333FF"/>
                </a:solidFill>
                <a:latin typeface="Calibri"/>
                <a:cs typeface="Calibri"/>
              </a:rPr>
              <a:t>de </a:t>
            </a:r>
            <a:r>
              <a:rPr sz="2300" b="1" i="1" spc="-10" dirty="0">
                <a:solidFill>
                  <a:srgbClr val="3333FF"/>
                </a:solidFill>
                <a:latin typeface="Calibri"/>
                <a:cs typeface="Calibri"/>
              </a:rPr>
              <a:t>securitate adecvate</a:t>
            </a:r>
            <a:r>
              <a:rPr sz="2300" spc="-10" dirty="0">
                <a:solidFill>
                  <a:srgbClr val="44536A"/>
                </a:solidFill>
                <a:latin typeface="Calibri"/>
                <a:cs typeface="Calibri"/>
              </a:rPr>
              <a:t>, </a:t>
            </a:r>
            <a:r>
              <a:rPr sz="2300" spc="-5" dirty="0">
                <a:solidFill>
                  <a:srgbClr val="44536A"/>
                </a:solidFill>
                <a:latin typeface="Calibri"/>
                <a:cs typeface="Calibri"/>
              </a:rPr>
              <a:t>i.e., </a:t>
            </a:r>
            <a:r>
              <a:rPr sz="2300" dirty="0">
                <a:solidFill>
                  <a:srgbClr val="44536A"/>
                </a:solidFill>
                <a:latin typeface="Calibri"/>
                <a:cs typeface="Calibri"/>
              </a:rPr>
              <a:t>e </a:t>
            </a:r>
            <a:r>
              <a:rPr sz="2300" spc="-10" dirty="0">
                <a:solidFill>
                  <a:srgbClr val="44536A"/>
                </a:solidFill>
                <a:latin typeface="Calibri"/>
                <a:cs typeface="Calibri"/>
              </a:rPr>
              <a:t>nevoie </a:t>
            </a:r>
            <a:r>
              <a:rPr sz="2300" spc="-5" dirty="0">
                <a:solidFill>
                  <a:srgbClr val="44536A"/>
                </a:solidFill>
                <a:latin typeface="Calibri"/>
                <a:cs typeface="Calibri"/>
              </a:rPr>
              <a:t>de politici</a:t>
            </a:r>
            <a:r>
              <a:rPr sz="2300" spc="110" dirty="0">
                <a:solidFill>
                  <a:srgbClr val="44536A"/>
                </a:solidFill>
                <a:latin typeface="Calibri"/>
                <a:cs typeface="Calibri"/>
              </a:rPr>
              <a:t> </a:t>
            </a:r>
            <a:r>
              <a:rPr sz="2300" spc="-5" dirty="0">
                <a:solidFill>
                  <a:srgbClr val="44536A"/>
                </a:solidFill>
                <a:latin typeface="Calibri"/>
                <a:cs typeface="Calibri"/>
              </a:rPr>
              <a:t>de</a:t>
            </a:r>
            <a:endParaRPr sz="2300" dirty="0">
              <a:latin typeface="Calibri"/>
              <a:cs typeface="Calibri"/>
            </a:endParaRPr>
          </a:p>
          <a:p>
            <a:pPr marL="184785">
              <a:lnSpc>
                <a:spcPts val="2270"/>
              </a:lnSpc>
            </a:pPr>
            <a:r>
              <a:rPr sz="2300" spc="-10" dirty="0">
                <a:solidFill>
                  <a:srgbClr val="44536A"/>
                </a:solidFill>
                <a:latin typeface="Calibri"/>
                <a:cs typeface="Calibri"/>
              </a:rPr>
              <a:t>securitate </a:t>
            </a:r>
            <a:r>
              <a:rPr sz="2300" dirty="0">
                <a:solidFill>
                  <a:srgbClr val="44536A"/>
                </a:solidFill>
                <a:latin typeface="Calibri"/>
                <a:cs typeface="Calibri"/>
              </a:rPr>
              <a:t>în </a:t>
            </a:r>
            <a:r>
              <a:rPr sz="2300" spc="-15" dirty="0">
                <a:solidFill>
                  <a:srgbClr val="44536A"/>
                </a:solidFill>
                <a:latin typeface="Calibri"/>
                <a:cs typeface="Calibri"/>
              </a:rPr>
              <a:t>care </a:t>
            </a:r>
            <a:r>
              <a:rPr sz="2300" spc="-10" dirty="0">
                <a:solidFill>
                  <a:srgbClr val="44536A"/>
                </a:solidFill>
                <a:latin typeface="Calibri"/>
                <a:cs typeface="Calibri"/>
              </a:rPr>
              <a:t>diferiților </a:t>
            </a:r>
            <a:r>
              <a:rPr sz="2300" spc="-15" dirty="0">
                <a:solidFill>
                  <a:srgbClr val="44536A"/>
                </a:solidFill>
                <a:latin typeface="Calibri"/>
                <a:cs typeface="Calibri"/>
              </a:rPr>
              <a:t>utilizatori </a:t>
            </a:r>
            <a:r>
              <a:rPr sz="2300" dirty="0">
                <a:solidFill>
                  <a:srgbClr val="44536A"/>
                </a:solidFill>
                <a:latin typeface="Calibri"/>
                <a:cs typeface="Calibri"/>
              </a:rPr>
              <a:t>li </a:t>
            </a:r>
            <a:r>
              <a:rPr sz="2300" spc="-5" dirty="0">
                <a:solidFill>
                  <a:srgbClr val="44536A"/>
                </a:solidFill>
                <a:latin typeface="Calibri"/>
                <a:cs typeface="Calibri"/>
              </a:rPr>
              <a:t>se </a:t>
            </a:r>
            <a:r>
              <a:rPr sz="2300" spc="-10" dirty="0">
                <a:solidFill>
                  <a:srgbClr val="44536A"/>
                </a:solidFill>
                <a:latin typeface="Calibri"/>
                <a:cs typeface="Calibri"/>
              </a:rPr>
              <a:t>acordă </a:t>
            </a:r>
            <a:r>
              <a:rPr sz="2300" spc="-5" dirty="0">
                <a:solidFill>
                  <a:srgbClr val="44536A"/>
                </a:solidFill>
                <a:latin typeface="Calibri"/>
                <a:cs typeface="Calibri"/>
              </a:rPr>
              <a:t>sau nu permisiunea de</a:t>
            </a:r>
            <a:r>
              <a:rPr sz="2300" spc="125" dirty="0">
                <a:solidFill>
                  <a:srgbClr val="44536A"/>
                </a:solidFill>
                <a:latin typeface="Calibri"/>
                <a:cs typeface="Calibri"/>
              </a:rPr>
              <a:t> </a:t>
            </a:r>
            <a:r>
              <a:rPr sz="2300" dirty="0">
                <a:solidFill>
                  <a:srgbClr val="44536A"/>
                </a:solidFill>
                <a:latin typeface="Calibri"/>
                <a:cs typeface="Calibri"/>
              </a:rPr>
              <a:t>a</a:t>
            </a:r>
            <a:endParaRPr sz="2300" dirty="0">
              <a:latin typeface="Calibri"/>
              <a:cs typeface="Calibri"/>
            </a:endParaRPr>
          </a:p>
          <a:p>
            <a:pPr marL="184785">
              <a:lnSpc>
                <a:spcPts val="2395"/>
              </a:lnSpc>
            </a:pPr>
            <a:r>
              <a:rPr sz="2300" dirty="0">
                <a:solidFill>
                  <a:srgbClr val="44536A"/>
                </a:solidFill>
                <a:latin typeface="Calibri"/>
                <a:cs typeface="Calibri"/>
              </a:rPr>
              <a:t>accesa </a:t>
            </a:r>
            <a:r>
              <a:rPr sz="2300" spc="-5" dirty="0">
                <a:solidFill>
                  <a:srgbClr val="44536A"/>
                </a:solidFill>
                <a:latin typeface="Calibri"/>
                <a:cs typeface="Calibri"/>
              </a:rPr>
              <a:t>anumite porțiuni din</a:t>
            </a:r>
            <a:r>
              <a:rPr sz="2300" spc="-20" dirty="0">
                <a:solidFill>
                  <a:srgbClr val="44536A"/>
                </a:solidFill>
                <a:latin typeface="Calibri"/>
                <a:cs typeface="Calibri"/>
              </a:rPr>
              <a:t> </a:t>
            </a:r>
            <a:r>
              <a:rPr sz="2300" spc="-15" dirty="0">
                <a:solidFill>
                  <a:srgbClr val="44536A"/>
                </a:solidFill>
                <a:latin typeface="Calibri"/>
                <a:cs typeface="Calibri"/>
              </a:rPr>
              <a:t>date</a:t>
            </a:r>
            <a:endParaRPr sz="2300" dirty="0">
              <a:latin typeface="Calibri"/>
              <a:cs typeface="Calibri"/>
            </a:endParaRPr>
          </a:p>
          <a:p>
            <a:pPr marL="184785" indent="-172720">
              <a:lnSpc>
                <a:spcPct val="100000"/>
              </a:lnSpc>
              <a:spcBef>
                <a:spcPts val="540"/>
              </a:spcBef>
              <a:buFont typeface="Arial"/>
              <a:buChar char="•"/>
              <a:tabLst>
                <a:tab pos="185420" algn="l"/>
              </a:tabLst>
            </a:pPr>
            <a:r>
              <a:rPr sz="2300" b="1" i="1" spc="-5" dirty="0">
                <a:solidFill>
                  <a:srgbClr val="3333FF"/>
                </a:solidFill>
                <a:latin typeface="Calibri"/>
                <a:cs typeface="Calibri"/>
              </a:rPr>
              <a:t>nu se </a:t>
            </a:r>
            <a:r>
              <a:rPr sz="2300" b="1" i="1" spc="-15" dirty="0">
                <a:solidFill>
                  <a:srgbClr val="3333FF"/>
                </a:solidFill>
                <a:latin typeface="Calibri"/>
                <a:cs typeface="Calibri"/>
              </a:rPr>
              <a:t>poate controla </a:t>
            </a:r>
            <a:r>
              <a:rPr sz="2300" b="1" i="1" spc="-5" dirty="0">
                <a:solidFill>
                  <a:srgbClr val="3333FF"/>
                </a:solidFill>
                <a:latin typeface="Calibri"/>
                <a:cs typeface="Calibri"/>
              </a:rPr>
              <a:t>ușor </a:t>
            </a:r>
            <a:r>
              <a:rPr sz="2300" dirty="0">
                <a:solidFill>
                  <a:srgbClr val="44536A"/>
                </a:solidFill>
                <a:latin typeface="Calibri"/>
                <a:cs typeface="Calibri"/>
              </a:rPr>
              <a:t>accesul </a:t>
            </a:r>
            <a:r>
              <a:rPr sz="2300" spc="-10" dirty="0">
                <a:solidFill>
                  <a:srgbClr val="44536A"/>
                </a:solidFill>
                <a:latin typeface="Calibri"/>
                <a:cs typeface="Calibri"/>
              </a:rPr>
              <a:t>concurent </a:t>
            </a:r>
            <a:r>
              <a:rPr sz="2300" dirty="0">
                <a:solidFill>
                  <a:srgbClr val="44536A"/>
                </a:solidFill>
                <a:latin typeface="Calibri"/>
                <a:cs typeface="Calibri"/>
              </a:rPr>
              <a:t>la</a:t>
            </a:r>
            <a:r>
              <a:rPr sz="2300" spc="65" dirty="0">
                <a:solidFill>
                  <a:srgbClr val="44536A"/>
                </a:solidFill>
                <a:latin typeface="Calibri"/>
                <a:cs typeface="Calibri"/>
              </a:rPr>
              <a:t> </a:t>
            </a:r>
            <a:r>
              <a:rPr sz="2300" spc="-15" dirty="0">
                <a:solidFill>
                  <a:srgbClr val="44536A"/>
                </a:solidFill>
                <a:latin typeface="Calibri"/>
                <a:cs typeface="Calibri"/>
              </a:rPr>
              <a:t>date</a:t>
            </a:r>
            <a:endParaRPr sz="2300" dirty="0">
              <a:latin typeface="Calibri"/>
              <a:cs typeface="Calibri"/>
            </a:endParaRPr>
          </a:p>
          <a:p>
            <a:pPr marL="184785" marR="194310" indent="-172720">
              <a:lnSpc>
                <a:spcPts val="2270"/>
              </a:lnSpc>
              <a:spcBef>
                <a:spcPts val="835"/>
              </a:spcBef>
              <a:buFont typeface="Arial"/>
              <a:buChar char="•"/>
              <a:tabLst>
                <a:tab pos="185420" algn="l"/>
              </a:tabLst>
            </a:pPr>
            <a:r>
              <a:rPr sz="2300" b="1" i="1" spc="-10" dirty="0">
                <a:solidFill>
                  <a:srgbClr val="3333FF"/>
                </a:solidFill>
                <a:latin typeface="Calibri"/>
                <a:cs typeface="Calibri"/>
              </a:rPr>
              <a:t>datele </a:t>
            </a:r>
            <a:r>
              <a:rPr sz="2300" b="1" i="1" spc="-5" dirty="0">
                <a:solidFill>
                  <a:srgbClr val="3333FF"/>
                </a:solidFill>
                <a:latin typeface="Calibri"/>
                <a:cs typeface="Calibri"/>
              </a:rPr>
              <a:t>trebuie readuse </a:t>
            </a:r>
            <a:r>
              <a:rPr sz="2300" dirty="0">
                <a:solidFill>
                  <a:srgbClr val="44536A"/>
                </a:solidFill>
                <a:latin typeface="Calibri"/>
                <a:cs typeface="Calibri"/>
              </a:rPr>
              <a:t>la o </a:t>
            </a:r>
            <a:r>
              <a:rPr sz="2300" spc="-20" dirty="0">
                <a:solidFill>
                  <a:srgbClr val="44536A"/>
                </a:solidFill>
                <a:latin typeface="Calibri"/>
                <a:cs typeface="Calibri"/>
              </a:rPr>
              <a:t>formă </a:t>
            </a:r>
            <a:r>
              <a:rPr sz="2300" spc="-15" dirty="0">
                <a:solidFill>
                  <a:srgbClr val="44536A"/>
                </a:solidFill>
                <a:latin typeface="Calibri"/>
                <a:cs typeface="Calibri"/>
              </a:rPr>
              <a:t>corectă </a:t>
            </a:r>
            <a:r>
              <a:rPr sz="2300" spc="-10" dirty="0">
                <a:solidFill>
                  <a:srgbClr val="44536A"/>
                </a:solidFill>
                <a:latin typeface="Calibri"/>
                <a:cs typeface="Calibri"/>
              </a:rPr>
              <a:t>dacă sistemul </a:t>
            </a:r>
            <a:r>
              <a:rPr sz="2300" spc="-5" dirty="0">
                <a:solidFill>
                  <a:srgbClr val="44536A"/>
                </a:solidFill>
                <a:latin typeface="Calibri"/>
                <a:cs typeface="Calibri"/>
              </a:rPr>
              <a:t>întâmpină </a:t>
            </a:r>
            <a:r>
              <a:rPr sz="2300" spc="-10" dirty="0">
                <a:solidFill>
                  <a:srgbClr val="44536A"/>
                </a:solidFill>
                <a:latin typeface="Calibri"/>
                <a:cs typeface="Calibri"/>
              </a:rPr>
              <a:t>probleme  </a:t>
            </a:r>
            <a:r>
              <a:rPr sz="2300" dirty="0">
                <a:solidFill>
                  <a:srgbClr val="44536A"/>
                </a:solidFill>
                <a:latin typeface="Calibri"/>
                <a:cs typeface="Calibri"/>
              </a:rPr>
              <a:t>în timp </a:t>
            </a:r>
            <a:r>
              <a:rPr sz="2300" spc="-5" dirty="0">
                <a:solidFill>
                  <a:srgbClr val="44536A"/>
                </a:solidFill>
                <a:latin typeface="Calibri"/>
                <a:cs typeface="Calibri"/>
              </a:rPr>
              <a:t>ce se </a:t>
            </a:r>
            <a:r>
              <a:rPr sz="2300" spc="-15" dirty="0">
                <a:solidFill>
                  <a:srgbClr val="44536A"/>
                </a:solidFill>
                <a:latin typeface="Calibri"/>
                <a:cs typeface="Calibri"/>
              </a:rPr>
              <a:t>operează </a:t>
            </a:r>
            <a:r>
              <a:rPr sz="2300" spc="-5" dirty="0">
                <a:solidFill>
                  <a:srgbClr val="44536A"/>
                </a:solidFill>
                <a:latin typeface="Calibri"/>
                <a:cs typeface="Calibri"/>
              </a:rPr>
              <a:t>modificări </a:t>
            </a:r>
            <a:r>
              <a:rPr sz="2300" spc="-10" dirty="0">
                <a:solidFill>
                  <a:srgbClr val="44536A"/>
                </a:solidFill>
                <a:latin typeface="Calibri"/>
                <a:cs typeface="Calibri"/>
              </a:rPr>
              <a:t>asupra </a:t>
            </a:r>
            <a:r>
              <a:rPr sz="2300" spc="-50" dirty="0">
                <a:solidFill>
                  <a:srgbClr val="44536A"/>
                </a:solidFill>
                <a:latin typeface="Calibri"/>
                <a:cs typeface="Calibri"/>
              </a:rPr>
              <a:t>lor, </a:t>
            </a:r>
            <a:r>
              <a:rPr sz="2300" dirty="0">
                <a:solidFill>
                  <a:srgbClr val="44536A"/>
                </a:solidFill>
                <a:latin typeface="Calibri"/>
                <a:cs typeface="Calibri"/>
              </a:rPr>
              <a:t>e.g., o </a:t>
            </a:r>
            <a:r>
              <a:rPr sz="2300" spc="-10" dirty="0">
                <a:solidFill>
                  <a:srgbClr val="44536A"/>
                </a:solidFill>
                <a:latin typeface="Calibri"/>
                <a:cs typeface="Calibri"/>
              </a:rPr>
              <a:t>operațiune </a:t>
            </a:r>
            <a:r>
              <a:rPr sz="2300" spc="-15" dirty="0">
                <a:solidFill>
                  <a:srgbClr val="44536A"/>
                </a:solidFill>
                <a:latin typeface="Calibri"/>
                <a:cs typeface="Calibri"/>
              </a:rPr>
              <a:t>bancară </a:t>
            </a:r>
            <a:r>
              <a:rPr sz="2300" spc="-10" dirty="0">
                <a:solidFill>
                  <a:srgbClr val="44536A"/>
                </a:solidFill>
                <a:latin typeface="Calibri"/>
                <a:cs typeface="Calibri"/>
              </a:rPr>
              <a:t>care  </a:t>
            </a:r>
            <a:r>
              <a:rPr sz="2300" spc="-25" dirty="0">
                <a:solidFill>
                  <a:srgbClr val="44536A"/>
                </a:solidFill>
                <a:latin typeface="Calibri"/>
                <a:cs typeface="Calibri"/>
              </a:rPr>
              <a:t>transferă </a:t>
            </a:r>
            <a:r>
              <a:rPr sz="2300" spc="-5" dirty="0">
                <a:solidFill>
                  <a:srgbClr val="44536A"/>
                </a:solidFill>
                <a:latin typeface="Calibri"/>
                <a:cs typeface="Calibri"/>
              </a:rPr>
              <a:t>bani din </a:t>
            </a:r>
            <a:r>
              <a:rPr sz="2300" spc="-10" dirty="0">
                <a:solidFill>
                  <a:srgbClr val="44536A"/>
                </a:solidFill>
                <a:latin typeface="Calibri"/>
                <a:cs typeface="Calibri"/>
              </a:rPr>
              <a:t>contul </a:t>
            </a:r>
            <a:r>
              <a:rPr sz="2300" dirty="0">
                <a:solidFill>
                  <a:srgbClr val="44536A"/>
                </a:solidFill>
                <a:latin typeface="Calibri"/>
                <a:cs typeface="Calibri"/>
              </a:rPr>
              <a:t>A în </a:t>
            </a:r>
            <a:r>
              <a:rPr sz="2300" spc="-10" dirty="0">
                <a:solidFill>
                  <a:srgbClr val="44536A"/>
                </a:solidFill>
                <a:latin typeface="Calibri"/>
                <a:cs typeface="Calibri"/>
              </a:rPr>
              <a:t>contul </a:t>
            </a:r>
            <a:r>
              <a:rPr sz="2300" dirty="0">
                <a:solidFill>
                  <a:srgbClr val="44536A"/>
                </a:solidFill>
                <a:latin typeface="Calibri"/>
                <a:cs typeface="Calibri"/>
              </a:rPr>
              <a:t>B </a:t>
            </a:r>
            <a:r>
              <a:rPr sz="2300" spc="-15" dirty="0">
                <a:solidFill>
                  <a:srgbClr val="44536A"/>
                </a:solidFill>
                <a:latin typeface="Calibri"/>
                <a:cs typeface="Calibri"/>
              </a:rPr>
              <a:t>este </a:t>
            </a:r>
            <a:r>
              <a:rPr sz="2300" spc="-10" dirty="0">
                <a:solidFill>
                  <a:srgbClr val="44536A"/>
                </a:solidFill>
                <a:latin typeface="Calibri"/>
                <a:cs typeface="Calibri"/>
              </a:rPr>
              <a:t>întreruptă </a:t>
            </a:r>
            <a:r>
              <a:rPr sz="2300" spc="-5" dirty="0">
                <a:solidFill>
                  <a:srgbClr val="44536A"/>
                </a:solidFill>
                <a:latin typeface="Calibri"/>
                <a:cs typeface="Calibri"/>
              </a:rPr>
              <a:t>de </a:t>
            </a:r>
            <a:r>
              <a:rPr sz="2300" dirty="0">
                <a:solidFill>
                  <a:srgbClr val="44536A"/>
                </a:solidFill>
                <a:latin typeface="Calibri"/>
                <a:cs typeface="Calibri"/>
              </a:rPr>
              <a:t>o </a:t>
            </a:r>
            <a:r>
              <a:rPr sz="2300" spc="-5" dirty="0">
                <a:solidFill>
                  <a:srgbClr val="44536A"/>
                </a:solidFill>
                <a:latin typeface="Calibri"/>
                <a:cs typeface="Calibri"/>
              </a:rPr>
              <a:t>pană de</a:t>
            </a:r>
            <a:r>
              <a:rPr sz="2300" spc="50" dirty="0">
                <a:solidFill>
                  <a:srgbClr val="44536A"/>
                </a:solidFill>
                <a:latin typeface="Calibri"/>
                <a:cs typeface="Calibri"/>
              </a:rPr>
              <a:t> </a:t>
            </a:r>
            <a:r>
              <a:rPr sz="2300" spc="-10" dirty="0">
                <a:solidFill>
                  <a:srgbClr val="44536A"/>
                </a:solidFill>
                <a:latin typeface="Calibri"/>
                <a:cs typeface="Calibri"/>
              </a:rPr>
              <a:t>curent</a:t>
            </a:r>
            <a:endParaRPr sz="2300" dirty="0">
              <a:latin typeface="Calibri"/>
              <a:cs typeface="Calibri"/>
            </a:endParaRPr>
          </a:p>
          <a:p>
            <a:pPr marL="184785">
              <a:lnSpc>
                <a:spcPts val="2105"/>
              </a:lnSpc>
            </a:pPr>
            <a:r>
              <a:rPr sz="2300" spc="-5" dirty="0">
                <a:solidFill>
                  <a:srgbClr val="44536A"/>
                </a:solidFill>
                <a:latin typeface="Calibri"/>
                <a:cs typeface="Calibri"/>
              </a:rPr>
              <a:t>după </a:t>
            </a:r>
            <a:r>
              <a:rPr sz="2300" dirty="0">
                <a:solidFill>
                  <a:srgbClr val="44536A"/>
                </a:solidFill>
                <a:latin typeface="Calibri"/>
                <a:cs typeface="Calibri"/>
              </a:rPr>
              <a:t>ce a </a:t>
            </a:r>
            <a:r>
              <a:rPr sz="2300" spc="-10" dirty="0">
                <a:solidFill>
                  <a:srgbClr val="44536A"/>
                </a:solidFill>
                <a:latin typeface="Calibri"/>
                <a:cs typeface="Calibri"/>
              </a:rPr>
              <a:t>scos </a:t>
            </a:r>
            <a:r>
              <a:rPr sz="2300" spc="-5" dirty="0">
                <a:solidFill>
                  <a:srgbClr val="44536A"/>
                </a:solidFill>
                <a:latin typeface="Calibri"/>
                <a:cs typeface="Calibri"/>
              </a:rPr>
              <a:t>bani din </a:t>
            </a:r>
            <a:r>
              <a:rPr sz="2300" spc="-10" dirty="0">
                <a:solidFill>
                  <a:srgbClr val="44536A"/>
                </a:solidFill>
                <a:latin typeface="Calibri"/>
                <a:cs typeface="Calibri"/>
              </a:rPr>
              <a:t>contul </a:t>
            </a:r>
            <a:r>
              <a:rPr sz="2300" dirty="0">
                <a:solidFill>
                  <a:srgbClr val="44536A"/>
                </a:solidFill>
                <a:latin typeface="Calibri"/>
                <a:cs typeface="Calibri"/>
              </a:rPr>
              <a:t>A, dar </a:t>
            </a:r>
            <a:r>
              <a:rPr sz="2300" spc="-10" dirty="0">
                <a:solidFill>
                  <a:srgbClr val="44536A"/>
                </a:solidFill>
                <a:latin typeface="Calibri"/>
                <a:cs typeface="Calibri"/>
              </a:rPr>
              <a:t>înainte </a:t>
            </a:r>
            <a:r>
              <a:rPr sz="2300" spc="-5" dirty="0">
                <a:solidFill>
                  <a:srgbClr val="44536A"/>
                </a:solidFill>
                <a:latin typeface="Calibri"/>
                <a:cs typeface="Calibri"/>
              </a:rPr>
              <a:t>de </a:t>
            </a:r>
            <a:r>
              <a:rPr sz="2300" spc="10" dirty="0">
                <a:solidFill>
                  <a:srgbClr val="44536A"/>
                </a:solidFill>
                <a:latin typeface="Calibri"/>
                <a:cs typeface="Calibri"/>
              </a:rPr>
              <a:t>a-i </a:t>
            </a:r>
            <a:r>
              <a:rPr sz="2300" spc="-5" dirty="0">
                <a:solidFill>
                  <a:srgbClr val="44536A"/>
                </a:solidFill>
                <a:latin typeface="Calibri"/>
                <a:cs typeface="Calibri"/>
              </a:rPr>
              <a:t>fi </a:t>
            </a:r>
            <a:r>
              <a:rPr sz="2300" dirty="0">
                <a:solidFill>
                  <a:srgbClr val="44536A"/>
                </a:solidFill>
                <a:latin typeface="Calibri"/>
                <a:cs typeface="Calibri"/>
              </a:rPr>
              <a:t>depus în B; </a:t>
            </a:r>
            <a:r>
              <a:rPr sz="2300" spc="-10" dirty="0">
                <a:solidFill>
                  <a:srgbClr val="44536A"/>
                </a:solidFill>
                <a:latin typeface="Calibri"/>
                <a:cs typeface="Calibri"/>
              </a:rPr>
              <a:t>datele</a:t>
            </a:r>
            <a:r>
              <a:rPr sz="2300" spc="-25" dirty="0">
                <a:solidFill>
                  <a:srgbClr val="44536A"/>
                </a:solidFill>
                <a:latin typeface="Calibri"/>
                <a:cs typeface="Calibri"/>
              </a:rPr>
              <a:t> </a:t>
            </a:r>
            <a:r>
              <a:rPr sz="2300" spc="-5" dirty="0">
                <a:solidFill>
                  <a:srgbClr val="44536A"/>
                </a:solidFill>
                <a:latin typeface="Calibri"/>
                <a:cs typeface="Calibri"/>
              </a:rPr>
              <a:t>trebuie</a:t>
            </a:r>
            <a:endParaRPr sz="2300" dirty="0">
              <a:latin typeface="Calibri"/>
              <a:cs typeface="Calibri"/>
            </a:endParaRPr>
          </a:p>
          <a:p>
            <a:pPr marL="184785">
              <a:lnSpc>
                <a:spcPts val="2395"/>
              </a:lnSpc>
            </a:pPr>
            <a:r>
              <a:rPr sz="2300" spc="-5" dirty="0">
                <a:solidFill>
                  <a:srgbClr val="44536A"/>
                </a:solidFill>
                <a:latin typeface="Calibri"/>
                <a:cs typeface="Calibri"/>
              </a:rPr>
              <a:t>readuse </a:t>
            </a:r>
            <a:r>
              <a:rPr sz="2300" dirty="0">
                <a:solidFill>
                  <a:srgbClr val="44536A"/>
                </a:solidFill>
                <a:latin typeface="Calibri"/>
                <a:cs typeface="Calibri"/>
              </a:rPr>
              <a:t>la </a:t>
            </a:r>
            <a:r>
              <a:rPr sz="2300" spc="-15" dirty="0">
                <a:solidFill>
                  <a:srgbClr val="44536A"/>
                </a:solidFill>
                <a:latin typeface="Calibri"/>
                <a:cs typeface="Calibri"/>
              </a:rPr>
              <a:t>forma </a:t>
            </a:r>
            <a:r>
              <a:rPr sz="2300" spc="-10" dirty="0">
                <a:solidFill>
                  <a:srgbClr val="44536A"/>
                </a:solidFill>
                <a:latin typeface="Calibri"/>
                <a:cs typeface="Calibri"/>
              </a:rPr>
              <a:t>corectă, </a:t>
            </a:r>
            <a:r>
              <a:rPr sz="2300" spc="-5" dirty="0">
                <a:solidFill>
                  <a:srgbClr val="44536A"/>
                </a:solidFill>
                <a:latin typeface="Calibri"/>
                <a:cs typeface="Calibri"/>
              </a:rPr>
              <a:t>banii trebuie puși </a:t>
            </a:r>
            <a:r>
              <a:rPr sz="2300" dirty="0">
                <a:solidFill>
                  <a:srgbClr val="44536A"/>
                </a:solidFill>
                <a:latin typeface="Calibri"/>
                <a:cs typeface="Calibri"/>
              </a:rPr>
              <a:t>înapoi în </a:t>
            </a:r>
            <a:r>
              <a:rPr sz="2300" spc="-10" dirty="0">
                <a:solidFill>
                  <a:srgbClr val="44536A"/>
                </a:solidFill>
                <a:latin typeface="Calibri"/>
                <a:cs typeface="Calibri"/>
              </a:rPr>
              <a:t>contul</a:t>
            </a:r>
            <a:r>
              <a:rPr sz="2300" spc="15" dirty="0">
                <a:solidFill>
                  <a:srgbClr val="44536A"/>
                </a:solidFill>
                <a:latin typeface="Calibri"/>
                <a:cs typeface="Calibri"/>
              </a:rPr>
              <a:t> </a:t>
            </a:r>
            <a:r>
              <a:rPr sz="2300" dirty="0">
                <a:solidFill>
                  <a:srgbClr val="44536A"/>
                </a:solidFill>
                <a:latin typeface="Calibri"/>
                <a:cs typeface="Calibri"/>
              </a:rPr>
              <a:t>A</a:t>
            </a:r>
            <a:endParaRPr sz="2300" dirty="0">
              <a:latin typeface="Calibri"/>
              <a:cs typeface="Calibri"/>
            </a:endParaRPr>
          </a:p>
          <a:p>
            <a:pPr marL="184785" marR="22225" indent="-172720">
              <a:lnSpc>
                <a:spcPts val="2270"/>
              </a:lnSpc>
              <a:spcBef>
                <a:spcPts val="835"/>
              </a:spcBef>
              <a:buFont typeface="Arial"/>
              <a:buChar char="•"/>
              <a:tabLst>
                <a:tab pos="185420" algn="l"/>
              </a:tabLst>
            </a:pPr>
            <a:r>
              <a:rPr sz="2300" b="1" i="1" spc="-10" dirty="0">
                <a:solidFill>
                  <a:srgbClr val="3333FF"/>
                </a:solidFill>
                <a:latin typeface="Calibri"/>
                <a:cs typeface="Calibri"/>
              </a:rPr>
              <a:t>fișierele sunt </a:t>
            </a:r>
            <a:r>
              <a:rPr sz="2300" b="1" i="1" spc="-5" dirty="0">
                <a:solidFill>
                  <a:srgbClr val="3333FF"/>
                </a:solidFill>
                <a:latin typeface="Calibri"/>
                <a:cs typeface="Calibri"/>
              </a:rPr>
              <a:t>utile </a:t>
            </a:r>
            <a:r>
              <a:rPr sz="2300" b="1" i="1" spc="-10" dirty="0">
                <a:solidFill>
                  <a:srgbClr val="3333FF"/>
                </a:solidFill>
                <a:latin typeface="Calibri"/>
                <a:cs typeface="Calibri"/>
              </a:rPr>
              <a:t>pentru </a:t>
            </a:r>
            <a:r>
              <a:rPr sz="2300" b="1" i="1" spc="-15" dirty="0">
                <a:solidFill>
                  <a:srgbClr val="3333FF"/>
                </a:solidFill>
                <a:latin typeface="Calibri"/>
                <a:cs typeface="Calibri"/>
              </a:rPr>
              <a:t>programe </a:t>
            </a:r>
            <a:r>
              <a:rPr sz="2300" b="1" i="1" spc="-10" dirty="0">
                <a:solidFill>
                  <a:srgbClr val="3333FF"/>
                </a:solidFill>
                <a:latin typeface="Calibri"/>
                <a:cs typeface="Calibri"/>
              </a:rPr>
              <a:t>care necesită </a:t>
            </a:r>
            <a:r>
              <a:rPr sz="2300" b="1" i="1" spc="-5" dirty="0">
                <a:solidFill>
                  <a:srgbClr val="3333FF"/>
                </a:solidFill>
                <a:latin typeface="Calibri"/>
                <a:cs typeface="Calibri"/>
              </a:rPr>
              <a:t>puține </a:t>
            </a:r>
            <a:r>
              <a:rPr sz="2300" b="1" i="1" spc="-15" dirty="0">
                <a:solidFill>
                  <a:srgbClr val="3333FF"/>
                </a:solidFill>
                <a:latin typeface="Calibri"/>
                <a:cs typeface="Calibri"/>
              </a:rPr>
              <a:t>date </a:t>
            </a:r>
            <a:r>
              <a:rPr sz="2300" spc="-5" dirty="0">
                <a:solidFill>
                  <a:srgbClr val="44536A"/>
                </a:solidFill>
                <a:latin typeface="Calibri"/>
                <a:cs typeface="Calibri"/>
              </a:rPr>
              <a:t>și </a:t>
            </a:r>
            <a:r>
              <a:rPr sz="2300" spc="-10" dirty="0">
                <a:solidFill>
                  <a:srgbClr val="44536A"/>
                </a:solidFill>
                <a:latin typeface="Calibri"/>
                <a:cs typeface="Calibri"/>
              </a:rPr>
              <a:t>sunt </a:t>
            </a:r>
            <a:r>
              <a:rPr sz="2300" spc="-15" dirty="0">
                <a:solidFill>
                  <a:srgbClr val="44536A"/>
                </a:solidFill>
                <a:latin typeface="Calibri"/>
                <a:cs typeface="Calibri"/>
              </a:rPr>
              <a:t>folosite  </a:t>
            </a:r>
            <a:r>
              <a:rPr sz="2300" spc="-5" dirty="0">
                <a:solidFill>
                  <a:srgbClr val="44536A"/>
                </a:solidFill>
                <a:latin typeface="Calibri"/>
                <a:cs typeface="Calibri"/>
              </a:rPr>
              <a:t>de </a:t>
            </a:r>
            <a:r>
              <a:rPr sz="2300" dirty="0">
                <a:solidFill>
                  <a:srgbClr val="44536A"/>
                </a:solidFill>
                <a:latin typeface="Calibri"/>
                <a:cs typeface="Calibri"/>
              </a:rPr>
              <a:t>un </a:t>
            </a:r>
            <a:r>
              <a:rPr sz="2300" spc="-5" dirty="0">
                <a:solidFill>
                  <a:srgbClr val="44536A"/>
                </a:solidFill>
                <a:latin typeface="Calibri"/>
                <a:cs typeface="Calibri"/>
              </a:rPr>
              <a:t>singur </a:t>
            </a:r>
            <a:r>
              <a:rPr sz="2300" spc="-30" dirty="0">
                <a:solidFill>
                  <a:srgbClr val="44536A"/>
                </a:solidFill>
                <a:latin typeface="Calibri"/>
                <a:cs typeface="Calibri"/>
              </a:rPr>
              <a:t>utilizator, </a:t>
            </a:r>
            <a:r>
              <a:rPr sz="2300" spc="-5" dirty="0">
                <a:solidFill>
                  <a:srgbClr val="44536A"/>
                </a:solidFill>
                <a:latin typeface="Calibri"/>
                <a:cs typeface="Calibri"/>
              </a:rPr>
              <a:t>însă </a:t>
            </a:r>
            <a:r>
              <a:rPr sz="2300" spc="-10" dirty="0">
                <a:solidFill>
                  <a:srgbClr val="44536A"/>
                </a:solidFill>
                <a:latin typeface="Calibri"/>
                <a:cs typeface="Calibri"/>
              </a:rPr>
              <a:t>astăzi </a:t>
            </a:r>
            <a:r>
              <a:rPr sz="2300" spc="-15" dirty="0">
                <a:solidFill>
                  <a:srgbClr val="44536A"/>
                </a:solidFill>
                <a:latin typeface="Calibri"/>
                <a:cs typeface="Calibri"/>
              </a:rPr>
              <a:t>crește </a:t>
            </a:r>
            <a:r>
              <a:rPr sz="2300" spc="-20" dirty="0">
                <a:solidFill>
                  <a:srgbClr val="44536A"/>
                </a:solidFill>
                <a:latin typeface="Calibri"/>
                <a:cs typeface="Calibri"/>
              </a:rPr>
              <a:t>atât </a:t>
            </a:r>
            <a:r>
              <a:rPr sz="2300" spc="-15" dirty="0">
                <a:solidFill>
                  <a:srgbClr val="44536A"/>
                </a:solidFill>
                <a:latin typeface="Calibri"/>
                <a:cs typeface="Calibri"/>
              </a:rPr>
              <a:t>cantitatea </a:t>
            </a:r>
            <a:r>
              <a:rPr sz="2300" spc="-5" dirty="0">
                <a:solidFill>
                  <a:srgbClr val="44536A"/>
                </a:solidFill>
                <a:latin typeface="Calibri"/>
                <a:cs typeface="Calibri"/>
              </a:rPr>
              <a:t>de </a:t>
            </a:r>
            <a:r>
              <a:rPr sz="2300" spc="-10" dirty="0">
                <a:solidFill>
                  <a:srgbClr val="44536A"/>
                </a:solidFill>
                <a:latin typeface="Calibri"/>
                <a:cs typeface="Calibri"/>
              </a:rPr>
              <a:t>date, </a:t>
            </a:r>
            <a:r>
              <a:rPr sz="2300" spc="-15" dirty="0">
                <a:solidFill>
                  <a:srgbClr val="44536A"/>
                </a:solidFill>
                <a:latin typeface="Calibri"/>
                <a:cs typeface="Calibri"/>
              </a:rPr>
              <a:t>cât </a:t>
            </a:r>
            <a:r>
              <a:rPr sz="2300" spc="-5" dirty="0">
                <a:solidFill>
                  <a:srgbClr val="44536A"/>
                </a:solidFill>
                <a:latin typeface="Calibri"/>
                <a:cs typeface="Calibri"/>
              </a:rPr>
              <a:t>și numărul  </a:t>
            </a:r>
            <a:r>
              <a:rPr sz="2300" spc="-10" dirty="0">
                <a:solidFill>
                  <a:srgbClr val="44536A"/>
                </a:solidFill>
                <a:latin typeface="Calibri"/>
                <a:cs typeface="Calibri"/>
              </a:rPr>
              <a:t>utilizatorilor </a:t>
            </a:r>
            <a:r>
              <a:rPr sz="2300" spc="-15" dirty="0">
                <a:solidFill>
                  <a:srgbClr val="44536A"/>
                </a:solidFill>
                <a:latin typeface="Calibri"/>
                <a:cs typeface="Calibri"/>
              </a:rPr>
              <a:t>care folosesc </a:t>
            </a:r>
            <a:r>
              <a:rPr sz="2300" dirty="0">
                <a:solidFill>
                  <a:srgbClr val="44536A"/>
                </a:solidFill>
                <a:latin typeface="Calibri"/>
                <a:cs typeface="Calibri"/>
              </a:rPr>
              <a:t>o </a:t>
            </a:r>
            <a:r>
              <a:rPr sz="2300" spc="-5" dirty="0">
                <a:solidFill>
                  <a:srgbClr val="44536A"/>
                </a:solidFill>
                <a:latin typeface="Calibri"/>
                <a:cs typeface="Calibri"/>
              </a:rPr>
              <a:t>anumită</a:t>
            </a:r>
            <a:r>
              <a:rPr sz="2300" spc="85" dirty="0">
                <a:solidFill>
                  <a:srgbClr val="44536A"/>
                </a:solidFill>
                <a:latin typeface="Calibri"/>
                <a:cs typeface="Calibri"/>
              </a:rPr>
              <a:t> </a:t>
            </a:r>
            <a:r>
              <a:rPr sz="2300" spc="-5" dirty="0">
                <a:solidFill>
                  <a:srgbClr val="44536A"/>
                </a:solidFill>
                <a:latin typeface="Calibri"/>
                <a:cs typeface="Calibri"/>
              </a:rPr>
              <a:t>aplicație</a:t>
            </a:r>
            <a:endParaRPr sz="2300" dirty="0">
              <a:latin typeface="Calibri"/>
              <a:cs typeface="Calibri"/>
            </a:endParaRPr>
          </a:p>
        </p:txBody>
      </p:sp>
      <p:sp>
        <p:nvSpPr>
          <p:cNvPr id="3" name="object 3"/>
          <p:cNvSpPr txBox="1">
            <a:spLocks noGrp="1"/>
          </p:cNvSpPr>
          <p:nvPr>
            <p:ph type="title"/>
          </p:nvPr>
        </p:nvSpPr>
        <p:spPr>
          <a:xfrm>
            <a:off x="304800" y="457200"/>
            <a:ext cx="8686800" cy="443070"/>
          </a:xfrm>
          <a:prstGeom prst="rect">
            <a:avLst/>
          </a:prstGeom>
        </p:spPr>
        <p:txBody>
          <a:bodyPr vert="horz" wrap="square" lIns="0" tIns="12065" rIns="0" bIns="0" rtlCol="0">
            <a:spAutoFit/>
          </a:bodyPr>
          <a:lstStyle/>
          <a:p>
            <a:pPr marL="12700">
              <a:lnSpc>
                <a:spcPct val="100000"/>
              </a:lnSpc>
              <a:spcBef>
                <a:spcPts val="95"/>
              </a:spcBef>
            </a:pPr>
            <a:r>
              <a:rPr lang="en-US" sz="2800" b="1" spc="30" dirty="0" smtClean="0">
                <a:latin typeface="Cambria"/>
                <a:cs typeface="Cambria"/>
              </a:rPr>
              <a:t>PROVOCĂRILE </a:t>
            </a:r>
            <a:r>
              <a:rPr lang="en-US" sz="2800" b="1" spc="40" dirty="0" smtClean="0">
                <a:latin typeface="Cambria"/>
                <a:cs typeface="Cambria"/>
              </a:rPr>
              <a:t>UTILIZĂRII </a:t>
            </a:r>
            <a:r>
              <a:rPr lang="en-US" sz="2800" b="1" spc="10" dirty="0" smtClean="0">
                <a:latin typeface="Cambria"/>
                <a:cs typeface="Cambria"/>
              </a:rPr>
              <a:t>FIȘIERELOR </a:t>
            </a:r>
            <a:r>
              <a:rPr lang="en-US" sz="2800" b="1" spc="-10" dirty="0" smtClean="0">
                <a:latin typeface="Cambria"/>
                <a:cs typeface="Cambria"/>
              </a:rPr>
              <a:t>TEXT</a:t>
            </a:r>
            <a:r>
              <a:rPr lang="en-US" sz="2800" b="1" spc="120" dirty="0" smtClean="0">
                <a:latin typeface="Cambria"/>
                <a:cs typeface="Cambria"/>
              </a:rPr>
              <a:t> </a:t>
            </a:r>
            <a:r>
              <a:rPr lang="en-US" sz="2800" b="1" spc="-35" dirty="0" smtClean="0">
                <a:latin typeface="Cambria"/>
                <a:cs typeface="Cambria"/>
              </a:rPr>
              <a:t>(CONT)</a:t>
            </a:r>
            <a:endParaRPr lang="en-US" sz="2800" b="1" dirty="0">
              <a:latin typeface="Cambria"/>
              <a:cs typeface="Cambria"/>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19200" y="1752600"/>
            <a:ext cx="7181849" cy="843821"/>
          </a:xfrm>
          <a:prstGeom prst="rect">
            <a:avLst/>
          </a:prstGeom>
        </p:spPr>
        <p:txBody>
          <a:bodyPr vert="horz" wrap="square" lIns="0" tIns="12700" rIns="0" bIns="0" rtlCol="0">
            <a:spAutoFit/>
          </a:bodyPr>
          <a:lstStyle/>
          <a:p>
            <a:pPr marL="12700">
              <a:lnSpc>
                <a:spcPct val="100000"/>
              </a:lnSpc>
              <a:spcBef>
                <a:spcPts val="100"/>
              </a:spcBef>
            </a:pPr>
            <a:r>
              <a:rPr sz="5400" b="1" i="0" spc="215" dirty="0">
                <a:solidFill>
                  <a:srgbClr val="3333FF"/>
                </a:solidFill>
                <a:latin typeface="Cambria"/>
                <a:cs typeface="Cambria"/>
              </a:rPr>
              <a:t>Modelul</a:t>
            </a:r>
            <a:r>
              <a:rPr sz="5400" b="1" i="0" spc="110" dirty="0">
                <a:solidFill>
                  <a:srgbClr val="3333FF"/>
                </a:solidFill>
                <a:latin typeface="Cambria"/>
                <a:cs typeface="Cambria"/>
              </a:rPr>
              <a:t> </a:t>
            </a:r>
            <a:r>
              <a:rPr sz="5400" b="1" i="0" spc="75" dirty="0">
                <a:solidFill>
                  <a:srgbClr val="3333FF"/>
                </a:solidFill>
                <a:latin typeface="Cambria"/>
                <a:cs typeface="Cambria"/>
              </a:rPr>
              <a:t>Relaţional</a:t>
            </a:r>
            <a:endParaRPr sz="5400" b="1" dirty="0">
              <a:solidFill>
                <a:srgbClr val="3333FF"/>
              </a:solidFill>
              <a:latin typeface="Cambria"/>
              <a:cs typeface="Cambria"/>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838200"/>
            <a:ext cx="9143999" cy="6857996"/>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981200" y="381000"/>
            <a:ext cx="4620006" cy="635000"/>
          </a:xfrm>
          <a:prstGeom prst="rect">
            <a:avLst/>
          </a:prstGeom>
        </p:spPr>
        <p:txBody>
          <a:bodyPr vert="horz" wrap="square" lIns="0" tIns="12065" rIns="0" bIns="0" rtlCol="0">
            <a:spAutoFit/>
          </a:bodyPr>
          <a:lstStyle/>
          <a:p>
            <a:pPr marL="12700">
              <a:lnSpc>
                <a:spcPct val="100000"/>
              </a:lnSpc>
              <a:spcBef>
                <a:spcPts val="95"/>
              </a:spcBef>
            </a:pPr>
            <a:r>
              <a:rPr sz="4000" b="1" i="0" spc="130" dirty="0">
                <a:solidFill>
                  <a:srgbClr val="3333FF"/>
                </a:solidFill>
                <a:latin typeface="Cambria"/>
                <a:cs typeface="Cambria"/>
              </a:rPr>
              <a:t>Modele </a:t>
            </a:r>
            <a:r>
              <a:rPr sz="4000" b="1" i="0" spc="90" dirty="0">
                <a:solidFill>
                  <a:srgbClr val="3333FF"/>
                </a:solidFill>
                <a:latin typeface="Cambria"/>
                <a:cs typeface="Cambria"/>
              </a:rPr>
              <a:t>de</a:t>
            </a:r>
            <a:r>
              <a:rPr sz="4000" b="1" i="0" spc="30" dirty="0">
                <a:solidFill>
                  <a:srgbClr val="3333FF"/>
                </a:solidFill>
                <a:latin typeface="Cambria"/>
                <a:cs typeface="Cambria"/>
              </a:rPr>
              <a:t> </a:t>
            </a:r>
            <a:r>
              <a:rPr sz="4000" b="1" i="0" spc="45" dirty="0">
                <a:solidFill>
                  <a:srgbClr val="3333FF"/>
                </a:solidFill>
                <a:latin typeface="Cambria"/>
                <a:cs typeface="Cambria"/>
              </a:rPr>
              <a:t>date</a:t>
            </a:r>
            <a:endParaRPr sz="4000" b="1" dirty="0">
              <a:solidFill>
                <a:srgbClr val="3333FF"/>
              </a:solidFill>
              <a:latin typeface="Cambria"/>
              <a:cs typeface="Cambria"/>
            </a:endParaRPr>
          </a:p>
        </p:txBody>
      </p:sp>
      <p:sp>
        <p:nvSpPr>
          <p:cNvPr id="4" name="object 4"/>
          <p:cNvSpPr txBox="1"/>
          <p:nvPr/>
        </p:nvSpPr>
        <p:spPr>
          <a:xfrm>
            <a:off x="1450594" y="1729394"/>
            <a:ext cx="6597015" cy="4713605"/>
          </a:xfrm>
          <a:prstGeom prst="rect">
            <a:avLst/>
          </a:prstGeom>
        </p:spPr>
        <p:txBody>
          <a:bodyPr vert="horz" wrap="square" lIns="0" tIns="114935" rIns="0" bIns="0" rtlCol="0">
            <a:spAutoFit/>
          </a:bodyPr>
          <a:lstStyle/>
          <a:p>
            <a:pPr marL="457200" indent="-445134">
              <a:lnSpc>
                <a:spcPct val="100000"/>
              </a:lnSpc>
              <a:spcBef>
                <a:spcPts val="905"/>
              </a:spcBef>
              <a:buClr>
                <a:srgbClr val="9A0000"/>
              </a:buClr>
              <a:buSzPct val="75000"/>
              <a:buFont typeface="Wingdings"/>
              <a:buChar char="◼"/>
              <a:tabLst>
                <a:tab pos="457200" algn="l"/>
                <a:tab pos="457834" algn="l"/>
              </a:tabLst>
            </a:pPr>
            <a:r>
              <a:rPr sz="3200" spc="130" dirty="0">
                <a:solidFill>
                  <a:srgbClr val="003366"/>
                </a:solidFill>
                <a:latin typeface="Cambria"/>
                <a:cs typeface="Cambria"/>
              </a:rPr>
              <a:t>Modelul </a:t>
            </a:r>
            <a:r>
              <a:rPr sz="3200" spc="5" dirty="0">
                <a:solidFill>
                  <a:srgbClr val="003366"/>
                </a:solidFill>
                <a:latin typeface="Cambria"/>
                <a:cs typeface="Cambria"/>
              </a:rPr>
              <a:t>ierarhic</a:t>
            </a:r>
            <a:r>
              <a:rPr sz="3200" spc="40" dirty="0">
                <a:solidFill>
                  <a:srgbClr val="003366"/>
                </a:solidFill>
                <a:latin typeface="Cambria"/>
                <a:cs typeface="Cambria"/>
              </a:rPr>
              <a:t> </a:t>
            </a:r>
            <a:r>
              <a:rPr sz="3200" spc="-165" dirty="0">
                <a:solidFill>
                  <a:srgbClr val="003366"/>
                </a:solidFill>
                <a:latin typeface="Cambria"/>
                <a:cs typeface="Cambria"/>
              </a:rPr>
              <a:t>(1965)</a:t>
            </a:r>
            <a:endParaRPr sz="3200" dirty="0">
              <a:latin typeface="Cambria"/>
              <a:cs typeface="Cambria"/>
            </a:endParaRPr>
          </a:p>
          <a:p>
            <a:pPr marL="457200" indent="-445134">
              <a:lnSpc>
                <a:spcPct val="100000"/>
              </a:lnSpc>
              <a:spcBef>
                <a:spcPts val="810"/>
              </a:spcBef>
              <a:buClr>
                <a:srgbClr val="9A0000"/>
              </a:buClr>
              <a:buSzPct val="75000"/>
              <a:buFont typeface="Wingdings"/>
              <a:buChar char="◼"/>
              <a:tabLst>
                <a:tab pos="457200" algn="l"/>
                <a:tab pos="457834" algn="l"/>
              </a:tabLst>
            </a:pPr>
            <a:r>
              <a:rPr sz="3200" spc="130" dirty="0">
                <a:solidFill>
                  <a:srgbClr val="003366"/>
                </a:solidFill>
                <a:latin typeface="Cambria"/>
                <a:cs typeface="Cambria"/>
              </a:rPr>
              <a:t>Modelul </a:t>
            </a:r>
            <a:r>
              <a:rPr sz="3200" spc="-20" dirty="0">
                <a:solidFill>
                  <a:srgbClr val="003366"/>
                </a:solidFill>
                <a:latin typeface="Cambria"/>
                <a:cs typeface="Cambria"/>
              </a:rPr>
              <a:t>rețea</a:t>
            </a:r>
            <a:r>
              <a:rPr sz="3200" spc="45" dirty="0">
                <a:solidFill>
                  <a:srgbClr val="003366"/>
                </a:solidFill>
                <a:latin typeface="Cambria"/>
                <a:cs typeface="Cambria"/>
              </a:rPr>
              <a:t> </a:t>
            </a:r>
            <a:r>
              <a:rPr sz="3200" spc="-165" dirty="0">
                <a:solidFill>
                  <a:srgbClr val="003366"/>
                </a:solidFill>
                <a:latin typeface="Cambria"/>
                <a:cs typeface="Cambria"/>
              </a:rPr>
              <a:t>(1965)</a:t>
            </a:r>
            <a:endParaRPr sz="3200" dirty="0">
              <a:latin typeface="Cambria"/>
              <a:cs typeface="Cambria"/>
            </a:endParaRPr>
          </a:p>
          <a:p>
            <a:pPr marL="457200" indent="-445134">
              <a:lnSpc>
                <a:spcPct val="100000"/>
              </a:lnSpc>
              <a:spcBef>
                <a:spcPts val="765"/>
              </a:spcBef>
              <a:buClr>
                <a:srgbClr val="9A0000"/>
              </a:buClr>
              <a:buSzPct val="75000"/>
              <a:buFont typeface="Wingdings"/>
              <a:buChar char="◼"/>
              <a:tabLst>
                <a:tab pos="457200" algn="l"/>
                <a:tab pos="457834" algn="l"/>
              </a:tabLst>
            </a:pPr>
            <a:r>
              <a:rPr sz="3200" b="1" spc="175" dirty="0">
                <a:solidFill>
                  <a:srgbClr val="003366"/>
                </a:solidFill>
                <a:latin typeface="Times New Roman"/>
                <a:cs typeface="Times New Roman"/>
              </a:rPr>
              <a:t>Modelul </a:t>
            </a:r>
            <a:r>
              <a:rPr sz="3200" b="1" spc="90" dirty="0">
                <a:solidFill>
                  <a:srgbClr val="003366"/>
                </a:solidFill>
                <a:latin typeface="Times New Roman"/>
                <a:cs typeface="Times New Roman"/>
              </a:rPr>
              <a:t>rela</a:t>
            </a:r>
            <a:r>
              <a:rPr sz="3200" b="1" spc="90" dirty="0">
                <a:solidFill>
                  <a:srgbClr val="003366"/>
                </a:solidFill>
                <a:latin typeface="Cambria"/>
                <a:cs typeface="Cambria"/>
              </a:rPr>
              <a:t>ț</a:t>
            </a:r>
            <a:r>
              <a:rPr sz="3200" b="1" spc="90" dirty="0">
                <a:solidFill>
                  <a:srgbClr val="003366"/>
                </a:solidFill>
                <a:latin typeface="Times New Roman"/>
                <a:cs typeface="Times New Roman"/>
              </a:rPr>
              <a:t>ional </a:t>
            </a:r>
            <a:r>
              <a:rPr sz="3200" spc="5" dirty="0">
                <a:solidFill>
                  <a:srgbClr val="003366"/>
                </a:solidFill>
                <a:latin typeface="Cambria"/>
                <a:cs typeface="Cambria"/>
              </a:rPr>
              <a:t>(1NF)</a:t>
            </a:r>
            <a:r>
              <a:rPr sz="3200" spc="-290" dirty="0">
                <a:solidFill>
                  <a:srgbClr val="003366"/>
                </a:solidFill>
                <a:latin typeface="Cambria"/>
                <a:cs typeface="Cambria"/>
              </a:rPr>
              <a:t> </a:t>
            </a:r>
            <a:r>
              <a:rPr sz="3200" spc="-145" dirty="0">
                <a:solidFill>
                  <a:srgbClr val="003366"/>
                </a:solidFill>
                <a:latin typeface="Cambria"/>
                <a:cs typeface="Cambria"/>
              </a:rPr>
              <a:t>(1970s)</a:t>
            </a:r>
            <a:endParaRPr sz="3200" dirty="0">
              <a:latin typeface="Cambria"/>
              <a:cs typeface="Cambria"/>
            </a:endParaRPr>
          </a:p>
          <a:p>
            <a:pPr marL="457200" indent="-445134">
              <a:lnSpc>
                <a:spcPct val="100000"/>
              </a:lnSpc>
              <a:spcBef>
                <a:spcPts val="770"/>
              </a:spcBef>
              <a:buClr>
                <a:srgbClr val="9A0000"/>
              </a:buClr>
              <a:buSzPct val="75000"/>
              <a:buFont typeface="Wingdings"/>
              <a:buChar char="◼"/>
              <a:tabLst>
                <a:tab pos="457200" algn="l"/>
                <a:tab pos="457834" algn="l"/>
              </a:tabLst>
            </a:pPr>
            <a:r>
              <a:rPr sz="3200" spc="135" dirty="0">
                <a:solidFill>
                  <a:srgbClr val="003366"/>
                </a:solidFill>
                <a:latin typeface="Cambria"/>
                <a:cs typeface="Cambria"/>
              </a:rPr>
              <a:t>Model </a:t>
            </a:r>
            <a:r>
              <a:rPr sz="3200" spc="25" dirty="0">
                <a:solidFill>
                  <a:srgbClr val="003366"/>
                </a:solidFill>
                <a:latin typeface="Cambria"/>
                <a:cs typeface="Cambria"/>
              </a:rPr>
              <a:t>relațional imbricat</a:t>
            </a:r>
            <a:r>
              <a:rPr sz="3200" spc="70" dirty="0">
                <a:solidFill>
                  <a:srgbClr val="003366"/>
                </a:solidFill>
                <a:latin typeface="Cambria"/>
                <a:cs typeface="Cambria"/>
              </a:rPr>
              <a:t> </a:t>
            </a:r>
            <a:r>
              <a:rPr sz="3200" spc="-145" dirty="0">
                <a:solidFill>
                  <a:srgbClr val="003366"/>
                </a:solidFill>
                <a:latin typeface="Cambria"/>
                <a:cs typeface="Cambria"/>
              </a:rPr>
              <a:t>(1970s)</a:t>
            </a:r>
            <a:endParaRPr sz="3200" dirty="0">
              <a:latin typeface="Cambria"/>
              <a:cs typeface="Cambria"/>
            </a:endParaRPr>
          </a:p>
          <a:p>
            <a:pPr marL="457200" indent="-445134">
              <a:lnSpc>
                <a:spcPct val="100000"/>
              </a:lnSpc>
              <a:spcBef>
                <a:spcPts val="735"/>
              </a:spcBef>
              <a:buClr>
                <a:srgbClr val="9A0000"/>
              </a:buClr>
              <a:buSzPct val="75000"/>
              <a:buFont typeface="Wingdings"/>
              <a:buChar char="◼"/>
              <a:tabLst>
                <a:tab pos="457200" algn="l"/>
                <a:tab pos="457834" algn="l"/>
              </a:tabLst>
            </a:pPr>
            <a:r>
              <a:rPr sz="3200" spc="55" dirty="0">
                <a:solidFill>
                  <a:srgbClr val="003366"/>
                </a:solidFill>
                <a:latin typeface="Cambria"/>
                <a:cs typeface="Cambria"/>
              </a:rPr>
              <a:t>Obiecte </a:t>
            </a:r>
            <a:r>
              <a:rPr sz="3200" spc="60" dirty="0">
                <a:solidFill>
                  <a:srgbClr val="003366"/>
                </a:solidFill>
                <a:latin typeface="Cambria"/>
                <a:cs typeface="Cambria"/>
              </a:rPr>
              <a:t>complexe</a:t>
            </a:r>
            <a:r>
              <a:rPr sz="3200" spc="125" dirty="0">
                <a:solidFill>
                  <a:srgbClr val="003366"/>
                </a:solidFill>
                <a:latin typeface="Cambria"/>
                <a:cs typeface="Cambria"/>
              </a:rPr>
              <a:t> </a:t>
            </a:r>
            <a:r>
              <a:rPr sz="3200" spc="-145" dirty="0">
                <a:solidFill>
                  <a:srgbClr val="003366"/>
                </a:solidFill>
                <a:latin typeface="Cambria"/>
                <a:cs typeface="Cambria"/>
              </a:rPr>
              <a:t>(1980s)</a:t>
            </a:r>
            <a:endParaRPr sz="3200" dirty="0">
              <a:latin typeface="Cambria"/>
              <a:cs typeface="Cambria"/>
            </a:endParaRPr>
          </a:p>
          <a:p>
            <a:pPr marL="457200" indent="-445134">
              <a:lnSpc>
                <a:spcPct val="100000"/>
              </a:lnSpc>
              <a:spcBef>
                <a:spcPts val="765"/>
              </a:spcBef>
              <a:buClr>
                <a:srgbClr val="9A0000"/>
              </a:buClr>
              <a:buSzPct val="75000"/>
              <a:buFont typeface="Wingdings"/>
              <a:buChar char="◼"/>
              <a:tabLst>
                <a:tab pos="457200" algn="l"/>
                <a:tab pos="457834" algn="l"/>
              </a:tabLst>
            </a:pPr>
            <a:r>
              <a:rPr sz="3200" spc="135" dirty="0">
                <a:solidFill>
                  <a:srgbClr val="003366"/>
                </a:solidFill>
                <a:latin typeface="Cambria"/>
                <a:cs typeface="Cambria"/>
              </a:rPr>
              <a:t>Model </a:t>
            </a:r>
            <a:r>
              <a:rPr sz="3200" spc="35" dirty="0">
                <a:solidFill>
                  <a:srgbClr val="003366"/>
                </a:solidFill>
                <a:latin typeface="Cambria"/>
                <a:cs typeface="Cambria"/>
              </a:rPr>
              <a:t>obiectual </a:t>
            </a:r>
            <a:r>
              <a:rPr sz="3200" spc="-165" dirty="0">
                <a:solidFill>
                  <a:srgbClr val="003366"/>
                </a:solidFill>
                <a:latin typeface="Cambria"/>
                <a:cs typeface="Cambria"/>
              </a:rPr>
              <a:t>(1980)</a:t>
            </a:r>
            <a:endParaRPr sz="3200" dirty="0">
              <a:latin typeface="Cambria"/>
              <a:cs typeface="Cambria"/>
            </a:endParaRPr>
          </a:p>
          <a:p>
            <a:pPr marL="457200" indent="-445134">
              <a:lnSpc>
                <a:spcPct val="100000"/>
              </a:lnSpc>
              <a:spcBef>
                <a:spcPts val="810"/>
              </a:spcBef>
              <a:buClr>
                <a:srgbClr val="9A0000"/>
              </a:buClr>
              <a:buSzPct val="75000"/>
              <a:buFont typeface="Wingdings"/>
              <a:buChar char="◼"/>
              <a:tabLst>
                <a:tab pos="457200" algn="l"/>
                <a:tab pos="457834" algn="l"/>
              </a:tabLst>
            </a:pPr>
            <a:r>
              <a:rPr sz="3200" spc="135" dirty="0">
                <a:solidFill>
                  <a:srgbClr val="003366"/>
                </a:solidFill>
                <a:latin typeface="Cambria"/>
                <a:cs typeface="Cambria"/>
              </a:rPr>
              <a:t>Model </a:t>
            </a:r>
            <a:r>
              <a:rPr sz="3200" spc="30" dirty="0">
                <a:solidFill>
                  <a:srgbClr val="003366"/>
                </a:solidFill>
                <a:latin typeface="Cambria"/>
                <a:cs typeface="Cambria"/>
              </a:rPr>
              <a:t>relațional-obiectual</a:t>
            </a:r>
            <a:r>
              <a:rPr sz="3200" spc="-25" dirty="0">
                <a:solidFill>
                  <a:srgbClr val="003366"/>
                </a:solidFill>
                <a:latin typeface="Cambria"/>
                <a:cs typeface="Cambria"/>
              </a:rPr>
              <a:t> </a:t>
            </a:r>
            <a:r>
              <a:rPr sz="3200" spc="-145" dirty="0">
                <a:solidFill>
                  <a:srgbClr val="003366"/>
                </a:solidFill>
                <a:latin typeface="Cambria"/>
                <a:cs typeface="Cambria"/>
              </a:rPr>
              <a:t>(1990s)</a:t>
            </a:r>
            <a:endParaRPr sz="3200" dirty="0">
              <a:latin typeface="Cambria"/>
              <a:cs typeface="Cambria"/>
            </a:endParaRPr>
          </a:p>
          <a:p>
            <a:pPr marL="457200" indent="-445134">
              <a:lnSpc>
                <a:spcPct val="100000"/>
              </a:lnSpc>
              <a:spcBef>
                <a:spcPts val="730"/>
              </a:spcBef>
              <a:buClr>
                <a:srgbClr val="9A0000"/>
              </a:buClr>
              <a:buSzPct val="75000"/>
              <a:buFont typeface="Wingdings"/>
              <a:buChar char="◼"/>
              <a:tabLst>
                <a:tab pos="457200" algn="l"/>
                <a:tab pos="457834" algn="l"/>
              </a:tabLst>
            </a:pPr>
            <a:r>
              <a:rPr sz="3200" spc="320" dirty="0">
                <a:solidFill>
                  <a:srgbClr val="003366"/>
                </a:solidFill>
                <a:latin typeface="Cambria"/>
                <a:cs typeface="Cambria"/>
              </a:rPr>
              <a:t>XML </a:t>
            </a:r>
            <a:r>
              <a:rPr sz="3200" spc="100" dirty="0">
                <a:solidFill>
                  <a:srgbClr val="003366"/>
                </a:solidFill>
                <a:latin typeface="Cambria"/>
                <a:cs typeface="Cambria"/>
              </a:rPr>
              <a:t>(DTD), </a:t>
            </a:r>
            <a:r>
              <a:rPr sz="3200" spc="320" dirty="0">
                <a:solidFill>
                  <a:srgbClr val="003366"/>
                </a:solidFill>
                <a:latin typeface="Cambria"/>
                <a:cs typeface="Cambria"/>
              </a:rPr>
              <a:t>XML </a:t>
            </a:r>
            <a:r>
              <a:rPr sz="3200" spc="60" dirty="0">
                <a:solidFill>
                  <a:srgbClr val="003366"/>
                </a:solidFill>
                <a:latin typeface="Cambria"/>
                <a:cs typeface="Cambria"/>
              </a:rPr>
              <a:t>Schema</a:t>
            </a:r>
            <a:r>
              <a:rPr sz="3200" spc="-459" dirty="0">
                <a:solidFill>
                  <a:srgbClr val="003366"/>
                </a:solidFill>
                <a:latin typeface="Cambria"/>
                <a:cs typeface="Cambria"/>
              </a:rPr>
              <a:t> </a:t>
            </a:r>
            <a:r>
              <a:rPr sz="3200" spc="-145" dirty="0">
                <a:solidFill>
                  <a:srgbClr val="003366"/>
                </a:solidFill>
                <a:latin typeface="Cambria"/>
                <a:cs typeface="Cambria"/>
              </a:rPr>
              <a:t>(1990s)</a:t>
            </a:r>
            <a:endParaRPr sz="3200" dirty="0">
              <a:latin typeface="Cambria"/>
              <a:cs typeface="Cambria"/>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90600" y="373092"/>
            <a:ext cx="7924800" cy="689932"/>
          </a:xfrm>
          <a:prstGeom prst="rect">
            <a:avLst/>
          </a:prstGeom>
        </p:spPr>
        <p:txBody>
          <a:bodyPr vert="horz" wrap="square" lIns="0" tIns="12700" rIns="0" bIns="0" rtlCol="0">
            <a:spAutoFit/>
          </a:bodyPr>
          <a:lstStyle/>
          <a:p>
            <a:pPr marL="12700">
              <a:lnSpc>
                <a:spcPct val="100000"/>
              </a:lnSpc>
              <a:spcBef>
                <a:spcPts val="100"/>
              </a:spcBef>
            </a:pPr>
            <a:r>
              <a:rPr b="1" i="0" spc="150" dirty="0">
                <a:solidFill>
                  <a:srgbClr val="3333FF"/>
                </a:solidFill>
                <a:latin typeface="Cambria"/>
                <a:cs typeface="Cambria"/>
              </a:rPr>
              <a:t>Model </a:t>
            </a:r>
            <a:r>
              <a:rPr b="1" i="0" spc="25" dirty="0">
                <a:solidFill>
                  <a:srgbClr val="3333FF"/>
                </a:solidFill>
                <a:latin typeface="Cambria"/>
                <a:cs typeface="Cambria"/>
              </a:rPr>
              <a:t>relațional </a:t>
            </a:r>
            <a:r>
              <a:rPr b="1" i="0" dirty="0">
                <a:solidFill>
                  <a:srgbClr val="3333FF"/>
                </a:solidFill>
                <a:latin typeface="Cambria"/>
                <a:cs typeface="Cambria"/>
              </a:rPr>
              <a:t>-</a:t>
            </a:r>
            <a:r>
              <a:rPr b="1" i="0" spc="90" dirty="0">
                <a:solidFill>
                  <a:srgbClr val="3333FF"/>
                </a:solidFill>
                <a:latin typeface="Cambria"/>
                <a:cs typeface="Cambria"/>
              </a:rPr>
              <a:t> </a:t>
            </a:r>
            <a:r>
              <a:rPr b="1" i="0" spc="60" dirty="0">
                <a:solidFill>
                  <a:srgbClr val="3333FF"/>
                </a:solidFill>
                <a:latin typeface="Cambria"/>
                <a:cs typeface="Cambria"/>
              </a:rPr>
              <a:t>idei</a:t>
            </a:r>
          </a:p>
        </p:txBody>
      </p:sp>
      <p:sp>
        <p:nvSpPr>
          <p:cNvPr id="3" name="object 3"/>
          <p:cNvSpPr txBox="1"/>
          <p:nvPr/>
        </p:nvSpPr>
        <p:spPr>
          <a:xfrm>
            <a:off x="0" y="1474212"/>
            <a:ext cx="9144000" cy="5025990"/>
          </a:xfrm>
          <a:prstGeom prst="rect">
            <a:avLst/>
          </a:prstGeom>
        </p:spPr>
        <p:txBody>
          <a:bodyPr vert="horz" wrap="square" lIns="0" tIns="107314" rIns="0" bIns="0" rtlCol="0">
            <a:spAutoFit/>
          </a:bodyPr>
          <a:lstStyle/>
          <a:p>
            <a:pPr marL="443865" indent="-431800">
              <a:lnSpc>
                <a:spcPct val="100000"/>
              </a:lnSpc>
              <a:spcBef>
                <a:spcPts val="844"/>
              </a:spcBef>
              <a:buClr>
                <a:srgbClr val="9A0000"/>
              </a:buClr>
              <a:buSzPct val="75000"/>
              <a:buFont typeface="Wingdings"/>
              <a:buChar char="◼"/>
              <a:tabLst>
                <a:tab pos="443865" algn="l"/>
                <a:tab pos="444500" algn="l"/>
              </a:tabLst>
            </a:pPr>
            <a:r>
              <a:rPr sz="2800" b="1" i="1" spc="70" dirty="0">
                <a:solidFill>
                  <a:srgbClr val="3333FF"/>
                </a:solidFill>
                <a:latin typeface="Cambria"/>
                <a:cs typeface="Cambria"/>
              </a:rPr>
              <a:t>Utilizează </a:t>
            </a:r>
            <a:r>
              <a:rPr sz="2800" b="1" i="1" spc="40" dirty="0">
                <a:solidFill>
                  <a:srgbClr val="3333FF"/>
                </a:solidFill>
                <a:latin typeface="Cambria"/>
                <a:cs typeface="Cambria"/>
              </a:rPr>
              <a:t>o </a:t>
            </a:r>
            <a:r>
              <a:rPr sz="2800" b="1" i="1" spc="10" dirty="0">
                <a:solidFill>
                  <a:srgbClr val="3333FF"/>
                </a:solidFill>
                <a:latin typeface="Cambria"/>
                <a:cs typeface="Cambria"/>
              </a:rPr>
              <a:t>structură </a:t>
            </a:r>
            <a:r>
              <a:rPr sz="2800" b="1" i="1" spc="60" dirty="0">
                <a:solidFill>
                  <a:srgbClr val="3333FF"/>
                </a:solidFill>
                <a:latin typeface="Cambria"/>
                <a:cs typeface="Cambria"/>
              </a:rPr>
              <a:t>de </a:t>
            </a:r>
            <a:r>
              <a:rPr sz="2800" b="1" i="1" spc="30" dirty="0">
                <a:solidFill>
                  <a:srgbClr val="3333FF"/>
                </a:solidFill>
                <a:latin typeface="Cambria"/>
                <a:cs typeface="Cambria"/>
              </a:rPr>
              <a:t>date </a:t>
            </a:r>
            <a:r>
              <a:rPr sz="2800" b="1" i="1" spc="45" dirty="0">
                <a:solidFill>
                  <a:srgbClr val="3333FF"/>
                </a:solidFill>
                <a:latin typeface="Cambria"/>
                <a:cs typeface="Cambria"/>
              </a:rPr>
              <a:t>simplă</a:t>
            </a:r>
            <a:r>
              <a:rPr sz="2800" spc="45" dirty="0">
                <a:solidFill>
                  <a:srgbClr val="003366"/>
                </a:solidFill>
                <a:latin typeface="Cambria"/>
                <a:cs typeface="Cambria"/>
              </a:rPr>
              <a:t>:</a:t>
            </a:r>
            <a:r>
              <a:rPr sz="2800" spc="265" dirty="0">
                <a:solidFill>
                  <a:srgbClr val="003366"/>
                </a:solidFill>
                <a:latin typeface="Cambria"/>
                <a:cs typeface="Cambria"/>
              </a:rPr>
              <a:t> </a:t>
            </a:r>
            <a:r>
              <a:rPr sz="2800" b="1" i="1" spc="-5" dirty="0">
                <a:solidFill>
                  <a:srgbClr val="FF0000"/>
                </a:solidFill>
                <a:latin typeface="Palatino Linotype"/>
                <a:cs typeface="Palatino Linotype"/>
              </a:rPr>
              <a:t>Tabela</a:t>
            </a:r>
            <a:endParaRPr sz="2800" b="1" dirty="0">
              <a:solidFill>
                <a:srgbClr val="FF0000"/>
              </a:solidFill>
              <a:latin typeface="Palatino Linotype"/>
              <a:cs typeface="Palatino Linotype"/>
            </a:endParaRPr>
          </a:p>
          <a:p>
            <a:pPr marL="926465" lvl="1" indent="-457200">
              <a:lnSpc>
                <a:spcPct val="100000"/>
              </a:lnSpc>
              <a:spcBef>
                <a:spcPts val="645"/>
              </a:spcBef>
              <a:buClr>
                <a:srgbClr val="9A0000"/>
              </a:buClr>
              <a:buSzPct val="68750"/>
              <a:buFont typeface="+mj-lt"/>
              <a:buAutoNum type="arabicPeriod"/>
              <a:tabLst>
                <a:tab pos="704850" algn="l"/>
              </a:tabLst>
            </a:pPr>
            <a:r>
              <a:rPr sz="2400" b="1" spc="65" dirty="0">
                <a:latin typeface="Cambria"/>
                <a:cs typeface="Cambria"/>
              </a:rPr>
              <a:t>simplu </a:t>
            </a:r>
            <a:r>
              <a:rPr sz="2400" b="1" spc="55" dirty="0">
                <a:latin typeface="Cambria"/>
                <a:cs typeface="Cambria"/>
              </a:rPr>
              <a:t>de</a:t>
            </a:r>
            <a:r>
              <a:rPr sz="2400" b="1" spc="65" dirty="0">
                <a:latin typeface="Cambria"/>
                <a:cs typeface="Cambria"/>
              </a:rPr>
              <a:t> </a:t>
            </a:r>
            <a:r>
              <a:rPr sz="2400" b="1" spc="5" dirty="0">
                <a:latin typeface="Cambria"/>
                <a:cs typeface="Cambria"/>
              </a:rPr>
              <a:t>înțeles</a:t>
            </a:r>
            <a:endParaRPr sz="2400" b="1" dirty="0">
              <a:latin typeface="Cambria"/>
              <a:cs typeface="Cambria"/>
            </a:endParaRPr>
          </a:p>
          <a:p>
            <a:pPr marL="926465" lvl="1" indent="-457200">
              <a:lnSpc>
                <a:spcPct val="100000"/>
              </a:lnSpc>
              <a:spcBef>
                <a:spcPts val="560"/>
              </a:spcBef>
              <a:buClr>
                <a:srgbClr val="9A0000"/>
              </a:buClr>
              <a:buSzPct val="68750"/>
              <a:buFont typeface="+mj-lt"/>
              <a:buAutoNum type="arabicPeriod"/>
              <a:tabLst>
                <a:tab pos="704850" algn="l"/>
              </a:tabLst>
            </a:pPr>
            <a:r>
              <a:rPr sz="2400" b="1" spc="35" dirty="0">
                <a:latin typeface="Cambria"/>
                <a:cs typeface="Cambria"/>
              </a:rPr>
              <a:t>utilă în modelarea </a:t>
            </a:r>
            <a:r>
              <a:rPr sz="2400" b="1" spc="40" dirty="0">
                <a:latin typeface="Cambria"/>
                <a:cs typeface="Cambria"/>
              </a:rPr>
              <a:t>multor </a:t>
            </a:r>
            <a:r>
              <a:rPr sz="2400" b="1" spc="25" dirty="0">
                <a:latin typeface="Cambria"/>
                <a:cs typeface="Cambria"/>
              </a:rPr>
              <a:t>situaţii/entităţi </a:t>
            </a:r>
            <a:r>
              <a:rPr sz="2400" b="1" spc="70" dirty="0">
                <a:latin typeface="Cambria"/>
                <a:cs typeface="Cambria"/>
              </a:rPr>
              <a:t>din </a:t>
            </a:r>
            <a:r>
              <a:rPr sz="2400" b="1" spc="60" dirty="0">
                <a:latin typeface="Cambria"/>
                <a:cs typeface="Cambria"/>
              </a:rPr>
              <a:t>lumea</a:t>
            </a:r>
            <a:r>
              <a:rPr sz="2400" b="1" spc="325" dirty="0">
                <a:latin typeface="Cambria"/>
                <a:cs typeface="Cambria"/>
              </a:rPr>
              <a:t> </a:t>
            </a:r>
            <a:r>
              <a:rPr sz="2400" b="1" spc="-220" dirty="0">
                <a:latin typeface="Cambria"/>
                <a:cs typeface="Cambria"/>
              </a:rPr>
              <a:t>reală</a:t>
            </a:r>
            <a:endParaRPr sz="2400" b="1" dirty="0">
              <a:latin typeface="Cambria"/>
              <a:cs typeface="Cambria"/>
            </a:endParaRPr>
          </a:p>
          <a:p>
            <a:pPr marL="926465" lvl="1" indent="-457200">
              <a:lnSpc>
                <a:spcPct val="100000"/>
              </a:lnSpc>
              <a:spcBef>
                <a:spcPts val="580"/>
              </a:spcBef>
              <a:buClr>
                <a:srgbClr val="9A0000"/>
              </a:buClr>
              <a:buSzPct val="68750"/>
              <a:buFont typeface="+mj-lt"/>
              <a:buAutoNum type="arabicPeriod"/>
              <a:tabLst>
                <a:tab pos="704850" algn="l"/>
              </a:tabLst>
            </a:pPr>
            <a:r>
              <a:rPr sz="2400" b="1" spc="60" dirty="0">
                <a:latin typeface="Cambria"/>
                <a:cs typeface="Cambria"/>
              </a:rPr>
              <a:t>conduc </a:t>
            </a:r>
            <a:r>
              <a:rPr sz="2400" b="1" spc="35" dirty="0">
                <a:latin typeface="Cambria"/>
                <a:cs typeface="Cambria"/>
              </a:rPr>
              <a:t>la </a:t>
            </a:r>
            <a:r>
              <a:rPr sz="2400" b="1" spc="15" dirty="0">
                <a:latin typeface="Cambria"/>
                <a:cs typeface="Cambria"/>
              </a:rPr>
              <a:t>interogări </a:t>
            </a:r>
            <a:r>
              <a:rPr sz="2400" b="1" spc="55" dirty="0">
                <a:latin typeface="Cambria"/>
                <a:cs typeface="Cambria"/>
              </a:rPr>
              <a:t>de </a:t>
            </a:r>
            <a:r>
              <a:rPr sz="2400" b="1" spc="35" dirty="0">
                <a:latin typeface="Cambria"/>
                <a:cs typeface="Cambria"/>
              </a:rPr>
              <a:t>o </a:t>
            </a:r>
            <a:r>
              <a:rPr sz="2400" b="1" spc="25" dirty="0" err="1">
                <a:latin typeface="Cambria"/>
                <a:cs typeface="Cambria"/>
              </a:rPr>
              <a:t>complexitate</a:t>
            </a:r>
            <a:r>
              <a:rPr sz="2400" b="1" spc="265" dirty="0">
                <a:latin typeface="Cambria"/>
                <a:cs typeface="Cambria"/>
              </a:rPr>
              <a:t> </a:t>
            </a:r>
            <a:r>
              <a:rPr sz="2400" b="1" spc="35" dirty="0" err="1" smtClean="0">
                <a:latin typeface="Cambria"/>
                <a:cs typeface="Cambria"/>
              </a:rPr>
              <a:t>redusă</a:t>
            </a:r>
            <a:endParaRPr lang="ro-MO" sz="2400" b="1" spc="35" dirty="0" smtClean="0">
              <a:latin typeface="Cambria"/>
              <a:cs typeface="Cambria"/>
            </a:endParaRPr>
          </a:p>
          <a:p>
            <a:pPr marL="926465" lvl="1" indent="-457200">
              <a:lnSpc>
                <a:spcPct val="100000"/>
              </a:lnSpc>
              <a:spcBef>
                <a:spcPts val="580"/>
              </a:spcBef>
              <a:buClr>
                <a:srgbClr val="9A0000"/>
              </a:buClr>
              <a:buSzPct val="68750"/>
              <a:tabLst>
                <a:tab pos="704850" algn="l"/>
              </a:tabLst>
            </a:pPr>
            <a:endParaRPr sz="3200" dirty="0">
              <a:latin typeface="Cambria"/>
              <a:cs typeface="Cambria"/>
            </a:endParaRPr>
          </a:p>
          <a:p>
            <a:pPr marL="355600" marR="233045" indent="-342900">
              <a:lnSpc>
                <a:spcPct val="100699"/>
              </a:lnSpc>
              <a:buClr>
                <a:srgbClr val="9A0000"/>
              </a:buClr>
              <a:buSzPct val="75000"/>
              <a:buFont typeface="Wingdings"/>
              <a:buChar char="◼"/>
              <a:tabLst>
                <a:tab pos="354965" algn="l"/>
                <a:tab pos="355600" algn="l"/>
              </a:tabLst>
            </a:pPr>
            <a:r>
              <a:rPr sz="2800" b="1" i="1" spc="75" dirty="0">
                <a:solidFill>
                  <a:srgbClr val="3333FF"/>
                </a:solidFill>
                <a:latin typeface="Cambria"/>
                <a:cs typeface="Cambria"/>
              </a:rPr>
              <a:t>Utilizeză </a:t>
            </a:r>
            <a:r>
              <a:rPr sz="2800" b="1" i="1" spc="25" dirty="0">
                <a:solidFill>
                  <a:srgbClr val="3333FF"/>
                </a:solidFill>
                <a:latin typeface="Cambria"/>
                <a:cs typeface="Cambria"/>
              </a:rPr>
              <a:t>matematica </a:t>
            </a:r>
            <a:r>
              <a:rPr sz="2800" b="1" i="1" spc="40" dirty="0" err="1">
                <a:solidFill>
                  <a:srgbClr val="3333FF"/>
                </a:solidFill>
                <a:latin typeface="Cambria"/>
                <a:cs typeface="Cambria"/>
              </a:rPr>
              <a:t>în</a:t>
            </a:r>
            <a:r>
              <a:rPr sz="2800" b="1" i="1" spc="40" dirty="0">
                <a:solidFill>
                  <a:srgbClr val="3333FF"/>
                </a:solidFill>
                <a:latin typeface="Cambria"/>
                <a:cs typeface="Cambria"/>
              </a:rPr>
              <a:t> </a:t>
            </a:r>
            <a:r>
              <a:rPr sz="2800" b="1" i="1" spc="15" dirty="0" err="1" smtClean="0">
                <a:solidFill>
                  <a:srgbClr val="3333FF"/>
                </a:solidFill>
                <a:latin typeface="Cambria"/>
                <a:cs typeface="Cambria"/>
              </a:rPr>
              <a:t>descrierea</a:t>
            </a:r>
            <a:r>
              <a:rPr lang="ro-MO" sz="2800" b="1" i="1" spc="15" dirty="0" smtClean="0">
                <a:solidFill>
                  <a:srgbClr val="3333FF"/>
                </a:solidFill>
                <a:latin typeface="Cambria"/>
                <a:cs typeface="Cambria"/>
              </a:rPr>
              <a:t> </a:t>
            </a:r>
            <a:r>
              <a:rPr sz="2800" b="1" i="1" spc="15" dirty="0" smtClean="0">
                <a:solidFill>
                  <a:srgbClr val="3333FF"/>
                </a:solidFill>
                <a:latin typeface="Cambria"/>
                <a:cs typeface="Cambria"/>
              </a:rPr>
              <a:t>/</a:t>
            </a:r>
            <a:r>
              <a:rPr lang="ro-MO" sz="2800" b="1" i="1" spc="15" dirty="0" smtClean="0">
                <a:solidFill>
                  <a:srgbClr val="3333FF"/>
                </a:solidFill>
                <a:latin typeface="Cambria"/>
                <a:cs typeface="Cambria"/>
              </a:rPr>
              <a:t> </a:t>
            </a:r>
            <a:r>
              <a:rPr sz="2800" b="1" i="1" spc="15" dirty="0" err="1" smtClean="0">
                <a:solidFill>
                  <a:srgbClr val="3333FF"/>
                </a:solidFill>
                <a:latin typeface="Cambria"/>
                <a:cs typeface="Cambria"/>
              </a:rPr>
              <a:t>reprezenta</a:t>
            </a:r>
            <a:r>
              <a:rPr lang="ro-MO" sz="2800" b="1" i="1" spc="15" dirty="0" smtClean="0">
                <a:solidFill>
                  <a:srgbClr val="3333FF"/>
                </a:solidFill>
                <a:latin typeface="Cambria"/>
                <a:cs typeface="Cambria"/>
              </a:rPr>
              <a:t> </a:t>
            </a:r>
            <a:r>
              <a:rPr sz="2800" b="1" i="1" spc="15" dirty="0" err="1" smtClean="0">
                <a:solidFill>
                  <a:srgbClr val="3333FF"/>
                </a:solidFill>
                <a:latin typeface="Cambria"/>
                <a:cs typeface="Cambria"/>
              </a:rPr>
              <a:t>rea</a:t>
            </a:r>
            <a:r>
              <a:rPr sz="2800" b="1" i="1" spc="15" dirty="0" smtClean="0">
                <a:solidFill>
                  <a:srgbClr val="3333FF"/>
                </a:solidFill>
                <a:latin typeface="Cambria"/>
                <a:cs typeface="Cambria"/>
              </a:rPr>
              <a:t>  </a:t>
            </a:r>
            <a:r>
              <a:rPr sz="2800" b="1" i="1" spc="5" dirty="0">
                <a:solidFill>
                  <a:srgbClr val="3333FF"/>
                </a:solidFill>
                <a:latin typeface="Cambria"/>
                <a:cs typeface="Cambria"/>
              </a:rPr>
              <a:t>înregistrărilor şi </a:t>
            </a:r>
            <a:r>
              <a:rPr sz="2800" b="1" i="1" spc="30" dirty="0">
                <a:solidFill>
                  <a:srgbClr val="3333FF"/>
                </a:solidFill>
                <a:latin typeface="Cambria"/>
                <a:cs typeface="Cambria"/>
              </a:rPr>
              <a:t>a </a:t>
            </a:r>
            <a:r>
              <a:rPr sz="2800" b="1" i="1" spc="10" dirty="0">
                <a:solidFill>
                  <a:srgbClr val="3333FF"/>
                </a:solidFill>
                <a:latin typeface="Cambria"/>
                <a:cs typeface="Cambria"/>
              </a:rPr>
              <a:t>colecţiilor </a:t>
            </a:r>
            <a:r>
              <a:rPr sz="2800" b="1" i="1" spc="60" dirty="0">
                <a:solidFill>
                  <a:srgbClr val="3333FF"/>
                </a:solidFill>
                <a:latin typeface="Cambria"/>
                <a:cs typeface="Cambria"/>
              </a:rPr>
              <a:t>de </a:t>
            </a:r>
            <a:r>
              <a:rPr sz="2800" b="1" i="1" dirty="0">
                <a:solidFill>
                  <a:srgbClr val="3333FF"/>
                </a:solidFill>
                <a:latin typeface="Cambria"/>
                <a:cs typeface="Cambria"/>
              </a:rPr>
              <a:t>înregistrări</a:t>
            </a:r>
            <a:r>
              <a:rPr sz="2800" dirty="0">
                <a:solidFill>
                  <a:srgbClr val="003366"/>
                </a:solidFill>
                <a:latin typeface="Cambria"/>
                <a:cs typeface="Cambria"/>
              </a:rPr>
              <a:t>:</a:t>
            </a:r>
            <a:r>
              <a:rPr sz="2800" spc="355" dirty="0">
                <a:solidFill>
                  <a:srgbClr val="003366"/>
                </a:solidFill>
                <a:latin typeface="Cambria"/>
                <a:cs typeface="Cambria"/>
              </a:rPr>
              <a:t> </a:t>
            </a:r>
            <a:r>
              <a:rPr sz="2800" b="1" i="1" spc="-5" dirty="0">
                <a:solidFill>
                  <a:srgbClr val="FF0000"/>
                </a:solidFill>
                <a:latin typeface="Palatino Linotype"/>
                <a:cs typeface="Palatino Linotype"/>
              </a:rPr>
              <a:t>Rela</a:t>
            </a:r>
            <a:r>
              <a:rPr sz="2800" b="1" i="1" spc="-5" dirty="0">
                <a:solidFill>
                  <a:srgbClr val="FF0000"/>
                </a:solidFill>
                <a:latin typeface="Cambria"/>
                <a:cs typeface="Cambria"/>
              </a:rPr>
              <a:t>ț</a:t>
            </a:r>
            <a:r>
              <a:rPr sz="2800" b="1" i="1" spc="-5" dirty="0">
                <a:solidFill>
                  <a:srgbClr val="FF0000"/>
                </a:solidFill>
                <a:latin typeface="Palatino Linotype"/>
                <a:cs typeface="Palatino Linotype"/>
              </a:rPr>
              <a:t>ia</a:t>
            </a:r>
            <a:endParaRPr sz="2800" b="1" dirty="0">
              <a:solidFill>
                <a:srgbClr val="FF0000"/>
              </a:solidFill>
              <a:latin typeface="Palatino Linotype"/>
              <a:cs typeface="Palatino Linotype"/>
            </a:endParaRPr>
          </a:p>
          <a:p>
            <a:pPr marL="926465" lvl="1" indent="-457200">
              <a:lnSpc>
                <a:spcPct val="100000"/>
              </a:lnSpc>
              <a:spcBef>
                <a:spcPts val="590"/>
              </a:spcBef>
              <a:buClr>
                <a:srgbClr val="9A0000"/>
              </a:buClr>
              <a:buSzPct val="68750"/>
              <a:buFont typeface="+mj-lt"/>
              <a:buAutoNum type="arabicPeriod"/>
              <a:tabLst>
                <a:tab pos="704850" algn="l"/>
              </a:tabLst>
            </a:pPr>
            <a:r>
              <a:rPr sz="2400" b="1" spc="30" dirty="0">
                <a:solidFill>
                  <a:srgbClr val="003366"/>
                </a:solidFill>
                <a:latin typeface="Cambria"/>
                <a:cs typeface="Cambria"/>
              </a:rPr>
              <a:t>pot </a:t>
            </a:r>
            <a:r>
              <a:rPr sz="2400" b="1" spc="50" dirty="0">
                <a:solidFill>
                  <a:srgbClr val="003366"/>
                </a:solidFill>
                <a:latin typeface="Cambria"/>
                <a:cs typeface="Cambria"/>
              </a:rPr>
              <a:t>fi </a:t>
            </a:r>
            <a:r>
              <a:rPr sz="2400" b="1" spc="35" dirty="0">
                <a:solidFill>
                  <a:srgbClr val="003366"/>
                </a:solidFill>
                <a:latin typeface="Cambria"/>
                <a:cs typeface="Cambria"/>
              </a:rPr>
              <a:t>modelate</a:t>
            </a:r>
            <a:r>
              <a:rPr sz="2400" b="1" spc="145" dirty="0">
                <a:solidFill>
                  <a:srgbClr val="003366"/>
                </a:solidFill>
                <a:latin typeface="Cambria"/>
                <a:cs typeface="Cambria"/>
              </a:rPr>
              <a:t> </a:t>
            </a:r>
            <a:r>
              <a:rPr sz="2400" b="1" spc="40" dirty="0">
                <a:solidFill>
                  <a:srgbClr val="003366"/>
                </a:solidFill>
                <a:latin typeface="Cambria"/>
                <a:cs typeface="Cambria"/>
              </a:rPr>
              <a:t>formal</a:t>
            </a:r>
            <a:endParaRPr sz="2400" b="1" dirty="0">
              <a:latin typeface="Cambria"/>
              <a:cs typeface="Cambria"/>
            </a:endParaRPr>
          </a:p>
          <a:p>
            <a:pPr marL="926465" lvl="1" indent="-457200">
              <a:lnSpc>
                <a:spcPct val="100000"/>
              </a:lnSpc>
              <a:spcBef>
                <a:spcPts val="580"/>
              </a:spcBef>
              <a:buClr>
                <a:srgbClr val="9A0000"/>
              </a:buClr>
              <a:buSzPct val="68750"/>
              <a:buFont typeface="+mj-lt"/>
              <a:buAutoNum type="arabicPeriod"/>
              <a:tabLst>
                <a:tab pos="704850" algn="l"/>
              </a:tabLst>
            </a:pPr>
            <a:r>
              <a:rPr sz="2400" b="1" spc="25" dirty="0">
                <a:solidFill>
                  <a:srgbClr val="003366"/>
                </a:solidFill>
                <a:latin typeface="Cambria"/>
                <a:cs typeface="Cambria"/>
              </a:rPr>
              <a:t>permit utilizarea </a:t>
            </a:r>
            <a:r>
              <a:rPr sz="2400" b="1" spc="55" dirty="0">
                <a:solidFill>
                  <a:srgbClr val="003366"/>
                </a:solidFill>
                <a:latin typeface="Cambria"/>
                <a:cs typeface="Cambria"/>
              </a:rPr>
              <a:t>de </a:t>
            </a:r>
            <a:r>
              <a:rPr sz="2400" b="1" spc="20" dirty="0">
                <a:solidFill>
                  <a:srgbClr val="003366"/>
                </a:solidFill>
                <a:latin typeface="Cambria"/>
                <a:cs typeface="Cambria"/>
              </a:rPr>
              <a:t>limbaje </a:t>
            </a:r>
            <a:r>
              <a:rPr sz="2400" b="1" spc="55" dirty="0">
                <a:solidFill>
                  <a:srgbClr val="003366"/>
                </a:solidFill>
                <a:latin typeface="Cambria"/>
                <a:cs typeface="Cambria"/>
              </a:rPr>
              <a:t>de </a:t>
            </a:r>
            <a:r>
              <a:rPr sz="2400" b="1" spc="10" dirty="0">
                <a:solidFill>
                  <a:srgbClr val="003366"/>
                </a:solidFill>
                <a:latin typeface="Cambria"/>
                <a:cs typeface="Cambria"/>
              </a:rPr>
              <a:t>interogare</a:t>
            </a:r>
            <a:r>
              <a:rPr sz="2400" b="1" spc="285" dirty="0">
                <a:solidFill>
                  <a:srgbClr val="003366"/>
                </a:solidFill>
                <a:latin typeface="Cambria"/>
                <a:cs typeface="Cambria"/>
              </a:rPr>
              <a:t> </a:t>
            </a:r>
            <a:r>
              <a:rPr sz="2400" b="1" spc="35" dirty="0">
                <a:solidFill>
                  <a:srgbClr val="003366"/>
                </a:solidFill>
                <a:latin typeface="Cambria"/>
                <a:cs typeface="Cambria"/>
              </a:rPr>
              <a:t>formale</a:t>
            </a:r>
            <a:endParaRPr sz="2400" b="1" dirty="0">
              <a:latin typeface="Cambria"/>
              <a:cs typeface="Cambria"/>
            </a:endParaRPr>
          </a:p>
          <a:p>
            <a:pPr marL="926465" lvl="1" indent="-457200">
              <a:lnSpc>
                <a:spcPct val="100000"/>
              </a:lnSpc>
              <a:spcBef>
                <a:spcPts val="575"/>
              </a:spcBef>
              <a:buClr>
                <a:srgbClr val="9A0000"/>
              </a:buClr>
              <a:buSzPct val="68750"/>
              <a:buFont typeface="+mj-lt"/>
              <a:buAutoNum type="arabicPeriod"/>
              <a:tabLst>
                <a:tab pos="704850" algn="l"/>
              </a:tabLst>
            </a:pPr>
            <a:r>
              <a:rPr sz="2400" b="1" spc="75" dirty="0">
                <a:solidFill>
                  <a:srgbClr val="003366"/>
                </a:solidFill>
                <a:latin typeface="Cambria"/>
                <a:cs typeface="Cambria"/>
              </a:rPr>
              <a:t>au </a:t>
            </a:r>
            <a:r>
              <a:rPr sz="2400" b="1" spc="10" dirty="0">
                <a:solidFill>
                  <a:srgbClr val="003366"/>
                </a:solidFill>
                <a:latin typeface="Cambria"/>
                <a:cs typeface="Cambria"/>
              </a:rPr>
              <a:t>proprietăţi </a:t>
            </a:r>
            <a:r>
              <a:rPr sz="2400" b="1" spc="-10" dirty="0">
                <a:solidFill>
                  <a:srgbClr val="003366"/>
                </a:solidFill>
                <a:latin typeface="Cambria"/>
                <a:cs typeface="Cambria"/>
              </a:rPr>
              <a:t>ce </a:t>
            </a:r>
            <a:r>
              <a:rPr sz="2400" b="1" spc="30" dirty="0">
                <a:solidFill>
                  <a:srgbClr val="003366"/>
                </a:solidFill>
                <a:latin typeface="Cambria"/>
                <a:cs typeface="Cambria"/>
              </a:rPr>
              <a:t>pot </a:t>
            </a:r>
            <a:r>
              <a:rPr sz="2400" b="1" spc="50" dirty="0">
                <a:solidFill>
                  <a:srgbClr val="003366"/>
                </a:solidFill>
                <a:latin typeface="Cambria"/>
                <a:cs typeface="Cambria"/>
              </a:rPr>
              <a:t>fi </a:t>
            </a:r>
            <a:r>
              <a:rPr sz="2400" b="1" spc="35" dirty="0">
                <a:solidFill>
                  <a:srgbClr val="003366"/>
                </a:solidFill>
                <a:latin typeface="Cambria"/>
                <a:cs typeface="Cambria"/>
              </a:rPr>
              <a:t>modelate </a:t>
            </a:r>
            <a:r>
              <a:rPr sz="2400" b="1" spc="5" dirty="0">
                <a:solidFill>
                  <a:srgbClr val="003366"/>
                </a:solidFill>
                <a:latin typeface="Cambria"/>
                <a:cs typeface="Cambria"/>
              </a:rPr>
              <a:t>şi </a:t>
            </a:r>
            <a:r>
              <a:rPr sz="2400" b="1" spc="15" dirty="0">
                <a:solidFill>
                  <a:srgbClr val="003366"/>
                </a:solidFill>
                <a:latin typeface="Cambria"/>
                <a:cs typeface="Cambria"/>
              </a:rPr>
              <a:t>demostrate</a:t>
            </a:r>
            <a:r>
              <a:rPr sz="2400" b="1" spc="459" dirty="0">
                <a:solidFill>
                  <a:srgbClr val="003366"/>
                </a:solidFill>
                <a:latin typeface="Cambria"/>
                <a:cs typeface="Cambria"/>
              </a:rPr>
              <a:t> </a:t>
            </a:r>
            <a:r>
              <a:rPr sz="2400" b="1" spc="-35" dirty="0">
                <a:solidFill>
                  <a:srgbClr val="003366"/>
                </a:solidFill>
                <a:latin typeface="Cambria"/>
                <a:cs typeface="Cambria"/>
              </a:rPr>
              <a:t>matematic</a:t>
            </a:r>
            <a:endParaRPr sz="2400" b="1" dirty="0">
              <a:latin typeface="Cambria"/>
              <a:cs typeface="Cambria"/>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19200" y="228600"/>
            <a:ext cx="6991349" cy="627736"/>
          </a:xfrm>
          <a:prstGeom prst="rect">
            <a:avLst/>
          </a:prstGeom>
        </p:spPr>
        <p:txBody>
          <a:bodyPr vert="horz" wrap="square" lIns="0" tIns="12065" rIns="0" bIns="0" rtlCol="0">
            <a:spAutoFit/>
          </a:bodyPr>
          <a:lstStyle/>
          <a:p>
            <a:pPr marL="12700">
              <a:lnSpc>
                <a:spcPct val="100000"/>
              </a:lnSpc>
              <a:spcBef>
                <a:spcPts val="95"/>
              </a:spcBef>
            </a:pPr>
            <a:r>
              <a:rPr sz="4000" b="1" i="0" spc="45" dirty="0">
                <a:solidFill>
                  <a:srgbClr val="FF0000"/>
                </a:solidFill>
                <a:latin typeface="Cambria"/>
                <a:cs typeface="Cambria"/>
              </a:rPr>
              <a:t>Relaţia </a:t>
            </a:r>
            <a:r>
              <a:rPr sz="4000" b="1" i="0" spc="-5" dirty="0">
                <a:solidFill>
                  <a:srgbClr val="FF0000"/>
                </a:solidFill>
                <a:latin typeface="Cambria"/>
                <a:cs typeface="Cambria"/>
              </a:rPr>
              <a:t>– </a:t>
            </a:r>
            <a:r>
              <a:rPr sz="4000" b="1" i="0" spc="50" dirty="0">
                <a:solidFill>
                  <a:srgbClr val="FF0000"/>
                </a:solidFill>
                <a:latin typeface="Cambria"/>
                <a:cs typeface="Cambria"/>
              </a:rPr>
              <a:t>definiţie</a:t>
            </a:r>
            <a:r>
              <a:rPr sz="4000" b="1" i="0" spc="229" dirty="0">
                <a:solidFill>
                  <a:srgbClr val="FF0000"/>
                </a:solidFill>
                <a:latin typeface="Cambria"/>
                <a:cs typeface="Cambria"/>
              </a:rPr>
              <a:t> </a:t>
            </a:r>
            <a:r>
              <a:rPr sz="4000" b="1" i="0" spc="65" dirty="0">
                <a:solidFill>
                  <a:srgbClr val="FF0000"/>
                </a:solidFill>
                <a:latin typeface="Cambria"/>
                <a:cs typeface="Cambria"/>
              </a:rPr>
              <a:t>formală</a:t>
            </a:r>
            <a:endParaRPr sz="4000" b="1" dirty="0">
              <a:solidFill>
                <a:srgbClr val="FF0000"/>
              </a:solidFill>
              <a:latin typeface="Cambria"/>
              <a:cs typeface="Cambria"/>
            </a:endParaRPr>
          </a:p>
        </p:txBody>
      </p:sp>
      <p:sp>
        <p:nvSpPr>
          <p:cNvPr id="3" name="object 3"/>
          <p:cNvSpPr txBox="1"/>
          <p:nvPr/>
        </p:nvSpPr>
        <p:spPr>
          <a:xfrm>
            <a:off x="447040" y="1573733"/>
            <a:ext cx="8479155" cy="5153334"/>
          </a:xfrm>
          <a:prstGeom prst="rect">
            <a:avLst/>
          </a:prstGeom>
        </p:spPr>
        <p:txBody>
          <a:bodyPr vert="horz" wrap="square" lIns="0" tIns="13335" rIns="0" bIns="0" rtlCol="0">
            <a:spAutoFit/>
          </a:bodyPr>
          <a:lstStyle/>
          <a:p>
            <a:pPr marL="456565" marR="236854" indent="-456565">
              <a:lnSpc>
                <a:spcPct val="100000"/>
              </a:lnSpc>
              <a:spcBef>
                <a:spcPts val="105"/>
              </a:spcBef>
              <a:buClr>
                <a:srgbClr val="9A0000"/>
              </a:buClr>
              <a:buSzPct val="84375"/>
              <a:buFont typeface="Wingdings"/>
              <a:buChar char="◼"/>
              <a:tabLst>
                <a:tab pos="456565" algn="l"/>
                <a:tab pos="482600" algn="l"/>
              </a:tabLst>
            </a:pPr>
            <a:r>
              <a:rPr sz="3200" spc="430" dirty="0">
                <a:solidFill>
                  <a:srgbClr val="003366"/>
                </a:solidFill>
                <a:latin typeface="Cambria"/>
                <a:cs typeface="Cambria"/>
              </a:rPr>
              <a:t>O </a:t>
            </a:r>
            <a:r>
              <a:rPr sz="3200" b="1" spc="-75" dirty="0">
                <a:solidFill>
                  <a:srgbClr val="C00000"/>
                </a:solidFill>
                <a:latin typeface="Cambria"/>
                <a:cs typeface="Cambria"/>
              </a:rPr>
              <a:t>relaţie </a:t>
            </a:r>
            <a:r>
              <a:rPr sz="3200" spc="60" dirty="0">
                <a:solidFill>
                  <a:srgbClr val="003366"/>
                </a:solidFill>
                <a:latin typeface="Cambria"/>
                <a:cs typeface="Cambria"/>
              </a:rPr>
              <a:t>sau </a:t>
            </a:r>
            <a:r>
              <a:rPr sz="3200" b="1" spc="20" dirty="0">
                <a:solidFill>
                  <a:srgbClr val="C00000"/>
                </a:solidFill>
                <a:latin typeface="Times New Roman"/>
                <a:cs typeface="Times New Roman"/>
              </a:rPr>
              <a:t>structura </a:t>
            </a:r>
            <a:r>
              <a:rPr sz="3200" b="1" spc="175" dirty="0">
                <a:solidFill>
                  <a:srgbClr val="C00000"/>
                </a:solidFill>
                <a:latin typeface="Times New Roman"/>
                <a:cs typeface="Times New Roman"/>
              </a:rPr>
              <a:t>unei </a:t>
            </a:r>
            <a:r>
              <a:rPr sz="3200" b="1" spc="-50" dirty="0">
                <a:solidFill>
                  <a:srgbClr val="C00000"/>
                </a:solidFill>
                <a:latin typeface="Cambria"/>
                <a:cs typeface="Cambria"/>
              </a:rPr>
              <a:t>relaţii </a:t>
            </a:r>
            <a:r>
              <a:rPr sz="3200" b="1" dirty="0">
                <a:solidFill>
                  <a:srgbClr val="C00000"/>
                </a:solidFill>
                <a:latin typeface="Times New Roman"/>
                <a:cs typeface="Times New Roman"/>
              </a:rPr>
              <a:t>R </a:t>
            </a:r>
            <a:r>
              <a:rPr sz="3200" spc="-30" dirty="0">
                <a:solidFill>
                  <a:srgbClr val="003366"/>
                </a:solidFill>
                <a:latin typeface="Cambria"/>
                <a:cs typeface="Cambria"/>
              </a:rPr>
              <a:t>este</a:t>
            </a:r>
            <a:r>
              <a:rPr sz="3200" spc="-204" dirty="0">
                <a:solidFill>
                  <a:srgbClr val="003366"/>
                </a:solidFill>
                <a:latin typeface="Cambria"/>
                <a:cs typeface="Cambria"/>
              </a:rPr>
              <a:t> </a:t>
            </a:r>
            <a:r>
              <a:rPr sz="3200" spc="50" dirty="0">
                <a:solidFill>
                  <a:srgbClr val="003366"/>
                </a:solidFill>
                <a:latin typeface="Cambria"/>
                <a:cs typeface="Cambria"/>
              </a:rPr>
              <a:t>o</a:t>
            </a:r>
            <a:endParaRPr sz="3200" dirty="0">
              <a:latin typeface="Cambria"/>
              <a:cs typeface="Cambria"/>
            </a:endParaRPr>
          </a:p>
          <a:p>
            <a:pPr marR="292735" algn="ctr">
              <a:lnSpc>
                <a:spcPct val="100000"/>
              </a:lnSpc>
              <a:spcBef>
                <a:spcPts val="125"/>
              </a:spcBef>
            </a:pPr>
            <a:r>
              <a:rPr sz="3200" spc="10" dirty="0">
                <a:solidFill>
                  <a:srgbClr val="003366"/>
                </a:solidFill>
                <a:latin typeface="Cambria"/>
                <a:cs typeface="Cambria"/>
              </a:rPr>
              <a:t>listă </a:t>
            </a:r>
            <a:r>
              <a:rPr sz="3200" spc="75" dirty="0">
                <a:solidFill>
                  <a:srgbClr val="003366"/>
                </a:solidFill>
                <a:latin typeface="Cambria"/>
                <a:cs typeface="Cambria"/>
              </a:rPr>
              <a:t>de </a:t>
            </a:r>
            <a:r>
              <a:rPr sz="3200" b="1" spc="180" dirty="0">
                <a:solidFill>
                  <a:srgbClr val="C00000"/>
                </a:solidFill>
                <a:latin typeface="Times New Roman"/>
                <a:cs typeface="Times New Roman"/>
              </a:rPr>
              <a:t>nume </a:t>
            </a:r>
            <a:r>
              <a:rPr sz="3200" b="1" spc="175" dirty="0">
                <a:solidFill>
                  <a:srgbClr val="C00000"/>
                </a:solidFill>
                <a:latin typeface="Times New Roman"/>
                <a:cs typeface="Times New Roman"/>
              </a:rPr>
              <a:t>de </a:t>
            </a:r>
            <a:r>
              <a:rPr sz="3200" b="1" spc="65" dirty="0">
                <a:solidFill>
                  <a:srgbClr val="C00000"/>
                </a:solidFill>
                <a:latin typeface="Times New Roman"/>
                <a:cs typeface="Times New Roman"/>
              </a:rPr>
              <a:t>atribute </a:t>
            </a:r>
            <a:r>
              <a:rPr sz="3200" spc="120" dirty="0">
                <a:solidFill>
                  <a:srgbClr val="003366"/>
                </a:solidFill>
                <a:latin typeface="Cambria"/>
                <a:cs typeface="Cambria"/>
              </a:rPr>
              <a:t>[A</a:t>
            </a:r>
            <a:r>
              <a:rPr sz="3150" spc="179" baseline="-21164" dirty="0">
                <a:solidFill>
                  <a:srgbClr val="003366"/>
                </a:solidFill>
                <a:latin typeface="Cambria"/>
                <a:cs typeface="Cambria"/>
              </a:rPr>
              <a:t>1</a:t>
            </a:r>
            <a:r>
              <a:rPr sz="3200" spc="120" dirty="0">
                <a:solidFill>
                  <a:srgbClr val="003366"/>
                </a:solidFill>
                <a:latin typeface="Cambria"/>
                <a:cs typeface="Cambria"/>
              </a:rPr>
              <a:t>, </a:t>
            </a:r>
            <a:r>
              <a:rPr sz="3200" spc="180" dirty="0">
                <a:solidFill>
                  <a:srgbClr val="003366"/>
                </a:solidFill>
                <a:latin typeface="Cambria"/>
                <a:cs typeface="Cambria"/>
              </a:rPr>
              <a:t>A</a:t>
            </a:r>
            <a:r>
              <a:rPr sz="3150" spc="270" baseline="-21164" dirty="0">
                <a:solidFill>
                  <a:srgbClr val="003366"/>
                </a:solidFill>
                <a:latin typeface="Cambria"/>
                <a:cs typeface="Cambria"/>
              </a:rPr>
              <a:t>2</a:t>
            </a:r>
            <a:r>
              <a:rPr sz="3200" spc="180" dirty="0">
                <a:solidFill>
                  <a:srgbClr val="003366"/>
                </a:solidFill>
                <a:latin typeface="Cambria"/>
                <a:cs typeface="Cambria"/>
              </a:rPr>
              <a:t>, </a:t>
            </a:r>
            <a:r>
              <a:rPr sz="3200" spc="470" dirty="0">
                <a:solidFill>
                  <a:srgbClr val="003366"/>
                </a:solidFill>
                <a:latin typeface="Cambria"/>
                <a:cs typeface="Cambria"/>
              </a:rPr>
              <a:t>…,</a:t>
            </a:r>
            <a:r>
              <a:rPr sz="3200" spc="-430" dirty="0">
                <a:solidFill>
                  <a:srgbClr val="003366"/>
                </a:solidFill>
                <a:latin typeface="Cambria"/>
                <a:cs typeface="Cambria"/>
              </a:rPr>
              <a:t> </a:t>
            </a:r>
            <a:r>
              <a:rPr sz="3200" spc="165" dirty="0">
                <a:solidFill>
                  <a:srgbClr val="003366"/>
                </a:solidFill>
                <a:latin typeface="Cambria"/>
                <a:cs typeface="Cambria"/>
              </a:rPr>
              <a:t>A</a:t>
            </a:r>
            <a:r>
              <a:rPr sz="3150" spc="247" baseline="-21164" dirty="0">
                <a:solidFill>
                  <a:srgbClr val="003366"/>
                </a:solidFill>
                <a:latin typeface="Cambria"/>
                <a:cs typeface="Cambria"/>
              </a:rPr>
              <a:t>n</a:t>
            </a:r>
            <a:r>
              <a:rPr sz="3200" spc="165" dirty="0">
                <a:solidFill>
                  <a:srgbClr val="003366"/>
                </a:solidFill>
                <a:latin typeface="Cambria"/>
                <a:cs typeface="Cambria"/>
              </a:rPr>
              <a:t>].</a:t>
            </a:r>
            <a:endParaRPr sz="3200" dirty="0">
              <a:latin typeface="Cambria"/>
              <a:cs typeface="Cambria"/>
            </a:endParaRPr>
          </a:p>
          <a:p>
            <a:pPr marL="456565" marR="793750" indent="-456565">
              <a:lnSpc>
                <a:spcPts val="4315"/>
              </a:lnSpc>
              <a:spcBef>
                <a:spcPts val="1985"/>
              </a:spcBef>
              <a:buSzPct val="75000"/>
              <a:buFont typeface="Wingdings"/>
              <a:buChar char="◼"/>
              <a:tabLst>
                <a:tab pos="456565" algn="l"/>
                <a:tab pos="482600" algn="l"/>
                <a:tab pos="2667000" algn="l"/>
              </a:tabLst>
            </a:pPr>
            <a:r>
              <a:rPr sz="3600" b="1" spc="225" dirty="0">
                <a:solidFill>
                  <a:srgbClr val="9A0000"/>
                </a:solidFill>
                <a:latin typeface="Times New Roman"/>
                <a:cs typeface="Times New Roman"/>
              </a:rPr>
              <a:t>Domeniu	</a:t>
            </a:r>
            <a:r>
              <a:rPr sz="3600" b="1" spc="130" dirty="0">
                <a:solidFill>
                  <a:srgbClr val="003366"/>
                </a:solidFill>
                <a:latin typeface="Times New Roman"/>
                <a:cs typeface="Times New Roman"/>
              </a:rPr>
              <a:t>= </a:t>
            </a:r>
            <a:r>
              <a:rPr sz="3200" spc="75" dirty="0">
                <a:solidFill>
                  <a:srgbClr val="003366"/>
                </a:solidFill>
                <a:latin typeface="Cambria"/>
                <a:cs typeface="Cambria"/>
              </a:rPr>
              <a:t>mulţime de </a:t>
            </a:r>
            <a:r>
              <a:rPr sz="3200" spc="55" dirty="0">
                <a:solidFill>
                  <a:srgbClr val="003366"/>
                </a:solidFill>
                <a:latin typeface="Cambria"/>
                <a:cs typeface="Cambria"/>
              </a:rPr>
              <a:t>valori</a:t>
            </a:r>
            <a:r>
              <a:rPr sz="3200" spc="-40" dirty="0">
                <a:solidFill>
                  <a:srgbClr val="003366"/>
                </a:solidFill>
                <a:latin typeface="Cambria"/>
                <a:cs typeface="Cambria"/>
              </a:rPr>
              <a:t> </a:t>
            </a:r>
            <a:r>
              <a:rPr sz="3200" spc="5" dirty="0">
                <a:solidFill>
                  <a:srgbClr val="003366"/>
                </a:solidFill>
                <a:latin typeface="Cambria"/>
                <a:cs typeface="Cambria"/>
              </a:rPr>
              <a:t>scalare</a:t>
            </a:r>
            <a:endParaRPr sz="3200" dirty="0">
              <a:latin typeface="Cambria"/>
              <a:cs typeface="Cambria"/>
            </a:endParaRPr>
          </a:p>
          <a:p>
            <a:pPr marR="99695" algn="ctr">
              <a:lnSpc>
                <a:spcPts val="4315"/>
              </a:lnSpc>
            </a:pPr>
            <a:r>
              <a:rPr sz="3600" spc="15" dirty="0">
                <a:solidFill>
                  <a:srgbClr val="003366"/>
                </a:solidFill>
                <a:latin typeface="Cambria"/>
                <a:cs typeface="Cambria"/>
              </a:rPr>
              <a:t>(tipuri </a:t>
            </a:r>
            <a:r>
              <a:rPr sz="3600" spc="35" dirty="0">
                <a:solidFill>
                  <a:srgbClr val="003366"/>
                </a:solidFill>
                <a:latin typeface="Cambria"/>
                <a:cs typeface="Cambria"/>
              </a:rPr>
              <a:t>atomice </a:t>
            </a:r>
            <a:r>
              <a:rPr sz="3600" dirty="0">
                <a:solidFill>
                  <a:srgbClr val="003366"/>
                </a:solidFill>
                <a:latin typeface="Cambria"/>
                <a:cs typeface="Cambria"/>
              </a:rPr>
              <a:t>- </a:t>
            </a:r>
            <a:r>
              <a:rPr sz="3600" spc="50" dirty="0">
                <a:solidFill>
                  <a:srgbClr val="003366"/>
                </a:solidFill>
                <a:latin typeface="Cambria"/>
                <a:cs typeface="Cambria"/>
              </a:rPr>
              <a:t>intreg, </a:t>
            </a:r>
            <a:r>
              <a:rPr sz="3600" spc="25" dirty="0">
                <a:solidFill>
                  <a:srgbClr val="003366"/>
                </a:solidFill>
                <a:latin typeface="Cambria"/>
                <a:cs typeface="Cambria"/>
              </a:rPr>
              <a:t>text, </a:t>
            </a:r>
            <a:r>
              <a:rPr sz="3600" spc="80" dirty="0">
                <a:solidFill>
                  <a:srgbClr val="003366"/>
                </a:solidFill>
                <a:latin typeface="Cambria"/>
                <a:cs typeface="Cambria"/>
              </a:rPr>
              <a:t>dată,</a:t>
            </a:r>
            <a:r>
              <a:rPr sz="3600" spc="515" dirty="0">
                <a:solidFill>
                  <a:srgbClr val="003366"/>
                </a:solidFill>
                <a:latin typeface="Cambria"/>
                <a:cs typeface="Cambria"/>
              </a:rPr>
              <a:t> </a:t>
            </a:r>
            <a:r>
              <a:rPr sz="3600" spc="-65" dirty="0">
                <a:solidFill>
                  <a:srgbClr val="003366"/>
                </a:solidFill>
                <a:latin typeface="Cambria"/>
                <a:cs typeface="Cambria"/>
              </a:rPr>
              <a:t>etc)</a:t>
            </a:r>
            <a:endParaRPr sz="3600" dirty="0">
              <a:latin typeface="Cambria"/>
              <a:cs typeface="Cambria"/>
            </a:endParaRPr>
          </a:p>
          <a:p>
            <a:pPr marL="368300" indent="-342900">
              <a:lnSpc>
                <a:spcPct val="100000"/>
              </a:lnSpc>
              <a:spcBef>
                <a:spcPts val="2020"/>
              </a:spcBef>
              <a:buClr>
                <a:srgbClr val="9A0000"/>
              </a:buClr>
              <a:buSzPct val="75000"/>
              <a:buFont typeface="Wingdings"/>
              <a:buChar char="◼"/>
              <a:tabLst>
                <a:tab pos="368300" algn="l"/>
              </a:tabLst>
            </a:pPr>
            <a:r>
              <a:rPr sz="3600" spc="215" dirty="0">
                <a:solidFill>
                  <a:srgbClr val="003366"/>
                </a:solidFill>
                <a:latin typeface="Cambria"/>
                <a:cs typeface="Cambria"/>
              </a:rPr>
              <a:t>D</a:t>
            </a:r>
            <a:r>
              <a:rPr sz="3600" spc="322" baseline="-20833" dirty="0">
                <a:solidFill>
                  <a:srgbClr val="003366"/>
                </a:solidFill>
                <a:latin typeface="Cambria"/>
                <a:cs typeface="Cambria"/>
              </a:rPr>
              <a:t>i </a:t>
            </a:r>
            <a:r>
              <a:rPr sz="3600" spc="185" dirty="0">
                <a:solidFill>
                  <a:srgbClr val="003366"/>
                </a:solidFill>
                <a:latin typeface="Cambria"/>
                <a:cs typeface="Cambria"/>
              </a:rPr>
              <a:t>= </a:t>
            </a:r>
            <a:r>
              <a:rPr sz="3600" spc="120" dirty="0">
                <a:solidFill>
                  <a:srgbClr val="003366"/>
                </a:solidFill>
                <a:latin typeface="Cambria"/>
                <a:cs typeface="Cambria"/>
              </a:rPr>
              <a:t>Dom(A</a:t>
            </a:r>
            <a:r>
              <a:rPr sz="3600" spc="179" baseline="-20833" dirty="0">
                <a:solidFill>
                  <a:srgbClr val="003366"/>
                </a:solidFill>
                <a:latin typeface="Cambria"/>
                <a:cs typeface="Cambria"/>
              </a:rPr>
              <a:t>i</a:t>
            </a:r>
            <a:r>
              <a:rPr sz="3600" spc="120" dirty="0">
                <a:solidFill>
                  <a:srgbClr val="003366"/>
                </a:solidFill>
                <a:latin typeface="Cambria"/>
                <a:cs typeface="Cambria"/>
              </a:rPr>
              <a:t>) </a:t>
            </a:r>
            <a:r>
              <a:rPr sz="3600" dirty="0">
                <a:solidFill>
                  <a:srgbClr val="003366"/>
                </a:solidFill>
                <a:latin typeface="Cambria"/>
                <a:cs typeface="Cambria"/>
              </a:rPr>
              <a:t>- </a:t>
            </a:r>
            <a:r>
              <a:rPr sz="3600" spc="95" dirty="0">
                <a:solidFill>
                  <a:srgbClr val="003366"/>
                </a:solidFill>
                <a:latin typeface="Cambria"/>
                <a:cs typeface="Cambria"/>
              </a:rPr>
              <a:t>domeniul lui </a:t>
            </a:r>
            <a:r>
              <a:rPr sz="3600" spc="245" dirty="0">
                <a:solidFill>
                  <a:srgbClr val="003366"/>
                </a:solidFill>
                <a:latin typeface="Cambria"/>
                <a:cs typeface="Cambria"/>
              </a:rPr>
              <a:t>A</a:t>
            </a:r>
            <a:r>
              <a:rPr sz="3600" spc="367" baseline="-20833" dirty="0">
                <a:solidFill>
                  <a:srgbClr val="003366"/>
                </a:solidFill>
                <a:latin typeface="Cambria"/>
                <a:cs typeface="Cambria"/>
              </a:rPr>
              <a:t>i</a:t>
            </a:r>
            <a:r>
              <a:rPr sz="3600" spc="245" dirty="0">
                <a:solidFill>
                  <a:srgbClr val="003366"/>
                </a:solidFill>
                <a:latin typeface="Cambria"/>
                <a:cs typeface="Cambria"/>
              </a:rPr>
              <a:t>,</a:t>
            </a:r>
            <a:r>
              <a:rPr sz="3600" spc="335" dirty="0">
                <a:solidFill>
                  <a:srgbClr val="003366"/>
                </a:solidFill>
                <a:latin typeface="Cambria"/>
                <a:cs typeface="Cambria"/>
              </a:rPr>
              <a:t> </a:t>
            </a:r>
            <a:r>
              <a:rPr sz="3600" spc="70" dirty="0">
                <a:solidFill>
                  <a:srgbClr val="003366"/>
                </a:solidFill>
                <a:latin typeface="Cambria"/>
                <a:cs typeface="Cambria"/>
              </a:rPr>
              <a:t>i=1..n</a:t>
            </a:r>
            <a:endParaRPr sz="3600" dirty="0">
              <a:latin typeface="Cambria"/>
              <a:cs typeface="Cambria"/>
            </a:endParaRPr>
          </a:p>
          <a:p>
            <a:pPr marL="482600" indent="-457200">
              <a:lnSpc>
                <a:spcPct val="100000"/>
              </a:lnSpc>
              <a:spcBef>
                <a:spcPts val="2030"/>
              </a:spcBef>
              <a:buClr>
                <a:srgbClr val="9A0000"/>
              </a:buClr>
              <a:buSzPct val="84375"/>
              <a:buFont typeface="Wingdings"/>
              <a:buChar char="◼"/>
              <a:tabLst>
                <a:tab pos="481965" algn="l"/>
                <a:tab pos="482600" algn="l"/>
              </a:tabLst>
            </a:pPr>
            <a:r>
              <a:rPr sz="3200" b="1" spc="-40" dirty="0" err="1">
                <a:solidFill>
                  <a:srgbClr val="3333FF"/>
                </a:solidFill>
                <a:latin typeface="Cambria"/>
                <a:cs typeface="Cambria"/>
              </a:rPr>
              <a:t>Instanţa</a:t>
            </a:r>
            <a:r>
              <a:rPr sz="3200" b="1" spc="-40" dirty="0">
                <a:solidFill>
                  <a:srgbClr val="C00000"/>
                </a:solidFill>
                <a:latin typeface="Cambria"/>
                <a:cs typeface="Cambria"/>
              </a:rPr>
              <a:t> </a:t>
            </a:r>
            <a:r>
              <a:rPr lang="ro-MO" sz="3200" b="1" spc="-40" dirty="0" smtClean="0">
                <a:solidFill>
                  <a:srgbClr val="C00000"/>
                </a:solidFill>
                <a:latin typeface="Cambria"/>
                <a:cs typeface="Cambria"/>
              </a:rPr>
              <a:t>(</a:t>
            </a:r>
            <a:r>
              <a:rPr lang="ru-RU" sz="3200" b="1" spc="-40" dirty="0" smtClean="0">
                <a:solidFill>
                  <a:srgbClr val="C00000"/>
                </a:solidFill>
                <a:latin typeface="Cambria"/>
                <a:cs typeface="Cambria"/>
              </a:rPr>
              <a:t>экземпляр) </a:t>
            </a:r>
            <a:r>
              <a:rPr sz="3200" b="1" spc="175" dirty="0" err="1" smtClean="0">
                <a:solidFill>
                  <a:srgbClr val="C00000"/>
                </a:solidFill>
                <a:latin typeface="Times New Roman"/>
                <a:cs typeface="Times New Roman"/>
              </a:rPr>
              <a:t>unei</a:t>
            </a:r>
            <a:r>
              <a:rPr sz="3200" b="1" spc="175" dirty="0" smtClean="0">
                <a:solidFill>
                  <a:srgbClr val="C00000"/>
                </a:solidFill>
                <a:latin typeface="Times New Roman"/>
                <a:cs typeface="Times New Roman"/>
              </a:rPr>
              <a:t> </a:t>
            </a:r>
            <a:r>
              <a:rPr sz="3200" b="1" spc="-50" dirty="0">
                <a:solidFill>
                  <a:srgbClr val="C00000"/>
                </a:solidFill>
                <a:latin typeface="Cambria"/>
                <a:cs typeface="Cambria"/>
              </a:rPr>
              <a:t>relaţii </a:t>
            </a:r>
            <a:r>
              <a:rPr sz="3600" b="1" spc="-30" dirty="0">
                <a:solidFill>
                  <a:srgbClr val="003366"/>
                </a:solidFill>
                <a:latin typeface="Times New Roman"/>
                <a:cs typeface="Times New Roman"/>
              </a:rPr>
              <a:t>(</a:t>
            </a:r>
            <a:r>
              <a:rPr sz="3600" spc="-30" dirty="0">
                <a:solidFill>
                  <a:srgbClr val="003366"/>
                </a:solidFill>
                <a:latin typeface="Cambria"/>
                <a:cs typeface="Cambria"/>
              </a:rPr>
              <a:t>[R]) </a:t>
            </a:r>
            <a:r>
              <a:rPr sz="3600" spc="-35" dirty="0">
                <a:solidFill>
                  <a:srgbClr val="003366"/>
                </a:solidFill>
                <a:latin typeface="Cambria"/>
                <a:cs typeface="Cambria"/>
              </a:rPr>
              <a:t>e </a:t>
            </a:r>
            <a:r>
              <a:rPr sz="3600" spc="50" dirty="0">
                <a:solidFill>
                  <a:srgbClr val="003366"/>
                </a:solidFill>
                <a:latin typeface="Cambria"/>
                <a:cs typeface="Cambria"/>
              </a:rPr>
              <a:t>o </a:t>
            </a:r>
            <a:r>
              <a:rPr sz="3200" spc="70" dirty="0" err="1">
                <a:solidFill>
                  <a:srgbClr val="003366"/>
                </a:solidFill>
                <a:latin typeface="Cambria"/>
                <a:cs typeface="Cambria"/>
              </a:rPr>
              <a:t>submulţime</a:t>
            </a:r>
            <a:r>
              <a:rPr sz="3200" spc="515" dirty="0">
                <a:solidFill>
                  <a:srgbClr val="003366"/>
                </a:solidFill>
                <a:latin typeface="Cambria"/>
                <a:cs typeface="Cambria"/>
              </a:rPr>
              <a:t> </a:t>
            </a:r>
            <a:r>
              <a:rPr sz="3200" spc="35" dirty="0" smtClean="0">
                <a:solidFill>
                  <a:srgbClr val="003366"/>
                </a:solidFill>
                <a:latin typeface="Cambria"/>
                <a:cs typeface="Cambria"/>
              </a:rPr>
              <a:t>a</a:t>
            </a:r>
            <a:r>
              <a:rPr lang="ru-RU" sz="3200" spc="35" dirty="0" smtClean="0">
                <a:solidFill>
                  <a:srgbClr val="003366"/>
                </a:solidFill>
                <a:latin typeface="Cambria"/>
                <a:cs typeface="Cambria"/>
              </a:rPr>
              <a:t> </a:t>
            </a:r>
            <a:endParaRPr sz="3200" dirty="0">
              <a:latin typeface="Cambria"/>
              <a:cs typeface="Cambria"/>
            </a:endParaRPr>
          </a:p>
          <a:p>
            <a:pPr marL="2729230">
              <a:lnSpc>
                <a:spcPct val="100000"/>
              </a:lnSpc>
              <a:spcBef>
                <a:spcPts val="900"/>
              </a:spcBef>
            </a:pPr>
            <a:r>
              <a:rPr sz="3600" spc="105" dirty="0">
                <a:solidFill>
                  <a:srgbClr val="003366"/>
                </a:solidFill>
                <a:latin typeface="Cambria"/>
                <a:cs typeface="Cambria"/>
              </a:rPr>
              <a:t>D</a:t>
            </a:r>
            <a:r>
              <a:rPr sz="3600" spc="157" baseline="-20833" dirty="0">
                <a:solidFill>
                  <a:srgbClr val="003366"/>
                </a:solidFill>
                <a:latin typeface="Cambria"/>
                <a:cs typeface="Cambria"/>
              </a:rPr>
              <a:t>1</a:t>
            </a:r>
            <a:r>
              <a:rPr sz="3600" spc="105" dirty="0">
                <a:solidFill>
                  <a:srgbClr val="003366"/>
                </a:solidFill>
                <a:latin typeface="Symbol"/>
                <a:cs typeface="Symbol"/>
              </a:rPr>
              <a:t></a:t>
            </a:r>
            <a:r>
              <a:rPr sz="3600" spc="105" dirty="0">
                <a:solidFill>
                  <a:srgbClr val="003366"/>
                </a:solidFill>
                <a:latin typeface="Cambria"/>
                <a:cs typeface="Cambria"/>
              </a:rPr>
              <a:t>D</a:t>
            </a:r>
            <a:r>
              <a:rPr sz="3600" spc="157" baseline="-20833" dirty="0">
                <a:solidFill>
                  <a:srgbClr val="003366"/>
                </a:solidFill>
                <a:latin typeface="Cambria"/>
                <a:cs typeface="Cambria"/>
              </a:rPr>
              <a:t>2 </a:t>
            </a:r>
            <a:r>
              <a:rPr sz="3600" dirty="0">
                <a:solidFill>
                  <a:srgbClr val="003366"/>
                </a:solidFill>
                <a:latin typeface="Symbol"/>
                <a:cs typeface="Symbol"/>
              </a:rPr>
              <a:t></a:t>
            </a:r>
            <a:r>
              <a:rPr sz="3600" dirty="0">
                <a:solidFill>
                  <a:srgbClr val="003366"/>
                </a:solidFill>
                <a:latin typeface="Times New Roman"/>
                <a:cs typeface="Times New Roman"/>
              </a:rPr>
              <a:t> </a:t>
            </a:r>
            <a:r>
              <a:rPr sz="3600" spc="890" dirty="0">
                <a:solidFill>
                  <a:srgbClr val="003366"/>
                </a:solidFill>
                <a:latin typeface="Cambria"/>
                <a:cs typeface="Cambria"/>
              </a:rPr>
              <a:t>…</a:t>
            </a:r>
            <a:r>
              <a:rPr sz="3600" spc="45" dirty="0">
                <a:solidFill>
                  <a:srgbClr val="003366"/>
                </a:solidFill>
                <a:latin typeface="Cambria"/>
                <a:cs typeface="Cambria"/>
              </a:rPr>
              <a:t> </a:t>
            </a:r>
            <a:r>
              <a:rPr sz="3600" dirty="0">
                <a:solidFill>
                  <a:srgbClr val="003366"/>
                </a:solidFill>
                <a:latin typeface="Symbol"/>
                <a:cs typeface="Symbol"/>
              </a:rPr>
              <a:t></a:t>
            </a:r>
            <a:r>
              <a:rPr sz="3600" dirty="0">
                <a:solidFill>
                  <a:srgbClr val="003366"/>
                </a:solidFill>
                <a:latin typeface="Times New Roman"/>
                <a:cs typeface="Times New Roman"/>
              </a:rPr>
              <a:t> </a:t>
            </a:r>
            <a:r>
              <a:rPr sz="3600" spc="225" dirty="0">
                <a:solidFill>
                  <a:srgbClr val="003366"/>
                </a:solidFill>
                <a:latin typeface="Cambria"/>
                <a:cs typeface="Cambria"/>
              </a:rPr>
              <a:t>D</a:t>
            </a:r>
            <a:r>
              <a:rPr sz="3600" spc="337" baseline="-20833" dirty="0">
                <a:solidFill>
                  <a:srgbClr val="003366"/>
                </a:solidFill>
                <a:latin typeface="Cambria"/>
                <a:cs typeface="Cambria"/>
              </a:rPr>
              <a:t>n</a:t>
            </a:r>
            <a:endParaRPr sz="3600" baseline="-20833" dirty="0">
              <a:latin typeface="Cambria"/>
              <a:cs typeface="Cambri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5800" y="0"/>
            <a:ext cx="6857999" cy="689932"/>
          </a:xfrm>
          <a:prstGeom prst="rect">
            <a:avLst/>
          </a:prstGeom>
        </p:spPr>
        <p:txBody>
          <a:bodyPr vert="horz" wrap="square" lIns="0" tIns="12700" rIns="0" bIns="0" rtlCol="0">
            <a:spAutoFit/>
          </a:bodyPr>
          <a:lstStyle/>
          <a:p>
            <a:pPr marL="12700">
              <a:lnSpc>
                <a:spcPct val="100000"/>
              </a:lnSpc>
              <a:spcBef>
                <a:spcPts val="100"/>
              </a:spcBef>
            </a:pPr>
            <a:r>
              <a:rPr b="1" i="0" spc="145" dirty="0">
                <a:solidFill>
                  <a:srgbClr val="FF0000"/>
                </a:solidFill>
                <a:latin typeface="Cambria"/>
                <a:cs typeface="Cambria"/>
              </a:rPr>
              <a:t>Modelul</a:t>
            </a:r>
            <a:r>
              <a:rPr b="1" i="0" spc="25" dirty="0">
                <a:solidFill>
                  <a:srgbClr val="FF0000"/>
                </a:solidFill>
                <a:latin typeface="Cambria"/>
                <a:cs typeface="Cambria"/>
              </a:rPr>
              <a:t> </a:t>
            </a:r>
            <a:r>
              <a:rPr b="1" i="0" spc="30" dirty="0">
                <a:solidFill>
                  <a:srgbClr val="FF0000"/>
                </a:solidFill>
                <a:latin typeface="Cambria"/>
                <a:cs typeface="Cambria"/>
              </a:rPr>
              <a:t>relaţional</a:t>
            </a:r>
          </a:p>
        </p:txBody>
      </p:sp>
      <p:sp>
        <p:nvSpPr>
          <p:cNvPr id="3" name="object 3"/>
          <p:cNvSpPr/>
          <p:nvPr/>
        </p:nvSpPr>
        <p:spPr>
          <a:xfrm>
            <a:off x="5562600" y="3886200"/>
            <a:ext cx="3488436" cy="2135124"/>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4038600" y="838200"/>
            <a:ext cx="5355590" cy="1732280"/>
          </a:xfrm>
          <a:prstGeom prst="rect">
            <a:avLst/>
          </a:prstGeom>
        </p:spPr>
        <p:txBody>
          <a:bodyPr vert="horz" wrap="square" lIns="0" tIns="12065" rIns="0" bIns="0" rtlCol="0">
            <a:spAutoFit/>
          </a:bodyPr>
          <a:lstStyle/>
          <a:p>
            <a:pPr marL="901065" lvl="1" indent="-431800">
              <a:spcBef>
                <a:spcPts val="95"/>
              </a:spcBef>
              <a:buClr>
                <a:srgbClr val="9A0000"/>
              </a:buClr>
              <a:buSzPct val="75000"/>
              <a:tabLst>
                <a:tab pos="443865" algn="l"/>
                <a:tab pos="444500" algn="l"/>
              </a:tabLst>
            </a:pPr>
            <a:r>
              <a:rPr sz="2800" b="1" u="sng" spc="55" dirty="0">
                <a:solidFill>
                  <a:srgbClr val="3333FF"/>
                </a:solidFill>
                <a:latin typeface="Cambria"/>
                <a:cs typeface="Cambria"/>
              </a:rPr>
              <a:t>Concepte:</a:t>
            </a:r>
            <a:endParaRPr sz="2800" b="1" u="sng" dirty="0">
              <a:solidFill>
                <a:srgbClr val="3333FF"/>
              </a:solidFill>
              <a:latin typeface="Cambria"/>
              <a:cs typeface="Cambria"/>
            </a:endParaRPr>
          </a:p>
          <a:p>
            <a:pPr marL="756285" lvl="1" indent="-287020">
              <a:lnSpc>
                <a:spcPct val="100000"/>
              </a:lnSpc>
              <a:spcBef>
                <a:spcPts val="5"/>
              </a:spcBef>
              <a:buClr>
                <a:srgbClr val="9A0000"/>
              </a:buClr>
              <a:buSzPct val="69642"/>
              <a:buFont typeface="Wingdings"/>
              <a:buChar char="◼"/>
              <a:tabLst>
                <a:tab pos="756920" algn="l"/>
              </a:tabLst>
            </a:pPr>
            <a:r>
              <a:rPr sz="2800" spc="25" dirty="0">
                <a:solidFill>
                  <a:srgbClr val="003366"/>
                </a:solidFill>
                <a:latin typeface="Cambria"/>
                <a:cs typeface="Cambria"/>
              </a:rPr>
              <a:t>tabel,</a:t>
            </a:r>
            <a:r>
              <a:rPr sz="2800" spc="75" dirty="0">
                <a:solidFill>
                  <a:srgbClr val="003366"/>
                </a:solidFill>
                <a:latin typeface="Cambria"/>
                <a:cs typeface="Cambria"/>
              </a:rPr>
              <a:t> </a:t>
            </a:r>
            <a:r>
              <a:rPr sz="2800" spc="70" dirty="0">
                <a:solidFill>
                  <a:srgbClr val="003366"/>
                </a:solidFill>
                <a:latin typeface="Cambria"/>
                <a:cs typeface="Cambria"/>
              </a:rPr>
              <a:t>câmp</a:t>
            </a:r>
            <a:endParaRPr sz="2800" dirty="0">
              <a:latin typeface="Cambria"/>
              <a:cs typeface="Cambria"/>
            </a:endParaRPr>
          </a:p>
          <a:p>
            <a:pPr marL="756285" lvl="1" indent="-287020">
              <a:lnSpc>
                <a:spcPct val="100000"/>
              </a:lnSpc>
              <a:buClr>
                <a:srgbClr val="9A0000"/>
              </a:buClr>
              <a:buSzPct val="69642"/>
              <a:buFont typeface="Wingdings"/>
              <a:buChar char="◼"/>
              <a:tabLst>
                <a:tab pos="756920" algn="l"/>
              </a:tabLst>
            </a:pPr>
            <a:r>
              <a:rPr sz="2800" spc="10" dirty="0">
                <a:solidFill>
                  <a:srgbClr val="003366"/>
                </a:solidFill>
                <a:latin typeface="Cambria"/>
                <a:cs typeface="Cambria"/>
              </a:rPr>
              <a:t>cheie </a:t>
            </a:r>
            <a:r>
              <a:rPr sz="2800" spc="40" dirty="0">
                <a:solidFill>
                  <a:srgbClr val="003366"/>
                </a:solidFill>
                <a:latin typeface="Cambria"/>
                <a:cs typeface="Cambria"/>
              </a:rPr>
              <a:t>primară, </a:t>
            </a:r>
            <a:r>
              <a:rPr sz="2800" spc="10" dirty="0">
                <a:solidFill>
                  <a:srgbClr val="003366"/>
                </a:solidFill>
                <a:latin typeface="Cambria"/>
                <a:cs typeface="Cambria"/>
              </a:rPr>
              <a:t>cheie</a:t>
            </a:r>
            <a:r>
              <a:rPr sz="2800" spc="165" dirty="0">
                <a:solidFill>
                  <a:srgbClr val="003366"/>
                </a:solidFill>
                <a:latin typeface="Cambria"/>
                <a:cs typeface="Cambria"/>
              </a:rPr>
              <a:t> </a:t>
            </a:r>
            <a:r>
              <a:rPr sz="2800" spc="5" dirty="0">
                <a:solidFill>
                  <a:srgbClr val="003366"/>
                </a:solidFill>
                <a:latin typeface="Cambria"/>
                <a:cs typeface="Cambria"/>
              </a:rPr>
              <a:t>străină</a:t>
            </a:r>
            <a:endParaRPr sz="2800" dirty="0">
              <a:latin typeface="Cambria"/>
              <a:cs typeface="Cambria"/>
            </a:endParaRPr>
          </a:p>
          <a:p>
            <a:pPr marL="756285" lvl="1" indent="-287020">
              <a:lnSpc>
                <a:spcPct val="100000"/>
              </a:lnSpc>
              <a:buClr>
                <a:srgbClr val="9A0000"/>
              </a:buClr>
              <a:buSzPct val="69642"/>
              <a:buFont typeface="Wingdings"/>
              <a:buChar char="◼"/>
              <a:tabLst>
                <a:tab pos="756920" algn="l"/>
              </a:tabLst>
            </a:pPr>
            <a:r>
              <a:rPr sz="2800" spc="15" dirty="0">
                <a:solidFill>
                  <a:srgbClr val="003366"/>
                </a:solidFill>
                <a:latin typeface="Cambria"/>
                <a:cs typeface="Cambria"/>
              </a:rPr>
              <a:t>constrângeri </a:t>
            </a:r>
            <a:r>
              <a:rPr sz="2800" spc="60" dirty="0">
                <a:solidFill>
                  <a:srgbClr val="003366"/>
                </a:solidFill>
                <a:latin typeface="Cambria"/>
                <a:cs typeface="Cambria"/>
              </a:rPr>
              <a:t>de</a:t>
            </a:r>
            <a:r>
              <a:rPr sz="2800" spc="110" dirty="0">
                <a:solidFill>
                  <a:srgbClr val="003366"/>
                </a:solidFill>
                <a:latin typeface="Cambria"/>
                <a:cs typeface="Cambria"/>
              </a:rPr>
              <a:t> </a:t>
            </a:r>
            <a:r>
              <a:rPr sz="2800" spc="-35" dirty="0">
                <a:solidFill>
                  <a:srgbClr val="003366"/>
                </a:solidFill>
                <a:latin typeface="Cambria"/>
                <a:cs typeface="Cambria"/>
              </a:rPr>
              <a:t>integritate,…</a:t>
            </a:r>
            <a:endParaRPr sz="2800" dirty="0">
              <a:latin typeface="Cambria"/>
              <a:cs typeface="Cambria"/>
            </a:endParaRPr>
          </a:p>
        </p:txBody>
      </p:sp>
      <p:sp>
        <p:nvSpPr>
          <p:cNvPr id="5" name="object 5"/>
          <p:cNvSpPr/>
          <p:nvPr/>
        </p:nvSpPr>
        <p:spPr>
          <a:xfrm>
            <a:off x="0" y="914400"/>
            <a:ext cx="5971032" cy="5562598"/>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9740" y="1985899"/>
            <a:ext cx="8395970" cy="3659976"/>
          </a:xfrm>
          <a:prstGeom prst="rect">
            <a:avLst/>
          </a:prstGeom>
        </p:spPr>
        <p:txBody>
          <a:bodyPr vert="horz" wrap="square" lIns="0" tIns="30480" rIns="0" bIns="0" rtlCol="0">
            <a:spAutoFit/>
          </a:bodyPr>
          <a:lstStyle/>
          <a:p>
            <a:pPr marL="355600" marR="5080" indent="-342900">
              <a:lnSpc>
                <a:spcPts val="3829"/>
              </a:lnSpc>
              <a:spcBef>
                <a:spcPts val="240"/>
              </a:spcBef>
              <a:buClr>
                <a:srgbClr val="9A0000"/>
              </a:buClr>
              <a:buSzPct val="75000"/>
              <a:buFont typeface="Wingdings"/>
              <a:buChar char="◼"/>
              <a:tabLst>
                <a:tab pos="457200" algn="l"/>
                <a:tab pos="457834" algn="l"/>
              </a:tabLst>
            </a:pPr>
            <a:r>
              <a:rPr sz="3200" b="1" spc="45" dirty="0" smtClean="0">
                <a:solidFill>
                  <a:srgbClr val="C00000"/>
                </a:solidFill>
                <a:latin typeface="Times New Roman"/>
                <a:cs typeface="Times New Roman"/>
              </a:rPr>
              <a:t>Grad </a:t>
            </a:r>
            <a:r>
              <a:rPr sz="3200" spc="-15" dirty="0">
                <a:solidFill>
                  <a:srgbClr val="003366"/>
                </a:solidFill>
                <a:latin typeface="Cambria"/>
                <a:cs typeface="Cambria"/>
              </a:rPr>
              <a:t>(</a:t>
            </a:r>
            <a:r>
              <a:rPr sz="3200" b="1" spc="-15" dirty="0" err="1" smtClean="0">
                <a:solidFill>
                  <a:srgbClr val="C00000"/>
                </a:solidFill>
                <a:latin typeface="Times New Roman"/>
                <a:cs typeface="Times New Roman"/>
              </a:rPr>
              <a:t>aritate</a:t>
            </a:r>
            <a:r>
              <a:rPr lang="ru-RU" sz="3200" b="1" spc="-15" dirty="0" smtClean="0">
                <a:solidFill>
                  <a:srgbClr val="C00000"/>
                </a:solidFill>
                <a:latin typeface="Times New Roman"/>
                <a:cs typeface="Times New Roman"/>
              </a:rPr>
              <a:t> /степень</a:t>
            </a:r>
            <a:r>
              <a:rPr sz="3200" spc="-15" dirty="0" smtClean="0">
                <a:solidFill>
                  <a:srgbClr val="003366"/>
                </a:solidFill>
                <a:latin typeface="Cambria"/>
                <a:cs typeface="Cambria"/>
              </a:rPr>
              <a:t>) </a:t>
            </a:r>
            <a:r>
              <a:rPr sz="3200" spc="165" dirty="0">
                <a:solidFill>
                  <a:srgbClr val="003366"/>
                </a:solidFill>
                <a:latin typeface="Cambria"/>
                <a:cs typeface="Cambria"/>
              </a:rPr>
              <a:t>= </a:t>
            </a:r>
            <a:r>
              <a:rPr sz="3200" spc="80" dirty="0">
                <a:solidFill>
                  <a:srgbClr val="003366"/>
                </a:solidFill>
                <a:latin typeface="Cambria"/>
                <a:cs typeface="Cambria"/>
              </a:rPr>
              <a:t>numărul </a:t>
            </a:r>
            <a:r>
              <a:rPr sz="3200" spc="20" dirty="0">
                <a:solidFill>
                  <a:srgbClr val="003366"/>
                </a:solidFill>
                <a:latin typeface="Cambria"/>
                <a:cs typeface="Cambria"/>
              </a:rPr>
              <a:t>tuturor </a:t>
            </a:r>
            <a:r>
              <a:rPr sz="3200" spc="15" dirty="0">
                <a:solidFill>
                  <a:srgbClr val="003366"/>
                </a:solidFill>
                <a:latin typeface="Cambria"/>
                <a:cs typeface="Cambria"/>
              </a:rPr>
              <a:t>atributelor  </a:t>
            </a:r>
            <a:r>
              <a:rPr sz="3200" spc="100" dirty="0">
                <a:solidFill>
                  <a:srgbClr val="003366"/>
                </a:solidFill>
                <a:latin typeface="Cambria"/>
                <a:cs typeface="Cambria"/>
              </a:rPr>
              <a:t>din </a:t>
            </a:r>
            <a:r>
              <a:rPr sz="3200" spc="15" dirty="0">
                <a:solidFill>
                  <a:srgbClr val="003366"/>
                </a:solidFill>
                <a:latin typeface="Cambria"/>
                <a:cs typeface="Cambria"/>
              </a:rPr>
              <a:t>structura </a:t>
            </a:r>
            <a:r>
              <a:rPr sz="3200" spc="60" dirty="0">
                <a:solidFill>
                  <a:srgbClr val="003366"/>
                </a:solidFill>
                <a:latin typeface="Cambria"/>
                <a:cs typeface="Cambria"/>
              </a:rPr>
              <a:t>unei</a:t>
            </a:r>
            <a:r>
              <a:rPr sz="3200" spc="150" dirty="0">
                <a:solidFill>
                  <a:srgbClr val="003366"/>
                </a:solidFill>
                <a:latin typeface="Cambria"/>
                <a:cs typeface="Cambria"/>
              </a:rPr>
              <a:t> </a:t>
            </a:r>
            <a:r>
              <a:rPr sz="3200" spc="5" dirty="0">
                <a:solidFill>
                  <a:srgbClr val="003366"/>
                </a:solidFill>
                <a:latin typeface="Cambria"/>
                <a:cs typeface="Cambria"/>
              </a:rPr>
              <a:t>relaţii</a:t>
            </a:r>
            <a:endParaRPr sz="3200" dirty="0">
              <a:latin typeface="Cambria"/>
              <a:cs typeface="Cambria"/>
            </a:endParaRPr>
          </a:p>
          <a:p>
            <a:pPr marL="355600" marR="193675" indent="-342900">
              <a:lnSpc>
                <a:spcPct val="99900"/>
              </a:lnSpc>
              <a:spcBef>
                <a:spcPts val="655"/>
              </a:spcBef>
              <a:buClr>
                <a:srgbClr val="9A0000"/>
              </a:buClr>
              <a:buSzPct val="75000"/>
              <a:buFont typeface="Wingdings"/>
              <a:buChar char="◼"/>
              <a:tabLst>
                <a:tab pos="355600" algn="l"/>
              </a:tabLst>
            </a:pPr>
            <a:r>
              <a:rPr sz="3200" b="1" spc="140" dirty="0" err="1" smtClean="0">
                <a:solidFill>
                  <a:srgbClr val="C00000"/>
                </a:solidFill>
                <a:latin typeface="Times New Roman"/>
                <a:cs typeface="Times New Roman"/>
              </a:rPr>
              <a:t>Tuplu</a:t>
            </a:r>
            <a:r>
              <a:rPr lang="ru-RU" sz="3200" b="1" spc="140" dirty="0" smtClean="0">
                <a:solidFill>
                  <a:srgbClr val="C00000"/>
                </a:solidFill>
                <a:latin typeface="Times New Roman"/>
                <a:cs typeface="Times New Roman"/>
              </a:rPr>
              <a:t>/кортеж</a:t>
            </a:r>
            <a:r>
              <a:rPr sz="3200" b="1" spc="140" dirty="0" smtClean="0">
                <a:solidFill>
                  <a:srgbClr val="C00000"/>
                </a:solidFill>
                <a:latin typeface="Times New Roman"/>
                <a:cs typeface="Times New Roman"/>
              </a:rPr>
              <a:t> </a:t>
            </a:r>
            <a:r>
              <a:rPr sz="3200" spc="170" dirty="0">
                <a:solidFill>
                  <a:srgbClr val="003366"/>
                </a:solidFill>
                <a:latin typeface="Cambria"/>
                <a:cs typeface="Cambria"/>
              </a:rPr>
              <a:t>= </a:t>
            </a:r>
            <a:r>
              <a:rPr sz="3200" spc="114" dirty="0">
                <a:solidFill>
                  <a:srgbClr val="003366"/>
                </a:solidFill>
                <a:latin typeface="Cambria"/>
                <a:cs typeface="Cambria"/>
              </a:rPr>
              <a:t>un </a:t>
            </a:r>
            <a:r>
              <a:rPr sz="3200" spc="25" dirty="0">
                <a:solidFill>
                  <a:srgbClr val="003366"/>
                </a:solidFill>
                <a:latin typeface="Cambria"/>
                <a:cs typeface="Cambria"/>
              </a:rPr>
              <a:t>element </a:t>
            </a:r>
            <a:r>
              <a:rPr sz="3200" spc="50" dirty="0">
                <a:solidFill>
                  <a:srgbClr val="003366"/>
                </a:solidFill>
                <a:latin typeface="Cambria"/>
                <a:cs typeface="Cambria"/>
              </a:rPr>
              <a:t>al </a:t>
            </a:r>
            <a:r>
              <a:rPr sz="3200" spc="15" dirty="0">
                <a:solidFill>
                  <a:srgbClr val="003366"/>
                </a:solidFill>
                <a:latin typeface="Cambria"/>
                <a:cs typeface="Cambria"/>
              </a:rPr>
              <a:t>instanţei </a:t>
            </a:r>
            <a:r>
              <a:rPr sz="3200" spc="60" dirty="0">
                <a:solidFill>
                  <a:srgbClr val="003366"/>
                </a:solidFill>
                <a:latin typeface="Cambria"/>
                <a:cs typeface="Cambria"/>
              </a:rPr>
              <a:t>unei </a:t>
            </a:r>
            <a:r>
              <a:rPr sz="3200" spc="-200" dirty="0">
                <a:solidFill>
                  <a:srgbClr val="003366"/>
                </a:solidFill>
                <a:latin typeface="Cambria"/>
                <a:cs typeface="Cambria"/>
              </a:rPr>
              <a:t>relaţii,  </a:t>
            </a:r>
            <a:r>
              <a:rPr sz="3200" spc="50" dirty="0">
                <a:solidFill>
                  <a:srgbClr val="003366"/>
                </a:solidFill>
                <a:latin typeface="Cambria"/>
                <a:cs typeface="Cambria"/>
              </a:rPr>
              <a:t>o </a:t>
            </a:r>
            <a:r>
              <a:rPr sz="3200" spc="15" dirty="0">
                <a:solidFill>
                  <a:srgbClr val="003366"/>
                </a:solidFill>
                <a:latin typeface="Cambria"/>
                <a:cs typeface="Cambria"/>
              </a:rPr>
              <a:t>înregistrare. Toate </a:t>
            </a:r>
            <a:r>
              <a:rPr sz="3200" spc="50" dirty="0">
                <a:solidFill>
                  <a:srgbClr val="003366"/>
                </a:solidFill>
                <a:latin typeface="Cambria"/>
                <a:cs typeface="Cambria"/>
              </a:rPr>
              <a:t>tuplurile </a:t>
            </a:r>
            <a:r>
              <a:rPr sz="3200" spc="60" dirty="0">
                <a:solidFill>
                  <a:srgbClr val="003366"/>
                </a:solidFill>
                <a:latin typeface="Cambria"/>
                <a:cs typeface="Cambria"/>
              </a:rPr>
              <a:t>unei </a:t>
            </a:r>
            <a:r>
              <a:rPr sz="3200" spc="5" dirty="0">
                <a:solidFill>
                  <a:srgbClr val="003366"/>
                </a:solidFill>
                <a:latin typeface="Cambria"/>
                <a:cs typeface="Cambria"/>
              </a:rPr>
              <a:t>relaţii  </a:t>
            </a:r>
            <a:r>
              <a:rPr sz="3200" spc="45" dirty="0">
                <a:solidFill>
                  <a:srgbClr val="003366"/>
                </a:solidFill>
                <a:latin typeface="Cambria"/>
                <a:cs typeface="Cambria"/>
              </a:rPr>
              <a:t>sunt</a:t>
            </a:r>
            <a:r>
              <a:rPr sz="3200" spc="90" dirty="0">
                <a:solidFill>
                  <a:srgbClr val="003366"/>
                </a:solidFill>
                <a:latin typeface="Cambria"/>
                <a:cs typeface="Cambria"/>
              </a:rPr>
              <a:t> </a:t>
            </a:r>
            <a:r>
              <a:rPr sz="3200" spc="20" dirty="0">
                <a:solidFill>
                  <a:srgbClr val="003366"/>
                </a:solidFill>
                <a:latin typeface="Cambria"/>
                <a:cs typeface="Cambria"/>
              </a:rPr>
              <a:t>distincte!</a:t>
            </a:r>
            <a:endParaRPr sz="3200" dirty="0">
              <a:latin typeface="Cambria"/>
              <a:cs typeface="Cambria"/>
            </a:endParaRPr>
          </a:p>
          <a:p>
            <a:pPr marL="355600" indent="-342900">
              <a:lnSpc>
                <a:spcPct val="100000"/>
              </a:lnSpc>
              <a:spcBef>
                <a:spcPts val="780"/>
              </a:spcBef>
              <a:buClr>
                <a:srgbClr val="9A0000"/>
              </a:buClr>
              <a:buSzPct val="75000"/>
              <a:buFont typeface="Wingdings"/>
              <a:buChar char="◼"/>
              <a:tabLst>
                <a:tab pos="355600" algn="l"/>
              </a:tabLst>
            </a:pPr>
            <a:r>
              <a:rPr sz="3200" b="1" spc="65" dirty="0" err="1" smtClean="0">
                <a:solidFill>
                  <a:srgbClr val="C00000"/>
                </a:solidFill>
                <a:latin typeface="Times New Roman"/>
                <a:cs typeface="Times New Roman"/>
              </a:rPr>
              <a:t>Cardinalitate</a:t>
            </a:r>
            <a:r>
              <a:rPr lang="ru-RU" sz="3200" b="1" spc="65" dirty="0" smtClean="0">
                <a:solidFill>
                  <a:srgbClr val="C00000"/>
                </a:solidFill>
                <a:latin typeface="Times New Roman"/>
                <a:cs typeface="Times New Roman"/>
              </a:rPr>
              <a:t>/кардинальность/мощность</a:t>
            </a:r>
            <a:r>
              <a:rPr sz="3200" b="1" spc="65" dirty="0" smtClean="0">
                <a:solidFill>
                  <a:srgbClr val="C00000"/>
                </a:solidFill>
                <a:latin typeface="Times New Roman"/>
                <a:cs typeface="Times New Roman"/>
              </a:rPr>
              <a:t> </a:t>
            </a:r>
            <a:r>
              <a:rPr sz="3200" spc="170" dirty="0">
                <a:solidFill>
                  <a:srgbClr val="003366"/>
                </a:solidFill>
                <a:latin typeface="Cambria"/>
                <a:cs typeface="Cambria"/>
              </a:rPr>
              <a:t>= </a:t>
            </a:r>
            <a:r>
              <a:rPr sz="3200" spc="80" dirty="0">
                <a:solidFill>
                  <a:srgbClr val="003366"/>
                </a:solidFill>
                <a:latin typeface="Cambria"/>
                <a:cs typeface="Cambria"/>
              </a:rPr>
              <a:t>numărul </a:t>
            </a:r>
            <a:r>
              <a:rPr sz="3200" spc="65" dirty="0">
                <a:solidFill>
                  <a:srgbClr val="003366"/>
                </a:solidFill>
                <a:latin typeface="Cambria"/>
                <a:cs typeface="Cambria"/>
              </a:rPr>
              <a:t>tupluri </a:t>
            </a:r>
            <a:r>
              <a:rPr sz="3200" spc="60" dirty="0">
                <a:solidFill>
                  <a:srgbClr val="003366"/>
                </a:solidFill>
                <a:latin typeface="Cambria"/>
                <a:cs typeface="Cambria"/>
              </a:rPr>
              <a:t>unei</a:t>
            </a:r>
            <a:r>
              <a:rPr sz="3200" spc="-95" dirty="0">
                <a:solidFill>
                  <a:srgbClr val="003366"/>
                </a:solidFill>
                <a:latin typeface="Cambria"/>
                <a:cs typeface="Cambria"/>
              </a:rPr>
              <a:t> </a:t>
            </a:r>
            <a:r>
              <a:rPr sz="3200" spc="-40" dirty="0">
                <a:solidFill>
                  <a:srgbClr val="003366"/>
                </a:solidFill>
                <a:latin typeface="Cambria"/>
                <a:cs typeface="Cambria"/>
              </a:rPr>
              <a:t>relaţii</a:t>
            </a:r>
            <a:endParaRPr sz="3200" dirty="0">
              <a:latin typeface="Cambria"/>
              <a:cs typeface="Cambria"/>
            </a:endParaRPr>
          </a:p>
        </p:txBody>
      </p:sp>
      <p:sp>
        <p:nvSpPr>
          <p:cNvPr id="3" name="object 3"/>
          <p:cNvSpPr txBox="1">
            <a:spLocks noGrp="1"/>
          </p:cNvSpPr>
          <p:nvPr>
            <p:ph type="title"/>
          </p:nvPr>
        </p:nvSpPr>
        <p:spPr>
          <a:xfrm>
            <a:off x="1143000" y="514858"/>
            <a:ext cx="7467600" cy="635000"/>
          </a:xfrm>
          <a:prstGeom prst="rect">
            <a:avLst/>
          </a:prstGeom>
        </p:spPr>
        <p:txBody>
          <a:bodyPr vert="horz" wrap="square" lIns="0" tIns="12065" rIns="0" bIns="0" rtlCol="0">
            <a:spAutoFit/>
          </a:bodyPr>
          <a:lstStyle/>
          <a:p>
            <a:pPr marL="12700">
              <a:lnSpc>
                <a:spcPct val="100000"/>
              </a:lnSpc>
              <a:spcBef>
                <a:spcPts val="95"/>
              </a:spcBef>
            </a:pPr>
            <a:r>
              <a:rPr sz="4000" b="1" i="0" spc="45" dirty="0">
                <a:solidFill>
                  <a:srgbClr val="FF0000"/>
                </a:solidFill>
                <a:latin typeface="Cambria"/>
                <a:cs typeface="Cambria"/>
              </a:rPr>
              <a:t>Relaţia </a:t>
            </a:r>
            <a:r>
              <a:rPr sz="4000" b="1" i="0" spc="-5" dirty="0">
                <a:solidFill>
                  <a:srgbClr val="FF0000"/>
                </a:solidFill>
                <a:latin typeface="Cambria"/>
                <a:cs typeface="Cambria"/>
              </a:rPr>
              <a:t>– </a:t>
            </a:r>
            <a:r>
              <a:rPr sz="4000" b="1" i="0" spc="50" dirty="0">
                <a:solidFill>
                  <a:srgbClr val="FF0000"/>
                </a:solidFill>
                <a:latin typeface="Cambria"/>
                <a:cs typeface="Cambria"/>
              </a:rPr>
              <a:t>definiţie</a:t>
            </a:r>
            <a:r>
              <a:rPr sz="4000" b="1" i="0" spc="229" dirty="0">
                <a:solidFill>
                  <a:srgbClr val="FF0000"/>
                </a:solidFill>
                <a:latin typeface="Cambria"/>
                <a:cs typeface="Cambria"/>
              </a:rPr>
              <a:t> </a:t>
            </a:r>
            <a:r>
              <a:rPr sz="4000" b="1" i="0" spc="65" dirty="0">
                <a:solidFill>
                  <a:srgbClr val="FF0000"/>
                </a:solidFill>
                <a:latin typeface="Cambria"/>
                <a:cs typeface="Cambria"/>
              </a:rPr>
              <a:t>formală</a:t>
            </a:r>
            <a:endParaRPr sz="4000" b="1" dirty="0">
              <a:solidFill>
                <a:srgbClr val="FF0000"/>
              </a:solidFill>
              <a:latin typeface="Cambria"/>
              <a:cs typeface="Cambria"/>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52455"/>
            <a:ext cx="9144000" cy="689932"/>
          </a:xfrm>
          <a:prstGeom prst="rect">
            <a:avLst/>
          </a:prstGeom>
        </p:spPr>
        <p:txBody>
          <a:bodyPr vert="horz" wrap="square" lIns="0" tIns="12700" rIns="0" bIns="0" rtlCol="0">
            <a:spAutoFit/>
          </a:bodyPr>
          <a:lstStyle/>
          <a:p>
            <a:pPr marL="12700">
              <a:lnSpc>
                <a:spcPct val="100000"/>
              </a:lnSpc>
              <a:spcBef>
                <a:spcPts val="100"/>
              </a:spcBef>
            </a:pPr>
            <a:r>
              <a:rPr b="1" i="0" spc="114" dirty="0" err="1">
                <a:solidFill>
                  <a:srgbClr val="FF0000"/>
                </a:solidFill>
                <a:latin typeface="Cambria"/>
                <a:cs typeface="Cambria"/>
              </a:rPr>
              <a:t>Exemplu</a:t>
            </a:r>
            <a:r>
              <a:rPr b="1" i="0" spc="114" dirty="0">
                <a:solidFill>
                  <a:srgbClr val="FF0000"/>
                </a:solidFill>
                <a:latin typeface="Cambria"/>
                <a:cs typeface="Cambria"/>
              </a:rPr>
              <a:t> </a:t>
            </a:r>
            <a:r>
              <a:rPr b="1" i="0" spc="85" dirty="0" smtClean="0">
                <a:solidFill>
                  <a:srgbClr val="FF0000"/>
                </a:solidFill>
                <a:latin typeface="Cambria"/>
                <a:cs typeface="Cambria"/>
              </a:rPr>
              <a:t>d</a:t>
            </a:r>
            <a:r>
              <a:rPr lang="ro-MO" b="1" i="0" spc="85" dirty="0" smtClean="0">
                <a:solidFill>
                  <a:srgbClr val="FF0000"/>
                </a:solidFill>
                <a:latin typeface="Cambria"/>
                <a:cs typeface="Cambria"/>
              </a:rPr>
              <a:t>e </a:t>
            </a:r>
            <a:r>
              <a:rPr lang="ro-MO" b="1" i="0" spc="-10" dirty="0" smtClean="0">
                <a:solidFill>
                  <a:srgbClr val="FF0000"/>
                </a:solidFill>
                <a:latin typeface="Cambria"/>
                <a:cs typeface="Cambria"/>
              </a:rPr>
              <a:t>schemă a unei relații</a:t>
            </a:r>
            <a:endParaRPr b="1" i="0" spc="-10" dirty="0">
              <a:solidFill>
                <a:srgbClr val="FF0000"/>
              </a:solidFill>
              <a:latin typeface="Cambria"/>
              <a:cs typeface="Cambria"/>
            </a:endParaRPr>
          </a:p>
        </p:txBody>
      </p:sp>
      <p:sp>
        <p:nvSpPr>
          <p:cNvPr id="3" name="object 3"/>
          <p:cNvSpPr txBox="1"/>
          <p:nvPr/>
        </p:nvSpPr>
        <p:spPr>
          <a:xfrm>
            <a:off x="0" y="1234186"/>
            <a:ext cx="9144000" cy="330835"/>
          </a:xfrm>
          <a:prstGeom prst="rect">
            <a:avLst/>
          </a:prstGeom>
        </p:spPr>
        <p:txBody>
          <a:bodyPr vert="horz" wrap="square" lIns="0" tIns="13335" rIns="0" bIns="0" rtlCol="0">
            <a:spAutoFit/>
          </a:bodyPr>
          <a:lstStyle/>
          <a:p>
            <a:pPr marL="12700">
              <a:lnSpc>
                <a:spcPct val="100000"/>
              </a:lnSpc>
              <a:spcBef>
                <a:spcPts val="105"/>
              </a:spcBef>
              <a:tabLst>
                <a:tab pos="354965" algn="l"/>
              </a:tabLst>
            </a:pPr>
            <a:r>
              <a:rPr sz="1500" spc="735" dirty="0">
                <a:solidFill>
                  <a:srgbClr val="9A0000"/>
                </a:solidFill>
                <a:latin typeface="Wingdings"/>
                <a:cs typeface="Wingdings"/>
              </a:rPr>
              <a:t>◼</a:t>
            </a:r>
            <a:r>
              <a:rPr sz="1500" spc="735" dirty="0">
                <a:solidFill>
                  <a:srgbClr val="9A0000"/>
                </a:solidFill>
                <a:latin typeface="Times New Roman"/>
                <a:cs typeface="Times New Roman"/>
              </a:rPr>
              <a:t>	</a:t>
            </a:r>
            <a:r>
              <a:rPr sz="2000" b="1" i="1" spc="15" dirty="0">
                <a:solidFill>
                  <a:srgbClr val="003366"/>
                </a:solidFill>
                <a:latin typeface="Cambria"/>
                <a:cs typeface="Cambria"/>
              </a:rPr>
              <a:t>Students</a:t>
            </a:r>
            <a:r>
              <a:rPr sz="2000" spc="15" dirty="0">
                <a:solidFill>
                  <a:srgbClr val="003366"/>
                </a:solidFill>
                <a:latin typeface="Cambria"/>
                <a:cs typeface="Cambria"/>
              </a:rPr>
              <a:t>(</a:t>
            </a:r>
            <a:r>
              <a:rPr sz="2000" spc="15" dirty="0">
                <a:solidFill>
                  <a:srgbClr val="9A0000"/>
                </a:solidFill>
                <a:latin typeface="Cambria"/>
                <a:cs typeface="Cambria"/>
              </a:rPr>
              <a:t>sid</a:t>
            </a:r>
            <a:r>
              <a:rPr sz="2000" spc="15" dirty="0">
                <a:solidFill>
                  <a:srgbClr val="003366"/>
                </a:solidFill>
                <a:latin typeface="Cambria"/>
                <a:cs typeface="Cambria"/>
              </a:rPr>
              <a:t>:integer; </a:t>
            </a:r>
            <a:r>
              <a:rPr sz="2000" spc="15" dirty="0">
                <a:solidFill>
                  <a:srgbClr val="9A0000"/>
                </a:solidFill>
                <a:latin typeface="Cambria"/>
                <a:cs typeface="Cambria"/>
              </a:rPr>
              <a:t>name</a:t>
            </a:r>
            <a:r>
              <a:rPr sz="2000" spc="15" dirty="0">
                <a:solidFill>
                  <a:srgbClr val="003366"/>
                </a:solidFill>
                <a:latin typeface="Cambria"/>
                <a:cs typeface="Cambria"/>
              </a:rPr>
              <a:t>:string;</a:t>
            </a:r>
            <a:r>
              <a:rPr sz="2000" spc="15" dirty="0">
                <a:solidFill>
                  <a:srgbClr val="9A0000"/>
                </a:solidFill>
                <a:latin typeface="Cambria"/>
                <a:cs typeface="Cambria"/>
              </a:rPr>
              <a:t>email</a:t>
            </a:r>
            <a:r>
              <a:rPr sz="2000" spc="15" dirty="0">
                <a:solidFill>
                  <a:srgbClr val="003366"/>
                </a:solidFill>
                <a:latin typeface="Cambria"/>
                <a:cs typeface="Cambria"/>
              </a:rPr>
              <a:t>:string; </a:t>
            </a:r>
            <a:r>
              <a:rPr sz="2000" spc="15" dirty="0">
                <a:solidFill>
                  <a:srgbClr val="9A0000"/>
                </a:solidFill>
                <a:latin typeface="Cambria"/>
                <a:cs typeface="Cambria"/>
              </a:rPr>
              <a:t>age</a:t>
            </a:r>
            <a:r>
              <a:rPr sz="2000" spc="15" dirty="0">
                <a:solidFill>
                  <a:srgbClr val="003366"/>
                </a:solidFill>
                <a:latin typeface="Cambria"/>
                <a:cs typeface="Cambria"/>
              </a:rPr>
              <a:t>:integer;</a:t>
            </a:r>
            <a:r>
              <a:rPr sz="2000" spc="140" dirty="0">
                <a:solidFill>
                  <a:srgbClr val="003366"/>
                </a:solidFill>
                <a:latin typeface="Cambria"/>
                <a:cs typeface="Cambria"/>
              </a:rPr>
              <a:t> </a:t>
            </a:r>
            <a:r>
              <a:rPr sz="2000" spc="5" dirty="0">
                <a:solidFill>
                  <a:srgbClr val="9A0000"/>
                </a:solidFill>
                <a:latin typeface="Cambria"/>
                <a:cs typeface="Cambria"/>
              </a:rPr>
              <a:t>gr</a:t>
            </a:r>
            <a:r>
              <a:rPr sz="2000" spc="5" dirty="0">
                <a:solidFill>
                  <a:srgbClr val="003366"/>
                </a:solidFill>
                <a:latin typeface="Cambria"/>
                <a:cs typeface="Cambria"/>
              </a:rPr>
              <a:t>:integer)</a:t>
            </a:r>
            <a:endParaRPr sz="2000" dirty="0">
              <a:latin typeface="Cambria"/>
              <a:cs typeface="Cambria"/>
            </a:endParaRPr>
          </a:p>
        </p:txBody>
      </p:sp>
      <p:sp>
        <p:nvSpPr>
          <p:cNvPr id="4" name="object 4"/>
          <p:cNvSpPr/>
          <p:nvPr/>
        </p:nvSpPr>
        <p:spPr>
          <a:xfrm>
            <a:off x="1517522" y="1600961"/>
            <a:ext cx="464820" cy="315595"/>
          </a:xfrm>
          <a:custGeom>
            <a:avLst/>
            <a:gdLst/>
            <a:ahLst/>
            <a:cxnLst/>
            <a:rect l="l" t="t" r="r" b="b"/>
            <a:pathLst>
              <a:path w="464819" h="315594">
                <a:moveTo>
                  <a:pt x="423787" y="27020"/>
                </a:moveTo>
                <a:lnTo>
                  <a:pt x="399410" y="27731"/>
                </a:lnTo>
                <a:lnTo>
                  <a:pt x="0" y="294004"/>
                </a:lnTo>
                <a:lnTo>
                  <a:pt x="14478" y="315595"/>
                </a:lnTo>
                <a:lnTo>
                  <a:pt x="413710" y="49362"/>
                </a:lnTo>
                <a:lnTo>
                  <a:pt x="423787" y="27020"/>
                </a:lnTo>
                <a:close/>
              </a:path>
              <a:path w="464819" h="315594">
                <a:moveTo>
                  <a:pt x="463357" y="2666"/>
                </a:moveTo>
                <a:lnTo>
                  <a:pt x="437007" y="2666"/>
                </a:lnTo>
                <a:lnTo>
                  <a:pt x="451358" y="24257"/>
                </a:lnTo>
                <a:lnTo>
                  <a:pt x="413710" y="49362"/>
                </a:lnTo>
                <a:lnTo>
                  <a:pt x="404241" y="70358"/>
                </a:lnTo>
                <a:lnTo>
                  <a:pt x="407162" y="78104"/>
                </a:lnTo>
                <a:lnTo>
                  <a:pt x="420243" y="83947"/>
                </a:lnTo>
                <a:lnTo>
                  <a:pt x="427863" y="81025"/>
                </a:lnTo>
                <a:lnTo>
                  <a:pt x="463357" y="2666"/>
                </a:lnTo>
                <a:close/>
              </a:path>
              <a:path w="464819" h="315594">
                <a:moveTo>
                  <a:pt x="440636" y="8127"/>
                </a:moveTo>
                <a:lnTo>
                  <a:pt x="432308" y="8127"/>
                </a:lnTo>
                <a:lnTo>
                  <a:pt x="444500" y="26415"/>
                </a:lnTo>
                <a:lnTo>
                  <a:pt x="423787" y="27020"/>
                </a:lnTo>
                <a:lnTo>
                  <a:pt x="413710" y="49362"/>
                </a:lnTo>
                <a:lnTo>
                  <a:pt x="451358" y="24257"/>
                </a:lnTo>
                <a:lnTo>
                  <a:pt x="440636" y="8127"/>
                </a:lnTo>
                <a:close/>
              </a:path>
              <a:path w="464819" h="315594">
                <a:moveTo>
                  <a:pt x="464566" y="0"/>
                </a:moveTo>
                <a:lnTo>
                  <a:pt x="382778" y="2412"/>
                </a:lnTo>
                <a:lnTo>
                  <a:pt x="375539" y="2539"/>
                </a:lnTo>
                <a:lnTo>
                  <a:pt x="369951" y="8509"/>
                </a:lnTo>
                <a:lnTo>
                  <a:pt x="370204" y="15748"/>
                </a:lnTo>
                <a:lnTo>
                  <a:pt x="370332" y="22860"/>
                </a:lnTo>
                <a:lnTo>
                  <a:pt x="376301" y="28448"/>
                </a:lnTo>
                <a:lnTo>
                  <a:pt x="399410" y="27731"/>
                </a:lnTo>
                <a:lnTo>
                  <a:pt x="437007" y="2666"/>
                </a:lnTo>
                <a:lnTo>
                  <a:pt x="463357" y="2666"/>
                </a:lnTo>
                <a:lnTo>
                  <a:pt x="464566" y="0"/>
                </a:lnTo>
                <a:close/>
              </a:path>
              <a:path w="464819" h="315594">
                <a:moveTo>
                  <a:pt x="437007" y="2666"/>
                </a:moveTo>
                <a:lnTo>
                  <a:pt x="399410" y="27731"/>
                </a:lnTo>
                <a:lnTo>
                  <a:pt x="423787" y="27020"/>
                </a:lnTo>
                <a:lnTo>
                  <a:pt x="432308" y="8127"/>
                </a:lnTo>
                <a:lnTo>
                  <a:pt x="440636" y="8127"/>
                </a:lnTo>
                <a:lnTo>
                  <a:pt x="437007" y="2666"/>
                </a:lnTo>
                <a:close/>
              </a:path>
              <a:path w="464819" h="315594">
                <a:moveTo>
                  <a:pt x="432308" y="8127"/>
                </a:moveTo>
                <a:lnTo>
                  <a:pt x="423787" y="27020"/>
                </a:lnTo>
                <a:lnTo>
                  <a:pt x="444500" y="26415"/>
                </a:lnTo>
                <a:lnTo>
                  <a:pt x="432308" y="8127"/>
                </a:lnTo>
                <a:close/>
              </a:path>
            </a:pathLst>
          </a:custGeom>
          <a:solidFill>
            <a:srgbClr val="336699"/>
          </a:solidFill>
        </p:spPr>
        <p:txBody>
          <a:bodyPr wrap="square" lIns="0" tIns="0" rIns="0" bIns="0" rtlCol="0"/>
          <a:lstStyle/>
          <a:p>
            <a:endParaRPr/>
          </a:p>
        </p:txBody>
      </p:sp>
      <p:sp>
        <p:nvSpPr>
          <p:cNvPr id="5" name="object 5"/>
          <p:cNvSpPr txBox="1"/>
          <p:nvPr/>
        </p:nvSpPr>
        <p:spPr>
          <a:xfrm>
            <a:off x="904442" y="1851101"/>
            <a:ext cx="1610157" cy="382156"/>
          </a:xfrm>
          <a:prstGeom prst="rect">
            <a:avLst/>
          </a:prstGeom>
        </p:spPr>
        <p:txBody>
          <a:bodyPr vert="horz" wrap="square" lIns="0" tIns="12700" rIns="0" bIns="0" rtlCol="0">
            <a:spAutoFit/>
          </a:bodyPr>
          <a:lstStyle/>
          <a:p>
            <a:pPr marL="12700">
              <a:lnSpc>
                <a:spcPct val="100000"/>
              </a:lnSpc>
              <a:spcBef>
                <a:spcPts val="100"/>
              </a:spcBef>
            </a:pPr>
            <a:r>
              <a:rPr sz="2400" b="1" i="1" spc="-5" dirty="0">
                <a:solidFill>
                  <a:srgbClr val="003366"/>
                </a:solidFill>
                <a:latin typeface="Times New Roman"/>
                <a:cs typeface="Times New Roman"/>
              </a:rPr>
              <a:t>nume</a:t>
            </a:r>
            <a:r>
              <a:rPr sz="2400" b="1" i="1" spc="-70" dirty="0">
                <a:solidFill>
                  <a:srgbClr val="003366"/>
                </a:solidFill>
                <a:latin typeface="Times New Roman"/>
                <a:cs typeface="Times New Roman"/>
              </a:rPr>
              <a:t> </a:t>
            </a:r>
            <a:r>
              <a:rPr sz="2400" b="1" i="1" dirty="0">
                <a:solidFill>
                  <a:srgbClr val="003366"/>
                </a:solidFill>
                <a:latin typeface="Times New Roman"/>
                <a:cs typeface="Times New Roman"/>
              </a:rPr>
              <a:t>câmp</a:t>
            </a:r>
            <a:endParaRPr sz="2400" b="1" dirty="0">
              <a:latin typeface="Times New Roman"/>
              <a:cs typeface="Times New Roman"/>
            </a:endParaRPr>
          </a:p>
        </p:txBody>
      </p:sp>
      <p:sp>
        <p:nvSpPr>
          <p:cNvPr id="6" name="object 6"/>
          <p:cNvSpPr/>
          <p:nvPr/>
        </p:nvSpPr>
        <p:spPr>
          <a:xfrm>
            <a:off x="2960242" y="1677161"/>
            <a:ext cx="466090" cy="391160"/>
          </a:xfrm>
          <a:custGeom>
            <a:avLst/>
            <a:gdLst/>
            <a:ahLst/>
            <a:cxnLst/>
            <a:rect l="l" t="t" r="r" b="b"/>
            <a:pathLst>
              <a:path w="466089" h="391160">
                <a:moveTo>
                  <a:pt x="37578" y="31249"/>
                </a:moveTo>
                <a:lnTo>
                  <a:pt x="45170" y="54380"/>
                </a:lnTo>
                <a:lnTo>
                  <a:pt x="449071" y="390905"/>
                </a:lnTo>
                <a:lnTo>
                  <a:pt x="465581" y="371093"/>
                </a:lnTo>
                <a:lnTo>
                  <a:pt x="61939" y="34569"/>
                </a:lnTo>
                <a:lnTo>
                  <a:pt x="37578" y="31249"/>
                </a:lnTo>
                <a:close/>
              </a:path>
              <a:path w="466089" h="391160">
                <a:moveTo>
                  <a:pt x="0" y="0"/>
                </a:moveTo>
                <a:lnTo>
                  <a:pt x="25654" y="77724"/>
                </a:lnTo>
                <a:lnTo>
                  <a:pt x="27812" y="84454"/>
                </a:lnTo>
                <a:lnTo>
                  <a:pt x="35179" y="88137"/>
                </a:lnTo>
                <a:lnTo>
                  <a:pt x="41909" y="85978"/>
                </a:lnTo>
                <a:lnTo>
                  <a:pt x="48768" y="83692"/>
                </a:lnTo>
                <a:lnTo>
                  <a:pt x="52450" y="76453"/>
                </a:lnTo>
                <a:lnTo>
                  <a:pt x="50164" y="69596"/>
                </a:lnTo>
                <a:lnTo>
                  <a:pt x="45170" y="54380"/>
                </a:lnTo>
                <a:lnTo>
                  <a:pt x="10540" y="25526"/>
                </a:lnTo>
                <a:lnTo>
                  <a:pt x="27177" y="5587"/>
                </a:lnTo>
                <a:lnTo>
                  <a:pt x="41042" y="5587"/>
                </a:lnTo>
                <a:lnTo>
                  <a:pt x="0" y="0"/>
                </a:lnTo>
                <a:close/>
              </a:path>
              <a:path w="466089" h="391160">
                <a:moveTo>
                  <a:pt x="27177" y="5587"/>
                </a:moveTo>
                <a:lnTo>
                  <a:pt x="10540" y="25526"/>
                </a:lnTo>
                <a:lnTo>
                  <a:pt x="45170" y="54380"/>
                </a:lnTo>
                <a:lnTo>
                  <a:pt x="37578" y="31249"/>
                </a:lnTo>
                <a:lnTo>
                  <a:pt x="17018" y="28448"/>
                </a:lnTo>
                <a:lnTo>
                  <a:pt x="31114" y="11557"/>
                </a:lnTo>
                <a:lnTo>
                  <a:pt x="34337" y="11557"/>
                </a:lnTo>
                <a:lnTo>
                  <a:pt x="27177" y="5587"/>
                </a:lnTo>
                <a:close/>
              </a:path>
              <a:path w="466089" h="391160">
                <a:moveTo>
                  <a:pt x="41042" y="5587"/>
                </a:moveTo>
                <a:lnTo>
                  <a:pt x="27177" y="5587"/>
                </a:lnTo>
                <a:lnTo>
                  <a:pt x="61939" y="34569"/>
                </a:lnTo>
                <a:lnTo>
                  <a:pt x="84708" y="37718"/>
                </a:lnTo>
                <a:lnTo>
                  <a:pt x="91186" y="32765"/>
                </a:lnTo>
                <a:lnTo>
                  <a:pt x="93218" y="18541"/>
                </a:lnTo>
                <a:lnTo>
                  <a:pt x="88264" y="12064"/>
                </a:lnTo>
                <a:lnTo>
                  <a:pt x="41042" y="5587"/>
                </a:lnTo>
                <a:close/>
              </a:path>
              <a:path w="466089" h="391160">
                <a:moveTo>
                  <a:pt x="34337" y="11557"/>
                </a:moveTo>
                <a:lnTo>
                  <a:pt x="31114" y="11557"/>
                </a:lnTo>
                <a:lnTo>
                  <a:pt x="37578" y="31249"/>
                </a:lnTo>
                <a:lnTo>
                  <a:pt x="61939" y="34569"/>
                </a:lnTo>
                <a:lnTo>
                  <a:pt x="34337" y="11557"/>
                </a:lnTo>
                <a:close/>
              </a:path>
              <a:path w="466089" h="391160">
                <a:moveTo>
                  <a:pt x="31114" y="11557"/>
                </a:moveTo>
                <a:lnTo>
                  <a:pt x="17018" y="28448"/>
                </a:lnTo>
                <a:lnTo>
                  <a:pt x="37578" y="31249"/>
                </a:lnTo>
                <a:lnTo>
                  <a:pt x="31114" y="11557"/>
                </a:lnTo>
                <a:close/>
              </a:path>
            </a:pathLst>
          </a:custGeom>
          <a:solidFill>
            <a:srgbClr val="336699"/>
          </a:solidFill>
        </p:spPr>
        <p:txBody>
          <a:bodyPr wrap="square" lIns="0" tIns="0" rIns="0" bIns="0" rtlCol="0"/>
          <a:lstStyle/>
          <a:p>
            <a:endParaRPr/>
          </a:p>
        </p:txBody>
      </p:sp>
      <p:sp>
        <p:nvSpPr>
          <p:cNvPr id="7" name="object 7"/>
          <p:cNvSpPr txBox="1"/>
          <p:nvPr/>
        </p:nvSpPr>
        <p:spPr>
          <a:xfrm>
            <a:off x="2938398" y="1978533"/>
            <a:ext cx="1481202" cy="757555"/>
          </a:xfrm>
          <a:prstGeom prst="rect">
            <a:avLst/>
          </a:prstGeom>
        </p:spPr>
        <p:txBody>
          <a:bodyPr vert="horz" wrap="square" lIns="0" tIns="12700" rIns="0" bIns="0" rtlCol="0">
            <a:spAutoFit/>
          </a:bodyPr>
          <a:lstStyle/>
          <a:p>
            <a:pPr marL="12700" marR="5080">
              <a:lnSpc>
                <a:spcPct val="100000"/>
              </a:lnSpc>
              <a:spcBef>
                <a:spcPts val="100"/>
              </a:spcBef>
            </a:pPr>
            <a:r>
              <a:rPr sz="2400" b="1" i="1" dirty="0">
                <a:solidFill>
                  <a:srgbClr val="003366"/>
                </a:solidFill>
                <a:latin typeface="Times New Roman"/>
                <a:cs typeface="Times New Roman"/>
              </a:rPr>
              <a:t>tip câmp  </a:t>
            </a:r>
            <a:r>
              <a:rPr sz="2400" b="1" i="1" spc="-10" dirty="0">
                <a:solidFill>
                  <a:srgbClr val="003366"/>
                </a:solidFill>
                <a:latin typeface="Times New Roman"/>
                <a:cs typeface="Times New Roman"/>
              </a:rPr>
              <a:t>(</a:t>
            </a:r>
            <a:r>
              <a:rPr sz="2400" b="1" i="1" dirty="0">
                <a:solidFill>
                  <a:srgbClr val="003366"/>
                </a:solidFill>
                <a:latin typeface="Times New Roman"/>
                <a:cs typeface="Times New Roman"/>
              </a:rPr>
              <a:t>do</a:t>
            </a:r>
            <a:r>
              <a:rPr sz="2400" b="1" i="1" spc="-10" dirty="0">
                <a:solidFill>
                  <a:srgbClr val="003366"/>
                </a:solidFill>
                <a:latin typeface="Times New Roman"/>
                <a:cs typeface="Times New Roman"/>
              </a:rPr>
              <a:t>m</a:t>
            </a:r>
            <a:r>
              <a:rPr sz="2400" b="1" i="1" dirty="0">
                <a:solidFill>
                  <a:srgbClr val="003366"/>
                </a:solidFill>
                <a:latin typeface="Times New Roman"/>
                <a:cs typeface="Times New Roman"/>
              </a:rPr>
              <a:t>e</a:t>
            </a:r>
            <a:r>
              <a:rPr sz="2400" b="1" i="1" spc="-5" dirty="0">
                <a:solidFill>
                  <a:srgbClr val="003366"/>
                </a:solidFill>
                <a:latin typeface="Times New Roman"/>
                <a:cs typeface="Times New Roman"/>
              </a:rPr>
              <a:t>n</a:t>
            </a:r>
            <a:r>
              <a:rPr sz="2400" b="1" i="1" dirty="0">
                <a:solidFill>
                  <a:srgbClr val="003366"/>
                </a:solidFill>
                <a:latin typeface="Times New Roman"/>
                <a:cs typeface="Times New Roman"/>
              </a:rPr>
              <a:t>i</a:t>
            </a:r>
            <a:r>
              <a:rPr sz="2400" b="1" i="1" spc="-5" dirty="0">
                <a:solidFill>
                  <a:srgbClr val="003366"/>
                </a:solidFill>
                <a:latin typeface="Times New Roman"/>
                <a:cs typeface="Times New Roman"/>
              </a:rPr>
              <a:t>u</a:t>
            </a:r>
            <a:r>
              <a:rPr sz="2400" b="1" i="1" dirty="0">
                <a:solidFill>
                  <a:srgbClr val="003366"/>
                </a:solidFill>
                <a:latin typeface="Times New Roman"/>
                <a:cs typeface="Times New Roman"/>
              </a:rPr>
              <a:t>)</a:t>
            </a:r>
            <a:endParaRPr sz="2400" b="1" dirty="0">
              <a:latin typeface="Times New Roman"/>
              <a:cs typeface="Times New Roman"/>
            </a:endParaRPr>
          </a:p>
        </p:txBody>
      </p:sp>
      <p:graphicFrame>
        <p:nvGraphicFramePr>
          <p:cNvPr id="8" name="object 8"/>
          <p:cNvGraphicFramePr>
            <a:graphicFrameLocks noGrp="1"/>
          </p:cNvGraphicFramePr>
          <p:nvPr/>
        </p:nvGraphicFramePr>
        <p:xfrm>
          <a:off x="658812" y="2754312"/>
          <a:ext cx="6784340" cy="2336800"/>
        </p:xfrm>
        <a:graphic>
          <a:graphicData uri="http://schemas.openxmlformats.org/drawingml/2006/table">
            <a:tbl>
              <a:tblPr firstRow="1" bandRow="1">
                <a:tableStyleId>{2D5ABB26-0587-4C30-8999-92F81FD0307C}</a:tableStyleId>
              </a:tblPr>
              <a:tblGrid>
                <a:gridCol w="932180"/>
                <a:gridCol w="1183005"/>
                <a:gridCol w="3296285"/>
                <a:gridCol w="699135"/>
                <a:gridCol w="673735"/>
              </a:tblGrid>
              <a:tr h="508000">
                <a:tc>
                  <a:txBody>
                    <a:bodyPr/>
                    <a:lstStyle/>
                    <a:p>
                      <a:pPr marL="255270">
                        <a:lnSpc>
                          <a:spcPct val="100000"/>
                        </a:lnSpc>
                        <a:spcBef>
                          <a:spcPts val="195"/>
                        </a:spcBef>
                      </a:pPr>
                      <a:r>
                        <a:rPr sz="2400" spc="50" dirty="0">
                          <a:solidFill>
                            <a:srgbClr val="9A0000"/>
                          </a:solidFill>
                          <a:latin typeface="Cambria"/>
                          <a:cs typeface="Cambria"/>
                        </a:rPr>
                        <a:t>sid</a:t>
                      </a:r>
                      <a:endParaRPr sz="2400">
                        <a:latin typeface="Cambria"/>
                        <a:cs typeface="Cambria"/>
                      </a:endParaRPr>
                    </a:p>
                  </a:txBody>
                  <a:tcPr marL="0" marR="0" marT="24765" marB="0">
                    <a:lnL w="28575">
                      <a:solidFill>
                        <a:srgbClr val="000000"/>
                      </a:solidFill>
                      <a:prstDash val="solid"/>
                    </a:lnL>
                    <a:lnR w="12700">
                      <a:solidFill>
                        <a:srgbClr val="000000"/>
                      </a:solidFill>
                      <a:prstDash val="solid"/>
                    </a:lnR>
                    <a:lnT w="28575">
                      <a:solidFill>
                        <a:srgbClr val="000000"/>
                      </a:solidFill>
                      <a:prstDash val="solid"/>
                    </a:lnT>
                    <a:lnB w="28575">
                      <a:solidFill>
                        <a:srgbClr val="000000"/>
                      </a:solidFill>
                      <a:prstDash val="solid"/>
                    </a:lnB>
                    <a:solidFill>
                      <a:srgbClr val="F4F4F4"/>
                    </a:solidFill>
                  </a:tcPr>
                </a:tc>
                <a:tc>
                  <a:txBody>
                    <a:bodyPr/>
                    <a:lstStyle/>
                    <a:p>
                      <a:pPr marL="219075">
                        <a:lnSpc>
                          <a:spcPct val="100000"/>
                        </a:lnSpc>
                        <a:spcBef>
                          <a:spcPts val="195"/>
                        </a:spcBef>
                      </a:pPr>
                      <a:r>
                        <a:rPr sz="2400" spc="40" dirty="0">
                          <a:solidFill>
                            <a:srgbClr val="9A0000"/>
                          </a:solidFill>
                          <a:latin typeface="Cambria"/>
                          <a:cs typeface="Cambria"/>
                        </a:rPr>
                        <a:t>name</a:t>
                      </a:r>
                      <a:endParaRPr sz="2400">
                        <a:latin typeface="Cambria"/>
                        <a:cs typeface="Cambria"/>
                      </a:endParaRPr>
                    </a:p>
                  </a:txBody>
                  <a:tcPr marL="0" marR="0" marT="24765" marB="0">
                    <a:lnL w="12700">
                      <a:solidFill>
                        <a:srgbClr val="000000"/>
                      </a:solidFill>
                      <a:prstDash val="solid"/>
                    </a:lnL>
                    <a:lnR w="12700">
                      <a:solidFill>
                        <a:srgbClr val="000000"/>
                      </a:solidFill>
                      <a:prstDash val="solid"/>
                    </a:lnR>
                    <a:lnT w="28575">
                      <a:solidFill>
                        <a:srgbClr val="000000"/>
                      </a:solidFill>
                      <a:prstDash val="solid"/>
                    </a:lnT>
                    <a:lnB w="28575">
                      <a:solidFill>
                        <a:srgbClr val="000000"/>
                      </a:solidFill>
                      <a:prstDash val="solid"/>
                    </a:lnB>
                    <a:solidFill>
                      <a:srgbClr val="F4F4F4"/>
                    </a:solidFill>
                  </a:tcPr>
                </a:tc>
                <a:tc>
                  <a:txBody>
                    <a:bodyPr/>
                    <a:lstStyle/>
                    <a:p>
                      <a:pPr marL="19685" algn="ctr">
                        <a:lnSpc>
                          <a:spcPct val="100000"/>
                        </a:lnSpc>
                        <a:spcBef>
                          <a:spcPts val="195"/>
                        </a:spcBef>
                      </a:pPr>
                      <a:r>
                        <a:rPr sz="2400" spc="40" dirty="0">
                          <a:solidFill>
                            <a:srgbClr val="9A0000"/>
                          </a:solidFill>
                          <a:latin typeface="Cambria"/>
                          <a:cs typeface="Cambria"/>
                        </a:rPr>
                        <a:t>email</a:t>
                      </a:r>
                      <a:endParaRPr sz="2400">
                        <a:latin typeface="Cambria"/>
                        <a:cs typeface="Cambria"/>
                      </a:endParaRPr>
                    </a:p>
                  </a:txBody>
                  <a:tcPr marL="0" marR="0" marT="24765" marB="0">
                    <a:lnL w="12700">
                      <a:solidFill>
                        <a:srgbClr val="000000"/>
                      </a:solidFill>
                      <a:prstDash val="solid"/>
                    </a:lnL>
                    <a:lnR w="12700">
                      <a:solidFill>
                        <a:srgbClr val="000000"/>
                      </a:solidFill>
                      <a:prstDash val="solid"/>
                    </a:lnR>
                    <a:lnT w="28575">
                      <a:solidFill>
                        <a:srgbClr val="000000"/>
                      </a:solidFill>
                      <a:prstDash val="solid"/>
                    </a:lnT>
                    <a:lnB w="28575">
                      <a:solidFill>
                        <a:srgbClr val="000000"/>
                      </a:solidFill>
                      <a:prstDash val="solid"/>
                    </a:lnB>
                    <a:solidFill>
                      <a:srgbClr val="F4F4F4"/>
                    </a:solidFill>
                  </a:tcPr>
                </a:tc>
                <a:tc>
                  <a:txBody>
                    <a:bodyPr/>
                    <a:lstStyle/>
                    <a:p>
                      <a:pPr marL="1905" algn="ctr">
                        <a:lnSpc>
                          <a:spcPct val="100000"/>
                        </a:lnSpc>
                        <a:spcBef>
                          <a:spcPts val="195"/>
                        </a:spcBef>
                      </a:pPr>
                      <a:r>
                        <a:rPr sz="2400" spc="50" dirty="0">
                          <a:solidFill>
                            <a:srgbClr val="9A0000"/>
                          </a:solidFill>
                          <a:latin typeface="Cambria"/>
                          <a:cs typeface="Cambria"/>
                        </a:rPr>
                        <a:t>age</a:t>
                      </a:r>
                      <a:endParaRPr sz="2400">
                        <a:latin typeface="Cambria"/>
                        <a:cs typeface="Cambria"/>
                      </a:endParaRPr>
                    </a:p>
                  </a:txBody>
                  <a:tcPr marL="0" marR="0" marT="24765" marB="0">
                    <a:lnL w="12700">
                      <a:solidFill>
                        <a:srgbClr val="000000"/>
                      </a:solidFill>
                      <a:prstDash val="solid"/>
                    </a:lnL>
                    <a:lnR w="12700">
                      <a:solidFill>
                        <a:srgbClr val="000000"/>
                      </a:solidFill>
                      <a:prstDash val="solid"/>
                    </a:lnR>
                    <a:lnT w="28575">
                      <a:solidFill>
                        <a:srgbClr val="000000"/>
                      </a:solidFill>
                      <a:prstDash val="solid"/>
                    </a:lnT>
                    <a:lnB w="28575">
                      <a:solidFill>
                        <a:srgbClr val="000000"/>
                      </a:solidFill>
                      <a:prstDash val="solid"/>
                    </a:lnB>
                    <a:solidFill>
                      <a:srgbClr val="F4F4F4"/>
                    </a:solidFill>
                  </a:tcPr>
                </a:tc>
                <a:tc>
                  <a:txBody>
                    <a:bodyPr/>
                    <a:lstStyle/>
                    <a:p>
                      <a:pPr algn="ctr">
                        <a:lnSpc>
                          <a:spcPct val="100000"/>
                        </a:lnSpc>
                        <a:spcBef>
                          <a:spcPts val="195"/>
                        </a:spcBef>
                      </a:pPr>
                      <a:r>
                        <a:rPr sz="2400" spc="45" dirty="0">
                          <a:solidFill>
                            <a:srgbClr val="9A0000"/>
                          </a:solidFill>
                          <a:latin typeface="Cambria"/>
                          <a:cs typeface="Cambria"/>
                        </a:rPr>
                        <a:t>gr</a:t>
                      </a:r>
                      <a:endParaRPr sz="2400">
                        <a:latin typeface="Cambria"/>
                        <a:cs typeface="Cambria"/>
                      </a:endParaRPr>
                    </a:p>
                  </a:txBody>
                  <a:tcPr marL="0" marR="0" marT="24765" marB="0">
                    <a:lnL w="12700">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F4F4F4"/>
                    </a:solidFill>
                  </a:tcPr>
                </a:tc>
              </a:tr>
              <a:tr h="457200">
                <a:tc>
                  <a:txBody>
                    <a:bodyPr/>
                    <a:lstStyle/>
                    <a:p>
                      <a:pPr marL="91440">
                        <a:lnSpc>
                          <a:spcPct val="100000"/>
                        </a:lnSpc>
                        <a:spcBef>
                          <a:spcPts val="195"/>
                        </a:spcBef>
                      </a:pPr>
                      <a:r>
                        <a:rPr sz="2400" spc="-135" dirty="0">
                          <a:solidFill>
                            <a:srgbClr val="003366"/>
                          </a:solidFill>
                          <a:latin typeface="Cambria"/>
                          <a:cs typeface="Cambria"/>
                        </a:rPr>
                        <a:t>2833</a:t>
                      </a:r>
                      <a:endParaRPr sz="2400">
                        <a:latin typeface="Cambria"/>
                        <a:cs typeface="Cambria"/>
                      </a:endParaRPr>
                    </a:p>
                  </a:txBody>
                  <a:tcPr marL="0" marR="0" marT="24765" marB="0">
                    <a:lnL w="28575">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F4F4F4"/>
                    </a:solidFill>
                  </a:tcPr>
                </a:tc>
                <a:tc>
                  <a:txBody>
                    <a:bodyPr/>
                    <a:lstStyle/>
                    <a:p>
                      <a:pPr marL="91440">
                        <a:lnSpc>
                          <a:spcPct val="100000"/>
                        </a:lnSpc>
                        <a:spcBef>
                          <a:spcPts val="195"/>
                        </a:spcBef>
                      </a:pPr>
                      <a:r>
                        <a:rPr sz="2400" spc="25" dirty="0">
                          <a:solidFill>
                            <a:srgbClr val="003366"/>
                          </a:solidFill>
                          <a:latin typeface="Cambria"/>
                          <a:cs typeface="Cambria"/>
                        </a:rPr>
                        <a:t>Jones</a:t>
                      </a:r>
                      <a:endParaRPr sz="2400">
                        <a:latin typeface="Cambria"/>
                        <a:cs typeface="Cambria"/>
                      </a:endParaRPr>
                    </a:p>
                  </a:txBody>
                  <a:tcPr marL="0" marR="0" marT="24765"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F4F4F4"/>
                    </a:solidFill>
                  </a:tcPr>
                </a:tc>
                <a:tc>
                  <a:txBody>
                    <a:bodyPr/>
                    <a:lstStyle/>
                    <a:p>
                      <a:pPr marL="91440">
                        <a:lnSpc>
                          <a:spcPct val="100000"/>
                        </a:lnSpc>
                        <a:spcBef>
                          <a:spcPts val="195"/>
                        </a:spcBef>
                      </a:pPr>
                      <a:r>
                        <a:rPr sz="2400" u="heavy" spc="5" dirty="0">
                          <a:solidFill>
                            <a:srgbClr val="336699"/>
                          </a:solidFill>
                          <a:uFill>
                            <a:solidFill>
                              <a:srgbClr val="336699"/>
                            </a:solidFill>
                          </a:uFill>
                          <a:latin typeface="Cambria"/>
                          <a:cs typeface="Cambria"/>
                          <a:hlinkClick r:id="rId2"/>
                        </a:rPr>
                        <a:t>jones@scs.ubbcluj.ro</a:t>
                      </a:r>
                      <a:endParaRPr sz="2400">
                        <a:latin typeface="Cambria"/>
                        <a:cs typeface="Cambria"/>
                      </a:endParaRPr>
                    </a:p>
                  </a:txBody>
                  <a:tcPr marL="0" marR="0" marT="24765"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F4F4F4"/>
                    </a:solidFill>
                  </a:tcPr>
                </a:tc>
                <a:tc>
                  <a:txBody>
                    <a:bodyPr/>
                    <a:lstStyle/>
                    <a:p>
                      <a:pPr marL="2540" algn="ctr">
                        <a:lnSpc>
                          <a:spcPct val="100000"/>
                        </a:lnSpc>
                        <a:spcBef>
                          <a:spcPts val="195"/>
                        </a:spcBef>
                      </a:pPr>
                      <a:r>
                        <a:rPr sz="2400" spc="-135" dirty="0">
                          <a:solidFill>
                            <a:srgbClr val="003366"/>
                          </a:solidFill>
                          <a:latin typeface="Cambria"/>
                          <a:cs typeface="Cambria"/>
                        </a:rPr>
                        <a:t>19</a:t>
                      </a:r>
                      <a:endParaRPr sz="2400">
                        <a:latin typeface="Cambria"/>
                        <a:cs typeface="Cambria"/>
                      </a:endParaRPr>
                    </a:p>
                  </a:txBody>
                  <a:tcPr marL="0" marR="0" marT="24765"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F4F4F4"/>
                    </a:solidFill>
                  </a:tcPr>
                </a:tc>
                <a:tc>
                  <a:txBody>
                    <a:bodyPr/>
                    <a:lstStyle/>
                    <a:p>
                      <a:pPr marR="23495" algn="ctr">
                        <a:lnSpc>
                          <a:spcPct val="100000"/>
                        </a:lnSpc>
                        <a:spcBef>
                          <a:spcPts val="195"/>
                        </a:spcBef>
                      </a:pPr>
                      <a:r>
                        <a:rPr sz="2400" spc="-135" dirty="0">
                          <a:solidFill>
                            <a:srgbClr val="003366"/>
                          </a:solidFill>
                          <a:latin typeface="Cambria"/>
                          <a:cs typeface="Cambria"/>
                        </a:rPr>
                        <a:t>231</a:t>
                      </a:r>
                      <a:endParaRPr sz="2400">
                        <a:latin typeface="Cambria"/>
                        <a:cs typeface="Cambria"/>
                      </a:endParaRPr>
                    </a:p>
                  </a:txBody>
                  <a:tcPr marL="0" marR="0" marT="24765" marB="0">
                    <a:lnL w="12700">
                      <a:solidFill>
                        <a:srgbClr val="000000"/>
                      </a:solidFill>
                      <a:prstDash val="solid"/>
                    </a:lnL>
                    <a:lnR w="28575">
                      <a:solidFill>
                        <a:srgbClr val="000000"/>
                      </a:solidFill>
                      <a:prstDash val="solid"/>
                    </a:lnR>
                    <a:lnT w="28575">
                      <a:solidFill>
                        <a:srgbClr val="000000"/>
                      </a:solidFill>
                      <a:prstDash val="solid"/>
                    </a:lnT>
                    <a:lnB w="12700">
                      <a:solidFill>
                        <a:srgbClr val="000000"/>
                      </a:solidFill>
                      <a:prstDash val="solid"/>
                    </a:lnB>
                    <a:solidFill>
                      <a:srgbClr val="F4F4F4"/>
                    </a:solidFill>
                  </a:tcPr>
                </a:tc>
              </a:tr>
              <a:tr h="457200">
                <a:tc>
                  <a:txBody>
                    <a:bodyPr/>
                    <a:lstStyle/>
                    <a:p>
                      <a:pPr marL="91440">
                        <a:lnSpc>
                          <a:spcPct val="100000"/>
                        </a:lnSpc>
                        <a:spcBef>
                          <a:spcPts val="200"/>
                        </a:spcBef>
                      </a:pPr>
                      <a:r>
                        <a:rPr sz="2400" spc="-130" dirty="0">
                          <a:solidFill>
                            <a:srgbClr val="003366"/>
                          </a:solidFill>
                          <a:latin typeface="Cambria"/>
                          <a:cs typeface="Cambria"/>
                        </a:rPr>
                        <a:t>2877</a:t>
                      </a:r>
                      <a:endParaRPr sz="2400">
                        <a:latin typeface="Cambria"/>
                        <a:cs typeface="Cambria"/>
                      </a:endParaRPr>
                    </a:p>
                  </a:txBody>
                  <a:tcPr marL="0" marR="0" marT="2540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F4F4"/>
                    </a:solidFill>
                  </a:tcPr>
                </a:tc>
                <a:tc>
                  <a:txBody>
                    <a:bodyPr/>
                    <a:lstStyle/>
                    <a:p>
                      <a:pPr marL="91440">
                        <a:lnSpc>
                          <a:spcPct val="100000"/>
                        </a:lnSpc>
                        <a:spcBef>
                          <a:spcPts val="200"/>
                        </a:spcBef>
                      </a:pPr>
                      <a:r>
                        <a:rPr sz="2400" spc="50" dirty="0">
                          <a:solidFill>
                            <a:srgbClr val="003366"/>
                          </a:solidFill>
                          <a:latin typeface="Cambria"/>
                          <a:cs typeface="Cambria"/>
                        </a:rPr>
                        <a:t>Smith</a:t>
                      </a:r>
                      <a:endParaRPr sz="2400">
                        <a:latin typeface="Cambria"/>
                        <a:cs typeface="Cambria"/>
                      </a:endParaRPr>
                    </a:p>
                  </a:txBody>
                  <a:tcPr marL="0" marR="0" marT="254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F4F4"/>
                    </a:solidFill>
                  </a:tcPr>
                </a:tc>
                <a:tc>
                  <a:txBody>
                    <a:bodyPr/>
                    <a:lstStyle/>
                    <a:p>
                      <a:pPr marL="91440">
                        <a:lnSpc>
                          <a:spcPct val="100000"/>
                        </a:lnSpc>
                        <a:spcBef>
                          <a:spcPts val="200"/>
                        </a:spcBef>
                      </a:pPr>
                      <a:r>
                        <a:rPr sz="2400" u="heavy" spc="10" dirty="0">
                          <a:solidFill>
                            <a:srgbClr val="336699"/>
                          </a:solidFill>
                          <a:uFill>
                            <a:solidFill>
                              <a:srgbClr val="336699"/>
                            </a:solidFill>
                          </a:uFill>
                          <a:latin typeface="Cambria"/>
                          <a:cs typeface="Cambria"/>
                          <a:hlinkClick r:id="rId3"/>
                        </a:rPr>
                        <a:t>smith@scs.ubbcluj.ro</a:t>
                      </a:r>
                      <a:endParaRPr sz="2400">
                        <a:latin typeface="Cambria"/>
                        <a:cs typeface="Cambria"/>
                      </a:endParaRPr>
                    </a:p>
                  </a:txBody>
                  <a:tcPr marL="0" marR="0" marT="254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F4F4"/>
                    </a:solidFill>
                  </a:tcPr>
                </a:tc>
                <a:tc>
                  <a:txBody>
                    <a:bodyPr/>
                    <a:lstStyle/>
                    <a:p>
                      <a:pPr marL="2540" algn="ctr">
                        <a:lnSpc>
                          <a:spcPct val="100000"/>
                        </a:lnSpc>
                        <a:spcBef>
                          <a:spcPts val="200"/>
                        </a:spcBef>
                      </a:pPr>
                      <a:r>
                        <a:rPr sz="2400" spc="-130" dirty="0">
                          <a:solidFill>
                            <a:srgbClr val="003366"/>
                          </a:solidFill>
                          <a:latin typeface="Cambria"/>
                          <a:cs typeface="Cambria"/>
                        </a:rPr>
                        <a:t>20</a:t>
                      </a:r>
                      <a:endParaRPr sz="2400">
                        <a:latin typeface="Cambria"/>
                        <a:cs typeface="Cambria"/>
                      </a:endParaRPr>
                    </a:p>
                  </a:txBody>
                  <a:tcPr marL="0" marR="0" marT="254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F4F4"/>
                    </a:solidFill>
                  </a:tcPr>
                </a:tc>
                <a:tc>
                  <a:txBody>
                    <a:bodyPr/>
                    <a:lstStyle/>
                    <a:p>
                      <a:pPr marR="23495" algn="ctr">
                        <a:lnSpc>
                          <a:spcPct val="100000"/>
                        </a:lnSpc>
                        <a:spcBef>
                          <a:spcPts val="200"/>
                        </a:spcBef>
                      </a:pPr>
                      <a:r>
                        <a:rPr sz="2400" spc="-130" dirty="0">
                          <a:solidFill>
                            <a:srgbClr val="003366"/>
                          </a:solidFill>
                          <a:latin typeface="Cambria"/>
                          <a:cs typeface="Cambria"/>
                        </a:rPr>
                        <a:t>232</a:t>
                      </a:r>
                      <a:endParaRPr sz="2400">
                        <a:latin typeface="Cambria"/>
                        <a:cs typeface="Cambria"/>
                      </a:endParaRPr>
                    </a:p>
                  </a:txBody>
                  <a:tcPr marL="0" marR="0" marT="2540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F4F4F4"/>
                    </a:solidFill>
                  </a:tcPr>
                </a:tc>
              </a:tr>
              <a:tr h="457200">
                <a:tc>
                  <a:txBody>
                    <a:bodyPr/>
                    <a:lstStyle/>
                    <a:p>
                      <a:pPr marL="91440">
                        <a:lnSpc>
                          <a:spcPct val="100000"/>
                        </a:lnSpc>
                        <a:spcBef>
                          <a:spcPts val="200"/>
                        </a:spcBef>
                      </a:pPr>
                      <a:r>
                        <a:rPr sz="2400" spc="-130" dirty="0">
                          <a:solidFill>
                            <a:srgbClr val="003366"/>
                          </a:solidFill>
                          <a:latin typeface="Cambria"/>
                          <a:cs typeface="Cambria"/>
                        </a:rPr>
                        <a:t>2976</a:t>
                      </a:r>
                      <a:endParaRPr sz="2400">
                        <a:latin typeface="Cambria"/>
                        <a:cs typeface="Cambria"/>
                      </a:endParaRPr>
                    </a:p>
                  </a:txBody>
                  <a:tcPr marL="0" marR="0" marT="2540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F4F4"/>
                    </a:solidFill>
                  </a:tcPr>
                </a:tc>
                <a:tc>
                  <a:txBody>
                    <a:bodyPr/>
                    <a:lstStyle/>
                    <a:p>
                      <a:pPr marL="91440">
                        <a:lnSpc>
                          <a:spcPct val="100000"/>
                        </a:lnSpc>
                        <a:spcBef>
                          <a:spcPts val="200"/>
                        </a:spcBef>
                      </a:pPr>
                      <a:r>
                        <a:rPr sz="2400" spc="20" dirty="0">
                          <a:solidFill>
                            <a:srgbClr val="003366"/>
                          </a:solidFill>
                          <a:latin typeface="Cambria"/>
                          <a:cs typeface="Cambria"/>
                        </a:rPr>
                        <a:t>Jones</a:t>
                      </a:r>
                      <a:endParaRPr sz="2400">
                        <a:latin typeface="Cambria"/>
                        <a:cs typeface="Cambria"/>
                      </a:endParaRPr>
                    </a:p>
                  </a:txBody>
                  <a:tcPr marL="0" marR="0" marT="254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F4F4"/>
                    </a:solidFill>
                  </a:tcPr>
                </a:tc>
                <a:tc>
                  <a:txBody>
                    <a:bodyPr/>
                    <a:lstStyle/>
                    <a:p>
                      <a:pPr marL="91440">
                        <a:lnSpc>
                          <a:spcPct val="100000"/>
                        </a:lnSpc>
                        <a:spcBef>
                          <a:spcPts val="200"/>
                        </a:spcBef>
                      </a:pPr>
                      <a:r>
                        <a:rPr sz="2400" u="heavy" spc="10" dirty="0">
                          <a:solidFill>
                            <a:srgbClr val="336699"/>
                          </a:solidFill>
                          <a:uFill>
                            <a:solidFill>
                              <a:srgbClr val="336699"/>
                            </a:solidFill>
                          </a:uFill>
                          <a:latin typeface="Cambria"/>
                          <a:cs typeface="Cambria"/>
                          <a:hlinkClick r:id="rId4"/>
                        </a:rPr>
                        <a:t>jones@math.ubbcluj.ro</a:t>
                      </a:r>
                      <a:endParaRPr sz="2400">
                        <a:latin typeface="Cambria"/>
                        <a:cs typeface="Cambria"/>
                      </a:endParaRPr>
                    </a:p>
                  </a:txBody>
                  <a:tcPr marL="0" marR="0" marT="254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F4F4"/>
                    </a:solidFill>
                  </a:tcPr>
                </a:tc>
                <a:tc>
                  <a:txBody>
                    <a:bodyPr/>
                    <a:lstStyle/>
                    <a:p>
                      <a:pPr marL="2540" algn="ctr">
                        <a:lnSpc>
                          <a:spcPct val="100000"/>
                        </a:lnSpc>
                        <a:spcBef>
                          <a:spcPts val="200"/>
                        </a:spcBef>
                      </a:pPr>
                      <a:r>
                        <a:rPr sz="2400" spc="-130" dirty="0">
                          <a:solidFill>
                            <a:srgbClr val="003366"/>
                          </a:solidFill>
                          <a:latin typeface="Cambria"/>
                          <a:cs typeface="Cambria"/>
                        </a:rPr>
                        <a:t>21</a:t>
                      </a:r>
                      <a:endParaRPr sz="2400">
                        <a:latin typeface="Cambria"/>
                        <a:cs typeface="Cambria"/>
                      </a:endParaRPr>
                    </a:p>
                  </a:txBody>
                  <a:tcPr marL="0" marR="0" marT="254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F4F4"/>
                    </a:solidFill>
                  </a:tcPr>
                </a:tc>
                <a:tc>
                  <a:txBody>
                    <a:bodyPr/>
                    <a:lstStyle/>
                    <a:p>
                      <a:pPr marR="23495" algn="ctr">
                        <a:lnSpc>
                          <a:spcPct val="100000"/>
                        </a:lnSpc>
                        <a:spcBef>
                          <a:spcPts val="200"/>
                        </a:spcBef>
                      </a:pPr>
                      <a:r>
                        <a:rPr sz="2400" spc="-130" dirty="0">
                          <a:solidFill>
                            <a:srgbClr val="003366"/>
                          </a:solidFill>
                          <a:latin typeface="Cambria"/>
                          <a:cs typeface="Cambria"/>
                        </a:rPr>
                        <a:t>233</a:t>
                      </a:r>
                      <a:endParaRPr sz="2400">
                        <a:latin typeface="Cambria"/>
                        <a:cs typeface="Cambria"/>
                      </a:endParaRPr>
                    </a:p>
                  </a:txBody>
                  <a:tcPr marL="0" marR="0" marT="2540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F4F4F4"/>
                    </a:solidFill>
                  </a:tcPr>
                </a:tc>
              </a:tr>
              <a:tr h="457200">
                <a:tc>
                  <a:txBody>
                    <a:bodyPr/>
                    <a:lstStyle/>
                    <a:p>
                      <a:pPr marL="91440">
                        <a:lnSpc>
                          <a:spcPct val="100000"/>
                        </a:lnSpc>
                        <a:spcBef>
                          <a:spcPts val="200"/>
                        </a:spcBef>
                      </a:pPr>
                      <a:r>
                        <a:rPr sz="2400" spc="-130" dirty="0">
                          <a:solidFill>
                            <a:srgbClr val="003366"/>
                          </a:solidFill>
                          <a:latin typeface="Cambria"/>
                          <a:cs typeface="Cambria"/>
                        </a:rPr>
                        <a:t>2765</a:t>
                      </a:r>
                      <a:endParaRPr sz="2400">
                        <a:latin typeface="Cambria"/>
                        <a:cs typeface="Cambria"/>
                      </a:endParaRPr>
                    </a:p>
                  </a:txBody>
                  <a:tcPr marL="0" marR="0" marT="25400" marB="0">
                    <a:lnL w="28575">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F4F4F4"/>
                    </a:solidFill>
                  </a:tcPr>
                </a:tc>
                <a:tc>
                  <a:txBody>
                    <a:bodyPr/>
                    <a:lstStyle/>
                    <a:p>
                      <a:pPr marL="91440">
                        <a:lnSpc>
                          <a:spcPct val="100000"/>
                        </a:lnSpc>
                        <a:spcBef>
                          <a:spcPts val="200"/>
                        </a:spcBef>
                      </a:pPr>
                      <a:r>
                        <a:rPr sz="2400" spc="105" dirty="0">
                          <a:solidFill>
                            <a:srgbClr val="003366"/>
                          </a:solidFill>
                          <a:latin typeface="Cambria"/>
                          <a:cs typeface="Cambria"/>
                        </a:rPr>
                        <a:t>Mary</a:t>
                      </a:r>
                      <a:endParaRPr sz="2400">
                        <a:latin typeface="Cambria"/>
                        <a:cs typeface="Cambria"/>
                      </a:endParaRPr>
                    </a:p>
                  </a:txBody>
                  <a:tcPr marL="0" marR="0" marT="25400"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F4F4F4"/>
                    </a:solidFill>
                  </a:tcPr>
                </a:tc>
                <a:tc>
                  <a:txBody>
                    <a:bodyPr/>
                    <a:lstStyle/>
                    <a:p>
                      <a:pPr marL="91440">
                        <a:lnSpc>
                          <a:spcPct val="100000"/>
                        </a:lnSpc>
                        <a:spcBef>
                          <a:spcPts val="200"/>
                        </a:spcBef>
                      </a:pPr>
                      <a:r>
                        <a:rPr sz="2400" u="heavy" spc="25" dirty="0">
                          <a:solidFill>
                            <a:srgbClr val="336699"/>
                          </a:solidFill>
                          <a:uFill>
                            <a:solidFill>
                              <a:srgbClr val="336699"/>
                            </a:solidFill>
                          </a:uFill>
                          <a:latin typeface="Cambria"/>
                          <a:cs typeface="Cambria"/>
                          <a:hlinkClick r:id="rId5"/>
                        </a:rPr>
                        <a:t>mary@math.ubbcluj.ro</a:t>
                      </a:r>
                      <a:endParaRPr sz="2400">
                        <a:latin typeface="Cambria"/>
                        <a:cs typeface="Cambria"/>
                      </a:endParaRPr>
                    </a:p>
                  </a:txBody>
                  <a:tcPr marL="0" marR="0" marT="25400"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F4F4F4"/>
                    </a:solidFill>
                  </a:tcPr>
                </a:tc>
                <a:tc>
                  <a:txBody>
                    <a:bodyPr/>
                    <a:lstStyle/>
                    <a:p>
                      <a:pPr marL="2540" algn="ctr">
                        <a:lnSpc>
                          <a:spcPct val="100000"/>
                        </a:lnSpc>
                        <a:spcBef>
                          <a:spcPts val="200"/>
                        </a:spcBef>
                      </a:pPr>
                      <a:r>
                        <a:rPr sz="2400" spc="-130" dirty="0">
                          <a:solidFill>
                            <a:srgbClr val="003366"/>
                          </a:solidFill>
                          <a:latin typeface="Cambria"/>
                          <a:cs typeface="Cambria"/>
                        </a:rPr>
                        <a:t>22</a:t>
                      </a:r>
                      <a:endParaRPr sz="2400">
                        <a:latin typeface="Cambria"/>
                        <a:cs typeface="Cambria"/>
                      </a:endParaRPr>
                    </a:p>
                  </a:txBody>
                  <a:tcPr marL="0" marR="0" marT="25400"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F4F4F4"/>
                    </a:solidFill>
                  </a:tcPr>
                </a:tc>
                <a:tc>
                  <a:txBody>
                    <a:bodyPr/>
                    <a:lstStyle/>
                    <a:p>
                      <a:pPr marR="23495" algn="ctr">
                        <a:lnSpc>
                          <a:spcPct val="100000"/>
                        </a:lnSpc>
                        <a:spcBef>
                          <a:spcPts val="200"/>
                        </a:spcBef>
                      </a:pPr>
                      <a:r>
                        <a:rPr sz="2400" spc="-130" dirty="0">
                          <a:solidFill>
                            <a:srgbClr val="003366"/>
                          </a:solidFill>
                          <a:latin typeface="Cambria"/>
                          <a:cs typeface="Cambria"/>
                        </a:rPr>
                        <a:t>233</a:t>
                      </a:r>
                      <a:endParaRPr sz="2400">
                        <a:latin typeface="Cambria"/>
                        <a:cs typeface="Cambria"/>
                      </a:endParaRPr>
                    </a:p>
                  </a:txBody>
                  <a:tcPr marL="0" marR="0" marT="25400"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solidFill>
                      <a:srgbClr val="F4F4F4"/>
                    </a:solidFill>
                  </a:tcPr>
                </a:tc>
              </a:tr>
            </a:tbl>
          </a:graphicData>
        </a:graphic>
      </p:graphicFrame>
      <p:sp>
        <p:nvSpPr>
          <p:cNvPr id="9" name="object 9"/>
          <p:cNvSpPr/>
          <p:nvPr/>
        </p:nvSpPr>
        <p:spPr>
          <a:xfrm>
            <a:off x="1186865" y="2206498"/>
            <a:ext cx="186055" cy="461645"/>
          </a:xfrm>
          <a:custGeom>
            <a:avLst/>
            <a:gdLst/>
            <a:ahLst/>
            <a:cxnLst/>
            <a:rect l="l" t="t" r="r" b="b"/>
            <a:pathLst>
              <a:path w="186055" h="461644">
                <a:moveTo>
                  <a:pt x="18186" y="364489"/>
                </a:moveTo>
                <a:lnTo>
                  <a:pt x="4279" y="367791"/>
                </a:lnTo>
                <a:lnTo>
                  <a:pt x="0" y="374903"/>
                </a:lnTo>
                <a:lnTo>
                  <a:pt x="3954" y="391206"/>
                </a:lnTo>
                <a:lnTo>
                  <a:pt x="20878" y="461390"/>
                </a:lnTo>
                <a:lnTo>
                  <a:pt x="44077" y="442213"/>
                </a:lnTo>
                <a:lnTo>
                  <a:pt x="40894" y="442213"/>
                </a:lnTo>
                <a:lnTo>
                  <a:pt x="16319" y="434086"/>
                </a:lnTo>
                <a:lnTo>
                  <a:pt x="30609" y="391206"/>
                </a:lnTo>
                <a:lnTo>
                  <a:pt x="26860" y="375665"/>
                </a:lnTo>
                <a:lnTo>
                  <a:pt x="25184" y="368807"/>
                </a:lnTo>
                <a:lnTo>
                  <a:pt x="18186" y="364489"/>
                </a:lnTo>
                <a:close/>
              </a:path>
              <a:path w="186055" h="461644">
                <a:moveTo>
                  <a:pt x="30609" y="391206"/>
                </a:moveTo>
                <a:lnTo>
                  <a:pt x="16319" y="434086"/>
                </a:lnTo>
                <a:lnTo>
                  <a:pt x="40894" y="442213"/>
                </a:lnTo>
                <a:lnTo>
                  <a:pt x="43265" y="435101"/>
                </a:lnTo>
                <a:lnTo>
                  <a:pt x="41198" y="435101"/>
                </a:lnTo>
                <a:lnTo>
                  <a:pt x="20358" y="428116"/>
                </a:lnTo>
                <a:lnTo>
                  <a:pt x="36334" y="414936"/>
                </a:lnTo>
                <a:lnTo>
                  <a:pt x="30609" y="391206"/>
                </a:lnTo>
                <a:close/>
              </a:path>
              <a:path w="186055" h="461644">
                <a:moveTo>
                  <a:pt x="72974" y="384682"/>
                </a:moveTo>
                <a:lnTo>
                  <a:pt x="55169" y="399396"/>
                </a:lnTo>
                <a:lnTo>
                  <a:pt x="40894" y="442213"/>
                </a:lnTo>
                <a:lnTo>
                  <a:pt x="44077" y="442213"/>
                </a:lnTo>
                <a:lnTo>
                  <a:pt x="84023" y="409193"/>
                </a:lnTo>
                <a:lnTo>
                  <a:pt x="89484" y="404622"/>
                </a:lnTo>
                <a:lnTo>
                  <a:pt x="90246" y="396493"/>
                </a:lnTo>
                <a:lnTo>
                  <a:pt x="85674" y="391032"/>
                </a:lnTo>
                <a:lnTo>
                  <a:pt x="81140" y="385444"/>
                </a:lnTo>
                <a:lnTo>
                  <a:pt x="72974" y="384682"/>
                </a:lnTo>
                <a:close/>
              </a:path>
              <a:path w="186055" h="461644">
                <a:moveTo>
                  <a:pt x="36334" y="414936"/>
                </a:moveTo>
                <a:lnTo>
                  <a:pt x="20358" y="428116"/>
                </a:lnTo>
                <a:lnTo>
                  <a:pt x="41198" y="435101"/>
                </a:lnTo>
                <a:lnTo>
                  <a:pt x="36334" y="414936"/>
                </a:lnTo>
                <a:close/>
              </a:path>
              <a:path w="186055" h="461644">
                <a:moveTo>
                  <a:pt x="55169" y="399396"/>
                </a:moveTo>
                <a:lnTo>
                  <a:pt x="36334" y="414936"/>
                </a:lnTo>
                <a:lnTo>
                  <a:pt x="41198" y="435101"/>
                </a:lnTo>
                <a:lnTo>
                  <a:pt x="43265" y="435101"/>
                </a:lnTo>
                <a:lnTo>
                  <a:pt x="55169" y="399396"/>
                </a:lnTo>
                <a:close/>
              </a:path>
              <a:path w="186055" h="461644">
                <a:moveTo>
                  <a:pt x="160985" y="0"/>
                </a:moveTo>
                <a:lnTo>
                  <a:pt x="30609" y="391206"/>
                </a:lnTo>
                <a:lnTo>
                  <a:pt x="36334" y="414936"/>
                </a:lnTo>
                <a:lnTo>
                  <a:pt x="55169" y="399396"/>
                </a:lnTo>
                <a:lnTo>
                  <a:pt x="185623" y="8127"/>
                </a:lnTo>
                <a:lnTo>
                  <a:pt x="160985" y="0"/>
                </a:lnTo>
                <a:close/>
              </a:path>
            </a:pathLst>
          </a:custGeom>
          <a:solidFill>
            <a:srgbClr val="336699"/>
          </a:solidFill>
        </p:spPr>
        <p:txBody>
          <a:bodyPr wrap="square" lIns="0" tIns="0" rIns="0" bIns="0" rtlCol="0"/>
          <a:lstStyle/>
          <a:p>
            <a:endParaRPr/>
          </a:p>
        </p:txBody>
      </p:sp>
      <p:sp>
        <p:nvSpPr>
          <p:cNvPr id="10" name="object 10"/>
          <p:cNvSpPr/>
          <p:nvPr/>
        </p:nvSpPr>
        <p:spPr>
          <a:xfrm>
            <a:off x="7532369" y="2782061"/>
            <a:ext cx="457200" cy="2324100"/>
          </a:xfrm>
          <a:custGeom>
            <a:avLst/>
            <a:gdLst/>
            <a:ahLst/>
            <a:cxnLst/>
            <a:rect l="l" t="t" r="r" b="b"/>
            <a:pathLst>
              <a:path w="457200" h="2324100">
                <a:moveTo>
                  <a:pt x="0" y="495300"/>
                </a:moveTo>
                <a:lnTo>
                  <a:pt x="52411" y="499323"/>
                </a:lnTo>
                <a:lnTo>
                  <a:pt x="100526" y="510784"/>
                </a:lnTo>
                <a:lnTo>
                  <a:pt x="142971" y="528770"/>
                </a:lnTo>
                <a:lnTo>
                  <a:pt x="178374" y="552367"/>
                </a:lnTo>
                <a:lnTo>
                  <a:pt x="205362" y="580663"/>
                </a:lnTo>
                <a:lnTo>
                  <a:pt x="228600" y="647700"/>
                </a:lnTo>
                <a:lnTo>
                  <a:pt x="228600" y="1257300"/>
                </a:lnTo>
                <a:lnTo>
                  <a:pt x="234638" y="1292254"/>
                </a:lnTo>
                <a:lnTo>
                  <a:pt x="278825" y="1352632"/>
                </a:lnTo>
                <a:lnTo>
                  <a:pt x="314228" y="1376229"/>
                </a:lnTo>
                <a:lnTo>
                  <a:pt x="356673" y="1394215"/>
                </a:lnTo>
                <a:lnTo>
                  <a:pt x="404788" y="1405676"/>
                </a:lnTo>
                <a:lnTo>
                  <a:pt x="457200" y="1409700"/>
                </a:lnTo>
                <a:lnTo>
                  <a:pt x="404788" y="1413723"/>
                </a:lnTo>
                <a:lnTo>
                  <a:pt x="356673" y="1425184"/>
                </a:lnTo>
                <a:lnTo>
                  <a:pt x="314228" y="1443170"/>
                </a:lnTo>
                <a:lnTo>
                  <a:pt x="278825" y="1466767"/>
                </a:lnTo>
                <a:lnTo>
                  <a:pt x="251837" y="1495063"/>
                </a:lnTo>
                <a:lnTo>
                  <a:pt x="228600" y="1562100"/>
                </a:lnTo>
                <a:lnTo>
                  <a:pt x="228600" y="2171700"/>
                </a:lnTo>
                <a:lnTo>
                  <a:pt x="222561" y="2206654"/>
                </a:lnTo>
                <a:lnTo>
                  <a:pt x="178374" y="2267032"/>
                </a:lnTo>
                <a:lnTo>
                  <a:pt x="142971" y="2290629"/>
                </a:lnTo>
                <a:lnTo>
                  <a:pt x="100526" y="2308615"/>
                </a:lnTo>
                <a:lnTo>
                  <a:pt x="52411" y="2320076"/>
                </a:lnTo>
                <a:lnTo>
                  <a:pt x="0" y="2324100"/>
                </a:lnTo>
              </a:path>
              <a:path w="457200" h="2324100">
                <a:moveTo>
                  <a:pt x="0" y="0"/>
                </a:moveTo>
                <a:lnTo>
                  <a:pt x="59334" y="2988"/>
                </a:lnTo>
                <a:lnTo>
                  <a:pt x="107775" y="11144"/>
                </a:lnTo>
                <a:lnTo>
                  <a:pt x="140428" y="23252"/>
                </a:lnTo>
                <a:lnTo>
                  <a:pt x="152400" y="38100"/>
                </a:lnTo>
                <a:lnTo>
                  <a:pt x="152400" y="190500"/>
                </a:lnTo>
                <a:lnTo>
                  <a:pt x="164371" y="205347"/>
                </a:lnTo>
                <a:lnTo>
                  <a:pt x="197024" y="217455"/>
                </a:lnTo>
                <a:lnTo>
                  <a:pt x="245465" y="225611"/>
                </a:lnTo>
                <a:lnTo>
                  <a:pt x="304800" y="228600"/>
                </a:lnTo>
                <a:lnTo>
                  <a:pt x="245465" y="231588"/>
                </a:lnTo>
                <a:lnTo>
                  <a:pt x="197024" y="239744"/>
                </a:lnTo>
                <a:lnTo>
                  <a:pt x="164371" y="251852"/>
                </a:lnTo>
                <a:lnTo>
                  <a:pt x="152400" y="266700"/>
                </a:lnTo>
                <a:lnTo>
                  <a:pt x="152400" y="419100"/>
                </a:lnTo>
                <a:lnTo>
                  <a:pt x="140428" y="433947"/>
                </a:lnTo>
                <a:lnTo>
                  <a:pt x="107775" y="446055"/>
                </a:lnTo>
                <a:lnTo>
                  <a:pt x="59334" y="454211"/>
                </a:lnTo>
                <a:lnTo>
                  <a:pt x="0" y="457200"/>
                </a:lnTo>
              </a:path>
            </a:pathLst>
          </a:custGeom>
          <a:ln w="25908">
            <a:solidFill>
              <a:srgbClr val="336699"/>
            </a:solidFill>
          </a:ln>
        </p:spPr>
        <p:txBody>
          <a:bodyPr wrap="square" lIns="0" tIns="0" rIns="0" bIns="0" rtlCol="0"/>
          <a:lstStyle/>
          <a:p>
            <a:endParaRPr/>
          </a:p>
        </p:txBody>
      </p:sp>
      <p:sp>
        <p:nvSpPr>
          <p:cNvPr id="11" name="object 11"/>
          <p:cNvSpPr txBox="1"/>
          <p:nvPr/>
        </p:nvSpPr>
        <p:spPr>
          <a:xfrm>
            <a:off x="473455" y="2600959"/>
            <a:ext cx="8670545" cy="3790781"/>
          </a:xfrm>
          <a:prstGeom prst="rect">
            <a:avLst/>
          </a:prstGeom>
        </p:spPr>
        <p:txBody>
          <a:bodyPr vert="horz" wrap="square" lIns="0" tIns="12700" rIns="0" bIns="0" rtlCol="0">
            <a:spAutoFit/>
          </a:bodyPr>
          <a:lstStyle/>
          <a:p>
            <a:pPr marL="7624445" marR="5080" indent="-167640">
              <a:lnSpc>
                <a:spcPct val="100000"/>
              </a:lnSpc>
              <a:spcBef>
                <a:spcPts val="100"/>
              </a:spcBef>
            </a:pPr>
            <a:r>
              <a:rPr sz="2400" b="1" i="1" spc="-5" dirty="0">
                <a:solidFill>
                  <a:srgbClr val="003366"/>
                </a:solidFill>
                <a:latin typeface="Times New Roman"/>
                <a:cs typeface="Times New Roman"/>
              </a:rPr>
              <a:t>st</a:t>
            </a:r>
            <a:r>
              <a:rPr sz="2400" b="1" i="1" spc="5" dirty="0">
                <a:solidFill>
                  <a:srgbClr val="003366"/>
                </a:solidFill>
                <a:latin typeface="Times New Roman"/>
                <a:cs typeface="Times New Roman"/>
              </a:rPr>
              <a:t>r</a:t>
            </a:r>
            <a:r>
              <a:rPr sz="2400" b="1" i="1" dirty="0">
                <a:solidFill>
                  <a:srgbClr val="003366"/>
                </a:solidFill>
                <a:latin typeface="Times New Roman"/>
                <a:cs typeface="Times New Roman"/>
              </a:rPr>
              <a:t>uctu</a:t>
            </a:r>
            <a:r>
              <a:rPr sz="2400" b="1" i="1" spc="5" dirty="0">
                <a:solidFill>
                  <a:srgbClr val="003366"/>
                </a:solidFill>
                <a:latin typeface="Times New Roman"/>
                <a:cs typeface="Times New Roman"/>
              </a:rPr>
              <a:t>r</a:t>
            </a:r>
            <a:r>
              <a:rPr sz="2400" b="1" i="1" dirty="0">
                <a:solidFill>
                  <a:srgbClr val="003366"/>
                </a:solidFill>
                <a:latin typeface="Times New Roman"/>
                <a:cs typeface="Times New Roman"/>
              </a:rPr>
              <a:t>ă  </a:t>
            </a:r>
            <a:r>
              <a:rPr sz="2400" b="1" i="1" spc="-15" dirty="0">
                <a:solidFill>
                  <a:srgbClr val="003366"/>
                </a:solidFill>
                <a:latin typeface="Times New Roman"/>
                <a:cs typeface="Times New Roman"/>
              </a:rPr>
              <a:t>relație</a:t>
            </a:r>
            <a:endParaRPr sz="2400" b="1" dirty="0">
              <a:latin typeface="Times New Roman"/>
              <a:cs typeface="Times New Roman"/>
            </a:endParaRPr>
          </a:p>
          <a:p>
            <a:pPr>
              <a:lnSpc>
                <a:spcPct val="100000"/>
              </a:lnSpc>
              <a:spcBef>
                <a:spcPts val="5"/>
              </a:spcBef>
            </a:pPr>
            <a:endParaRPr sz="2900" dirty="0">
              <a:latin typeface="Times New Roman"/>
              <a:cs typeface="Times New Roman"/>
            </a:endParaRPr>
          </a:p>
          <a:p>
            <a:pPr marL="7667625" marR="28575" indent="-99060">
              <a:lnSpc>
                <a:spcPct val="100000"/>
              </a:lnSpc>
            </a:pPr>
            <a:r>
              <a:rPr sz="2400" b="1" i="1" dirty="0">
                <a:solidFill>
                  <a:srgbClr val="003366"/>
                </a:solidFill>
                <a:latin typeface="Times New Roman"/>
                <a:cs typeface="Times New Roman"/>
              </a:rPr>
              <a:t>ins</a:t>
            </a:r>
            <a:r>
              <a:rPr sz="2400" b="1" i="1" spc="10" dirty="0">
                <a:solidFill>
                  <a:srgbClr val="003366"/>
                </a:solidFill>
                <a:latin typeface="Times New Roman"/>
                <a:cs typeface="Times New Roman"/>
              </a:rPr>
              <a:t>t</a:t>
            </a:r>
            <a:r>
              <a:rPr sz="2400" b="1" i="1" dirty="0">
                <a:solidFill>
                  <a:srgbClr val="003366"/>
                </a:solidFill>
                <a:latin typeface="Times New Roman"/>
                <a:cs typeface="Times New Roman"/>
              </a:rPr>
              <a:t>anță  </a:t>
            </a:r>
            <a:r>
              <a:rPr sz="2400" b="1" i="1" spc="-15" dirty="0">
                <a:solidFill>
                  <a:srgbClr val="003366"/>
                </a:solidFill>
                <a:latin typeface="Times New Roman"/>
                <a:cs typeface="Times New Roman"/>
              </a:rPr>
              <a:t>relație</a:t>
            </a:r>
            <a:endParaRPr sz="2400" b="1" dirty="0">
              <a:latin typeface="Times New Roman"/>
              <a:cs typeface="Times New Roman"/>
            </a:endParaRPr>
          </a:p>
          <a:p>
            <a:pPr>
              <a:lnSpc>
                <a:spcPct val="100000"/>
              </a:lnSpc>
            </a:pPr>
            <a:endParaRPr sz="2600" dirty="0">
              <a:latin typeface="Times New Roman"/>
              <a:cs typeface="Times New Roman"/>
            </a:endParaRPr>
          </a:p>
          <a:p>
            <a:pPr marL="7518400">
              <a:lnSpc>
                <a:spcPct val="100000"/>
              </a:lnSpc>
              <a:spcBef>
                <a:spcPts val="2055"/>
              </a:spcBef>
            </a:pPr>
            <a:r>
              <a:rPr sz="2400" b="1" i="1" dirty="0">
                <a:solidFill>
                  <a:srgbClr val="003366"/>
                </a:solidFill>
                <a:latin typeface="Times New Roman"/>
                <a:cs typeface="Times New Roman"/>
              </a:rPr>
              <a:t>tuplu</a:t>
            </a:r>
            <a:endParaRPr sz="2400" b="1" dirty="0">
              <a:latin typeface="Times New Roman"/>
              <a:cs typeface="Times New Roman"/>
            </a:endParaRPr>
          </a:p>
          <a:p>
            <a:pPr>
              <a:lnSpc>
                <a:spcPct val="100000"/>
              </a:lnSpc>
            </a:pPr>
            <a:endParaRPr sz="2500" dirty="0">
              <a:latin typeface="Times New Roman"/>
              <a:cs typeface="Times New Roman"/>
            </a:endParaRPr>
          </a:p>
          <a:p>
            <a:pPr marL="12700">
              <a:lnSpc>
                <a:spcPct val="100000"/>
              </a:lnSpc>
              <a:tabLst>
                <a:tab pos="354965" algn="l"/>
              </a:tabLst>
            </a:pPr>
            <a:r>
              <a:rPr sz="2100" spc="1035" dirty="0">
                <a:solidFill>
                  <a:srgbClr val="9A0000"/>
                </a:solidFill>
                <a:latin typeface="Wingdings"/>
                <a:cs typeface="Wingdings"/>
              </a:rPr>
              <a:t>◼</a:t>
            </a:r>
            <a:r>
              <a:rPr sz="2100" b="1" spc="1035" dirty="0">
                <a:solidFill>
                  <a:srgbClr val="9A0000"/>
                </a:solidFill>
                <a:latin typeface="Times New Roman"/>
                <a:cs typeface="Times New Roman"/>
              </a:rPr>
              <a:t>	</a:t>
            </a:r>
            <a:r>
              <a:rPr sz="2800" b="1" spc="20" dirty="0">
                <a:solidFill>
                  <a:srgbClr val="003366"/>
                </a:solidFill>
                <a:latin typeface="Cambria"/>
                <a:cs typeface="Cambria"/>
              </a:rPr>
              <a:t>cardinalitate </a:t>
            </a:r>
            <a:r>
              <a:rPr sz="2800" spc="140" dirty="0">
                <a:solidFill>
                  <a:srgbClr val="003366"/>
                </a:solidFill>
                <a:latin typeface="Cambria"/>
                <a:cs typeface="Cambria"/>
              </a:rPr>
              <a:t>= </a:t>
            </a:r>
            <a:r>
              <a:rPr sz="2800" spc="-10" dirty="0">
                <a:solidFill>
                  <a:srgbClr val="003366"/>
                </a:solidFill>
                <a:latin typeface="Cambria"/>
                <a:cs typeface="Cambria"/>
              </a:rPr>
              <a:t>4, </a:t>
            </a:r>
            <a:r>
              <a:rPr sz="2800" b="1" spc="70" dirty="0">
                <a:solidFill>
                  <a:srgbClr val="003366"/>
                </a:solidFill>
                <a:latin typeface="Cambria"/>
                <a:cs typeface="Cambria"/>
              </a:rPr>
              <a:t>grad</a:t>
            </a:r>
            <a:r>
              <a:rPr sz="2800" spc="70" dirty="0">
                <a:solidFill>
                  <a:srgbClr val="003366"/>
                </a:solidFill>
                <a:latin typeface="Cambria"/>
                <a:cs typeface="Cambria"/>
              </a:rPr>
              <a:t> </a:t>
            </a:r>
            <a:r>
              <a:rPr sz="2800" spc="140" dirty="0">
                <a:solidFill>
                  <a:srgbClr val="003366"/>
                </a:solidFill>
                <a:latin typeface="Cambria"/>
                <a:cs typeface="Cambria"/>
              </a:rPr>
              <a:t>= </a:t>
            </a:r>
            <a:r>
              <a:rPr sz="2800" b="1" spc="-10" dirty="0">
                <a:solidFill>
                  <a:srgbClr val="003366"/>
                </a:solidFill>
                <a:latin typeface="Cambria"/>
                <a:cs typeface="Cambria"/>
              </a:rPr>
              <a:t>5</a:t>
            </a:r>
            <a:r>
              <a:rPr sz="2800" spc="-10" dirty="0">
                <a:solidFill>
                  <a:srgbClr val="003366"/>
                </a:solidFill>
                <a:latin typeface="Cambria"/>
                <a:cs typeface="Cambria"/>
              </a:rPr>
              <a:t>, toate </a:t>
            </a:r>
            <a:r>
              <a:rPr sz="2800" spc="45" dirty="0">
                <a:solidFill>
                  <a:srgbClr val="003366"/>
                </a:solidFill>
                <a:latin typeface="Cambria"/>
                <a:cs typeface="Cambria"/>
              </a:rPr>
              <a:t>tuplurile </a:t>
            </a:r>
            <a:r>
              <a:rPr sz="2800" spc="20" dirty="0">
                <a:solidFill>
                  <a:srgbClr val="003366"/>
                </a:solidFill>
                <a:latin typeface="Cambria"/>
                <a:cs typeface="Cambria"/>
              </a:rPr>
              <a:t>distincte</a:t>
            </a:r>
            <a:r>
              <a:rPr sz="2800" spc="270" dirty="0">
                <a:solidFill>
                  <a:srgbClr val="003366"/>
                </a:solidFill>
                <a:latin typeface="Cambria"/>
                <a:cs typeface="Cambria"/>
              </a:rPr>
              <a:t> </a:t>
            </a:r>
            <a:r>
              <a:rPr sz="2800" spc="-25" dirty="0">
                <a:solidFill>
                  <a:srgbClr val="003366"/>
                </a:solidFill>
                <a:latin typeface="Cambria"/>
                <a:cs typeface="Cambria"/>
              </a:rPr>
              <a:t>!</a:t>
            </a:r>
            <a:endParaRPr sz="2800" dirty="0">
              <a:latin typeface="Cambria"/>
              <a:cs typeface="Cambria"/>
            </a:endParaRPr>
          </a:p>
        </p:txBody>
      </p:sp>
      <p:sp>
        <p:nvSpPr>
          <p:cNvPr id="12" name="object 12"/>
          <p:cNvSpPr/>
          <p:nvPr/>
        </p:nvSpPr>
        <p:spPr>
          <a:xfrm>
            <a:off x="7544434" y="4865115"/>
            <a:ext cx="691515" cy="329565"/>
          </a:xfrm>
          <a:custGeom>
            <a:avLst/>
            <a:gdLst/>
            <a:ahLst/>
            <a:cxnLst/>
            <a:rect l="l" t="t" r="r" b="b"/>
            <a:pathLst>
              <a:path w="691515" h="329564">
                <a:moveTo>
                  <a:pt x="68952" y="28883"/>
                </a:moveTo>
                <a:lnTo>
                  <a:pt x="44724" y="32286"/>
                </a:lnTo>
                <a:lnTo>
                  <a:pt x="58329" y="52465"/>
                </a:lnTo>
                <a:lnTo>
                  <a:pt x="680720" y="329056"/>
                </a:lnTo>
                <a:lnTo>
                  <a:pt x="691134" y="305434"/>
                </a:lnTo>
                <a:lnTo>
                  <a:pt x="68952" y="28883"/>
                </a:lnTo>
                <a:close/>
              </a:path>
              <a:path w="691515" h="329564">
                <a:moveTo>
                  <a:pt x="88138" y="0"/>
                </a:moveTo>
                <a:lnTo>
                  <a:pt x="0" y="12445"/>
                </a:lnTo>
                <a:lnTo>
                  <a:pt x="49784" y="86105"/>
                </a:lnTo>
                <a:lnTo>
                  <a:pt x="57912" y="87756"/>
                </a:lnTo>
                <a:lnTo>
                  <a:pt x="69723" y="79755"/>
                </a:lnTo>
                <a:lnTo>
                  <a:pt x="71374" y="71627"/>
                </a:lnTo>
                <a:lnTo>
                  <a:pt x="67310" y="65785"/>
                </a:lnTo>
                <a:lnTo>
                  <a:pt x="58329" y="52465"/>
                </a:lnTo>
                <a:lnTo>
                  <a:pt x="17145" y="34162"/>
                </a:lnTo>
                <a:lnTo>
                  <a:pt x="27686" y="10540"/>
                </a:lnTo>
                <a:lnTo>
                  <a:pt x="95554" y="10540"/>
                </a:lnTo>
                <a:lnTo>
                  <a:pt x="94742" y="4952"/>
                </a:lnTo>
                <a:lnTo>
                  <a:pt x="88138" y="0"/>
                </a:lnTo>
                <a:close/>
              </a:path>
              <a:path w="691515" h="329564">
                <a:moveTo>
                  <a:pt x="27686" y="10540"/>
                </a:moveTo>
                <a:lnTo>
                  <a:pt x="17145" y="34162"/>
                </a:lnTo>
                <a:lnTo>
                  <a:pt x="58329" y="52465"/>
                </a:lnTo>
                <a:lnTo>
                  <a:pt x="46675" y="35178"/>
                </a:lnTo>
                <a:lnTo>
                  <a:pt x="24130" y="35178"/>
                </a:lnTo>
                <a:lnTo>
                  <a:pt x="33147" y="15112"/>
                </a:lnTo>
                <a:lnTo>
                  <a:pt x="37972" y="15112"/>
                </a:lnTo>
                <a:lnTo>
                  <a:pt x="27686" y="10540"/>
                </a:lnTo>
                <a:close/>
              </a:path>
              <a:path w="691515" h="329564">
                <a:moveTo>
                  <a:pt x="33147" y="15112"/>
                </a:moveTo>
                <a:lnTo>
                  <a:pt x="24130" y="35178"/>
                </a:lnTo>
                <a:lnTo>
                  <a:pt x="44724" y="32286"/>
                </a:lnTo>
                <a:lnTo>
                  <a:pt x="33147" y="15112"/>
                </a:lnTo>
                <a:close/>
              </a:path>
              <a:path w="691515" h="329564">
                <a:moveTo>
                  <a:pt x="44724" y="32286"/>
                </a:moveTo>
                <a:lnTo>
                  <a:pt x="24130" y="35178"/>
                </a:lnTo>
                <a:lnTo>
                  <a:pt x="46675" y="35178"/>
                </a:lnTo>
                <a:lnTo>
                  <a:pt x="44724" y="32286"/>
                </a:lnTo>
                <a:close/>
              </a:path>
              <a:path w="691515" h="329564">
                <a:moveTo>
                  <a:pt x="37972" y="15112"/>
                </a:moveTo>
                <a:lnTo>
                  <a:pt x="33147" y="15112"/>
                </a:lnTo>
                <a:lnTo>
                  <a:pt x="44724" y="32286"/>
                </a:lnTo>
                <a:lnTo>
                  <a:pt x="68952" y="28883"/>
                </a:lnTo>
                <a:lnTo>
                  <a:pt x="37972" y="15112"/>
                </a:lnTo>
                <a:close/>
              </a:path>
              <a:path w="691515" h="329564">
                <a:moveTo>
                  <a:pt x="95554" y="10540"/>
                </a:moveTo>
                <a:lnTo>
                  <a:pt x="27686" y="10540"/>
                </a:lnTo>
                <a:lnTo>
                  <a:pt x="68952" y="28883"/>
                </a:lnTo>
                <a:lnTo>
                  <a:pt x="91821" y="25653"/>
                </a:lnTo>
                <a:lnTo>
                  <a:pt x="96647" y="19049"/>
                </a:lnTo>
                <a:lnTo>
                  <a:pt x="95758" y="11937"/>
                </a:lnTo>
                <a:lnTo>
                  <a:pt x="95554" y="10540"/>
                </a:lnTo>
                <a:close/>
              </a:path>
            </a:pathLst>
          </a:custGeom>
          <a:solidFill>
            <a:srgbClr val="336699"/>
          </a:solidFill>
        </p:spPr>
        <p:txBody>
          <a:bodyPr wrap="square" lIns="0" tIns="0" rIns="0" bIns="0" rtlCol="0"/>
          <a:lstStyle/>
          <a:p>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00200" y="457200"/>
            <a:ext cx="6505575" cy="689932"/>
          </a:xfrm>
          <a:prstGeom prst="rect">
            <a:avLst/>
          </a:prstGeom>
        </p:spPr>
        <p:txBody>
          <a:bodyPr vert="horz" wrap="square" lIns="0" tIns="12700" rIns="0" bIns="0" rtlCol="0">
            <a:spAutoFit/>
          </a:bodyPr>
          <a:lstStyle/>
          <a:p>
            <a:pPr marL="12700">
              <a:lnSpc>
                <a:spcPct val="100000"/>
              </a:lnSpc>
              <a:spcBef>
                <a:spcPts val="100"/>
              </a:spcBef>
            </a:pPr>
            <a:r>
              <a:rPr b="1" i="0" spc="40" dirty="0">
                <a:solidFill>
                  <a:srgbClr val="FF0000"/>
                </a:solidFill>
                <a:latin typeface="Cambria"/>
                <a:cs typeface="Cambria"/>
              </a:rPr>
              <a:t>Baze </a:t>
            </a:r>
            <a:r>
              <a:rPr b="1" i="0" spc="85" dirty="0">
                <a:solidFill>
                  <a:srgbClr val="FF0000"/>
                </a:solidFill>
                <a:latin typeface="Cambria"/>
                <a:cs typeface="Cambria"/>
              </a:rPr>
              <a:t>de </a:t>
            </a:r>
            <a:r>
              <a:rPr b="1" i="0" spc="40" dirty="0">
                <a:solidFill>
                  <a:srgbClr val="FF0000"/>
                </a:solidFill>
                <a:latin typeface="Cambria"/>
                <a:cs typeface="Cambria"/>
              </a:rPr>
              <a:t>date</a:t>
            </a:r>
            <a:r>
              <a:rPr b="1" i="0" spc="140" dirty="0">
                <a:solidFill>
                  <a:srgbClr val="FF0000"/>
                </a:solidFill>
                <a:latin typeface="Cambria"/>
                <a:cs typeface="Cambria"/>
              </a:rPr>
              <a:t> </a:t>
            </a:r>
            <a:r>
              <a:rPr b="1" i="0" spc="15" dirty="0">
                <a:solidFill>
                  <a:srgbClr val="FF0000"/>
                </a:solidFill>
                <a:latin typeface="Cambria"/>
                <a:cs typeface="Cambria"/>
              </a:rPr>
              <a:t>relaţionale</a:t>
            </a:r>
          </a:p>
        </p:txBody>
      </p:sp>
      <p:sp>
        <p:nvSpPr>
          <p:cNvPr id="3" name="object 3"/>
          <p:cNvSpPr txBox="1"/>
          <p:nvPr/>
        </p:nvSpPr>
        <p:spPr>
          <a:xfrm>
            <a:off x="764540" y="1909699"/>
            <a:ext cx="8071484" cy="4350550"/>
          </a:xfrm>
          <a:prstGeom prst="rect">
            <a:avLst/>
          </a:prstGeom>
        </p:spPr>
        <p:txBody>
          <a:bodyPr vert="horz" wrap="square" lIns="0" tIns="13335" rIns="0" bIns="0" rtlCol="0">
            <a:spAutoFit/>
          </a:bodyPr>
          <a:lstStyle/>
          <a:p>
            <a:pPr marL="457834" indent="-445770">
              <a:lnSpc>
                <a:spcPct val="100000"/>
              </a:lnSpc>
              <a:spcBef>
                <a:spcPts val="105"/>
              </a:spcBef>
              <a:buClr>
                <a:srgbClr val="9A0000"/>
              </a:buClr>
              <a:buSzPct val="75000"/>
              <a:buFont typeface="Wingdings"/>
              <a:buChar char="◼"/>
              <a:tabLst>
                <a:tab pos="457834" algn="l"/>
                <a:tab pos="458470" algn="l"/>
              </a:tabLst>
            </a:pPr>
            <a:r>
              <a:rPr sz="3200" spc="425" dirty="0">
                <a:solidFill>
                  <a:srgbClr val="003366"/>
                </a:solidFill>
                <a:latin typeface="Cambria"/>
                <a:cs typeface="Cambria"/>
              </a:rPr>
              <a:t>O </a:t>
            </a:r>
            <a:r>
              <a:rPr sz="3200" b="1" spc="-25" dirty="0">
                <a:solidFill>
                  <a:srgbClr val="C00000"/>
                </a:solidFill>
                <a:latin typeface="Cambria"/>
                <a:cs typeface="Cambria"/>
              </a:rPr>
              <a:t>bază </a:t>
            </a:r>
            <a:r>
              <a:rPr sz="3200" b="1" spc="-30" dirty="0">
                <a:solidFill>
                  <a:srgbClr val="C00000"/>
                </a:solidFill>
                <a:latin typeface="Cambria"/>
                <a:cs typeface="Cambria"/>
              </a:rPr>
              <a:t>de </a:t>
            </a:r>
            <a:r>
              <a:rPr sz="3200" b="1" spc="-70" dirty="0">
                <a:solidFill>
                  <a:srgbClr val="C00000"/>
                </a:solidFill>
                <a:latin typeface="Cambria"/>
                <a:cs typeface="Cambria"/>
              </a:rPr>
              <a:t>date </a:t>
            </a:r>
            <a:r>
              <a:rPr sz="3200" spc="-30" dirty="0">
                <a:solidFill>
                  <a:srgbClr val="003366"/>
                </a:solidFill>
                <a:latin typeface="Cambria"/>
                <a:cs typeface="Cambria"/>
              </a:rPr>
              <a:t>este </a:t>
            </a:r>
            <a:r>
              <a:rPr sz="3200" spc="50" dirty="0">
                <a:solidFill>
                  <a:srgbClr val="003366"/>
                </a:solidFill>
                <a:latin typeface="Cambria"/>
                <a:cs typeface="Cambria"/>
              </a:rPr>
              <a:t>o </a:t>
            </a:r>
            <a:r>
              <a:rPr sz="3200" spc="75" dirty="0">
                <a:solidFill>
                  <a:srgbClr val="003366"/>
                </a:solidFill>
                <a:latin typeface="Cambria"/>
                <a:cs typeface="Cambria"/>
              </a:rPr>
              <a:t>mulţime de</a:t>
            </a:r>
            <a:r>
              <a:rPr sz="3200" spc="315" dirty="0">
                <a:solidFill>
                  <a:srgbClr val="003366"/>
                </a:solidFill>
                <a:latin typeface="Cambria"/>
                <a:cs typeface="Cambria"/>
              </a:rPr>
              <a:t> </a:t>
            </a:r>
            <a:r>
              <a:rPr sz="3200" dirty="0">
                <a:solidFill>
                  <a:srgbClr val="003366"/>
                </a:solidFill>
                <a:latin typeface="Cambria"/>
                <a:cs typeface="Cambria"/>
              </a:rPr>
              <a:t>relaţii</a:t>
            </a:r>
            <a:endParaRPr sz="3200" dirty="0">
              <a:latin typeface="Cambria"/>
              <a:cs typeface="Cambria"/>
            </a:endParaRPr>
          </a:p>
          <a:p>
            <a:pPr>
              <a:lnSpc>
                <a:spcPct val="100000"/>
              </a:lnSpc>
              <a:buClr>
                <a:srgbClr val="9A0000"/>
              </a:buClr>
              <a:buFont typeface="Wingdings"/>
              <a:buChar char="◼"/>
            </a:pPr>
            <a:endParaRPr sz="4700" dirty="0">
              <a:latin typeface="Cambria"/>
              <a:cs typeface="Cambria"/>
            </a:endParaRPr>
          </a:p>
          <a:p>
            <a:pPr marL="355600" marR="5080" indent="-343535">
              <a:lnSpc>
                <a:spcPts val="3829"/>
              </a:lnSpc>
              <a:buClr>
                <a:srgbClr val="9A0000"/>
              </a:buClr>
              <a:buSzPct val="75000"/>
              <a:buFont typeface="Wingdings"/>
              <a:buChar char="◼"/>
              <a:tabLst>
                <a:tab pos="457834" algn="l"/>
                <a:tab pos="458470" algn="l"/>
              </a:tabLst>
            </a:pPr>
            <a:r>
              <a:rPr dirty="0"/>
              <a:t>	</a:t>
            </a:r>
            <a:r>
              <a:rPr sz="3200" b="1" spc="20" dirty="0">
                <a:solidFill>
                  <a:srgbClr val="C00000"/>
                </a:solidFill>
                <a:latin typeface="Times New Roman"/>
                <a:cs typeface="Times New Roman"/>
              </a:rPr>
              <a:t>Structura </a:t>
            </a:r>
            <a:r>
              <a:rPr sz="3200" spc="60" dirty="0">
                <a:solidFill>
                  <a:srgbClr val="003366"/>
                </a:solidFill>
                <a:latin typeface="Cambria"/>
                <a:cs typeface="Cambria"/>
              </a:rPr>
              <a:t>unei </a:t>
            </a:r>
            <a:r>
              <a:rPr sz="3200" spc="45" dirty="0">
                <a:solidFill>
                  <a:srgbClr val="003366"/>
                </a:solidFill>
                <a:latin typeface="Cambria"/>
                <a:cs typeface="Cambria"/>
              </a:rPr>
              <a:t>baze </a:t>
            </a:r>
            <a:r>
              <a:rPr sz="3200" spc="75" dirty="0">
                <a:solidFill>
                  <a:srgbClr val="003366"/>
                </a:solidFill>
                <a:latin typeface="Cambria"/>
                <a:cs typeface="Cambria"/>
              </a:rPr>
              <a:t>de </a:t>
            </a:r>
            <a:r>
              <a:rPr sz="3200" spc="40" dirty="0">
                <a:solidFill>
                  <a:srgbClr val="003366"/>
                </a:solidFill>
                <a:latin typeface="Cambria"/>
                <a:cs typeface="Cambria"/>
              </a:rPr>
              <a:t>date </a:t>
            </a:r>
            <a:r>
              <a:rPr sz="3200" spc="-30" dirty="0">
                <a:solidFill>
                  <a:srgbClr val="003366"/>
                </a:solidFill>
                <a:latin typeface="Cambria"/>
                <a:cs typeface="Cambria"/>
              </a:rPr>
              <a:t>este </a:t>
            </a:r>
            <a:r>
              <a:rPr sz="3200" spc="70" dirty="0">
                <a:solidFill>
                  <a:srgbClr val="003366"/>
                </a:solidFill>
                <a:latin typeface="Cambria"/>
                <a:cs typeface="Cambria"/>
              </a:rPr>
              <a:t>mulţimea  </a:t>
            </a:r>
            <a:r>
              <a:rPr sz="3200" spc="15" dirty="0">
                <a:solidFill>
                  <a:srgbClr val="003366"/>
                </a:solidFill>
                <a:latin typeface="Cambria"/>
                <a:cs typeface="Cambria"/>
              </a:rPr>
              <a:t>structurilor </a:t>
            </a:r>
            <a:r>
              <a:rPr sz="3200" spc="5" dirty="0">
                <a:solidFill>
                  <a:srgbClr val="003366"/>
                </a:solidFill>
                <a:latin typeface="Cambria"/>
                <a:cs typeface="Cambria"/>
              </a:rPr>
              <a:t>relaţiilor</a:t>
            </a:r>
            <a:r>
              <a:rPr sz="3200" spc="180" dirty="0">
                <a:solidFill>
                  <a:srgbClr val="003366"/>
                </a:solidFill>
                <a:latin typeface="Cambria"/>
                <a:cs typeface="Cambria"/>
              </a:rPr>
              <a:t> </a:t>
            </a:r>
            <a:r>
              <a:rPr sz="3200" dirty="0">
                <a:solidFill>
                  <a:srgbClr val="003366"/>
                </a:solidFill>
                <a:latin typeface="Cambria"/>
                <a:cs typeface="Cambria"/>
              </a:rPr>
              <a:t>acesteia</a:t>
            </a:r>
            <a:endParaRPr sz="3200" dirty="0">
              <a:latin typeface="Cambria"/>
              <a:cs typeface="Cambria"/>
            </a:endParaRPr>
          </a:p>
          <a:p>
            <a:pPr>
              <a:lnSpc>
                <a:spcPct val="100000"/>
              </a:lnSpc>
              <a:spcBef>
                <a:spcPts val="45"/>
              </a:spcBef>
              <a:buClr>
                <a:srgbClr val="9A0000"/>
              </a:buClr>
              <a:buFont typeface="Wingdings"/>
              <a:buChar char="◼"/>
            </a:pPr>
            <a:endParaRPr sz="4450" dirty="0">
              <a:latin typeface="Cambria"/>
              <a:cs typeface="Cambria"/>
            </a:endParaRPr>
          </a:p>
          <a:p>
            <a:pPr marL="457834" indent="-445770">
              <a:lnSpc>
                <a:spcPts val="3835"/>
              </a:lnSpc>
              <a:buClr>
                <a:srgbClr val="9A0000"/>
              </a:buClr>
              <a:buSzPct val="75000"/>
              <a:buFont typeface="Wingdings"/>
              <a:buChar char="◼"/>
              <a:tabLst>
                <a:tab pos="457834" algn="l"/>
                <a:tab pos="458470" algn="l"/>
              </a:tabLst>
            </a:pPr>
            <a:r>
              <a:rPr sz="3200" b="1" spc="-40" dirty="0">
                <a:solidFill>
                  <a:srgbClr val="C00000"/>
                </a:solidFill>
                <a:latin typeface="Cambria"/>
                <a:cs typeface="Cambria"/>
              </a:rPr>
              <a:t>Instanţa </a:t>
            </a:r>
            <a:r>
              <a:rPr sz="3200" spc="-15" dirty="0">
                <a:solidFill>
                  <a:srgbClr val="003366"/>
                </a:solidFill>
                <a:latin typeface="Cambria"/>
                <a:cs typeface="Cambria"/>
              </a:rPr>
              <a:t>(</a:t>
            </a:r>
            <a:r>
              <a:rPr sz="3200" b="1" spc="-15" dirty="0" err="1" smtClean="0">
                <a:solidFill>
                  <a:srgbClr val="C00000"/>
                </a:solidFill>
                <a:latin typeface="Times New Roman"/>
                <a:cs typeface="Times New Roman"/>
              </a:rPr>
              <a:t>starea</a:t>
            </a:r>
            <a:r>
              <a:rPr lang="ro-MO" sz="3200" b="1" spc="-15" dirty="0" smtClean="0">
                <a:solidFill>
                  <a:srgbClr val="C00000"/>
                </a:solidFill>
                <a:latin typeface="Times New Roman"/>
                <a:cs typeface="Times New Roman"/>
              </a:rPr>
              <a:t>/</a:t>
            </a:r>
            <a:r>
              <a:rPr lang="ro-MO" sz="3200" b="1" spc="-40" dirty="0" smtClean="0">
                <a:solidFill>
                  <a:srgbClr val="C00000"/>
                </a:solidFill>
                <a:latin typeface="Cambria"/>
                <a:cs typeface="Cambria"/>
              </a:rPr>
              <a:t> (</a:t>
            </a:r>
            <a:r>
              <a:rPr lang="ru-RU" sz="3200" b="1" spc="-40" dirty="0" smtClean="0">
                <a:solidFill>
                  <a:srgbClr val="C00000"/>
                </a:solidFill>
                <a:latin typeface="Cambria"/>
                <a:cs typeface="Cambria"/>
              </a:rPr>
              <a:t>экземпляр) </a:t>
            </a:r>
            <a:r>
              <a:rPr sz="3200" spc="-15" dirty="0" smtClean="0">
                <a:solidFill>
                  <a:srgbClr val="003366"/>
                </a:solidFill>
                <a:latin typeface="Cambria"/>
                <a:cs typeface="Cambria"/>
              </a:rPr>
              <a:t>) </a:t>
            </a:r>
            <a:r>
              <a:rPr sz="3200" spc="60" dirty="0">
                <a:solidFill>
                  <a:srgbClr val="003366"/>
                </a:solidFill>
                <a:latin typeface="Cambria"/>
                <a:cs typeface="Cambria"/>
              </a:rPr>
              <a:t>unei </a:t>
            </a:r>
            <a:r>
              <a:rPr sz="3200" spc="45" dirty="0">
                <a:solidFill>
                  <a:srgbClr val="003366"/>
                </a:solidFill>
                <a:latin typeface="Cambria"/>
                <a:cs typeface="Cambria"/>
              </a:rPr>
              <a:t>baze </a:t>
            </a:r>
            <a:r>
              <a:rPr sz="3200" spc="75" dirty="0">
                <a:solidFill>
                  <a:srgbClr val="003366"/>
                </a:solidFill>
                <a:latin typeface="Cambria"/>
                <a:cs typeface="Cambria"/>
              </a:rPr>
              <a:t>de </a:t>
            </a:r>
            <a:r>
              <a:rPr sz="3200" spc="40" dirty="0">
                <a:solidFill>
                  <a:srgbClr val="003366"/>
                </a:solidFill>
                <a:latin typeface="Cambria"/>
                <a:cs typeface="Cambria"/>
              </a:rPr>
              <a:t>date</a:t>
            </a:r>
            <a:r>
              <a:rPr sz="3200" spc="310" dirty="0">
                <a:solidFill>
                  <a:srgbClr val="003366"/>
                </a:solidFill>
                <a:latin typeface="Cambria"/>
                <a:cs typeface="Cambria"/>
              </a:rPr>
              <a:t> </a:t>
            </a:r>
            <a:r>
              <a:rPr sz="3200" spc="-30" dirty="0" err="1" smtClean="0">
                <a:solidFill>
                  <a:srgbClr val="003366"/>
                </a:solidFill>
                <a:latin typeface="Cambria"/>
                <a:cs typeface="Cambria"/>
              </a:rPr>
              <a:t>este</a:t>
            </a:r>
            <a:r>
              <a:rPr lang="ro-MO" sz="3200" spc="-30" dirty="0" smtClean="0">
                <a:solidFill>
                  <a:srgbClr val="003366"/>
                </a:solidFill>
                <a:latin typeface="Cambria"/>
                <a:cs typeface="Cambria"/>
              </a:rPr>
              <a:t> </a:t>
            </a:r>
            <a:r>
              <a:rPr sz="3200" spc="70" dirty="0" err="1" smtClean="0">
                <a:solidFill>
                  <a:srgbClr val="003366"/>
                </a:solidFill>
                <a:latin typeface="Cambria"/>
                <a:cs typeface="Cambria"/>
              </a:rPr>
              <a:t>mulţimea</a:t>
            </a:r>
            <a:r>
              <a:rPr sz="3200" spc="70" dirty="0" smtClean="0">
                <a:solidFill>
                  <a:srgbClr val="003366"/>
                </a:solidFill>
                <a:latin typeface="Cambria"/>
                <a:cs typeface="Cambria"/>
              </a:rPr>
              <a:t> </a:t>
            </a:r>
            <a:r>
              <a:rPr sz="3200" spc="10" dirty="0">
                <a:solidFill>
                  <a:srgbClr val="003366"/>
                </a:solidFill>
                <a:latin typeface="Cambria"/>
                <a:cs typeface="Cambria"/>
              </a:rPr>
              <a:t>instanţelor </a:t>
            </a:r>
            <a:r>
              <a:rPr sz="3200" spc="5" dirty="0">
                <a:solidFill>
                  <a:srgbClr val="003366"/>
                </a:solidFill>
                <a:latin typeface="Cambria"/>
                <a:cs typeface="Cambria"/>
              </a:rPr>
              <a:t>relaţiilor</a:t>
            </a:r>
            <a:r>
              <a:rPr sz="3200" spc="210" dirty="0">
                <a:solidFill>
                  <a:srgbClr val="003366"/>
                </a:solidFill>
                <a:latin typeface="Cambria"/>
                <a:cs typeface="Cambria"/>
              </a:rPr>
              <a:t> </a:t>
            </a:r>
            <a:r>
              <a:rPr sz="3200" dirty="0">
                <a:solidFill>
                  <a:srgbClr val="003366"/>
                </a:solidFill>
                <a:latin typeface="Cambria"/>
                <a:cs typeface="Cambria"/>
              </a:rPr>
              <a:t>acesteia</a:t>
            </a:r>
            <a:endParaRPr sz="3200" dirty="0">
              <a:latin typeface="Cambria"/>
              <a:cs typeface="Cambria"/>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0"/>
            <a:ext cx="8915400" cy="689932"/>
          </a:xfrm>
          <a:prstGeom prst="rect">
            <a:avLst/>
          </a:prstGeom>
        </p:spPr>
        <p:txBody>
          <a:bodyPr vert="horz" wrap="square" lIns="0" tIns="12700" rIns="0" bIns="0" rtlCol="0">
            <a:spAutoFit/>
          </a:bodyPr>
          <a:lstStyle/>
          <a:p>
            <a:pPr marL="12700">
              <a:lnSpc>
                <a:spcPct val="100000"/>
              </a:lnSpc>
              <a:spcBef>
                <a:spcPts val="100"/>
              </a:spcBef>
            </a:pPr>
            <a:r>
              <a:rPr b="1" i="0" spc="35" dirty="0">
                <a:solidFill>
                  <a:srgbClr val="FF0000"/>
                </a:solidFill>
                <a:latin typeface="Cambria"/>
                <a:cs typeface="Cambria"/>
              </a:rPr>
              <a:t>Repezentarea </a:t>
            </a:r>
            <a:r>
              <a:rPr b="1" i="0" spc="55" dirty="0">
                <a:solidFill>
                  <a:srgbClr val="FF0000"/>
                </a:solidFill>
                <a:latin typeface="Cambria"/>
                <a:cs typeface="Cambria"/>
              </a:rPr>
              <a:t>grafică </a:t>
            </a:r>
            <a:r>
              <a:rPr b="1" i="0" spc="40" dirty="0">
                <a:solidFill>
                  <a:srgbClr val="FF0000"/>
                </a:solidFill>
                <a:latin typeface="Cambria"/>
                <a:cs typeface="Cambria"/>
              </a:rPr>
              <a:t>a</a:t>
            </a:r>
            <a:r>
              <a:rPr b="1" i="0" spc="185" dirty="0">
                <a:solidFill>
                  <a:srgbClr val="FF0000"/>
                </a:solidFill>
                <a:latin typeface="Cambria"/>
                <a:cs typeface="Cambria"/>
              </a:rPr>
              <a:t> </a:t>
            </a:r>
            <a:r>
              <a:rPr b="1" i="0" spc="5" dirty="0">
                <a:solidFill>
                  <a:srgbClr val="FF0000"/>
                </a:solidFill>
                <a:latin typeface="Cambria"/>
                <a:cs typeface="Cambria"/>
              </a:rPr>
              <a:t>relaţiilor</a:t>
            </a:r>
          </a:p>
        </p:txBody>
      </p:sp>
      <p:sp>
        <p:nvSpPr>
          <p:cNvPr id="3" name="object 3"/>
          <p:cNvSpPr txBox="1"/>
          <p:nvPr/>
        </p:nvSpPr>
        <p:spPr>
          <a:xfrm>
            <a:off x="228600" y="685800"/>
            <a:ext cx="8915400" cy="2454390"/>
          </a:xfrm>
          <a:prstGeom prst="rect">
            <a:avLst/>
          </a:prstGeom>
        </p:spPr>
        <p:txBody>
          <a:bodyPr vert="horz" wrap="square" lIns="0" tIns="12065" rIns="0" bIns="0" rtlCol="0">
            <a:spAutoFit/>
          </a:bodyPr>
          <a:lstStyle/>
          <a:p>
            <a:pPr marL="12700" marR="5080">
              <a:lnSpc>
                <a:spcPct val="110100"/>
              </a:lnSpc>
              <a:spcBef>
                <a:spcPts val="95"/>
              </a:spcBef>
            </a:pPr>
            <a:r>
              <a:rPr sz="2400" b="1" i="1" spc="10" dirty="0">
                <a:solidFill>
                  <a:srgbClr val="3333FF"/>
                </a:solidFill>
                <a:latin typeface="Times New Roman" pitchFamily="18" charset="0"/>
                <a:cs typeface="Times New Roman" pitchFamily="18" charset="0"/>
              </a:rPr>
              <a:t>Students</a:t>
            </a:r>
            <a:r>
              <a:rPr sz="2400" b="1" i="1" spc="10" dirty="0">
                <a:solidFill>
                  <a:srgbClr val="003366"/>
                </a:solidFill>
                <a:latin typeface="Times New Roman" pitchFamily="18" charset="0"/>
                <a:cs typeface="Times New Roman" pitchFamily="18" charset="0"/>
              </a:rPr>
              <a:t>(</a:t>
            </a:r>
            <a:r>
              <a:rPr sz="2400" b="1" i="1" spc="10" dirty="0">
                <a:solidFill>
                  <a:srgbClr val="9A0000"/>
                </a:solidFill>
                <a:latin typeface="Times New Roman" pitchFamily="18" charset="0"/>
                <a:cs typeface="Times New Roman" pitchFamily="18" charset="0"/>
              </a:rPr>
              <a:t>sid</a:t>
            </a:r>
            <a:r>
              <a:rPr sz="2400" b="1" i="1" spc="10" dirty="0">
                <a:solidFill>
                  <a:srgbClr val="003366"/>
                </a:solidFill>
                <a:latin typeface="Times New Roman" pitchFamily="18" charset="0"/>
                <a:cs typeface="Times New Roman" pitchFamily="18" charset="0"/>
              </a:rPr>
              <a:t>:string, </a:t>
            </a:r>
            <a:r>
              <a:rPr sz="2400" b="1" i="1" spc="-5" dirty="0">
                <a:solidFill>
                  <a:srgbClr val="9A0000"/>
                </a:solidFill>
                <a:latin typeface="Times New Roman" pitchFamily="18" charset="0"/>
                <a:cs typeface="Times New Roman" pitchFamily="18" charset="0"/>
              </a:rPr>
              <a:t>name</a:t>
            </a:r>
            <a:r>
              <a:rPr sz="2400" b="1" i="1" spc="-5" dirty="0">
                <a:solidFill>
                  <a:srgbClr val="003366"/>
                </a:solidFill>
                <a:latin typeface="Times New Roman" pitchFamily="18" charset="0"/>
                <a:cs typeface="Times New Roman" pitchFamily="18" charset="0"/>
              </a:rPr>
              <a:t>:string, </a:t>
            </a:r>
            <a:r>
              <a:rPr sz="2400" b="1" i="1" spc="-5" dirty="0">
                <a:solidFill>
                  <a:srgbClr val="9A0000"/>
                </a:solidFill>
                <a:latin typeface="Times New Roman" pitchFamily="18" charset="0"/>
                <a:cs typeface="Times New Roman" pitchFamily="18" charset="0"/>
              </a:rPr>
              <a:t>email</a:t>
            </a:r>
            <a:r>
              <a:rPr sz="2400" b="1" i="1" spc="-5" dirty="0">
                <a:solidFill>
                  <a:srgbClr val="003366"/>
                </a:solidFill>
                <a:latin typeface="Times New Roman" pitchFamily="18" charset="0"/>
                <a:cs typeface="Times New Roman" pitchFamily="18" charset="0"/>
              </a:rPr>
              <a:t>:string, </a:t>
            </a:r>
            <a:r>
              <a:rPr sz="2400" b="1" i="1" spc="-5" dirty="0">
                <a:solidFill>
                  <a:srgbClr val="9A0000"/>
                </a:solidFill>
                <a:latin typeface="Times New Roman" pitchFamily="18" charset="0"/>
                <a:cs typeface="Times New Roman" pitchFamily="18" charset="0"/>
              </a:rPr>
              <a:t>age</a:t>
            </a:r>
            <a:r>
              <a:rPr sz="2400" b="1" i="1" spc="-5" dirty="0">
                <a:solidFill>
                  <a:srgbClr val="003366"/>
                </a:solidFill>
                <a:latin typeface="Times New Roman" pitchFamily="18" charset="0"/>
                <a:cs typeface="Times New Roman" pitchFamily="18" charset="0"/>
              </a:rPr>
              <a:t>:integer, </a:t>
            </a:r>
            <a:r>
              <a:rPr sz="2400" b="1" i="1" spc="-5" dirty="0">
                <a:solidFill>
                  <a:srgbClr val="9A0000"/>
                </a:solidFill>
                <a:latin typeface="Times New Roman" pitchFamily="18" charset="0"/>
                <a:cs typeface="Times New Roman" pitchFamily="18" charset="0"/>
              </a:rPr>
              <a:t>gr</a:t>
            </a:r>
            <a:r>
              <a:rPr sz="2400" b="1" i="1" spc="-5" dirty="0">
                <a:solidFill>
                  <a:srgbClr val="003366"/>
                </a:solidFill>
                <a:latin typeface="Times New Roman" pitchFamily="18" charset="0"/>
                <a:cs typeface="Times New Roman" pitchFamily="18" charset="0"/>
              </a:rPr>
              <a:t>:integer)  </a:t>
            </a:r>
            <a:r>
              <a:rPr sz="2400" b="1" i="1" spc="30" dirty="0">
                <a:solidFill>
                  <a:srgbClr val="3333FF"/>
                </a:solidFill>
                <a:latin typeface="Times New Roman" pitchFamily="18" charset="0"/>
                <a:cs typeface="Times New Roman" pitchFamily="18" charset="0"/>
              </a:rPr>
              <a:t>Courses</a:t>
            </a:r>
            <a:r>
              <a:rPr sz="2400" b="1" i="1" spc="30" dirty="0">
                <a:solidFill>
                  <a:srgbClr val="003366"/>
                </a:solidFill>
                <a:latin typeface="Times New Roman" pitchFamily="18" charset="0"/>
                <a:cs typeface="Times New Roman" pitchFamily="18" charset="0"/>
              </a:rPr>
              <a:t>(</a:t>
            </a:r>
            <a:r>
              <a:rPr sz="2400" b="1" i="1" spc="30" dirty="0">
                <a:solidFill>
                  <a:srgbClr val="9A0000"/>
                </a:solidFill>
                <a:latin typeface="Times New Roman" pitchFamily="18" charset="0"/>
                <a:cs typeface="Times New Roman" pitchFamily="18" charset="0"/>
              </a:rPr>
              <a:t>cid</a:t>
            </a:r>
            <a:r>
              <a:rPr sz="2400" b="1" i="1" spc="30" dirty="0">
                <a:solidFill>
                  <a:srgbClr val="003366"/>
                </a:solidFill>
                <a:latin typeface="Times New Roman" pitchFamily="18" charset="0"/>
                <a:cs typeface="Times New Roman" pitchFamily="18" charset="0"/>
              </a:rPr>
              <a:t>: </a:t>
            </a:r>
            <a:r>
              <a:rPr sz="2400" b="1" i="1" spc="-5" dirty="0">
                <a:solidFill>
                  <a:srgbClr val="003366"/>
                </a:solidFill>
                <a:latin typeface="Times New Roman" pitchFamily="18" charset="0"/>
                <a:cs typeface="Times New Roman" pitchFamily="18" charset="0"/>
              </a:rPr>
              <a:t>string, </a:t>
            </a:r>
            <a:r>
              <a:rPr sz="2400" b="1" i="1" spc="-5" dirty="0">
                <a:solidFill>
                  <a:srgbClr val="9A0000"/>
                </a:solidFill>
                <a:latin typeface="Times New Roman" pitchFamily="18" charset="0"/>
                <a:cs typeface="Times New Roman" pitchFamily="18" charset="0"/>
              </a:rPr>
              <a:t>cname</a:t>
            </a:r>
            <a:r>
              <a:rPr sz="2400" b="1" i="1" spc="-5" dirty="0">
                <a:solidFill>
                  <a:srgbClr val="003366"/>
                </a:solidFill>
                <a:latin typeface="Times New Roman" pitchFamily="18" charset="0"/>
                <a:cs typeface="Times New Roman" pitchFamily="18" charset="0"/>
              </a:rPr>
              <a:t>: string, </a:t>
            </a:r>
            <a:r>
              <a:rPr sz="2400" b="1" i="1" spc="-5" dirty="0">
                <a:solidFill>
                  <a:srgbClr val="9A0000"/>
                </a:solidFill>
                <a:latin typeface="Times New Roman" pitchFamily="18" charset="0"/>
                <a:cs typeface="Times New Roman" pitchFamily="18" charset="0"/>
              </a:rPr>
              <a:t>credits</a:t>
            </a:r>
            <a:r>
              <a:rPr sz="2400" b="1" i="1" spc="-5" dirty="0">
                <a:solidFill>
                  <a:srgbClr val="003366"/>
                </a:solidFill>
                <a:latin typeface="Times New Roman" pitchFamily="18" charset="0"/>
                <a:cs typeface="Times New Roman" pitchFamily="18" charset="0"/>
              </a:rPr>
              <a:t>:integer)  </a:t>
            </a:r>
            <a:r>
              <a:rPr sz="2400" b="1" i="1" spc="10" dirty="0">
                <a:solidFill>
                  <a:srgbClr val="3333FF"/>
                </a:solidFill>
                <a:latin typeface="Times New Roman" pitchFamily="18" charset="0"/>
                <a:cs typeface="Times New Roman" pitchFamily="18" charset="0"/>
              </a:rPr>
              <a:t>Enrolled</a:t>
            </a:r>
            <a:r>
              <a:rPr sz="2400" b="1" i="1" spc="10" dirty="0">
                <a:solidFill>
                  <a:srgbClr val="003366"/>
                </a:solidFill>
                <a:latin typeface="Times New Roman" pitchFamily="18" charset="0"/>
                <a:cs typeface="Times New Roman" pitchFamily="18" charset="0"/>
              </a:rPr>
              <a:t>(</a:t>
            </a:r>
            <a:r>
              <a:rPr sz="2400" b="1" i="1" spc="10" dirty="0">
                <a:solidFill>
                  <a:srgbClr val="9A0000"/>
                </a:solidFill>
                <a:latin typeface="Times New Roman" pitchFamily="18" charset="0"/>
                <a:cs typeface="Times New Roman" pitchFamily="18" charset="0"/>
              </a:rPr>
              <a:t>sid</a:t>
            </a:r>
            <a:r>
              <a:rPr sz="2400" b="1" i="1" spc="10" dirty="0">
                <a:solidFill>
                  <a:srgbClr val="003366"/>
                </a:solidFill>
                <a:latin typeface="Times New Roman" pitchFamily="18" charset="0"/>
                <a:cs typeface="Times New Roman" pitchFamily="18" charset="0"/>
              </a:rPr>
              <a:t>:string, </a:t>
            </a:r>
            <a:r>
              <a:rPr sz="2400" b="1" i="1" spc="-5" dirty="0">
                <a:solidFill>
                  <a:srgbClr val="9A0000"/>
                </a:solidFill>
                <a:latin typeface="Times New Roman" pitchFamily="18" charset="0"/>
                <a:cs typeface="Times New Roman" pitchFamily="18" charset="0"/>
              </a:rPr>
              <a:t>cid</a:t>
            </a:r>
            <a:r>
              <a:rPr sz="2400" b="1" i="1" spc="-5" dirty="0">
                <a:solidFill>
                  <a:srgbClr val="003366"/>
                </a:solidFill>
                <a:latin typeface="Times New Roman" pitchFamily="18" charset="0"/>
                <a:cs typeface="Times New Roman" pitchFamily="18" charset="0"/>
              </a:rPr>
              <a:t>:string,</a:t>
            </a:r>
            <a:r>
              <a:rPr sz="2400" b="1" i="1" spc="-10" dirty="0">
                <a:solidFill>
                  <a:srgbClr val="003366"/>
                </a:solidFill>
                <a:latin typeface="Times New Roman" pitchFamily="18" charset="0"/>
                <a:cs typeface="Times New Roman" pitchFamily="18" charset="0"/>
              </a:rPr>
              <a:t> </a:t>
            </a:r>
            <a:r>
              <a:rPr sz="2400" b="1" i="1" spc="-5" dirty="0">
                <a:solidFill>
                  <a:srgbClr val="9A0000"/>
                </a:solidFill>
                <a:latin typeface="Times New Roman" pitchFamily="18" charset="0"/>
                <a:cs typeface="Times New Roman" pitchFamily="18" charset="0"/>
              </a:rPr>
              <a:t>grade</a:t>
            </a:r>
            <a:r>
              <a:rPr sz="2400" b="1" i="1" spc="-5" dirty="0">
                <a:solidFill>
                  <a:srgbClr val="003366"/>
                </a:solidFill>
                <a:latin typeface="Times New Roman" pitchFamily="18" charset="0"/>
                <a:cs typeface="Times New Roman" pitchFamily="18" charset="0"/>
              </a:rPr>
              <a:t>:double)</a:t>
            </a:r>
            <a:endParaRPr sz="2400" b="1" dirty="0">
              <a:latin typeface="Times New Roman" pitchFamily="18" charset="0"/>
              <a:cs typeface="Times New Roman" pitchFamily="18" charset="0"/>
            </a:endParaRPr>
          </a:p>
          <a:p>
            <a:pPr marL="12700">
              <a:lnSpc>
                <a:spcPct val="100000"/>
              </a:lnSpc>
              <a:spcBef>
                <a:spcPts val="290"/>
              </a:spcBef>
            </a:pPr>
            <a:r>
              <a:rPr sz="2400" b="1" i="1" dirty="0">
                <a:solidFill>
                  <a:srgbClr val="3333FF"/>
                </a:solidFill>
                <a:latin typeface="Times New Roman" pitchFamily="18" charset="0"/>
                <a:cs typeface="Times New Roman" pitchFamily="18" charset="0"/>
              </a:rPr>
              <a:t>Teachers</a:t>
            </a:r>
            <a:r>
              <a:rPr sz="2400" b="1" i="1" dirty="0">
                <a:solidFill>
                  <a:srgbClr val="003366"/>
                </a:solidFill>
                <a:latin typeface="Times New Roman" pitchFamily="18" charset="0"/>
                <a:cs typeface="Times New Roman" pitchFamily="18" charset="0"/>
              </a:rPr>
              <a:t>(</a:t>
            </a:r>
            <a:r>
              <a:rPr sz="2400" b="1" i="1" dirty="0">
                <a:solidFill>
                  <a:srgbClr val="9A0000"/>
                </a:solidFill>
                <a:latin typeface="Times New Roman" pitchFamily="18" charset="0"/>
                <a:cs typeface="Times New Roman" pitchFamily="18" charset="0"/>
              </a:rPr>
              <a:t>tid</a:t>
            </a:r>
            <a:r>
              <a:rPr sz="2400" b="1" i="1" dirty="0">
                <a:solidFill>
                  <a:srgbClr val="003366"/>
                </a:solidFill>
                <a:latin typeface="Times New Roman" pitchFamily="18" charset="0"/>
                <a:cs typeface="Times New Roman" pitchFamily="18" charset="0"/>
              </a:rPr>
              <a:t>:integer; </a:t>
            </a:r>
            <a:r>
              <a:rPr sz="2400" b="1" i="1" spc="-5" dirty="0">
                <a:solidFill>
                  <a:srgbClr val="9A0000"/>
                </a:solidFill>
                <a:latin typeface="Times New Roman" pitchFamily="18" charset="0"/>
                <a:cs typeface="Times New Roman" pitchFamily="18" charset="0"/>
              </a:rPr>
              <a:t>name</a:t>
            </a:r>
            <a:r>
              <a:rPr sz="2400" b="1" i="1" spc="-5" dirty="0">
                <a:solidFill>
                  <a:srgbClr val="003366"/>
                </a:solidFill>
                <a:latin typeface="Times New Roman" pitchFamily="18" charset="0"/>
                <a:cs typeface="Times New Roman" pitchFamily="18" charset="0"/>
              </a:rPr>
              <a:t>: string; </a:t>
            </a:r>
            <a:r>
              <a:rPr sz="2400" b="1" i="1" spc="-5" dirty="0">
                <a:solidFill>
                  <a:srgbClr val="9A0000"/>
                </a:solidFill>
                <a:latin typeface="Times New Roman" pitchFamily="18" charset="0"/>
                <a:cs typeface="Times New Roman" pitchFamily="18" charset="0"/>
              </a:rPr>
              <a:t>sal </a:t>
            </a:r>
            <a:r>
              <a:rPr sz="2400" b="1" i="1" dirty="0">
                <a:solidFill>
                  <a:srgbClr val="003366"/>
                </a:solidFill>
                <a:latin typeface="Times New Roman" pitchFamily="18" charset="0"/>
                <a:cs typeface="Times New Roman" pitchFamily="18" charset="0"/>
              </a:rPr>
              <a:t>:</a:t>
            </a:r>
            <a:r>
              <a:rPr sz="2400" b="1" i="1" spc="-20" dirty="0">
                <a:solidFill>
                  <a:srgbClr val="003366"/>
                </a:solidFill>
                <a:latin typeface="Times New Roman" pitchFamily="18" charset="0"/>
                <a:cs typeface="Times New Roman" pitchFamily="18" charset="0"/>
              </a:rPr>
              <a:t> </a:t>
            </a:r>
            <a:r>
              <a:rPr sz="2400" b="1" i="1" spc="-5" dirty="0">
                <a:solidFill>
                  <a:srgbClr val="003366"/>
                </a:solidFill>
                <a:latin typeface="Times New Roman" pitchFamily="18" charset="0"/>
                <a:cs typeface="Times New Roman" pitchFamily="18" charset="0"/>
              </a:rPr>
              <a:t>integer)</a:t>
            </a:r>
            <a:endParaRPr sz="2400" b="1" dirty="0">
              <a:latin typeface="Times New Roman" pitchFamily="18" charset="0"/>
              <a:cs typeface="Times New Roman" pitchFamily="18" charset="0"/>
            </a:endParaRPr>
          </a:p>
          <a:p>
            <a:pPr marL="12700">
              <a:lnSpc>
                <a:spcPct val="100000"/>
              </a:lnSpc>
              <a:spcBef>
                <a:spcPts val="285"/>
              </a:spcBef>
            </a:pPr>
            <a:r>
              <a:rPr sz="2400" b="1" i="1" dirty="0">
                <a:solidFill>
                  <a:srgbClr val="3333FF"/>
                </a:solidFill>
                <a:latin typeface="Times New Roman" pitchFamily="18" charset="0"/>
                <a:cs typeface="Times New Roman" pitchFamily="18" charset="0"/>
              </a:rPr>
              <a:t>Teaches</a:t>
            </a:r>
            <a:r>
              <a:rPr sz="2400" b="1" i="1" dirty="0">
                <a:solidFill>
                  <a:srgbClr val="003366"/>
                </a:solidFill>
                <a:latin typeface="Times New Roman" pitchFamily="18" charset="0"/>
                <a:cs typeface="Times New Roman" pitchFamily="18" charset="0"/>
              </a:rPr>
              <a:t>(</a:t>
            </a:r>
            <a:r>
              <a:rPr sz="2400" b="1" i="1" dirty="0">
                <a:solidFill>
                  <a:srgbClr val="9A0000"/>
                </a:solidFill>
                <a:latin typeface="Times New Roman" pitchFamily="18" charset="0"/>
                <a:cs typeface="Times New Roman" pitchFamily="18" charset="0"/>
              </a:rPr>
              <a:t>tid</a:t>
            </a:r>
            <a:r>
              <a:rPr sz="2400" b="1" i="1" dirty="0">
                <a:solidFill>
                  <a:srgbClr val="003366"/>
                </a:solidFill>
                <a:latin typeface="Times New Roman" pitchFamily="18" charset="0"/>
                <a:cs typeface="Times New Roman" pitchFamily="18" charset="0"/>
              </a:rPr>
              <a:t>:integer;</a:t>
            </a:r>
            <a:r>
              <a:rPr sz="2400" b="1" i="1" spc="-25" dirty="0">
                <a:solidFill>
                  <a:srgbClr val="003366"/>
                </a:solidFill>
                <a:latin typeface="Times New Roman" pitchFamily="18" charset="0"/>
                <a:cs typeface="Times New Roman" pitchFamily="18" charset="0"/>
              </a:rPr>
              <a:t> </a:t>
            </a:r>
            <a:r>
              <a:rPr sz="2400" b="1" i="1" spc="-5" dirty="0">
                <a:solidFill>
                  <a:srgbClr val="9A0000"/>
                </a:solidFill>
                <a:latin typeface="Times New Roman" pitchFamily="18" charset="0"/>
                <a:cs typeface="Times New Roman" pitchFamily="18" charset="0"/>
                <a:hlinkClick r:id="rId2"/>
              </a:rPr>
              <a:t>cid</a:t>
            </a:r>
            <a:r>
              <a:rPr sz="2400" b="1" i="1" spc="-5" dirty="0">
                <a:solidFill>
                  <a:srgbClr val="003366"/>
                </a:solidFill>
                <a:latin typeface="Times New Roman" pitchFamily="18" charset="0"/>
                <a:cs typeface="Times New Roman" pitchFamily="18" charset="0"/>
                <a:hlinkClick r:id="rId2"/>
              </a:rPr>
              <a:t>:string</a:t>
            </a:r>
            <a:r>
              <a:rPr sz="2400" b="1" i="1" spc="-5" dirty="0" smtClean="0">
                <a:solidFill>
                  <a:srgbClr val="003366"/>
                </a:solidFill>
                <a:latin typeface="Times New Roman" pitchFamily="18" charset="0"/>
                <a:cs typeface="Times New Roman" pitchFamily="18" charset="0"/>
              </a:rPr>
              <a:t>)</a:t>
            </a:r>
            <a:r>
              <a:rPr lang="ro-MO" sz="2400" b="1" i="1" spc="-5" dirty="0" smtClean="0">
                <a:solidFill>
                  <a:srgbClr val="003366"/>
                </a:solidFill>
                <a:latin typeface="Times New Roman" pitchFamily="18" charset="0"/>
                <a:cs typeface="Times New Roman" pitchFamily="18" charset="0"/>
              </a:rPr>
              <a:t>   /Integer - INT, string –VARCHAR(N)</a:t>
            </a:r>
          </a:p>
          <a:p>
            <a:pPr marL="12700">
              <a:lnSpc>
                <a:spcPct val="100000"/>
              </a:lnSpc>
              <a:spcBef>
                <a:spcPts val="285"/>
              </a:spcBef>
            </a:pPr>
            <a:r>
              <a:rPr lang="ro-MO" sz="2400" b="1" i="1" spc="-5" dirty="0" smtClean="0">
                <a:solidFill>
                  <a:srgbClr val="003366"/>
                </a:solidFill>
                <a:latin typeface="Times New Roman" pitchFamily="18" charset="0"/>
                <a:cs typeface="Times New Roman" pitchFamily="18" charset="0"/>
              </a:rPr>
              <a:t>Double -DOUBLE(M,N)</a:t>
            </a:r>
            <a:endParaRPr sz="2400" b="1" dirty="0">
              <a:latin typeface="Times New Roman" pitchFamily="18" charset="0"/>
              <a:cs typeface="Times New Roman" pitchFamily="18" charset="0"/>
            </a:endParaRPr>
          </a:p>
        </p:txBody>
      </p:sp>
      <p:grpSp>
        <p:nvGrpSpPr>
          <p:cNvPr id="4" name="object 4"/>
          <p:cNvGrpSpPr/>
          <p:nvPr/>
        </p:nvGrpSpPr>
        <p:grpSpPr>
          <a:xfrm>
            <a:off x="152400" y="3124200"/>
            <a:ext cx="7036435" cy="3629025"/>
            <a:chOff x="1600200" y="3457954"/>
            <a:chExt cx="6198235" cy="3324225"/>
          </a:xfrm>
        </p:grpSpPr>
        <p:sp>
          <p:nvSpPr>
            <p:cNvPr id="5" name="object 5"/>
            <p:cNvSpPr/>
            <p:nvPr/>
          </p:nvSpPr>
          <p:spPr>
            <a:xfrm>
              <a:off x="1626107" y="3610356"/>
              <a:ext cx="6096000" cy="2852928"/>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1600200" y="3457956"/>
              <a:ext cx="6045708" cy="3108960"/>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1626107" y="3457954"/>
              <a:ext cx="6172200" cy="3323844"/>
            </a:xfrm>
            <a:prstGeom prst="rect">
              <a:avLst/>
            </a:prstGeom>
            <a:blipFill>
              <a:blip r:embed="rId5" cstate="print"/>
              <a:stretch>
                <a:fillRect/>
              </a:stretch>
            </a:blipFill>
          </p:spPr>
          <p:txBody>
            <a:bodyPr wrap="square" lIns="0" tIns="0" rIns="0" bIns="0" rtlCol="0"/>
            <a:lstStyle/>
            <a:p>
              <a:endParaRPr/>
            </a:p>
          </p:txBody>
        </p:sp>
      </p:grpSp>
      <p:sp>
        <p:nvSpPr>
          <p:cNvPr id="8" name="Rectangle 7"/>
          <p:cNvSpPr/>
          <p:nvPr/>
        </p:nvSpPr>
        <p:spPr>
          <a:xfrm>
            <a:off x="7391400" y="3429000"/>
            <a:ext cx="1739002" cy="2308324"/>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r>
              <a:rPr lang="ro-MO" sz="2400" b="1" u="sng" dirty="0" smtClean="0"/>
              <a:t>SARCINA</a:t>
            </a:r>
          </a:p>
          <a:p>
            <a:r>
              <a:rPr lang="ro-MO" sz="2400" b="1" dirty="0" smtClean="0">
                <a:solidFill>
                  <a:srgbClr val="FF0000"/>
                </a:solidFill>
              </a:rPr>
              <a:t>Ceati o BD </a:t>
            </a:r>
          </a:p>
          <a:p>
            <a:r>
              <a:rPr lang="ro-MO" sz="2400" b="1" dirty="0" smtClean="0">
                <a:solidFill>
                  <a:srgbClr val="FF0000"/>
                </a:solidFill>
              </a:rPr>
              <a:t>in XAMPP</a:t>
            </a:r>
          </a:p>
          <a:p>
            <a:r>
              <a:rPr lang="ro-MO" sz="2400" b="1" dirty="0" smtClean="0">
                <a:solidFill>
                  <a:srgbClr val="FF0000"/>
                </a:solidFill>
              </a:rPr>
              <a:t>Cu structura</a:t>
            </a:r>
          </a:p>
          <a:p>
            <a:r>
              <a:rPr lang="ro-MO" sz="2400" b="1" dirty="0" smtClean="0">
                <a:solidFill>
                  <a:srgbClr val="FF0000"/>
                </a:solidFill>
              </a:rPr>
              <a:t> tabelelor </a:t>
            </a:r>
          </a:p>
          <a:p>
            <a:r>
              <a:rPr lang="ro-MO" sz="2400" b="1" dirty="0" smtClean="0">
                <a:solidFill>
                  <a:srgbClr val="FF0000"/>
                </a:solidFill>
              </a:rPr>
              <a:t>de mai sus</a:t>
            </a:r>
            <a:endParaRPr lang="en-US" sz="2400" b="1" dirty="0">
              <a:solidFill>
                <a:srgbClr val="FF0000"/>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182365"/>
            <a:ext cx="8686799" cy="1367041"/>
          </a:xfrm>
          <a:prstGeom prst="rect">
            <a:avLst/>
          </a:prstGeom>
        </p:spPr>
        <p:txBody>
          <a:bodyPr vert="horz" wrap="square" lIns="0" tIns="12700" rIns="0" bIns="0" rtlCol="0">
            <a:spAutoFit/>
          </a:bodyPr>
          <a:lstStyle/>
          <a:p>
            <a:pPr marL="12700">
              <a:lnSpc>
                <a:spcPct val="100000"/>
              </a:lnSpc>
              <a:spcBef>
                <a:spcPts val="100"/>
              </a:spcBef>
            </a:pPr>
            <a:r>
              <a:rPr b="1" i="0" spc="65" dirty="0">
                <a:solidFill>
                  <a:srgbClr val="FF0000"/>
                </a:solidFill>
                <a:latin typeface="Cambria"/>
                <a:cs typeface="Cambria"/>
              </a:rPr>
              <a:t>Constrângeri </a:t>
            </a:r>
            <a:r>
              <a:rPr b="1" i="0" spc="85" dirty="0">
                <a:solidFill>
                  <a:srgbClr val="FF0000"/>
                </a:solidFill>
                <a:latin typeface="Cambria"/>
                <a:cs typeface="Cambria"/>
              </a:rPr>
              <a:t>de </a:t>
            </a:r>
            <a:r>
              <a:rPr b="1" i="0" spc="10" dirty="0">
                <a:solidFill>
                  <a:srgbClr val="FF0000"/>
                </a:solidFill>
                <a:latin typeface="Cambria"/>
                <a:cs typeface="Cambria"/>
              </a:rPr>
              <a:t>integritate</a:t>
            </a:r>
            <a:r>
              <a:rPr b="1" i="0" spc="135" dirty="0">
                <a:solidFill>
                  <a:srgbClr val="FF0000"/>
                </a:solidFill>
                <a:latin typeface="Cambria"/>
                <a:cs typeface="Cambria"/>
              </a:rPr>
              <a:t> </a:t>
            </a:r>
            <a:r>
              <a:rPr b="1" i="0" spc="55" dirty="0">
                <a:solidFill>
                  <a:srgbClr val="FF0000"/>
                </a:solidFill>
                <a:latin typeface="Cambria"/>
                <a:cs typeface="Cambria"/>
              </a:rPr>
              <a:t>(CI</a:t>
            </a:r>
            <a:r>
              <a:rPr b="1" i="0" spc="55" dirty="0" smtClean="0">
                <a:solidFill>
                  <a:srgbClr val="FF0000"/>
                </a:solidFill>
                <a:latin typeface="Cambria"/>
                <a:cs typeface="Cambria"/>
              </a:rPr>
              <a:t>)</a:t>
            </a:r>
            <a:r>
              <a:rPr lang="ro-MO" b="1" i="0" spc="55" dirty="0" smtClean="0">
                <a:solidFill>
                  <a:srgbClr val="FF0000"/>
                </a:solidFill>
                <a:latin typeface="Cambria"/>
                <a:cs typeface="Cambria"/>
              </a:rPr>
              <a:t/>
            </a:r>
            <a:br>
              <a:rPr lang="ro-MO" b="1" i="0" spc="55" dirty="0" smtClean="0">
                <a:solidFill>
                  <a:srgbClr val="FF0000"/>
                </a:solidFill>
                <a:latin typeface="Cambria"/>
                <a:cs typeface="Cambria"/>
              </a:rPr>
            </a:br>
            <a:r>
              <a:rPr lang="ru-RU" dirty="0"/>
              <a:t> </a:t>
            </a:r>
            <a:r>
              <a:rPr lang="ru-RU" b="1" dirty="0"/>
              <a:t>Ограничения целостности </a:t>
            </a:r>
            <a:r>
              <a:rPr lang="ro-MO" b="1" dirty="0" smtClean="0"/>
              <a:t>(</a:t>
            </a:r>
            <a:r>
              <a:rPr lang="ru-RU" b="1" dirty="0" smtClean="0"/>
              <a:t>ОЦ</a:t>
            </a:r>
            <a:r>
              <a:rPr lang="ro-MO" b="1" dirty="0" smtClean="0"/>
              <a:t>)</a:t>
            </a:r>
            <a:endParaRPr b="1" i="0" spc="55" dirty="0">
              <a:solidFill>
                <a:srgbClr val="FF0000"/>
              </a:solidFill>
              <a:latin typeface="Cambria"/>
              <a:cs typeface="Cambria"/>
            </a:endParaRPr>
          </a:p>
        </p:txBody>
      </p:sp>
      <p:sp>
        <p:nvSpPr>
          <p:cNvPr id="3" name="object 3"/>
          <p:cNvSpPr txBox="1"/>
          <p:nvPr/>
        </p:nvSpPr>
        <p:spPr>
          <a:xfrm>
            <a:off x="383540" y="1784045"/>
            <a:ext cx="8570595" cy="4297971"/>
          </a:xfrm>
          <a:prstGeom prst="rect">
            <a:avLst/>
          </a:prstGeom>
        </p:spPr>
        <p:txBody>
          <a:bodyPr vert="horz" wrap="square" lIns="0" tIns="67945" rIns="0" bIns="0" rtlCol="0">
            <a:spAutoFit/>
          </a:bodyPr>
          <a:lstStyle/>
          <a:p>
            <a:pPr marL="355600" marR="238125" indent="-342900">
              <a:lnSpc>
                <a:spcPts val="3460"/>
              </a:lnSpc>
              <a:spcBef>
                <a:spcPts val="535"/>
              </a:spcBef>
              <a:buClr>
                <a:srgbClr val="9A0000"/>
              </a:buClr>
              <a:buSzPct val="75000"/>
              <a:buFont typeface="Wingdings"/>
              <a:buChar char="◼"/>
              <a:tabLst>
                <a:tab pos="457200" algn="l"/>
                <a:tab pos="457834" algn="l"/>
              </a:tabLst>
            </a:pPr>
            <a:r>
              <a:rPr dirty="0"/>
              <a:t>	</a:t>
            </a:r>
            <a:r>
              <a:rPr sz="3200" b="1" spc="-15" dirty="0">
                <a:solidFill>
                  <a:srgbClr val="9A0000"/>
                </a:solidFill>
                <a:latin typeface="Times New Roman"/>
                <a:cs typeface="Times New Roman"/>
              </a:rPr>
              <a:t>CI</a:t>
            </a:r>
            <a:r>
              <a:rPr sz="3200" spc="-15" dirty="0">
                <a:solidFill>
                  <a:srgbClr val="003366"/>
                </a:solidFill>
                <a:latin typeface="Cambria"/>
                <a:cs typeface="Cambria"/>
              </a:rPr>
              <a:t>: </a:t>
            </a:r>
            <a:r>
              <a:rPr sz="3200" spc="40" dirty="0">
                <a:solidFill>
                  <a:srgbClr val="003366"/>
                </a:solidFill>
                <a:latin typeface="Cambria"/>
                <a:cs typeface="Cambria"/>
              </a:rPr>
              <a:t>sunt </a:t>
            </a:r>
            <a:r>
              <a:rPr sz="3200" b="1" spc="45" dirty="0">
                <a:solidFill>
                  <a:srgbClr val="3333FF"/>
                </a:solidFill>
                <a:latin typeface="Cambria"/>
                <a:cs typeface="Cambria"/>
              </a:rPr>
              <a:t>condiţii</a:t>
            </a:r>
            <a:r>
              <a:rPr sz="3200" spc="45" dirty="0">
                <a:solidFill>
                  <a:srgbClr val="003366"/>
                </a:solidFill>
                <a:latin typeface="Cambria"/>
                <a:cs typeface="Cambria"/>
              </a:rPr>
              <a:t> </a:t>
            </a:r>
            <a:r>
              <a:rPr sz="3200" spc="-10" dirty="0">
                <a:solidFill>
                  <a:srgbClr val="003366"/>
                </a:solidFill>
                <a:latin typeface="Cambria"/>
                <a:cs typeface="Cambria"/>
              </a:rPr>
              <a:t>ce </a:t>
            </a:r>
            <a:r>
              <a:rPr sz="3200" spc="5" dirty="0">
                <a:solidFill>
                  <a:srgbClr val="003366"/>
                </a:solidFill>
                <a:latin typeface="Cambria"/>
                <a:cs typeface="Cambria"/>
              </a:rPr>
              <a:t>trebuie </a:t>
            </a:r>
            <a:r>
              <a:rPr sz="3200" spc="10" dirty="0">
                <a:solidFill>
                  <a:srgbClr val="003366"/>
                </a:solidFill>
                <a:latin typeface="Cambria"/>
                <a:cs typeface="Cambria"/>
              </a:rPr>
              <a:t>să </a:t>
            </a:r>
            <a:r>
              <a:rPr sz="3200" spc="35" dirty="0">
                <a:solidFill>
                  <a:srgbClr val="003366"/>
                </a:solidFill>
                <a:latin typeface="Cambria"/>
                <a:cs typeface="Cambria"/>
              </a:rPr>
              <a:t>fie </a:t>
            </a:r>
            <a:r>
              <a:rPr sz="3200" spc="45" dirty="0">
                <a:solidFill>
                  <a:srgbClr val="003366"/>
                </a:solidFill>
                <a:latin typeface="Cambria"/>
                <a:cs typeface="Cambria"/>
              </a:rPr>
              <a:t>îndeplinite  </a:t>
            </a:r>
            <a:r>
              <a:rPr sz="3200" spc="75" dirty="0">
                <a:solidFill>
                  <a:srgbClr val="003366"/>
                </a:solidFill>
                <a:latin typeface="Cambria"/>
                <a:cs typeface="Cambria"/>
              </a:rPr>
              <a:t>de </a:t>
            </a:r>
            <a:r>
              <a:rPr sz="3200" spc="-15" dirty="0">
                <a:solidFill>
                  <a:srgbClr val="003366"/>
                </a:solidFill>
                <a:latin typeface="Cambria"/>
                <a:cs typeface="Cambria"/>
              </a:rPr>
              <a:t>către</a:t>
            </a:r>
            <a:r>
              <a:rPr sz="3200" spc="-15" dirty="0">
                <a:solidFill>
                  <a:srgbClr val="FF0000"/>
                </a:solidFill>
                <a:latin typeface="Cambria"/>
                <a:cs typeface="Cambria"/>
              </a:rPr>
              <a:t> </a:t>
            </a:r>
            <a:r>
              <a:rPr sz="3200" b="1" i="1" dirty="0">
                <a:solidFill>
                  <a:srgbClr val="FF0000"/>
                </a:solidFill>
                <a:latin typeface="Palatino Linotype"/>
                <a:cs typeface="Palatino Linotype"/>
              </a:rPr>
              <a:t>orice </a:t>
            </a:r>
            <a:r>
              <a:rPr sz="3200" b="1" spc="15" dirty="0">
                <a:solidFill>
                  <a:srgbClr val="3333FF"/>
                </a:solidFill>
                <a:latin typeface="Cambria"/>
                <a:cs typeface="Cambria"/>
              </a:rPr>
              <a:t>instanţă </a:t>
            </a:r>
            <a:r>
              <a:rPr sz="3200" spc="35" dirty="0">
                <a:solidFill>
                  <a:srgbClr val="003366"/>
                </a:solidFill>
                <a:latin typeface="Cambria"/>
                <a:cs typeface="Cambria"/>
              </a:rPr>
              <a:t>a </a:t>
            </a:r>
            <a:r>
              <a:rPr sz="3200" spc="60" dirty="0">
                <a:solidFill>
                  <a:srgbClr val="003366"/>
                </a:solidFill>
                <a:latin typeface="Cambria"/>
                <a:cs typeface="Cambria"/>
              </a:rPr>
              <a:t>unei </a:t>
            </a:r>
            <a:r>
              <a:rPr sz="3200" spc="45" dirty="0">
                <a:solidFill>
                  <a:srgbClr val="003366"/>
                </a:solidFill>
                <a:latin typeface="Cambria"/>
                <a:cs typeface="Cambria"/>
              </a:rPr>
              <a:t>baze </a:t>
            </a:r>
            <a:r>
              <a:rPr sz="3200" spc="75" dirty="0">
                <a:solidFill>
                  <a:srgbClr val="003366"/>
                </a:solidFill>
                <a:latin typeface="Cambria"/>
                <a:cs typeface="Cambria"/>
              </a:rPr>
              <a:t>de</a:t>
            </a:r>
            <a:r>
              <a:rPr sz="3200" spc="430" dirty="0">
                <a:solidFill>
                  <a:srgbClr val="003366"/>
                </a:solidFill>
                <a:latin typeface="Cambria"/>
                <a:cs typeface="Cambria"/>
              </a:rPr>
              <a:t> </a:t>
            </a:r>
            <a:r>
              <a:rPr sz="3200" spc="35" dirty="0">
                <a:solidFill>
                  <a:srgbClr val="003366"/>
                </a:solidFill>
                <a:latin typeface="Cambria"/>
                <a:cs typeface="Cambria"/>
              </a:rPr>
              <a:t>date</a:t>
            </a:r>
            <a:endParaRPr sz="3200" dirty="0">
              <a:latin typeface="Cambria"/>
              <a:cs typeface="Cambria"/>
            </a:endParaRPr>
          </a:p>
          <a:p>
            <a:pPr marL="756285" lvl="1" indent="-287020">
              <a:lnSpc>
                <a:spcPct val="100000"/>
              </a:lnSpc>
              <a:spcBef>
                <a:spcPts val="315"/>
              </a:spcBef>
              <a:buClr>
                <a:srgbClr val="9A0000"/>
              </a:buClr>
              <a:buSzPct val="75000"/>
              <a:buFont typeface="Wingdings"/>
              <a:buChar char="◼"/>
              <a:tabLst>
                <a:tab pos="756920" algn="l"/>
              </a:tabLst>
            </a:pPr>
            <a:r>
              <a:rPr sz="2800" b="1" i="1" spc="15" dirty="0">
                <a:solidFill>
                  <a:srgbClr val="003366"/>
                </a:solidFill>
                <a:latin typeface="Cambria"/>
                <a:cs typeface="Cambria"/>
              </a:rPr>
              <a:t>specificate </a:t>
            </a:r>
            <a:r>
              <a:rPr sz="2800" b="1" i="1" spc="40" dirty="0">
                <a:solidFill>
                  <a:srgbClr val="003366"/>
                </a:solidFill>
                <a:latin typeface="Cambria"/>
                <a:cs typeface="Cambria"/>
              </a:rPr>
              <a:t>la </a:t>
            </a:r>
            <a:r>
              <a:rPr sz="2800" b="1" i="1" spc="60" dirty="0">
                <a:solidFill>
                  <a:srgbClr val="003366"/>
                </a:solidFill>
                <a:latin typeface="Cambria"/>
                <a:cs typeface="Cambria"/>
              </a:rPr>
              <a:t>momentul</a:t>
            </a:r>
            <a:r>
              <a:rPr sz="2800" b="1" i="1" spc="60" dirty="0">
                <a:solidFill>
                  <a:srgbClr val="FF0000"/>
                </a:solidFill>
                <a:latin typeface="Cambria"/>
                <a:cs typeface="Cambria"/>
              </a:rPr>
              <a:t> </a:t>
            </a:r>
            <a:r>
              <a:rPr sz="2800" b="1" i="1" spc="35" dirty="0">
                <a:solidFill>
                  <a:srgbClr val="FF0000"/>
                </a:solidFill>
                <a:latin typeface="Cambria"/>
                <a:cs typeface="Cambria"/>
              </a:rPr>
              <a:t>definirii </a:t>
            </a:r>
            <a:r>
              <a:rPr sz="2800" spc="15" dirty="0">
                <a:solidFill>
                  <a:srgbClr val="003366"/>
                </a:solidFill>
                <a:latin typeface="Cambria"/>
                <a:cs typeface="Cambria"/>
              </a:rPr>
              <a:t>structurii</a:t>
            </a:r>
            <a:r>
              <a:rPr sz="2800" spc="280" dirty="0">
                <a:solidFill>
                  <a:srgbClr val="003366"/>
                </a:solidFill>
                <a:latin typeface="Cambria"/>
                <a:cs typeface="Cambria"/>
              </a:rPr>
              <a:t> </a:t>
            </a:r>
            <a:r>
              <a:rPr sz="2800" spc="-185" dirty="0">
                <a:solidFill>
                  <a:srgbClr val="003366"/>
                </a:solidFill>
                <a:latin typeface="Cambria"/>
                <a:cs typeface="Cambria"/>
              </a:rPr>
              <a:t>relaţiei</a:t>
            </a:r>
            <a:endParaRPr sz="2800" dirty="0">
              <a:latin typeface="Cambria"/>
              <a:cs typeface="Cambria"/>
            </a:endParaRPr>
          </a:p>
          <a:p>
            <a:pPr marL="756285" lvl="1" indent="-287020">
              <a:lnSpc>
                <a:spcPct val="100000"/>
              </a:lnSpc>
              <a:spcBef>
                <a:spcPts val="335"/>
              </a:spcBef>
              <a:buClr>
                <a:srgbClr val="9A0000"/>
              </a:buClr>
              <a:buSzPct val="75000"/>
              <a:buFont typeface="Wingdings"/>
              <a:buChar char="◼"/>
              <a:tabLst>
                <a:tab pos="756920" algn="l"/>
              </a:tabLst>
            </a:pPr>
            <a:r>
              <a:rPr sz="2800" b="1" i="1" spc="20" dirty="0">
                <a:solidFill>
                  <a:srgbClr val="FF0000"/>
                </a:solidFill>
                <a:latin typeface="Cambria"/>
                <a:cs typeface="Cambria"/>
              </a:rPr>
              <a:t>verificate </a:t>
            </a:r>
            <a:r>
              <a:rPr sz="2800" b="1" i="1" spc="40" dirty="0">
                <a:solidFill>
                  <a:srgbClr val="FF0000"/>
                </a:solidFill>
                <a:latin typeface="Cambria"/>
                <a:cs typeface="Cambria"/>
              </a:rPr>
              <a:t>la modificarea </a:t>
            </a:r>
            <a:r>
              <a:rPr sz="2800" spc="50" dirty="0">
                <a:solidFill>
                  <a:srgbClr val="003366"/>
                </a:solidFill>
                <a:latin typeface="Cambria"/>
                <a:cs typeface="Cambria"/>
              </a:rPr>
              <a:t>conţinutului</a:t>
            </a:r>
            <a:r>
              <a:rPr sz="2800" spc="185" dirty="0">
                <a:solidFill>
                  <a:srgbClr val="003366"/>
                </a:solidFill>
                <a:latin typeface="Cambria"/>
                <a:cs typeface="Cambria"/>
              </a:rPr>
              <a:t> </a:t>
            </a:r>
            <a:r>
              <a:rPr sz="2800" spc="-5" dirty="0">
                <a:solidFill>
                  <a:srgbClr val="003366"/>
                </a:solidFill>
                <a:latin typeface="Cambria"/>
                <a:cs typeface="Cambria"/>
              </a:rPr>
              <a:t>relaţiei</a:t>
            </a:r>
            <a:endParaRPr sz="2800" dirty="0">
              <a:latin typeface="Cambria"/>
              <a:cs typeface="Cambria"/>
            </a:endParaRPr>
          </a:p>
          <a:p>
            <a:pPr lvl="1">
              <a:lnSpc>
                <a:spcPct val="100000"/>
              </a:lnSpc>
              <a:spcBef>
                <a:spcPts val="5"/>
              </a:spcBef>
              <a:buClr>
                <a:srgbClr val="9A0000"/>
              </a:buClr>
              <a:buFont typeface="Wingdings"/>
              <a:buChar char="◼"/>
            </a:pPr>
            <a:endParaRPr sz="3450" dirty="0">
              <a:latin typeface="Cambria"/>
              <a:cs typeface="Cambria"/>
            </a:endParaRPr>
          </a:p>
          <a:p>
            <a:pPr marL="457200" indent="-445134">
              <a:lnSpc>
                <a:spcPts val="3650"/>
              </a:lnSpc>
              <a:spcBef>
                <a:spcPts val="5"/>
              </a:spcBef>
              <a:buClr>
                <a:srgbClr val="9A0000"/>
              </a:buClr>
              <a:buSzPct val="75000"/>
              <a:buFont typeface="Wingdings"/>
              <a:buChar char="◼"/>
              <a:tabLst>
                <a:tab pos="457200" algn="l"/>
                <a:tab pos="457834" algn="l"/>
              </a:tabLst>
            </a:pPr>
            <a:r>
              <a:rPr sz="3200" spc="425" dirty="0">
                <a:solidFill>
                  <a:srgbClr val="003366"/>
                </a:solidFill>
                <a:latin typeface="Cambria"/>
                <a:cs typeface="Cambria"/>
              </a:rPr>
              <a:t>O </a:t>
            </a:r>
            <a:r>
              <a:rPr sz="3200" spc="15" dirty="0">
                <a:solidFill>
                  <a:srgbClr val="003366"/>
                </a:solidFill>
                <a:latin typeface="Cambria"/>
                <a:cs typeface="Cambria"/>
              </a:rPr>
              <a:t>instanţă </a:t>
            </a:r>
            <a:r>
              <a:rPr sz="3200" spc="35" dirty="0">
                <a:solidFill>
                  <a:srgbClr val="003366"/>
                </a:solidFill>
                <a:latin typeface="Cambria"/>
                <a:cs typeface="Cambria"/>
              </a:rPr>
              <a:t>a </a:t>
            </a:r>
            <a:r>
              <a:rPr sz="3200" spc="60" dirty="0">
                <a:solidFill>
                  <a:srgbClr val="003366"/>
                </a:solidFill>
                <a:latin typeface="Cambria"/>
                <a:cs typeface="Cambria"/>
              </a:rPr>
              <a:t>unei </a:t>
            </a:r>
            <a:r>
              <a:rPr sz="3200" spc="5" dirty="0">
                <a:solidFill>
                  <a:srgbClr val="003366"/>
                </a:solidFill>
                <a:latin typeface="Cambria"/>
                <a:cs typeface="Cambria"/>
              </a:rPr>
              <a:t>relaţii </a:t>
            </a:r>
            <a:r>
              <a:rPr sz="3200" spc="25" dirty="0">
                <a:solidFill>
                  <a:srgbClr val="003366"/>
                </a:solidFill>
                <a:latin typeface="Cambria"/>
                <a:cs typeface="Cambria"/>
              </a:rPr>
              <a:t>că </a:t>
            </a:r>
            <a:r>
              <a:rPr sz="3200" spc="-30" dirty="0">
                <a:solidFill>
                  <a:srgbClr val="003366"/>
                </a:solidFill>
                <a:latin typeface="Cambria"/>
                <a:cs typeface="Cambria"/>
              </a:rPr>
              <a:t>este </a:t>
            </a:r>
            <a:r>
              <a:rPr sz="3200" b="1" i="1" spc="-125" dirty="0">
                <a:solidFill>
                  <a:srgbClr val="FF0000"/>
                </a:solidFill>
                <a:latin typeface="Cambria"/>
                <a:cs typeface="Cambria"/>
              </a:rPr>
              <a:t>legală</a:t>
            </a:r>
            <a:r>
              <a:rPr sz="3200" i="1" spc="235" dirty="0">
                <a:solidFill>
                  <a:srgbClr val="C00000"/>
                </a:solidFill>
                <a:latin typeface="Cambria"/>
                <a:cs typeface="Cambria"/>
              </a:rPr>
              <a:t> </a:t>
            </a:r>
            <a:r>
              <a:rPr sz="3200" spc="65" dirty="0">
                <a:solidFill>
                  <a:srgbClr val="003366"/>
                </a:solidFill>
                <a:latin typeface="Cambria"/>
                <a:cs typeface="Cambria"/>
              </a:rPr>
              <a:t>dacă</a:t>
            </a:r>
            <a:endParaRPr sz="3200" dirty="0">
              <a:latin typeface="Cambria"/>
              <a:cs typeface="Cambria"/>
            </a:endParaRPr>
          </a:p>
          <a:p>
            <a:pPr marL="355600">
              <a:lnSpc>
                <a:spcPts val="3650"/>
              </a:lnSpc>
            </a:pPr>
            <a:r>
              <a:rPr sz="3200" spc="15" dirty="0">
                <a:solidFill>
                  <a:srgbClr val="003366"/>
                </a:solidFill>
                <a:latin typeface="Cambria"/>
                <a:cs typeface="Cambria"/>
              </a:rPr>
              <a:t>satisface </a:t>
            </a:r>
            <a:r>
              <a:rPr sz="3200" spc="-10" dirty="0">
                <a:solidFill>
                  <a:srgbClr val="003366"/>
                </a:solidFill>
                <a:latin typeface="Cambria"/>
                <a:cs typeface="Cambria"/>
              </a:rPr>
              <a:t>toate </a:t>
            </a:r>
            <a:r>
              <a:rPr sz="3200" spc="254" dirty="0">
                <a:solidFill>
                  <a:srgbClr val="003366"/>
                </a:solidFill>
                <a:latin typeface="Cambria"/>
                <a:cs typeface="Cambria"/>
              </a:rPr>
              <a:t>CI</a:t>
            </a:r>
            <a:r>
              <a:rPr sz="3200" spc="275" dirty="0">
                <a:solidFill>
                  <a:srgbClr val="003366"/>
                </a:solidFill>
                <a:latin typeface="Cambria"/>
                <a:cs typeface="Cambria"/>
              </a:rPr>
              <a:t> </a:t>
            </a:r>
            <a:r>
              <a:rPr sz="3200" spc="25" dirty="0">
                <a:solidFill>
                  <a:srgbClr val="003366"/>
                </a:solidFill>
                <a:latin typeface="Cambria"/>
                <a:cs typeface="Cambria"/>
              </a:rPr>
              <a:t>specificate</a:t>
            </a:r>
            <a:endParaRPr sz="3200" dirty="0">
              <a:latin typeface="Cambria"/>
              <a:cs typeface="Cambria"/>
            </a:endParaRPr>
          </a:p>
          <a:p>
            <a:pPr marL="756285" lvl="1" indent="-287020">
              <a:lnSpc>
                <a:spcPct val="100000"/>
              </a:lnSpc>
              <a:spcBef>
                <a:spcPts val="365"/>
              </a:spcBef>
              <a:buClr>
                <a:srgbClr val="9A0000"/>
              </a:buClr>
              <a:buSzPct val="75000"/>
              <a:buFont typeface="Wingdings"/>
              <a:buChar char="◼"/>
              <a:tabLst>
                <a:tab pos="756920" algn="l"/>
              </a:tabLst>
            </a:pPr>
            <a:r>
              <a:rPr sz="2800" b="1" spc="200" dirty="0">
                <a:solidFill>
                  <a:srgbClr val="3333FF"/>
                </a:solidFill>
                <a:latin typeface="Cambria"/>
                <a:cs typeface="Cambria"/>
              </a:rPr>
              <a:t>SGBD</a:t>
            </a:r>
            <a:r>
              <a:rPr sz="2800" spc="200" dirty="0">
                <a:solidFill>
                  <a:srgbClr val="003366"/>
                </a:solidFill>
                <a:latin typeface="Cambria"/>
                <a:cs typeface="Cambria"/>
              </a:rPr>
              <a:t> </a:t>
            </a:r>
            <a:r>
              <a:rPr sz="2800" b="1" u="sng" spc="95" dirty="0">
                <a:solidFill>
                  <a:srgbClr val="003366"/>
                </a:solidFill>
                <a:latin typeface="Cambria"/>
                <a:cs typeface="Cambria"/>
              </a:rPr>
              <a:t>nu</a:t>
            </a:r>
            <a:r>
              <a:rPr sz="2800" spc="95" dirty="0">
                <a:solidFill>
                  <a:srgbClr val="003366"/>
                </a:solidFill>
                <a:latin typeface="Cambria"/>
                <a:cs typeface="Cambria"/>
              </a:rPr>
              <a:t> va </a:t>
            </a:r>
            <a:r>
              <a:rPr sz="2800" spc="15" dirty="0">
                <a:solidFill>
                  <a:srgbClr val="003366"/>
                </a:solidFill>
                <a:latin typeface="Cambria"/>
                <a:cs typeface="Cambria"/>
              </a:rPr>
              <a:t>permite </a:t>
            </a:r>
            <a:r>
              <a:rPr sz="2800" spc="10" dirty="0">
                <a:solidFill>
                  <a:srgbClr val="003366"/>
                </a:solidFill>
                <a:latin typeface="Cambria"/>
                <a:cs typeface="Cambria"/>
              </a:rPr>
              <a:t>instanţe</a:t>
            </a:r>
            <a:r>
              <a:rPr sz="2800" b="1" spc="25" dirty="0">
                <a:solidFill>
                  <a:srgbClr val="003366"/>
                </a:solidFill>
                <a:latin typeface="Cambria"/>
                <a:cs typeface="Cambria"/>
              </a:rPr>
              <a:t> </a:t>
            </a:r>
            <a:r>
              <a:rPr sz="2800" b="1" i="1" spc="-5" dirty="0">
                <a:solidFill>
                  <a:srgbClr val="FF0000"/>
                </a:solidFill>
                <a:latin typeface="Palatino Linotype"/>
                <a:cs typeface="Palatino Linotype"/>
              </a:rPr>
              <a:t>ilegale</a:t>
            </a:r>
            <a:endParaRPr sz="2800" b="1" dirty="0">
              <a:solidFill>
                <a:srgbClr val="FF0000"/>
              </a:solidFill>
              <a:latin typeface="Palatino Linotype"/>
              <a:cs typeface="Palatino Linotype"/>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35632"/>
            <a:ext cx="9144000" cy="628377"/>
          </a:xfrm>
          <a:prstGeom prst="rect">
            <a:avLst/>
          </a:prstGeom>
        </p:spPr>
        <p:txBody>
          <a:bodyPr vert="horz" wrap="square" lIns="0" tIns="12700" rIns="0" bIns="0" rtlCol="0">
            <a:spAutoFit/>
          </a:bodyPr>
          <a:lstStyle/>
          <a:p>
            <a:pPr marL="12700">
              <a:lnSpc>
                <a:spcPct val="100000"/>
              </a:lnSpc>
              <a:spcBef>
                <a:spcPts val="100"/>
              </a:spcBef>
            </a:pPr>
            <a:r>
              <a:rPr sz="4000" b="1" i="0" spc="70" dirty="0">
                <a:solidFill>
                  <a:srgbClr val="FF0000"/>
                </a:solidFill>
                <a:latin typeface="Cambria"/>
                <a:cs typeface="Cambria"/>
              </a:rPr>
              <a:t>Constrângeri </a:t>
            </a:r>
            <a:r>
              <a:rPr sz="4000" b="1" i="0" spc="85" dirty="0">
                <a:solidFill>
                  <a:srgbClr val="FF0000"/>
                </a:solidFill>
                <a:latin typeface="Cambria"/>
                <a:cs typeface="Cambria"/>
              </a:rPr>
              <a:t>de </a:t>
            </a:r>
            <a:r>
              <a:rPr sz="4000" b="1" i="0" spc="10" dirty="0">
                <a:solidFill>
                  <a:srgbClr val="FF0000"/>
                </a:solidFill>
                <a:latin typeface="Cambria"/>
                <a:cs typeface="Cambria"/>
              </a:rPr>
              <a:t>integritate </a:t>
            </a:r>
            <a:r>
              <a:rPr sz="4000" b="1" i="0" dirty="0">
                <a:solidFill>
                  <a:srgbClr val="FF0000"/>
                </a:solidFill>
                <a:latin typeface="Cambria"/>
                <a:cs typeface="Cambria"/>
              </a:rPr>
              <a:t>-</a:t>
            </a:r>
            <a:r>
              <a:rPr sz="4000" b="1" i="0" spc="204" dirty="0">
                <a:solidFill>
                  <a:srgbClr val="FF0000"/>
                </a:solidFill>
                <a:latin typeface="Cambria"/>
                <a:cs typeface="Cambria"/>
              </a:rPr>
              <a:t> </a:t>
            </a:r>
            <a:r>
              <a:rPr sz="4000" b="1" i="0" spc="65" dirty="0">
                <a:solidFill>
                  <a:srgbClr val="FF0000"/>
                </a:solidFill>
                <a:latin typeface="Cambria"/>
                <a:cs typeface="Cambria"/>
              </a:rPr>
              <a:t>exemple</a:t>
            </a:r>
          </a:p>
        </p:txBody>
      </p:sp>
      <p:sp>
        <p:nvSpPr>
          <p:cNvPr id="3" name="object 3"/>
          <p:cNvSpPr txBox="1"/>
          <p:nvPr/>
        </p:nvSpPr>
        <p:spPr>
          <a:xfrm>
            <a:off x="688340" y="1276858"/>
            <a:ext cx="7862570" cy="4558665"/>
          </a:xfrm>
          <a:prstGeom prst="rect">
            <a:avLst/>
          </a:prstGeom>
        </p:spPr>
        <p:txBody>
          <a:bodyPr vert="horz" wrap="square" lIns="0" tIns="58419" rIns="0" bIns="0" rtlCol="0">
            <a:spAutoFit/>
          </a:bodyPr>
          <a:lstStyle/>
          <a:p>
            <a:pPr marL="355600" marR="145415" indent="-343535">
              <a:lnSpc>
                <a:spcPts val="3300"/>
              </a:lnSpc>
              <a:spcBef>
                <a:spcPts val="459"/>
              </a:spcBef>
              <a:buClr>
                <a:srgbClr val="9A0000"/>
              </a:buClr>
              <a:buSzPct val="80000"/>
              <a:buFont typeface="Wingdings"/>
              <a:buChar char="◼"/>
              <a:tabLst>
                <a:tab pos="457834" algn="l"/>
                <a:tab pos="458470" algn="l"/>
              </a:tabLst>
            </a:pPr>
            <a:r>
              <a:rPr dirty="0"/>
              <a:t>	</a:t>
            </a:r>
            <a:r>
              <a:rPr sz="3000" b="1" i="1" spc="15" dirty="0">
                <a:solidFill>
                  <a:srgbClr val="3333FF"/>
                </a:solidFill>
                <a:latin typeface="Cambria"/>
                <a:cs typeface="Cambria"/>
              </a:rPr>
              <a:t>Students</a:t>
            </a:r>
            <a:r>
              <a:rPr sz="3000" i="1" spc="15" dirty="0">
                <a:solidFill>
                  <a:srgbClr val="003366"/>
                </a:solidFill>
                <a:latin typeface="Palatino Linotype"/>
                <a:cs typeface="Palatino Linotype"/>
              </a:rPr>
              <a:t>(</a:t>
            </a:r>
            <a:r>
              <a:rPr sz="3000" i="1" spc="15" dirty="0">
                <a:solidFill>
                  <a:srgbClr val="9A0000"/>
                </a:solidFill>
                <a:latin typeface="Palatino Linotype"/>
                <a:cs typeface="Palatino Linotype"/>
              </a:rPr>
              <a:t>sid</a:t>
            </a:r>
            <a:r>
              <a:rPr sz="3000" i="1" spc="15" dirty="0">
                <a:solidFill>
                  <a:srgbClr val="003366"/>
                </a:solidFill>
                <a:latin typeface="Palatino Linotype"/>
                <a:cs typeface="Palatino Linotype"/>
              </a:rPr>
              <a:t>:string, </a:t>
            </a:r>
            <a:r>
              <a:rPr sz="3000" i="1" spc="-5" dirty="0">
                <a:solidFill>
                  <a:srgbClr val="9A0000"/>
                </a:solidFill>
                <a:latin typeface="Palatino Linotype"/>
                <a:cs typeface="Palatino Linotype"/>
              </a:rPr>
              <a:t>name</a:t>
            </a:r>
            <a:r>
              <a:rPr sz="3000" i="1" spc="-5" dirty="0">
                <a:solidFill>
                  <a:srgbClr val="003366"/>
                </a:solidFill>
                <a:latin typeface="Palatino Linotype"/>
                <a:cs typeface="Palatino Linotype"/>
              </a:rPr>
              <a:t>:string, </a:t>
            </a:r>
            <a:r>
              <a:rPr sz="3000" i="1" spc="-5" dirty="0">
                <a:solidFill>
                  <a:srgbClr val="9A0000"/>
                </a:solidFill>
                <a:latin typeface="Palatino Linotype"/>
                <a:cs typeface="Palatino Linotype"/>
              </a:rPr>
              <a:t>email</a:t>
            </a:r>
            <a:r>
              <a:rPr sz="3000" i="1" spc="-5" dirty="0">
                <a:solidFill>
                  <a:srgbClr val="003366"/>
                </a:solidFill>
                <a:latin typeface="Palatino Linotype"/>
                <a:cs typeface="Palatino Linotype"/>
              </a:rPr>
              <a:t>:string, </a:t>
            </a:r>
            <a:r>
              <a:rPr sz="3000" i="1" spc="-5" dirty="0">
                <a:solidFill>
                  <a:srgbClr val="9A0000"/>
                </a:solidFill>
                <a:latin typeface="Palatino Linotype"/>
                <a:cs typeface="Palatino Linotype"/>
              </a:rPr>
              <a:t> age</a:t>
            </a:r>
            <a:r>
              <a:rPr sz="3000" i="1" spc="-5" dirty="0">
                <a:solidFill>
                  <a:srgbClr val="003366"/>
                </a:solidFill>
                <a:latin typeface="Palatino Linotype"/>
                <a:cs typeface="Palatino Linotype"/>
              </a:rPr>
              <a:t>:integer,</a:t>
            </a:r>
            <a:r>
              <a:rPr sz="3000" i="1" spc="-10" dirty="0">
                <a:solidFill>
                  <a:srgbClr val="003366"/>
                </a:solidFill>
                <a:latin typeface="Palatino Linotype"/>
                <a:cs typeface="Palatino Linotype"/>
              </a:rPr>
              <a:t> </a:t>
            </a:r>
            <a:r>
              <a:rPr sz="3000" i="1" spc="-5" dirty="0">
                <a:solidFill>
                  <a:srgbClr val="9A0000"/>
                </a:solidFill>
                <a:latin typeface="Palatino Linotype"/>
                <a:cs typeface="Palatino Linotype"/>
              </a:rPr>
              <a:t>gr</a:t>
            </a:r>
            <a:r>
              <a:rPr sz="3000" i="1" spc="-5" dirty="0">
                <a:solidFill>
                  <a:srgbClr val="003366"/>
                </a:solidFill>
                <a:latin typeface="Palatino Linotype"/>
                <a:cs typeface="Palatino Linotype"/>
              </a:rPr>
              <a:t>:integer)</a:t>
            </a:r>
            <a:endParaRPr sz="3000" dirty="0">
              <a:latin typeface="Palatino Linotype"/>
              <a:cs typeface="Palatino Linotype"/>
            </a:endParaRPr>
          </a:p>
          <a:p>
            <a:pPr marL="756285" lvl="1" indent="-287020">
              <a:lnSpc>
                <a:spcPct val="100000"/>
              </a:lnSpc>
              <a:spcBef>
                <a:spcPts val="285"/>
              </a:spcBef>
              <a:buClr>
                <a:srgbClr val="9A0000"/>
              </a:buClr>
              <a:buSzPct val="69642"/>
              <a:buFont typeface="Wingdings"/>
              <a:buChar char="◼"/>
              <a:tabLst>
                <a:tab pos="756920" algn="l"/>
              </a:tabLst>
            </a:pPr>
            <a:r>
              <a:rPr sz="2800" b="1" spc="45" dirty="0">
                <a:solidFill>
                  <a:srgbClr val="003366"/>
                </a:solidFill>
                <a:latin typeface="Cambria"/>
                <a:cs typeface="Cambria"/>
              </a:rPr>
              <a:t>Constrângere </a:t>
            </a:r>
            <a:r>
              <a:rPr sz="2800" b="1" spc="60" dirty="0">
                <a:solidFill>
                  <a:srgbClr val="7030A0"/>
                </a:solidFill>
                <a:latin typeface="Cambria"/>
                <a:cs typeface="Cambria"/>
              </a:rPr>
              <a:t>de domeniu</a:t>
            </a:r>
            <a:r>
              <a:rPr sz="2800" spc="60" dirty="0">
                <a:solidFill>
                  <a:srgbClr val="003366"/>
                </a:solidFill>
                <a:latin typeface="Cambria"/>
                <a:cs typeface="Cambria"/>
              </a:rPr>
              <a:t>:</a:t>
            </a:r>
            <a:r>
              <a:rPr sz="2800" spc="110" dirty="0">
                <a:solidFill>
                  <a:srgbClr val="003366"/>
                </a:solidFill>
                <a:latin typeface="Cambria"/>
                <a:cs typeface="Cambria"/>
              </a:rPr>
              <a:t> </a:t>
            </a:r>
            <a:r>
              <a:rPr sz="2800" i="1" spc="-5" dirty="0">
                <a:solidFill>
                  <a:srgbClr val="7030A0"/>
                </a:solidFill>
                <a:latin typeface="Palatino Linotype"/>
                <a:cs typeface="Palatino Linotype"/>
              </a:rPr>
              <a:t>gr</a:t>
            </a:r>
            <a:r>
              <a:rPr sz="2800" i="1" spc="-5" dirty="0">
                <a:solidFill>
                  <a:srgbClr val="003366"/>
                </a:solidFill>
                <a:latin typeface="Palatino Linotype"/>
                <a:cs typeface="Palatino Linotype"/>
              </a:rPr>
              <a:t>:integer</a:t>
            </a:r>
            <a:endParaRPr sz="2800" dirty="0">
              <a:latin typeface="Palatino Linotype"/>
              <a:cs typeface="Palatino Linotype"/>
            </a:endParaRPr>
          </a:p>
          <a:p>
            <a:pPr marL="756285" lvl="1" indent="-287020">
              <a:lnSpc>
                <a:spcPct val="100000"/>
              </a:lnSpc>
              <a:spcBef>
                <a:spcPts val="335"/>
              </a:spcBef>
              <a:buClr>
                <a:srgbClr val="9A0000"/>
              </a:buClr>
              <a:buSzPct val="69642"/>
              <a:buFont typeface="Wingdings"/>
              <a:buChar char="◼"/>
              <a:tabLst>
                <a:tab pos="756920" algn="l"/>
              </a:tabLst>
            </a:pPr>
            <a:r>
              <a:rPr sz="2800" b="1" spc="45" dirty="0">
                <a:solidFill>
                  <a:srgbClr val="003366"/>
                </a:solidFill>
                <a:latin typeface="Cambria"/>
                <a:cs typeface="Cambria"/>
              </a:rPr>
              <a:t>Constrângere </a:t>
            </a:r>
            <a:r>
              <a:rPr sz="2800" b="1" spc="60" dirty="0">
                <a:solidFill>
                  <a:srgbClr val="7030A0"/>
                </a:solidFill>
                <a:latin typeface="Cambria"/>
                <a:cs typeface="Cambria"/>
              </a:rPr>
              <a:t>de </a:t>
            </a:r>
            <a:r>
              <a:rPr sz="2800" b="1" spc="20" dirty="0">
                <a:solidFill>
                  <a:srgbClr val="7030A0"/>
                </a:solidFill>
                <a:latin typeface="Cambria"/>
                <a:cs typeface="Cambria"/>
              </a:rPr>
              <a:t>interval</a:t>
            </a:r>
            <a:r>
              <a:rPr sz="2800" spc="20" dirty="0">
                <a:solidFill>
                  <a:srgbClr val="003366"/>
                </a:solidFill>
                <a:latin typeface="Cambria"/>
                <a:cs typeface="Cambria"/>
              </a:rPr>
              <a:t>: </a:t>
            </a:r>
            <a:r>
              <a:rPr sz="2800" spc="-155" dirty="0">
                <a:solidFill>
                  <a:srgbClr val="003366"/>
                </a:solidFill>
                <a:latin typeface="Cambria"/>
                <a:cs typeface="Cambria"/>
              </a:rPr>
              <a:t>18 </a:t>
            </a:r>
            <a:r>
              <a:rPr sz="2800" spc="-20" dirty="0">
                <a:solidFill>
                  <a:srgbClr val="003366"/>
                </a:solidFill>
                <a:latin typeface="Cambria"/>
                <a:cs typeface="Cambria"/>
              </a:rPr>
              <a:t>≤ </a:t>
            </a:r>
            <a:r>
              <a:rPr sz="2800" i="1" spc="-5" dirty="0">
                <a:solidFill>
                  <a:srgbClr val="C00000"/>
                </a:solidFill>
                <a:latin typeface="Palatino Linotype"/>
                <a:cs typeface="Palatino Linotype"/>
              </a:rPr>
              <a:t>age </a:t>
            </a:r>
            <a:r>
              <a:rPr sz="2800" spc="-20" dirty="0">
                <a:solidFill>
                  <a:srgbClr val="003366"/>
                </a:solidFill>
                <a:latin typeface="Cambria"/>
                <a:cs typeface="Cambria"/>
              </a:rPr>
              <a:t>≤</a:t>
            </a:r>
            <a:r>
              <a:rPr sz="2800" spc="40" dirty="0">
                <a:solidFill>
                  <a:srgbClr val="003366"/>
                </a:solidFill>
                <a:latin typeface="Cambria"/>
                <a:cs typeface="Cambria"/>
              </a:rPr>
              <a:t> </a:t>
            </a:r>
            <a:r>
              <a:rPr sz="2800" spc="-155" dirty="0">
                <a:solidFill>
                  <a:srgbClr val="003366"/>
                </a:solidFill>
                <a:latin typeface="Cambria"/>
                <a:cs typeface="Cambria"/>
              </a:rPr>
              <a:t>70</a:t>
            </a:r>
            <a:endParaRPr sz="2800" dirty="0">
              <a:latin typeface="Cambria"/>
              <a:cs typeface="Cambria"/>
            </a:endParaRPr>
          </a:p>
          <a:p>
            <a:pPr lvl="1">
              <a:lnSpc>
                <a:spcPct val="100000"/>
              </a:lnSpc>
              <a:spcBef>
                <a:spcPts val="15"/>
              </a:spcBef>
              <a:buChar char="◼"/>
            </a:pPr>
            <a:endParaRPr sz="4350" dirty="0">
              <a:latin typeface="Cambria"/>
              <a:cs typeface="Cambria"/>
            </a:endParaRPr>
          </a:p>
          <a:p>
            <a:pPr marL="355600" marR="45720" indent="-343535">
              <a:lnSpc>
                <a:spcPct val="90800"/>
              </a:lnSpc>
              <a:buClr>
                <a:srgbClr val="9A0000"/>
              </a:buClr>
              <a:buSzPct val="80000"/>
              <a:buFont typeface="Wingdings"/>
              <a:buChar char="◼"/>
              <a:tabLst>
                <a:tab pos="457834" algn="l"/>
                <a:tab pos="458470" algn="l"/>
              </a:tabLst>
            </a:pPr>
            <a:r>
              <a:rPr dirty="0"/>
              <a:t>	</a:t>
            </a:r>
            <a:r>
              <a:rPr sz="3000" b="1" i="1" spc="5" dirty="0">
                <a:solidFill>
                  <a:srgbClr val="003366"/>
                </a:solidFill>
                <a:latin typeface="Cambria"/>
                <a:cs typeface="Cambria"/>
              </a:rPr>
              <a:t>TestResults</a:t>
            </a:r>
            <a:r>
              <a:rPr sz="3000" i="1" spc="5" dirty="0">
                <a:solidFill>
                  <a:srgbClr val="003366"/>
                </a:solidFill>
                <a:latin typeface="Palatino Linotype"/>
                <a:cs typeface="Palatino Linotype"/>
              </a:rPr>
              <a:t>(</a:t>
            </a:r>
            <a:r>
              <a:rPr sz="3000" i="1" spc="5" dirty="0">
                <a:solidFill>
                  <a:srgbClr val="9A0000"/>
                </a:solidFill>
                <a:latin typeface="Palatino Linotype"/>
                <a:cs typeface="Palatino Linotype"/>
              </a:rPr>
              <a:t>sid</a:t>
            </a:r>
            <a:r>
              <a:rPr sz="3000" i="1" spc="5" dirty="0">
                <a:solidFill>
                  <a:srgbClr val="003366"/>
                </a:solidFill>
                <a:latin typeface="Palatino Linotype"/>
                <a:cs typeface="Palatino Linotype"/>
              </a:rPr>
              <a:t>:string, </a:t>
            </a:r>
            <a:r>
              <a:rPr sz="3000" i="1" spc="-5" dirty="0">
                <a:solidFill>
                  <a:srgbClr val="9A0000"/>
                </a:solidFill>
                <a:latin typeface="Palatino Linotype"/>
                <a:cs typeface="Palatino Linotype"/>
              </a:rPr>
              <a:t>TotalQuestions</a:t>
            </a:r>
            <a:r>
              <a:rPr sz="3000" i="1" spc="-5" dirty="0">
                <a:solidFill>
                  <a:srgbClr val="003366"/>
                </a:solidFill>
                <a:latin typeface="Palatino Linotype"/>
                <a:cs typeface="Palatino Linotype"/>
              </a:rPr>
              <a:t>:integer, </a:t>
            </a:r>
            <a:r>
              <a:rPr sz="3000" i="1" spc="-5" dirty="0">
                <a:solidFill>
                  <a:srgbClr val="9A0000"/>
                </a:solidFill>
                <a:latin typeface="Palatino Linotype"/>
                <a:cs typeface="Palatino Linotype"/>
              </a:rPr>
              <a:t> NotAnswered</a:t>
            </a:r>
            <a:r>
              <a:rPr sz="3000" i="1" spc="-5" dirty="0">
                <a:solidFill>
                  <a:srgbClr val="003366"/>
                </a:solidFill>
                <a:latin typeface="Palatino Linotype"/>
                <a:cs typeface="Palatino Linotype"/>
              </a:rPr>
              <a:t>:integer, </a:t>
            </a:r>
            <a:r>
              <a:rPr sz="3000" i="1" spc="-5" dirty="0">
                <a:solidFill>
                  <a:srgbClr val="9A0000"/>
                </a:solidFill>
                <a:latin typeface="Palatino Linotype"/>
                <a:cs typeface="Palatino Linotype"/>
              </a:rPr>
              <a:t>CorrectAnswers</a:t>
            </a:r>
            <a:r>
              <a:rPr sz="3000" i="1" spc="-5" dirty="0">
                <a:solidFill>
                  <a:srgbClr val="003366"/>
                </a:solidFill>
                <a:latin typeface="Palatino Linotype"/>
                <a:cs typeface="Palatino Linotype"/>
              </a:rPr>
              <a:t>:integer, </a:t>
            </a:r>
            <a:r>
              <a:rPr sz="3000" i="1" spc="-5" dirty="0">
                <a:solidFill>
                  <a:srgbClr val="9A0000"/>
                </a:solidFill>
                <a:latin typeface="Palatino Linotype"/>
                <a:cs typeface="Palatino Linotype"/>
              </a:rPr>
              <a:t> WrongAnswers</a:t>
            </a:r>
            <a:r>
              <a:rPr sz="3000" i="1" spc="-5" dirty="0">
                <a:solidFill>
                  <a:srgbClr val="003366"/>
                </a:solidFill>
                <a:latin typeface="Palatino Linotype"/>
                <a:cs typeface="Palatino Linotype"/>
              </a:rPr>
              <a:t>:integer)</a:t>
            </a:r>
            <a:endParaRPr sz="3000" dirty="0">
              <a:latin typeface="Palatino Linotype"/>
              <a:cs typeface="Palatino Linotype"/>
            </a:endParaRPr>
          </a:p>
          <a:p>
            <a:pPr marL="756285" lvl="1" indent="-287020">
              <a:lnSpc>
                <a:spcPts val="2945"/>
              </a:lnSpc>
              <a:spcBef>
                <a:spcPts val="340"/>
              </a:spcBef>
              <a:buClr>
                <a:srgbClr val="9A0000"/>
              </a:buClr>
              <a:buSzPct val="69230"/>
              <a:buFont typeface="Wingdings"/>
              <a:buChar char="◼"/>
              <a:tabLst>
                <a:tab pos="756920" algn="l"/>
              </a:tabLst>
            </a:pPr>
            <a:r>
              <a:rPr sz="2600" i="1" dirty="0">
                <a:solidFill>
                  <a:srgbClr val="003366"/>
                </a:solidFill>
                <a:latin typeface="Palatino Linotype"/>
                <a:cs typeface="Palatino Linotype"/>
              </a:rPr>
              <a:t>TotalQuestions </a:t>
            </a:r>
            <a:r>
              <a:rPr sz="2600" spc="135" dirty="0">
                <a:solidFill>
                  <a:srgbClr val="003366"/>
                </a:solidFill>
                <a:latin typeface="Cambria"/>
                <a:cs typeface="Cambria"/>
              </a:rPr>
              <a:t>= </a:t>
            </a:r>
            <a:r>
              <a:rPr sz="2600" i="1" spc="-5" dirty="0">
                <a:solidFill>
                  <a:srgbClr val="003366"/>
                </a:solidFill>
                <a:latin typeface="Palatino Linotype"/>
                <a:cs typeface="Palatino Linotype"/>
              </a:rPr>
              <a:t>NotAnswered </a:t>
            </a:r>
            <a:r>
              <a:rPr sz="2600" spc="135" dirty="0">
                <a:solidFill>
                  <a:srgbClr val="003366"/>
                </a:solidFill>
                <a:latin typeface="Cambria"/>
                <a:cs typeface="Cambria"/>
              </a:rPr>
              <a:t>+ </a:t>
            </a:r>
            <a:r>
              <a:rPr sz="2600" i="1" spc="-5" dirty="0">
                <a:solidFill>
                  <a:srgbClr val="003366"/>
                </a:solidFill>
                <a:latin typeface="Palatino Linotype"/>
                <a:cs typeface="Palatino Linotype"/>
              </a:rPr>
              <a:t>CorrectAnswers</a:t>
            </a:r>
            <a:r>
              <a:rPr sz="2600" i="1" spc="-160" dirty="0">
                <a:solidFill>
                  <a:srgbClr val="003366"/>
                </a:solidFill>
                <a:latin typeface="Palatino Linotype"/>
                <a:cs typeface="Palatino Linotype"/>
              </a:rPr>
              <a:t> </a:t>
            </a:r>
            <a:r>
              <a:rPr sz="2600" spc="-1080" dirty="0">
                <a:solidFill>
                  <a:srgbClr val="003366"/>
                </a:solidFill>
                <a:latin typeface="Cambria"/>
                <a:cs typeface="Cambria"/>
              </a:rPr>
              <a:t>+</a:t>
            </a:r>
            <a:endParaRPr sz="2600" dirty="0">
              <a:latin typeface="Cambria"/>
              <a:cs typeface="Cambria"/>
            </a:endParaRPr>
          </a:p>
          <a:p>
            <a:pPr marL="756285">
              <a:lnSpc>
                <a:spcPts val="3185"/>
              </a:lnSpc>
            </a:pPr>
            <a:r>
              <a:rPr sz="2600" i="1" dirty="0">
                <a:solidFill>
                  <a:srgbClr val="003366"/>
                </a:solidFill>
                <a:latin typeface="Palatino Linotype"/>
                <a:cs typeface="Palatino Linotype"/>
              </a:rPr>
              <a:t>WrongAnswers </a:t>
            </a:r>
            <a:r>
              <a:rPr sz="2600" i="1" dirty="0">
                <a:solidFill>
                  <a:srgbClr val="003366"/>
                </a:solidFill>
                <a:latin typeface="Cambria"/>
                <a:cs typeface="Cambria"/>
              </a:rPr>
              <a:t>– </a:t>
            </a:r>
            <a:r>
              <a:rPr lang="en-US" sz="2800" b="1" spc="150" dirty="0" smtClean="0">
                <a:solidFill>
                  <a:srgbClr val="FF0000"/>
                </a:solidFill>
                <a:latin typeface="Times New Roman"/>
                <a:cs typeface="Times New Roman"/>
              </a:rPr>
              <a:t>NU </a:t>
            </a:r>
            <a:r>
              <a:rPr lang="ro-MO" sz="2800" b="1" spc="155" dirty="0" smtClean="0">
                <a:solidFill>
                  <a:srgbClr val="003366"/>
                </a:solidFill>
                <a:latin typeface="Times New Roman"/>
                <a:cs typeface="Times New Roman"/>
              </a:rPr>
              <a:t>este</a:t>
            </a:r>
            <a:r>
              <a:rPr sz="2800" b="1" spc="155" dirty="0" smtClean="0">
                <a:solidFill>
                  <a:srgbClr val="003366"/>
                </a:solidFill>
                <a:latin typeface="Times New Roman"/>
                <a:cs typeface="Times New Roman"/>
              </a:rPr>
              <a:t> </a:t>
            </a:r>
            <a:r>
              <a:rPr sz="2800" b="1" spc="155" dirty="0">
                <a:solidFill>
                  <a:srgbClr val="003366"/>
                </a:solidFill>
                <a:latin typeface="Times New Roman"/>
                <a:cs typeface="Times New Roman"/>
              </a:rPr>
              <a:t>o</a:t>
            </a:r>
            <a:r>
              <a:rPr sz="2800" b="1" spc="-270" dirty="0">
                <a:solidFill>
                  <a:srgbClr val="003366"/>
                </a:solidFill>
                <a:latin typeface="Times New Roman"/>
                <a:cs typeface="Times New Roman"/>
              </a:rPr>
              <a:t> </a:t>
            </a:r>
            <a:r>
              <a:rPr sz="2800" b="1" spc="-60" dirty="0">
                <a:solidFill>
                  <a:srgbClr val="003366"/>
                </a:solidFill>
                <a:latin typeface="Times New Roman"/>
                <a:cs typeface="Times New Roman"/>
              </a:rPr>
              <a:t>CI!</a:t>
            </a:r>
            <a:endParaRPr sz="2800" dirty="0">
              <a:latin typeface="Times New Roman"/>
              <a:cs typeface="Times New Roman"/>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47800" y="228600"/>
            <a:ext cx="6476999" cy="689932"/>
          </a:xfrm>
          <a:prstGeom prst="rect">
            <a:avLst/>
          </a:prstGeom>
        </p:spPr>
        <p:txBody>
          <a:bodyPr vert="horz" wrap="square" lIns="0" tIns="12700" rIns="0" bIns="0" rtlCol="0">
            <a:spAutoFit/>
          </a:bodyPr>
          <a:lstStyle/>
          <a:p>
            <a:pPr marL="12700">
              <a:lnSpc>
                <a:spcPct val="100000"/>
              </a:lnSpc>
              <a:spcBef>
                <a:spcPts val="100"/>
              </a:spcBef>
            </a:pPr>
            <a:r>
              <a:rPr b="1" i="0" spc="160" dirty="0">
                <a:solidFill>
                  <a:srgbClr val="FF0000"/>
                </a:solidFill>
                <a:latin typeface="Cambria"/>
                <a:cs typeface="Cambria"/>
              </a:rPr>
              <a:t>Chei</a:t>
            </a:r>
            <a:r>
              <a:rPr b="1" i="0" spc="55" dirty="0">
                <a:solidFill>
                  <a:srgbClr val="FF0000"/>
                </a:solidFill>
                <a:latin typeface="Cambria"/>
                <a:cs typeface="Cambria"/>
              </a:rPr>
              <a:t> </a:t>
            </a:r>
            <a:r>
              <a:rPr b="1" i="0" spc="30" dirty="0">
                <a:solidFill>
                  <a:srgbClr val="FF0000"/>
                </a:solidFill>
                <a:latin typeface="Cambria"/>
                <a:cs typeface="Cambria"/>
              </a:rPr>
              <a:t>Primare</a:t>
            </a:r>
          </a:p>
        </p:txBody>
      </p:sp>
      <p:sp>
        <p:nvSpPr>
          <p:cNvPr id="3" name="object 3"/>
          <p:cNvSpPr txBox="1"/>
          <p:nvPr/>
        </p:nvSpPr>
        <p:spPr>
          <a:xfrm>
            <a:off x="383540" y="1687116"/>
            <a:ext cx="8430260" cy="3395345"/>
          </a:xfrm>
          <a:prstGeom prst="rect">
            <a:avLst/>
          </a:prstGeom>
        </p:spPr>
        <p:txBody>
          <a:bodyPr vert="horz" wrap="square" lIns="0" tIns="90170" rIns="0" bIns="0" rtlCol="0">
            <a:spAutoFit/>
          </a:bodyPr>
          <a:lstStyle/>
          <a:p>
            <a:pPr marL="355600" indent="-342900">
              <a:lnSpc>
                <a:spcPct val="100000"/>
              </a:lnSpc>
              <a:spcBef>
                <a:spcPts val="710"/>
              </a:spcBef>
              <a:buClr>
                <a:srgbClr val="9A0000"/>
              </a:buClr>
              <a:buSzPct val="75000"/>
              <a:buFont typeface="Wingdings"/>
              <a:buChar char="◼"/>
              <a:tabLst>
                <a:tab pos="354965" algn="l"/>
                <a:tab pos="355600" algn="l"/>
              </a:tabLst>
            </a:pPr>
            <a:r>
              <a:rPr sz="2400" spc="320" dirty="0">
                <a:solidFill>
                  <a:srgbClr val="003366"/>
                </a:solidFill>
                <a:latin typeface="Cambria"/>
                <a:cs typeface="Cambria"/>
              </a:rPr>
              <a:t>O </a:t>
            </a:r>
            <a:r>
              <a:rPr sz="2400" spc="55" dirty="0">
                <a:solidFill>
                  <a:srgbClr val="003366"/>
                </a:solidFill>
                <a:latin typeface="Cambria"/>
                <a:cs typeface="Cambria"/>
              </a:rPr>
              <a:t>mulţime de </a:t>
            </a:r>
            <a:r>
              <a:rPr sz="2400" spc="5" dirty="0">
                <a:solidFill>
                  <a:srgbClr val="003366"/>
                </a:solidFill>
                <a:latin typeface="Cambria"/>
                <a:cs typeface="Cambria"/>
              </a:rPr>
              <a:t>atribute </a:t>
            </a:r>
            <a:r>
              <a:rPr sz="2400" spc="15" dirty="0">
                <a:solidFill>
                  <a:srgbClr val="003366"/>
                </a:solidFill>
                <a:latin typeface="Cambria"/>
                <a:cs typeface="Cambria"/>
              </a:rPr>
              <a:t>reprezintă </a:t>
            </a:r>
            <a:r>
              <a:rPr sz="2400" spc="35" dirty="0">
                <a:solidFill>
                  <a:srgbClr val="003366"/>
                </a:solidFill>
                <a:latin typeface="Cambria"/>
                <a:cs typeface="Cambria"/>
              </a:rPr>
              <a:t>o </a:t>
            </a:r>
            <a:r>
              <a:rPr sz="2400" b="1" spc="105" dirty="0">
                <a:solidFill>
                  <a:srgbClr val="C00000"/>
                </a:solidFill>
                <a:latin typeface="Times New Roman"/>
                <a:cs typeface="Times New Roman"/>
              </a:rPr>
              <a:t>cheie </a:t>
            </a:r>
            <a:r>
              <a:rPr sz="2400" spc="25" dirty="0">
                <a:solidFill>
                  <a:srgbClr val="003366"/>
                </a:solidFill>
                <a:latin typeface="Cambria"/>
                <a:cs typeface="Cambria"/>
              </a:rPr>
              <a:t>a </a:t>
            </a:r>
            <a:r>
              <a:rPr sz="2400" spc="40" dirty="0">
                <a:solidFill>
                  <a:srgbClr val="003366"/>
                </a:solidFill>
                <a:latin typeface="Cambria"/>
                <a:cs typeface="Cambria"/>
              </a:rPr>
              <a:t>unei </a:t>
            </a:r>
            <a:r>
              <a:rPr sz="2400" spc="5" dirty="0">
                <a:solidFill>
                  <a:srgbClr val="003366"/>
                </a:solidFill>
                <a:latin typeface="Cambria"/>
                <a:cs typeface="Cambria"/>
              </a:rPr>
              <a:t>relaţii</a:t>
            </a:r>
            <a:r>
              <a:rPr sz="2400" spc="15" dirty="0">
                <a:solidFill>
                  <a:srgbClr val="003366"/>
                </a:solidFill>
                <a:latin typeface="Cambria"/>
                <a:cs typeface="Cambria"/>
              </a:rPr>
              <a:t> </a:t>
            </a:r>
            <a:r>
              <a:rPr sz="2400" spc="30" dirty="0">
                <a:solidFill>
                  <a:srgbClr val="003366"/>
                </a:solidFill>
                <a:latin typeface="Cambria"/>
                <a:cs typeface="Cambria"/>
              </a:rPr>
              <a:t>dacă:</a:t>
            </a:r>
            <a:endParaRPr sz="2400" dirty="0">
              <a:latin typeface="Cambria"/>
              <a:cs typeface="Cambria"/>
            </a:endParaRPr>
          </a:p>
          <a:p>
            <a:pPr marL="723900" lvl="1" indent="-254635">
              <a:lnSpc>
                <a:spcPct val="100000"/>
              </a:lnSpc>
              <a:spcBef>
                <a:spcPts val="509"/>
              </a:spcBef>
              <a:buAutoNum type="arabicPeriod"/>
              <a:tabLst>
                <a:tab pos="724535" algn="l"/>
              </a:tabLst>
            </a:pPr>
            <a:r>
              <a:rPr lang="en-US" sz="2000" b="1" spc="200" dirty="0" smtClean="0">
                <a:solidFill>
                  <a:srgbClr val="FF0000"/>
                </a:solidFill>
                <a:latin typeface="Cambria"/>
                <a:cs typeface="Cambria"/>
              </a:rPr>
              <a:t>NU</a:t>
            </a:r>
            <a:r>
              <a:rPr sz="2000" spc="200" dirty="0" smtClean="0">
                <a:solidFill>
                  <a:srgbClr val="003366"/>
                </a:solidFill>
                <a:latin typeface="Cambria"/>
                <a:cs typeface="Cambria"/>
              </a:rPr>
              <a:t> </a:t>
            </a:r>
            <a:r>
              <a:rPr sz="2000" spc="10" dirty="0">
                <a:solidFill>
                  <a:srgbClr val="003366"/>
                </a:solidFill>
                <a:latin typeface="Cambria"/>
                <a:cs typeface="Cambria"/>
              </a:rPr>
              <a:t>există </a:t>
            </a:r>
            <a:r>
              <a:rPr sz="2000" spc="65" dirty="0">
                <a:solidFill>
                  <a:srgbClr val="003366"/>
                </a:solidFill>
                <a:latin typeface="Cambria"/>
                <a:cs typeface="Cambria"/>
              </a:rPr>
              <a:t>două </a:t>
            </a:r>
            <a:r>
              <a:rPr sz="2000" spc="30" dirty="0">
                <a:solidFill>
                  <a:srgbClr val="003366"/>
                </a:solidFill>
                <a:latin typeface="Cambria"/>
                <a:cs typeface="Cambria"/>
              </a:rPr>
              <a:t>tuple </a:t>
            </a:r>
            <a:r>
              <a:rPr sz="2000" spc="-5" dirty="0">
                <a:solidFill>
                  <a:srgbClr val="003366"/>
                </a:solidFill>
                <a:latin typeface="Cambria"/>
                <a:cs typeface="Cambria"/>
              </a:rPr>
              <a:t>care </a:t>
            </a:r>
            <a:r>
              <a:rPr sz="2000" spc="60" dirty="0">
                <a:solidFill>
                  <a:srgbClr val="003366"/>
                </a:solidFill>
                <a:latin typeface="Cambria"/>
                <a:cs typeface="Cambria"/>
              </a:rPr>
              <a:t>au </a:t>
            </a:r>
            <a:r>
              <a:rPr sz="2000" spc="10" dirty="0">
                <a:solidFill>
                  <a:srgbClr val="003366"/>
                </a:solidFill>
                <a:latin typeface="Cambria"/>
                <a:cs typeface="Cambria"/>
              </a:rPr>
              <a:t>aceleaşi </a:t>
            </a:r>
            <a:r>
              <a:rPr sz="2000" spc="35" dirty="0">
                <a:solidFill>
                  <a:srgbClr val="003366"/>
                </a:solidFill>
                <a:latin typeface="Cambria"/>
                <a:cs typeface="Cambria"/>
              </a:rPr>
              <a:t>valori </a:t>
            </a:r>
            <a:r>
              <a:rPr sz="2000" spc="20" dirty="0">
                <a:solidFill>
                  <a:srgbClr val="003366"/>
                </a:solidFill>
                <a:latin typeface="Cambria"/>
                <a:cs typeface="Cambria"/>
              </a:rPr>
              <a:t>pentru </a:t>
            </a:r>
            <a:r>
              <a:rPr sz="2000" spc="-5" dirty="0">
                <a:solidFill>
                  <a:srgbClr val="003366"/>
                </a:solidFill>
                <a:latin typeface="Cambria"/>
                <a:cs typeface="Cambria"/>
              </a:rPr>
              <a:t>toate</a:t>
            </a:r>
            <a:r>
              <a:rPr sz="2000" spc="110" dirty="0">
                <a:solidFill>
                  <a:srgbClr val="003366"/>
                </a:solidFill>
                <a:latin typeface="Cambria"/>
                <a:cs typeface="Cambria"/>
              </a:rPr>
              <a:t> </a:t>
            </a:r>
            <a:r>
              <a:rPr sz="2000" spc="5" dirty="0">
                <a:solidFill>
                  <a:srgbClr val="003366"/>
                </a:solidFill>
                <a:latin typeface="Cambria"/>
                <a:cs typeface="Cambria"/>
              </a:rPr>
              <a:t>atributele</a:t>
            </a:r>
            <a:endParaRPr sz="2000" dirty="0">
              <a:latin typeface="Cambria"/>
              <a:cs typeface="Cambria"/>
            </a:endParaRPr>
          </a:p>
          <a:p>
            <a:pPr marL="2756535">
              <a:lnSpc>
                <a:spcPct val="100000"/>
              </a:lnSpc>
              <a:spcBef>
                <a:spcPts val="545"/>
              </a:spcBef>
            </a:pPr>
            <a:r>
              <a:rPr sz="2400" b="1" spc="155" dirty="0">
                <a:solidFill>
                  <a:srgbClr val="003366"/>
                </a:solidFill>
                <a:latin typeface="Cambria"/>
                <a:cs typeface="Cambria"/>
              </a:rPr>
              <a:t>ŞI</a:t>
            </a:r>
            <a:endParaRPr sz="2400" dirty="0">
              <a:latin typeface="Cambria"/>
              <a:cs typeface="Cambria"/>
            </a:endParaRPr>
          </a:p>
          <a:p>
            <a:pPr marL="724535" lvl="1" indent="-255270">
              <a:lnSpc>
                <a:spcPct val="100000"/>
              </a:lnSpc>
              <a:spcBef>
                <a:spcPts val="509"/>
              </a:spcBef>
              <a:buAutoNum type="arabicPeriod" startAt="2"/>
              <a:tabLst>
                <a:tab pos="725170" algn="l"/>
              </a:tabLst>
            </a:pPr>
            <a:r>
              <a:rPr sz="2000" spc="40" dirty="0" err="1">
                <a:solidFill>
                  <a:srgbClr val="003366"/>
                </a:solidFill>
                <a:latin typeface="Cambria"/>
                <a:cs typeface="Cambria"/>
              </a:rPr>
              <a:t>Aceste</a:t>
            </a:r>
            <a:r>
              <a:rPr sz="2000" spc="40" dirty="0">
                <a:solidFill>
                  <a:srgbClr val="003366"/>
                </a:solidFill>
                <a:latin typeface="Cambria"/>
                <a:cs typeface="Cambria"/>
              </a:rPr>
              <a:t> </a:t>
            </a:r>
            <a:r>
              <a:rPr sz="2000" spc="45" dirty="0" err="1" smtClean="0">
                <a:solidFill>
                  <a:srgbClr val="003366"/>
                </a:solidFill>
                <a:latin typeface="Cambria"/>
                <a:cs typeface="Cambria"/>
              </a:rPr>
              <a:t>lucru</a:t>
            </a:r>
            <a:r>
              <a:rPr lang="en-US" sz="2000" b="1" spc="45" dirty="0" smtClean="0">
                <a:solidFill>
                  <a:srgbClr val="FF0000"/>
                </a:solidFill>
                <a:latin typeface="Cambria"/>
                <a:cs typeface="Cambria"/>
              </a:rPr>
              <a:t> </a:t>
            </a:r>
            <a:r>
              <a:rPr lang="en-US" sz="2000" b="1" spc="70" dirty="0" smtClean="0">
                <a:solidFill>
                  <a:srgbClr val="FF0000"/>
                </a:solidFill>
                <a:latin typeface="Cambria"/>
                <a:cs typeface="Cambria"/>
              </a:rPr>
              <a:t>NU </a:t>
            </a:r>
            <a:r>
              <a:rPr sz="2000" spc="-20" dirty="0" err="1" smtClean="0">
                <a:solidFill>
                  <a:srgbClr val="003366"/>
                </a:solidFill>
                <a:latin typeface="Cambria"/>
                <a:cs typeface="Cambria"/>
              </a:rPr>
              <a:t>este</a:t>
            </a:r>
            <a:r>
              <a:rPr sz="2000" spc="-20" dirty="0" smtClean="0">
                <a:solidFill>
                  <a:srgbClr val="003366"/>
                </a:solidFill>
                <a:latin typeface="Cambria"/>
                <a:cs typeface="Cambria"/>
              </a:rPr>
              <a:t> </a:t>
            </a:r>
            <a:r>
              <a:rPr sz="2000" spc="30" dirty="0">
                <a:solidFill>
                  <a:srgbClr val="003366"/>
                </a:solidFill>
                <a:latin typeface="Cambria"/>
                <a:cs typeface="Cambria"/>
              </a:rPr>
              <a:t>adevărat </a:t>
            </a:r>
            <a:r>
              <a:rPr sz="2000" spc="20" dirty="0">
                <a:solidFill>
                  <a:srgbClr val="003366"/>
                </a:solidFill>
                <a:latin typeface="Cambria"/>
                <a:cs typeface="Cambria"/>
              </a:rPr>
              <a:t>pentru nici </a:t>
            </a:r>
            <a:r>
              <a:rPr sz="2000" spc="30" dirty="0">
                <a:solidFill>
                  <a:srgbClr val="003366"/>
                </a:solidFill>
                <a:latin typeface="Cambria"/>
                <a:cs typeface="Cambria"/>
              </a:rPr>
              <a:t>o </a:t>
            </a:r>
            <a:r>
              <a:rPr sz="2000" spc="40" dirty="0">
                <a:solidFill>
                  <a:srgbClr val="003366"/>
                </a:solidFill>
                <a:latin typeface="Cambria"/>
                <a:cs typeface="Cambria"/>
              </a:rPr>
              <a:t>submuţime </a:t>
            </a:r>
            <a:r>
              <a:rPr sz="2000" spc="25" dirty="0">
                <a:solidFill>
                  <a:srgbClr val="003366"/>
                </a:solidFill>
                <a:latin typeface="Cambria"/>
                <a:cs typeface="Cambria"/>
              </a:rPr>
              <a:t>a</a:t>
            </a:r>
            <a:r>
              <a:rPr sz="2000" spc="204" dirty="0">
                <a:solidFill>
                  <a:srgbClr val="003366"/>
                </a:solidFill>
                <a:latin typeface="Cambria"/>
                <a:cs typeface="Cambria"/>
              </a:rPr>
              <a:t> </a:t>
            </a:r>
            <a:r>
              <a:rPr sz="2000" spc="20" dirty="0">
                <a:solidFill>
                  <a:srgbClr val="003366"/>
                </a:solidFill>
                <a:latin typeface="Cambria"/>
                <a:cs typeface="Cambria"/>
              </a:rPr>
              <a:t>cheii</a:t>
            </a:r>
            <a:endParaRPr sz="2000" dirty="0">
              <a:latin typeface="Cambria"/>
              <a:cs typeface="Cambria"/>
            </a:endParaRPr>
          </a:p>
          <a:p>
            <a:pPr lvl="1">
              <a:lnSpc>
                <a:spcPct val="100000"/>
              </a:lnSpc>
              <a:spcBef>
                <a:spcPts val="20"/>
              </a:spcBef>
              <a:buClr>
                <a:srgbClr val="003366"/>
              </a:buClr>
              <a:buFont typeface="Cambria"/>
              <a:buAutoNum type="arabicPeriod" startAt="2"/>
            </a:pPr>
            <a:endParaRPr sz="3400" dirty="0">
              <a:latin typeface="Cambria"/>
              <a:cs typeface="Cambria"/>
            </a:endParaRPr>
          </a:p>
          <a:p>
            <a:pPr marL="355600" indent="-342900">
              <a:lnSpc>
                <a:spcPct val="100000"/>
              </a:lnSpc>
              <a:buClr>
                <a:srgbClr val="9A0000"/>
              </a:buClr>
              <a:buSzPct val="75000"/>
              <a:buFont typeface="Wingdings"/>
              <a:buChar char="◼"/>
              <a:tabLst>
                <a:tab pos="354965" algn="l"/>
                <a:tab pos="355600" algn="l"/>
              </a:tabLst>
            </a:pPr>
            <a:r>
              <a:rPr sz="2400" spc="80" dirty="0">
                <a:solidFill>
                  <a:srgbClr val="003366"/>
                </a:solidFill>
                <a:latin typeface="Cambria"/>
                <a:cs typeface="Cambria"/>
              </a:rPr>
              <a:t>Dacă </a:t>
            </a:r>
            <a:r>
              <a:rPr sz="2400" spc="25" dirty="0">
                <a:solidFill>
                  <a:srgbClr val="003366"/>
                </a:solidFill>
                <a:latin typeface="Cambria"/>
                <a:cs typeface="Cambria"/>
              </a:rPr>
              <a:t>a </a:t>
            </a:r>
            <a:r>
              <a:rPr sz="2400" spc="-35" dirty="0">
                <a:solidFill>
                  <a:srgbClr val="003366"/>
                </a:solidFill>
                <a:latin typeface="Cambria"/>
                <a:cs typeface="Cambria"/>
              </a:rPr>
              <a:t>2-a </a:t>
            </a:r>
            <a:r>
              <a:rPr sz="2400" spc="20" dirty="0">
                <a:solidFill>
                  <a:srgbClr val="003366"/>
                </a:solidFill>
                <a:latin typeface="Cambria"/>
                <a:cs typeface="Cambria"/>
              </a:rPr>
              <a:t>afirmaţie </a:t>
            </a:r>
            <a:r>
              <a:rPr sz="2400" spc="-25" dirty="0">
                <a:solidFill>
                  <a:srgbClr val="003366"/>
                </a:solidFill>
                <a:latin typeface="Cambria"/>
                <a:cs typeface="Cambria"/>
              </a:rPr>
              <a:t>este </a:t>
            </a:r>
            <a:r>
              <a:rPr sz="2400" spc="30" dirty="0">
                <a:solidFill>
                  <a:srgbClr val="003366"/>
                </a:solidFill>
                <a:latin typeface="Cambria"/>
                <a:cs typeface="Cambria"/>
              </a:rPr>
              <a:t>falsă </a:t>
            </a:r>
            <a:r>
              <a:rPr sz="2400" spc="385" dirty="0">
                <a:solidFill>
                  <a:srgbClr val="003366"/>
                </a:solidFill>
                <a:latin typeface="Cambria"/>
                <a:cs typeface="Cambria"/>
              </a:rPr>
              <a:t>→ </a:t>
            </a:r>
            <a:r>
              <a:rPr sz="2400" b="1" spc="75" dirty="0">
                <a:solidFill>
                  <a:srgbClr val="C00000"/>
                </a:solidFill>
                <a:latin typeface="Times New Roman"/>
                <a:cs typeface="Times New Roman"/>
              </a:rPr>
              <a:t>super</a:t>
            </a:r>
            <a:r>
              <a:rPr sz="2400" b="1" spc="15" dirty="0">
                <a:solidFill>
                  <a:srgbClr val="C00000"/>
                </a:solidFill>
                <a:latin typeface="Times New Roman"/>
                <a:cs typeface="Times New Roman"/>
              </a:rPr>
              <a:t> </a:t>
            </a:r>
            <a:r>
              <a:rPr sz="2400" b="1" spc="105" dirty="0">
                <a:solidFill>
                  <a:srgbClr val="C00000"/>
                </a:solidFill>
                <a:latin typeface="Times New Roman"/>
                <a:cs typeface="Times New Roman"/>
              </a:rPr>
              <a:t>cheie</a:t>
            </a:r>
            <a:endParaRPr sz="2400" dirty="0">
              <a:latin typeface="Times New Roman"/>
              <a:cs typeface="Times New Roman"/>
            </a:endParaRPr>
          </a:p>
          <a:p>
            <a:pPr marL="355600" indent="-342900">
              <a:lnSpc>
                <a:spcPct val="100000"/>
              </a:lnSpc>
              <a:spcBef>
                <a:spcPts val="575"/>
              </a:spcBef>
              <a:buClr>
                <a:srgbClr val="9A0000"/>
              </a:buClr>
              <a:buSzPct val="75000"/>
              <a:buFont typeface="Wingdings"/>
              <a:buChar char="◼"/>
              <a:tabLst>
                <a:tab pos="354965" algn="l"/>
                <a:tab pos="355600" algn="l"/>
              </a:tabLst>
            </a:pPr>
            <a:r>
              <a:rPr sz="2400" spc="80" dirty="0">
                <a:solidFill>
                  <a:srgbClr val="003366"/>
                </a:solidFill>
                <a:latin typeface="Cambria"/>
                <a:cs typeface="Cambria"/>
              </a:rPr>
              <a:t>Daca </a:t>
            </a:r>
            <a:r>
              <a:rPr sz="2400" spc="10" dirty="0">
                <a:solidFill>
                  <a:srgbClr val="003366"/>
                </a:solidFill>
                <a:latin typeface="Cambria"/>
                <a:cs typeface="Cambria"/>
              </a:rPr>
              <a:t>există </a:t>
            </a:r>
            <a:r>
              <a:rPr sz="2400" spc="-5" dirty="0">
                <a:solidFill>
                  <a:srgbClr val="003366"/>
                </a:solidFill>
                <a:latin typeface="Cambria"/>
                <a:cs typeface="Cambria"/>
              </a:rPr>
              <a:t>&gt;1 </a:t>
            </a:r>
            <a:r>
              <a:rPr sz="2400" spc="10" dirty="0">
                <a:solidFill>
                  <a:srgbClr val="003366"/>
                </a:solidFill>
                <a:latin typeface="Cambria"/>
                <a:cs typeface="Cambria"/>
              </a:rPr>
              <a:t>cheie </a:t>
            </a:r>
            <a:r>
              <a:rPr sz="2400" spc="25" dirty="0">
                <a:solidFill>
                  <a:srgbClr val="003366"/>
                </a:solidFill>
                <a:latin typeface="Cambria"/>
                <a:cs typeface="Cambria"/>
              </a:rPr>
              <a:t>pentru </a:t>
            </a:r>
            <a:r>
              <a:rPr sz="2400" spc="35" dirty="0">
                <a:solidFill>
                  <a:srgbClr val="003366"/>
                </a:solidFill>
                <a:latin typeface="Cambria"/>
                <a:cs typeface="Cambria"/>
              </a:rPr>
              <a:t>o </a:t>
            </a:r>
            <a:r>
              <a:rPr sz="2400" spc="-5" dirty="0">
                <a:solidFill>
                  <a:srgbClr val="003366"/>
                </a:solidFill>
                <a:latin typeface="Cambria"/>
                <a:cs typeface="Cambria"/>
              </a:rPr>
              <a:t>relaţie </a:t>
            </a:r>
            <a:r>
              <a:rPr sz="2400" spc="385" dirty="0">
                <a:solidFill>
                  <a:srgbClr val="003366"/>
                </a:solidFill>
                <a:latin typeface="Cambria"/>
                <a:cs typeface="Cambria"/>
              </a:rPr>
              <a:t>→ </a:t>
            </a:r>
            <a:r>
              <a:rPr sz="2400" b="1" spc="95" dirty="0">
                <a:solidFill>
                  <a:srgbClr val="C00000"/>
                </a:solidFill>
                <a:latin typeface="Times New Roman"/>
                <a:cs typeface="Times New Roman"/>
              </a:rPr>
              <a:t>chei</a:t>
            </a:r>
            <a:r>
              <a:rPr sz="2400" b="1" spc="50" dirty="0">
                <a:solidFill>
                  <a:srgbClr val="C00000"/>
                </a:solidFill>
                <a:latin typeface="Times New Roman"/>
                <a:cs typeface="Times New Roman"/>
              </a:rPr>
              <a:t> </a:t>
            </a:r>
            <a:r>
              <a:rPr sz="2400" b="1" spc="65" dirty="0">
                <a:solidFill>
                  <a:srgbClr val="C00000"/>
                </a:solidFill>
                <a:latin typeface="Times New Roman"/>
                <a:cs typeface="Times New Roman"/>
              </a:rPr>
              <a:t>candidat</a:t>
            </a:r>
            <a:endParaRPr sz="2400" dirty="0">
              <a:latin typeface="Times New Roman"/>
              <a:cs typeface="Times New Roman"/>
            </a:endParaRPr>
          </a:p>
          <a:p>
            <a:pPr marL="355600" indent="-342900">
              <a:lnSpc>
                <a:spcPct val="100000"/>
              </a:lnSpc>
              <a:spcBef>
                <a:spcPts val="575"/>
              </a:spcBef>
              <a:buClr>
                <a:srgbClr val="9A0000"/>
              </a:buClr>
              <a:buSzPct val="75000"/>
              <a:buFont typeface="Wingdings"/>
              <a:buChar char="◼"/>
              <a:tabLst>
                <a:tab pos="354965" algn="l"/>
                <a:tab pos="355600" algn="l"/>
              </a:tabLst>
            </a:pPr>
            <a:r>
              <a:rPr sz="2400" spc="130" dirty="0">
                <a:solidFill>
                  <a:srgbClr val="003366"/>
                </a:solidFill>
                <a:latin typeface="Cambria"/>
                <a:cs typeface="Cambria"/>
              </a:rPr>
              <a:t>Una </a:t>
            </a:r>
            <a:r>
              <a:rPr sz="2400" spc="15" dirty="0">
                <a:solidFill>
                  <a:srgbClr val="003366"/>
                </a:solidFill>
                <a:latin typeface="Cambria"/>
                <a:cs typeface="Cambria"/>
              </a:rPr>
              <a:t>dintre cheile </a:t>
            </a:r>
            <a:r>
              <a:rPr sz="2400" spc="45" dirty="0">
                <a:solidFill>
                  <a:srgbClr val="003366"/>
                </a:solidFill>
                <a:latin typeface="Cambria"/>
                <a:cs typeface="Cambria"/>
              </a:rPr>
              <a:t>candidat </a:t>
            </a:r>
            <a:r>
              <a:rPr sz="2400" spc="-25" dirty="0">
                <a:solidFill>
                  <a:srgbClr val="003366"/>
                </a:solidFill>
                <a:latin typeface="Cambria"/>
                <a:cs typeface="Cambria"/>
              </a:rPr>
              <a:t>este </a:t>
            </a:r>
            <a:r>
              <a:rPr sz="2400" spc="-5" dirty="0">
                <a:solidFill>
                  <a:srgbClr val="003366"/>
                </a:solidFill>
                <a:latin typeface="Cambria"/>
                <a:cs typeface="Cambria"/>
              </a:rPr>
              <a:t>selectată </a:t>
            </a:r>
            <a:r>
              <a:rPr sz="2400" spc="15" dirty="0">
                <a:solidFill>
                  <a:srgbClr val="003366"/>
                </a:solidFill>
                <a:latin typeface="Cambria"/>
                <a:cs typeface="Cambria"/>
              </a:rPr>
              <a:t>ca </a:t>
            </a:r>
            <a:r>
              <a:rPr sz="2400" b="1" spc="105" dirty="0">
                <a:solidFill>
                  <a:srgbClr val="C00000"/>
                </a:solidFill>
                <a:latin typeface="Times New Roman"/>
                <a:cs typeface="Times New Roman"/>
              </a:rPr>
              <a:t>cheie</a:t>
            </a:r>
            <a:r>
              <a:rPr sz="2400" b="1" spc="335" dirty="0">
                <a:solidFill>
                  <a:srgbClr val="C00000"/>
                </a:solidFill>
                <a:latin typeface="Times New Roman"/>
                <a:cs typeface="Times New Roman"/>
              </a:rPr>
              <a:t> </a:t>
            </a:r>
            <a:r>
              <a:rPr sz="2400" b="1" spc="-65" dirty="0">
                <a:solidFill>
                  <a:srgbClr val="C00000"/>
                </a:solidFill>
                <a:latin typeface="Cambria"/>
                <a:cs typeface="Cambria"/>
              </a:rPr>
              <a:t>primară</a:t>
            </a:r>
            <a:endParaRPr sz="2400" dirty="0">
              <a:latin typeface="Cambria"/>
              <a:cs typeface="Cambria"/>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47800" y="381000"/>
            <a:ext cx="6477000" cy="505908"/>
          </a:xfrm>
          <a:prstGeom prst="rect">
            <a:avLst/>
          </a:prstGeom>
        </p:spPr>
        <p:txBody>
          <a:bodyPr vert="horz" wrap="square" lIns="0" tIns="13335" rIns="0" bIns="0" rtlCol="0">
            <a:spAutoFit/>
          </a:bodyPr>
          <a:lstStyle/>
          <a:p>
            <a:pPr marL="12700">
              <a:lnSpc>
                <a:spcPct val="100000"/>
              </a:lnSpc>
              <a:spcBef>
                <a:spcPts val="105"/>
              </a:spcBef>
            </a:pPr>
            <a:r>
              <a:rPr sz="3200" b="1" i="0" spc="145" dirty="0">
                <a:solidFill>
                  <a:srgbClr val="FF0000"/>
                </a:solidFill>
                <a:latin typeface="Cambria"/>
                <a:cs typeface="Cambria"/>
              </a:rPr>
              <a:t>Chei </a:t>
            </a:r>
            <a:r>
              <a:rPr sz="3200" b="1" i="0" dirty="0">
                <a:solidFill>
                  <a:srgbClr val="FF0000"/>
                </a:solidFill>
                <a:latin typeface="Cambria"/>
                <a:cs typeface="Cambria"/>
              </a:rPr>
              <a:t>străine</a:t>
            </a:r>
            <a:r>
              <a:rPr sz="3200" b="1" i="0" spc="5" dirty="0">
                <a:solidFill>
                  <a:srgbClr val="FF0000"/>
                </a:solidFill>
                <a:latin typeface="Cambria"/>
                <a:cs typeface="Cambria"/>
              </a:rPr>
              <a:t> </a:t>
            </a:r>
            <a:r>
              <a:rPr sz="3200" b="1" i="0" spc="-35" dirty="0">
                <a:solidFill>
                  <a:srgbClr val="FF0000"/>
                </a:solidFill>
                <a:latin typeface="Cambria"/>
                <a:cs typeface="Cambria"/>
              </a:rPr>
              <a:t>(externe)</a:t>
            </a:r>
            <a:endParaRPr sz="3200" b="1" dirty="0">
              <a:solidFill>
                <a:srgbClr val="FF0000"/>
              </a:solidFill>
              <a:latin typeface="Cambria"/>
              <a:cs typeface="Cambria"/>
            </a:endParaRPr>
          </a:p>
        </p:txBody>
      </p:sp>
      <p:sp>
        <p:nvSpPr>
          <p:cNvPr id="3" name="object 3"/>
          <p:cNvSpPr txBox="1"/>
          <p:nvPr/>
        </p:nvSpPr>
        <p:spPr>
          <a:xfrm>
            <a:off x="764540" y="1377442"/>
            <a:ext cx="8094345" cy="5213607"/>
          </a:xfrm>
          <a:prstGeom prst="rect">
            <a:avLst/>
          </a:prstGeom>
        </p:spPr>
        <p:txBody>
          <a:bodyPr vert="horz" wrap="square" lIns="0" tIns="12065" rIns="0" bIns="0" rtlCol="0">
            <a:spAutoFit/>
          </a:bodyPr>
          <a:lstStyle/>
          <a:p>
            <a:pPr marL="355600" marR="5080" indent="-343535">
              <a:lnSpc>
                <a:spcPct val="100000"/>
              </a:lnSpc>
              <a:spcBef>
                <a:spcPts val="95"/>
              </a:spcBef>
              <a:tabLst>
                <a:tab pos="355600" algn="l"/>
              </a:tabLst>
            </a:pPr>
            <a:r>
              <a:rPr sz="2100" spc="1035" dirty="0">
                <a:solidFill>
                  <a:srgbClr val="9A0000"/>
                </a:solidFill>
                <a:latin typeface="Wingdings"/>
                <a:cs typeface="Wingdings"/>
              </a:rPr>
              <a:t>◼</a:t>
            </a:r>
            <a:r>
              <a:rPr sz="2100" spc="1035" dirty="0">
                <a:solidFill>
                  <a:srgbClr val="9A0000"/>
                </a:solidFill>
                <a:latin typeface="Times New Roman"/>
                <a:cs typeface="Times New Roman"/>
              </a:rPr>
              <a:t>	</a:t>
            </a:r>
            <a:r>
              <a:rPr sz="2800" spc="365" dirty="0">
                <a:solidFill>
                  <a:srgbClr val="003366"/>
                </a:solidFill>
                <a:latin typeface="Cambria"/>
                <a:cs typeface="Cambria"/>
              </a:rPr>
              <a:t>O </a:t>
            </a:r>
            <a:r>
              <a:rPr sz="2800" b="1" spc="120" dirty="0">
                <a:solidFill>
                  <a:srgbClr val="C00000"/>
                </a:solidFill>
                <a:latin typeface="Times New Roman"/>
                <a:cs typeface="Times New Roman"/>
              </a:rPr>
              <a:t>cheie </a:t>
            </a:r>
            <a:r>
              <a:rPr sz="2800" b="1" spc="-70" dirty="0">
                <a:solidFill>
                  <a:srgbClr val="C00000"/>
                </a:solidFill>
                <a:latin typeface="Cambria"/>
                <a:cs typeface="Cambria"/>
              </a:rPr>
              <a:t>străină </a:t>
            </a:r>
            <a:r>
              <a:rPr sz="2800" spc="-100" dirty="0">
                <a:solidFill>
                  <a:srgbClr val="003366"/>
                </a:solidFill>
                <a:latin typeface="Cambria"/>
                <a:cs typeface="Cambria"/>
              </a:rPr>
              <a:t>(</a:t>
            </a:r>
            <a:r>
              <a:rPr sz="2800" b="1" spc="-100" dirty="0">
                <a:solidFill>
                  <a:srgbClr val="C00000"/>
                </a:solidFill>
                <a:latin typeface="Cambria"/>
                <a:cs typeface="Cambria"/>
              </a:rPr>
              <a:t>externă</a:t>
            </a:r>
            <a:r>
              <a:rPr sz="2800" spc="-100" dirty="0">
                <a:solidFill>
                  <a:srgbClr val="003366"/>
                </a:solidFill>
                <a:latin typeface="Cambria"/>
                <a:cs typeface="Cambria"/>
              </a:rPr>
              <a:t>) </a:t>
            </a:r>
            <a:r>
              <a:rPr sz="2800" spc="-30" dirty="0">
                <a:solidFill>
                  <a:srgbClr val="003366"/>
                </a:solidFill>
                <a:latin typeface="Cambria"/>
                <a:cs typeface="Cambria"/>
              </a:rPr>
              <a:t>este </a:t>
            </a:r>
            <a:r>
              <a:rPr sz="2800" spc="40" dirty="0">
                <a:solidFill>
                  <a:srgbClr val="003366"/>
                </a:solidFill>
                <a:latin typeface="Cambria"/>
                <a:cs typeface="Cambria"/>
              </a:rPr>
              <a:t>o </a:t>
            </a:r>
            <a:r>
              <a:rPr sz="2800" spc="60" dirty="0">
                <a:solidFill>
                  <a:srgbClr val="003366"/>
                </a:solidFill>
                <a:latin typeface="Cambria"/>
                <a:cs typeface="Cambria"/>
              </a:rPr>
              <a:t>mulţime de  câmpuri </a:t>
            </a:r>
            <a:r>
              <a:rPr sz="2800" spc="30" dirty="0">
                <a:solidFill>
                  <a:srgbClr val="003366"/>
                </a:solidFill>
                <a:latin typeface="Cambria"/>
                <a:cs typeface="Cambria"/>
              </a:rPr>
              <a:t>a </a:t>
            </a:r>
            <a:r>
              <a:rPr sz="2800" spc="50" dirty="0">
                <a:solidFill>
                  <a:srgbClr val="003366"/>
                </a:solidFill>
                <a:latin typeface="Cambria"/>
                <a:cs typeface="Cambria"/>
              </a:rPr>
              <a:t>unei </a:t>
            </a:r>
            <a:r>
              <a:rPr sz="2800" dirty="0">
                <a:solidFill>
                  <a:srgbClr val="003366"/>
                </a:solidFill>
                <a:latin typeface="Cambria"/>
                <a:cs typeface="Cambria"/>
              </a:rPr>
              <a:t>relaţii </a:t>
            </a:r>
            <a:r>
              <a:rPr sz="2800" spc="35" dirty="0">
                <a:solidFill>
                  <a:srgbClr val="003366"/>
                </a:solidFill>
                <a:latin typeface="Cambria"/>
                <a:cs typeface="Cambria"/>
              </a:rPr>
              <a:t>utilizate </a:t>
            </a:r>
            <a:r>
              <a:rPr sz="2800" spc="30" dirty="0">
                <a:solidFill>
                  <a:srgbClr val="003366"/>
                </a:solidFill>
                <a:latin typeface="Cambria"/>
                <a:cs typeface="Cambria"/>
              </a:rPr>
              <a:t>pentru a </a:t>
            </a:r>
            <a:r>
              <a:rPr sz="2800" spc="35" dirty="0">
                <a:solidFill>
                  <a:srgbClr val="003366"/>
                </a:solidFill>
                <a:latin typeface="Cambria"/>
                <a:cs typeface="Cambria"/>
              </a:rPr>
              <a:t>`</a:t>
            </a:r>
            <a:r>
              <a:rPr sz="2800" i="1" spc="35" dirty="0">
                <a:solidFill>
                  <a:srgbClr val="003366"/>
                </a:solidFill>
                <a:latin typeface="Palatino Linotype"/>
                <a:cs typeface="Palatino Linotype"/>
              </a:rPr>
              <a:t>referi</a:t>
            </a:r>
            <a:r>
              <a:rPr sz="2800" spc="35" dirty="0">
                <a:solidFill>
                  <a:srgbClr val="003366"/>
                </a:solidFill>
                <a:latin typeface="Cambria"/>
                <a:cs typeface="Cambria"/>
              </a:rPr>
              <a:t>’ </a:t>
            </a:r>
            <a:r>
              <a:rPr sz="2800" spc="95" dirty="0">
                <a:solidFill>
                  <a:srgbClr val="003366"/>
                </a:solidFill>
                <a:latin typeface="Cambria"/>
                <a:cs typeface="Cambria"/>
              </a:rPr>
              <a:t>un  </a:t>
            </a:r>
            <a:r>
              <a:rPr sz="2800" spc="80" dirty="0">
                <a:solidFill>
                  <a:srgbClr val="003366"/>
                </a:solidFill>
                <a:latin typeface="Cambria"/>
                <a:cs typeface="Cambria"/>
              </a:rPr>
              <a:t>tuplu </a:t>
            </a:r>
            <a:r>
              <a:rPr sz="2800" spc="40" dirty="0">
                <a:solidFill>
                  <a:srgbClr val="003366"/>
                </a:solidFill>
                <a:latin typeface="Cambria"/>
                <a:cs typeface="Cambria"/>
              </a:rPr>
              <a:t>al </a:t>
            </a:r>
            <a:r>
              <a:rPr sz="2800" spc="50" dirty="0">
                <a:solidFill>
                  <a:srgbClr val="003366"/>
                </a:solidFill>
                <a:latin typeface="Cambria"/>
                <a:cs typeface="Cambria"/>
              </a:rPr>
              <a:t>unei </a:t>
            </a:r>
            <a:r>
              <a:rPr sz="2800" spc="5" dirty="0">
                <a:solidFill>
                  <a:srgbClr val="003366"/>
                </a:solidFill>
                <a:latin typeface="Cambria"/>
                <a:cs typeface="Cambria"/>
              </a:rPr>
              <a:t>alte </a:t>
            </a:r>
            <a:r>
              <a:rPr sz="2800" dirty="0">
                <a:solidFill>
                  <a:srgbClr val="003366"/>
                </a:solidFill>
                <a:latin typeface="Cambria"/>
                <a:cs typeface="Cambria"/>
              </a:rPr>
              <a:t>relaţii </a:t>
            </a:r>
            <a:r>
              <a:rPr sz="2800" spc="20" dirty="0">
                <a:solidFill>
                  <a:srgbClr val="003366"/>
                </a:solidFill>
                <a:latin typeface="Cambria"/>
                <a:cs typeface="Cambria"/>
              </a:rPr>
              <a:t>(un </a:t>
            </a:r>
            <a:r>
              <a:rPr sz="2800" spc="35" dirty="0">
                <a:solidFill>
                  <a:srgbClr val="003366"/>
                </a:solidFill>
                <a:latin typeface="Cambria"/>
                <a:cs typeface="Cambria"/>
              </a:rPr>
              <a:t>fel </a:t>
            </a:r>
            <a:r>
              <a:rPr sz="2800" spc="60" dirty="0">
                <a:solidFill>
                  <a:srgbClr val="003366"/>
                </a:solidFill>
                <a:latin typeface="Cambria"/>
                <a:cs typeface="Cambria"/>
              </a:rPr>
              <a:t>de </a:t>
            </a:r>
            <a:r>
              <a:rPr sz="2800" spc="15" dirty="0">
                <a:solidFill>
                  <a:srgbClr val="003366"/>
                </a:solidFill>
                <a:latin typeface="Cambria"/>
                <a:cs typeface="Cambria"/>
              </a:rPr>
              <a:t>`</a:t>
            </a:r>
            <a:r>
              <a:rPr sz="2800" i="1" spc="15" dirty="0">
                <a:solidFill>
                  <a:srgbClr val="003366"/>
                </a:solidFill>
                <a:latin typeface="Palatino Linotype"/>
                <a:cs typeface="Palatino Linotype"/>
              </a:rPr>
              <a:t>pointer</a:t>
            </a:r>
            <a:r>
              <a:rPr sz="2800" i="1" spc="340" dirty="0">
                <a:solidFill>
                  <a:srgbClr val="003366"/>
                </a:solidFill>
                <a:latin typeface="Palatino Linotype"/>
                <a:cs typeface="Palatino Linotype"/>
              </a:rPr>
              <a:t> </a:t>
            </a:r>
            <a:r>
              <a:rPr sz="2800" i="1" spc="15" dirty="0">
                <a:solidFill>
                  <a:srgbClr val="003366"/>
                </a:solidFill>
                <a:latin typeface="Palatino Linotype"/>
                <a:cs typeface="Palatino Linotype"/>
              </a:rPr>
              <a:t>logic</a:t>
            </a:r>
            <a:r>
              <a:rPr sz="2800" spc="15" dirty="0">
                <a:solidFill>
                  <a:srgbClr val="003366"/>
                </a:solidFill>
                <a:latin typeface="Cambria"/>
                <a:cs typeface="Cambria"/>
              </a:rPr>
              <a:t>’).</a:t>
            </a:r>
            <a:endParaRPr sz="2800" dirty="0">
              <a:latin typeface="Cambria"/>
              <a:cs typeface="Cambria"/>
            </a:endParaRPr>
          </a:p>
          <a:p>
            <a:pPr marL="756285" marR="607060" indent="-287020">
              <a:lnSpc>
                <a:spcPct val="100000"/>
              </a:lnSpc>
              <a:spcBef>
                <a:spcPts val="630"/>
              </a:spcBef>
              <a:tabLst>
                <a:tab pos="756285" algn="l"/>
              </a:tabLst>
            </a:pPr>
            <a:r>
              <a:rPr sz="1650" spc="855" dirty="0">
                <a:solidFill>
                  <a:srgbClr val="9A0000"/>
                </a:solidFill>
                <a:latin typeface="Wingdings"/>
                <a:cs typeface="Wingdings"/>
              </a:rPr>
              <a:t>◼</a:t>
            </a:r>
            <a:r>
              <a:rPr sz="1650" spc="855" dirty="0">
                <a:solidFill>
                  <a:srgbClr val="9A0000"/>
                </a:solidFill>
                <a:latin typeface="Times New Roman"/>
                <a:cs typeface="Times New Roman"/>
              </a:rPr>
              <a:t>	</a:t>
            </a:r>
            <a:r>
              <a:rPr sz="2400" spc="50" dirty="0">
                <a:solidFill>
                  <a:srgbClr val="003366"/>
                </a:solidFill>
                <a:latin typeface="Cambria"/>
                <a:cs typeface="Cambria"/>
              </a:rPr>
              <a:t>Aceasta </a:t>
            </a:r>
            <a:r>
              <a:rPr sz="2400" dirty="0">
                <a:solidFill>
                  <a:srgbClr val="003366"/>
                </a:solidFill>
                <a:latin typeface="Cambria"/>
                <a:cs typeface="Cambria"/>
              </a:rPr>
              <a:t>trebuie </a:t>
            </a:r>
            <a:r>
              <a:rPr sz="2400" spc="5" dirty="0">
                <a:solidFill>
                  <a:srgbClr val="003366"/>
                </a:solidFill>
                <a:latin typeface="Cambria"/>
                <a:cs typeface="Cambria"/>
              </a:rPr>
              <a:t>să </a:t>
            </a:r>
            <a:r>
              <a:rPr sz="2400" spc="40" dirty="0">
                <a:solidFill>
                  <a:srgbClr val="003366"/>
                </a:solidFill>
                <a:latin typeface="Cambria"/>
                <a:cs typeface="Cambria"/>
              </a:rPr>
              <a:t>corespundă </a:t>
            </a:r>
            <a:r>
              <a:rPr sz="2400" spc="20" dirty="0">
                <a:solidFill>
                  <a:srgbClr val="003366"/>
                </a:solidFill>
                <a:latin typeface="Cambria"/>
                <a:cs typeface="Cambria"/>
              </a:rPr>
              <a:t>cheii primare </a:t>
            </a:r>
            <a:r>
              <a:rPr sz="2400" spc="70" dirty="0">
                <a:solidFill>
                  <a:srgbClr val="003366"/>
                </a:solidFill>
                <a:latin typeface="Cambria"/>
                <a:cs typeface="Cambria"/>
              </a:rPr>
              <a:t>din </a:t>
            </a:r>
            <a:r>
              <a:rPr sz="2400" spc="-170" dirty="0">
                <a:solidFill>
                  <a:srgbClr val="003366"/>
                </a:solidFill>
                <a:latin typeface="Cambria"/>
                <a:cs typeface="Cambria"/>
              </a:rPr>
              <a:t>a  </a:t>
            </a:r>
            <a:r>
              <a:rPr sz="2400" spc="80" dirty="0">
                <a:solidFill>
                  <a:srgbClr val="003366"/>
                </a:solidFill>
                <a:latin typeface="Cambria"/>
                <a:cs typeface="Cambria"/>
              </a:rPr>
              <a:t>doua</a:t>
            </a:r>
            <a:r>
              <a:rPr sz="2400" spc="60" dirty="0">
                <a:solidFill>
                  <a:srgbClr val="003366"/>
                </a:solidFill>
                <a:latin typeface="Cambria"/>
                <a:cs typeface="Cambria"/>
              </a:rPr>
              <a:t> </a:t>
            </a:r>
            <a:r>
              <a:rPr sz="2400" spc="10" dirty="0">
                <a:solidFill>
                  <a:srgbClr val="003366"/>
                </a:solidFill>
                <a:latin typeface="Cambria"/>
                <a:cs typeface="Cambria"/>
              </a:rPr>
              <a:t>relaţie.</a:t>
            </a:r>
            <a:endParaRPr sz="2400" dirty="0">
              <a:latin typeface="Cambria"/>
              <a:cs typeface="Cambria"/>
            </a:endParaRPr>
          </a:p>
          <a:p>
            <a:pPr lvl="1">
              <a:spcBef>
                <a:spcPts val="20"/>
              </a:spcBef>
            </a:pPr>
            <a:r>
              <a:rPr lang="en-US" sz="3200" b="1" i="1" spc="15" dirty="0" smtClean="0">
                <a:solidFill>
                  <a:srgbClr val="3333FF"/>
                </a:solidFill>
                <a:latin typeface="Cambria"/>
                <a:cs typeface="Cambria"/>
              </a:rPr>
              <a:t>Students</a:t>
            </a:r>
            <a:r>
              <a:rPr lang="en-US" sz="3200" i="1" spc="15" dirty="0" smtClean="0">
                <a:solidFill>
                  <a:srgbClr val="003366"/>
                </a:solidFill>
                <a:latin typeface="Palatino Linotype"/>
                <a:cs typeface="Palatino Linotype"/>
              </a:rPr>
              <a:t>(</a:t>
            </a:r>
            <a:r>
              <a:rPr lang="en-US" sz="3200" b="1" i="1" spc="15" dirty="0" err="1" smtClean="0">
                <a:solidFill>
                  <a:srgbClr val="FF0000"/>
                </a:solidFill>
                <a:latin typeface="Palatino Linotype"/>
                <a:cs typeface="Palatino Linotype"/>
              </a:rPr>
              <a:t>sid</a:t>
            </a:r>
            <a:r>
              <a:rPr lang="ro-MO" sz="3200" b="1" i="1" spc="15" dirty="0" smtClean="0">
                <a:solidFill>
                  <a:srgbClr val="FF0000"/>
                </a:solidFill>
                <a:latin typeface="Palatino Linotype"/>
                <a:cs typeface="Palatino Linotype"/>
              </a:rPr>
              <a:t> (PK)</a:t>
            </a:r>
            <a:r>
              <a:rPr lang="en-US" sz="3200" i="1" spc="15" dirty="0" smtClean="0">
                <a:solidFill>
                  <a:srgbClr val="003366"/>
                </a:solidFill>
                <a:latin typeface="Palatino Linotype"/>
                <a:cs typeface="Palatino Linotype"/>
              </a:rPr>
              <a:t>:string, </a:t>
            </a:r>
            <a:r>
              <a:rPr lang="en-US" sz="3200" i="1" spc="-5" dirty="0" err="1" smtClean="0">
                <a:solidFill>
                  <a:srgbClr val="9A0000"/>
                </a:solidFill>
                <a:latin typeface="Palatino Linotype"/>
                <a:cs typeface="Palatino Linotype"/>
              </a:rPr>
              <a:t>name</a:t>
            </a:r>
            <a:r>
              <a:rPr lang="en-US" sz="3200" i="1" spc="-5" dirty="0" err="1" smtClean="0">
                <a:solidFill>
                  <a:srgbClr val="003366"/>
                </a:solidFill>
                <a:latin typeface="Palatino Linotype"/>
                <a:cs typeface="Palatino Linotype"/>
              </a:rPr>
              <a:t>:string</a:t>
            </a:r>
            <a:r>
              <a:rPr lang="en-US" sz="3200" i="1" spc="-5" dirty="0" smtClean="0">
                <a:solidFill>
                  <a:srgbClr val="003366"/>
                </a:solidFill>
                <a:latin typeface="Palatino Linotype"/>
                <a:cs typeface="Palatino Linotype"/>
              </a:rPr>
              <a:t>, </a:t>
            </a:r>
            <a:r>
              <a:rPr lang="en-US" sz="3200" i="1" spc="-5" dirty="0" err="1" smtClean="0">
                <a:solidFill>
                  <a:srgbClr val="9A0000"/>
                </a:solidFill>
                <a:latin typeface="Palatino Linotype"/>
                <a:cs typeface="Palatino Linotype"/>
              </a:rPr>
              <a:t>email</a:t>
            </a:r>
            <a:r>
              <a:rPr lang="en-US" sz="3200" i="1" spc="-5" dirty="0" err="1" smtClean="0">
                <a:solidFill>
                  <a:srgbClr val="003366"/>
                </a:solidFill>
                <a:latin typeface="Palatino Linotype"/>
                <a:cs typeface="Palatino Linotype"/>
              </a:rPr>
              <a:t>:string</a:t>
            </a:r>
            <a:r>
              <a:rPr lang="en-US" sz="3200" i="1" spc="-5" dirty="0" smtClean="0">
                <a:solidFill>
                  <a:srgbClr val="003366"/>
                </a:solidFill>
                <a:latin typeface="Palatino Linotype"/>
                <a:cs typeface="Palatino Linotype"/>
              </a:rPr>
              <a:t>, </a:t>
            </a:r>
            <a:r>
              <a:rPr lang="en-US" sz="3200" i="1" spc="-5" dirty="0" smtClean="0">
                <a:solidFill>
                  <a:srgbClr val="9A0000"/>
                </a:solidFill>
                <a:latin typeface="Palatino Linotype"/>
                <a:cs typeface="Palatino Linotype"/>
              </a:rPr>
              <a:t> </a:t>
            </a:r>
            <a:r>
              <a:rPr lang="en-US" sz="3200" i="1" spc="-5" dirty="0" err="1" smtClean="0">
                <a:solidFill>
                  <a:srgbClr val="9A0000"/>
                </a:solidFill>
                <a:latin typeface="Palatino Linotype"/>
                <a:cs typeface="Palatino Linotype"/>
              </a:rPr>
              <a:t>age</a:t>
            </a:r>
            <a:r>
              <a:rPr lang="en-US" sz="3200" i="1" spc="-5" dirty="0" err="1" smtClean="0">
                <a:solidFill>
                  <a:srgbClr val="003366"/>
                </a:solidFill>
                <a:latin typeface="Palatino Linotype"/>
                <a:cs typeface="Palatino Linotype"/>
              </a:rPr>
              <a:t>:integer</a:t>
            </a:r>
            <a:r>
              <a:rPr lang="en-US" sz="3200" i="1" spc="-5" dirty="0" smtClean="0">
                <a:solidFill>
                  <a:srgbClr val="003366"/>
                </a:solidFill>
                <a:latin typeface="Palatino Linotype"/>
                <a:cs typeface="Palatino Linotype"/>
              </a:rPr>
              <a:t>,</a:t>
            </a:r>
            <a:r>
              <a:rPr lang="en-US" sz="3200" i="1" spc="-10" dirty="0" smtClean="0">
                <a:solidFill>
                  <a:srgbClr val="003366"/>
                </a:solidFill>
                <a:latin typeface="Palatino Linotype"/>
                <a:cs typeface="Palatino Linotype"/>
              </a:rPr>
              <a:t> </a:t>
            </a:r>
            <a:r>
              <a:rPr lang="en-US" sz="3200" i="1" spc="-5" dirty="0" err="1" smtClean="0">
                <a:solidFill>
                  <a:srgbClr val="9A0000"/>
                </a:solidFill>
                <a:latin typeface="Palatino Linotype"/>
                <a:cs typeface="Palatino Linotype"/>
              </a:rPr>
              <a:t>gr</a:t>
            </a:r>
            <a:r>
              <a:rPr lang="en-US" sz="3200" i="1" spc="-5" dirty="0" err="1" smtClean="0">
                <a:solidFill>
                  <a:srgbClr val="003366"/>
                </a:solidFill>
                <a:latin typeface="Palatino Linotype"/>
                <a:cs typeface="Palatino Linotype"/>
              </a:rPr>
              <a:t>:integer</a:t>
            </a:r>
            <a:r>
              <a:rPr lang="en-US" sz="3200" i="1" spc="-5" dirty="0" smtClean="0">
                <a:solidFill>
                  <a:srgbClr val="003366"/>
                </a:solidFill>
                <a:latin typeface="Palatino Linotype"/>
                <a:cs typeface="Palatino Linotype"/>
              </a:rPr>
              <a:t>)</a:t>
            </a:r>
            <a:endParaRPr lang="ro-MO" sz="3200" dirty="0" smtClean="0">
              <a:latin typeface="Cambria"/>
              <a:cs typeface="Cambria"/>
            </a:endParaRPr>
          </a:p>
          <a:p>
            <a:pPr marL="469900">
              <a:lnSpc>
                <a:spcPct val="100000"/>
              </a:lnSpc>
            </a:pPr>
            <a:r>
              <a:rPr sz="2800" b="1" u="sng" spc="140" dirty="0" smtClean="0">
                <a:solidFill>
                  <a:srgbClr val="FF0000"/>
                </a:solidFill>
                <a:latin typeface="Cambria"/>
                <a:cs typeface="Cambria"/>
              </a:rPr>
              <a:t>De </a:t>
            </a:r>
            <a:r>
              <a:rPr sz="2800" b="1" u="sng" spc="65" dirty="0">
                <a:solidFill>
                  <a:srgbClr val="FF0000"/>
                </a:solidFill>
                <a:latin typeface="Cambria"/>
                <a:cs typeface="Cambria"/>
              </a:rPr>
              <a:t>exemplu</a:t>
            </a:r>
            <a:r>
              <a:rPr sz="2800" b="1" u="sng" spc="20" dirty="0">
                <a:solidFill>
                  <a:srgbClr val="FF0000"/>
                </a:solidFill>
                <a:latin typeface="Cambria"/>
                <a:cs typeface="Cambria"/>
              </a:rPr>
              <a:t> </a:t>
            </a:r>
            <a:r>
              <a:rPr sz="2800" spc="30" dirty="0">
                <a:solidFill>
                  <a:srgbClr val="003366"/>
                </a:solidFill>
                <a:latin typeface="Cambria"/>
                <a:cs typeface="Cambria"/>
              </a:rPr>
              <a:t>pentru</a:t>
            </a:r>
            <a:endParaRPr sz="2800" dirty="0">
              <a:latin typeface="Cambria"/>
              <a:cs typeface="Cambria"/>
            </a:endParaRPr>
          </a:p>
          <a:p>
            <a:pPr marL="745490">
              <a:lnSpc>
                <a:spcPct val="100000"/>
              </a:lnSpc>
              <a:spcBef>
                <a:spcPts val="1525"/>
              </a:spcBef>
            </a:pPr>
            <a:r>
              <a:rPr sz="2800" b="1" i="1" spc="-5" dirty="0">
                <a:solidFill>
                  <a:srgbClr val="003366"/>
                </a:solidFill>
                <a:latin typeface="Palatino Linotype"/>
                <a:cs typeface="Palatino Linotype"/>
              </a:rPr>
              <a:t>Enrolled </a:t>
            </a:r>
            <a:r>
              <a:rPr sz="2800" spc="-40" dirty="0">
                <a:solidFill>
                  <a:srgbClr val="003366"/>
                </a:solidFill>
                <a:latin typeface="Cambria"/>
                <a:cs typeface="Cambria"/>
              </a:rPr>
              <a:t>(</a:t>
            </a:r>
            <a:r>
              <a:rPr sz="2800" b="1" i="1" spc="-40" dirty="0" err="1" smtClean="0">
                <a:solidFill>
                  <a:srgbClr val="FF0000"/>
                </a:solidFill>
                <a:latin typeface="Palatino Linotype"/>
                <a:cs typeface="Palatino Linotype"/>
              </a:rPr>
              <a:t>sid</a:t>
            </a:r>
            <a:r>
              <a:rPr lang="ro-MO" sz="2800" b="1" i="1" spc="-40" dirty="0" smtClean="0">
                <a:solidFill>
                  <a:srgbClr val="FF0000"/>
                </a:solidFill>
                <a:latin typeface="Palatino Linotype"/>
                <a:cs typeface="Palatino Linotype"/>
              </a:rPr>
              <a:t> (FK)</a:t>
            </a:r>
            <a:r>
              <a:rPr sz="2800" spc="-40" dirty="0" smtClean="0">
                <a:solidFill>
                  <a:srgbClr val="003366"/>
                </a:solidFill>
                <a:latin typeface="Cambria"/>
                <a:cs typeface="Cambria"/>
              </a:rPr>
              <a:t>: </a:t>
            </a:r>
            <a:r>
              <a:rPr sz="2800" spc="40" dirty="0">
                <a:solidFill>
                  <a:srgbClr val="003366"/>
                </a:solidFill>
                <a:latin typeface="Cambria"/>
                <a:cs typeface="Cambria"/>
              </a:rPr>
              <a:t>string, </a:t>
            </a:r>
            <a:r>
              <a:rPr sz="2800" i="1" spc="-10" dirty="0">
                <a:solidFill>
                  <a:srgbClr val="003366"/>
                </a:solidFill>
                <a:latin typeface="Palatino Linotype"/>
                <a:cs typeface="Palatino Linotype"/>
              </a:rPr>
              <a:t>cid</a:t>
            </a:r>
            <a:r>
              <a:rPr sz="2800" spc="-10" dirty="0">
                <a:solidFill>
                  <a:srgbClr val="003366"/>
                </a:solidFill>
                <a:latin typeface="Cambria"/>
                <a:cs typeface="Cambria"/>
              </a:rPr>
              <a:t>: </a:t>
            </a:r>
            <a:r>
              <a:rPr sz="2800" spc="40" dirty="0">
                <a:solidFill>
                  <a:srgbClr val="003366"/>
                </a:solidFill>
                <a:latin typeface="Cambria"/>
                <a:cs typeface="Cambria"/>
              </a:rPr>
              <a:t>string, </a:t>
            </a:r>
            <a:r>
              <a:rPr sz="2800" i="1" spc="-10" dirty="0">
                <a:solidFill>
                  <a:srgbClr val="003366"/>
                </a:solidFill>
                <a:latin typeface="Palatino Linotype"/>
                <a:cs typeface="Palatino Linotype"/>
              </a:rPr>
              <a:t>grade</a:t>
            </a:r>
            <a:r>
              <a:rPr sz="2800" spc="-10" dirty="0">
                <a:solidFill>
                  <a:srgbClr val="003366"/>
                </a:solidFill>
                <a:latin typeface="Cambria"/>
                <a:cs typeface="Cambria"/>
              </a:rPr>
              <a:t>:</a:t>
            </a:r>
            <a:r>
              <a:rPr sz="2800" spc="375" dirty="0">
                <a:solidFill>
                  <a:srgbClr val="003366"/>
                </a:solidFill>
                <a:latin typeface="Cambria"/>
                <a:cs typeface="Cambria"/>
              </a:rPr>
              <a:t> </a:t>
            </a:r>
            <a:r>
              <a:rPr sz="2800" spc="30" dirty="0">
                <a:solidFill>
                  <a:srgbClr val="003366"/>
                </a:solidFill>
                <a:latin typeface="Cambria"/>
                <a:cs typeface="Cambria"/>
              </a:rPr>
              <a:t>double)</a:t>
            </a:r>
            <a:endParaRPr sz="2800" dirty="0">
              <a:latin typeface="Cambria"/>
              <a:cs typeface="Cambria"/>
            </a:endParaRPr>
          </a:p>
          <a:p>
            <a:pPr marL="469900">
              <a:lnSpc>
                <a:spcPct val="100000"/>
              </a:lnSpc>
              <a:spcBef>
                <a:spcPts val="1525"/>
              </a:spcBef>
            </a:pPr>
            <a:r>
              <a:rPr sz="2800" b="1" i="1" spc="-5" dirty="0">
                <a:solidFill>
                  <a:srgbClr val="FF0000"/>
                </a:solidFill>
                <a:latin typeface="Palatino Linotype"/>
                <a:cs typeface="Palatino Linotype"/>
              </a:rPr>
              <a:t>sid</a:t>
            </a:r>
            <a:r>
              <a:rPr sz="2800" i="1" spc="-5" dirty="0">
                <a:solidFill>
                  <a:srgbClr val="003366"/>
                </a:solidFill>
                <a:latin typeface="Palatino Linotype"/>
                <a:cs typeface="Palatino Linotype"/>
              </a:rPr>
              <a:t> </a:t>
            </a:r>
            <a:r>
              <a:rPr sz="2800" spc="-30" dirty="0">
                <a:solidFill>
                  <a:srgbClr val="003366"/>
                </a:solidFill>
                <a:latin typeface="Cambria"/>
                <a:cs typeface="Cambria"/>
              </a:rPr>
              <a:t>este </a:t>
            </a:r>
            <a:r>
              <a:rPr sz="2800" spc="10" dirty="0">
                <a:solidFill>
                  <a:srgbClr val="003366"/>
                </a:solidFill>
                <a:latin typeface="Cambria"/>
                <a:cs typeface="Cambria"/>
              </a:rPr>
              <a:t>cheie </a:t>
            </a:r>
            <a:r>
              <a:rPr sz="2800" spc="5" dirty="0">
                <a:solidFill>
                  <a:srgbClr val="003366"/>
                </a:solidFill>
                <a:latin typeface="Cambria"/>
                <a:cs typeface="Cambria"/>
              </a:rPr>
              <a:t>externă </a:t>
            </a:r>
            <a:r>
              <a:rPr sz="2800" spc="20" dirty="0">
                <a:solidFill>
                  <a:srgbClr val="003366"/>
                </a:solidFill>
                <a:latin typeface="Cambria"/>
                <a:cs typeface="Cambria"/>
              </a:rPr>
              <a:t>referind</a:t>
            </a:r>
            <a:r>
              <a:rPr sz="2800" spc="300" dirty="0">
                <a:solidFill>
                  <a:srgbClr val="003366"/>
                </a:solidFill>
                <a:latin typeface="Cambria"/>
                <a:cs typeface="Cambria"/>
              </a:rPr>
              <a:t> </a:t>
            </a:r>
            <a:r>
              <a:rPr sz="2800" b="1" i="1" spc="-5" dirty="0">
                <a:solidFill>
                  <a:srgbClr val="003366"/>
                </a:solidFill>
                <a:latin typeface="Palatino Linotype"/>
                <a:cs typeface="Palatino Linotype"/>
              </a:rPr>
              <a:t>Students</a:t>
            </a:r>
            <a:endParaRPr sz="2800" dirty="0">
              <a:latin typeface="Palatino Linotype"/>
              <a:cs typeface="Palatino Linotype"/>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340" y="1380490"/>
            <a:ext cx="8634095" cy="2180084"/>
          </a:xfrm>
          <a:prstGeom prst="rect">
            <a:avLst/>
          </a:prstGeom>
        </p:spPr>
        <p:txBody>
          <a:bodyPr vert="horz" wrap="square" lIns="0" tIns="12700" rIns="0" bIns="0" rtlCol="0">
            <a:spAutoFit/>
          </a:bodyPr>
          <a:lstStyle/>
          <a:p>
            <a:pPr marL="12700" marR="708025">
              <a:lnSpc>
                <a:spcPct val="99900"/>
              </a:lnSpc>
              <a:spcBef>
                <a:spcPts val="100"/>
              </a:spcBef>
            </a:pPr>
            <a:r>
              <a:rPr sz="2100" spc="1035" dirty="0">
                <a:solidFill>
                  <a:srgbClr val="9A0000"/>
                </a:solidFill>
                <a:latin typeface="Wingdings"/>
                <a:cs typeface="Wingdings"/>
              </a:rPr>
              <a:t>◼</a:t>
            </a:r>
            <a:r>
              <a:rPr sz="2100" spc="465" dirty="0">
                <a:solidFill>
                  <a:srgbClr val="9A0000"/>
                </a:solidFill>
                <a:latin typeface="Times New Roman"/>
                <a:cs typeface="Times New Roman"/>
              </a:rPr>
              <a:t> </a:t>
            </a:r>
            <a:r>
              <a:rPr sz="2800" b="1" spc="-45" dirty="0">
                <a:solidFill>
                  <a:srgbClr val="C00000"/>
                </a:solidFill>
                <a:latin typeface="Cambria"/>
                <a:cs typeface="Cambria"/>
              </a:rPr>
              <a:t>Integritate </a:t>
            </a:r>
            <a:r>
              <a:rPr sz="2800" b="1" spc="-55" dirty="0">
                <a:solidFill>
                  <a:srgbClr val="C00000"/>
                </a:solidFill>
                <a:latin typeface="Cambria"/>
                <a:cs typeface="Cambria"/>
              </a:rPr>
              <a:t>referenţială </a:t>
            </a:r>
            <a:r>
              <a:rPr sz="2800" spc="140" dirty="0">
                <a:solidFill>
                  <a:srgbClr val="003366"/>
                </a:solidFill>
                <a:latin typeface="Cambria"/>
                <a:cs typeface="Cambria"/>
              </a:rPr>
              <a:t>= </a:t>
            </a:r>
            <a:r>
              <a:rPr sz="2800" b="1" i="1" spc="100" dirty="0">
                <a:solidFill>
                  <a:srgbClr val="3333FF"/>
                </a:solidFill>
                <a:latin typeface="Cambria"/>
                <a:cs typeface="Cambria"/>
              </a:rPr>
              <a:t>nu</a:t>
            </a:r>
            <a:r>
              <a:rPr sz="2800" spc="100" dirty="0">
                <a:solidFill>
                  <a:srgbClr val="003366"/>
                </a:solidFill>
                <a:latin typeface="Cambria"/>
                <a:cs typeface="Cambria"/>
              </a:rPr>
              <a:t> </a:t>
            </a:r>
            <a:r>
              <a:rPr sz="2800" spc="35" dirty="0">
                <a:solidFill>
                  <a:srgbClr val="003366"/>
                </a:solidFill>
                <a:latin typeface="Cambria"/>
                <a:cs typeface="Cambria"/>
              </a:rPr>
              <a:t>sunt </a:t>
            </a:r>
            <a:r>
              <a:rPr sz="2800" spc="20" dirty="0">
                <a:solidFill>
                  <a:srgbClr val="003366"/>
                </a:solidFill>
                <a:latin typeface="Cambria"/>
                <a:cs typeface="Cambria"/>
              </a:rPr>
              <a:t>permise </a:t>
            </a:r>
            <a:r>
              <a:rPr sz="2800" spc="-210" dirty="0">
                <a:solidFill>
                  <a:srgbClr val="003366"/>
                </a:solidFill>
                <a:latin typeface="Cambria"/>
                <a:cs typeface="Cambria"/>
              </a:rPr>
              <a:t>valori  </a:t>
            </a:r>
            <a:r>
              <a:rPr sz="2800" spc="30" dirty="0">
                <a:solidFill>
                  <a:srgbClr val="003366"/>
                </a:solidFill>
                <a:latin typeface="Cambria"/>
                <a:cs typeface="Cambria"/>
              </a:rPr>
              <a:t>pentru </a:t>
            </a:r>
            <a:r>
              <a:rPr sz="2800" spc="20" dirty="0">
                <a:solidFill>
                  <a:srgbClr val="003366"/>
                </a:solidFill>
                <a:latin typeface="Cambria"/>
                <a:cs typeface="Cambria"/>
              </a:rPr>
              <a:t>cheia </a:t>
            </a:r>
            <a:r>
              <a:rPr sz="2800" spc="5" dirty="0">
                <a:solidFill>
                  <a:srgbClr val="003366"/>
                </a:solidFill>
                <a:latin typeface="Cambria"/>
                <a:cs typeface="Cambria"/>
              </a:rPr>
              <a:t>străină </a:t>
            </a:r>
            <a:r>
              <a:rPr sz="2800" b="1" i="1" spc="-10" dirty="0">
                <a:solidFill>
                  <a:srgbClr val="3333FF"/>
                </a:solidFill>
                <a:latin typeface="Cambria"/>
                <a:cs typeface="Cambria"/>
              </a:rPr>
              <a:t>care </a:t>
            </a:r>
            <a:r>
              <a:rPr sz="2800" b="1" i="1" spc="100" dirty="0">
                <a:solidFill>
                  <a:srgbClr val="3333FF"/>
                </a:solidFill>
                <a:latin typeface="Cambria"/>
                <a:cs typeface="Cambria"/>
              </a:rPr>
              <a:t>nu </a:t>
            </a:r>
            <a:r>
              <a:rPr sz="2800" spc="-25" dirty="0">
                <a:solidFill>
                  <a:srgbClr val="003366"/>
                </a:solidFill>
                <a:latin typeface="Cambria"/>
                <a:cs typeface="Cambria"/>
              </a:rPr>
              <a:t>se </a:t>
            </a:r>
            <a:r>
              <a:rPr sz="2800" spc="5" dirty="0">
                <a:solidFill>
                  <a:srgbClr val="003366"/>
                </a:solidFill>
                <a:latin typeface="Cambria"/>
                <a:cs typeface="Cambria"/>
              </a:rPr>
              <a:t>regăsesc </a:t>
            </a:r>
            <a:r>
              <a:rPr sz="2800" spc="40" dirty="0">
                <a:solidFill>
                  <a:srgbClr val="003366"/>
                </a:solidFill>
                <a:latin typeface="Cambria"/>
                <a:cs typeface="Cambria"/>
              </a:rPr>
              <a:t>în </a:t>
            </a:r>
            <a:r>
              <a:rPr sz="2800" spc="5" dirty="0">
                <a:solidFill>
                  <a:srgbClr val="003366"/>
                </a:solidFill>
                <a:latin typeface="Cambria"/>
                <a:cs typeface="Cambria"/>
              </a:rPr>
              <a:t>tabela  </a:t>
            </a:r>
            <a:r>
              <a:rPr sz="2800" spc="5" dirty="0" err="1">
                <a:solidFill>
                  <a:srgbClr val="003366"/>
                </a:solidFill>
                <a:latin typeface="Cambria"/>
                <a:cs typeface="Cambria"/>
              </a:rPr>
              <a:t>referită</a:t>
            </a:r>
            <a:r>
              <a:rPr sz="2800" spc="5" dirty="0" smtClean="0">
                <a:solidFill>
                  <a:srgbClr val="003366"/>
                </a:solidFill>
                <a:latin typeface="Cambria"/>
                <a:cs typeface="Cambria"/>
              </a:rPr>
              <a:t>.</a:t>
            </a:r>
            <a:endParaRPr lang="ro-MO" sz="2800" spc="5" dirty="0" smtClean="0">
              <a:solidFill>
                <a:srgbClr val="003366"/>
              </a:solidFill>
              <a:latin typeface="Cambria"/>
              <a:cs typeface="Cambria"/>
            </a:endParaRPr>
          </a:p>
          <a:p>
            <a:pPr marL="12700" marR="708025">
              <a:lnSpc>
                <a:spcPct val="99900"/>
              </a:lnSpc>
              <a:spcBef>
                <a:spcPts val="100"/>
              </a:spcBef>
            </a:pPr>
            <a:endParaRPr sz="2800" dirty="0">
              <a:latin typeface="Cambria"/>
              <a:cs typeface="Cambria"/>
            </a:endParaRPr>
          </a:p>
          <a:p>
            <a:pPr marL="12700">
              <a:lnSpc>
                <a:spcPct val="100000"/>
              </a:lnSpc>
            </a:pPr>
            <a:r>
              <a:rPr sz="2800" spc="85" dirty="0" err="1" smtClean="0">
                <a:solidFill>
                  <a:srgbClr val="003366"/>
                </a:solidFill>
                <a:latin typeface="Cambria"/>
                <a:cs typeface="Cambria"/>
              </a:rPr>
              <a:t>Exemplu</a:t>
            </a:r>
            <a:r>
              <a:rPr sz="2800" spc="85" dirty="0" smtClean="0">
                <a:solidFill>
                  <a:srgbClr val="003366"/>
                </a:solidFill>
                <a:latin typeface="Cambria"/>
                <a:cs typeface="Cambria"/>
              </a:rPr>
              <a:t> </a:t>
            </a:r>
            <a:r>
              <a:rPr sz="2800" spc="60" dirty="0">
                <a:solidFill>
                  <a:srgbClr val="003366"/>
                </a:solidFill>
                <a:latin typeface="Cambria"/>
                <a:cs typeface="Cambria"/>
              </a:rPr>
              <a:t>de </a:t>
            </a:r>
            <a:r>
              <a:rPr sz="2800" spc="70" dirty="0">
                <a:solidFill>
                  <a:srgbClr val="003366"/>
                </a:solidFill>
                <a:latin typeface="Cambria"/>
                <a:cs typeface="Cambria"/>
              </a:rPr>
              <a:t>model </a:t>
            </a:r>
            <a:r>
              <a:rPr sz="2800" spc="60" dirty="0">
                <a:solidFill>
                  <a:srgbClr val="003366"/>
                </a:solidFill>
                <a:latin typeface="Cambria"/>
                <a:cs typeface="Cambria"/>
              </a:rPr>
              <a:t>de </a:t>
            </a:r>
            <a:r>
              <a:rPr sz="2800" spc="30" dirty="0">
                <a:solidFill>
                  <a:srgbClr val="003366"/>
                </a:solidFill>
                <a:latin typeface="Cambria"/>
                <a:cs typeface="Cambria"/>
              </a:rPr>
              <a:t>date </a:t>
            </a:r>
            <a:r>
              <a:rPr sz="2800" spc="20" dirty="0">
                <a:solidFill>
                  <a:srgbClr val="003366"/>
                </a:solidFill>
                <a:latin typeface="Cambria"/>
                <a:cs typeface="Cambria"/>
              </a:rPr>
              <a:t>fără </a:t>
            </a:r>
            <a:r>
              <a:rPr sz="2800" spc="10" dirty="0">
                <a:solidFill>
                  <a:srgbClr val="003366"/>
                </a:solidFill>
                <a:latin typeface="Cambria"/>
                <a:cs typeface="Cambria"/>
              </a:rPr>
              <a:t>integritate</a:t>
            </a:r>
            <a:r>
              <a:rPr sz="2800" spc="220" dirty="0">
                <a:solidFill>
                  <a:srgbClr val="003366"/>
                </a:solidFill>
                <a:latin typeface="Cambria"/>
                <a:cs typeface="Cambria"/>
              </a:rPr>
              <a:t> </a:t>
            </a:r>
            <a:r>
              <a:rPr sz="2800" dirty="0">
                <a:solidFill>
                  <a:srgbClr val="003366"/>
                </a:solidFill>
                <a:latin typeface="Cambria"/>
                <a:cs typeface="Cambria"/>
              </a:rPr>
              <a:t>referenţială:</a:t>
            </a:r>
            <a:endParaRPr sz="2800" dirty="0">
              <a:latin typeface="Cambria"/>
              <a:cs typeface="Cambria"/>
            </a:endParaRPr>
          </a:p>
        </p:txBody>
      </p:sp>
      <p:sp>
        <p:nvSpPr>
          <p:cNvPr id="3" name="object 3"/>
          <p:cNvSpPr txBox="1"/>
          <p:nvPr/>
        </p:nvSpPr>
        <p:spPr>
          <a:xfrm>
            <a:off x="990600" y="4876800"/>
            <a:ext cx="2410460" cy="452120"/>
          </a:xfrm>
          <a:prstGeom prst="rect">
            <a:avLst/>
          </a:prstGeom>
        </p:spPr>
        <p:txBody>
          <a:bodyPr vert="horz" wrap="square" lIns="0" tIns="12065" rIns="0" bIns="0" rtlCol="0">
            <a:spAutoFit/>
          </a:bodyPr>
          <a:lstStyle/>
          <a:p>
            <a:pPr marL="12700">
              <a:lnSpc>
                <a:spcPct val="100000"/>
              </a:lnSpc>
              <a:spcBef>
                <a:spcPts val="95"/>
              </a:spcBef>
            </a:pPr>
            <a:r>
              <a:rPr sz="2800" i="1" spc="10" dirty="0">
                <a:solidFill>
                  <a:srgbClr val="003366"/>
                </a:solidFill>
                <a:latin typeface="Palatino Linotype"/>
                <a:cs typeface="Palatino Linotype"/>
              </a:rPr>
              <a:t>Link</a:t>
            </a:r>
            <a:r>
              <a:rPr sz="2800" spc="10" dirty="0">
                <a:solidFill>
                  <a:srgbClr val="003366"/>
                </a:solidFill>
                <a:latin typeface="Cambria"/>
                <a:cs typeface="Cambria"/>
              </a:rPr>
              <a:t>-uri</a:t>
            </a:r>
            <a:r>
              <a:rPr sz="2800" spc="25" dirty="0">
                <a:solidFill>
                  <a:srgbClr val="003366"/>
                </a:solidFill>
                <a:latin typeface="Cambria"/>
                <a:cs typeface="Cambria"/>
              </a:rPr>
              <a:t> </a:t>
            </a:r>
            <a:r>
              <a:rPr sz="2800" spc="250" dirty="0">
                <a:solidFill>
                  <a:srgbClr val="003366"/>
                </a:solidFill>
                <a:latin typeface="Cambria"/>
                <a:cs typeface="Cambria"/>
              </a:rPr>
              <a:t>HTML</a:t>
            </a:r>
            <a:endParaRPr sz="2800" dirty="0">
              <a:latin typeface="Cambria"/>
              <a:cs typeface="Cambria"/>
            </a:endParaRPr>
          </a:p>
        </p:txBody>
      </p:sp>
      <p:sp>
        <p:nvSpPr>
          <p:cNvPr id="4" name="object 4"/>
          <p:cNvSpPr txBox="1">
            <a:spLocks noGrp="1"/>
          </p:cNvSpPr>
          <p:nvPr>
            <p:ph type="title"/>
          </p:nvPr>
        </p:nvSpPr>
        <p:spPr>
          <a:xfrm>
            <a:off x="1295400" y="-33754"/>
            <a:ext cx="6743320" cy="1367041"/>
          </a:xfrm>
          <a:prstGeom prst="rect">
            <a:avLst/>
          </a:prstGeom>
        </p:spPr>
        <p:txBody>
          <a:bodyPr vert="horz" wrap="square" lIns="0" tIns="12700" rIns="0" bIns="0" rtlCol="0">
            <a:spAutoFit/>
          </a:bodyPr>
          <a:lstStyle/>
          <a:p>
            <a:pPr marL="12700">
              <a:lnSpc>
                <a:spcPct val="100000"/>
              </a:lnSpc>
              <a:spcBef>
                <a:spcPts val="100"/>
              </a:spcBef>
            </a:pPr>
            <a:r>
              <a:rPr b="1" i="0" spc="10" dirty="0" err="1">
                <a:solidFill>
                  <a:srgbClr val="FF0000"/>
                </a:solidFill>
                <a:latin typeface="Cambria"/>
                <a:cs typeface="Cambria"/>
              </a:rPr>
              <a:t>Integritate</a:t>
            </a:r>
            <a:r>
              <a:rPr b="1" i="0" spc="90" dirty="0">
                <a:solidFill>
                  <a:srgbClr val="FF0000"/>
                </a:solidFill>
                <a:latin typeface="Cambria"/>
                <a:cs typeface="Cambria"/>
              </a:rPr>
              <a:t> </a:t>
            </a:r>
            <a:r>
              <a:rPr b="1" i="0" spc="5" dirty="0" err="1" smtClean="0">
                <a:solidFill>
                  <a:srgbClr val="FF0000"/>
                </a:solidFill>
                <a:latin typeface="Cambria"/>
                <a:cs typeface="Cambria"/>
              </a:rPr>
              <a:t>referenţială</a:t>
            </a:r>
            <a:r>
              <a:rPr lang="ro-MO" b="1" i="0" spc="5" dirty="0" smtClean="0">
                <a:solidFill>
                  <a:srgbClr val="FF0000"/>
                </a:solidFill>
                <a:latin typeface="Cambria"/>
                <a:cs typeface="Cambria"/>
              </a:rPr>
              <a:t/>
            </a:r>
            <a:br>
              <a:rPr lang="ro-MO" b="1" i="0" spc="5" dirty="0" smtClean="0">
                <a:solidFill>
                  <a:srgbClr val="FF0000"/>
                </a:solidFill>
                <a:latin typeface="Cambria"/>
                <a:cs typeface="Cambria"/>
              </a:rPr>
            </a:br>
            <a:r>
              <a:rPr lang="ru-RU" b="1" dirty="0"/>
              <a:t>Ссылочная целостность </a:t>
            </a:r>
            <a:endParaRPr b="1" spc="5" dirty="0">
              <a:solidFill>
                <a:srgbClr val="FF0000"/>
              </a:solidFill>
              <a:latin typeface="Cambria"/>
              <a:cs typeface="Cambria"/>
            </a:endParaRPr>
          </a:p>
        </p:txBody>
      </p:sp>
      <p:sp>
        <p:nvSpPr>
          <p:cNvPr id="5" name="object 5"/>
          <p:cNvSpPr/>
          <p:nvPr/>
        </p:nvSpPr>
        <p:spPr>
          <a:xfrm>
            <a:off x="4953000" y="3756659"/>
            <a:ext cx="3835907" cy="289560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66800" y="0"/>
            <a:ext cx="7315200" cy="689932"/>
          </a:xfrm>
          <a:prstGeom prst="rect">
            <a:avLst/>
          </a:prstGeom>
        </p:spPr>
        <p:txBody>
          <a:bodyPr vert="horz" wrap="square" lIns="0" tIns="12700" rIns="0" bIns="0" rtlCol="0">
            <a:spAutoFit/>
          </a:bodyPr>
          <a:lstStyle/>
          <a:p>
            <a:pPr marL="12700">
              <a:lnSpc>
                <a:spcPct val="100000"/>
              </a:lnSpc>
              <a:spcBef>
                <a:spcPts val="100"/>
              </a:spcBef>
            </a:pPr>
            <a:r>
              <a:rPr b="1" i="0" spc="15" dirty="0">
                <a:solidFill>
                  <a:srgbClr val="FF0000"/>
                </a:solidFill>
                <a:latin typeface="Cambria"/>
                <a:cs typeface="Cambria"/>
              </a:rPr>
              <a:t>Integritate</a:t>
            </a:r>
            <a:r>
              <a:rPr b="1" i="0" spc="25" dirty="0">
                <a:solidFill>
                  <a:srgbClr val="FF0000"/>
                </a:solidFill>
                <a:latin typeface="Cambria"/>
                <a:cs typeface="Cambria"/>
              </a:rPr>
              <a:t> </a:t>
            </a:r>
            <a:r>
              <a:rPr b="1" i="0" spc="10" dirty="0">
                <a:solidFill>
                  <a:srgbClr val="FF0000"/>
                </a:solidFill>
                <a:latin typeface="Cambria"/>
                <a:cs typeface="Cambria"/>
              </a:rPr>
              <a:t>referenţială</a:t>
            </a:r>
          </a:p>
        </p:txBody>
      </p:sp>
      <p:sp>
        <p:nvSpPr>
          <p:cNvPr id="5" name="object 5"/>
          <p:cNvSpPr txBox="1">
            <a:spLocks noGrp="1"/>
          </p:cNvSpPr>
          <p:nvPr>
            <p:ph idx="1"/>
          </p:nvPr>
        </p:nvSpPr>
        <p:spPr>
          <a:xfrm>
            <a:off x="0" y="685800"/>
            <a:ext cx="8915400" cy="3695242"/>
          </a:xfrm>
          <a:prstGeom prst="rect">
            <a:avLst/>
          </a:prstGeom>
        </p:spPr>
        <p:txBody>
          <a:bodyPr vert="horz" wrap="square" lIns="0" tIns="12065" rIns="0" bIns="0" rtlCol="0">
            <a:spAutoFit/>
          </a:bodyPr>
          <a:lstStyle/>
          <a:p>
            <a:pPr marL="443865" indent="-431800">
              <a:lnSpc>
                <a:spcPct val="100000"/>
              </a:lnSpc>
              <a:spcBef>
                <a:spcPts val="95"/>
              </a:spcBef>
              <a:buClr>
                <a:srgbClr val="9A0000"/>
              </a:buClr>
              <a:buSzPct val="75000"/>
              <a:buFont typeface="Wingdings"/>
              <a:buChar char="◼"/>
              <a:tabLst>
                <a:tab pos="443865" algn="l"/>
                <a:tab pos="444500" algn="l"/>
                <a:tab pos="4434205" algn="l"/>
              </a:tabLst>
            </a:pPr>
            <a:r>
              <a:rPr i="0" spc="15" dirty="0">
                <a:latin typeface="Cambria"/>
                <a:cs typeface="Cambria"/>
              </a:rPr>
              <a:t>Fie </a:t>
            </a:r>
            <a:r>
              <a:rPr b="1" spc="-5" dirty="0"/>
              <a:t>Students</a:t>
            </a:r>
            <a:r>
              <a:rPr b="1" spc="100" dirty="0"/>
              <a:t> </a:t>
            </a:r>
            <a:r>
              <a:rPr i="0" spc="5" dirty="0">
                <a:latin typeface="Cambria"/>
                <a:cs typeface="Cambria"/>
              </a:rPr>
              <a:t>şi</a:t>
            </a:r>
            <a:r>
              <a:rPr i="0" spc="85" dirty="0">
                <a:latin typeface="Cambria"/>
                <a:cs typeface="Cambria"/>
              </a:rPr>
              <a:t> </a:t>
            </a:r>
            <a:r>
              <a:rPr b="1" spc="-5" dirty="0"/>
              <a:t>Enrolled</a:t>
            </a:r>
            <a:r>
              <a:rPr i="0" spc="-5" dirty="0">
                <a:latin typeface="Cambria"/>
                <a:cs typeface="Cambria"/>
              </a:rPr>
              <a:t>;	</a:t>
            </a:r>
            <a:r>
              <a:rPr b="1" i="1" spc="-5" dirty="0">
                <a:solidFill>
                  <a:srgbClr val="FF0000"/>
                </a:solidFill>
                <a:latin typeface="Palatino Linotype"/>
                <a:cs typeface="Palatino Linotype"/>
              </a:rPr>
              <a:t>sid</a:t>
            </a:r>
            <a:r>
              <a:rPr spc="-5" dirty="0">
                <a:latin typeface="Palatino Linotype"/>
                <a:cs typeface="Palatino Linotype"/>
              </a:rPr>
              <a:t> </a:t>
            </a:r>
            <a:r>
              <a:rPr i="0" spc="45" dirty="0">
                <a:latin typeface="Cambria"/>
                <a:cs typeface="Cambria"/>
              </a:rPr>
              <a:t>in </a:t>
            </a:r>
            <a:r>
              <a:rPr b="1" spc="-5" dirty="0"/>
              <a:t>Enrolled </a:t>
            </a:r>
            <a:r>
              <a:rPr i="0" spc="-30" dirty="0">
                <a:latin typeface="Cambria"/>
                <a:cs typeface="Cambria"/>
              </a:rPr>
              <a:t>este </a:t>
            </a:r>
            <a:r>
              <a:rPr i="0" spc="40" dirty="0">
                <a:latin typeface="Cambria"/>
                <a:cs typeface="Cambria"/>
              </a:rPr>
              <a:t>o</a:t>
            </a:r>
            <a:r>
              <a:rPr i="0" spc="229" dirty="0">
                <a:latin typeface="Cambria"/>
                <a:cs typeface="Cambria"/>
              </a:rPr>
              <a:t> </a:t>
            </a:r>
            <a:r>
              <a:rPr i="0" spc="10" dirty="0" err="1" smtClean="0">
                <a:latin typeface="Cambria"/>
                <a:cs typeface="Cambria"/>
              </a:rPr>
              <a:t>cheie</a:t>
            </a:r>
            <a:r>
              <a:rPr lang="ro-MO" i="0" spc="10" dirty="0" smtClean="0">
                <a:latin typeface="Cambria"/>
                <a:cs typeface="Cambria"/>
              </a:rPr>
              <a:t> </a:t>
            </a:r>
            <a:r>
              <a:rPr i="0" spc="5" dirty="0" err="1" smtClean="0">
                <a:latin typeface="Cambria"/>
                <a:cs typeface="Cambria"/>
              </a:rPr>
              <a:t>străină</a:t>
            </a:r>
            <a:r>
              <a:rPr i="0" spc="5" dirty="0" smtClean="0">
                <a:latin typeface="Cambria"/>
                <a:cs typeface="Cambria"/>
              </a:rPr>
              <a:t> </a:t>
            </a:r>
            <a:r>
              <a:rPr i="0" spc="-10" dirty="0" err="1" smtClean="0">
                <a:latin typeface="Cambria"/>
                <a:cs typeface="Cambria"/>
              </a:rPr>
              <a:t>ce</a:t>
            </a:r>
            <a:r>
              <a:rPr lang="ro-MO" i="0" spc="-10" dirty="0" smtClean="0">
                <a:latin typeface="Cambria"/>
                <a:cs typeface="Cambria"/>
              </a:rPr>
              <a:t> se</a:t>
            </a:r>
            <a:r>
              <a:rPr i="0" spc="-10" dirty="0" smtClean="0">
                <a:latin typeface="Cambria"/>
                <a:cs typeface="Cambria"/>
              </a:rPr>
              <a:t> </a:t>
            </a:r>
            <a:r>
              <a:rPr i="0" spc="-15" dirty="0" err="1">
                <a:latin typeface="Cambria"/>
                <a:cs typeface="Cambria"/>
              </a:rPr>
              <a:t>referă</a:t>
            </a:r>
            <a:r>
              <a:rPr i="0" spc="-15" dirty="0">
                <a:latin typeface="Cambria"/>
                <a:cs typeface="Cambria"/>
              </a:rPr>
              <a:t> </a:t>
            </a:r>
            <a:r>
              <a:rPr lang="ro-MO" i="0" spc="40" dirty="0" smtClean="0">
                <a:latin typeface="Cambria"/>
                <a:cs typeface="Cambria"/>
              </a:rPr>
              <a:t>la</a:t>
            </a:r>
            <a:r>
              <a:rPr i="0" spc="360" dirty="0" smtClean="0">
                <a:latin typeface="Cambria"/>
                <a:cs typeface="Cambria"/>
              </a:rPr>
              <a:t> </a:t>
            </a:r>
            <a:r>
              <a:rPr i="0" spc="5" dirty="0">
                <a:latin typeface="Cambria"/>
                <a:cs typeface="Cambria"/>
              </a:rPr>
              <a:t>înregistrări</a:t>
            </a:r>
            <a:r>
              <a:rPr i="0" spc="55" dirty="0">
                <a:latin typeface="Cambria"/>
                <a:cs typeface="Cambria"/>
              </a:rPr>
              <a:t> </a:t>
            </a:r>
            <a:r>
              <a:rPr i="0" spc="85" dirty="0">
                <a:latin typeface="Cambria"/>
                <a:cs typeface="Cambria"/>
              </a:rPr>
              <a:t>din	</a:t>
            </a:r>
            <a:r>
              <a:rPr b="1" spc="10" dirty="0"/>
              <a:t>Students</a:t>
            </a:r>
            <a:r>
              <a:rPr i="0" spc="10" dirty="0">
                <a:latin typeface="Cambria"/>
                <a:cs typeface="Cambria"/>
              </a:rPr>
              <a:t>.</a:t>
            </a:r>
          </a:p>
          <a:p>
            <a:pPr marL="355600" marR="635000" indent="-342900">
              <a:lnSpc>
                <a:spcPct val="100400"/>
              </a:lnSpc>
              <a:spcBef>
                <a:spcPts val="660"/>
              </a:spcBef>
              <a:buClr>
                <a:srgbClr val="9A0000"/>
              </a:buClr>
              <a:buSzPct val="75000"/>
              <a:buFont typeface="Wingdings"/>
              <a:buChar char="◼"/>
              <a:tabLst>
                <a:tab pos="443865" algn="l"/>
                <a:tab pos="444500" algn="l"/>
              </a:tabLst>
            </a:pPr>
            <a:r>
              <a:rPr i="0" dirty="0">
                <a:solidFill>
                  <a:srgbClr val="000000"/>
                </a:solidFill>
              </a:rPr>
              <a:t>	</a:t>
            </a:r>
            <a:r>
              <a:rPr i="0" spc="100" dirty="0">
                <a:latin typeface="Cambria"/>
                <a:cs typeface="Cambria"/>
              </a:rPr>
              <a:t>Adaugarea </a:t>
            </a:r>
            <a:r>
              <a:rPr i="0" spc="50" dirty="0">
                <a:latin typeface="Cambria"/>
                <a:cs typeface="Cambria"/>
              </a:rPr>
              <a:t>in </a:t>
            </a:r>
            <a:r>
              <a:rPr b="1" spc="-5" dirty="0"/>
              <a:t>Enrolled </a:t>
            </a:r>
            <a:r>
              <a:rPr i="0" spc="30" dirty="0">
                <a:latin typeface="Cambria"/>
                <a:cs typeface="Cambria"/>
              </a:rPr>
              <a:t>a </a:t>
            </a:r>
            <a:r>
              <a:rPr i="0" spc="95" dirty="0">
                <a:latin typeface="Cambria"/>
                <a:cs typeface="Cambria"/>
              </a:rPr>
              <a:t>unui </a:t>
            </a:r>
            <a:r>
              <a:rPr i="0" spc="80" dirty="0">
                <a:latin typeface="Cambria"/>
                <a:cs typeface="Cambria"/>
              </a:rPr>
              <a:t>tuplu </a:t>
            </a:r>
            <a:r>
              <a:rPr i="0" spc="70" dirty="0">
                <a:latin typeface="Cambria"/>
                <a:cs typeface="Cambria"/>
              </a:rPr>
              <a:t>cu </a:t>
            </a:r>
            <a:endParaRPr lang="ro-MO" i="0" spc="70" dirty="0" smtClean="0">
              <a:latin typeface="Cambria"/>
              <a:cs typeface="Cambria"/>
            </a:endParaRPr>
          </a:p>
          <a:p>
            <a:pPr marL="452438" marR="635000" indent="0">
              <a:lnSpc>
                <a:spcPct val="100400"/>
              </a:lnSpc>
              <a:spcBef>
                <a:spcPts val="660"/>
              </a:spcBef>
              <a:buClr>
                <a:srgbClr val="9A0000"/>
              </a:buClr>
              <a:buSzPct val="75000"/>
              <a:buNone/>
              <a:tabLst>
                <a:tab pos="443865" algn="l"/>
                <a:tab pos="444500" algn="l"/>
              </a:tabLst>
            </a:pPr>
            <a:r>
              <a:rPr i="0" spc="95" dirty="0" smtClean="0">
                <a:latin typeface="Cambria"/>
                <a:cs typeface="Cambria"/>
              </a:rPr>
              <a:t>un </a:t>
            </a:r>
            <a:r>
              <a:rPr lang="ro-MO" b="1" i="1" spc="95" dirty="0" smtClean="0">
                <a:solidFill>
                  <a:srgbClr val="FF0000"/>
                </a:solidFill>
                <a:latin typeface="Cambria"/>
                <a:cs typeface="Cambria"/>
              </a:rPr>
              <a:t>s</a:t>
            </a:r>
            <a:r>
              <a:rPr b="1" i="1" spc="90" dirty="0" smtClean="0">
                <a:solidFill>
                  <a:srgbClr val="FF0000"/>
                </a:solidFill>
                <a:latin typeface="Cambria"/>
                <a:cs typeface="Cambria"/>
              </a:rPr>
              <a:t>id </a:t>
            </a:r>
            <a:r>
              <a:rPr i="0" spc="60" dirty="0">
                <a:latin typeface="Cambria"/>
                <a:cs typeface="Cambria"/>
              </a:rPr>
              <a:t>de  </a:t>
            </a:r>
            <a:r>
              <a:rPr i="0" spc="35" dirty="0">
                <a:latin typeface="Cambria"/>
                <a:cs typeface="Cambria"/>
              </a:rPr>
              <a:t>student </a:t>
            </a:r>
            <a:r>
              <a:rPr i="0" spc="20" dirty="0">
                <a:latin typeface="Cambria"/>
                <a:cs typeface="Cambria"/>
              </a:rPr>
              <a:t>inexistent, </a:t>
            </a:r>
            <a:r>
              <a:rPr i="0" spc="-5" dirty="0" err="1">
                <a:latin typeface="Cambria"/>
                <a:cs typeface="Cambria"/>
              </a:rPr>
              <a:t>acesta</a:t>
            </a:r>
            <a:r>
              <a:rPr i="0" spc="-5" dirty="0">
                <a:latin typeface="Cambria"/>
                <a:cs typeface="Cambria"/>
              </a:rPr>
              <a:t> </a:t>
            </a:r>
            <a:r>
              <a:rPr i="0" spc="95" dirty="0" err="1" smtClean="0">
                <a:latin typeface="Cambria"/>
                <a:cs typeface="Cambria"/>
              </a:rPr>
              <a:t>va</a:t>
            </a:r>
            <a:endParaRPr lang="ro-MO" i="0" spc="95" dirty="0" smtClean="0">
              <a:latin typeface="Cambria"/>
              <a:cs typeface="Cambria"/>
            </a:endParaRPr>
          </a:p>
          <a:p>
            <a:pPr marL="452438" marR="635000" indent="0">
              <a:lnSpc>
                <a:spcPct val="100400"/>
              </a:lnSpc>
              <a:spcBef>
                <a:spcPts val="660"/>
              </a:spcBef>
              <a:buClr>
                <a:srgbClr val="9A0000"/>
              </a:buClr>
              <a:buSzPct val="75000"/>
              <a:buNone/>
              <a:tabLst>
                <a:tab pos="443865" algn="l"/>
                <a:tab pos="444500" algn="l"/>
              </a:tabLst>
            </a:pPr>
            <a:r>
              <a:rPr i="0" spc="95" dirty="0" smtClean="0">
                <a:latin typeface="Cambria"/>
                <a:cs typeface="Cambria"/>
              </a:rPr>
              <a:t> </a:t>
            </a:r>
            <a:r>
              <a:rPr i="0" spc="60" dirty="0">
                <a:latin typeface="Cambria"/>
                <a:cs typeface="Cambria"/>
              </a:rPr>
              <a:t>fi </a:t>
            </a:r>
            <a:r>
              <a:rPr i="0" spc="10" dirty="0">
                <a:latin typeface="Cambria"/>
                <a:cs typeface="Cambria"/>
              </a:rPr>
              <a:t>respins </a:t>
            </a:r>
            <a:r>
              <a:rPr i="0" spc="60" dirty="0">
                <a:latin typeface="Cambria"/>
                <a:cs typeface="Cambria"/>
              </a:rPr>
              <a:t>de</a:t>
            </a:r>
            <a:r>
              <a:rPr i="0" spc="350" dirty="0">
                <a:latin typeface="Cambria"/>
                <a:cs typeface="Cambria"/>
              </a:rPr>
              <a:t> </a:t>
            </a:r>
            <a:r>
              <a:rPr i="0" spc="185" dirty="0" smtClean="0">
                <a:latin typeface="Cambria"/>
                <a:cs typeface="Cambria"/>
              </a:rPr>
              <a:t>SGBD.</a:t>
            </a:r>
            <a:endParaRPr lang="ro-MO" i="0" spc="185" dirty="0" smtClean="0">
              <a:latin typeface="Cambria"/>
              <a:cs typeface="Cambria"/>
            </a:endParaRPr>
          </a:p>
          <a:p>
            <a:pPr marL="355600" marR="635000" indent="-342900">
              <a:lnSpc>
                <a:spcPct val="100400"/>
              </a:lnSpc>
              <a:spcBef>
                <a:spcPts val="660"/>
              </a:spcBef>
              <a:buClr>
                <a:srgbClr val="9A0000"/>
              </a:buClr>
              <a:buSzPct val="75000"/>
              <a:buNone/>
              <a:tabLst>
                <a:tab pos="443865" algn="l"/>
                <a:tab pos="444500" algn="l"/>
              </a:tabLst>
            </a:pPr>
            <a:r>
              <a:rPr lang="ro-MO" sz="2400" b="1" dirty="0" smtClean="0">
                <a:solidFill>
                  <a:srgbClr val="FF0000"/>
                </a:solidFill>
                <a:latin typeface="Palatino Linotype"/>
                <a:cs typeface="Palatino Linotype"/>
              </a:rPr>
              <a:t>				</a:t>
            </a:r>
            <a:r>
              <a:rPr sz="2400" b="1" dirty="0" smtClean="0">
                <a:solidFill>
                  <a:srgbClr val="FF0000"/>
                </a:solidFill>
                <a:latin typeface="Palatino Linotype"/>
                <a:cs typeface="Palatino Linotype"/>
              </a:rPr>
              <a:t>Enrolled</a:t>
            </a:r>
            <a:r>
              <a:rPr lang="ro-MO" sz="2400" dirty="0" smtClean="0">
                <a:latin typeface="Palatino Linotype"/>
                <a:cs typeface="Palatino Linotype"/>
              </a:rPr>
              <a:t>                                </a:t>
            </a:r>
            <a:r>
              <a:rPr lang="ro-MO" sz="2400" b="1" dirty="0" smtClean="0">
                <a:solidFill>
                  <a:srgbClr val="FF0000"/>
                </a:solidFill>
                <a:latin typeface="Palatino Linotype"/>
                <a:cs typeface="Palatino Linotype"/>
              </a:rPr>
              <a:t> </a:t>
            </a:r>
            <a:r>
              <a:rPr sz="2400" b="1" spc="-5" dirty="0" smtClean="0">
                <a:solidFill>
                  <a:srgbClr val="FF0000"/>
                </a:solidFill>
                <a:latin typeface="Palatino Linotype"/>
                <a:cs typeface="Palatino Linotype"/>
              </a:rPr>
              <a:t>Students</a:t>
            </a:r>
            <a:endParaRPr sz="2400" b="1" dirty="0">
              <a:solidFill>
                <a:srgbClr val="FF0000"/>
              </a:solidFill>
              <a:latin typeface="Palatino Linotype"/>
              <a:cs typeface="Palatino Linotype"/>
            </a:endParaRPr>
          </a:p>
        </p:txBody>
      </p:sp>
      <p:graphicFrame>
        <p:nvGraphicFramePr>
          <p:cNvPr id="3" name="object 3"/>
          <p:cNvGraphicFramePr>
            <a:graphicFrameLocks noGrp="1"/>
          </p:cNvGraphicFramePr>
          <p:nvPr/>
        </p:nvGraphicFramePr>
        <p:xfrm>
          <a:off x="609600" y="4584700"/>
          <a:ext cx="2590800" cy="1593849"/>
        </p:xfrm>
        <a:graphic>
          <a:graphicData uri="http://schemas.openxmlformats.org/drawingml/2006/table">
            <a:tbl>
              <a:tblPr firstRow="1" bandRow="1">
                <a:tableStyleId>{2D5ABB26-0587-4C30-8999-92F81FD0307C}</a:tableStyleId>
              </a:tblPr>
              <a:tblGrid>
                <a:gridCol w="762000"/>
                <a:gridCol w="838200"/>
                <a:gridCol w="990600"/>
              </a:tblGrid>
              <a:tr h="396367">
                <a:tc>
                  <a:txBody>
                    <a:bodyPr/>
                    <a:lstStyle/>
                    <a:p>
                      <a:pPr algn="ctr">
                        <a:lnSpc>
                          <a:spcPct val="100000"/>
                        </a:lnSpc>
                        <a:spcBef>
                          <a:spcPts val="200"/>
                        </a:spcBef>
                      </a:pPr>
                      <a:r>
                        <a:rPr sz="2000" b="1" i="1" dirty="0">
                          <a:solidFill>
                            <a:srgbClr val="9A0000"/>
                          </a:solidFill>
                          <a:latin typeface="Palatino Linotype"/>
                          <a:cs typeface="Palatino Linotype"/>
                        </a:rPr>
                        <a:t>sid</a:t>
                      </a:r>
                      <a:endParaRPr sz="2000">
                        <a:latin typeface="Palatino Linotype"/>
                        <a:cs typeface="Palatino Linotype"/>
                      </a:endParaRPr>
                    </a:p>
                  </a:txBody>
                  <a:tcPr marL="0" marR="0" marT="25400" marB="0">
                    <a:lnL w="28575">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F4F4F4"/>
                    </a:solidFill>
                  </a:tcPr>
                </a:tc>
                <a:tc>
                  <a:txBody>
                    <a:bodyPr/>
                    <a:lstStyle/>
                    <a:p>
                      <a:pPr marL="248920">
                        <a:lnSpc>
                          <a:spcPct val="100000"/>
                        </a:lnSpc>
                        <a:spcBef>
                          <a:spcPts val="200"/>
                        </a:spcBef>
                      </a:pPr>
                      <a:r>
                        <a:rPr sz="2000" b="1" i="1" dirty="0">
                          <a:solidFill>
                            <a:srgbClr val="9A0000"/>
                          </a:solidFill>
                          <a:latin typeface="Palatino Linotype"/>
                          <a:cs typeface="Palatino Linotype"/>
                        </a:rPr>
                        <a:t>cid</a:t>
                      </a:r>
                      <a:endParaRPr sz="2000">
                        <a:latin typeface="Palatino Linotype"/>
                        <a:cs typeface="Palatino Linotype"/>
                      </a:endParaRPr>
                    </a:p>
                  </a:txBody>
                  <a:tcPr marL="0" marR="0" marT="25400"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F4F4F4"/>
                    </a:solidFill>
                  </a:tcPr>
                </a:tc>
                <a:tc>
                  <a:txBody>
                    <a:bodyPr/>
                    <a:lstStyle/>
                    <a:p>
                      <a:pPr algn="ctr">
                        <a:lnSpc>
                          <a:spcPct val="100000"/>
                        </a:lnSpc>
                        <a:spcBef>
                          <a:spcPts val="200"/>
                        </a:spcBef>
                      </a:pPr>
                      <a:r>
                        <a:rPr sz="2000" i="1" dirty="0">
                          <a:solidFill>
                            <a:srgbClr val="9A0000"/>
                          </a:solidFill>
                          <a:latin typeface="Palatino Linotype"/>
                          <a:cs typeface="Palatino Linotype"/>
                        </a:rPr>
                        <a:t>grade</a:t>
                      </a:r>
                      <a:endParaRPr sz="2000">
                        <a:latin typeface="Palatino Linotype"/>
                        <a:cs typeface="Palatino Linotype"/>
                      </a:endParaRPr>
                    </a:p>
                  </a:txBody>
                  <a:tcPr marL="0" marR="0" marT="25400" marB="0">
                    <a:lnL w="12700">
                      <a:solidFill>
                        <a:srgbClr val="000000"/>
                      </a:solidFill>
                      <a:prstDash val="solid"/>
                    </a:lnL>
                    <a:lnR w="28575">
                      <a:solidFill>
                        <a:srgbClr val="000000"/>
                      </a:solidFill>
                      <a:prstDash val="solid"/>
                    </a:lnR>
                    <a:lnT w="28575">
                      <a:solidFill>
                        <a:srgbClr val="000000"/>
                      </a:solidFill>
                      <a:prstDash val="solid"/>
                    </a:lnT>
                    <a:lnB w="12700">
                      <a:solidFill>
                        <a:srgbClr val="000000"/>
                      </a:solidFill>
                      <a:prstDash val="solid"/>
                    </a:lnB>
                    <a:solidFill>
                      <a:srgbClr val="F4F4F4"/>
                    </a:solidFill>
                  </a:tcPr>
                </a:tc>
              </a:tr>
              <a:tr h="397128">
                <a:tc>
                  <a:txBody>
                    <a:bodyPr/>
                    <a:lstStyle/>
                    <a:p>
                      <a:pPr marR="58419" algn="ctr">
                        <a:lnSpc>
                          <a:spcPct val="100000"/>
                        </a:lnSpc>
                        <a:spcBef>
                          <a:spcPts val="225"/>
                        </a:spcBef>
                      </a:pPr>
                      <a:r>
                        <a:rPr sz="2000" spc="-105" dirty="0">
                          <a:solidFill>
                            <a:srgbClr val="003366"/>
                          </a:solidFill>
                          <a:latin typeface="Cambria"/>
                          <a:cs typeface="Cambria"/>
                        </a:rPr>
                        <a:t>1234</a:t>
                      </a:r>
                      <a:endParaRPr sz="2000">
                        <a:latin typeface="Cambria"/>
                        <a:cs typeface="Cambria"/>
                      </a:endParaRPr>
                    </a:p>
                  </a:txBody>
                  <a:tcPr marL="0" marR="0" marT="28575"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F4F4"/>
                    </a:solidFill>
                  </a:tcPr>
                </a:tc>
                <a:tc>
                  <a:txBody>
                    <a:bodyPr/>
                    <a:lstStyle/>
                    <a:p>
                      <a:pPr marL="91440">
                        <a:lnSpc>
                          <a:spcPct val="100000"/>
                        </a:lnSpc>
                        <a:spcBef>
                          <a:spcPts val="225"/>
                        </a:spcBef>
                      </a:pPr>
                      <a:r>
                        <a:rPr sz="2000" spc="90" dirty="0">
                          <a:solidFill>
                            <a:srgbClr val="003366"/>
                          </a:solidFill>
                          <a:latin typeface="Cambria"/>
                          <a:cs typeface="Cambria"/>
                        </a:rPr>
                        <a:t>Alg1</a:t>
                      </a:r>
                      <a:endParaRPr sz="2000">
                        <a:latin typeface="Cambria"/>
                        <a:cs typeface="Cambria"/>
                      </a:endParaRPr>
                    </a:p>
                  </a:txBody>
                  <a:tcPr marL="0" marR="0" marT="285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F4F4"/>
                    </a:solidFill>
                  </a:tcPr>
                </a:tc>
                <a:tc>
                  <a:txBody>
                    <a:bodyPr/>
                    <a:lstStyle/>
                    <a:p>
                      <a:pPr algn="ctr">
                        <a:lnSpc>
                          <a:spcPct val="100000"/>
                        </a:lnSpc>
                        <a:spcBef>
                          <a:spcPts val="225"/>
                        </a:spcBef>
                      </a:pPr>
                      <a:r>
                        <a:rPr sz="2000" dirty="0">
                          <a:solidFill>
                            <a:srgbClr val="003366"/>
                          </a:solidFill>
                          <a:latin typeface="Cambria"/>
                          <a:cs typeface="Cambria"/>
                        </a:rPr>
                        <a:t>9</a:t>
                      </a:r>
                      <a:endParaRPr sz="2000">
                        <a:latin typeface="Cambria"/>
                        <a:cs typeface="Cambria"/>
                      </a:endParaRPr>
                    </a:p>
                  </a:txBody>
                  <a:tcPr marL="0" marR="0" marT="28575"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F4F4F4"/>
                    </a:solidFill>
                  </a:tcPr>
                </a:tc>
              </a:tr>
              <a:tr h="397002">
                <a:tc>
                  <a:txBody>
                    <a:bodyPr/>
                    <a:lstStyle/>
                    <a:p>
                      <a:pPr marR="58419" algn="ctr">
                        <a:lnSpc>
                          <a:spcPct val="100000"/>
                        </a:lnSpc>
                        <a:spcBef>
                          <a:spcPts val="225"/>
                        </a:spcBef>
                      </a:pPr>
                      <a:r>
                        <a:rPr sz="2000" spc="-105" dirty="0">
                          <a:solidFill>
                            <a:srgbClr val="003366"/>
                          </a:solidFill>
                          <a:latin typeface="Cambria"/>
                          <a:cs typeface="Cambria"/>
                        </a:rPr>
                        <a:t>1235</a:t>
                      </a:r>
                      <a:endParaRPr sz="2000">
                        <a:latin typeface="Cambria"/>
                        <a:cs typeface="Cambria"/>
                      </a:endParaRPr>
                    </a:p>
                  </a:txBody>
                  <a:tcPr marL="0" marR="0" marT="28575"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F4F4"/>
                    </a:solidFill>
                  </a:tcPr>
                </a:tc>
                <a:tc>
                  <a:txBody>
                    <a:bodyPr/>
                    <a:lstStyle/>
                    <a:p>
                      <a:pPr marL="91440">
                        <a:lnSpc>
                          <a:spcPct val="100000"/>
                        </a:lnSpc>
                        <a:spcBef>
                          <a:spcPts val="225"/>
                        </a:spcBef>
                      </a:pPr>
                      <a:r>
                        <a:rPr sz="2000" spc="90" dirty="0">
                          <a:solidFill>
                            <a:srgbClr val="003366"/>
                          </a:solidFill>
                          <a:latin typeface="Cambria"/>
                          <a:cs typeface="Cambria"/>
                        </a:rPr>
                        <a:t>Alg1</a:t>
                      </a:r>
                      <a:endParaRPr sz="2000">
                        <a:latin typeface="Cambria"/>
                        <a:cs typeface="Cambria"/>
                      </a:endParaRPr>
                    </a:p>
                  </a:txBody>
                  <a:tcPr marL="0" marR="0" marT="285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F4F4"/>
                    </a:solidFill>
                  </a:tcPr>
                </a:tc>
                <a:tc>
                  <a:txBody>
                    <a:bodyPr/>
                    <a:lstStyle/>
                    <a:p>
                      <a:pPr algn="ctr">
                        <a:lnSpc>
                          <a:spcPct val="100000"/>
                        </a:lnSpc>
                        <a:spcBef>
                          <a:spcPts val="225"/>
                        </a:spcBef>
                      </a:pPr>
                      <a:r>
                        <a:rPr sz="2000" spc="-105" dirty="0">
                          <a:solidFill>
                            <a:srgbClr val="003366"/>
                          </a:solidFill>
                          <a:latin typeface="Cambria"/>
                          <a:cs typeface="Cambria"/>
                        </a:rPr>
                        <a:t>10</a:t>
                      </a:r>
                      <a:endParaRPr sz="2000">
                        <a:latin typeface="Cambria"/>
                        <a:cs typeface="Cambria"/>
                      </a:endParaRPr>
                    </a:p>
                  </a:txBody>
                  <a:tcPr marL="0" marR="0" marT="28575"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F4F4F4"/>
                    </a:solidFill>
                  </a:tcPr>
                </a:tc>
              </a:tr>
              <a:tr h="403352">
                <a:tc>
                  <a:txBody>
                    <a:bodyPr/>
                    <a:lstStyle/>
                    <a:p>
                      <a:pPr marR="58419" algn="ctr">
                        <a:lnSpc>
                          <a:spcPct val="100000"/>
                        </a:lnSpc>
                        <a:spcBef>
                          <a:spcPts val="225"/>
                        </a:spcBef>
                      </a:pPr>
                      <a:r>
                        <a:rPr sz="2000" spc="-105" dirty="0">
                          <a:solidFill>
                            <a:srgbClr val="003366"/>
                          </a:solidFill>
                          <a:latin typeface="Cambria"/>
                          <a:cs typeface="Cambria"/>
                        </a:rPr>
                        <a:t>1234</a:t>
                      </a:r>
                      <a:endParaRPr sz="2000">
                        <a:latin typeface="Cambria"/>
                        <a:cs typeface="Cambria"/>
                      </a:endParaRPr>
                    </a:p>
                  </a:txBody>
                  <a:tcPr marL="0" marR="0" marT="28575" marB="0">
                    <a:lnL w="28575">
                      <a:solidFill>
                        <a:srgbClr val="000000"/>
                      </a:solidFill>
                      <a:prstDash val="solid"/>
                    </a:lnL>
                    <a:lnR w="12700">
                      <a:solidFill>
                        <a:srgbClr val="000000"/>
                      </a:solidFill>
                      <a:prstDash val="solid"/>
                    </a:lnR>
                    <a:lnT w="12700">
                      <a:solidFill>
                        <a:srgbClr val="000000"/>
                      </a:solidFill>
                      <a:prstDash val="solid"/>
                    </a:lnT>
                    <a:solidFill>
                      <a:srgbClr val="F4F4F4"/>
                    </a:solidFill>
                  </a:tcPr>
                </a:tc>
                <a:tc>
                  <a:txBody>
                    <a:bodyPr/>
                    <a:lstStyle/>
                    <a:p>
                      <a:pPr marL="91440">
                        <a:lnSpc>
                          <a:spcPct val="100000"/>
                        </a:lnSpc>
                        <a:spcBef>
                          <a:spcPts val="225"/>
                        </a:spcBef>
                      </a:pPr>
                      <a:r>
                        <a:rPr sz="2000" spc="40" dirty="0">
                          <a:solidFill>
                            <a:srgbClr val="003366"/>
                          </a:solidFill>
                          <a:latin typeface="Cambria"/>
                          <a:cs typeface="Cambria"/>
                        </a:rPr>
                        <a:t>DB1</a:t>
                      </a:r>
                      <a:endParaRPr sz="2000">
                        <a:latin typeface="Cambria"/>
                        <a:cs typeface="Cambria"/>
                      </a:endParaRPr>
                    </a:p>
                  </a:txBody>
                  <a:tcPr marL="0" marR="0" marT="28575" marB="0">
                    <a:lnL w="12700">
                      <a:solidFill>
                        <a:srgbClr val="000000"/>
                      </a:solidFill>
                      <a:prstDash val="solid"/>
                    </a:lnL>
                    <a:lnR w="12700">
                      <a:solidFill>
                        <a:srgbClr val="000000"/>
                      </a:solidFill>
                      <a:prstDash val="solid"/>
                    </a:lnR>
                    <a:lnT w="12700">
                      <a:solidFill>
                        <a:srgbClr val="000000"/>
                      </a:solidFill>
                      <a:prstDash val="solid"/>
                    </a:lnT>
                    <a:solidFill>
                      <a:srgbClr val="F4F4F4"/>
                    </a:solidFill>
                  </a:tcPr>
                </a:tc>
                <a:tc>
                  <a:txBody>
                    <a:bodyPr/>
                    <a:lstStyle/>
                    <a:p>
                      <a:pPr algn="ctr">
                        <a:lnSpc>
                          <a:spcPct val="100000"/>
                        </a:lnSpc>
                        <a:spcBef>
                          <a:spcPts val="225"/>
                        </a:spcBef>
                      </a:pPr>
                      <a:r>
                        <a:rPr sz="2000" spc="-105" dirty="0">
                          <a:solidFill>
                            <a:srgbClr val="003366"/>
                          </a:solidFill>
                          <a:latin typeface="Cambria"/>
                          <a:cs typeface="Cambria"/>
                        </a:rPr>
                        <a:t>10</a:t>
                      </a:r>
                      <a:endParaRPr sz="2000" dirty="0">
                        <a:latin typeface="Cambria"/>
                        <a:cs typeface="Cambria"/>
                      </a:endParaRPr>
                    </a:p>
                  </a:txBody>
                  <a:tcPr marL="0" marR="0" marT="28575" marB="0">
                    <a:lnL w="12700">
                      <a:solidFill>
                        <a:srgbClr val="000000"/>
                      </a:solidFill>
                      <a:prstDash val="solid"/>
                    </a:lnL>
                    <a:lnR w="28575">
                      <a:solidFill>
                        <a:srgbClr val="000000"/>
                      </a:solidFill>
                      <a:prstDash val="solid"/>
                    </a:lnR>
                    <a:lnT w="12700">
                      <a:solidFill>
                        <a:srgbClr val="000000"/>
                      </a:solidFill>
                      <a:prstDash val="solid"/>
                    </a:lnT>
                    <a:solidFill>
                      <a:srgbClr val="F4F4F4"/>
                    </a:solidFill>
                  </a:tcPr>
                </a:tc>
              </a:tr>
            </a:tbl>
          </a:graphicData>
        </a:graphic>
      </p:graphicFrame>
      <p:graphicFrame>
        <p:nvGraphicFramePr>
          <p:cNvPr id="4" name="object 4"/>
          <p:cNvGraphicFramePr>
            <a:graphicFrameLocks noGrp="1"/>
          </p:cNvGraphicFramePr>
          <p:nvPr/>
        </p:nvGraphicFramePr>
        <p:xfrm>
          <a:off x="4114800" y="4953000"/>
          <a:ext cx="4343400" cy="1587498"/>
        </p:xfrm>
        <a:graphic>
          <a:graphicData uri="http://schemas.openxmlformats.org/drawingml/2006/table">
            <a:tbl>
              <a:tblPr firstRow="1" bandRow="1">
                <a:tableStyleId>{2D5ABB26-0587-4C30-8999-92F81FD0307C}</a:tableStyleId>
              </a:tblPr>
              <a:tblGrid>
                <a:gridCol w="869950"/>
                <a:gridCol w="1035050"/>
                <a:gridCol w="1066800"/>
                <a:gridCol w="742950"/>
                <a:gridCol w="628650"/>
              </a:tblGrid>
              <a:tr h="396367">
                <a:tc>
                  <a:txBody>
                    <a:bodyPr/>
                    <a:lstStyle/>
                    <a:p>
                      <a:pPr marR="257810" algn="r">
                        <a:lnSpc>
                          <a:spcPct val="100000"/>
                        </a:lnSpc>
                        <a:spcBef>
                          <a:spcPts val="200"/>
                        </a:spcBef>
                      </a:pPr>
                      <a:r>
                        <a:rPr sz="2000" b="1" i="1" dirty="0">
                          <a:solidFill>
                            <a:srgbClr val="9A0000"/>
                          </a:solidFill>
                          <a:latin typeface="Palatino Linotype"/>
                          <a:cs typeface="Palatino Linotype"/>
                        </a:rPr>
                        <a:t>sid</a:t>
                      </a:r>
                      <a:endParaRPr sz="2000" dirty="0">
                        <a:latin typeface="Palatino Linotype"/>
                        <a:cs typeface="Palatino Linotype"/>
                      </a:endParaRPr>
                    </a:p>
                  </a:txBody>
                  <a:tcPr marL="0" marR="0" marT="25400" marB="0">
                    <a:lnL w="28575">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F4F4F4"/>
                    </a:solidFill>
                  </a:tcPr>
                </a:tc>
                <a:tc>
                  <a:txBody>
                    <a:bodyPr/>
                    <a:lstStyle/>
                    <a:p>
                      <a:pPr marL="241935">
                        <a:lnSpc>
                          <a:spcPct val="100000"/>
                        </a:lnSpc>
                        <a:spcBef>
                          <a:spcPts val="200"/>
                        </a:spcBef>
                      </a:pPr>
                      <a:r>
                        <a:rPr sz="2000" i="1" spc="-5" dirty="0">
                          <a:solidFill>
                            <a:srgbClr val="9A0000"/>
                          </a:solidFill>
                          <a:latin typeface="Palatino Linotype"/>
                          <a:cs typeface="Palatino Linotype"/>
                        </a:rPr>
                        <a:t>name</a:t>
                      </a:r>
                      <a:endParaRPr sz="2000">
                        <a:latin typeface="Palatino Linotype"/>
                        <a:cs typeface="Palatino Linotype"/>
                      </a:endParaRPr>
                    </a:p>
                  </a:txBody>
                  <a:tcPr marL="0" marR="0" marT="25400"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F4F4F4"/>
                    </a:solidFill>
                  </a:tcPr>
                </a:tc>
                <a:tc>
                  <a:txBody>
                    <a:bodyPr/>
                    <a:lstStyle/>
                    <a:p>
                      <a:pPr marL="258445">
                        <a:lnSpc>
                          <a:spcPct val="100000"/>
                        </a:lnSpc>
                        <a:spcBef>
                          <a:spcPts val="200"/>
                        </a:spcBef>
                      </a:pPr>
                      <a:r>
                        <a:rPr sz="2000" i="1" spc="-5" dirty="0">
                          <a:solidFill>
                            <a:srgbClr val="9A0000"/>
                          </a:solidFill>
                          <a:latin typeface="Palatino Linotype"/>
                          <a:cs typeface="Palatino Linotype"/>
                        </a:rPr>
                        <a:t>email</a:t>
                      </a:r>
                      <a:endParaRPr sz="2000" dirty="0">
                        <a:latin typeface="Palatino Linotype"/>
                        <a:cs typeface="Palatino Linotype"/>
                      </a:endParaRPr>
                    </a:p>
                  </a:txBody>
                  <a:tcPr marL="0" marR="0" marT="25400"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F4F4F4"/>
                    </a:solidFill>
                  </a:tcPr>
                </a:tc>
                <a:tc>
                  <a:txBody>
                    <a:bodyPr/>
                    <a:lstStyle/>
                    <a:p>
                      <a:pPr marL="202565">
                        <a:lnSpc>
                          <a:spcPct val="100000"/>
                        </a:lnSpc>
                        <a:spcBef>
                          <a:spcPts val="200"/>
                        </a:spcBef>
                      </a:pPr>
                      <a:r>
                        <a:rPr sz="2000" i="1" dirty="0">
                          <a:solidFill>
                            <a:srgbClr val="9A0000"/>
                          </a:solidFill>
                          <a:latin typeface="Palatino Linotype"/>
                          <a:cs typeface="Palatino Linotype"/>
                        </a:rPr>
                        <a:t>age</a:t>
                      </a:r>
                      <a:endParaRPr sz="2000">
                        <a:latin typeface="Palatino Linotype"/>
                        <a:cs typeface="Palatino Linotype"/>
                      </a:endParaRPr>
                    </a:p>
                  </a:txBody>
                  <a:tcPr marL="0" marR="0" marT="25400"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F4F4F4"/>
                    </a:solidFill>
                  </a:tcPr>
                </a:tc>
                <a:tc>
                  <a:txBody>
                    <a:bodyPr/>
                    <a:lstStyle/>
                    <a:p>
                      <a:pPr marL="1905" algn="ctr">
                        <a:lnSpc>
                          <a:spcPct val="100000"/>
                        </a:lnSpc>
                        <a:spcBef>
                          <a:spcPts val="200"/>
                        </a:spcBef>
                      </a:pPr>
                      <a:r>
                        <a:rPr sz="2000" i="1" spc="5" dirty="0">
                          <a:solidFill>
                            <a:srgbClr val="9A0000"/>
                          </a:solidFill>
                          <a:latin typeface="Palatino Linotype"/>
                          <a:cs typeface="Palatino Linotype"/>
                        </a:rPr>
                        <a:t>gr</a:t>
                      </a:r>
                      <a:endParaRPr sz="2000">
                        <a:latin typeface="Palatino Linotype"/>
                        <a:cs typeface="Palatino Linotype"/>
                      </a:endParaRPr>
                    </a:p>
                  </a:txBody>
                  <a:tcPr marL="0" marR="0" marT="25400" marB="0">
                    <a:lnL w="12700">
                      <a:solidFill>
                        <a:srgbClr val="000000"/>
                      </a:solidFill>
                      <a:prstDash val="solid"/>
                    </a:lnL>
                    <a:lnR w="28575">
                      <a:solidFill>
                        <a:srgbClr val="000000"/>
                      </a:solidFill>
                      <a:prstDash val="solid"/>
                    </a:lnR>
                    <a:lnT w="28575">
                      <a:solidFill>
                        <a:srgbClr val="000000"/>
                      </a:solidFill>
                      <a:prstDash val="solid"/>
                    </a:lnT>
                    <a:lnB w="12700">
                      <a:solidFill>
                        <a:srgbClr val="000000"/>
                      </a:solidFill>
                      <a:prstDash val="solid"/>
                    </a:lnB>
                    <a:solidFill>
                      <a:srgbClr val="F4F4F4"/>
                    </a:solidFill>
                  </a:tcPr>
                </a:tc>
              </a:tr>
              <a:tr h="397128">
                <a:tc>
                  <a:txBody>
                    <a:bodyPr/>
                    <a:lstStyle/>
                    <a:p>
                      <a:pPr marR="257810" algn="r">
                        <a:lnSpc>
                          <a:spcPct val="100000"/>
                        </a:lnSpc>
                        <a:spcBef>
                          <a:spcPts val="225"/>
                        </a:spcBef>
                      </a:pPr>
                      <a:r>
                        <a:rPr sz="2000" spc="5" dirty="0">
                          <a:solidFill>
                            <a:srgbClr val="003366"/>
                          </a:solidFill>
                          <a:latin typeface="Cambria"/>
                          <a:cs typeface="Cambria"/>
                        </a:rPr>
                        <a:t>1234</a:t>
                      </a:r>
                      <a:endParaRPr sz="2000">
                        <a:latin typeface="Cambria"/>
                        <a:cs typeface="Cambria"/>
                      </a:endParaRPr>
                    </a:p>
                  </a:txBody>
                  <a:tcPr marL="0" marR="0" marT="28575"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F4F4"/>
                    </a:solidFill>
                  </a:tcPr>
                </a:tc>
                <a:tc>
                  <a:txBody>
                    <a:bodyPr/>
                    <a:lstStyle/>
                    <a:p>
                      <a:pPr marL="92075">
                        <a:lnSpc>
                          <a:spcPct val="100000"/>
                        </a:lnSpc>
                        <a:spcBef>
                          <a:spcPts val="225"/>
                        </a:spcBef>
                      </a:pPr>
                      <a:r>
                        <a:rPr sz="2000" spc="45" dirty="0">
                          <a:solidFill>
                            <a:srgbClr val="003366"/>
                          </a:solidFill>
                          <a:latin typeface="Cambria"/>
                          <a:cs typeface="Cambria"/>
                        </a:rPr>
                        <a:t>John</a:t>
                      </a:r>
                      <a:endParaRPr sz="2000">
                        <a:latin typeface="Cambria"/>
                        <a:cs typeface="Cambria"/>
                      </a:endParaRPr>
                    </a:p>
                  </a:txBody>
                  <a:tcPr marL="0" marR="0" marT="285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F4F4"/>
                    </a:solidFill>
                  </a:tcPr>
                </a:tc>
                <a:tc>
                  <a:txBody>
                    <a:bodyPr/>
                    <a:lstStyle/>
                    <a:p>
                      <a:pPr marL="92075">
                        <a:lnSpc>
                          <a:spcPct val="100000"/>
                        </a:lnSpc>
                        <a:spcBef>
                          <a:spcPts val="225"/>
                        </a:spcBef>
                      </a:pPr>
                      <a:r>
                        <a:rPr sz="2000" spc="-40" dirty="0">
                          <a:solidFill>
                            <a:srgbClr val="003366"/>
                          </a:solidFill>
                          <a:latin typeface="Cambria"/>
                          <a:cs typeface="Cambria"/>
                          <a:hlinkClick r:id="rId2"/>
                        </a:rPr>
                        <a:t>j@cs.ro</a:t>
                      </a:r>
                      <a:endParaRPr sz="2000">
                        <a:latin typeface="Cambria"/>
                        <a:cs typeface="Cambria"/>
                      </a:endParaRPr>
                    </a:p>
                  </a:txBody>
                  <a:tcPr marL="0" marR="0" marT="285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F4F4"/>
                    </a:solidFill>
                  </a:tcPr>
                </a:tc>
                <a:tc>
                  <a:txBody>
                    <a:bodyPr/>
                    <a:lstStyle/>
                    <a:p>
                      <a:pPr marL="92075">
                        <a:lnSpc>
                          <a:spcPct val="100000"/>
                        </a:lnSpc>
                        <a:spcBef>
                          <a:spcPts val="225"/>
                        </a:spcBef>
                      </a:pPr>
                      <a:r>
                        <a:rPr sz="2000" spc="-105" dirty="0">
                          <a:solidFill>
                            <a:srgbClr val="003366"/>
                          </a:solidFill>
                          <a:latin typeface="Cambria"/>
                          <a:cs typeface="Cambria"/>
                        </a:rPr>
                        <a:t>21</a:t>
                      </a:r>
                      <a:endParaRPr sz="2000">
                        <a:latin typeface="Cambria"/>
                        <a:cs typeface="Cambria"/>
                      </a:endParaRPr>
                    </a:p>
                  </a:txBody>
                  <a:tcPr marL="0" marR="0" marT="285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F4F4"/>
                    </a:solidFill>
                  </a:tcPr>
                </a:tc>
                <a:tc>
                  <a:txBody>
                    <a:bodyPr/>
                    <a:lstStyle/>
                    <a:p>
                      <a:pPr marR="50800" algn="ctr">
                        <a:lnSpc>
                          <a:spcPct val="100000"/>
                        </a:lnSpc>
                        <a:spcBef>
                          <a:spcPts val="225"/>
                        </a:spcBef>
                      </a:pPr>
                      <a:r>
                        <a:rPr sz="2000" spc="-105" dirty="0">
                          <a:solidFill>
                            <a:srgbClr val="003366"/>
                          </a:solidFill>
                          <a:latin typeface="Cambria"/>
                          <a:cs typeface="Cambria"/>
                        </a:rPr>
                        <a:t>331</a:t>
                      </a:r>
                      <a:endParaRPr sz="2000">
                        <a:latin typeface="Cambria"/>
                        <a:cs typeface="Cambria"/>
                      </a:endParaRPr>
                    </a:p>
                  </a:txBody>
                  <a:tcPr marL="0" marR="0" marT="28575"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F4F4F4"/>
                    </a:solidFill>
                  </a:tcPr>
                </a:tc>
              </a:tr>
              <a:tr h="396976">
                <a:tc>
                  <a:txBody>
                    <a:bodyPr/>
                    <a:lstStyle/>
                    <a:p>
                      <a:pPr marR="257810" algn="r">
                        <a:lnSpc>
                          <a:spcPct val="100000"/>
                        </a:lnSpc>
                        <a:spcBef>
                          <a:spcPts val="225"/>
                        </a:spcBef>
                      </a:pPr>
                      <a:r>
                        <a:rPr sz="2000" spc="5" dirty="0">
                          <a:solidFill>
                            <a:srgbClr val="003366"/>
                          </a:solidFill>
                          <a:latin typeface="Cambria"/>
                          <a:cs typeface="Cambria"/>
                        </a:rPr>
                        <a:t>1235</a:t>
                      </a:r>
                      <a:endParaRPr sz="2000">
                        <a:latin typeface="Cambria"/>
                        <a:cs typeface="Cambria"/>
                      </a:endParaRPr>
                    </a:p>
                  </a:txBody>
                  <a:tcPr marL="0" marR="0" marT="28575"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F4F4"/>
                    </a:solidFill>
                  </a:tcPr>
                </a:tc>
                <a:tc>
                  <a:txBody>
                    <a:bodyPr/>
                    <a:lstStyle/>
                    <a:p>
                      <a:pPr marL="92075">
                        <a:lnSpc>
                          <a:spcPct val="100000"/>
                        </a:lnSpc>
                        <a:spcBef>
                          <a:spcPts val="225"/>
                        </a:spcBef>
                      </a:pPr>
                      <a:r>
                        <a:rPr sz="2000" spc="45" dirty="0">
                          <a:solidFill>
                            <a:srgbClr val="003366"/>
                          </a:solidFill>
                          <a:latin typeface="Cambria"/>
                          <a:cs typeface="Cambria"/>
                        </a:rPr>
                        <a:t>Smith</a:t>
                      </a:r>
                      <a:endParaRPr sz="2000">
                        <a:latin typeface="Cambria"/>
                        <a:cs typeface="Cambria"/>
                      </a:endParaRPr>
                    </a:p>
                  </a:txBody>
                  <a:tcPr marL="0" marR="0" marT="285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F4F4"/>
                    </a:solidFill>
                  </a:tcPr>
                </a:tc>
                <a:tc>
                  <a:txBody>
                    <a:bodyPr/>
                    <a:lstStyle/>
                    <a:p>
                      <a:pPr marL="92075">
                        <a:lnSpc>
                          <a:spcPct val="100000"/>
                        </a:lnSpc>
                        <a:spcBef>
                          <a:spcPts val="225"/>
                        </a:spcBef>
                      </a:pPr>
                      <a:r>
                        <a:rPr sz="2000" spc="-30" dirty="0">
                          <a:solidFill>
                            <a:srgbClr val="003366"/>
                          </a:solidFill>
                          <a:latin typeface="Cambria"/>
                          <a:cs typeface="Cambria"/>
                          <a:hlinkClick r:id="rId3"/>
                        </a:rPr>
                        <a:t>s@cs.ro</a:t>
                      </a:r>
                      <a:endParaRPr sz="2000">
                        <a:latin typeface="Cambria"/>
                        <a:cs typeface="Cambria"/>
                      </a:endParaRPr>
                    </a:p>
                  </a:txBody>
                  <a:tcPr marL="0" marR="0" marT="285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F4F4"/>
                    </a:solidFill>
                  </a:tcPr>
                </a:tc>
                <a:tc>
                  <a:txBody>
                    <a:bodyPr/>
                    <a:lstStyle/>
                    <a:p>
                      <a:pPr marL="92075">
                        <a:lnSpc>
                          <a:spcPct val="100000"/>
                        </a:lnSpc>
                        <a:spcBef>
                          <a:spcPts val="225"/>
                        </a:spcBef>
                      </a:pPr>
                      <a:r>
                        <a:rPr sz="2000" spc="-105" dirty="0">
                          <a:solidFill>
                            <a:srgbClr val="003366"/>
                          </a:solidFill>
                          <a:latin typeface="Cambria"/>
                          <a:cs typeface="Cambria"/>
                        </a:rPr>
                        <a:t>22</a:t>
                      </a:r>
                      <a:endParaRPr sz="2000">
                        <a:latin typeface="Cambria"/>
                        <a:cs typeface="Cambria"/>
                      </a:endParaRPr>
                    </a:p>
                  </a:txBody>
                  <a:tcPr marL="0" marR="0" marT="285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F4F4"/>
                    </a:solidFill>
                  </a:tcPr>
                </a:tc>
                <a:tc>
                  <a:txBody>
                    <a:bodyPr/>
                    <a:lstStyle/>
                    <a:p>
                      <a:pPr marR="50800" algn="ctr">
                        <a:lnSpc>
                          <a:spcPct val="100000"/>
                        </a:lnSpc>
                        <a:spcBef>
                          <a:spcPts val="225"/>
                        </a:spcBef>
                      </a:pPr>
                      <a:r>
                        <a:rPr sz="2000" spc="-105" dirty="0">
                          <a:solidFill>
                            <a:srgbClr val="003366"/>
                          </a:solidFill>
                          <a:latin typeface="Cambria"/>
                          <a:cs typeface="Cambria"/>
                        </a:rPr>
                        <a:t>331</a:t>
                      </a:r>
                      <a:endParaRPr sz="2000">
                        <a:latin typeface="Cambria"/>
                        <a:cs typeface="Cambria"/>
                      </a:endParaRPr>
                    </a:p>
                  </a:txBody>
                  <a:tcPr marL="0" marR="0" marT="28575"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F4F4F4"/>
                    </a:solidFill>
                  </a:tcPr>
                </a:tc>
              </a:tr>
              <a:tr h="397027">
                <a:tc>
                  <a:txBody>
                    <a:bodyPr/>
                    <a:lstStyle/>
                    <a:p>
                      <a:pPr marR="257810" algn="r">
                        <a:lnSpc>
                          <a:spcPct val="100000"/>
                        </a:lnSpc>
                        <a:spcBef>
                          <a:spcPts val="229"/>
                        </a:spcBef>
                      </a:pPr>
                      <a:r>
                        <a:rPr sz="2000" spc="5" dirty="0">
                          <a:solidFill>
                            <a:srgbClr val="003366"/>
                          </a:solidFill>
                          <a:latin typeface="Cambria"/>
                          <a:cs typeface="Cambria"/>
                        </a:rPr>
                        <a:t>1236</a:t>
                      </a:r>
                      <a:endParaRPr sz="2000" dirty="0">
                        <a:latin typeface="Cambria"/>
                        <a:cs typeface="Cambria"/>
                      </a:endParaRPr>
                    </a:p>
                  </a:txBody>
                  <a:tcPr marL="0" marR="0" marT="29209" marB="0">
                    <a:lnL w="28575">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F4F4F4"/>
                    </a:solidFill>
                  </a:tcPr>
                </a:tc>
                <a:tc>
                  <a:txBody>
                    <a:bodyPr/>
                    <a:lstStyle/>
                    <a:p>
                      <a:pPr marL="92075">
                        <a:lnSpc>
                          <a:spcPct val="100000"/>
                        </a:lnSpc>
                        <a:spcBef>
                          <a:spcPts val="229"/>
                        </a:spcBef>
                      </a:pPr>
                      <a:r>
                        <a:rPr sz="2000" spc="95" dirty="0">
                          <a:solidFill>
                            <a:srgbClr val="003366"/>
                          </a:solidFill>
                          <a:latin typeface="Cambria"/>
                          <a:cs typeface="Cambria"/>
                        </a:rPr>
                        <a:t>Anne</a:t>
                      </a:r>
                      <a:endParaRPr sz="2000">
                        <a:latin typeface="Cambria"/>
                        <a:cs typeface="Cambria"/>
                      </a:endParaRPr>
                    </a:p>
                  </a:txBody>
                  <a:tcPr marL="0" marR="0" marT="29209"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F4F4F4"/>
                    </a:solidFill>
                  </a:tcPr>
                </a:tc>
                <a:tc>
                  <a:txBody>
                    <a:bodyPr/>
                    <a:lstStyle/>
                    <a:p>
                      <a:pPr marL="92075">
                        <a:lnSpc>
                          <a:spcPct val="100000"/>
                        </a:lnSpc>
                        <a:spcBef>
                          <a:spcPts val="229"/>
                        </a:spcBef>
                      </a:pPr>
                      <a:r>
                        <a:rPr sz="2000" spc="-25" dirty="0">
                          <a:solidFill>
                            <a:srgbClr val="003366"/>
                          </a:solidFill>
                          <a:latin typeface="Cambria"/>
                          <a:cs typeface="Cambria"/>
                          <a:hlinkClick r:id="rId4"/>
                        </a:rPr>
                        <a:t>a@cs.ro</a:t>
                      </a:r>
                      <a:endParaRPr sz="2000">
                        <a:latin typeface="Cambria"/>
                        <a:cs typeface="Cambria"/>
                      </a:endParaRPr>
                    </a:p>
                  </a:txBody>
                  <a:tcPr marL="0" marR="0" marT="29209"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F4F4F4"/>
                    </a:solidFill>
                  </a:tcPr>
                </a:tc>
                <a:tc>
                  <a:txBody>
                    <a:bodyPr/>
                    <a:lstStyle/>
                    <a:p>
                      <a:pPr marL="92075">
                        <a:lnSpc>
                          <a:spcPct val="100000"/>
                        </a:lnSpc>
                        <a:spcBef>
                          <a:spcPts val="229"/>
                        </a:spcBef>
                      </a:pPr>
                      <a:r>
                        <a:rPr sz="2000" spc="-105" dirty="0">
                          <a:solidFill>
                            <a:srgbClr val="003366"/>
                          </a:solidFill>
                          <a:latin typeface="Cambria"/>
                          <a:cs typeface="Cambria"/>
                        </a:rPr>
                        <a:t>21</a:t>
                      </a:r>
                      <a:endParaRPr sz="2000">
                        <a:latin typeface="Cambria"/>
                        <a:cs typeface="Cambria"/>
                      </a:endParaRPr>
                    </a:p>
                  </a:txBody>
                  <a:tcPr marL="0" marR="0" marT="29209"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F4F4F4"/>
                    </a:solidFill>
                  </a:tcPr>
                </a:tc>
                <a:tc>
                  <a:txBody>
                    <a:bodyPr/>
                    <a:lstStyle/>
                    <a:p>
                      <a:pPr marR="50800" algn="ctr">
                        <a:lnSpc>
                          <a:spcPct val="100000"/>
                        </a:lnSpc>
                        <a:spcBef>
                          <a:spcPts val="229"/>
                        </a:spcBef>
                      </a:pPr>
                      <a:r>
                        <a:rPr sz="2000" spc="-105" dirty="0">
                          <a:solidFill>
                            <a:srgbClr val="003366"/>
                          </a:solidFill>
                          <a:latin typeface="Cambria"/>
                          <a:cs typeface="Cambria"/>
                        </a:rPr>
                        <a:t>332</a:t>
                      </a:r>
                      <a:endParaRPr sz="2000" dirty="0">
                        <a:latin typeface="Cambria"/>
                        <a:cs typeface="Cambria"/>
                      </a:endParaRPr>
                    </a:p>
                  </a:txBody>
                  <a:tcPr marL="0" marR="0" marT="29209"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solidFill>
                      <a:srgbClr val="F4F4F4"/>
                    </a:solidFill>
                  </a:tcPr>
                </a:tc>
              </a:tr>
            </a:tbl>
          </a:graphicData>
        </a:graphic>
      </p:graphicFrame>
      <p:sp>
        <p:nvSpPr>
          <p:cNvPr id="6" name="object 6"/>
          <p:cNvSpPr/>
          <p:nvPr/>
        </p:nvSpPr>
        <p:spPr>
          <a:xfrm>
            <a:off x="3100400" y="5081613"/>
            <a:ext cx="1028700" cy="879475"/>
          </a:xfrm>
          <a:custGeom>
            <a:avLst/>
            <a:gdLst/>
            <a:ahLst/>
            <a:cxnLst/>
            <a:rect l="l" t="t" r="r" b="b"/>
            <a:pathLst>
              <a:path w="1028700" h="879475">
                <a:moveTo>
                  <a:pt x="1028687" y="495274"/>
                </a:moveTo>
                <a:lnTo>
                  <a:pt x="1012024" y="474446"/>
                </a:lnTo>
                <a:lnTo>
                  <a:pt x="975474" y="428726"/>
                </a:lnTo>
                <a:lnTo>
                  <a:pt x="962139" y="457568"/>
                </a:lnTo>
                <a:lnTo>
                  <a:pt x="74129" y="47777"/>
                </a:lnTo>
                <a:lnTo>
                  <a:pt x="76161" y="39331"/>
                </a:lnTo>
                <a:lnTo>
                  <a:pt x="75031" y="32359"/>
                </a:lnTo>
                <a:lnTo>
                  <a:pt x="73837" y="24904"/>
                </a:lnTo>
                <a:lnTo>
                  <a:pt x="66268" y="12433"/>
                </a:lnTo>
                <a:lnTo>
                  <a:pt x="54089" y="3530"/>
                </a:lnTo>
                <a:lnTo>
                  <a:pt x="39331" y="0"/>
                </a:lnTo>
                <a:lnTo>
                  <a:pt x="24904" y="2324"/>
                </a:lnTo>
                <a:lnTo>
                  <a:pt x="12433" y="9893"/>
                </a:lnTo>
                <a:lnTo>
                  <a:pt x="3543" y="22072"/>
                </a:lnTo>
                <a:lnTo>
                  <a:pt x="0" y="36830"/>
                </a:lnTo>
                <a:lnTo>
                  <a:pt x="2336" y="51257"/>
                </a:lnTo>
                <a:lnTo>
                  <a:pt x="9893" y="63728"/>
                </a:lnTo>
                <a:lnTo>
                  <a:pt x="22085" y="72618"/>
                </a:lnTo>
                <a:lnTo>
                  <a:pt x="36830" y="76161"/>
                </a:lnTo>
                <a:lnTo>
                  <a:pt x="51257" y="73825"/>
                </a:lnTo>
                <a:lnTo>
                  <a:pt x="63728" y="66268"/>
                </a:lnTo>
                <a:lnTo>
                  <a:pt x="68859" y="59232"/>
                </a:lnTo>
                <a:lnTo>
                  <a:pt x="956792" y="469112"/>
                </a:lnTo>
                <a:lnTo>
                  <a:pt x="950683" y="482320"/>
                </a:lnTo>
                <a:lnTo>
                  <a:pt x="944613" y="481304"/>
                </a:lnTo>
                <a:lnTo>
                  <a:pt x="947229" y="489800"/>
                </a:lnTo>
                <a:lnTo>
                  <a:pt x="943470" y="497941"/>
                </a:lnTo>
                <a:lnTo>
                  <a:pt x="949680" y="497751"/>
                </a:lnTo>
                <a:lnTo>
                  <a:pt x="953960" y="511581"/>
                </a:lnTo>
                <a:lnTo>
                  <a:pt x="533742" y="640892"/>
                </a:lnTo>
                <a:lnTo>
                  <a:pt x="74129" y="428777"/>
                </a:lnTo>
                <a:lnTo>
                  <a:pt x="76161" y="420331"/>
                </a:lnTo>
                <a:lnTo>
                  <a:pt x="75031" y="413359"/>
                </a:lnTo>
                <a:lnTo>
                  <a:pt x="73837" y="405904"/>
                </a:lnTo>
                <a:lnTo>
                  <a:pt x="66268" y="393433"/>
                </a:lnTo>
                <a:lnTo>
                  <a:pt x="54089" y="384530"/>
                </a:lnTo>
                <a:lnTo>
                  <a:pt x="39331" y="381000"/>
                </a:lnTo>
                <a:lnTo>
                  <a:pt x="24904" y="383324"/>
                </a:lnTo>
                <a:lnTo>
                  <a:pt x="12433" y="390893"/>
                </a:lnTo>
                <a:lnTo>
                  <a:pt x="3543" y="403072"/>
                </a:lnTo>
                <a:lnTo>
                  <a:pt x="0" y="417830"/>
                </a:lnTo>
                <a:lnTo>
                  <a:pt x="2336" y="432257"/>
                </a:lnTo>
                <a:lnTo>
                  <a:pt x="9893" y="444728"/>
                </a:lnTo>
                <a:lnTo>
                  <a:pt x="22085" y="453618"/>
                </a:lnTo>
                <a:lnTo>
                  <a:pt x="36830" y="457161"/>
                </a:lnTo>
                <a:lnTo>
                  <a:pt x="51257" y="454825"/>
                </a:lnTo>
                <a:lnTo>
                  <a:pt x="63728" y="447268"/>
                </a:lnTo>
                <a:lnTo>
                  <a:pt x="68859" y="440232"/>
                </a:lnTo>
                <a:lnTo>
                  <a:pt x="515620" y="646468"/>
                </a:lnTo>
                <a:lnTo>
                  <a:pt x="71399" y="783145"/>
                </a:lnTo>
                <a:lnTo>
                  <a:pt x="67284" y="775576"/>
                </a:lnTo>
                <a:lnTo>
                  <a:pt x="55905" y="766406"/>
                </a:lnTo>
                <a:lnTo>
                  <a:pt x="41935" y="762165"/>
                </a:lnTo>
                <a:lnTo>
                  <a:pt x="26911" y="763625"/>
                </a:lnTo>
                <a:lnTo>
                  <a:pt x="13576" y="770877"/>
                </a:lnTo>
                <a:lnTo>
                  <a:pt x="4406" y="782256"/>
                </a:lnTo>
                <a:lnTo>
                  <a:pt x="165" y="796226"/>
                </a:lnTo>
                <a:lnTo>
                  <a:pt x="1638" y="811250"/>
                </a:lnTo>
                <a:lnTo>
                  <a:pt x="8877" y="824572"/>
                </a:lnTo>
                <a:lnTo>
                  <a:pt x="20256" y="833755"/>
                </a:lnTo>
                <a:lnTo>
                  <a:pt x="34226" y="837996"/>
                </a:lnTo>
                <a:lnTo>
                  <a:pt x="49263" y="836485"/>
                </a:lnTo>
                <a:lnTo>
                  <a:pt x="62585" y="829271"/>
                </a:lnTo>
                <a:lnTo>
                  <a:pt x="71755" y="817905"/>
                </a:lnTo>
                <a:lnTo>
                  <a:pt x="75311" y="806170"/>
                </a:lnTo>
                <a:lnTo>
                  <a:pt x="75996" y="803935"/>
                </a:lnTo>
                <a:lnTo>
                  <a:pt x="75158" y="795350"/>
                </a:lnTo>
                <a:lnTo>
                  <a:pt x="532993" y="654481"/>
                </a:lnTo>
                <a:lnTo>
                  <a:pt x="956792" y="850099"/>
                </a:lnTo>
                <a:lnTo>
                  <a:pt x="943470" y="878928"/>
                </a:lnTo>
                <a:lnTo>
                  <a:pt x="1028687" y="876274"/>
                </a:lnTo>
                <a:lnTo>
                  <a:pt x="1012012" y="855433"/>
                </a:lnTo>
                <a:lnTo>
                  <a:pt x="975474" y="809726"/>
                </a:lnTo>
                <a:lnTo>
                  <a:pt x="962126" y="838568"/>
                </a:lnTo>
                <a:lnTo>
                  <a:pt x="551116" y="648906"/>
                </a:lnTo>
                <a:lnTo>
                  <a:pt x="957732" y="523786"/>
                </a:lnTo>
                <a:lnTo>
                  <a:pt x="967092" y="554075"/>
                </a:lnTo>
                <a:lnTo>
                  <a:pt x="1015504" y="507847"/>
                </a:lnTo>
                <a:lnTo>
                  <a:pt x="1028687" y="495274"/>
                </a:lnTo>
                <a:close/>
              </a:path>
            </a:pathLst>
          </a:custGeom>
          <a:solidFill>
            <a:srgbClr val="336699"/>
          </a:solidFill>
        </p:spPr>
        <p:txBody>
          <a:bodyPr wrap="square" lIns="0" tIns="0" rIns="0" bIns="0" rtlCol="0"/>
          <a:lstStyle/>
          <a:p>
            <a:endParaRPr/>
          </a:p>
        </p:txBody>
      </p:sp>
      <p:grpSp>
        <p:nvGrpSpPr>
          <p:cNvPr id="7" name="object 7"/>
          <p:cNvGrpSpPr/>
          <p:nvPr/>
        </p:nvGrpSpPr>
        <p:grpSpPr>
          <a:xfrm>
            <a:off x="503492" y="6154484"/>
            <a:ext cx="2839720" cy="508000"/>
            <a:chOff x="794004" y="5835396"/>
            <a:chExt cx="2839720" cy="508000"/>
          </a:xfrm>
        </p:grpSpPr>
        <p:sp>
          <p:nvSpPr>
            <p:cNvPr id="8" name="object 8"/>
            <p:cNvSpPr/>
            <p:nvPr/>
          </p:nvSpPr>
          <p:spPr>
            <a:xfrm>
              <a:off x="896112" y="5861050"/>
              <a:ext cx="2623312" cy="410209"/>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794004" y="5835396"/>
              <a:ext cx="2839211" cy="507492"/>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826008" y="5835396"/>
              <a:ext cx="2796540" cy="507492"/>
            </a:xfrm>
            <a:prstGeom prst="rect">
              <a:avLst/>
            </a:prstGeom>
            <a:blipFill>
              <a:blip r:embed="rId7" cstate="print"/>
              <a:stretch>
                <a:fillRect/>
              </a:stretch>
            </a:blipFill>
          </p:spPr>
          <p:txBody>
            <a:bodyPr wrap="square" lIns="0" tIns="0" rIns="0" bIns="0" rtlCol="0"/>
            <a:lstStyle/>
            <a:p>
              <a:endParaRPr/>
            </a:p>
          </p:txBody>
        </p:sp>
        <p:sp>
          <p:nvSpPr>
            <p:cNvPr id="11" name="object 11"/>
            <p:cNvSpPr/>
            <p:nvPr/>
          </p:nvSpPr>
          <p:spPr>
            <a:xfrm>
              <a:off x="896874" y="5871210"/>
              <a:ext cx="2686050" cy="400050"/>
            </a:xfrm>
            <a:custGeom>
              <a:avLst/>
              <a:gdLst/>
              <a:ahLst/>
              <a:cxnLst/>
              <a:rect l="l" t="t" r="r" b="b"/>
              <a:pathLst>
                <a:path w="2686050" h="400050">
                  <a:moveTo>
                    <a:pt x="2686050" y="400049"/>
                  </a:moveTo>
                  <a:lnTo>
                    <a:pt x="0" y="0"/>
                  </a:lnTo>
                </a:path>
              </a:pathLst>
            </a:custGeom>
            <a:ln w="25908">
              <a:solidFill>
                <a:srgbClr val="C00000"/>
              </a:solidFill>
            </a:ln>
          </p:spPr>
          <p:txBody>
            <a:bodyPr wrap="square" lIns="0" tIns="0" rIns="0" bIns="0" rtlCol="0"/>
            <a:lstStyle/>
            <a:p>
              <a:endParaRPr/>
            </a:p>
          </p:txBody>
        </p:sp>
      </p:grpSp>
      <p:sp>
        <p:nvSpPr>
          <p:cNvPr id="12" name="Rectangle 11"/>
          <p:cNvSpPr/>
          <p:nvPr/>
        </p:nvSpPr>
        <p:spPr>
          <a:xfrm>
            <a:off x="7467600" y="2438400"/>
            <a:ext cx="1524000" cy="230832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ro-MO" sz="2400" b="1" u="sng" dirty="0" smtClean="0"/>
              <a:t>SARCINA</a:t>
            </a:r>
          </a:p>
          <a:p>
            <a:r>
              <a:rPr lang="ro-MO" sz="2400" b="1" dirty="0" smtClean="0">
                <a:solidFill>
                  <a:srgbClr val="FF0000"/>
                </a:solidFill>
              </a:rPr>
              <a:t>Inserati datele</a:t>
            </a:r>
          </a:p>
          <a:p>
            <a:r>
              <a:rPr lang="ro-MO" sz="2400" b="1" dirty="0" smtClean="0">
                <a:solidFill>
                  <a:srgbClr val="FF0000"/>
                </a:solidFill>
              </a:rPr>
              <a:t>Realizati </a:t>
            </a:r>
          </a:p>
          <a:p>
            <a:r>
              <a:rPr lang="ro-MO" sz="2400" b="1" dirty="0" smtClean="0">
                <a:solidFill>
                  <a:srgbClr val="FF0000"/>
                </a:solidFill>
              </a:rPr>
              <a:t>in XAMPP</a:t>
            </a:r>
          </a:p>
          <a:p>
            <a:r>
              <a:rPr lang="ro-MO" sz="2400" b="1" dirty="0" smtClean="0">
                <a:solidFill>
                  <a:srgbClr val="FF0000"/>
                </a:solidFill>
              </a:rPr>
              <a:t>operatia</a:t>
            </a:r>
            <a:endParaRPr lang="en-US" sz="2400" b="1" dirty="0">
              <a:solidFill>
                <a:srgbClr val="FF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0"/>
            <a:ext cx="8153400" cy="689932"/>
          </a:xfrm>
          <a:prstGeom prst="rect">
            <a:avLst/>
          </a:prstGeom>
        </p:spPr>
        <p:txBody>
          <a:bodyPr vert="horz" wrap="square" lIns="0" tIns="12700" rIns="0" bIns="0" rtlCol="0">
            <a:spAutoFit/>
          </a:bodyPr>
          <a:lstStyle/>
          <a:p>
            <a:pPr marL="12700">
              <a:lnSpc>
                <a:spcPct val="100000"/>
              </a:lnSpc>
              <a:spcBef>
                <a:spcPts val="100"/>
              </a:spcBef>
            </a:pPr>
            <a:r>
              <a:rPr b="1" i="0" spc="145" dirty="0">
                <a:solidFill>
                  <a:srgbClr val="FF0000"/>
                </a:solidFill>
                <a:latin typeface="Cambria"/>
                <a:cs typeface="Cambria"/>
              </a:rPr>
              <a:t>Modelul </a:t>
            </a:r>
            <a:r>
              <a:rPr b="1" i="0" spc="5" dirty="0">
                <a:solidFill>
                  <a:srgbClr val="FF0000"/>
                </a:solidFill>
                <a:latin typeface="Cambria"/>
                <a:cs typeface="Cambria"/>
              </a:rPr>
              <a:t>orientat</a:t>
            </a:r>
            <a:r>
              <a:rPr b="1" i="0" spc="-15" dirty="0">
                <a:solidFill>
                  <a:srgbClr val="FF0000"/>
                </a:solidFill>
                <a:latin typeface="Cambria"/>
                <a:cs typeface="Cambria"/>
              </a:rPr>
              <a:t> </a:t>
            </a:r>
            <a:r>
              <a:rPr b="1" i="0" spc="10" dirty="0">
                <a:solidFill>
                  <a:srgbClr val="FF0000"/>
                </a:solidFill>
                <a:latin typeface="Cambria"/>
                <a:cs typeface="Cambria"/>
              </a:rPr>
              <a:t>obiect</a:t>
            </a:r>
          </a:p>
        </p:txBody>
      </p:sp>
      <p:sp>
        <p:nvSpPr>
          <p:cNvPr id="3" name="object 3"/>
          <p:cNvSpPr txBox="1"/>
          <p:nvPr/>
        </p:nvSpPr>
        <p:spPr>
          <a:xfrm>
            <a:off x="4845050" y="685800"/>
            <a:ext cx="4298950" cy="1732280"/>
          </a:xfrm>
          <a:prstGeom prst="rect">
            <a:avLst/>
          </a:prstGeom>
        </p:spPr>
        <p:txBody>
          <a:bodyPr vert="horz" wrap="square" lIns="0" tIns="12065" rIns="0" bIns="0" rtlCol="0">
            <a:spAutoFit/>
          </a:bodyPr>
          <a:lstStyle/>
          <a:p>
            <a:pPr marL="901065" lvl="1" indent="-431800">
              <a:spcBef>
                <a:spcPts val="95"/>
              </a:spcBef>
              <a:buClr>
                <a:srgbClr val="9A0000"/>
              </a:buClr>
              <a:buSzPct val="75000"/>
              <a:tabLst>
                <a:tab pos="443865" algn="l"/>
                <a:tab pos="444500" algn="l"/>
              </a:tabLst>
            </a:pPr>
            <a:r>
              <a:rPr sz="2800" b="1" u="sng" spc="55" dirty="0">
                <a:solidFill>
                  <a:srgbClr val="3333FF"/>
                </a:solidFill>
                <a:latin typeface="Cambria"/>
                <a:cs typeface="Cambria"/>
              </a:rPr>
              <a:t>Concepte:</a:t>
            </a:r>
            <a:endParaRPr sz="2800" b="1" u="sng" dirty="0">
              <a:solidFill>
                <a:srgbClr val="3333FF"/>
              </a:solidFill>
              <a:latin typeface="Cambria"/>
              <a:cs typeface="Cambria"/>
            </a:endParaRPr>
          </a:p>
          <a:p>
            <a:pPr marL="756285" lvl="1" indent="-287020">
              <a:lnSpc>
                <a:spcPct val="100000"/>
              </a:lnSpc>
              <a:buClr>
                <a:srgbClr val="9A0000"/>
              </a:buClr>
              <a:buSzPct val="69642"/>
              <a:buFont typeface="Wingdings"/>
              <a:buChar char="◼"/>
              <a:tabLst>
                <a:tab pos="756920" algn="l"/>
              </a:tabLst>
            </a:pPr>
            <a:r>
              <a:rPr sz="2800" spc="25" dirty="0">
                <a:solidFill>
                  <a:srgbClr val="003366"/>
                </a:solidFill>
                <a:latin typeface="Cambria"/>
                <a:cs typeface="Cambria"/>
              </a:rPr>
              <a:t>clase, </a:t>
            </a:r>
            <a:r>
              <a:rPr sz="2800" spc="20" dirty="0">
                <a:solidFill>
                  <a:srgbClr val="003366"/>
                </a:solidFill>
                <a:latin typeface="Cambria"/>
                <a:cs typeface="Cambria"/>
              </a:rPr>
              <a:t>atribute,</a:t>
            </a:r>
            <a:r>
              <a:rPr sz="2800" spc="85" dirty="0">
                <a:solidFill>
                  <a:srgbClr val="003366"/>
                </a:solidFill>
                <a:latin typeface="Cambria"/>
                <a:cs typeface="Cambria"/>
              </a:rPr>
              <a:t> </a:t>
            </a:r>
            <a:r>
              <a:rPr sz="2800" spc="-190" dirty="0">
                <a:solidFill>
                  <a:srgbClr val="003366"/>
                </a:solidFill>
                <a:latin typeface="Cambria"/>
                <a:cs typeface="Cambria"/>
              </a:rPr>
              <a:t>metode</a:t>
            </a:r>
            <a:endParaRPr sz="2800" dirty="0">
              <a:latin typeface="Cambria"/>
              <a:cs typeface="Cambria"/>
            </a:endParaRPr>
          </a:p>
          <a:p>
            <a:pPr marL="756285" lvl="1" indent="-287020">
              <a:lnSpc>
                <a:spcPct val="100000"/>
              </a:lnSpc>
              <a:spcBef>
                <a:spcPts val="5"/>
              </a:spcBef>
              <a:buClr>
                <a:srgbClr val="9A0000"/>
              </a:buClr>
              <a:buSzPct val="69642"/>
              <a:buFont typeface="Wingdings"/>
              <a:buChar char="◼"/>
              <a:tabLst>
                <a:tab pos="756920" algn="l"/>
              </a:tabLst>
            </a:pPr>
            <a:r>
              <a:rPr sz="2800" spc="10" dirty="0">
                <a:solidFill>
                  <a:srgbClr val="003366"/>
                </a:solidFill>
                <a:latin typeface="Cambria"/>
                <a:cs typeface="Cambria"/>
              </a:rPr>
              <a:t>asociere,</a:t>
            </a:r>
            <a:r>
              <a:rPr sz="2800" spc="50" dirty="0">
                <a:solidFill>
                  <a:srgbClr val="003366"/>
                </a:solidFill>
                <a:latin typeface="Cambria"/>
                <a:cs typeface="Cambria"/>
              </a:rPr>
              <a:t> </a:t>
            </a:r>
            <a:r>
              <a:rPr sz="2800" spc="30" dirty="0">
                <a:solidFill>
                  <a:srgbClr val="003366"/>
                </a:solidFill>
                <a:latin typeface="Cambria"/>
                <a:cs typeface="Cambria"/>
              </a:rPr>
              <a:t>agregare</a:t>
            </a:r>
            <a:endParaRPr sz="2800" dirty="0">
              <a:latin typeface="Cambria"/>
              <a:cs typeface="Cambria"/>
            </a:endParaRPr>
          </a:p>
          <a:p>
            <a:pPr marL="756285" lvl="1" indent="-287020">
              <a:lnSpc>
                <a:spcPct val="100000"/>
              </a:lnSpc>
              <a:buClr>
                <a:srgbClr val="9A0000"/>
              </a:buClr>
              <a:buSzPct val="69642"/>
              <a:buFont typeface="Wingdings"/>
              <a:buChar char="◼"/>
              <a:tabLst>
                <a:tab pos="756920" algn="l"/>
              </a:tabLst>
            </a:pPr>
            <a:r>
              <a:rPr sz="2800" spc="85" dirty="0">
                <a:solidFill>
                  <a:srgbClr val="003366"/>
                </a:solidFill>
                <a:latin typeface="Cambria"/>
                <a:cs typeface="Cambria"/>
              </a:rPr>
              <a:t>moştenire,…</a:t>
            </a:r>
            <a:endParaRPr sz="2800" dirty="0">
              <a:latin typeface="Cambria"/>
              <a:cs typeface="Cambria"/>
            </a:endParaRPr>
          </a:p>
        </p:txBody>
      </p:sp>
      <p:sp>
        <p:nvSpPr>
          <p:cNvPr id="4" name="object 4"/>
          <p:cNvSpPr/>
          <p:nvPr/>
        </p:nvSpPr>
        <p:spPr>
          <a:xfrm>
            <a:off x="152400" y="1447800"/>
            <a:ext cx="7988808" cy="4802121"/>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4401" y="176255"/>
            <a:ext cx="7696200" cy="689932"/>
          </a:xfrm>
          <a:prstGeom prst="rect">
            <a:avLst/>
          </a:prstGeom>
        </p:spPr>
        <p:txBody>
          <a:bodyPr vert="horz" wrap="square" lIns="0" tIns="12700" rIns="0" bIns="0" rtlCol="0">
            <a:spAutoFit/>
          </a:bodyPr>
          <a:lstStyle/>
          <a:p>
            <a:pPr marL="12700">
              <a:lnSpc>
                <a:spcPct val="100000"/>
              </a:lnSpc>
              <a:spcBef>
                <a:spcPts val="100"/>
              </a:spcBef>
            </a:pPr>
            <a:r>
              <a:rPr b="1" i="0" spc="15" dirty="0">
                <a:solidFill>
                  <a:srgbClr val="FF0000"/>
                </a:solidFill>
                <a:latin typeface="Cambria"/>
                <a:cs typeface="Cambria"/>
              </a:rPr>
              <a:t>Integritate</a:t>
            </a:r>
            <a:r>
              <a:rPr b="1" i="0" spc="25" dirty="0">
                <a:solidFill>
                  <a:srgbClr val="FF0000"/>
                </a:solidFill>
                <a:latin typeface="Cambria"/>
                <a:cs typeface="Cambria"/>
              </a:rPr>
              <a:t> </a:t>
            </a:r>
            <a:r>
              <a:rPr b="1" i="0" spc="10" dirty="0">
                <a:solidFill>
                  <a:srgbClr val="FF0000"/>
                </a:solidFill>
                <a:latin typeface="Cambria"/>
                <a:cs typeface="Cambria"/>
              </a:rPr>
              <a:t>referenţială</a:t>
            </a:r>
          </a:p>
        </p:txBody>
      </p:sp>
      <p:graphicFrame>
        <p:nvGraphicFramePr>
          <p:cNvPr id="3" name="object 3"/>
          <p:cNvGraphicFramePr>
            <a:graphicFrameLocks noGrp="1"/>
          </p:cNvGraphicFramePr>
          <p:nvPr/>
        </p:nvGraphicFramePr>
        <p:xfrm>
          <a:off x="938189" y="4761397"/>
          <a:ext cx="2590800" cy="1587498"/>
        </p:xfrm>
        <a:graphic>
          <a:graphicData uri="http://schemas.openxmlformats.org/drawingml/2006/table">
            <a:tbl>
              <a:tblPr firstRow="1" bandRow="1">
                <a:tableStyleId>{2D5ABB26-0587-4C30-8999-92F81FD0307C}</a:tableStyleId>
              </a:tblPr>
              <a:tblGrid>
                <a:gridCol w="762000"/>
                <a:gridCol w="838200"/>
                <a:gridCol w="990600"/>
              </a:tblGrid>
              <a:tr h="396367">
                <a:tc>
                  <a:txBody>
                    <a:bodyPr/>
                    <a:lstStyle/>
                    <a:p>
                      <a:pPr algn="ctr">
                        <a:lnSpc>
                          <a:spcPct val="100000"/>
                        </a:lnSpc>
                        <a:spcBef>
                          <a:spcPts val="204"/>
                        </a:spcBef>
                      </a:pPr>
                      <a:r>
                        <a:rPr sz="2000" b="1" i="1" dirty="0">
                          <a:solidFill>
                            <a:srgbClr val="9A0000"/>
                          </a:solidFill>
                          <a:latin typeface="Palatino Linotype"/>
                          <a:cs typeface="Palatino Linotype"/>
                        </a:rPr>
                        <a:t>sid</a:t>
                      </a:r>
                      <a:endParaRPr sz="2000">
                        <a:latin typeface="Palatino Linotype"/>
                        <a:cs typeface="Palatino Linotype"/>
                      </a:endParaRPr>
                    </a:p>
                  </a:txBody>
                  <a:tcPr marL="0" marR="0" marT="26034" marB="0">
                    <a:lnL w="28575">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F4F4F4"/>
                    </a:solidFill>
                  </a:tcPr>
                </a:tc>
                <a:tc>
                  <a:txBody>
                    <a:bodyPr/>
                    <a:lstStyle/>
                    <a:p>
                      <a:pPr marL="248920">
                        <a:lnSpc>
                          <a:spcPct val="100000"/>
                        </a:lnSpc>
                        <a:spcBef>
                          <a:spcPts val="204"/>
                        </a:spcBef>
                      </a:pPr>
                      <a:r>
                        <a:rPr sz="2000" b="1" i="1" dirty="0">
                          <a:solidFill>
                            <a:srgbClr val="9A0000"/>
                          </a:solidFill>
                          <a:latin typeface="Palatino Linotype"/>
                          <a:cs typeface="Palatino Linotype"/>
                        </a:rPr>
                        <a:t>cid</a:t>
                      </a:r>
                      <a:endParaRPr sz="2000">
                        <a:latin typeface="Palatino Linotype"/>
                        <a:cs typeface="Palatino Linotype"/>
                      </a:endParaRPr>
                    </a:p>
                  </a:txBody>
                  <a:tcPr marL="0" marR="0" marT="26034"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F4F4F4"/>
                    </a:solidFill>
                  </a:tcPr>
                </a:tc>
                <a:tc>
                  <a:txBody>
                    <a:bodyPr/>
                    <a:lstStyle/>
                    <a:p>
                      <a:pPr algn="ctr">
                        <a:lnSpc>
                          <a:spcPct val="100000"/>
                        </a:lnSpc>
                        <a:spcBef>
                          <a:spcPts val="204"/>
                        </a:spcBef>
                      </a:pPr>
                      <a:r>
                        <a:rPr sz="2000" i="1" dirty="0">
                          <a:solidFill>
                            <a:srgbClr val="9A0000"/>
                          </a:solidFill>
                          <a:latin typeface="Palatino Linotype"/>
                          <a:cs typeface="Palatino Linotype"/>
                        </a:rPr>
                        <a:t>grade</a:t>
                      </a:r>
                      <a:endParaRPr sz="2000">
                        <a:latin typeface="Palatino Linotype"/>
                        <a:cs typeface="Palatino Linotype"/>
                      </a:endParaRPr>
                    </a:p>
                  </a:txBody>
                  <a:tcPr marL="0" marR="0" marT="26034" marB="0">
                    <a:lnL w="12700">
                      <a:solidFill>
                        <a:srgbClr val="000000"/>
                      </a:solidFill>
                      <a:prstDash val="solid"/>
                    </a:lnL>
                    <a:lnR w="28575">
                      <a:solidFill>
                        <a:srgbClr val="000000"/>
                      </a:solidFill>
                      <a:prstDash val="solid"/>
                    </a:lnR>
                    <a:lnT w="28575">
                      <a:solidFill>
                        <a:srgbClr val="000000"/>
                      </a:solidFill>
                      <a:prstDash val="solid"/>
                    </a:lnT>
                    <a:lnB w="12700">
                      <a:solidFill>
                        <a:srgbClr val="000000"/>
                      </a:solidFill>
                      <a:prstDash val="solid"/>
                    </a:lnB>
                    <a:solidFill>
                      <a:srgbClr val="F4F4F4"/>
                    </a:solidFill>
                  </a:tcPr>
                </a:tc>
              </a:tr>
              <a:tr h="397128">
                <a:tc>
                  <a:txBody>
                    <a:bodyPr/>
                    <a:lstStyle/>
                    <a:p>
                      <a:pPr marR="58419" algn="ctr">
                        <a:lnSpc>
                          <a:spcPct val="100000"/>
                        </a:lnSpc>
                        <a:spcBef>
                          <a:spcPts val="225"/>
                        </a:spcBef>
                      </a:pPr>
                      <a:r>
                        <a:rPr sz="2000" spc="-105" dirty="0">
                          <a:solidFill>
                            <a:srgbClr val="003366"/>
                          </a:solidFill>
                          <a:latin typeface="Cambria"/>
                          <a:cs typeface="Cambria"/>
                        </a:rPr>
                        <a:t>1234</a:t>
                      </a:r>
                      <a:endParaRPr sz="2000">
                        <a:latin typeface="Cambria"/>
                        <a:cs typeface="Cambria"/>
                      </a:endParaRPr>
                    </a:p>
                  </a:txBody>
                  <a:tcPr marL="0" marR="0" marT="28575"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F4F4"/>
                    </a:solidFill>
                  </a:tcPr>
                </a:tc>
                <a:tc>
                  <a:txBody>
                    <a:bodyPr/>
                    <a:lstStyle/>
                    <a:p>
                      <a:pPr marL="91440">
                        <a:lnSpc>
                          <a:spcPct val="100000"/>
                        </a:lnSpc>
                        <a:spcBef>
                          <a:spcPts val="225"/>
                        </a:spcBef>
                      </a:pPr>
                      <a:r>
                        <a:rPr sz="2000" spc="90" dirty="0">
                          <a:solidFill>
                            <a:srgbClr val="003366"/>
                          </a:solidFill>
                          <a:latin typeface="Cambria"/>
                          <a:cs typeface="Cambria"/>
                        </a:rPr>
                        <a:t>Alg1</a:t>
                      </a:r>
                      <a:endParaRPr sz="2000">
                        <a:latin typeface="Cambria"/>
                        <a:cs typeface="Cambria"/>
                      </a:endParaRPr>
                    </a:p>
                  </a:txBody>
                  <a:tcPr marL="0" marR="0" marT="285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F4F4"/>
                    </a:solidFill>
                  </a:tcPr>
                </a:tc>
                <a:tc>
                  <a:txBody>
                    <a:bodyPr/>
                    <a:lstStyle/>
                    <a:p>
                      <a:pPr algn="ctr">
                        <a:lnSpc>
                          <a:spcPct val="100000"/>
                        </a:lnSpc>
                        <a:spcBef>
                          <a:spcPts val="225"/>
                        </a:spcBef>
                      </a:pPr>
                      <a:r>
                        <a:rPr sz="2000" dirty="0">
                          <a:solidFill>
                            <a:srgbClr val="003366"/>
                          </a:solidFill>
                          <a:latin typeface="Cambria"/>
                          <a:cs typeface="Cambria"/>
                        </a:rPr>
                        <a:t>9</a:t>
                      </a:r>
                      <a:endParaRPr sz="2000">
                        <a:latin typeface="Cambria"/>
                        <a:cs typeface="Cambria"/>
                      </a:endParaRPr>
                    </a:p>
                  </a:txBody>
                  <a:tcPr marL="0" marR="0" marT="28575"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F4F4F4"/>
                    </a:solidFill>
                  </a:tcPr>
                </a:tc>
              </a:tr>
              <a:tr h="396976">
                <a:tc>
                  <a:txBody>
                    <a:bodyPr/>
                    <a:lstStyle/>
                    <a:p>
                      <a:pPr marR="58419" algn="ctr">
                        <a:lnSpc>
                          <a:spcPct val="100000"/>
                        </a:lnSpc>
                        <a:spcBef>
                          <a:spcPts val="225"/>
                        </a:spcBef>
                      </a:pPr>
                      <a:r>
                        <a:rPr sz="2000" spc="-105" dirty="0">
                          <a:solidFill>
                            <a:srgbClr val="003366"/>
                          </a:solidFill>
                          <a:latin typeface="Cambria"/>
                          <a:cs typeface="Cambria"/>
                        </a:rPr>
                        <a:t>1235</a:t>
                      </a:r>
                      <a:endParaRPr sz="2000">
                        <a:latin typeface="Cambria"/>
                        <a:cs typeface="Cambria"/>
                      </a:endParaRPr>
                    </a:p>
                  </a:txBody>
                  <a:tcPr marL="0" marR="0" marT="28575"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F4F4"/>
                    </a:solidFill>
                  </a:tcPr>
                </a:tc>
                <a:tc>
                  <a:txBody>
                    <a:bodyPr/>
                    <a:lstStyle/>
                    <a:p>
                      <a:pPr marL="91440">
                        <a:lnSpc>
                          <a:spcPct val="100000"/>
                        </a:lnSpc>
                        <a:spcBef>
                          <a:spcPts val="225"/>
                        </a:spcBef>
                      </a:pPr>
                      <a:r>
                        <a:rPr sz="2000" spc="90" dirty="0">
                          <a:solidFill>
                            <a:srgbClr val="003366"/>
                          </a:solidFill>
                          <a:latin typeface="Cambria"/>
                          <a:cs typeface="Cambria"/>
                        </a:rPr>
                        <a:t>Alg1</a:t>
                      </a:r>
                      <a:endParaRPr sz="2000">
                        <a:latin typeface="Cambria"/>
                        <a:cs typeface="Cambria"/>
                      </a:endParaRPr>
                    </a:p>
                  </a:txBody>
                  <a:tcPr marL="0" marR="0" marT="285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F4F4"/>
                    </a:solidFill>
                  </a:tcPr>
                </a:tc>
                <a:tc>
                  <a:txBody>
                    <a:bodyPr/>
                    <a:lstStyle/>
                    <a:p>
                      <a:pPr algn="ctr">
                        <a:lnSpc>
                          <a:spcPct val="100000"/>
                        </a:lnSpc>
                        <a:spcBef>
                          <a:spcPts val="225"/>
                        </a:spcBef>
                      </a:pPr>
                      <a:r>
                        <a:rPr sz="2000" spc="-105" dirty="0">
                          <a:solidFill>
                            <a:srgbClr val="003366"/>
                          </a:solidFill>
                          <a:latin typeface="Cambria"/>
                          <a:cs typeface="Cambria"/>
                        </a:rPr>
                        <a:t>10</a:t>
                      </a:r>
                      <a:endParaRPr sz="2000">
                        <a:latin typeface="Cambria"/>
                        <a:cs typeface="Cambria"/>
                      </a:endParaRPr>
                    </a:p>
                  </a:txBody>
                  <a:tcPr marL="0" marR="0" marT="28575"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F4F4F4"/>
                    </a:solidFill>
                  </a:tcPr>
                </a:tc>
              </a:tr>
              <a:tr h="397027">
                <a:tc>
                  <a:txBody>
                    <a:bodyPr/>
                    <a:lstStyle/>
                    <a:p>
                      <a:pPr marR="58419" algn="ctr">
                        <a:lnSpc>
                          <a:spcPct val="100000"/>
                        </a:lnSpc>
                        <a:spcBef>
                          <a:spcPts val="229"/>
                        </a:spcBef>
                      </a:pPr>
                      <a:r>
                        <a:rPr sz="2000" spc="-105" dirty="0">
                          <a:solidFill>
                            <a:srgbClr val="003366"/>
                          </a:solidFill>
                          <a:latin typeface="Cambria"/>
                          <a:cs typeface="Cambria"/>
                        </a:rPr>
                        <a:t>1234</a:t>
                      </a:r>
                      <a:endParaRPr sz="2000">
                        <a:latin typeface="Cambria"/>
                        <a:cs typeface="Cambria"/>
                      </a:endParaRPr>
                    </a:p>
                  </a:txBody>
                  <a:tcPr marL="0" marR="0" marT="29209"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F4F4"/>
                    </a:solidFill>
                  </a:tcPr>
                </a:tc>
                <a:tc>
                  <a:txBody>
                    <a:bodyPr/>
                    <a:lstStyle/>
                    <a:p>
                      <a:pPr marL="91440">
                        <a:lnSpc>
                          <a:spcPct val="100000"/>
                        </a:lnSpc>
                        <a:spcBef>
                          <a:spcPts val="229"/>
                        </a:spcBef>
                      </a:pPr>
                      <a:r>
                        <a:rPr sz="2000" spc="40" dirty="0">
                          <a:solidFill>
                            <a:srgbClr val="003366"/>
                          </a:solidFill>
                          <a:latin typeface="Cambria"/>
                          <a:cs typeface="Cambria"/>
                        </a:rPr>
                        <a:t>DB1</a:t>
                      </a:r>
                      <a:endParaRPr sz="2000">
                        <a:latin typeface="Cambria"/>
                        <a:cs typeface="Cambria"/>
                      </a:endParaRPr>
                    </a:p>
                  </a:txBody>
                  <a:tcPr marL="0" marR="0" marT="2920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F4F4"/>
                    </a:solidFill>
                  </a:tcPr>
                </a:tc>
                <a:tc>
                  <a:txBody>
                    <a:bodyPr/>
                    <a:lstStyle/>
                    <a:p>
                      <a:pPr algn="ctr">
                        <a:lnSpc>
                          <a:spcPct val="100000"/>
                        </a:lnSpc>
                        <a:spcBef>
                          <a:spcPts val="229"/>
                        </a:spcBef>
                      </a:pPr>
                      <a:r>
                        <a:rPr sz="2000" spc="-105" dirty="0">
                          <a:solidFill>
                            <a:srgbClr val="003366"/>
                          </a:solidFill>
                          <a:latin typeface="Cambria"/>
                          <a:cs typeface="Cambria"/>
                        </a:rPr>
                        <a:t>10</a:t>
                      </a:r>
                      <a:endParaRPr sz="2000" dirty="0">
                        <a:latin typeface="Cambria"/>
                        <a:cs typeface="Cambria"/>
                      </a:endParaRPr>
                    </a:p>
                  </a:txBody>
                  <a:tcPr marL="0" marR="0" marT="29209"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F4F4F4"/>
                    </a:solidFill>
                  </a:tcPr>
                </a:tc>
              </a:tr>
            </a:tbl>
          </a:graphicData>
        </a:graphic>
      </p:graphicFrame>
      <p:graphicFrame>
        <p:nvGraphicFramePr>
          <p:cNvPr id="4" name="object 4"/>
          <p:cNvGraphicFramePr>
            <a:graphicFrameLocks noGrp="1"/>
          </p:cNvGraphicFramePr>
          <p:nvPr/>
        </p:nvGraphicFramePr>
        <p:xfrm>
          <a:off x="4443389" y="5129697"/>
          <a:ext cx="4343400" cy="1587498"/>
        </p:xfrm>
        <a:graphic>
          <a:graphicData uri="http://schemas.openxmlformats.org/drawingml/2006/table">
            <a:tbl>
              <a:tblPr firstRow="1" bandRow="1">
                <a:tableStyleId>{2D5ABB26-0587-4C30-8999-92F81FD0307C}</a:tableStyleId>
              </a:tblPr>
              <a:tblGrid>
                <a:gridCol w="869950"/>
                <a:gridCol w="1035050"/>
                <a:gridCol w="1066800"/>
                <a:gridCol w="742950"/>
                <a:gridCol w="628650"/>
              </a:tblGrid>
              <a:tr h="396366">
                <a:tc>
                  <a:txBody>
                    <a:bodyPr/>
                    <a:lstStyle/>
                    <a:p>
                      <a:pPr marR="257175" algn="r">
                        <a:lnSpc>
                          <a:spcPct val="100000"/>
                        </a:lnSpc>
                        <a:spcBef>
                          <a:spcPts val="204"/>
                        </a:spcBef>
                      </a:pPr>
                      <a:r>
                        <a:rPr sz="2000" b="1" i="1" dirty="0">
                          <a:solidFill>
                            <a:srgbClr val="9A0000"/>
                          </a:solidFill>
                          <a:latin typeface="Palatino Linotype"/>
                          <a:cs typeface="Palatino Linotype"/>
                        </a:rPr>
                        <a:t>sid</a:t>
                      </a:r>
                      <a:endParaRPr sz="2000">
                        <a:latin typeface="Palatino Linotype"/>
                        <a:cs typeface="Palatino Linotype"/>
                      </a:endParaRPr>
                    </a:p>
                  </a:txBody>
                  <a:tcPr marL="0" marR="0" marT="26034" marB="0">
                    <a:lnL w="28575">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F4F4F4"/>
                    </a:solidFill>
                  </a:tcPr>
                </a:tc>
                <a:tc>
                  <a:txBody>
                    <a:bodyPr/>
                    <a:lstStyle/>
                    <a:p>
                      <a:pPr marL="241935">
                        <a:lnSpc>
                          <a:spcPct val="100000"/>
                        </a:lnSpc>
                        <a:spcBef>
                          <a:spcPts val="204"/>
                        </a:spcBef>
                      </a:pPr>
                      <a:r>
                        <a:rPr sz="2000" i="1" spc="-5" dirty="0">
                          <a:solidFill>
                            <a:srgbClr val="9A0000"/>
                          </a:solidFill>
                          <a:latin typeface="Palatino Linotype"/>
                          <a:cs typeface="Palatino Linotype"/>
                        </a:rPr>
                        <a:t>name</a:t>
                      </a:r>
                      <a:endParaRPr sz="2000">
                        <a:latin typeface="Palatino Linotype"/>
                        <a:cs typeface="Palatino Linotype"/>
                      </a:endParaRPr>
                    </a:p>
                  </a:txBody>
                  <a:tcPr marL="0" marR="0" marT="26034"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F4F4F4"/>
                    </a:solidFill>
                  </a:tcPr>
                </a:tc>
                <a:tc>
                  <a:txBody>
                    <a:bodyPr/>
                    <a:lstStyle/>
                    <a:p>
                      <a:pPr marL="258445">
                        <a:lnSpc>
                          <a:spcPct val="100000"/>
                        </a:lnSpc>
                        <a:spcBef>
                          <a:spcPts val="204"/>
                        </a:spcBef>
                      </a:pPr>
                      <a:r>
                        <a:rPr sz="2000" i="1" spc="-5" dirty="0">
                          <a:solidFill>
                            <a:srgbClr val="9A0000"/>
                          </a:solidFill>
                          <a:latin typeface="Palatino Linotype"/>
                          <a:cs typeface="Palatino Linotype"/>
                        </a:rPr>
                        <a:t>email</a:t>
                      </a:r>
                      <a:endParaRPr sz="2000">
                        <a:latin typeface="Palatino Linotype"/>
                        <a:cs typeface="Palatino Linotype"/>
                      </a:endParaRPr>
                    </a:p>
                  </a:txBody>
                  <a:tcPr marL="0" marR="0" marT="26034"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F4F4F4"/>
                    </a:solidFill>
                  </a:tcPr>
                </a:tc>
                <a:tc>
                  <a:txBody>
                    <a:bodyPr/>
                    <a:lstStyle/>
                    <a:p>
                      <a:pPr marL="202565">
                        <a:lnSpc>
                          <a:spcPct val="100000"/>
                        </a:lnSpc>
                        <a:spcBef>
                          <a:spcPts val="204"/>
                        </a:spcBef>
                      </a:pPr>
                      <a:r>
                        <a:rPr sz="2000" i="1" dirty="0">
                          <a:solidFill>
                            <a:srgbClr val="9A0000"/>
                          </a:solidFill>
                          <a:latin typeface="Palatino Linotype"/>
                          <a:cs typeface="Palatino Linotype"/>
                        </a:rPr>
                        <a:t>age</a:t>
                      </a:r>
                      <a:endParaRPr sz="2000">
                        <a:latin typeface="Palatino Linotype"/>
                        <a:cs typeface="Palatino Linotype"/>
                      </a:endParaRPr>
                    </a:p>
                  </a:txBody>
                  <a:tcPr marL="0" marR="0" marT="26034"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F4F4F4"/>
                    </a:solidFill>
                  </a:tcPr>
                </a:tc>
                <a:tc>
                  <a:txBody>
                    <a:bodyPr/>
                    <a:lstStyle/>
                    <a:p>
                      <a:pPr marL="1905" algn="ctr">
                        <a:lnSpc>
                          <a:spcPct val="100000"/>
                        </a:lnSpc>
                        <a:spcBef>
                          <a:spcPts val="204"/>
                        </a:spcBef>
                      </a:pPr>
                      <a:r>
                        <a:rPr sz="2000" i="1" spc="5" dirty="0">
                          <a:solidFill>
                            <a:srgbClr val="9A0000"/>
                          </a:solidFill>
                          <a:latin typeface="Palatino Linotype"/>
                          <a:cs typeface="Palatino Linotype"/>
                        </a:rPr>
                        <a:t>gr</a:t>
                      </a:r>
                      <a:endParaRPr sz="2000">
                        <a:latin typeface="Palatino Linotype"/>
                        <a:cs typeface="Palatino Linotype"/>
                      </a:endParaRPr>
                    </a:p>
                  </a:txBody>
                  <a:tcPr marL="0" marR="0" marT="26034" marB="0">
                    <a:lnL w="12700">
                      <a:solidFill>
                        <a:srgbClr val="000000"/>
                      </a:solidFill>
                      <a:prstDash val="solid"/>
                    </a:lnL>
                    <a:lnR w="28575">
                      <a:solidFill>
                        <a:srgbClr val="000000"/>
                      </a:solidFill>
                      <a:prstDash val="solid"/>
                    </a:lnR>
                    <a:lnT w="28575">
                      <a:solidFill>
                        <a:srgbClr val="000000"/>
                      </a:solidFill>
                      <a:prstDash val="solid"/>
                    </a:lnT>
                    <a:lnB w="12700">
                      <a:solidFill>
                        <a:srgbClr val="000000"/>
                      </a:solidFill>
                      <a:prstDash val="solid"/>
                    </a:lnB>
                    <a:solidFill>
                      <a:srgbClr val="F4F4F4"/>
                    </a:solidFill>
                  </a:tcPr>
                </a:tc>
              </a:tr>
              <a:tr h="397065">
                <a:tc>
                  <a:txBody>
                    <a:bodyPr/>
                    <a:lstStyle/>
                    <a:p>
                      <a:pPr marR="257810" algn="r">
                        <a:lnSpc>
                          <a:spcPct val="100000"/>
                        </a:lnSpc>
                        <a:spcBef>
                          <a:spcPts val="229"/>
                        </a:spcBef>
                      </a:pPr>
                      <a:r>
                        <a:rPr sz="2000" spc="5" dirty="0">
                          <a:solidFill>
                            <a:srgbClr val="003366"/>
                          </a:solidFill>
                          <a:latin typeface="Cambria"/>
                          <a:cs typeface="Cambria"/>
                        </a:rPr>
                        <a:t>1234</a:t>
                      </a:r>
                      <a:endParaRPr sz="2000">
                        <a:latin typeface="Cambria"/>
                        <a:cs typeface="Cambria"/>
                      </a:endParaRPr>
                    </a:p>
                  </a:txBody>
                  <a:tcPr marL="0" marR="0" marT="29209"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F4F4"/>
                    </a:solidFill>
                  </a:tcPr>
                </a:tc>
                <a:tc>
                  <a:txBody>
                    <a:bodyPr/>
                    <a:lstStyle/>
                    <a:p>
                      <a:pPr marL="92075">
                        <a:lnSpc>
                          <a:spcPct val="100000"/>
                        </a:lnSpc>
                        <a:spcBef>
                          <a:spcPts val="229"/>
                        </a:spcBef>
                      </a:pPr>
                      <a:r>
                        <a:rPr sz="2000" spc="45" dirty="0">
                          <a:solidFill>
                            <a:srgbClr val="003366"/>
                          </a:solidFill>
                          <a:latin typeface="Cambria"/>
                          <a:cs typeface="Cambria"/>
                        </a:rPr>
                        <a:t>John</a:t>
                      </a:r>
                      <a:endParaRPr sz="2000">
                        <a:latin typeface="Cambria"/>
                        <a:cs typeface="Cambria"/>
                      </a:endParaRPr>
                    </a:p>
                  </a:txBody>
                  <a:tcPr marL="0" marR="0" marT="2920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F4F4"/>
                    </a:solidFill>
                  </a:tcPr>
                </a:tc>
                <a:tc>
                  <a:txBody>
                    <a:bodyPr/>
                    <a:lstStyle/>
                    <a:p>
                      <a:pPr marL="92075">
                        <a:lnSpc>
                          <a:spcPct val="100000"/>
                        </a:lnSpc>
                        <a:spcBef>
                          <a:spcPts val="229"/>
                        </a:spcBef>
                      </a:pPr>
                      <a:r>
                        <a:rPr sz="2000" spc="-40" dirty="0">
                          <a:solidFill>
                            <a:srgbClr val="003366"/>
                          </a:solidFill>
                          <a:latin typeface="Cambria"/>
                          <a:cs typeface="Cambria"/>
                          <a:hlinkClick r:id="rId2"/>
                        </a:rPr>
                        <a:t>j@cs.ro</a:t>
                      </a:r>
                      <a:endParaRPr sz="2000">
                        <a:latin typeface="Cambria"/>
                        <a:cs typeface="Cambria"/>
                      </a:endParaRPr>
                    </a:p>
                  </a:txBody>
                  <a:tcPr marL="0" marR="0" marT="2920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F4F4"/>
                    </a:solidFill>
                  </a:tcPr>
                </a:tc>
                <a:tc>
                  <a:txBody>
                    <a:bodyPr/>
                    <a:lstStyle/>
                    <a:p>
                      <a:pPr marL="92075">
                        <a:lnSpc>
                          <a:spcPct val="100000"/>
                        </a:lnSpc>
                        <a:spcBef>
                          <a:spcPts val="229"/>
                        </a:spcBef>
                      </a:pPr>
                      <a:r>
                        <a:rPr sz="2000" spc="-105" dirty="0">
                          <a:solidFill>
                            <a:srgbClr val="003366"/>
                          </a:solidFill>
                          <a:latin typeface="Cambria"/>
                          <a:cs typeface="Cambria"/>
                        </a:rPr>
                        <a:t>21</a:t>
                      </a:r>
                      <a:endParaRPr sz="2000">
                        <a:latin typeface="Cambria"/>
                        <a:cs typeface="Cambria"/>
                      </a:endParaRPr>
                    </a:p>
                  </a:txBody>
                  <a:tcPr marL="0" marR="0" marT="2920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F4F4"/>
                    </a:solidFill>
                  </a:tcPr>
                </a:tc>
                <a:tc>
                  <a:txBody>
                    <a:bodyPr/>
                    <a:lstStyle/>
                    <a:p>
                      <a:pPr marR="50800" algn="ctr">
                        <a:lnSpc>
                          <a:spcPct val="100000"/>
                        </a:lnSpc>
                        <a:spcBef>
                          <a:spcPts val="229"/>
                        </a:spcBef>
                      </a:pPr>
                      <a:r>
                        <a:rPr sz="2000" spc="-105" dirty="0">
                          <a:solidFill>
                            <a:srgbClr val="003366"/>
                          </a:solidFill>
                          <a:latin typeface="Cambria"/>
                          <a:cs typeface="Cambria"/>
                        </a:rPr>
                        <a:t>331</a:t>
                      </a:r>
                      <a:endParaRPr sz="2000">
                        <a:latin typeface="Cambria"/>
                        <a:cs typeface="Cambria"/>
                      </a:endParaRPr>
                    </a:p>
                  </a:txBody>
                  <a:tcPr marL="0" marR="0" marT="29209"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F4F4F4"/>
                    </a:solidFill>
                  </a:tcPr>
                </a:tc>
              </a:tr>
              <a:tr h="397040">
                <a:tc>
                  <a:txBody>
                    <a:bodyPr/>
                    <a:lstStyle/>
                    <a:p>
                      <a:pPr marR="257810" algn="r">
                        <a:lnSpc>
                          <a:spcPct val="100000"/>
                        </a:lnSpc>
                        <a:spcBef>
                          <a:spcPts val="229"/>
                        </a:spcBef>
                      </a:pPr>
                      <a:r>
                        <a:rPr sz="2000" spc="5" dirty="0">
                          <a:solidFill>
                            <a:srgbClr val="003366"/>
                          </a:solidFill>
                          <a:latin typeface="Cambria"/>
                          <a:cs typeface="Cambria"/>
                        </a:rPr>
                        <a:t>1235</a:t>
                      </a:r>
                      <a:endParaRPr sz="2000">
                        <a:latin typeface="Cambria"/>
                        <a:cs typeface="Cambria"/>
                      </a:endParaRPr>
                    </a:p>
                  </a:txBody>
                  <a:tcPr marL="0" marR="0" marT="29209"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F4F4"/>
                    </a:solidFill>
                  </a:tcPr>
                </a:tc>
                <a:tc>
                  <a:txBody>
                    <a:bodyPr/>
                    <a:lstStyle/>
                    <a:p>
                      <a:pPr marL="92075">
                        <a:lnSpc>
                          <a:spcPct val="100000"/>
                        </a:lnSpc>
                        <a:spcBef>
                          <a:spcPts val="229"/>
                        </a:spcBef>
                      </a:pPr>
                      <a:r>
                        <a:rPr sz="2000" spc="45" dirty="0">
                          <a:solidFill>
                            <a:srgbClr val="003366"/>
                          </a:solidFill>
                          <a:latin typeface="Cambria"/>
                          <a:cs typeface="Cambria"/>
                        </a:rPr>
                        <a:t>Smith</a:t>
                      </a:r>
                      <a:endParaRPr sz="2000">
                        <a:latin typeface="Cambria"/>
                        <a:cs typeface="Cambria"/>
                      </a:endParaRPr>
                    </a:p>
                  </a:txBody>
                  <a:tcPr marL="0" marR="0" marT="2920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F4F4"/>
                    </a:solidFill>
                  </a:tcPr>
                </a:tc>
                <a:tc>
                  <a:txBody>
                    <a:bodyPr/>
                    <a:lstStyle/>
                    <a:p>
                      <a:pPr marL="92075">
                        <a:lnSpc>
                          <a:spcPct val="100000"/>
                        </a:lnSpc>
                        <a:spcBef>
                          <a:spcPts val="229"/>
                        </a:spcBef>
                      </a:pPr>
                      <a:r>
                        <a:rPr sz="2000" spc="-30" dirty="0">
                          <a:solidFill>
                            <a:srgbClr val="003366"/>
                          </a:solidFill>
                          <a:latin typeface="Cambria"/>
                          <a:cs typeface="Cambria"/>
                          <a:hlinkClick r:id="rId3"/>
                        </a:rPr>
                        <a:t>s@cs.ro</a:t>
                      </a:r>
                      <a:endParaRPr sz="2000">
                        <a:latin typeface="Cambria"/>
                        <a:cs typeface="Cambria"/>
                      </a:endParaRPr>
                    </a:p>
                  </a:txBody>
                  <a:tcPr marL="0" marR="0" marT="2920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F4F4"/>
                    </a:solidFill>
                  </a:tcPr>
                </a:tc>
                <a:tc>
                  <a:txBody>
                    <a:bodyPr/>
                    <a:lstStyle/>
                    <a:p>
                      <a:pPr marL="92075">
                        <a:lnSpc>
                          <a:spcPct val="100000"/>
                        </a:lnSpc>
                        <a:spcBef>
                          <a:spcPts val="229"/>
                        </a:spcBef>
                      </a:pPr>
                      <a:r>
                        <a:rPr sz="2000" spc="-105" dirty="0">
                          <a:solidFill>
                            <a:srgbClr val="003366"/>
                          </a:solidFill>
                          <a:latin typeface="Cambria"/>
                          <a:cs typeface="Cambria"/>
                        </a:rPr>
                        <a:t>22</a:t>
                      </a:r>
                      <a:endParaRPr sz="2000">
                        <a:latin typeface="Cambria"/>
                        <a:cs typeface="Cambria"/>
                      </a:endParaRPr>
                    </a:p>
                  </a:txBody>
                  <a:tcPr marL="0" marR="0" marT="2920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F4F4"/>
                    </a:solidFill>
                  </a:tcPr>
                </a:tc>
                <a:tc>
                  <a:txBody>
                    <a:bodyPr/>
                    <a:lstStyle/>
                    <a:p>
                      <a:pPr marR="50800" algn="ctr">
                        <a:lnSpc>
                          <a:spcPct val="100000"/>
                        </a:lnSpc>
                        <a:spcBef>
                          <a:spcPts val="229"/>
                        </a:spcBef>
                      </a:pPr>
                      <a:r>
                        <a:rPr sz="2000" spc="-105" dirty="0">
                          <a:solidFill>
                            <a:srgbClr val="003366"/>
                          </a:solidFill>
                          <a:latin typeface="Cambria"/>
                          <a:cs typeface="Cambria"/>
                        </a:rPr>
                        <a:t>331</a:t>
                      </a:r>
                      <a:endParaRPr sz="2000">
                        <a:latin typeface="Cambria"/>
                        <a:cs typeface="Cambria"/>
                      </a:endParaRPr>
                    </a:p>
                  </a:txBody>
                  <a:tcPr marL="0" marR="0" marT="29209"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F4F4F4"/>
                    </a:solidFill>
                  </a:tcPr>
                </a:tc>
              </a:tr>
              <a:tr h="397027">
                <a:tc>
                  <a:txBody>
                    <a:bodyPr/>
                    <a:lstStyle/>
                    <a:p>
                      <a:pPr marR="257810" algn="r">
                        <a:lnSpc>
                          <a:spcPct val="100000"/>
                        </a:lnSpc>
                        <a:spcBef>
                          <a:spcPts val="229"/>
                        </a:spcBef>
                      </a:pPr>
                      <a:r>
                        <a:rPr sz="2000" spc="5" dirty="0">
                          <a:solidFill>
                            <a:srgbClr val="003366"/>
                          </a:solidFill>
                          <a:latin typeface="Cambria"/>
                          <a:cs typeface="Cambria"/>
                        </a:rPr>
                        <a:t>1236</a:t>
                      </a:r>
                      <a:endParaRPr sz="2000">
                        <a:latin typeface="Cambria"/>
                        <a:cs typeface="Cambria"/>
                      </a:endParaRPr>
                    </a:p>
                  </a:txBody>
                  <a:tcPr marL="0" marR="0" marT="29209" marB="0">
                    <a:lnL w="28575">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F4F4F4"/>
                    </a:solidFill>
                  </a:tcPr>
                </a:tc>
                <a:tc>
                  <a:txBody>
                    <a:bodyPr/>
                    <a:lstStyle/>
                    <a:p>
                      <a:pPr marL="92075">
                        <a:lnSpc>
                          <a:spcPct val="100000"/>
                        </a:lnSpc>
                        <a:spcBef>
                          <a:spcPts val="229"/>
                        </a:spcBef>
                      </a:pPr>
                      <a:r>
                        <a:rPr sz="2000" spc="95" dirty="0">
                          <a:solidFill>
                            <a:srgbClr val="003366"/>
                          </a:solidFill>
                          <a:latin typeface="Cambria"/>
                          <a:cs typeface="Cambria"/>
                        </a:rPr>
                        <a:t>Anne</a:t>
                      </a:r>
                      <a:endParaRPr sz="2000">
                        <a:latin typeface="Cambria"/>
                        <a:cs typeface="Cambria"/>
                      </a:endParaRPr>
                    </a:p>
                  </a:txBody>
                  <a:tcPr marL="0" marR="0" marT="29209"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F4F4F4"/>
                    </a:solidFill>
                  </a:tcPr>
                </a:tc>
                <a:tc>
                  <a:txBody>
                    <a:bodyPr/>
                    <a:lstStyle/>
                    <a:p>
                      <a:pPr marL="92075">
                        <a:lnSpc>
                          <a:spcPct val="100000"/>
                        </a:lnSpc>
                        <a:spcBef>
                          <a:spcPts val="229"/>
                        </a:spcBef>
                      </a:pPr>
                      <a:r>
                        <a:rPr sz="2000" spc="-25" dirty="0">
                          <a:solidFill>
                            <a:srgbClr val="003366"/>
                          </a:solidFill>
                          <a:latin typeface="Cambria"/>
                          <a:cs typeface="Cambria"/>
                          <a:hlinkClick r:id="rId4"/>
                        </a:rPr>
                        <a:t>a@cs.ro</a:t>
                      </a:r>
                      <a:endParaRPr sz="2000">
                        <a:latin typeface="Cambria"/>
                        <a:cs typeface="Cambria"/>
                      </a:endParaRPr>
                    </a:p>
                  </a:txBody>
                  <a:tcPr marL="0" marR="0" marT="29209"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F4F4F4"/>
                    </a:solidFill>
                  </a:tcPr>
                </a:tc>
                <a:tc>
                  <a:txBody>
                    <a:bodyPr/>
                    <a:lstStyle/>
                    <a:p>
                      <a:pPr marL="92075">
                        <a:lnSpc>
                          <a:spcPct val="100000"/>
                        </a:lnSpc>
                        <a:spcBef>
                          <a:spcPts val="229"/>
                        </a:spcBef>
                      </a:pPr>
                      <a:r>
                        <a:rPr sz="2000" spc="-105" dirty="0">
                          <a:solidFill>
                            <a:srgbClr val="003366"/>
                          </a:solidFill>
                          <a:latin typeface="Cambria"/>
                          <a:cs typeface="Cambria"/>
                        </a:rPr>
                        <a:t>21</a:t>
                      </a:r>
                      <a:endParaRPr sz="2000">
                        <a:latin typeface="Cambria"/>
                        <a:cs typeface="Cambria"/>
                      </a:endParaRPr>
                    </a:p>
                  </a:txBody>
                  <a:tcPr marL="0" marR="0" marT="29209"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F4F4F4"/>
                    </a:solidFill>
                  </a:tcPr>
                </a:tc>
                <a:tc>
                  <a:txBody>
                    <a:bodyPr/>
                    <a:lstStyle/>
                    <a:p>
                      <a:pPr marR="50800" algn="ctr">
                        <a:lnSpc>
                          <a:spcPct val="100000"/>
                        </a:lnSpc>
                        <a:spcBef>
                          <a:spcPts val="229"/>
                        </a:spcBef>
                      </a:pPr>
                      <a:r>
                        <a:rPr sz="2000" spc="-105" dirty="0">
                          <a:solidFill>
                            <a:srgbClr val="003366"/>
                          </a:solidFill>
                          <a:latin typeface="Cambria"/>
                          <a:cs typeface="Cambria"/>
                        </a:rPr>
                        <a:t>332</a:t>
                      </a:r>
                      <a:endParaRPr sz="2000">
                        <a:latin typeface="Cambria"/>
                        <a:cs typeface="Cambria"/>
                      </a:endParaRPr>
                    </a:p>
                  </a:txBody>
                  <a:tcPr marL="0" marR="0" marT="29209"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solidFill>
                      <a:srgbClr val="F4F4F4"/>
                    </a:solidFill>
                  </a:tcPr>
                </a:tc>
              </a:tr>
            </a:tbl>
          </a:graphicData>
        </a:graphic>
      </p:graphicFrame>
      <p:sp>
        <p:nvSpPr>
          <p:cNvPr id="5" name="object 5"/>
          <p:cNvSpPr txBox="1"/>
          <p:nvPr/>
        </p:nvSpPr>
        <p:spPr>
          <a:xfrm>
            <a:off x="231140" y="991870"/>
            <a:ext cx="8473440" cy="4070986"/>
          </a:xfrm>
          <a:prstGeom prst="rect">
            <a:avLst/>
          </a:prstGeom>
        </p:spPr>
        <p:txBody>
          <a:bodyPr vert="horz" wrap="square" lIns="0" tIns="13335" rIns="0" bIns="0" rtlCol="0">
            <a:spAutoFit/>
          </a:bodyPr>
          <a:lstStyle/>
          <a:p>
            <a:pPr marL="355600" marR="172720" indent="-342900">
              <a:lnSpc>
                <a:spcPct val="100000"/>
              </a:lnSpc>
              <a:spcBef>
                <a:spcPts val="105"/>
              </a:spcBef>
              <a:buClr>
                <a:srgbClr val="9A0000"/>
              </a:buClr>
              <a:buSzPct val="75000"/>
              <a:buFont typeface="Wingdings"/>
              <a:buChar char="◼"/>
              <a:tabLst>
                <a:tab pos="355600" algn="l"/>
              </a:tabLst>
            </a:pPr>
            <a:r>
              <a:rPr sz="3200" spc="110" dirty="0">
                <a:solidFill>
                  <a:srgbClr val="003366"/>
                </a:solidFill>
                <a:latin typeface="Cambria"/>
                <a:cs typeface="Cambria"/>
              </a:rPr>
              <a:t>Dacă </a:t>
            </a:r>
            <a:r>
              <a:rPr sz="3200" spc="50" dirty="0">
                <a:solidFill>
                  <a:srgbClr val="003366"/>
                </a:solidFill>
                <a:latin typeface="Cambria"/>
                <a:cs typeface="Cambria"/>
              </a:rPr>
              <a:t>o </a:t>
            </a:r>
            <a:r>
              <a:rPr sz="3200" spc="5" dirty="0">
                <a:solidFill>
                  <a:srgbClr val="003366"/>
                </a:solidFill>
                <a:latin typeface="Cambria"/>
                <a:cs typeface="Cambria"/>
              </a:rPr>
              <a:t>înregistrare </a:t>
            </a:r>
            <a:r>
              <a:rPr sz="3200" spc="100" dirty="0">
                <a:solidFill>
                  <a:srgbClr val="003366"/>
                </a:solidFill>
                <a:latin typeface="Cambria"/>
                <a:cs typeface="Cambria"/>
              </a:rPr>
              <a:t>din </a:t>
            </a:r>
            <a:r>
              <a:rPr sz="3200" b="1" i="1" spc="-5" dirty="0">
                <a:solidFill>
                  <a:srgbClr val="003366"/>
                </a:solidFill>
                <a:latin typeface="Palatino Linotype"/>
                <a:cs typeface="Palatino Linotype"/>
              </a:rPr>
              <a:t>Students </a:t>
            </a:r>
            <a:r>
              <a:rPr sz="3200" spc="-30" dirty="0">
                <a:solidFill>
                  <a:srgbClr val="003366"/>
                </a:solidFill>
                <a:latin typeface="Cambria"/>
                <a:cs typeface="Cambria"/>
              </a:rPr>
              <a:t>este </a:t>
            </a:r>
            <a:r>
              <a:rPr sz="3200" spc="-270" dirty="0">
                <a:solidFill>
                  <a:srgbClr val="003366"/>
                </a:solidFill>
                <a:latin typeface="Cambria"/>
                <a:cs typeface="Cambria"/>
              </a:rPr>
              <a:t>ştearsă  </a:t>
            </a:r>
            <a:r>
              <a:rPr sz="3200" spc="55" dirty="0">
                <a:solidFill>
                  <a:srgbClr val="003366"/>
                </a:solidFill>
                <a:latin typeface="Cambria"/>
                <a:cs typeface="Cambria"/>
              </a:rPr>
              <a:t>dar </a:t>
            </a:r>
            <a:r>
              <a:rPr sz="3200" spc="5" dirty="0">
                <a:solidFill>
                  <a:srgbClr val="003366"/>
                </a:solidFill>
                <a:latin typeface="Cambria"/>
                <a:cs typeface="Cambria"/>
              </a:rPr>
              <a:t>ea </a:t>
            </a:r>
            <a:r>
              <a:rPr sz="3200" spc="-30" dirty="0">
                <a:solidFill>
                  <a:srgbClr val="003366"/>
                </a:solidFill>
                <a:latin typeface="Cambria"/>
                <a:cs typeface="Cambria"/>
              </a:rPr>
              <a:t>este </a:t>
            </a:r>
            <a:r>
              <a:rPr sz="3200" spc="-10" dirty="0">
                <a:solidFill>
                  <a:srgbClr val="003366"/>
                </a:solidFill>
                <a:latin typeface="Cambria"/>
                <a:cs typeface="Cambria"/>
              </a:rPr>
              <a:t>referită </a:t>
            </a:r>
            <a:r>
              <a:rPr sz="3200" spc="100" dirty="0">
                <a:solidFill>
                  <a:srgbClr val="003366"/>
                </a:solidFill>
                <a:latin typeface="Cambria"/>
                <a:cs typeface="Cambria"/>
              </a:rPr>
              <a:t>din</a:t>
            </a:r>
            <a:r>
              <a:rPr sz="3200" spc="425" dirty="0">
                <a:solidFill>
                  <a:srgbClr val="003366"/>
                </a:solidFill>
                <a:latin typeface="Cambria"/>
                <a:cs typeface="Cambria"/>
              </a:rPr>
              <a:t> </a:t>
            </a:r>
            <a:r>
              <a:rPr sz="3200" b="1" i="1" spc="-5" dirty="0">
                <a:solidFill>
                  <a:srgbClr val="003366"/>
                </a:solidFill>
                <a:latin typeface="Palatino Linotype"/>
                <a:cs typeface="Palatino Linotype"/>
              </a:rPr>
              <a:t>Enrolled:</a:t>
            </a:r>
            <a:endParaRPr sz="3200" dirty="0">
              <a:latin typeface="Palatino Linotype"/>
              <a:cs typeface="Palatino Linotype"/>
            </a:endParaRPr>
          </a:p>
          <a:p>
            <a:pPr marL="736600" lvl="1" indent="-267335">
              <a:lnSpc>
                <a:spcPct val="100000"/>
              </a:lnSpc>
              <a:spcBef>
                <a:spcPts val="670"/>
              </a:spcBef>
              <a:buClr>
                <a:srgbClr val="9A0000"/>
              </a:buClr>
              <a:buSzPct val="75000"/>
              <a:buFont typeface="Wingdings"/>
              <a:buChar char="◼"/>
              <a:tabLst>
                <a:tab pos="737235" algn="l"/>
              </a:tabLst>
            </a:pPr>
            <a:r>
              <a:rPr sz="2600" b="1" spc="-20" dirty="0">
                <a:solidFill>
                  <a:srgbClr val="3333FF"/>
                </a:solidFill>
                <a:latin typeface="Cambria"/>
                <a:cs typeface="Cambria"/>
              </a:rPr>
              <a:t>se </a:t>
            </a:r>
            <a:r>
              <a:rPr sz="2600" b="1" spc="10" dirty="0">
                <a:solidFill>
                  <a:srgbClr val="3333FF"/>
                </a:solidFill>
                <a:latin typeface="Cambria"/>
                <a:cs typeface="Cambria"/>
              </a:rPr>
              <a:t>şterg </a:t>
            </a:r>
            <a:r>
              <a:rPr sz="2600" b="1" spc="-10" dirty="0">
                <a:solidFill>
                  <a:srgbClr val="3333FF"/>
                </a:solidFill>
                <a:latin typeface="Cambria"/>
                <a:cs typeface="Cambria"/>
              </a:rPr>
              <a:t>toate </a:t>
            </a:r>
            <a:r>
              <a:rPr sz="2600" b="1" spc="10" dirty="0">
                <a:solidFill>
                  <a:srgbClr val="3333FF"/>
                </a:solidFill>
                <a:latin typeface="Cambria"/>
                <a:cs typeface="Cambria"/>
              </a:rPr>
              <a:t>înregistrările </a:t>
            </a:r>
            <a:r>
              <a:rPr sz="2600" b="1" spc="-15" dirty="0">
                <a:solidFill>
                  <a:srgbClr val="3333FF"/>
                </a:solidFill>
                <a:latin typeface="Cambria"/>
                <a:cs typeface="Cambria"/>
              </a:rPr>
              <a:t>ce </a:t>
            </a:r>
            <a:r>
              <a:rPr sz="2600" b="1" spc="40" dirty="0">
                <a:solidFill>
                  <a:srgbClr val="3333FF"/>
                </a:solidFill>
                <a:latin typeface="Cambria"/>
                <a:cs typeface="Cambria"/>
              </a:rPr>
              <a:t>o </a:t>
            </a:r>
            <a:r>
              <a:rPr sz="2600" b="1" spc="-10" dirty="0">
                <a:solidFill>
                  <a:srgbClr val="3333FF"/>
                </a:solidFill>
                <a:latin typeface="Cambria"/>
                <a:cs typeface="Cambria"/>
              </a:rPr>
              <a:t>refera </a:t>
            </a:r>
            <a:r>
              <a:rPr sz="2600" b="1" spc="80" dirty="0">
                <a:solidFill>
                  <a:srgbClr val="3333FF"/>
                </a:solidFill>
                <a:latin typeface="Cambria"/>
                <a:cs typeface="Cambria"/>
              </a:rPr>
              <a:t>din</a:t>
            </a:r>
            <a:r>
              <a:rPr sz="2600" b="1" spc="590" dirty="0">
                <a:solidFill>
                  <a:srgbClr val="3333FF"/>
                </a:solidFill>
                <a:latin typeface="Cambria"/>
                <a:cs typeface="Cambria"/>
              </a:rPr>
              <a:t> </a:t>
            </a:r>
            <a:r>
              <a:rPr sz="2600" b="1" i="1" spc="10" dirty="0">
                <a:solidFill>
                  <a:srgbClr val="3333FF"/>
                </a:solidFill>
                <a:latin typeface="Palatino Linotype"/>
                <a:cs typeface="Palatino Linotype"/>
              </a:rPr>
              <a:t>Enrolled</a:t>
            </a:r>
            <a:r>
              <a:rPr sz="2600" spc="10" dirty="0">
                <a:solidFill>
                  <a:srgbClr val="003366"/>
                </a:solidFill>
                <a:latin typeface="Cambria"/>
                <a:cs typeface="Cambria"/>
              </a:rPr>
              <a:t>.</a:t>
            </a:r>
            <a:endParaRPr sz="2600" dirty="0">
              <a:latin typeface="Cambria"/>
              <a:cs typeface="Cambria"/>
            </a:endParaRPr>
          </a:p>
          <a:p>
            <a:pPr marL="736600" lvl="1" indent="-267335">
              <a:lnSpc>
                <a:spcPct val="100000"/>
              </a:lnSpc>
              <a:spcBef>
                <a:spcPts val="625"/>
              </a:spcBef>
              <a:buClr>
                <a:srgbClr val="9A0000"/>
              </a:buClr>
              <a:buSzPct val="75000"/>
              <a:buFont typeface="Wingdings"/>
              <a:buChar char="◼"/>
              <a:tabLst>
                <a:tab pos="737235" algn="l"/>
              </a:tabLst>
            </a:pPr>
            <a:r>
              <a:rPr lang="en-US" sz="2600" b="1" spc="95" dirty="0" smtClean="0">
                <a:solidFill>
                  <a:srgbClr val="FF0000"/>
                </a:solidFill>
                <a:latin typeface="Cambria"/>
                <a:cs typeface="Cambria"/>
              </a:rPr>
              <a:t>NU</a:t>
            </a:r>
            <a:r>
              <a:rPr sz="2600" b="1" spc="95" dirty="0" smtClean="0">
                <a:solidFill>
                  <a:srgbClr val="003366"/>
                </a:solidFill>
                <a:latin typeface="Cambria"/>
                <a:cs typeface="Cambria"/>
              </a:rPr>
              <a:t> </a:t>
            </a:r>
            <a:r>
              <a:rPr sz="2600" b="1" spc="-20" dirty="0">
                <a:solidFill>
                  <a:srgbClr val="003366"/>
                </a:solidFill>
                <a:latin typeface="Cambria"/>
                <a:cs typeface="Cambria"/>
              </a:rPr>
              <a:t>se </a:t>
            </a:r>
            <a:r>
              <a:rPr sz="2600" b="1" spc="20" dirty="0">
                <a:solidFill>
                  <a:srgbClr val="003366"/>
                </a:solidFill>
                <a:latin typeface="Cambria"/>
                <a:cs typeface="Cambria"/>
              </a:rPr>
              <a:t>permite </a:t>
            </a:r>
            <a:r>
              <a:rPr sz="2600" b="1" dirty="0">
                <a:solidFill>
                  <a:srgbClr val="003366"/>
                </a:solidFill>
                <a:latin typeface="Cambria"/>
                <a:cs typeface="Cambria"/>
              </a:rPr>
              <a:t>ştergerea </a:t>
            </a:r>
            <a:r>
              <a:rPr sz="2600" b="1" spc="10" dirty="0">
                <a:solidFill>
                  <a:srgbClr val="003366"/>
                </a:solidFill>
                <a:latin typeface="Cambria"/>
                <a:cs typeface="Cambria"/>
              </a:rPr>
              <a:t>înregistrării </a:t>
            </a:r>
            <a:r>
              <a:rPr sz="2600" b="1" spc="80" dirty="0">
                <a:solidFill>
                  <a:srgbClr val="003366"/>
                </a:solidFill>
                <a:latin typeface="Cambria"/>
                <a:cs typeface="Cambria"/>
              </a:rPr>
              <a:t>din</a:t>
            </a:r>
            <a:r>
              <a:rPr sz="2600" b="1" spc="305" dirty="0">
                <a:solidFill>
                  <a:srgbClr val="003366"/>
                </a:solidFill>
                <a:latin typeface="Cambria"/>
                <a:cs typeface="Cambria"/>
              </a:rPr>
              <a:t> </a:t>
            </a:r>
            <a:r>
              <a:rPr sz="2600" b="1" i="1" spc="-5" dirty="0">
                <a:solidFill>
                  <a:srgbClr val="003366"/>
                </a:solidFill>
                <a:latin typeface="Palatino Linotype"/>
                <a:cs typeface="Palatino Linotype"/>
              </a:rPr>
              <a:t>Students</a:t>
            </a:r>
            <a:endParaRPr sz="2600" dirty="0">
              <a:latin typeface="Palatino Linotype"/>
              <a:cs typeface="Palatino Linotype"/>
            </a:endParaRPr>
          </a:p>
          <a:p>
            <a:pPr marL="736600" lvl="1" indent="-267335">
              <a:lnSpc>
                <a:spcPct val="100000"/>
              </a:lnSpc>
              <a:spcBef>
                <a:spcPts val="625"/>
              </a:spcBef>
              <a:buClr>
                <a:srgbClr val="9A0000"/>
              </a:buClr>
              <a:buSzPct val="75000"/>
              <a:buFont typeface="Wingdings"/>
              <a:buChar char="◼"/>
              <a:tabLst>
                <a:tab pos="737235" algn="l"/>
              </a:tabLst>
            </a:pPr>
            <a:r>
              <a:rPr sz="2600" b="1" i="1" spc="55" dirty="0">
                <a:solidFill>
                  <a:srgbClr val="FF0000"/>
                </a:solidFill>
                <a:latin typeface="Cambria"/>
                <a:cs typeface="Cambria"/>
              </a:rPr>
              <a:t>sid</a:t>
            </a:r>
            <a:r>
              <a:rPr sz="2600" spc="55" dirty="0">
                <a:solidFill>
                  <a:srgbClr val="003366"/>
                </a:solidFill>
                <a:latin typeface="Cambria"/>
                <a:cs typeface="Cambria"/>
              </a:rPr>
              <a:t> </a:t>
            </a:r>
            <a:r>
              <a:rPr sz="2600" spc="80" dirty="0">
                <a:solidFill>
                  <a:srgbClr val="003366"/>
                </a:solidFill>
                <a:latin typeface="Cambria"/>
                <a:cs typeface="Cambria"/>
              </a:rPr>
              <a:t>din </a:t>
            </a:r>
            <a:r>
              <a:rPr sz="2600" b="1" i="1" spc="-5" dirty="0">
                <a:solidFill>
                  <a:srgbClr val="003366"/>
                </a:solidFill>
                <a:latin typeface="Palatino Linotype"/>
                <a:cs typeface="Palatino Linotype"/>
              </a:rPr>
              <a:t>Enrolled </a:t>
            </a:r>
            <a:r>
              <a:rPr sz="2600" spc="95" dirty="0">
                <a:solidFill>
                  <a:srgbClr val="003366"/>
                </a:solidFill>
                <a:latin typeface="Cambria"/>
                <a:cs typeface="Cambria"/>
              </a:rPr>
              <a:t>va </a:t>
            </a:r>
            <a:r>
              <a:rPr sz="2600" spc="50" dirty="0">
                <a:solidFill>
                  <a:srgbClr val="003366"/>
                </a:solidFill>
                <a:latin typeface="Cambria"/>
                <a:cs typeface="Cambria"/>
              </a:rPr>
              <a:t>avea </a:t>
            </a:r>
            <a:r>
              <a:rPr sz="2600" spc="35" dirty="0">
                <a:solidFill>
                  <a:srgbClr val="003366"/>
                </a:solidFill>
                <a:latin typeface="Cambria"/>
                <a:cs typeface="Cambria"/>
              </a:rPr>
              <a:t>asignată </a:t>
            </a:r>
            <a:r>
              <a:rPr sz="2600" spc="40" dirty="0">
                <a:solidFill>
                  <a:srgbClr val="003366"/>
                </a:solidFill>
                <a:latin typeface="Cambria"/>
                <a:cs typeface="Cambria"/>
              </a:rPr>
              <a:t>o </a:t>
            </a:r>
            <a:r>
              <a:rPr sz="2600" spc="35" dirty="0">
                <a:solidFill>
                  <a:srgbClr val="003366"/>
                </a:solidFill>
                <a:latin typeface="Cambria"/>
                <a:cs typeface="Cambria"/>
              </a:rPr>
              <a:t>valoare</a:t>
            </a:r>
            <a:r>
              <a:rPr sz="2600" spc="165" dirty="0">
                <a:solidFill>
                  <a:srgbClr val="003366"/>
                </a:solidFill>
                <a:latin typeface="Cambria"/>
                <a:cs typeface="Cambria"/>
              </a:rPr>
              <a:t> </a:t>
            </a:r>
            <a:r>
              <a:rPr sz="2600" spc="-85" dirty="0">
                <a:solidFill>
                  <a:srgbClr val="003366"/>
                </a:solidFill>
                <a:latin typeface="Cambria"/>
                <a:cs typeface="Cambria"/>
              </a:rPr>
              <a:t>implicită.</a:t>
            </a:r>
            <a:endParaRPr sz="2600" dirty="0">
              <a:latin typeface="Cambria"/>
              <a:cs typeface="Cambria"/>
            </a:endParaRPr>
          </a:p>
          <a:p>
            <a:pPr marL="736600" lvl="1" indent="-267335">
              <a:lnSpc>
                <a:spcPct val="100000"/>
              </a:lnSpc>
              <a:spcBef>
                <a:spcPts val="625"/>
              </a:spcBef>
              <a:buClr>
                <a:srgbClr val="9A0000"/>
              </a:buClr>
              <a:buSzPct val="75000"/>
              <a:buFont typeface="Wingdings"/>
              <a:buChar char="◼"/>
              <a:tabLst>
                <a:tab pos="737235" algn="l"/>
              </a:tabLst>
            </a:pPr>
            <a:r>
              <a:rPr sz="2600" b="1" i="1" spc="55" dirty="0">
                <a:solidFill>
                  <a:srgbClr val="FF0000"/>
                </a:solidFill>
                <a:latin typeface="Cambria"/>
                <a:cs typeface="Cambria"/>
              </a:rPr>
              <a:t>sid</a:t>
            </a:r>
            <a:r>
              <a:rPr sz="2600" spc="55" dirty="0">
                <a:solidFill>
                  <a:srgbClr val="003366"/>
                </a:solidFill>
                <a:latin typeface="Cambria"/>
                <a:cs typeface="Cambria"/>
              </a:rPr>
              <a:t> </a:t>
            </a:r>
            <a:r>
              <a:rPr sz="2600" spc="80" dirty="0">
                <a:solidFill>
                  <a:srgbClr val="003366"/>
                </a:solidFill>
                <a:latin typeface="Cambria"/>
                <a:cs typeface="Cambria"/>
              </a:rPr>
              <a:t>din </a:t>
            </a:r>
            <a:r>
              <a:rPr sz="2600" b="1" i="1" dirty="0">
                <a:solidFill>
                  <a:srgbClr val="003366"/>
                </a:solidFill>
                <a:latin typeface="Palatino Linotype"/>
                <a:cs typeface="Palatino Linotype"/>
              </a:rPr>
              <a:t>Enrolled </a:t>
            </a:r>
            <a:r>
              <a:rPr sz="2600" spc="95" dirty="0">
                <a:solidFill>
                  <a:srgbClr val="003366"/>
                </a:solidFill>
                <a:latin typeface="Cambria"/>
                <a:cs typeface="Cambria"/>
              </a:rPr>
              <a:t>va </a:t>
            </a:r>
            <a:r>
              <a:rPr sz="2600" spc="50" dirty="0">
                <a:solidFill>
                  <a:srgbClr val="003366"/>
                </a:solidFill>
                <a:latin typeface="Cambria"/>
                <a:cs typeface="Cambria"/>
              </a:rPr>
              <a:t>avea </a:t>
            </a:r>
            <a:r>
              <a:rPr sz="2600" spc="40" dirty="0">
                <a:solidFill>
                  <a:srgbClr val="003366"/>
                </a:solidFill>
                <a:latin typeface="Cambria"/>
                <a:cs typeface="Cambria"/>
              </a:rPr>
              <a:t>asignată </a:t>
            </a:r>
            <a:r>
              <a:rPr sz="2600" spc="35" dirty="0">
                <a:solidFill>
                  <a:srgbClr val="003366"/>
                </a:solidFill>
                <a:latin typeface="Cambria"/>
                <a:cs typeface="Cambria"/>
              </a:rPr>
              <a:t>valoarea</a:t>
            </a:r>
            <a:r>
              <a:rPr sz="2600" spc="60" dirty="0">
                <a:solidFill>
                  <a:srgbClr val="003366"/>
                </a:solidFill>
                <a:latin typeface="Cambria"/>
                <a:cs typeface="Cambria"/>
              </a:rPr>
              <a:t> </a:t>
            </a:r>
            <a:r>
              <a:rPr sz="2600" i="1" spc="20" dirty="0">
                <a:solidFill>
                  <a:srgbClr val="003366"/>
                </a:solidFill>
                <a:latin typeface="Palatino Linotype"/>
                <a:cs typeface="Palatino Linotype"/>
              </a:rPr>
              <a:t>null</a:t>
            </a:r>
            <a:r>
              <a:rPr sz="2600" spc="20" dirty="0">
                <a:solidFill>
                  <a:srgbClr val="003366"/>
                </a:solidFill>
                <a:latin typeface="Cambria"/>
                <a:cs typeface="Cambria"/>
              </a:rPr>
              <a:t>.</a:t>
            </a:r>
            <a:endParaRPr sz="2600" dirty="0">
              <a:latin typeface="Cambria"/>
              <a:cs typeface="Cambria"/>
            </a:endParaRPr>
          </a:p>
          <a:p>
            <a:pPr marR="5711825" algn="ctr">
              <a:lnSpc>
                <a:spcPct val="100000"/>
              </a:lnSpc>
            </a:pPr>
            <a:r>
              <a:rPr sz="2400" b="1" i="1" spc="-5" dirty="0" smtClean="0">
                <a:solidFill>
                  <a:srgbClr val="9A0000"/>
                </a:solidFill>
                <a:latin typeface="Palatino Linotype"/>
                <a:cs typeface="Palatino Linotype"/>
              </a:rPr>
              <a:t>Enrolled</a:t>
            </a:r>
            <a:endParaRPr sz="2400" b="1" dirty="0">
              <a:latin typeface="Palatino Linotype"/>
              <a:cs typeface="Palatino Linotype"/>
            </a:endParaRPr>
          </a:p>
          <a:p>
            <a:pPr marL="1391920" algn="ctr">
              <a:lnSpc>
                <a:spcPct val="100000"/>
              </a:lnSpc>
              <a:spcBef>
                <a:spcPts val="120"/>
              </a:spcBef>
            </a:pPr>
            <a:r>
              <a:rPr sz="2400" b="1" i="1" spc="-5" dirty="0">
                <a:solidFill>
                  <a:srgbClr val="9A0000"/>
                </a:solidFill>
                <a:latin typeface="Palatino Linotype"/>
                <a:cs typeface="Palatino Linotype"/>
              </a:rPr>
              <a:t>Students</a:t>
            </a:r>
            <a:endParaRPr sz="2400" b="1" dirty="0">
              <a:latin typeface="Palatino Linotype"/>
              <a:cs typeface="Palatino Linotype"/>
            </a:endParaRPr>
          </a:p>
        </p:txBody>
      </p:sp>
      <p:grpSp>
        <p:nvGrpSpPr>
          <p:cNvPr id="6" name="object 6"/>
          <p:cNvGrpSpPr/>
          <p:nvPr/>
        </p:nvGrpSpPr>
        <p:grpSpPr>
          <a:xfrm>
            <a:off x="3429000" y="5257800"/>
            <a:ext cx="5347970" cy="879475"/>
            <a:chOff x="3543323" y="5231915"/>
            <a:chExt cx="5347970" cy="879475"/>
          </a:xfrm>
        </p:grpSpPr>
        <p:sp>
          <p:nvSpPr>
            <p:cNvPr id="7" name="object 7"/>
            <p:cNvSpPr/>
            <p:nvPr/>
          </p:nvSpPr>
          <p:spPr>
            <a:xfrm>
              <a:off x="3543312" y="5231917"/>
              <a:ext cx="1028700" cy="879475"/>
            </a:xfrm>
            <a:custGeom>
              <a:avLst/>
              <a:gdLst/>
              <a:ahLst/>
              <a:cxnLst/>
              <a:rect l="l" t="t" r="r" b="b"/>
              <a:pathLst>
                <a:path w="1028700" h="879475">
                  <a:moveTo>
                    <a:pt x="1028687" y="495274"/>
                  </a:moveTo>
                  <a:lnTo>
                    <a:pt x="1012012" y="474433"/>
                  </a:lnTo>
                  <a:lnTo>
                    <a:pt x="975474" y="428752"/>
                  </a:lnTo>
                  <a:lnTo>
                    <a:pt x="962139" y="457581"/>
                  </a:lnTo>
                  <a:lnTo>
                    <a:pt x="74129" y="47777"/>
                  </a:lnTo>
                  <a:lnTo>
                    <a:pt x="76161" y="39331"/>
                  </a:lnTo>
                  <a:lnTo>
                    <a:pt x="75031" y="32359"/>
                  </a:lnTo>
                  <a:lnTo>
                    <a:pt x="73837" y="24904"/>
                  </a:lnTo>
                  <a:lnTo>
                    <a:pt x="66268" y="12433"/>
                  </a:lnTo>
                  <a:lnTo>
                    <a:pt x="54089" y="3530"/>
                  </a:lnTo>
                  <a:lnTo>
                    <a:pt x="39331" y="0"/>
                  </a:lnTo>
                  <a:lnTo>
                    <a:pt x="24904" y="2336"/>
                  </a:lnTo>
                  <a:lnTo>
                    <a:pt x="12433" y="9893"/>
                  </a:lnTo>
                  <a:lnTo>
                    <a:pt x="3543" y="22072"/>
                  </a:lnTo>
                  <a:lnTo>
                    <a:pt x="0" y="36830"/>
                  </a:lnTo>
                  <a:lnTo>
                    <a:pt x="2336" y="51257"/>
                  </a:lnTo>
                  <a:lnTo>
                    <a:pt x="9893" y="63728"/>
                  </a:lnTo>
                  <a:lnTo>
                    <a:pt x="22085" y="72618"/>
                  </a:lnTo>
                  <a:lnTo>
                    <a:pt x="36830" y="76161"/>
                  </a:lnTo>
                  <a:lnTo>
                    <a:pt x="51257" y="73825"/>
                  </a:lnTo>
                  <a:lnTo>
                    <a:pt x="63728" y="66268"/>
                  </a:lnTo>
                  <a:lnTo>
                    <a:pt x="68859" y="59232"/>
                  </a:lnTo>
                  <a:lnTo>
                    <a:pt x="956805" y="469112"/>
                  </a:lnTo>
                  <a:lnTo>
                    <a:pt x="950709" y="482282"/>
                  </a:lnTo>
                  <a:lnTo>
                    <a:pt x="944613" y="481266"/>
                  </a:lnTo>
                  <a:lnTo>
                    <a:pt x="947229" y="489788"/>
                  </a:lnTo>
                  <a:lnTo>
                    <a:pt x="943470" y="497928"/>
                  </a:lnTo>
                  <a:lnTo>
                    <a:pt x="949680" y="497738"/>
                  </a:lnTo>
                  <a:lnTo>
                    <a:pt x="953973" y="511619"/>
                  </a:lnTo>
                  <a:lnTo>
                    <a:pt x="533819" y="640905"/>
                  </a:lnTo>
                  <a:lnTo>
                    <a:pt x="74142" y="428726"/>
                  </a:lnTo>
                  <a:lnTo>
                    <a:pt x="76161" y="420331"/>
                  </a:lnTo>
                  <a:lnTo>
                    <a:pt x="75031" y="413308"/>
                  </a:lnTo>
                  <a:lnTo>
                    <a:pt x="73837" y="405904"/>
                  </a:lnTo>
                  <a:lnTo>
                    <a:pt x="66268" y="393420"/>
                  </a:lnTo>
                  <a:lnTo>
                    <a:pt x="54089" y="384479"/>
                  </a:lnTo>
                  <a:lnTo>
                    <a:pt x="39331" y="380987"/>
                  </a:lnTo>
                  <a:lnTo>
                    <a:pt x="24904" y="383324"/>
                  </a:lnTo>
                  <a:lnTo>
                    <a:pt x="12433" y="390906"/>
                  </a:lnTo>
                  <a:lnTo>
                    <a:pt x="3543" y="403110"/>
                  </a:lnTo>
                  <a:lnTo>
                    <a:pt x="0" y="417830"/>
                  </a:lnTo>
                  <a:lnTo>
                    <a:pt x="2336" y="432244"/>
                  </a:lnTo>
                  <a:lnTo>
                    <a:pt x="9893" y="444741"/>
                  </a:lnTo>
                  <a:lnTo>
                    <a:pt x="22085" y="453669"/>
                  </a:lnTo>
                  <a:lnTo>
                    <a:pt x="36830" y="457174"/>
                  </a:lnTo>
                  <a:lnTo>
                    <a:pt x="51257" y="454825"/>
                  </a:lnTo>
                  <a:lnTo>
                    <a:pt x="63728" y="447255"/>
                  </a:lnTo>
                  <a:lnTo>
                    <a:pt x="68821" y="440270"/>
                  </a:lnTo>
                  <a:lnTo>
                    <a:pt x="515620" y="646493"/>
                  </a:lnTo>
                  <a:lnTo>
                    <a:pt x="71412" y="783170"/>
                  </a:lnTo>
                  <a:lnTo>
                    <a:pt x="67284" y="775576"/>
                  </a:lnTo>
                  <a:lnTo>
                    <a:pt x="55905" y="766406"/>
                  </a:lnTo>
                  <a:lnTo>
                    <a:pt x="41935" y="762165"/>
                  </a:lnTo>
                  <a:lnTo>
                    <a:pt x="26911" y="763663"/>
                  </a:lnTo>
                  <a:lnTo>
                    <a:pt x="13576" y="770890"/>
                  </a:lnTo>
                  <a:lnTo>
                    <a:pt x="4406" y="782256"/>
                  </a:lnTo>
                  <a:lnTo>
                    <a:pt x="165" y="796226"/>
                  </a:lnTo>
                  <a:lnTo>
                    <a:pt x="1638" y="811276"/>
                  </a:lnTo>
                  <a:lnTo>
                    <a:pt x="8877" y="824585"/>
                  </a:lnTo>
                  <a:lnTo>
                    <a:pt x="20256" y="833755"/>
                  </a:lnTo>
                  <a:lnTo>
                    <a:pt x="34226" y="837996"/>
                  </a:lnTo>
                  <a:lnTo>
                    <a:pt x="49263" y="836485"/>
                  </a:lnTo>
                  <a:lnTo>
                    <a:pt x="62585" y="829271"/>
                  </a:lnTo>
                  <a:lnTo>
                    <a:pt x="71755" y="817905"/>
                  </a:lnTo>
                  <a:lnTo>
                    <a:pt x="75323" y="806145"/>
                  </a:lnTo>
                  <a:lnTo>
                    <a:pt x="75996" y="803935"/>
                  </a:lnTo>
                  <a:lnTo>
                    <a:pt x="75158" y="795324"/>
                  </a:lnTo>
                  <a:lnTo>
                    <a:pt x="532917" y="654481"/>
                  </a:lnTo>
                  <a:lnTo>
                    <a:pt x="956805" y="850112"/>
                  </a:lnTo>
                  <a:lnTo>
                    <a:pt x="943470" y="878928"/>
                  </a:lnTo>
                  <a:lnTo>
                    <a:pt x="1028687" y="876274"/>
                  </a:lnTo>
                  <a:lnTo>
                    <a:pt x="1012012" y="855433"/>
                  </a:lnTo>
                  <a:lnTo>
                    <a:pt x="975474" y="809752"/>
                  </a:lnTo>
                  <a:lnTo>
                    <a:pt x="962139" y="838581"/>
                  </a:lnTo>
                  <a:lnTo>
                    <a:pt x="551103" y="648881"/>
                  </a:lnTo>
                  <a:lnTo>
                    <a:pt x="957719" y="523760"/>
                  </a:lnTo>
                  <a:lnTo>
                    <a:pt x="967092" y="554101"/>
                  </a:lnTo>
                  <a:lnTo>
                    <a:pt x="1015479" y="507885"/>
                  </a:lnTo>
                  <a:lnTo>
                    <a:pt x="1028687" y="495274"/>
                  </a:lnTo>
                  <a:close/>
                </a:path>
              </a:pathLst>
            </a:custGeom>
            <a:solidFill>
              <a:srgbClr val="336699"/>
            </a:solidFill>
          </p:spPr>
          <p:txBody>
            <a:bodyPr wrap="square" lIns="0" tIns="0" rIns="0" bIns="0" rtlCol="0"/>
            <a:lstStyle/>
            <a:p>
              <a:endParaRPr/>
            </a:p>
          </p:txBody>
        </p:sp>
        <p:sp>
          <p:nvSpPr>
            <p:cNvPr id="8" name="object 8"/>
            <p:cNvSpPr/>
            <p:nvPr/>
          </p:nvSpPr>
          <p:spPr>
            <a:xfrm>
              <a:off x="4479035" y="5509260"/>
              <a:ext cx="4411979" cy="443484"/>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4509515" y="5463540"/>
              <a:ext cx="4381499" cy="487692"/>
            </a:xfrm>
            <a:prstGeom prst="rect">
              <a:avLst/>
            </a:prstGeom>
            <a:blipFill>
              <a:blip r:embed="rId6" cstate="print"/>
              <a:stretch>
                <a:fillRect/>
              </a:stretch>
            </a:blipFill>
          </p:spPr>
          <p:txBody>
            <a:bodyPr wrap="square" lIns="0" tIns="0" rIns="0" bIns="0" rtlCol="0"/>
            <a:lstStyle/>
            <a:p>
              <a:endParaRPr/>
            </a:p>
          </p:txBody>
        </p:sp>
      </p:grpSp>
      <p:sp>
        <p:nvSpPr>
          <p:cNvPr id="10" name="object 10"/>
          <p:cNvSpPr/>
          <p:nvPr/>
        </p:nvSpPr>
        <p:spPr>
          <a:xfrm>
            <a:off x="4458438" y="5525238"/>
            <a:ext cx="4267200" cy="381000"/>
          </a:xfrm>
          <a:custGeom>
            <a:avLst/>
            <a:gdLst/>
            <a:ahLst/>
            <a:cxnLst/>
            <a:rect l="l" t="t" r="r" b="b"/>
            <a:pathLst>
              <a:path w="4267200" h="381000">
                <a:moveTo>
                  <a:pt x="0" y="381000"/>
                </a:moveTo>
                <a:lnTo>
                  <a:pt x="4267199" y="0"/>
                </a:lnTo>
              </a:path>
            </a:pathLst>
          </a:custGeom>
          <a:ln w="25908">
            <a:solidFill>
              <a:srgbClr val="C00000"/>
            </a:solidFill>
          </a:ln>
        </p:spPr>
        <p:txBody>
          <a:bodyPr wrap="square" lIns="0" tIns="0" rIns="0" bIns="0" rtlCol="0"/>
          <a:lstStyle/>
          <a:p>
            <a:endParaRPr/>
          </a:p>
        </p:txBody>
      </p:sp>
      <p:grpSp>
        <p:nvGrpSpPr>
          <p:cNvPr id="11" name="object 11"/>
          <p:cNvGrpSpPr/>
          <p:nvPr/>
        </p:nvGrpSpPr>
        <p:grpSpPr>
          <a:xfrm>
            <a:off x="254485" y="5283685"/>
            <a:ext cx="483234" cy="254635"/>
            <a:chOff x="368808" y="5257800"/>
            <a:chExt cx="483234" cy="254635"/>
          </a:xfrm>
        </p:grpSpPr>
        <p:sp>
          <p:nvSpPr>
            <p:cNvPr id="12" name="object 12"/>
            <p:cNvSpPr/>
            <p:nvPr/>
          </p:nvSpPr>
          <p:spPr>
            <a:xfrm>
              <a:off x="381762" y="5270753"/>
              <a:ext cx="457200" cy="228600"/>
            </a:xfrm>
            <a:custGeom>
              <a:avLst/>
              <a:gdLst/>
              <a:ahLst/>
              <a:cxnLst/>
              <a:rect l="l" t="t" r="r" b="b"/>
              <a:pathLst>
                <a:path w="457200" h="228600">
                  <a:moveTo>
                    <a:pt x="342900" y="0"/>
                  </a:moveTo>
                  <a:lnTo>
                    <a:pt x="342900" y="57150"/>
                  </a:lnTo>
                  <a:lnTo>
                    <a:pt x="0" y="57150"/>
                  </a:lnTo>
                  <a:lnTo>
                    <a:pt x="0" y="171450"/>
                  </a:lnTo>
                  <a:lnTo>
                    <a:pt x="342900" y="171450"/>
                  </a:lnTo>
                  <a:lnTo>
                    <a:pt x="342900" y="228600"/>
                  </a:lnTo>
                  <a:lnTo>
                    <a:pt x="457200" y="114300"/>
                  </a:lnTo>
                  <a:lnTo>
                    <a:pt x="342900" y="0"/>
                  </a:lnTo>
                  <a:close/>
                </a:path>
              </a:pathLst>
            </a:custGeom>
            <a:solidFill>
              <a:srgbClr val="EAEAEA"/>
            </a:solidFill>
          </p:spPr>
          <p:txBody>
            <a:bodyPr wrap="square" lIns="0" tIns="0" rIns="0" bIns="0" rtlCol="0"/>
            <a:lstStyle/>
            <a:p>
              <a:endParaRPr/>
            </a:p>
          </p:txBody>
        </p:sp>
        <p:sp>
          <p:nvSpPr>
            <p:cNvPr id="13" name="object 13"/>
            <p:cNvSpPr/>
            <p:nvPr/>
          </p:nvSpPr>
          <p:spPr>
            <a:xfrm>
              <a:off x="381762" y="5270753"/>
              <a:ext cx="457200" cy="228600"/>
            </a:xfrm>
            <a:custGeom>
              <a:avLst/>
              <a:gdLst/>
              <a:ahLst/>
              <a:cxnLst/>
              <a:rect l="l" t="t" r="r" b="b"/>
              <a:pathLst>
                <a:path w="457200" h="228600">
                  <a:moveTo>
                    <a:pt x="0" y="57150"/>
                  </a:moveTo>
                  <a:lnTo>
                    <a:pt x="342900" y="57150"/>
                  </a:lnTo>
                  <a:lnTo>
                    <a:pt x="342900" y="0"/>
                  </a:lnTo>
                  <a:lnTo>
                    <a:pt x="457200" y="114300"/>
                  </a:lnTo>
                  <a:lnTo>
                    <a:pt x="342900" y="228600"/>
                  </a:lnTo>
                  <a:lnTo>
                    <a:pt x="342900" y="171450"/>
                  </a:lnTo>
                  <a:lnTo>
                    <a:pt x="0" y="171450"/>
                  </a:lnTo>
                  <a:lnTo>
                    <a:pt x="0" y="57150"/>
                  </a:lnTo>
                  <a:close/>
                </a:path>
              </a:pathLst>
            </a:custGeom>
            <a:ln w="25908">
              <a:solidFill>
                <a:srgbClr val="C00000"/>
              </a:solidFill>
            </a:ln>
          </p:spPr>
          <p:txBody>
            <a:bodyPr wrap="square" lIns="0" tIns="0" rIns="0" bIns="0" rtlCol="0"/>
            <a:lstStyle/>
            <a:p>
              <a:endParaRPr/>
            </a:p>
          </p:txBody>
        </p:sp>
      </p:grpSp>
      <p:grpSp>
        <p:nvGrpSpPr>
          <p:cNvPr id="14" name="object 14"/>
          <p:cNvGrpSpPr/>
          <p:nvPr/>
        </p:nvGrpSpPr>
        <p:grpSpPr>
          <a:xfrm>
            <a:off x="254485" y="6045685"/>
            <a:ext cx="483234" cy="254635"/>
            <a:chOff x="368808" y="6019800"/>
            <a:chExt cx="483234" cy="254635"/>
          </a:xfrm>
        </p:grpSpPr>
        <p:sp>
          <p:nvSpPr>
            <p:cNvPr id="15" name="object 15"/>
            <p:cNvSpPr/>
            <p:nvPr/>
          </p:nvSpPr>
          <p:spPr>
            <a:xfrm>
              <a:off x="381762" y="6032753"/>
              <a:ext cx="457200" cy="228600"/>
            </a:xfrm>
            <a:custGeom>
              <a:avLst/>
              <a:gdLst/>
              <a:ahLst/>
              <a:cxnLst/>
              <a:rect l="l" t="t" r="r" b="b"/>
              <a:pathLst>
                <a:path w="457200" h="228600">
                  <a:moveTo>
                    <a:pt x="342900" y="0"/>
                  </a:moveTo>
                  <a:lnTo>
                    <a:pt x="342900" y="57150"/>
                  </a:lnTo>
                  <a:lnTo>
                    <a:pt x="0" y="57150"/>
                  </a:lnTo>
                  <a:lnTo>
                    <a:pt x="0" y="171450"/>
                  </a:lnTo>
                  <a:lnTo>
                    <a:pt x="342900" y="171450"/>
                  </a:lnTo>
                  <a:lnTo>
                    <a:pt x="342900" y="228600"/>
                  </a:lnTo>
                  <a:lnTo>
                    <a:pt x="457200" y="114300"/>
                  </a:lnTo>
                  <a:lnTo>
                    <a:pt x="342900" y="0"/>
                  </a:lnTo>
                  <a:close/>
                </a:path>
              </a:pathLst>
            </a:custGeom>
            <a:solidFill>
              <a:srgbClr val="EAEAEA"/>
            </a:solidFill>
          </p:spPr>
          <p:txBody>
            <a:bodyPr wrap="square" lIns="0" tIns="0" rIns="0" bIns="0" rtlCol="0"/>
            <a:lstStyle/>
            <a:p>
              <a:endParaRPr/>
            </a:p>
          </p:txBody>
        </p:sp>
        <p:sp>
          <p:nvSpPr>
            <p:cNvPr id="16" name="object 16"/>
            <p:cNvSpPr/>
            <p:nvPr/>
          </p:nvSpPr>
          <p:spPr>
            <a:xfrm>
              <a:off x="381762" y="6032753"/>
              <a:ext cx="457200" cy="228600"/>
            </a:xfrm>
            <a:custGeom>
              <a:avLst/>
              <a:gdLst/>
              <a:ahLst/>
              <a:cxnLst/>
              <a:rect l="l" t="t" r="r" b="b"/>
              <a:pathLst>
                <a:path w="457200" h="228600">
                  <a:moveTo>
                    <a:pt x="0" y="57150"/>
                  </a:moveTo>
                  <a:lnTo>
                    <a:pt x="342900" y="57150"/>
                  </a:lnTo>
                  <a:lnTo>
                    <a:pt x="342900" y="0"/>
                  </a:lnTo>
                  <a:lnTo>
                    <a:pt x="457200" y="114300"/>
                  </a:lnTo>
                  <a:lnTo>
                    <a:pt x="342900" y="228600"/>
                  </a:lnTo>
                  <a:lnTo>
                    <a:pt x="342900" y="171450"/>
                  </a:lnTo>
                  <a:lnTo>
                    <a:pt x="0" y="171450"/>
                  </a:lnTo>
                  <a:lnTo>
                    <a:pt x="0" y="57150"/>
                  </a:lnTo>
                  <a:close/>
                </a:path>
              </a:pathLst>
            </a:custGeom>
            <a:ln w="25908">
              <a:solidFill>
                <a:srgbClr val="C00000"/>
              </a:solidFill>
            </a:ln>
          </p:spPr>
          <p:txBody>
            <a:bodyPr wrap="square" lIns="0" tIns="0" rIns="0" bIns="0" rtlCol="0"/>
            <a:lstStyle/>
            <a:p>
              <a:endParaRPr/>
            </a:p>
          </p:txBody>
        </p:sp>
      </p:grpSp>
      <p:sp>
        <p:nvSpPr>
          <p:cNvPr id="17" name="Rectangle 16"/>
          <p:cNvSpPr/>
          <p:nvPr/>
        </p:nvSpPr>
        <p:spPr>
          <a:xfrm>
            <a:off x="8610600" y="3429000"/>
            <a:ext cx="1524000" cy="156966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ro-MO" sz="2400" b="1" u="sng" dirty="0" smtClean="0"/>
              <a:t>SARCINA</a:t>
            </a:r>
          </a:p>
          <a:p>
            <a:r>
              <a:rPr lang="ro-MO" sz="2400" b="1" dirty="0" smtClean="0">
                <a:solidFill>
                  <a:srgbClr val="FF0000"/>
                </a:solidFill>
              </a:rPr>
              <a:t>Realizati </a:t>
            </a:r>
          </a:p>
          <a:p>
            <a:r>
              <a:rPr lang="ro-MO" sz="2400" b="1" dirty="0" smtClean="0">
                <a:solidFill>
                  <a:srgbClr val="FF0000"/>
                </a:solidFill>
              </a:rPr>
              <a:t>in XAMPP</a:t>
            </a:r>
          </a:p>
          <a:p>
            <a:r>
              <a:rPr lang="ro-MO" sz="2400" b="1" dirty="0" smtClean="0">
                <a:solidFill>
                  <a:srgbClr val="FF0000"/>
                </a:solidFill>
              </a:rPr>
              <a:t>operatia</a:t>
            </a:r>
            <a:endParaRPr lang="en-US" sz="2400" b="1" dirty="0">
              <a:solidFill>
                <a:srgbClr val="FF0000"/>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43000" y="0"/>
            <a:ext cx="6910959" cy="689932"/>
          </a:xfrm>
          <a:prstGeom prst="rect">
            <a:avLst/>
          </a:prstGeom>
        </p:spPr>
        <p:txBody>
          <a:bodyPr vert="horz" wrap="square" lIns="0" tIns="12700" rIns="0" bIns="0" rtlCol="0">
            <a:spAutoFit/>
          </a:bodyPr>
          <a:lstStyle/>
          <a:p>
            <a:pPr marL="12700">
              <a:lnSpc>
                <a:spcPct val="100000"/>
              </a:lnSpc>
              <a:spcBef>
                <a:spcPts val="100"/>
              </a:spcBef>
            </a:pPr>
            <a:r>
              <a:rPr b="1" i="0" spc="35" dirty="0">
                <a:solidFill>
                  <a:srgbClr val="FF0000"/>
                </a:solidFill>
                <a:latin typeface="Cambria"/>
                <a:cs typeface="Cambria"/>
              </a:rPr>
              <a:t>Repezentarea </a:t>
            </a:r>
            <a:r>
              <a:rPr b="1" i="0" spc="55" dirty="0">
                <a:solidFill>
                  <a:srgbClr val="FF0000"/>
                </a:solidFill>
                <a:latin typeface="Cambria"/>
                <a:cs typeface="Cambria"/>
              </a:rPr>
              <a:t>grafică </a:t>
            </a:r>
            <a:r>
              <a:rPr b="1" i="0" spc="40" dirty="0">
                <a:solidFill>
                  <a:srgbClr val="FF0000"/>
                </a:solidFill>
                <a:latin typeface="Cambria"/>
                <a:cs typeface="Cambria"/>
              </a:rPr>
              <a:t>a</a:t>
            </a:r>
            <a:r>
              <a:rPr b="1" i="0" spc="150" dirty="0">
                <a:solidFill>
                  <a:srgbClr val="FF0000"/>
                </a:solidFill>
                <a:latin typeface="Cambria"/>
                <a:cs typeface="Cambria"/>
              </a:rPr>
              <a:t> </a:t>
            </a:r>
            <a:r>
              <a:rPr b="1" i="0" spc="285" dirty="0">
                <a:solidFill>
                  <a:srgbClr val="FF0000"/>
                </a:solidFill>
                <a:latin typeface="Cambria"/>
                <a:cs typeface="Cambria"/>
              </a:rPr>
              <a:t>CI</a:t>
            </a:r>
          </a:p>
        </p:txBody>
      </p:sp>
      <p:grpSp>
        <p:nvGrpSpPr>
          <p:cNvPr id="3" name="object 3"/>
          <p:cNvGrpSpPr/>
          <p:nvPr/>
        </p:nvGrpSpPr>
        <p:grpSpPr>
          <a:xfrm>
            <a:off x="152400" y="685799"/>
            <a:ext cx="8991600" cy="6024234"/>
            <a:chOff x="1351154" y="823896"/>
            <a:chExt cx="10197918" cy="5578205"/>
          </a:xfrm>
        </p:grpSpPr>
        <p:sp>
          <p:nvSpPr>
            <p:cNvPr id="5" name="object 5"/>
            <p:cNvSpPr/>
            <p:nvPr/>
          </p:nvSpPr>
          <p:spPr>
            <a:xfrm>
              <a:off x="1351154" y="823896"/>
              <a:ext cx="5790343" cy="3316236"/>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7055074" y="3011202"/>
              <a:ext cx="4493998" cy="3390899"/>
            </a:xfrm>
            <a:prstGeom prst="rect">
              <a:avLst/>
            </a:prstGeom>
            <a:blipFill>
              <a:blip r:embed="rId3" cstate="print"/>
              <a:stretch>
                <a:fillRect/>
              </a:stretch>
            </a:blipFill>
          </p:spPr>
          <p:txBody>
            <a:bodyPr wrap="square" lIns="0" tIns="0" rIns="0" bIns="0" rtlCol="0"/>
            <a:lstStyle/>
            <a:p>
              <a:endParaRPr/>
            </a:p>
          </p:txBody>
        </p:sp>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19200" y="228600"/>
            <a:ext cx="6910959" cy="689932"/>
          </a:xfrm>
          <a:prstGeom prst="rect">
            <a:avLst/>
          </a:prstGeom>
        </p:spPr>
        <p:txBody>
          <a:bodyPr vert="horz" wrap="square" lIns="0" tIns="12700" rIns="0" bIns="0" rtlCol="0">
            <a:spAutoFit/>
          </a:bodyPr>
          <a:lstStyle/>
          <a:p>
            <a:pPr marL="12700">
              <a:lnSpc>
                <a:spcPct val="100000"/>
              </a:lnSpc>
              <a:spcBef>
                <a:spcPts val="100"/>
              </a:spcBef>
            </a:pPr>
            <a:r>
              <a:rPr b="1" i="0" spc="35" dirty="0">
                <a:solidFill>
                  <a:srgbClr val="FF0000"/>
                </a:solidFill>
                <a:latin typeface="Cambria"/>
                <a:cs typeface="Cambria"/>
              </a:rPr>
              <a:t>Repezentarea </a:t>
            </a:r>
            <a:r>
              <a:rPr b="1" i="0" spc="55" dirty="0">
                <a:solidFill>
                  <a:srgbClr val="FF0000"/>
                </a:solidFill>
                <a:latin typeface="Cambria"/>
                <a:cs typeface="Cambria"/>
              </a:rPr>
              <a:t>grafică </a:t>
            </a:r>
            <a:r>
              <a:rPr b="1" i="0" spc="40" dirty="0">
                <a:solidFill>
                  <a:srgbClr val="FF0000"/>
                </a:solidFill>
                <a:latin typeface="Cambria"/>
                <a:cs typeface="Cambria"/>
              </a:rPr>
              <a:t>a</a:t>
            </a:r>
            <a:r>
              <a:rPr b="1" i="0" spc="150" dirty="0">
                <a:solidFill>
                  <a:srgbClr val="FF0000"/>
                </a:solidFill>
                <a:latin typeface="Cambria"/>
                <a:cs typeface="Cambria"/>
              </a:rPr>
              <a:t> </a:t>
            </a:r>
            <a:r>
              <a:rPr b="1" i="0" spc="285" dirty="0">
                <a:solidFill>
                  <a:srgbClr val="FF0000"/>
                </a:solidFill>
                <a:latin typeface="Cambria"/>
                <a:cs typeface="Cambria"/>
              </a:rPr>
              <a:t>CI</a:t>
            </a:r>
          </a:p>
        </p:txBody>
      </p:sp>
      <p:sp>
        <p:nvSpPr>
          <p:cNvPr id="4" name="object 4"/>
          <p:cNvSpPr/>
          <p:nvPr/>
        </p:nvSpPr>
        <p:spPr>
          <a:xfrm>
            <a:off x="1066800" y="1295400"/>
            <a:ext cx="7162800" cy="491946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00200" y="152400"/>
            <a:ext cx="6019800" cy="689932"/>
          </a:xfrm>
          <a:prstGeom prst="rect">
            <a:avLst/>
          </a:prstGeom>
        </p:spPr>
        <p:txBody>
          <a:bodyPr vert="horz" wrap="square" lIns="0" tIns="12700" rIns="0" bIns="0" rtlCol="0">
            <a:spAutoFit/>
          </a:bodyPr>
          <a:lstStyle/>
          <a:p>
            <a:pPr marL="12700">
              <a:lnSpc>
                <a:spcPct val="100000"/>
              </a:lnSpc>
              <a:spcBef>
                <a:spcPts val="100"/>
              </a:spcBef>
            </a:pPr>
            <a:r>
              <a:rPr b="1" i="0" spc="295" dirty="0">
                <a:solidFill>
                  <a:srgbClr val="FF0000"/>
                </a:solidFill>
                <a:latin typeface="Cambria"/>
                <a:cs typeface="Cambria"/>
              </a:rPr>
              <a:t>Cum </a:t>
            </a:r>
            <a:r>
              <a:rPr b="1" i="0" spc="40" dirty="0">
                <a:solidFill>
                  <a:srgbClr val="FF0000"/>
                </a:solidFill>
                <a:latin typeface="Cambria"/>
                <a:cs typeface="Cambria"/>
              </a:rPr>
              <a:t>apar</a:t>
            </a:r>
            <a:r>
              <a:rPr b="1" i="0" spc="-150" dirty="0">
                <a:solidFill>
                  <a:srgbClr val="FF0000"/>
                </a:solidFill>
                <a:latin typeface="Cambria"/>
                <a:cs typeface="Cambria"/>
              </a:rPr>
              <a:t> </a:t>
            </a:r>
            <a:r>
              <a:rPr b="1" i="0" spc="215" dirty="0">
                <a:solidFill>
                  <a:srgbClr val="FF0000"/>
                </a:solidFill>
                <a:latin typeface="Cambria"/>
                <a:cs typeface="Cambria"/>
              </a:rPr>
              <a:t>CI?</a:t>
            </a:r>
          </a:p>
        </p:txBody>
      </p:sp>
      <p:sp>
        <p:nvSpPr>
          <p:cNvPr id="3" name="object 3"/>
          <p:cNvSpPr txBox="1"/>
          <p:nvPr/>
        </p:nvSpPr>
        <p:spPr>
          <a:xfrm>
            <a:off x="688340" y="1295400"/>
            <a:ext cx="8227060" cy="4228722"/>
          </a:xfrm>
          <a:prstGeom prst="rect">
            <a:avLst/>
          </a:prstGeom>
        </p:spPr>
        <p:txBody>
          <a:bodyPr vert="horz" wrap="square" lIns="0" tIns="12065" rIns="0" bIns="0" rtlCol="0">
            <a:spAutoFit/>
          </a:bodyPr>
          <a:lstStyle/>
          <a:p>
            <a:pPr marL="355600" marR="56515" indent="-343535">
              <a:lnSpc>
                <a:spcPct val="100000"/>
              </a:lnSpc>
              <a:spcBef>
                <a:spcPts val="95"/>
              </a:spcBef>
              <a:buClr>
                <a:srgbClr val="9A0000"/>
              </a:buClr>
              <a:buSzPct val="75000"/>
              <a:buFont typeface="Wingdings"/>
              <a:buChar char="◼"/>
              <a:tabLst>
                <a:tab pos="355600" algn="l"/>
                <a:tab pos="356235" algn="l"/>
              </a:tabLst>
            </a:pPr>
            <a:r>
              <a:rPr sz="2800" spc="220" dirty="0">
                <a:solidFill>
                  <a:srgbClr val="003366"/>
                </a:solidFill>
                <a:latin typeface="Arial" pitchFamily="34" charset="0"/>
                <a:cs typeface="Arial" pitchFamily="34" charset="0"/>
              </a:rPr>
              <a:t>CI </a:t>
            </a:r>
            <a:r>
              <a:rPr sz="2800" spc="-25" dirty="0">
                <a:solidFill>
                  <a:srgbClr val="003366"/>
                </a:solidFill>
                <a:latin typeface="Arial" pitchFamily="34" charset="0"/>
                <a:cs typeface="Arial" pitchFamily="34" charset="0"/>
              </a:rPr>
              <a:t>se </a:t>
            </a:r>
            <a:r>
              <a:rPr sz="2800" spc="45" dirty="0">
                <a:solidFill>
                  <a:srgbClr val="003366"/>
                </a:solidFill>
                <a:latin typeface="Arial" pitchFamily="34" charset="0"/>
                <a:cs typeface="Arial" pitchFamily="34" charset="0"/>
              </a:rPr>
              <a:t>bazează pe </a:t>
            </a:r>
            <a:r>
              <a:rPr sz="2800" spc="20" dirty="0">
                <a:solidFill>
                  <a:srgbClr val="003366"/>
                </a:solidFill>
                <a:latin typeface="Arial" pitchFamily="34" charset="0"/>
                <a:cs typeface="Arial" pitchFamily="34" charset="0"/>
              </a:rPr>
              <a:t>semantica </a:t>
            </a:r>
            <a:r>
              <a:rPr sz="2800" dirty="0">
                <a:solidFill>
                  <a:srgbClr val="003366"/>
                </a:solidFill>
                <a:latin typeface="Arial" pitchFamily="34" charset="0"/>
                <a:cs typeface="Arial" pitchFamily="34" charset="0"/>
              </a:rPr>
              <a:t>entităţilor </a:t>
            </a:r>
            <a:r>
              <a:rPr sz="2800" spc="85" dirty="0">
                <a:solidFill>
                  <a:srgbClr val="003366"/>
                </a:solidFill>
                <a:latin typeface="Arial" pitchFamily="34" charset="0"/>
                <a:cs typeface="Arial" pitchFamily="34" charset="0"/>
              </a:rPr>
              <a:t>din </a:t>
            </a:r>
            <a:r>
              <a:rPr sz="2800" spc="-10" dirty="0">
                <a:solidFill>
                  <a:srgbClr val="003366"/>
                </a:solidFill>
                <a:latin typeface="Arial" pitchFamily="34" charset="0"/>
                <a:cs typeface="Arial" pitchFamily="34" charset="0"/>
              </a:rPr>
              <a:t>lumea  </a:t>
            </a:r>
            <a:r>
              <a:rPr sz="2800" spc="5" dirty="0">
                <a:solidFill>
                  <a:srgbClr val="003366"/>
                </a:solidFill>
                <a:latin typeface="Arial" pitchFamily="34" charset="0"/>
                <a:cs typeface="Arial" pitchFamily="34" charset="0"/>
              </a:rPr>
              <a:t>reală </a:t>
            </a:r>
            <a:r>
              <a:rPr sz="2800" spc="320" dirty="0">
                <a:solidFill>
                  <a:srgbClr val="003366"/>
                </a:solidFill>
                <a:latin typeface="Arial" pitchFamily="34" charset="0"/>
                <a:cs typeface="Arial" pitchFamily="34" charset="0"/>
              </a:rPr>
              <a:t>/ </a:t>
            </a:r>
            <a:r>
              <a:rPr sz="2800" spc="35" dirty="0">
                <a:solidFill>
                  <a:srgbClr val="003366"/>
                </a:solidFill>
                <a:latin typeface="Arial" pitchFamily="34" charset="0"/>
                <a:cs typeface="Arial" pitchFamily="34" charset="0"/>
              </a:rPr>
              <a:t>conceptuală</a:t>
            </a:r>
            <a:r>
              <a:rPr sz="2800" spc="-114" dirty="0">
                <a:solidFill>
                  <a:srgbClr val="003366"/>
                </a:solidFill>
                <a:latin typeface="Arial" pitchFamily="34" charset="0"/>
                <a:cs typeface="Arial" pitchFamily="34" charset="0"/>
              </a:rPr>
              <a:t> </a:t>
            </a:r>
            <a:r>
              <a:rPr sz="2800" spc="45" dirty="0">
                <a:solidFill>
                  <a:srgbClr val="003366"/>
                </a:solidFill>
                <a:latin typeface="Arial" pitchFamily="34" charset="0"/>
                <a:cs typeface="Arial" pitchFamily="34" charset="0"/>
              </a:rPr>
              <a:t>modelate.</a:t>
            </a:r>
            <a:endParaRPr sz="2800" dirty="0">
              <a:latin typeface="Arial" pitchFamily="34" charset="0"/>
              <a:cs typeface="Arial" pitchFamily="34" charset="0"/>
            </a:endParaRPr>
          </a:p>
          <a:p>
            <a:pPr>
              <a:lnSpc>
                <a:spcPct val="100000"/>
              </a:lnSpc>
              <a:spcBef>
                <a:spcPts val="25"/>
              </a:spcBef>
              <a:buChar char="◼"/>
            </a:pPr>
            <a:endParaRPr sz="3450" dirty="0">
              <a:latin typeface="Arial" pitchFamily="34" charset="0"/>
              <a:cs typeface="Arial" pitchFamily="34" charset="0"/>
            </a:endParaRPr>
          </a:p>
          <a:p>
            <a:pPr marL="355600" marR="236220" indent="-343535">
              <a:lnSpc>
                <a:spcPct val="100000"/>
              </a:lnSpc>
              <a:buClr>
                <a:srgbClr val="9A0000"/>
              </a:buClr>
              <a:buSzPct val="75000"/>
              <a:buFont typeface="Wingdings"/>
              <a:buChar char="◼"/>
              <a:tabLst>
                <a:tab pos="355600" algn="l"/>
                <a:tab pos="356235" algn="l"/>
              </a:tabLst>
            </a:pPr>
            <a:r>
              <a:rPr sz="2400" spc="55" dirty="0">
                <a:solidFill>
                  <a:srgbClr val="003366"/>
                </a:solidFill>
                <a:latin typeface="Arial" pitchFamily="34" charset="0"/>
                <a:cs typeface="Arial" pitchFamily="34" charset="0"/>
              </a:rPr>
              <a:t>Putem </a:t>
            </a:r>
            <a:r>
              <a:rPr sz="2400" spc="30" dirty="0">
                <a:solidFill>
                  <a:srgbClr val="003366"/>
                </a:solidFill>
                <a:latin typeface="Arial" pitchFamily="34" charset="0"/>
                <a:cs typeface="Arial" pitchFamily="34" charset="0"/>
              </a:rPr>
              <a:t>verifica </a:t>
            </a:r>
            <a:r>
              <a:rPr sz="2400" spc="50" dirty="0">
                <a:solidFill>
                  <a:srgbClr val="003366"/>
                </a:solidFill>
                <a:latin typeface="Arial" pitchFamily="34" charset="0"/>
                <a:cs typeface="Arial" pitchFamily="34" charset="0"/>
              </a:rPr>
              <a:t>dacă </a:t>
            </a:r>
            <a:r>
              <a:rPr sz="2400" spc="35" dirty="0">
                <a:solidFill>
                  <a:srgbClr val="003366"/>
                </a:solidFill>
                <a:latin typeface="Arial" pitchFamily="34" charset="0"/>
                <a:cs typeface="Arial" pitchFamily="34" charset="0"/>
              </a:rPr>
              <a:t>o </a:t>
            </a:r>
            <a:r>
              <a:rPr sz="2400" spc="190" dirty="0">
                <a:solidFill>
                  <a:srgbClr val="003366"/>
                </a:solidFill>
                <a:latin typeface="Arial" pitchFamily="34" charset="0"/>
                <a:cs typeface="Arial" pitchFamily="34" charset="0"/>
              </a:rPr>
              <a:t>CI </a:t>
            </a:r>
            <a:r>
              <a:rPr sz="2400" spc="-25" dirty="0">
                <a:solidFill>
                  <a:srgbClr val="003366"/>
                </a:solidFill>
                <a:latin typeface="Arial" pitchFamily="34" charset="0"/>
                <a:cs typeface="Arial" pitchFamily="34" charset="0"/>
              </a:rPr>
              <a:t>este </a:t>
            </a:r>
            <a:r>
              <a:rPr sz="2400" spc="20" dirty="0">
                <a:solidFill>
                  <a:srgbClr val="003366"/>
                </a:solidFill>
                <a:latin typeface="Arial" pitchFamily="34" charset="0"/>
                <a:cs typeface="Arial" pitchFamily="34" charset="0"/>
              </a:rPr>
              <a:t>incălcată </a:t>
            </a:r>
            <a:r>
              <a:rPr sz="2400" spc="55" dirty="0">
                <a:solidFill>
                  <a:srgbClr val="003366"/>
                </a:solidFill>
                <a:latin typeface="Arial" pitchFamily="34" charset="0"/>
                <a:cs typeface="Arial" pitchFamily="34" charset="0"/>
              </a:rPr>
              <a:t>de </a:t>
            </a:r>
            <a:r>
              <a:rPr sz="2400" spc="10" dirty="0">
                <a:solidFill>
                  <a:srgbClr val="003366"/>
                </a:solidFill>
                <a:latin typeface="Arial" pitchFamily="34" charset="0"/>
                <a:cs typeface="Arial" pitchFamily="34" charset="0"/>
              </a:rPr>
              <a:t>instanţa </a:t>
            </a:r>
            <a:r>
              <a:rPr sz="2400" spc="40" dirty="0">
                <a:solidFill>
                  <a:srgbClr val="003366"/>
                </a:solidFill>
                <a:latin typeface="Arial" pitchFamily="34" charset="0"/>
                <a:cs typeface="Arial" pitchFamily="34" charset="0"/>
              </a:rPr>
              <a:t>unei  </a:t>
            </a:r>
            <a:r>
              <a:rPr sz="2400" spc="10" dirty="0">
                <a:solidFill>
                  <a:srgbClr val="003366"/>
                </a:solidFill>
                <a:latin typeface="Arial" pitchFamily="34" charset="0"/>
                <a:cs typeface="Arial" pitchFamily="34" charset="0"/>
              </a:rPr>
              <a:t>tabele, </a:t>
            </a:r>
            <a:r>
              <a:rPr sz="2400" spc="15" dirty="0">
                <a:solidFill>
                  <a:srgbClr val="003366"/>
                </a:solidFill>
                <a:latin typeface="Arial" pitchFamily="34" charset="0"/>
                <a:cs typeface="Arial" pitchFamily="34" charset="0"/>
              </a:rPr>
              <a:t>însă </a:t>
            </a:r>
            <a:r>
              <a:rPr sz="2400" spc="330" dirty="0">
                <a:solidFill>
                  <a:srgbClr val="C00000"/>
                </a:solidFill>
                <a:latin typeface="Arial" pitchFamily="34" charset="0"/>
                <a:cs typeface="Arial" pitchFamily="34" charset="0"/>
              </a:rPr>
              <a:t>NU </a:t>
            </a:r>
            <a:r>
              <a:rPr sz="2400" spc="100" dirty="0">
                <a:solidFill>
                  <a:srgbClr val="003366"/>
                </a:solidFill>
                <a:latin typeface="Arial" pitchFamily="34" charset="0"/>
                <a:cs typeface="Arial" pitchFamily="34" charset="0"/>
              </a:rPr>
              <a:t>vom </a:t>
            </a:r>
            <a:r>
              <a:rPr sz="2400" spc="35" dirty="0">
                <a:solidFill>
                  <a:srgbClr val="003366"/>
                </a:solidFill>
                <a:latin typeface="Arial" pitchFamily="34" charset="0"/>
                <a:cs typeface="Arial" pitchFamily="34" charset="0"/>
              </a:rPr>
              <a:t>putea </a:t>
            </a:r>
            <a:r>
              <a:rPr sz="2400" spc="60" dirty="0">
                <a:solidFill>
                  <a:srgbClr val="003366"/>
                </a:solidFill>
                <a:latin typeface="Arial" pitchFamily="34" charset="0"/>
                <a:cs typeface="Arial" pitchFamily="34" charset="0"/>
              </a:rPr>
              <a:t>deduce </a:t>
            </a:r>
            <a:r>
              <a:rPr sz="2400" spc="45" dirty="0">
                <a:solidFill>
                  <a:srgbClr val="003366"/>
                </a:solidFill>
                <a:latin typeface="Arial" pitchFamily="34" charset="0"/>
                <a:cs typeface="Arial" pitchFamily="34" charset="0"/>
              </a:rPr>
              <a:t>dacă </a:t>
            </a:r>
            <a:r>
              <a:rPr sz="2400" spc="35" dirty="0">
                <a:solidFill>
                  <a:srgbClr val="003366"/>
                </a:solidFill>
                <a:latin typeface="Arial" pitchFamily="34" charset="0"/>
                <a:cs typeface="Arial" pitchFamily="34" charset="0"/>
              </a:rPr>
              <a:t>o </a:t>
            </a:r>
            <a:r>
              <a:rPr sz="2400" spc="190" dirty="0">
                <a:solidFill>
                  <a:srgbClr val="003366"/>
                </a:solidFill>
                <a:latin typeface="Arial" pitchFamily="34" charset="0"/>
                <a:cs typeface="Arial" pitchFamily="34" charset="0"/>
              </a:rPr>
              <a:t>CI </a:t>
            </a:r>
            <a:r>
              <a:rPr sz="2400" spc="-25" dirty="0">
                <a:solidFill>
                  <a:srgbClr val="003366"/>
                </a:solidFill>
                <a:latin typeface="Arial" pitchFamily="34" charset="0"/>
                <a:cs typeface="Arial" pitchFamily="34" charset="0"/>
              </a:rPr>
              <a:t>este  </a:t>
            </a:r>
            <a:r>
              <a:rPr sz="2400" spc="30" dirty="0">
                <a:solidFill>
                  <a:srgbClr val="003366"/>
                </a:solidFill>
                <a:latin typeface="Arial" pitchFamily="34" charset="0"/>
                <a:cs typeface="Arial" pitchFamily="34" charset="0"/>
              </a:rPr>
              <a:t>adevărată </a:t>
            </a:r>
            <a:r>
              <a:rPr sz="2400" spc="35" dirty="0">
                <a:solidFill>
                  <a:srgbClr val="003366"/>
                </a:solidFill>
                <a:latin typeface="Arial" pitchFamily="34" charset="0"/>
                <a:cs typeface="Arial" pitchFamily="34" charset="0"/>
              </a:rPr>
              <a:t>doar </a:t>
            </a:r>
            <a:r>
              <a:rPr sz="2400" spc="40" dirty="0">
                <a:solidFill>
                  <a:srgbClr val="003366"/>
                </a:solidFill>
                <a:latin typeface="Arial" pitchFamily="34" charset="0"/>
                <a:cs typeface="Arial" pitchFamily="34" charset="0"/>
              </a:rPr>
              <a:t>consultând </a:t>
            </a:r>
            <a:r>
              <a:rPr sz="2400" spc="35" dirty="0">
                <a:solidFill>
                  <a:srgbClr val="003366"/>
                </a:solidFill>
                <a:latin typeface="Arial" pitchFamily="34" charset="0"/>
                <a:cs typeface="Arial" pitchFamily="34" charset="0"/>
              </a:rPr>
              <a:t>o </a:t>
            </a:r>
            <a:r>
              <a:rPr sz="2400" spc="40" dirty="0">
                <a:solidFill>
                  <a:srgbClr val="003366"/>
                </a:solidFill>
                <a:latin typeface="Arial" pitchFamily="34" charset="0"/>
                <a:cs typeface="Arial" pitchFamily="34" charset="0"/>
              </a:rPr>
              <a:t>singură</a:t>
            </a:r>
            <a:r>
              <a:rPr sz="2400" spc="245" dirty="0">
                <a:solidFill>
                  <a:srgbClr val="003366"/>
                </a:solidFill>
                <a:latin typeface="Arial" pitchFamily="34" charset="0"/>
                <a:cs typeface="Arial" pitchFamily="34" charset="0"/>
              </a:rPr>
              <a:t> </a:t>
            </a:r>
            <a:r>
              <a:rPr sz="2400" spc="20" dirty="0">
                <a:solidFill>
                  <a:srgbClr val="003366"/>
                </a:solidFill>
                <a:latin typeface="Arial" pitchFamily="34" charset="0"/>
                <a:cs typeface="Arial" pitchFamily="34" charset="0"/>
              </a:rPr>
              <a:t>instanţă.</a:t>
            </a:r>
            <a:endParaRPr sz="2400" dirty="0">
              <a:latin typeface="Arial" pitchFamily="34" charset="0"/>
              <a:cs typeface="Arial" pitchFamily="34" charset="0"/>
            </a:endParaRPr>
          </a:p>
          <a:p>
            <a:pPr marL="469900">
              <a:lnSpc>
                <a:spcPct val="100000"/>
              </a:lnSpc>
              <a:spcBef>
                <a:spcPts val="555"/>
              </a:spcBef>
            </a:pPr>
            <a:r>
              <a:rPr sz="1800" spc="885" dirty="0">
                <a:solidFill>
                  <a:srgbClr val="9A0000"/>
                </a:solidFill>
                <a:latin typeface="Arial" pitchFamily="34" charset="0"/>
                <a:cs typeface="Arial" pitchFamily="34" charset="0"/>
              </a:rPr>
              <a:t>◼ </a:t>
            </a:r>
            <a:r>
              <a:rPr sz="2400" spc="315" dirty="0">
                <a:solidFill>
                  <a:srgbClr val="003366"/>
                </a:solidFill>
                <a:latin typeface="Arial" pitchFamily="34" charset="0"/>
                <a:cs typeface="Arial" pitchFamily="34" charset="0"/>
              </a:rPr>
              <a:t>O </a:t>
            </a:r>
            <a:r>
              <a:rPr sz="2400" spc="190" dirty="0">
                <a:solidFill>
                  <a:srgbClr val="003366"/>
                </a:solidFill>
                <a:latin typeface="Arial" pitchFamily="34" charset="0"/>
                <a:cs typeface="Arial" pitchFamily="34" charset="0"/>
              </a:rPr>
              <a:t>CI </a:t>
            </a:r>
            <a:r>
              <a:rPr sz="2400" spc="-20" dirty="0">
                <a:solidFill>
                  <a:srgbClr val="003366"/>
                </a:solidFill>
                <a:latin typeface="Arial" pitchFamily="34" charset="0"/>
                <a:cs typeface="Arial" pitchFamily="34" charset="0"/>
              </a:rPr>
              <a:t>se </a:t>
            </a:r>
            <a:r>
              <a:rPr sz="2400" spc="-10" dirty="0">
                <a:solidFill>
                  <a:srgbClr val="003366"/>
                </a:solidFill>
                <a:latin typeface="Arial" pitchFamily="34" charset="0"/>
                <a:cs typeface="Arial" pitchFamily="34" charset="0"/>
              </a:rPr>
              <a:t>referă </a:t>
            </a:r>
            <a:r>
              <a:rPr sz="2400" spc="35" dirty="0">
                <a:solidFill>
                  <a:srgbClr val="003366"/>
                </a:solidFill>
                <a:latin typeface="Arial" pitchFamily="34" charset="0"/>
                <a:cs typeface="Arial" pitchFamily="34" charset="0"/>
              </a:rPr>
              <a:t>la </a:t>
            </a:r>
            <a:r>
              <a:rPr sz="2400" i="1" spc="-114" dirty="0">
                <a:solidFill>
                  <a:srgbClr val="003366"/>
                </a:solidFill>
                <a:latin typeface="Arial" pitchFamily="34" charset="0"/>
                <a:cs typeface="Arial" pitchFamily="34" charset="0"/>
              </a:rPr>
              <a:t>toate </a:t>
            </a:r>
            <a:r>
              <a:rPr sz="2400" i="1" spc="-45" dirty="0">
                <a:solidFill>
                  <a:srgbClr val="003366"/>
                </a:solidFill>
                <a:latin typeface="Arial" pitchFamily="34" charset="0"/>
                <a:cs typeface="Arial" pitchFamily="34" charset="0"/>
              </a:rPr>
              <a:t>instanţele </a:t>
            </a:r>
            <a:r>
              <a:rPr sz="2400" spc="20" dirty="0">
                <a:solidFill>
                  <a:srgbClr val="003366"/>
                </a:solidFill>
                <a:latin typeface="Arial" pitchFamily="34" charset="0"/>
                <a:cs typeface="Arial" pitchFamily="34" charset="0"/>
              </a:rPr>
              <a:t>posibile </a:t>
            </a:r>
            <a:r>
              <a:rPr sz="2400" spc="15" dirty="0">
                <a:solidFill>
                  <a:srgbClr val="003366"/>
                </a:solidFill>
                <a:latin typeface="Arial" pitchFamily="34" charset="0"/>
                <a:cs typeface="Arial" pitchFamily="34" charset="0"/>
              </a:rPr>
              <a:t>ale </a:t>
            </a:r>
            <a:r>
              <a:rPr sz="2400" spc="40" dirty="0">
                <a:solidFill>
                  <a:srgbClr val="003366"/>
                </a:solidFill>
                <a:latin typeface="Arial" pitchFamily="34" charset="0"/>
                <a:cs typeface="Arial" pitchFamily="34" charset="0"/>
              </a:rPr>
              <a:t>unei</a:t>
            </a:r>
            <a:r>
              <a:rPr sz="2400" spc="-325" dirty="0">
                <a:solidFill>
                  <a:srgbClr val="003366"/>
                </a:solidFill>
                <a:latin typeface="Arial" pitchFamily="34" charset="0"/>
                <a:cs typeface="Arial" pitchFamily="34" charset="0"/>
              </a:rPr>
              <a:t> </a:t>
            </a:r>
            <a:r>
              <a:rPr sz="2400" spc="-204" dirty="0">
                <a:solidFill>
                  <a:srgbClr val="003366"/>
                </a:solidFill>
                <a:latin typeface="Arial" pitchFamily="34" charset="0"/>
                <a:cs typeface="Arial" pitchFamily="34" charset="0"/>
              </a:rPr>
              <a:t>tabele</a:t>
            </a:r>
            <a:endParaRPr sz="2400" dirty="0">
              <a:latin typeface="Arial" pitchFamily="34" charset="0"/>
              <a:cs typeface="Arial" pitchFamily="34" charset="0"/>
            </a:endParaRPr>
          </a:p>
          <a:p>
            <a:pPr>
              <a:lnSpc>
                <a:spcPct val="100000"/>
              </a:lnSpc>
              <a:spcBef>
                <a:spcPts val="15"/>
              </a:spcBef>
            </a:pPr>
            <a:endParaRPr sz="3450" dirty="0">
              <a:latin typeface="Arial" pitchFamily="34" charset="0"/>
              <a:cs typeface="Arial" pitchFamily="34" charset="0"/>
            </a:endParaRPr>
          </a:p>
          <a:p>
            <a:pPr marL="431800" indent="-419734">
              <a:lnSpc>
                <a:spcPct val="100000"/>
              </a:lnSpc>
              <a:buClr>
                <a:srgbClr val="9A0000"/>
              </a:buClr>
              <a:buSzPct val="75000"/>
              <a:buFont typeface="Wingdings"/>
              <a:buChar char="◼"/>
              <a:tabLst>
                <a:tab pos="431800" algn="l"/>
                <a:tab pos="432434" algn="l"/>
              </a:tabLst>
            </a:pPr>
            <a:r>
              <a:rPr sz="2400" spc="75" dirty="0">
                <a:solidFill>
                  <a:srgbClr val="003366"/>
                </a:solidFill>
                <a:latin typeface="Arial" pitchFamily="34" charset="0"/>
                <a:cs typeface="Arial" pitchFamily="34" charset="0"/>
              </a:rPr>
              <a:t>Cheile </a:t>
            </a:r>
            <a:r>
              <a:rPr sz="2400" spc="20" dirty="0">
                <a:solidFill>
                  <a:srgbClr val="003366"/>
                </a:solidFill>
                <a:latin typeface="Arial" pitchFamily="34" charset="0"/>
                <a:cs typeface="Arial" pitchFamily="34" charset="0"/>
              </a:rPr>
              <a:t>primare </a:t>
            </a:r>
            <a:r>
              <a:rPr sz="2400" spc="5" dirty="0">
                <a:solidFill>
                  <a:srgbClr val="003366"/>
                </a:solidFill>
                <a:latin typeface="Arial" pitchFamily="34" charset="0"/>
                <a:cs typeface="Arial" pitchFamily="34" charset="0"/>
              </a:rPr>
              <a:t>şi </a:t>
            </a:r>
            <a:r>
              <a:rPr sz="2400" spc="-5" dirty="0">
                <a:solidFill>
                  <a:srgbClr val="003366"/>
                </a:solidFill>
                <a:latin typeface="Arial" pitchFamily="34" charset="0"/>
                <a:cs typeface="Arial" pitchFamily="34" charset="0"/>
              </a:rPr>
              <a:t>externe </a:t>
            </a:r>
            <a:r>
              <a:rPr sz="2400" spc="30" dirty="0">
                <a:solidFill>
                  <a:srgbClr val="003366"/>
                </a:solidFill>
                <a:latin typeface="Arial" pitchFamily="34" charset="0"/>
                <a:cs typeface="Arial" pitchFamily="34" charset="0"/>
              </a:rPr>
              <a:t>sunt </a:t>
            </a:r>
            <a:r>
              <a:rPr sz="2400" dirty="0">
                <a:solidFill>
                  <a:srgbClr val="003366"/>
                </a:solidFill>
                <a:latin typeface="Arial" pitchFamily="34" charset="0"/>
                <a:cs typeface="Arial" pitchFamily="34" charset="0"/>
              </a:rPr>
              <a:t>cele </a:t>
            </a:r>
            <a:r>
              <a:rPr sz="2400" spc="60" dirty="0">
                <a:solidFill>
                  <a:srgbClr val="003366"/>
                </a:solidFill>
                <a:latin typeface="Arial" pitchFamily="34" charset="0"/>
                <a:cs typeface="Arial" pitchFamily="34" charset="0"/>
              </a:rPr>
              <a:t>mai </a:t>
            </a:r>
            <a:r>
              <a:rPr sz="2400" spc="50" dirty="0">
                <a:solidFill>
                  <a:srgbClr val="003366"/>
                </a:solidFill>
                <a:latin typeface="Arial" pitchFamily="34" charset="0"/>
                <a:cs typeface="Arial" pitchFamily="34" charset="0"/>
              </a:rPr>
              <a:t>comune</a:t>
            </a:r>
            <a:r>
              <a:rPr sz="2400" spc="395" dirty="0">
                <a:solidFill>
                  <a:srgbClr val="003366"/>
                </a:solidFill>
                <a:latin typeface="Arial" pitchFamily="34" charset="0"/>
                <a:cs typeface="Arial" pitchFamily="34" charset="0"/>
              </a:rPr>
              <a:t> </a:t>
            </a:r>
            <a:r>
              <a:rPr sz="2400" spc="120" dirty="0">
                <a:solidFill>
                  <a:srgbClr val="003366"/>
                </a:solidFill>
                <a:latin typeface="Arial" pitchFamily="34" charset="0"/>
                <a:cs typeface="Arial" pitchFamily="34" charset="0"/>
              </a:rPr>
              <a:t>CI;</a:t>
            </a:r>
            <a:endParaRPr sz="2400" dirty="0">
              <a:latin typeface="Arial" pitchFamily="34" charset="0"/>
              <a:cs typeface="Arial"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533400" y="2362200"/>
            <a:ext cx="8001000" cy="689932"/>
          </a:xfrm>
          <a:prstGeom prst="rect">
            <a:avLst/>
          </a:prstGeom>
        </p:spPr>
        <p:txBody>
          <a:bodyPr vert="horz" wrap="square" lIns="0" tIns="12700" rIns="0" bIns="0" rtlCol="0">
            <a:spAutoFit/>
          </a:bodyPr>
          <a:lstStyle/>
          <a:p>
            <a:pPr marL="315595">
              <a:lnSpc>
                <a:spcPct val="100000"/>
              </a:lnSpc>
              <a:spcBef>
                <a:spcPts val="100"/>
              </a:spcBef>
            </a:pPr>
            <a:r>
              <a:rPr b="1" spc="100" dirty="0"/>
              <a:t>Nivelele </a:t>
            </a:r>
            <a:r>
              <a:rPr b="1" spc="85" dirty="0"/>
              <a:t>de</a:t>
            </a:r>
            <a:r>
              <a:rPr b="1" spc="95" dirty="0"/>
              <a:t> </a:t>
            </a:r>
            <a:r>
              <a:rPr b="1" spc="5" dirty="0"/>
              <a:t>abstractizare</a:t>
            </a:r>
          </a:p>
        </p:txBody>
      </p:sp>
      <p:sp>
        <p:nvSpPr>
          <p:cNvPr id="3" name="object 3"/>
          <p:cNvSpPr txBox="1"/>
          <p:nvPr/>
        </p:nvSpPr>
        <p:spPr>
          <a:xfrm>
            <a:off x="3124200" y="1066800"/>
            <a:ext cx="2667000" cy="1305486"/>
          </a:xfrm>
          <a:prstGeom prst="rect">
            <a:avLst/>
          </a:prstGeom>
        </p:spPr>
        <p:style>
          <a:lnRef idx="2">
            <a:schemeClr val="accent6"/>
          </a:lnRef>
          <a:fillRef idx="1">
            <a:schemeClr val="lt1"/>
          </a:fillRef>
          <a:effectRef idx="0">
            <a:schemeClr val="accent6"/>
          </a:effectRef>
          <a:fontRef idx="minor">
            <a:schemeClr val="dk1"/>
          </a:fontRef>
        </p:style>
        <p:txBody>
          <a:bodyPr vert="horz" wrap="square" lIns="0" tIns="12700" rIns="0" bIns="0" rtlCol="0">
            <a:spAutoFit/>
          </a:bodyPr>
          <a:lstStyle/>
          <a:p>
            <a:pPr marL="12700" marR="5080" indent="88265" algn="ctr">
              <a:lnSpc>
                <a:spcPct val="100000"/>
              </a:lnSpc>
              <a:spcBef>
                <a:spcPts val="100"/>
              </a:spcBef>
            </a:pPr>
            <a:r>
              <a:rPr sz="2800" b="1" spc="85" dirty="0">
                <a:solidFill>
                  <a:srgbClr val="FF0000"/>
                </a:solidFill>
                <a:latin typeface="Arial" pitchFamily="34" charset="0"/>
                <a:cs typeface="Arial" pitchFamily="34" charset="0"/>
              </a:rPr>
              <a:t>Nivele </a:t>
            </a:r>
            <a:r>
              <a:rPr sz="2800" b="1" spc="15" dirty="0">
                <a:solidFill>
                  <a:srgbClr val="FF0000"/>
                </a:solidFill>
                <a:latin typeface="Arial" pitchFamily="34" charset="0"/>
                <a:cs typeface="Arial" pitchFamily="34" charset="0"/>
              </a:rPr>
              <a:t>diferite  </a:t>
            </a:r>
            <a:r>
              <a:rPr sz="2800" b="1" spc="55" dirty="0">
                <a:solidFill>
                  <a:srgbClr val="FF0000"/>
                </a:solidFill>
                <a:latin typeface="Arial" pitchFamily="34" charset="0"/>
                <a:cs typeface="Arial" pitchFamily="34" charset="0"/>
              </a:rPr>
              <a:t>de</a:t>
            </a:r>
            <a:r>
              <a:rPr sz="2800" b="1" spc="-25" dirty="0">
                <a:solidFill>
                  <a:srgbClr val="FF0000"/>
                </a:solidFill>
                <a:latin typeface="Arial" pitchFamily="34" charset="0"/>
                <a:cs typeface="Arial" pitchFamily="34" charset="0"/>
              </a:rPr>
              <a:t> </a:t>
            </a:r>
            <a:r>
              <a:rPr sz="2800" b="1" spc="5" dirty="0">
                <a:solidFill>
                  <a:srgbClr val="FF0000"/>
                </a:solidFill>
                <a:latin typeface="Arial" pitchFamily="34" charset="0"/>
                <a:cs typeface="Arial" pitchFamily="34" charset="0"/>
              </a:rPr>
              <a:t>abstractizare</a:t>
            </a:r>
            <a:endParaRPr sz="2800" b="1" dirty="0">
              <a:solidFill>
                <a:srgbClr val="FF0000"/>
              </a:solidFill>
              <a:latin typeface="Arial" pitchFamily="34" charset="0"/>
              <a:cs typeface="Arial" pitchFamily="34" charset="0"/>
            </a:endParaRPr>
          </a:p>
        </p:txBody>
      </p:sp>
      <p:sp>
        <p:nvSpPr>
          <p:cNvPr id="4" name="object 4"/>
          <p:cNvSpPr/>
          <p:nvPr/>
        </p:nvSpPr>
        <p:spPr>
          <a:xfrm>
            <a:off x="7417307" y="4876800"/>
            <a:ext cx="1504188" cy="931163"/>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2301239" y="4876800"/>
            <a:ext cx="1926336" cy="1118616"/>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150876" y="4981955"/>
            <a:ext cx="1571244" cy="943356"/>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4916423" y="4910328"/>
            <a:ext cx="2061972" cy="1014984"/>
          </a:xfrm>
          <a:prstGeom prst="rect">
            <a:avLst/>
          </a:prstGeom>
          <a:blipFill>
            <a:blip r:embed="rId5" cstate="print"/>
            <a:stretch>
              <a:fillRect/>
            </a:stretch>
          </a:blipFill>
        </p:spPr>
        <p:txBody>
          <a:bodyPr wrap="square" lIns="0" tIns="0" rIns="0" bIns="0" rtlCol="0"/>
          <a:lstStyle/>
          <a:p>
            <a:endParaRPr/>
          </a:p>
        </p:txBody>
      </p:sp>
      <p:grpSp>
        <p:nvGrpSpPr>
          <p:cNvPr id="8" name="object 8"/>
          <p:cNvGrpSpPr/>
          <p:nvPr/>
        </p:nvGrpSpPr>
        <p:grpSpPr>
          <a:xfrm>
            <a:off x="0" y="2362200"/>
            <a:ext cx="8831580" cy="2430907"/>
            <a:chOff x="7620" y="2355976"/>
            <a:chExt cx="8831580" cy="2430907"/>
          </a:xfrm>
        </p:grpSpPr>
        <p:sp>
          <p:nvSpPr>
            <p:cNvPr id="9" name="object 9"/>
            <p:cNvSpPr/>
            <p:nvPr/>
          </p:nvSpPr>
          <p:spPr>
            <a:xfrm>
              <a:off x="1752600" y="2355976"/>
              <a:ext cx="2825750" cy="649605"/>
            </a:xfrm>
            <a:custGeom>
              <a:avLst/>
              <a:gdLst/>
              <a:ahLst/>
              <a:cxnLst/>
              <a:rect l="l" t="t" r="r" b="b"/>
              <a:pathLst>
                <a:path w="2825750" h="649605">
                  <a:moveTo>
                    <a:pt x="2668397" y="12446"/>
                  </a:moveTo>
                  <a:lnTo>
                    <a:pt x="2665603" y="0"/>
                  </a:lnTo>
                  <a:lnTo>
                    <a:pt x="122339" y="581380"/>
                  </a:lnTo>
                  <a:lnTo>
                    <a:pt x="109601" y="525653"/>
                  </a:lnTo>
                  <a:lnTo>
                    <a:pt x="0" y="615823"/>
                  </a:lnTo>
                  <a:lnTo>
                    <a:pt x="137922" y="649478"/>
                  </a:lnTo>
                  <a:lnTo>
                    <a:pt x="125806" y="596519"/>
                  </a:lnTo>
                  <a:lnTo>
                    <a:pt x="125158" y="593699"/>
                  </a:lnTo>
                  <a:lnTo>
                    <a:pt x="2668397" y="12446"/>
                  </a:lnTo>
                  <a:close/>
                </a:path>
                <a:path w="2825750" h="649605">
                  <a:moveTo>
                    <a:pt x="2825623" y="7747"/>
                  </a:moveTo>
                  <a:lnTo>
                    <a:pt x="2813177" y="4699"/>
                  </a:lnTo>
                  <a:lnTo>
                    <a:pt x="2691663" y="491109"/>
                  </a:lnTo>
                  <a:lnTo>
                    <a:pt x="2636139" y="477266"/>
                  </a:lnTo>
                  <a:lnTo>
                    <a:pt x="2667000" y="615823"/>
                  </a:lnTo>
                  <a:lnTo>
                    <a:pt x="2759456" y="508000"/>
                  </a:lnTo>
                  <a:lnTo>
                    <a:pt x="2753334" y="506476"/>
                  </a:lnTo>
                  <a:lnTo>
                    <a:pt x="2703982" y="494182"/>
                  </a:lnTo>
                  <a:lnTo>
                    <a:pt x="2825623" y="7747"/>
                  </a:lnTo>
                  <a:close/>
                </a:path>
              </a:pathLst>
            </a:custGeom>
            <a:solidFill>
              <a:srgbClr val="003366"/>
            </a:solidFill>
          </p:spPr>
          <p:txBody>
            <a:bodyPr wrap="square" lIns="0" tIns="0" rIns="0" bIns="0" rtlCol="0"/>
            <a:lstStyle/>
            <a:p>
              <a:endParaRPr/>
            </a:p>
          </p:txBody>
        </p:sp>
        <p:sp>
          <p:nvSpPr>
            <p:cNvPr id="10" name="object 10"/>
            <p:cNvSpPr/>
            <p:nvPr/>
          </p:nvSpPr>
          <p:spPr>
            <a:xfrm>
              <a:off x="7620" y="2979419"/>
              <a:ext cx="1744980" cy="1744979"/>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2301240" y="3116579"/>
              <a:ext cx="1798319" cy="1363980"/>
            </a:xfrm>
            <a:prstGeom prst="rect">
              <a:avLst/>
            </a:prstGeom>
            <a:blipFill>
              <a:blip r:embed="rId7" cstate="print"/>
              <a:stretch>
                <a:fillRect/>
              </a:stretch>
            </a:blipFill>
          </p:spPr>
          <p:txBody>
            <a:bodyPr wrap="square" lIns="0" tIns="0" rIns="0" bIns="0" rtlCol="0"/>
            <a:lstStyle/>
            <a:p>
              <a:endParaRPr/>
            </a:p>
          </p:txBody>
        </p:sp>
        <p:sp>
          <p:nvSpPr>
            <p:cNvPr id="12" name="object 12"/>
            <p:cNvSpPr/>
            <p:nvPr/>
          </p:nvSpPr>
          <p:spPr>
            <a:xfrm>
              <a:off x="1351789" y="2919983"/>
              <a:ext cx="1018031" cy="1837944"/>
            </a:xfrm>
            <a:prstGeom prst="rect">
              <a:avLst/>
            </a:prstGeom>
            <a:blipFill>
              <a:blip r:embed="rId8" cstate="print"/>
              <a:stretch>
                <a:fillRect/>
              </a:stretch>
            </a:blipFill>
          </p:spPr>
          <p:txBody>
            <a:bodyPr wrap="square" lIns="0" tIns="0" rIns="0" bIns="0" rtlCol="0"/>
            <a:lstStyle/>
            <a:p>
              <a:endParaRPr/>
            </a:p>
          </p:txBody>
        </p:sp>
        <p:sp>
          <p:nvSpPr>
            <p:cNvPr id="13" name="object 13"/>
            <p:cNvSpPr/>
            <p:nvPr/>
          </p:nvSpPr>
          <p:spPr>
            <a:xfrm>
              <a:off x="5771387" y="3267455"/>
              <a:ext cx="705612" cy="777240"/>
            </a:xfrm>
            <a:prstGeom prst="rect">
              <a:avLst/>
            </a:prstGeom>
            <a:blipFill>
              <a:blip r:embed="rId9" cstate="print"/>
              <a:stretch>
                <a:fillRect/>
              </a:stretch>
            </a:blipFill>
          </p:spPr>
          <p:txBody>
            <a:bodyPr wrap="square" lIns="0" tIns="0" rIns="0" bIns="0" rtlCol="0"/>
            <a:lstStyle/>
            <a:p>
              <a:endParaRPr/>
            </a:p>
          </p:txBody>
        </p:sp>
        <p:sp>
          <p:nvSpPr>
            <p:cNvPr id="14" name="object 14"/>
            <p:cNvSpPr/>
            <p:nvPr/>
          </p:nvSpPr>
          <p:spPr>
            <a:xfrm>
              <a:off x="5219699" y="3662171"/>
              <a:ext cx="685800" cy="673607"/>
            </a:xfrm>
            <a:prstGeom prst="rect">
              <a:avLst/>
            </a:prstGeom>
            <a:blipFill>
              <a:blip r:embed="rId10" cstate="print"/>
              <a:stretch>
                <a:fillRect/>
              </a:stretch>
            </a:blipFill>
          </p:spPr>
          <p:txBody>
            <a:bodyPr wrap="square" lIns="0" tIns="0" rIns="0" bIns="0" rtlCol="0"/>
            <a:lstStyle/>
            <a:p>
              <a:endParaRPr/>
            </a:p>
          </p:txBody>
        </p:sp>
        <p:sp>
          <p:nvSpPr>
            <p:cNvPr id="15" name="object 15"/>
            <p:cNvSpPr/>
            <p:nvPr/>
          </p:nvSpPr>
          <p:spPr>
            <a:xfrm>
              <a:off x="5114543" y="2971799"/>
              <a:ext cx="981455" cy="629412"/>
            </a:xfrm>
            <a:prstGeom prst="rect">
              <a:avLst/>
            </a:prstGeom>
            <a:blipFill>
              <a:blip r:embed="rId11" cstate="print"/>
              <a:stretch>
                <a:fillRect/>
              </a:stretch>
            </a:blipFill>
          </p:spPr>
          <p:txBody>
            <a:bodyPr wrap="square" lIns="0" tIns="0" rIns="0" bIns="0" rtlCol="0"/>
            <a:lstStyle/>
            <a:p>
              <a:endParaRPr/>
            </a:p>
          </p:txBody>
        </p:sp>
        <p:sp>
          <p:nvSpPr>
            <p:cNvPr id="16" name="object 16"/>
            <p:cNvSpPr/>
            <p:nvPr/>
          </p:nvSpPr>
          <p:spPr>
            <a:xfrm>
              <a:off x="5321808" y="4337303"/>
              <a:ext cx="1155191" cy="234695"/>
            </a:xfrm>
            <a:prstGeom prst="rect">
              <a:avLst/>
            </a:prstGeom>
            <a:blipFill>
              <a:blip r:embed="rId12" cstate="print"/>
              <a:stretch>
                <a:fillRect/>
              </a:stretch>
            </a:blipFill>
          </p:spPr>
          <p:txBody>
            <a:bodyPr wrap="square" lIns="0" tIns="0" rIns="0" bIns="0" rtlCol="0"/>
            <a:lstStyle/>
            <a:p>
              <a:endParaRPr/>
            </a:p>
          </p:txBody>
        </p:sp>
        <p:sp>
          <p:nvSpPr>
            <p:cNvPr id="17" name="object 17"/>
            <p:cNvSpPr/>
            <p:nvPr/>
          </p:nvSpPr>
          <p:spPr>
            <a:xfrm>
              <a:off x="4142231" y="2947415"/>
              <a:ext cx="1018032" cy="1839468"/>
            </a:xfrm>
            <a:prstGeom prst="rect">
              <a:avLst/>
            </a:prstGeom>
            <a:blipFill>
              <a:blip r:embed="rId8" cstate="print"/>
              <a:stretch>
                <a:fillRect/>
              </a:stretch>
            </a:blipFill>
          </p:spPr>
          <p:txBody>
            <a:bodyPr wrap="square" lIns="0" tIns="0" rIns="0" bIns="0" rtlCol="0"/>
            <a:lstStyle/>
            <a:p>
              <a:endParaRPr/>
            </a:p>
          </p:txBody>
        </p:sp>
        <p:sp>
          <p:nvSpPr>
            <p:cNvPr id="18" name="object 18"/>
            <p:cNvSpPr/>
            <p:nvPr/>
          </p:nvSpPr>
          <p:spPr>
            <a:xfrm>
              <a:off x="7318248" y="2929127"/>
              <a:ext cx="1520952" cy="1520952"/>
            </a:xfrm>
            <a:prstGeom prst="rect">
              <a:avLst/>
            </a:prstGeom>
            <a:blipFill>
              <a:blip r:embed="rId13" cstate="print"/>
              <a:stretch>
                <a:fillRect/>
              </a:stretch>
            </a:blipFill>
          </p:spPr>
          <p:txBody>
            <a:bodyPr wrap="square" lIns="0" tIns="0" rIns="0" bIns="0" rtlCol="0"/>
            <a:lstStyle/>
            <a:p>
              <a:endParaRPr/>
            </a:p>
          </p:txBody>
        </p:sp>
        <p:sp>
          <p:nvSpPr>
            <p:cNvPr id="19" name="object 19"/>
            <p:cNvSpPr/>
            <p:nvPr/>
          </p:nvSpPr>
          <p:spPr>
            <a:xfrm>
              <a:off x="6600443" y="2825495"/>
              <a:ext cx="1019555" cy="1837943"/>
            </a:xfrm>
            <a:prstGeom prst="rect">
              <a:avLst/>
            </a:prstGeom>
            <a:blipFill>
              <a:blip r:embed="rId8" cstate="print"/>
              <a:stretch>
                <a:fillRect/>
              </a:stretch>
            </a:blipFill>
          </p:spPr>
          <p:txBody>
            <a:bodyPr wrap="square" lIns="0" tIns="0" rIns="0" bIns="0" rtlCol="0"/>
            <a:lstStyle/>
            <a:p>
              <a:endParaRPr/>
            </a:p>
          </p:txBody>
        </p:sp>
        <p:sp>
          <p:nvSpPr>
            <p:cNvPr id="20" name="object 20"/>
            <p:cNvSpPr/>
            <p:nvPr/>
          </p:nvSpPr>
          <p:spPr>
            <a:xfrm>
              <a:off x="4723003" y="2355976"/>
              <a:ext cx="2135505" cy="504825"/>
            </a:xfrm>
            <a:custGeom>
              <a:avLst/>
              <a:gdLst/>
              <a:ahLst/>
              <a:cxnLst/>
              <a:rect l="l" t="t" r="r" b="b"/>
              <a:pathLst>
                <a:path w="2135504" h="504825">
                  <a:moveTo>
                    <a:pt x="2009559" y="448790"/>
                  </a:moveTo>
                  <a:lnTo>
                    <a:pt x="1997455" y="504571"/>
                  </a:lnTo>
                  <a:lnTo>
                    <a:pt x="2134997" y="469519"/>
                  </a:lnTo>
                  <a:lnTo>
                    <a:pt x="2112589" y="451485"/>
                  </a:lnTo>
                  <a:lnTo>
                    <a:pt x="2021967" y="451485"/>
                  </a:lnTo>
                  <a:lnTo>
                    <a:pt x="2009559" y="448790"/>
                  </a:lnTo>
                  <a:close/>
                </a:path>
                <a:path w="2135504" h="504825">
                  <a:moveTo>
                    <a:pt x="2012258" y="436351"/>
                  </a:moveTo>
                  <a:lnTo>
                    <a:pt x="2009559" y="448790"/>
                  </a:lnTo>
                  <a:lnTo>
                    <a:pt x="2021967" y="451485"/>
                  </a:lnTo>
                  <a:lnTo>
                    <a:pt x="2024633" y="439038"/>
                  </a:lnTo>
                  <a:lnTo>
                    <a:pt x="2012258" y="436351"/>
                  </a:lnTo>
                  <a:close/>
                </a:path>
                <a:path w="2135504" h="504825">
                  <a:moveTo>
                    <a:pt x="2024379" y="380492"/>
                  </a:moveTo>
                  <a:lnTo>
                    <a:pt x="2012258" y="436351"/>
                  </a:lnTo>
                  <a:lnTo>
                    <a:pt x="2024633" y="439038"/>
                  </a:lnTo>
                  <a:lnTo>
                    <a:pt x="2021967" y="451485"/>
                  </a:lnTo>
                  <a:lnTo>
                    <a:pt x="2112589" y="451485"/>
                  </a:lnTo>
                  <a:lnTo>
                    <a:pt x="2024379" y="380492"/>
                  </a:lnTo>
                  <a:close/>
                </a:path>
                <a:path w="2135504" h="504825">
                  <a:moveTo>
                    <a:pt x="2794" y="0"/>
                  </a:moveTo>
                  <a:lnTo>
                    <a:pt x="0" y="12446"/>
                  </a:lnTo>
                  <a:lnTo>
                    <a:pt x="2009559" y="448790"/>
                  </a:lnTo>
                  <a:lnTo>
                    <a:pt x="2012258" y="436351"/>
                  </a:lnTo>
                  <a:lnTo>
                    <a:pt x="2794" y="0"/>
                  </a:lnTo>
                  <a:close/>
                </a:path>
              </a:pathLst>
            </a:custGeom>
            <a:solidFill>
              <a:srgbClr val="003366"/>
            </a:solidFill>
          </p:spPr>
          <p:txBody>
            <a:bodyPr wrap="square" lIns="0" tIns="0" rIns="0" bIns="0" rtlCol="0"/>
            <a:lstStyle/>
            <a:p>
              <a:endParaRPr/>
            </a:p>
          </p:txBody>
        </p:sp>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5800" y="1905000"/>
            <a:ext cx="2822575" cy="696595"/>
          </a:xfrm>
          <a:prstGeom prst="rect">
            <a:avLst/>
          </a:prstGeom>
        </p:spPr>
        <p:txBody>
          <a:bodyPr vert="horz" wrap="square" lIns="0" tIns="13335" rIns="0" bIns="0" rtlCol="0">
            <a:spAutoFit/>
          </a:bodyPr>
          <a:lstStyle/>
          <a:p>
            <a:pPr marL="12700">
              <a:lnSpc>
                <a:spcPct val="100000"/>
              </a:lnSpc>
              <a:spcBef>
                <a:spcPts val="105"/>
              </a:spcBef>
            </a:pPr>
            <a:r>
              <a:rPr sz="4400" b="1" i="0" spc="175" dirty="0">
                <a:latin typeface="Times New Roman"/>
                <a:cs typeface="Times New Roman"/>
              </a:rPr>
              <a:t>STUDENT</a:t>
            </a:r>
            <a:endParaRPr sz="4400" dirty="0">
              <a:latin typeface="Times New Roman"/>
              <a:cs typeface="Times New Roman"/>
            </a:endParaRPr>
          </a:p>
        </p:txBody>
      </p:sp>
      <p:sp>
        <p:nvSpPr>
          <p:cNvPr id="3" name="object 3"/>
          <p:cNvSpPr txBox="1"/>
          <p:nvPr/>
        </p:nvSpPr>
        <p:spPr>
          <a:xfrm>
            <a:off x="5099050" y="1855088"/>
            <a:ext cx="3161030" cy="3379470"/>
          </a:xfrm>
          <a:prstGeom prst="rect">
            <a:avLst/>
          </a:prstGeom>
        </p:spPr>
        <p:style>
          <a:lnRef idx="2">
            <a:schemeClr val="accent6"/>
          </a:lnRef>
          <a:fillRef idx="1">
            <a:schemeClr val="lt1"/>
          </a:fillRef>
          <a:effectRef idx="0">
            <a:schemeClr val="accent6"/>
          </a:effectRef>
          <a:fontRef idx="minor">
            <a:schemeClr val="dk1"/>
          </a:fontRef>
        </p:style>
        <p:txBody>
          <a:bodyPr vert="horz" wrap="square" lIns="0" tIns="13335" rIns="0" bIns="0" rtlCol="0">
            <a:spAutoFit/>
          </a:bodyPr>
          <a:lstStyle/>
          <a:p>
            <a:pPr marL="12700" marR="5080" indent="-12700">
              <a:lnSpc>
                <a:spcPct val="100000"/>
              </a:lnSpc>
              <a:spcBef>
                <a:spcPts val="105"/>
              </a:spcBef>
            </a:pPr>
            <a:r>
              <a:rPr sz="4400" spc="220" dirty="0">
                <a:solidFill>
                  <a:srgbClr val="003366"/>
                </a:solidFill>
                <a:latin typeface="Cambria"/>
                <a:cs typeface="Cambria"/>
              </a:rPr>
              <a:t>Name  </a:t>
            </a:r>
            <a:endParaRPr lang="ro-MO" sz="4400" spc="220" dirty="0" smtClean="0">
              <a:solidFill>
                <a:srgbClr val="003366"/>
              </a:solidFill>
              <a:latin typeface="Cambria"/>
              <a:cs typeface="Cambria"/>
            </a:endParaRPr>
          </a:p>
          <a:p>
            <a:pPr marL="12700" marR="5080" indent="-12700">
              <a:lnSpc>
                <a:spcPct val="100000"/>
              </a:lnSpc>
              <a:spcBef>
                <a:spcPts val="105"/>
              </a:spcBef>
            </a:pPr>
            <a:r>
              <a:rPr sz="4400" spc="114" dirty="0" smtClean="0">
                <a:solidFill>
                  <a:srgbClr val="003366"/>
                </a:solidFill>
                <a:latin typeface="Cambria"/>
                <a:cs typeface="Cambria"/>
              </a:rPr>
              <a:t>Date </a:t>
            </a:r>
            <a:r>
              <a:rPr sz="4400" spc="100" dirty="0">
                <a:solidFill>
                  <a:srgbClr val="003366"/>
                </a:solidFill>
                <a:latin typeface="Cambria"/>
                <a:cs typeface="Cambria"/>
              </a:rPr>
              <a:t>of</a:t>
            </a:r>
            <a:r>
              <a:rPr sz="4400" spc="65" dirty="0">
                <a:solidFill>
                  <a:srgbClr val="003366"/>
                </a:solidFill>
                <a:latin typeface="Cambria"/>
                <a:cs typeface="Cambria"/>
              </a:rPr>
              <a:t> </a:t>
            </a:r>
            <a:r>
              <a:rPr sz="4400" spc="10" dirty="0">
                <a:solidFill>
                  <a:srgbClr val="003366"/>
                </a:solidFill>
                <a:latin typeface="Cambria"/>
                <a:cs typeface="Cambria"/>
              </a:rPr>
              <a:t>birth</a:t>
            </a:r>
            <a:endParaRPr sz="4400" dirty="0">
              <a:latin typeface="Cambria"/>
              <a:cs typeface="Cambria"/>
            </a:endParaRPr>
          </a:p>
          <a:p>
            <a:pPr marL="1588" marR="972185" indent="-1588">
              <a:lnSpc>
                <a:spcPct val="100000"/>
              </a:lnSpc>
            </a:pPr>
            <a:r>
              <a:rPr sz="4400" spc="75" dirty="0">
                <a:solidFill>
                  <a:srgbClr val="003366"/>
                </a:solidFill>
                <a:latin typeface="Cambria"/>
                <a:cs typeface="Cambria"/>
              </a:rPr>
              <a:t>Sex  </a:t>
            </a:r>
            <a:r>
              <a:rPr sz="4400" spc="490" dirty="0">
                <a:solidFill>
                  <a:srgbClr val="003366"/>
                </a:solidFill>
                <a:latin typeface="Cambria"/>
                <a:cs typeface="Cambria"/>
              </a:rPr>
              <a:t>CNP</a:t>
            </a:r>
            <a:endParaRPr sz="4400" dirty="0">
              <a:latin typeface="Cambria"/>
              <a:cs typeface="Cambria"/>
            </a:endParaRPr>
          </a:p>
          <a:p>
            <a:pPr>
              <a:lnSpc>
                <a:spcPct val="100000"/>
              </a:lnSpc>
              <a:spcBef>
                <a:spcPts val="5"/>
              </a:spcBef>
            </a:pPr>
            <a:r>
              <a:rPr sz="4400" spc="210" dirty="0">
                <a:solidFill>
                  <a:srgbClr val="003366"/>
                </a:solidFill>
                <a:latin typeface="Cambria"/>
                <a:cs typeface="Cambria"/>
              </a:rPr>
              <a:t>Group</a:t>
            </a:r>
            <a:endParaRPr sz="4400" dirty="0">
              <a:latin typeface="Cambria"/>
              <a:cs typeface="Cambria"/>
            </a:endParaRPr>
          </a:p>
        </p:txBody>
      </p:sp>
      <p:sp>
        <p:nvSpPr>
          <p:cNvPr id="4" name="Right Arrow 3"/>
          <p:cNvSpPr/>
          <p:nvPr/>
        </p:nvSpPr>
        <p:spPr>
          <a:xfrm>
            <a:off x="3886200" y="1981200"/>
            <a:ext cx="990600" cy="30480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71800" y="383716"/>
            <a:ext cx="4737735" cy="751488"/>
          </a:xfrm>
          <a:prstGeom prst="rect">
            <a:avLst/>
          </a:prstGeom>
        </p:spPr>
        <p:txBody>
          <a:bodyPr vert="horz" wrap="square" lIns="0" tIns="12700" rIns="0" bIns="0" rtlCol="0">
            <a:spAutoFit/>
          </a:bodyPr>
          <a:lstStyle/>
          <a:p>
            <a:pPr marL="12700">
              <a:lnSpc>
                <a:spcPct val="100000"/>
              </a:lnSpc>
              <a:spcBef>
                <a:spcPts val="100"/>
              </a:spcBef>
            </a:pPr>
            <a:r>
              <a:rPr sz="4800" b="1" i="0" spc="40" dirty="0">
                <a:solidFill>
                  <a:srgbClr val="FF0000"/>
                </a:solidFill>
                <a:latin typeface="Cambria"/>
                <a:cs typeface="Cambria"/>
              </a:rPr>
              <a:t>Structura</a:t>
            </a:r>
            <a:r>
              <a:rPr sz="4800" b="1" i="0" spc="110" dirty="0">
                <a:solidFill>
                  <a:srgbClr val="FF0000"/>
                </a:solidFill>
                <a:latin typeface="Cambria"/>
                <a:cs typeface="Cambria"/>
              </a:rPr>
              <a:t> </a:t>
            </a:r>
            <a:r>
              <a:rPr sz="4800" b="1" i="0" spc="90" dirty="0">
                <a:solidFill>
                  <a:srgbClr val="FF0000"/>
                </a:solidFill>
                <a:latin typeface="Cambria"/>
                <a:cs typeface="Cambria"/>
              </a:rPr>
              <a:t>fizică</a:t>
            </a:r>
            <a:endParaRPr sz="4800" b="1" dirty="0">
              <a:solidFill>
                <a:srgbClr val="FF0000"/>
              </a:solidFill>
              <a:latin typeface="Cambria"/>
              <a:cs typeface="Cambria"/>
            </a:endParaRPr>
          </a:p>
        </p:txBody>
      </p:sp>
      <p:grpSp>
        <p:nvGrpSpPr>
          <p:cNvPr id="3" name="object 3"/>
          <p:cNvGrpSpPr/>
          <p:nvPr/>
        </p:nvGrpSpPr>
        <p:grpSpPr>
          <a:xfrm>
            <a:off x="0" y="202692"/>
            <a:ext cx="7086600" cy="6079490"/>
            <a:chOff x="0" y="202692"/>
            <a:chExt cx="7086600" cy="6079490"/>
          </a:xfrm>
        </p:grpSpPr>
        <p:sp>
          <p:nvSpPr>
            <p:cNvPr id="4" name="object 4"/>
            <p:cNvSpPr/>
            <p:nvPr/>
          </p:nvSpPr>
          <p:spPr>
            <a:xfrm>
              <a:off x="0" y="202692"/>
              <a:ext cx="2743200" cy="1953767"/>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905000" y="1549908"/>
              <a:ext cx="5181600" cy="4732020"/>
            </a:xfrm>
            <a:prstGeom prst="rect">
              <a:avLst/>
            </a:prstGeom>
            <a:blipFill>
              <a:blip r:embed="rId3" cstate="print"/>
              <a:stretch>
                <a:fillRect/>
              </a:stretch>
            </a:blipFill>
          </p:spPr>
          <p:txBody>
            <a:bodyPr wrap="square" lIns="0" tIns="0" rIns="0" bIns="0" rtlCol="0"/>
            <a:lstStyle/>
            <a:p>
              <a:endParaRPr/>
            </a:p>
          </p:txBody>
        </p:sp>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95400" y="533400"/>
            <a:ext cx="6630543" cy="751488"/>
          </a:xfrm>
          <a:prstGeom prst="rect">
            <a:avLst/>
          </a:prstGeom>
        </p:spPr>
        <p:txBody>
          <a:bodyPr vert="horz" wrap="square" lIns="0" tIns="12700" rIns="0" bIns="0" rtlCol="0">
            <a:spAutoFit/>
          </a:bodyPr>
          <a:lstStyle/>
          <a:p>
            <a:pPr marL="12700">
              <a:lnSpc>
                <a:spcPct val="100000"/>
              </a:lnSpc>
              <a:spcBef>
                <a:spcPts val="100"/>
              </a:spcBef>
            </a:pPr>
            <a:r>
              <a:rPr sz="4800" b="1" i="0" spc="40" dirty="0">
                <a:solidFill>
                  <a:srgbClr val="FF0000"/>
                </a:solidFill>
                <a:latin typeface="Cambria"/>
                <a:cs typeface="Cambria"/>
              </a:rPr>
              <a:t>Structura</a:t>
            </a:r>
            <a:r>
              <a:rPr sz="4800" b="1" i="0" spc="105" dirty="0">
                <a:solidFill>
                  <a:srgbClr val="FF0000"/>
                </a:solidFill>
                <a:latin typeface="Cambria"/>
                <a:cs typeface="Cambria"/>
              </a:rPr>
              <a:t> </a:t>
            </a:r>
            <a:r>
              <a:rPr sz="4800" b="1" i="0" spc="70" dirty="0">
                <a:solidFill>
                  <a:srgbClr val="FF0000"/>
                </a:solidFill>
                <a:latin typeface="Cambria"/>
                <a:cs typeface="Cambria"/>
              </a:rPr>
              <a:t>conceptuală</a:t>
            </a:r>
            <a:endParaRPr sz="4800" b="1" dirty="0">
              <a:solidFill>
                <a:srgbClr val="FF0000"/>
              </a:solidFill>
              <a:latin typeface="Cambria"/>
              <a:cs typeface="Cambria"/>
            </a:endParaRPr>
          </a:p>
        </p:txBody>
      </p:sp>
      <p:sp>
        <p:nvSpPr>
          <p:cNvPr id="3" name="object 3"/>
          <p:cNvSpPr/>
          <p:nvPr/>
        </p:nvSpPr>
        <p:spPr>
          <a:xfrm>
            <a:off x="914400" y="2057400"/>
            <a:ext cx="7670292" cy="350520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0"/>
            <a:ext cx="8305800" cy="756920"/>
          </a:xfrm>
          <a:prstGeom prst="rect">
            <a:avLst/>
          </a:prstGeom>
        </p:spPr>
        <p:txBody>
          <a:bodyPr vert="horz" wrap="square" lIns="0" tIns="12700" rIns="0" bIns="0" rtlCol="0">
            <a:spAutoFit/>
          </a:bodyPr>
          <a:lstStyle/>
          <a:p>
            <a:pPr marL="12700">
              <a:lnSpc>
                <a:spcPct val="100000"/>
              </a:lnSpc>
              <a:spcBef>
                <a:spcPts val="100"/>
              </a:spcBef>
            </a:pPr>
            <a:r>
              <a:rPr sz="4800" b="1" i="0" spc="125" dirty="0">
                <a:solidFill>
                  <a:srgbClr val="FF0000"/>
                </a:solidFill>
                <a:latin typeface="Cambria"/>
                <a:cs typeface="Cambria"/>
              </a:rPr>
              <a:t>Vizualizare </a:t>
            </a:r>
            <a:r>
              <a:rPr sz="4800" b="1" i="0" spc="55" dirty="0">
                <a:solidFill>
                  <a:srgbClr val="FF0000"/>
                </a:solidFill>
                <a:latin typeface="Cambria"/>
                <a:cs typeface="Cambria"/>
              </a:rPr>
              <a:t>pentru</a:t>
            </a:r>
            <a:r>
              <a:rPr sz="4800" b="1" i="0" spc="185" dirty="0">
                <a:solidFill>
                  <a:srgbClr val="FF0000"/>
                </a:solidFill>
                <a:latin typeface="Cambria"/>
                <a:cs typeface="Cambria"/>
              </a:rPr>
              <a:t> </a:t>
            </a:r>
            <a:r>
              <a:rPr sz="4800" b="1" i="0" spc="50" dirty="0">
                <a:solidFill>
                  <a:srgbClr val="FF0000"/>
                </a:solidFill>
                <a:latin typeface="Cambria"/>
                <a:cs typeface="Cambria"/>
              </a:rPr>
              <a:t>utilizator</a:t>
            </a:r>
            <a:endParaRPr sz="4800" b="1" dirty="0">
              <a:solidFill>
                <a:srgbClr val="FF0000"/>
              </a:solidFill>
              <a:latin typeface="Cambria"/>
              <a:cs typeface="Cambria"/>
            </a:endParaRPr>
          </a:p>
        </p:txBody>
      </p:sp>
      <p:sp>
        <p:nvSpPr>
          <p:cNvPr id="3" name="object 3"/>
          <p:cNvSpPr/>
          <p:nvPr/>
        </p:nvSpPr>
        <p:spPr>
          <a:xfrm>
            <a:off x="1981200" y="1136903"/>
            <a:ext cx="5562600" cy="5675376"/>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2000" y="152400"/>
            <a:ext cx="7696200" cy="689932"/>
          </a:xfrm>
          <a:prstGeom prst="rect">
            <a:avLst/>
          </a:prstGeom>
        </p:spPr>
        <p:txBody>
          <a:bodyPr vert="horz" wrap="square" lIns="0" tIns="12700" rIns="0" bIns="0" rtlCol="0">
            <a:spAutoFit/>
          </a:bodyPr>
          <a:lstStyle/>
          <a:p>
            <a:pPr marL="12700">
              <a:lnSpc>
                <a:spcPct val="100000"/>
              </a:lnSpc>
              <a:spcBef>
                <a:spcPts val="100"/>
              </a:spcBef>
            </a:pPr>
            <a:r>
              <a:rPr b="1" i="0" spc="100" dirty="0">
                <a:solidFill>
                  <a:srgbClr val="FF0000"/>
                </a:solidFill>
                <a:latin typeface="Cambria"/>
                <a:cs typeface="Cambria"/>
              </a:rPr>
              <a:t>Nivelele </a:t>
            </a:r>
            <a:r>
              <a:rPr b="1" i="0" spc="85" dirty="0">
                <a:solidFill>
                  <a:srgbClr val="FF0000"/>
                </a:solidFill>
                <a:latin typeface="Cambria"/>
                <a:cs typeface="Cambria"/>
              </a:rPr>
              <a:t>de </a:t>
            </a:r>
            <a:r>
              <a:rPr b="1" i="0" spc="5" dirty="0">
                <a:solidFill>
                  <a:srgbClr val="FF0000"/>
                </a:solidFill>
                <a:latin typeface="Cambria"/>
                <a:cs typeface="Cambria"/>
              </a:rPr>
              <a:t>abstractizare</a:t>
            </a:r>
          </a:p>
        </p:txBody>
      </p:sp>
      <p:sp>
        <p:nvSpPr>
          <p:cNvPr id="3" name="object 3"/>
          <p:cNvSpPr txBox="1"/>
          <p:nvPr/>
        </p:nvSpPr>
        <p:spPr>
          <a:xfrm>
            <a:off x="840739" y="2734183"/>
            <a:ext cx="4010660" cy="760095"/>
          </a:xfrm>
          <a:prstGeom prst="rect">
            <a:avLst/>
          </a:prstGeom>
        </p:spPr>
        <p:txBody>
          <a:bodyPr vert="horz" wrap="square" lIns="0" tIns="12700" rIns="0" bIns="0" rtlCol="0">
            <a:spAutoFit/>
          </a:bodyPr>
          <a:lstStyle/>
          <a:p>
            <a:pPr marL="12700">
              <a:lnSpc>
                <a:spcPct val="100000"/>
              </a:lnSpc>
              <a:spcBef>
                <a:spcPts val="100"/>
              </a:spcBef>
            </a:pPr>
            <a:r>
              <a:rPr sz="1800" spc="885" dirty="0">
                <a:solidFill>
                  <a:srgbClr val="9A0000"/>
                </a:solidFill>
                <a:latin typeface="Wingdings"/>
                <a:cs typeface="Wingdings"/>
              </a:rPr>
              <a:t>◼</a:t>
            </a:r>
            <a:r>
              <a:rPr sz="1800" spc="110" dirty="0">
                <a:solidFill>
                  <a:srgbClr val="9A0000"/>
                </a:solidFill>
                <a:latin typeface="Times New Roman"/>
                <a:cs typeface="Times New Roman"/>
              </a:rPr>
              <a:t> </a:t>
            </a:r>
            <a:r>
              <a:rPr sz="2400" b="1" i="1" spc="30" dirty="0">
                <a:solidFill>
                  <a:srgbClr val="FF0000"/>
                </a:solidFill>
                <a:latin typeface="Palatino Linotype"/>
                <a:cs typeface="Palatino Linotype"/>
              </a:rPr>
              <a:t>Views</a:t>
            </a:r>
            <a:r>
              <a:rPr sz="2400" i="1" spc="30" dirty="0">
                <a:solidFill>
                  <a:srgbClr val="003366"/>
                </a:solidFill>
                <a:latin typeface="Palatino Linotype"/>
                <a:cs typeface="Palatino Linotype"/>
              </a:rPr>
              <a:t> </a:t>
            </a:r>
            <a:r>
              <a:rPr sz="2400" dirty="0">
                <a:solidFill>
                  <a:srgbClr val="003366"/>
                </a:solidFill>
                <a:latin typeface="Cambria"/>
                <a:cs typeface="Cambria"/>
              </a:rPr>
              <a:t>– </a:t>
            </a:r>
            <a:r>
              <a:rPr sz="2400" spc="85" dirty="0">
                <a:solidFill>
                  <a:srgbClr val="003366"/>
                </a:solidFill>
                <a:latin typeface="Cambria"/>
                <a:cs typeface="Cambria"/>
              </a:rPr>
              <a:t>cum </a:t>
            </a:r>
            <a:r>
              <a:rPr sz="2400" spc="100" dirty="0">
                <a:solidFill>
                  <a:srgbClr val="003366"/>
                </a:solidFill>
                <a:latin typeface="Cambria"/>
                <a:cs typeface="Cambria"/>
              </a:rPr>
              <a:t>văd </a:t>
            </a:r>
            <a:r>
              <a:rPr sz="2400" spc="-80" dirty="0">
                <a:solidFill>
                  <a:srgbClr val="003366"/>
                </a:solidFill>
                <a:latin typeface="Cambria"/>
                <a:cs typeface="Cambria"/>
              </a:rPr>
              <a:t>utilizatorii</a:t>
            </a:r>
            <a:endParaRPr sz="2400" dirty="0">
              <a:latin typeface="Cambria"/>
              <a:cs typeface="Cambria"/>
            </a:endParaRPr>
          </a:p>
          <a:p>
            <a:pPr marL="12700">
              <a:lnSpc>
                <a:spcPct val="100000"/>
              </a:lnSpc>
              <a:spcBef>
                <a:spcPts val="20"/>
              </a:spcBef>
            </a:pPr>
            <a:r>
              <a:rPr sz="2400" spc="35" dirty="0">
                <a:solidFill>
                  <a:srgbClr val="003366"/>
                </a:solidFill>
                <a:latin typeface="Cambria"/>
                <a:cs typeface="Cambria"/>
              </a:rPr>
              <a:t>datele.</a:t>
            </a:r>
            <a:endParaRPr sz="2400" dirty="0">
              <a:latin typeface="Cambria"/>
              <a:cs typeface="Cambria"/>
            </a:endParaRPr>
          </a:p>
        </p:txBody>
      </p:sp>
      <p:sp>
        <p:nvSpPr>
          <p:cNvPr id="4" name="object 4"/>
          <p:cNvSpPr txBox="1"/>
          <p:nvPr/>
        </p:nvSpPr>
        <p:spPr>
          <a:xfrm>
            <a:off x="840739" y="3978020"/>
            <a:ext cx="4231640" cy="760095"/>
          </a:xfrm>
          <a:prstGeom prst="rect">
            <a:avLst/>
          </a:prstGeom>
        </p:spPr>
        <p:txBody>
          <a:bodyPr vert="horz" wrap="square" lIns="0" tIns="12700" rIns="0" bIns="0" rtlCol="0">
            <a:spAutoFit/>
          </a:bodyPr>
          <a:lstStyle/>
          <a:p>
            <a:pPr marL="12700">
              <a:lnSpc>
                <a:spcPct val="100000"/>
              </a:lnSpc>
              <a:spcBef>
                <a:spcPts val="100"/>
              </a:spcBef>
            </a:pPr>
            <a:r>
              <a:rPr sz="1800" spc="885" dirty="0">
                <a:solidFill>
                  <a:srgbClr val="9A0000"/>
                </a:solidFill>
                <a:latin typeface="Wingdings"/>
                <a:cs typeface="Wingdings"/>
              </a:rPr>
              <a:t>◼</a:t>
            </a:r>
            <a:r>
              <a:rPr sz="1800" spc="225" dirty="0">
                <a:solidFill>
                  <a:srgbClr val="9A0000"/>
                </a:solidFill>
                <a:latin typeface="Times New Roman"/>
                <a:cs typeface="Times New Roman"/>
              </a:rPr>
              <a:t> </a:t>
            </a:r>
            <a:r>
              <a:rPr sz="2400" b="1" i="1" spc="-5" dirty="0">
                <a:solidFill>
                  <a:srgbClr val="FF0000"/>
                </a:solidFill>
                <a:latin typeface="Palatino Linotype"/>
                <a:cs typeface="Palatino Linotype"/>
              </a:rPr>
              <a:t>Conceptua</a:t>
            </a:r>
            <a:r>
              <a:rPr sz="2400" i="1" spc="-5" dirty="0">
                <a:solidFill>
                  <a:srgbClr val="003366"/>
                </a:solidFill>
                <a:latin typeface="Palatino Linotype"/>
                <a:cs typeface="Palatino Linotype"/>
              </a:rPr>
              <a:t>l </a:t>
            </a:r>
            <a:r>
              <a:rPr sz="2400" dirty="0">
                <a:solidFill>
                  <a:srgbClr val="003366"/>
                </a:solidFill>
                <a:latin typeface="Cambria"/>
                <a:cs typeface="Cambria"/>
              </a:rPr>
              <a:t>- </a:t>
            </a:r>
            <a:r>
              <a:rPr sz="2400" spc="65" dirty="0">
                <a:solidFill>
                  <a:srgbClr val="003366"/>
                </a:solidFill>
                <a:latin typeface="Cambria"/>
                <a:cs typeface="Cambria"/>
              </a:rPr>
              <a:t>modelul </a:t>
            </a:r>
            <a:r>
              <a:rPr sz="2400" spc="50" dirty="0">
                <a:solidFill>
                  <a:srgbClr val="003366"/>
                </a:solidFill>
                <a:latin typeface="Cambria"/>
                <a:cs typeface="Cambria"/>
              </a:rPr>
              <a:t>logic</a:t>
            </a:r>
            <a:endParaRPr sz="2400" dirty="0">
              <a:latin typeface="Cambria"/>
              <a:cs typeface="Cambria"/>
            </a:endParaRPr>
          </a:p>
          <a:p>
            <a:pPr marL="12700">
              <a:lnSpc>
                <a:spcPct val="100000"/>
              </a:lnSpc>
              <a:spcBef>
                <a:spcPts val="25"/>
              </a:spcBef>
            </a:pPr>
            <a:r>
              <a:rPr sz="2400" spc="60" dirty="0">
                <a:solidFill>
                  <a:srgbClr val="003366"/>
                </a:solidFill>
                <a:latin typeface="Cambria"/>
                <a:cs typeface="Cambria"/>
              </a:rPr>
              <a:t>compus </a:t>
            </a:r>
            <a:r>
              <a:rPr sz="2400" spc="70" dirty="0">
                <a:solidFill>
                  <a:srgbClr val="003366"/>
                </a:solidFill>
                <a:latin typeface="Cambria"/>
                <a:cs typeface="Cambria"/>
              </a:rPr>
              <a:t>din </a:t>
            </a:r>
            <a:r>
              <a:rPr sz="2400" spc="10" dirty="0">
                <a:solidFill>
                  <a:srgbClr val="003366"/>
                </a:solidFill>
                <a:latin typeface="Cambria"/>
                <a:cs typeface="Cambria"/>
              </a:rPr>
              <a:t>relaţii, </a:t>
            </a:r>
            <a:r>
              <a:rPr sz="2400" spc="15" dirty="0">
                <a:solidFill>
                  <a:srgbClr val="003366"/>
                </a:solidFill>
                <a:latin typeface="Cambria"/>
                <a:cs typeface="Cambria"/>
              </a:rPr>
              <a:t>atribute,</a:t>
            </a:r>
            <a:r>
              <a:rPr sz="2400" spc="180" dirty="0">
                <a:solidFill>
                  <a:srgbClr val="003366"/>
                </a:solidFill>
                <a:latin typeface="Cambria"/>
                <a:cs typeface="Cambria"/>
              </a:rPr>
              <a:t> </a:t>
            </a:r>
            <a:r>
              <a:rPr sz="2400" spc="-20" dirty="0">
                <a:solidFill>
                  <a:srgbClr val="003366"/>
                </a:solidFill>
                <a:latin typeface="Cambria"/>
                <a:cs typeface="Cambria"/>
              </a:rPr>
              <a:t>etc</a:t>
            </a:r>
            <a:endParaRPr sz="2400" dirty="0">
              <a:latin typeface="Cambria"/>
              <a:cs typeface="Cambria"/>
            </a:endParaRPr>
          </a:p>
        </p:txBody>
      </p:sp>
      <p:sp>
        <p:nvSpPr>
          <p:cNvPr id="5" name="object 5"/>
          <p:cNvSpPr txBox="1"/>
          <p:nvPr/>
        </p:nvSpPr>
        <p:spPr>
          <a:xfrm>
            <a:off x="840739" y="5221985"/>
            <a:ext cx="3543300" cy="760095"/>
          </a:xfrm>
          <a:prstGeom prst="rect">
            <a:avLst/>
          </a:prstGeom>
        </p:spPr>
        <p:txBody>
          <a:bodyPr vert="horz" wrap="square" lIns="0" tIns="9525" rIns="0" bIns="0" rtlCol="0">
            <a:spAutoFit/>
          </a:bodyPr>
          <a:lstStyle/>
          <a:p>
            <a:pPr marL="12700" marR="5080">
              <a:lnSpc>
                <a:spcPct val="100800"/>
              </a:lnSpc>
              <a:spcBef>
                <a:spcPts val="75"/>
              </a:spcBef>
            </a:pPr>
            <a:r>
              <a:rPr sz="1800" spc="885" dirty="0">
                <a:solidFill>
                  <a:srgbClr val="9A0000"/>
                </a:solidFill>
                <a:latin typeface="Wingdings"/>
                <a:cs typeface="Wingdings"/>
              </a:rPr>
              <a:t>◼</a:t>
            </a:r>
            <a:r>
              <a:rPr sz="1800" spc="300" dirty="0">
                <a:solidFill>
                  <a:srgbClr val="9A0000"/>
                </a:solidFill>
                <a:latin typeface="Times New Roman"/>
                <a:cs typeface="Times New Roman"/>
              </a:rPr>
              <a:t> </a:t>
            </a:r>
            <a:r>
              <a:rPr sz="2400" b="1" i="1" spc="-5" dirty="0">
                <a:solidFill>
                  <a:srgbClr val="FF0000"/>
                </a:solidFill>
                <a:latin typeface="Palatino Linotype"/>
                <a:cs typeface="Palatino Linotype"/>
              </a:rPr>
              <a:t>Fizic </a:t>
            </a:r>
            <a:r>
              <a:rPr sz="2400" dirty="0">
                <a:solidFill>
                  <a:srgbClr val="003366"/>
                </a:solidFill>
                <a:latin typeface="Cambria"/>
                <a:cs typeface="Cambria"/>
              </a:rPr>
              <a:t>- </a:t>
            </a:r>
            <a:r>
              <a:rPr sz="2400" spc="5" dirty="0">
                <a:solidFill>
                  <a:srgbClr val="003366"/>
                </a:solidFill>
                <a:latin typeface="Cambria"/>
                <a:cs typeface="Cambria"/>
              </a:rPr>
              <a:t>fişierele </a:t>
            </a:r>
            <a:r>
              <a:rPr sz="2400" spc="55" dirty="0">
                <a:solidFill>
                  <a:srgbClr val="003366"/>
                </a:solidFill>
                <a:latin typeface="Cambria"/>
                <a:cs typeface="Cambria"/>
              </a:rPr>
              <a:t>de </a:t>
            </a:r>
            <a:r>
              <a:rPr sz="2400" spc="25" dirty="0">
                <a:solidFill>
                  <a:srgbClr val="003366"/>
                </a:solidFill>
                <a:latin typeface="Cambria"/>
                <a:cs typeface="Cambria"/>
              </a:rPr>
              <a:t>date </a:t>
            </a:r>
            <a:r>
              <a:rPr sz="2400" spc="-670" dirty="0">
                <a:solidFill>
                  <a:srgbClr val="003366"/>
                </a:solidFill>
                <a:latin typeface="Cambria"/>
                <a:cs typeface="Cambria"/>
              </a:rPr>
              <a:t>şi </a:t>
            </a:r>
            <a:r>
              <a:rPr sz="2400" spc="-520" dirty="0">
                <a:solidFill>
                  <a:srgbClr val="003366"/>
                </a:solidFill>
                <a:latin typeface="Cambria"/>
                <a:cs typeface="Cambria"/>
              </a:rPr>
              <a:t> </a:t>
            </a:r>
            <a:r>
              <a:rPr sz="2400" spc="30" dirty="0">
                <a:solidFill>
                  <a:srgbClr val="003366"/>
                </a:solidFill>
                <a:latin typeface="Cambria"/>
                <a:cs typeface="Cambria"/>
              </a:rPr>
              <a:t>indecşi</a:t>
            </a:r>
            <a:endParaRPr sz="2400" dirty="0">
              <a:latin typeface="Cambria"/>
              <a:cs typeface="Cambria"/>
            </a:endParaRPr>
          </a:p>
        </p:txBody>
      </p:sp>
      <p:sp>
        <p:nvSpPr>
          <p:cNvPr id="6" name="object 6"/>
          <p:cNvSpPr/>
          <p:nvPr/>
        </p:nvSpPr>
        <p:spPr>
          <a:xfrm>
            <a:off x="6642354" y="5057394"/>
            <a:ext cx="1069975" cy="1117600"/>
          </a:xfrm>
          <a:custGeom>
            <a:avLst/>
            <a:gdLst/>
            <a:ahLst/>
            <a:cxnLst/>
            <a:rect l="l" t="t" r="r" b="b"/>
            <a:pathLst>
              <a:path w="1069975" h="1117600">
                <a:moveTo>
                  <a:pt x="16764" y="101345"/>
                </a:moveTo>
                <a:lnTo>
                  <a:pt x="65140" y="58605"/>
                </a:lnTo>
                <a:lnTo>
                  <a:pt x="144431" y="34841"/>
                </a:lnTo>
                <a:lnTo>
                  <a:pt x="195772" y="24846"/>
                </a:lnTo>
                <a:lnTo>
                  <a:pt x="253836" y="16318"/>
                </a:lnTo>
                <a:lnTo>
                  <a:pt x="317817" y="9413"/>
                </a:lnTo>
                <a:lnTo>
                  <a:pt x="386910" y="4288"/>
                </a:lnTo>
                <a:lnTo>
                  <a:pt x="460309" y="1098"/>
                </a:lnTo>
                <a:lnTo>
                  <a:pt x="537210" y="0"/>
                </a:lnTo>
                <a:lnTo>
                  <a:pt x="614110" y="1098"/>
                </a:lnTo>
                <a:lnTo>
                  <a:pt x="687509" y="4288"/>
                </a:lnTo>
                <a:lnTo>
                  <a:pt x="756602" y="9413"/>
                </a:lnTo>
                <a:lnTo>
                  <a:pt x="820583" y="16318"/>
                </a:lnTo>
                <a:lnTo>
                  <a:pt x="878647" y="24846"/>
                </a:lnTo>
                <a:lnTo>
                  <a:pt x="929988" y="34841"/>
                </a:lnTo>
                <a:lnTo>
                  <a:pt x="973800" y="46146"/>
                </a:lnTo>
                <a:lnTo>
                  <a:pt x="1035618" y="72063"/>
                </a:lnTo>
                <a:lnTo>
                  <a:pt x="1057655" y="101345"/>
                </a:lnTo>
                <a:lnTo>
                  <a:pt x="1052012" y="116330"/>
                </a:lnTo>
                <a:lnTo>
                  <a:pt x="1009279" y="144086"/>
                </a:lnTo>
                <a:lnTo>
                  <a:pt x="929988" y="167850"/>
                </a:lnTo>
                <a:lnTo>
                  <a:pt x="878647" y="177845"/>
                </a:lnTo>
                <a:lnTo>
                  <a:pt x="820583" y="186373"/>
                </a:lnTo>
                <a:lnTo>
                  <a:pt x="756602" y="193278"/>
                </a:lnTo>
                <a:lnTo>
                  <a:pt x="687509" y="198403"/>
                </a:lnTo>
                <a:lnTo>
                  <a:pt x="614110" y="201593"/>
                </a:lnTo>
                <a:lnTo>
                  <a:pt x="537210" y="202691"/>
                </a:lnTo>
                <a:lnTo>
                  <a:pt x="460309" y="201593"/>
                </a:lnTo>
                <a:lnTo>
                  <a:pt x="386910" y="198403"/>
                </a:lnTo>
                <a:lnTo>
                  <a:pt x="317817" y="193278"/>
                </a:lnTo>
                <a:lnTo>
                  <a:pt x="253836" y="186373"/>
                </a:lnTo>
                <a:lnTo>
                  <a:pt x="195772" y="177845"/>
                </a:lnTo>
                <a:lnTo>
                  <a:pt x="144431" y="167850"/>
                </a:lnTo>
                <a:lnTo>
                  <a:pt x="100619" y="156545"/>
                </a:lnTo>
                <a:lnTo>
                  <a:pt x="38801" y="130628"/>
                </a:lnTo>
                <a:lnTo>
                  <a:pt x="16764" y="101345"/>
                </a:lnTo>
                <a:close/>
              </a:path>
              <a:path w="1069975" h="1117600">
                <a:moveTo>
                  <a:pt x="0" y="96011"/>
                </a:moveTo>
                <a:lnTo>
                  <a:pt x="3048" y="1053083"/>
                </a:lnTo>
              </a:path>
              <a:path w="1069975" h="1117600">
                <a:moveTo>
                  <a:pt x="16764" y="1015745"/>
                </a:moveTo>
                <a:lnTo>
                  <a:pt x="65140" y="973022"/>
                </a:lnTo>
                <a:lnTo>
                  <a:pt x="144431" y="949256"/>
                </a:lnTo>
                <a:lnTo>
                  <a:pt x="195772" y="939259"/>
                </a:lnTo>
                <a:lnTo>
                  <a:pt x="253836" y="930728"/>
                </a:lnTo>
                <a:lnTo>
                  <a:pt x="317817" y="923819"/>
                </a:lnTo>
                <a:lnTo>
                  <a:pt x="386910" y="918691"/>
                </a:lnTo>
                <a:lnTo>
                  <a:pt x="460309" y="915498"/>
                </a:lnTo>
                <a:lnTo>
                  <a:pt x="537210" y="914399"/>
                </a:lnTo>
                <a:lnTo>
                  <a:pt x="614110" y="915498"/>
                </a:lnTo>
                <a:lnTo>
                  <a:pt x="687509" y="918691"/>
                </a:lnTo>
                <a:lnTo>
                  <a:pt x="756602" y="923819"/>
                </a:lnTo>
                <a:lnTo>
                  <a:pt x="820583" y="930728"/>
                </a:lnTo>
                <a:lnTo>
                  <a:pt x="878647" y="939259"/>
                </a:lnTo>
                <a:lnTo>
                  <a:pt x="929988" y="949256"/>
                </a:lnTo>
                <a:lnTo>
                  <a:pt x="973800" y="960563"/>
                </a:lnTo>
                <a:lnTo>
                  <a:pt x="1035618" y="986477"/>
                </a:lnTo>
                <a:lnTo>
                  <a:pt x="1057655" y="1015745"/>
                </a:lnTo>
                <a:lnTo>
                  <a:pt x="1052012" y="1030721"/>
                </a:lnTo>
                <a:lnTo>
                  <a:pt x="1009279" y="1058469"/>
                </a:lnTo>
                <a:lnTo>
                  <a:pt x="929988" y="1082235"/>
                </a:lnTo>
                <a:lnTo>
                  <a:pt x="878647" y="1092232"/>
                </a:lnTo>
                <a:lnTo>
                  <a:pt x="820583" y="1100763"/>
                </a:lnTo>
                <a:lnTo>
                  <a:pt x="756602" y="1107672"/>
                </a:lnTo>
                <a:lnTo>
                  <a:pt x="687509" y="1112800"/>
                </a:lnTo>
                <a:lnTo>
                  <a:pt x="614110" y="1115993"/>
                </a:lnTo>
                <a:lnTo>
                  <a:pt x="537210" y="1117091"/>
                </a:lnTo>
                <a:lnTo>
                  <a:pt x="460309" y="1115993"/>
                </a:lnTo>
                <a:lnTo>
                  <a:pt x="386910" y="1112800"/>
                </a:lnTo>
                <a:lnTo>
                  <a:pt x="317817" y="1107672"/>
                </a:lnTo>
                <a:lnTo>
                  <a:pt x="253836" y="1100763"/>
                </a:lnTo>
                <a:lnTo>
                  <a:pt x="195772" y="1092232"/>
                </a:lnTo>
                <a:lnTo>
                  <a:pt x="144431" y="1082235"/>
                </a:lnTo>
                <a:lnTo>
                  <a:pt x="100619" y="1070928"/>
                </a:lnTo>
                <a:lnTo>
                  <a:pt x="38801" y="1045014"/>
                </a:lnTo>
                <a:lnTo>
                  <a:pt x="16764" y="1015745"/>
                </a:lnTo>
                <a:close/>
              </a:path>
              <a:path w="1069975" h="1117600">
                <a:moveTo>
                  <a:pt x="1069848" y="138683"/>
                </a:moveTo>
                <a:lnTo>
                  <a:pt x="1069848" y="976883"/>
                </a:lnTo>
              </a:path>
            </a:pathLst>
          </a:custGeom>
          <a:ln w="25908">
            <a:solidFill>
              <a:srgbClr val="003366"/>
            </a:solidFill>
          </a:ln>
        </p:spPr>
        <p:txBody>
          <a:bodyPr wrap="square" lIns="0" tIns="0" rIns="0" bIns="0" rtlCol="0"/>
          <a:lstStyle/>
          <a:p>
            <a:endParaRPr b="1"/>
          </a:p>
        </p:txBody>
      </p:sp>
      <p:sp>
        <p:nvSpPr>
          <p:cNvPr id="7" name="object 7"/>
          <p:cNvSpPr txBox="1"/>
          <p:nvPr/>
        </p:nvSpPr>
        <p:spPr>
          <a:xfrm>
            <a:off x="6049517" y="4447794"/>
            <a:ext cx="2336800" cy="355600"/>
          </a:xfrm>
          <a:prstGeom prst="rect">
            <a:avLst/>
          </a:prstGeom>
          <a:solidFill>
            <a:srgbClr val="EAEAEA">
              <a:alpha val="50195"/>
            </a:srgbClr>
          </a:solidFill>
          <a:ln w="25907">
            <a:solidFill>
              <a:srgbClr val="003366"/>
            </a:solidFill>
          </a:ln>
        </p:spPr>
        <p:txBody>
          <a:bodyPr vert="horz" wrap="square" lIns="0" tIns="0" rIns="0" bIns="0" rtlCol="0">
            <a:spAutoFit/>
          </a:bodyPr>
          <a:lstStyle/>
          <a:p>
            <a:pPr marL="61594">
              <a:lnSpc>
                <a:spcPts val="2795"/>
              </a:lnSpc>
            </a:pPr>
            <a:r>
              <a:rPr sz="2400" b="1" spc="20" dirty="0">
                <a:solidFill>
                  <a:srgbClr val="003366"/>
                </a:solidFill>
                <a:latin typeface="Cambria"/>
                <a:cs typeface="Cambria"/>
              </a:rPr>
              <a:t>Structura</a:t>
            </a:r>
            <a:r>
              <a:rPr sz="2400" b="1" spc="60" dirty="0">
                <a:solidFill>
                  <a:srgbClr val="003366"/>
                </a:solidFill>
                <a:latin typeface="Cambria"/>
                <a:cs typeface="Cambria"/>
              </a:rPr>
              <a:t> </a:t>
            </a:r>
            <a:r>
              <a:rPr sz="2400" b="1" spc="45" dirty="0">
                <a:solidFill>
                  <a:srgbClr val="003366"/>
                </a:solidFill>
                <a:latin typeface="Cambria"/>
                <a:cs typeface="Cambria"/>
              </a:rPr>
              <a:t>fizică</a:t>
            </a:r>
            <a:endParaRPr sz="2400" b="1">
              <a:latin typeface="Cambria"/>
              <a:cs typeface="Cambria"/>
            </a:endParaRPr>
          </a:p>
        </p:txBody>
      </p:sp>
      <p:sp>
        <p:nvSpPr>
          <p:cNvPr id="8" name="object 8"/>
          <p:cNvSpPr txBox="1"/>
          <p:nvPr/>
        </p:nvSpPr>
        <p:spPr>
          <a:xfrm>
            <a:off x="5820916" y="3761994"/>
            <a:ext cx="2942083" cy="359073"/>
          </a:xfrm>
          <a:prstGeom prst="rect">
            <a:avLst/>
          </a:prstGeom>
          <a:solidFill>
            <a:srgbClr val="EAEAEA">
              <a:alpha val="50195"/>
            </a:srgbClr>
          </a:solidFill>
          <a:ln w="25907">
            <a:solidFill>
              <a:srgbClr val="003366"/>
            </a:solidFill>
          </a:ln>
        </p:spPr>
        <p:txBody>
          <a:bodyPr vert="horz" wrap="square" lIns="0" tIns="0" rIns="0" bIns="0" rtlCol="0">
            <a:spAutoFit/>
          </a:bodyPr>
          <a:lstStyle/>
          <a:p>
            <a:pPr marL="131445">
              <a:lnSpc>
                <a:spcPts val="2795"/>
              </a:lnSpc>
            </a:pPr>
            <a:r>
              <a:rPr sz="2400" b="1" spc="30" dirty="0">
                <a:solidFill>
                  <a:srgbClr val="003366"/>
                </a:solidFill>
                <a:latin typeface="Cambria"/>
                <a:cs typeface="Cambria"/>
              </a:rPr>
              <a:t>Struct. </a:t>
            </a:r>
            <a:r>
              <a:rPr sz="2400" b="1" spc="35" dirty="0">
                <a:solidFill>
                  <a:srgbClr val="003366"/>
                </a:solidFill>
                <a:latin typeface="Cambria"/>
                <a:cs typeface="Cambria"/>
              </a:rPr>
              <a:t>conceptuală</a:t>
            </a:r>
            <a:endParaRPr sz="2400" b="1" dirty="0">
              <a:latin typeface="Cambria"/>
              <a:cs typeface="Cambria"/>
            </a:endParaRPr>
          </a:p>
        </p:txBody>
      </p:sp>
      <p:sp>
        <p:nvSpPr>
          <p:cNvPr id="9" name="object 9"/>
          <p:cNvSpPr txBox="1"/>
          <p:nvPr/>
        </p:nvSpPr>
        <p:spPr>
          <a:xfrm>
            <a:off x="5363717" y="2923794"/>
            <a:ext cx="1041400" cy="355600"/>
          </a:xfrm>
          <a:prstGeom prst="rect">
            <a:avLst/>
          </a:prstGeom>
          <a:solidFill>
            <a:srgbClr val="EAEAEA">
              <a:alpha val="50195"/>
            </a:srgbClr>
          </a:solidFill>
          <a:ln w="25907">
            <a:solidFill>
              <a:srgbClr val="003366"/>
            </a:solidFill>
          </a:ln>
        </p:spPr>
        <p:txBody>
          <a:bodyPr vert="horz" wrap="square" lIns="0" tIns="0" rIns="0" bIns="0" rtlCol="0">
            <a:spAutoFit/>
          </a:bodyPr>
          <a:lstStyle/>
          <a:p>
            <a:pPr marL="61594">
              <a:lnSpc>
                <a:spcPts val="2795"/>
              </a:lnSpc>
            </a:pPr>
            <a:r>
              <a:rPr sz="2400" b="1" spc="105" dirty="0">
                <a:solidFill>
                  <a:srgbClr val="003366"/>
                </a:solidFill>
                <a:latin typeface="Cambria"/>
                <a:cs typeface="Cambria"/>
              </a:rPr>
              <a:t>View</a:t>
            </a:r>
            <a:r>
              <a:rPr sz="2400" b="1" spc="20" dirty="0">
                <a:solidFill>
                  <a:srgbClr val="003366"/>
                </a:solidFill>
                <a:latin typeface="Cambria"/>
                <a:cs typeface="Cambria"/>
              </a:rPr>
              <a:t> </a:t>
            </a:r>
            <a:r>
              <a:rPr sz="2400" b="1" spc="-130" dirty="0">
                <a:solidFill>
                  <a:srgbClr val="003366"/>
                </a:solidFill>
                <a:latin typeface="Cambria"/>
                <a:cs typeface="Cambria"/>
              </a:rPr>
              <a:t>1</a:t>
            </a:r>
            <a:endParaRPr sz="2400" b="1">
              <a:latin typeface="Cambria"/>
              <a:cs typeface="Cambria"/>
            </a:endParaRPr>
          </a:p>
        </p:txBody>
      </p:sp>
      <p:sp>
        <p:nvSpPr>
          <p:cNvPr id="10" name="object 10"/>
          <p:cNvSpPr txBox="1"/>
          <p:nvPr/>
        </p:nvSpPr>
        <p:spPr>
          <a:xfrm>
            <a:off x="6659118" y="2923794"/>
            <a:ext cx="1041400" cy="355600"/>
          </a:xfrm>
          <a:prstGeom prst="rect">
            <a:avLst/>
          </a:prstGeom>
          <a:solidFill>
            <a:srgbClr val="EAEAEA">
              <a:alpha val="50195"/>
            </a:srgbClr>
          </a:solidFill>
          <a:ln w="25907">
            <a:solidFill>
              <a:srgbClr val="003366"/>
            </a:solidFill>
          </a:ln>
        </p:spPr>
        <p:txBody>
          <a:bodyPr vert="horz" wrap="square" lIns="0" tIns="0" rIns="0" bIns="0" rtlCol="0">
            <a:spAutoFit/>
          </a:bodyPr>
          <a:lstStyle/>
          <a:p>
            <a:pPr marL="61594">
              <a:lnSpc>
                <a:spcPts val="2795"/>
              </a:lnSpc>
            </a:pPr>
            <a:r>
              <a:rPr sz="2400" b="1" spc="105" dirty="0">
                <a:solidFill>
                  <a:srgbClr val="003366"/>
                </a:solidFill>
                <a:latin typeface="Cambria"/>
                <a:cs typeface="Cambria"/>
              </a:rPr>
              <a:t>View</a:t>
            </a:r>
            <a:r>
              <a:rPr sz="2400" b="1" spc="20" dirty="0">
                <a:solidFill>
                  <a:srgbClr val="003366"/>
                </a:solidFill>
                <a:latin typeface="Cambria"/>
                <a:cs typeface="Cambria"/>
              </a:rPr>
              <a:t> </a:t>
            </a:r>
            <a:r>
              <a:rPr sz="2400" b="1" spc="-130" dirty="0">
                <a:solidFill>
                  <a:srgbClr val="003366"/>
                </a:solidFill>
                <a:latin typeface="Cambria"/>
                <a:cs typeface="Cambria"/>
              </a:rPr>
              <a:t>2</a:t>
            </a:r>
            <a:endParaRPr sz="2400" b="1">
              <a:latin typeface="Cambria"/>
              <a:cs typeface="Cambria"/>
            </a:endParaRPr>
          </a:p>
        </p:txBody>
      </p:sp>
      <p:sp>
        <p:nvSpPr>
          <p:cNvPr id="11" name="object 11"/>
          <p:cNvSpPr txBox="1"/>
          <p:nvPr/>
        </p:nvSpPr>
        <p:spPr>
          <a:xfrm>
            <a:off x="7954518" y="2923794"/>
            <a:ext cx="1041400" cy="355600"/>
          </a:xfrm>
          <a:prstGeom prst="rect">
            <a:avLst/>
          </a:prstGeom>
          <a:solidFill>
            <a:srgbClr val="EAEAEA">
              <a:alpha val="50195"/>
            </a:srgbClr>
          </a:solidFill>
          <a:ln w="25907">
            <a:solidFill>
              <a:srgbClr val="003366"/>
            </a:solidFill>
          </a:ln>
        </p:spPr>
        <p:txBody>
          <a:bodyPr vert="horz" wrap="square" lIns="0" tIns="0" rIns="0" bIns="0" rtlCol="0">
            <a:spAutoFit/>
          </a:bodyPr>
          <a:lstStyle/>
          <a:p>
            <a:pPr marL="63500">
              <a:lnSpc>
                <a:spcPts val="2795"/>
              </a:lnSpc>
            </a:pPr>
            <a:r>
              <a:rPr sz="2400" b="1" spc="105" dirty="0">
                <a:solidFill>
                  <a:srgbClr val="003366"/>
                </a:solidFill>
                <a:latin typeface="Cambria"/>
                <a:cs typeface="Cambria"/>
              </a:rPr>
              <a:t>View</a:t>
            </a:r>
            <a:r>
              <a:rPr sz="2400" b="1" spc="20" dirty="0">
                <a:solidFill>
                  <a:srgbClr val="003366"/>
                </a:solidFill>
                <a:latin typeface="Cambria"/>
                <a:cs typeface="Cambria"/>
              </a:rPr>
              <a:t> </a:t>
            </a:r>
            <a:r>
              <a:rPr sz="2400" b="1" spc="-130" dirty="0">
                <a:solidFill>
                  <a:srgbClr val="003366"/>
                </a:solidFill>
                <a:latin typeface="Cambria"/>
                <a:cs typeface="Cambria"/>
              </a:rPr>
              <a:t>3</a:t>
            </a:r>
            <a:endParaRPr sz="2400" b="1">
              <a:latin typeface="Cambria"/>
              <a:cs typeface="Cambria"/>
            </a:endParaRPr>
          </a:p>
        </p:txBody>
      </p:sp>
      <p:sp>
        <p:nvSpPr>
          <p:cNvPr id="12" name="object 12"/>
          <p:cNvSpPr/>
          <p:nvPr/>
        </p:nvSpPr>
        <p:spPr>
          <a:xfrm>
            <a:off x="5882640" y="3290315"/>
            <a:ext cx="533400" cy="457200"/>
          </a:xfrm>
          <a:custGeom>
            <a:avLst/>
            <a:gdLst/>
            <a:ahLst/>
            <a:cxnLst/>
            <a:rect l="l" t="t" r="r" b="b"/>
            <a:pathLst>
              <a:path w="533400" h="457200">
                <a:moveTo>
                  <a:pt x="487481" y="426223"/>
                </a:moveTo>
                <a:lnTo>
                  <a:pt x="450723" y="436499"/>
                </a:lnTo>
                <a:lnTo>
                  <a:pt x="533400" y="457200"/>
                </a:lnTo>
                <a:lnTo>
                  <a:pt x="521538" y="429006"/>
                </a:lnTo>
                <a:lnTo>
                  <a:pt x="490727" y="429006"/>
                </a:lnTo>
                <a:lnTo>
                  <a:pt x="487481" y="426223"/>
                </a:lnTo>
                <a:close/>
              </a:path>
              <a:path w="533400" h="457200">
                <a:moveTo>
                  <a:pt x="495728" y="416563"/>
                </a:moveTo>
                <a:lnTo>
                  <a:pt x="494792" y="424180"/>
                </a:lnTo>
                <a:lnTo>
                  <a:pt x="487481" y="426223"/>
                </a:lnTo>
                <a:lnTo>
                  <a:pt x="490727" y="429006"/>
                </a:lnTo>
                <a:lnTo>
                  <a:pt x="498983" y="419354"/>
                </a:lnTo>
                <a:lnTo>
                  <a:pt x="495728" y="416563"/>
                </a:lnTo>
                <a:close/>
              </a:path>
              <a:path w="533400" h="457200">
                <a:moveTo>
                  <a:pt x="500380" y="378714"/>
                </a:moveTo>
                <a:lnTo>
                  <a:pt x="495728" y="416563"/>
                </a:lnTo>
                <a:lnTo>
                  <a:pt x="498983" y="419354"/>
                </a:lnTo>
                <a:lnTo>
                  <a:pt x="490727" y="429006"/>
                </a:lnTo>
                <a:lnTo>
                  <a:pt x="521538" y="429006"/>
                </a:lnTo>
                <a:lnTo>
                  <a:pt x="500380" y="378714"/>
                </a:lnTo>
                <a:close/>
              </a:path>
              <a:path w="533400" h="457200">
                <a:moveTo>
                  <a:pt x="45918" y="30976"/>
                </a:moveTo>
                <a:lnTo>
                  <a:pt x="38608" y="33020"/>
                </a:lnTo>
                <a:lnTo>
                  <a:pt x="37671" y="40636"/>
                </a:lnTo>
                <a:lnTo>
                  <a:pt x="487481" y="426223"/>
                </a:lnTo>
                <a:lnTo>
                  <a:pt x="494792" y="424180"/>
                </a:lnTo>
                <a:lnTo>
                  <a:pt x="495728" y="416563"/>
                </a:lnTo>
                <a:lnTo>
                  <a:pt x="45918" y="30976"/>
                </a:lnTo>
                <a:close/>
              </a:path>
              <a:path w="533400" h="457200">
                <a:moveTo>
                  <a:pt x="0" y="0"/>
                </a:moveTo>
                <a:lnTo>
                  <a:pt x="33020" y="78486"/>
                </a:lnTo>
                <a:lnTo>
                  <a:pt x="37671" y="40636"/>
                </a:lnTo>
                <a:lnTo>
                  <a:pt x="34417" y="37846"/>
                </a:lnTo>
                <a:lnTo>
                  <a:pt x="42672" y="28194"/>
                </a:lnTo>
                <a:lnTo>
                  <a:pt x="55872" y="28194"/>
                </a:lnTo>
                <a:lnTo>
                  <a:pt x="82676" y="20700"/>
                </a:lnTo>
                <a:lnTo>
                  <a:pt x="0" y="0"/>
                </a:lnTo>
                <a:close/>
              </a:path>
              <a:path w="533400" h="457200">
                <a:moveTo>
                  <a:pt x="42672" y="28194"/>
                </a:moveTo>
                <a:lnTo>
                  <a:pt x="34417" y="37846"/>
                </a:lnTo>
                <a:lnTo>
                  <a:pt x="37671" y="40636"/>
                </a:lnTo>
                <a:lnTo>
                  <a:pt x="38608" y="33020"/>
                </a:lnTo>
                <a:lnTo>
                  <a:pt x="45918" y="30976"/>
                </a:lnTo>
                <a:lnTo>
                  <a:pt x="42672" y="28194"/>
                </a:lnTo>
                <a:close/>
              </a:path>
              <a:path w="533400" h="457200">
                <a:moveTo>
                  <a:pt x="55872" y="28194"/>
                </a:moveTo>
                <a:lnTo>
                  <a:pt x="42672" y="28194"/>
                </a:lnTo>
                <a:lnTo>
                  <a:pt x="45918" y="30976"/>
                </a:lnTo>
                <a:lnTo>
                  <a:pt x="55872" y="28194"/>
                </a:lnTo>
                <a:close/>
              </a:path>
            </a:pathLst>
          </a:custGeom>
          <a:solidFill>
            <a:srgbClr val="003366"/>
          </a:solidFill>
        </p:spPr>
        <p:txBody>
          <a:bodyPr wrap="square" lIns="0" tIns="0" rIns="0" bIns="0" rtlCol="0"/>
          <a:lstStyle/>
          <a:p>
            <a:endParaRPr b="1"/>
          </a:p>
        </p:txBody>
      </p:sp>
      <p:sp>
        <p:nvSpPr>
          <p:cNvPr id="13" name="object 13"/>
          <p:cNvSpPr/>
          <p:nvPr/>
        </p:nvSpPr>
        <p:spPr>
          <a:xfrm>
            <a:off x="7139940" y="3290315"/>
            <a:ext cx="76200" cy="457200"/>
          </a:xfrm>
          <a:custGeom>
            <a:avLst/>
            <a:gdLst/>
            <a:ahLst/>
            <a:cxnLst/>
            <a:rect l="l" t="t" r="r" b="b"/>
            <a:pathLst>
              <a:path w="76200" h="457200">
                <a:moveTo>
                  <a:pt x="0" y="381000"/>
                </a:moveTo>
                <a:lnTo>
                  <a:pt x="38100" y="457200"/>
                </a:lnTo>
                <a:lnTo>
                  <a:pt x="63500" y="406400"/>
                </a:lnTo>
                <a:lnTo>
                  <a:pt x="31750" y="406400"/>
                </a:lnTo>
                <a:lnTo>
                  <a:pt x="31750" y="402166"/>
                </a:lnTo>
                <a:lnTo>
                  <a:pt x="0" y="381000"/>
                </a:lnTo>
                <a:close/>
              </a:path>
              <a:path w="76200" h="457200">
                <a:moveTo>
                  <a:pt x="31750" y="402166"/>
                </a:moveTo>
                <a:lnTo>
                  <a:pt x="31750" y="406400"/>
                </a:lnTo>
                <a:lnTo>
                  <a:pt x="38100" y="406400"/>
                </a:lnTo>
                <a:lnTo>
                  <a:pt x="31750" y="402166"/>
                </a:lnTo>
                <a:close/>
              </a:path>
              <a:path w="76200" h="457200">
                <a:moveTo>
                  <a:pt x="38100" y="50800"/>
                </a:moveTo>
                <a:lnTo>
                  <a:pt x="31750" y="55033"/>
                </a:lnTo>
                <a:lnTo>
                  <a:pt x="31750" y="402166"/>
                </a:lnTo>
                <a:lnTo>
                  <a:pt x="38100" y="406400"/>
                </a:lnTo>
                <a:lnTo>
                  <a:pt x="44450" y="402166"/>
                </a:lnTo>
                <a:lnTo>
                  <a:pt x="44450" y="55033"/>
                </a:lnTo>
                <a:lnTo>
                  <a:pt x="38100" y="50800"/>
                </a:lnTo>
                <a:close/>
              </a:path>
              <a:path w="76200" h="457200">
                <a:moveTo>
                  <a:pt x="44450" y="402166"/>
                </a:moveTo>
                <a:lnTo>
                  <a:pt x="38100" y="406400"/>
                </a:lnTo>
                <a:lnTo>
                  <a:pt x="44450" y="406400"/>
                </a:lnTo>
                <a:lnTo>
                  <a:pt x="44450" y="402166"/>
                </a:lnTo>
                <a:close/>
              </a:path>
              <a:path w="76200" h="457200">
                <a:moveTo>
                  <a:pt x="76200" y="381000"/>
                </a:moveTo>
                <a:lnTo>
                  <a:pt x="44450" y="402166"/>
                </a:lnTo>
                <a:lnTo>
                  <a:pt x="44450" y="406400"/>
                </a:lnTo>
                <a:lnTo>
                  <a:pt x="63500" y="406400"/>
                </a:lnTo>
                <a:lnTo>
                  <a:pt x="76200" y="381000"/>
                </a:lnTo>
                <a:close/>
              </a:path>
              <a:path w="76200" h="457200">
                <a:moveTo>
                  <a:pt x="38100" y="0"/>
                </a:moveTo>
                <a:lnTo>
                  <a:pt x="0" y="76200"/>
                </a:lnTo>
                <a:lnTo>
                  <a:pt x="31750" y="55033"/>
                </a:lnTo>
                <a:lnTo>
                  <a:pt x="31750" y="50800"/>
                </a:lnTo>
                <a:lnTo>
                  <a:pt x="63500" y="50800"/>
                </a:lnTo>
                <a:lnTo>
                  <a:pt x="38100" y="0"/>
                </a:lnTo>
                <a:close/>
              </a:path>
              <a:path w="76200" h="457200">
                <a:moveTo>
                  <a:pt x="63500" y="50800"/>
                </a:moveTo>
                <a:lnTo>
                  <a:pt x="44450" y="50800"/>
                </a:lnTo>
                <a:lnTo>
                  <a:pt x="44450" y="55033"/>
                </a:lnTo>
                <a:lnTo>
                  <a:pt x="76200" y="76200"/>
                </a:lnTo>
                <a:lnTo>
                  <a:pt x="63500" y="50800"/>
                </a:lnTo>
                <a:close/>
              </a:path>
              <a:path w="76200" h="457200">
                <a:moveTo>
                  <a:pt x="38100" y="50800"/>
                </a:moveTo>
                <a:lnTo>
                  <a:pt x="31750" y="50800"/>
                </a:lnTo>
                <a:lnTo>
                  <a:pt x="31750" y="55033"/>
                </a:lnTo>
                <a:lnTo>
                  <a:pt x="38100" y="50800"/>
                </a:lnTo>
                <a:close/>
              </a:path>
              <a:path w="76200" h="457200">
                <a:moveTo>
                  <a:pt x="44450" y="50800"/>
                </a:moveTo>
                <a:lnTo>
                  <a:pt x="38100" y="50800"/>
                </a:lnTo>
                <a:lnTo>
                  <a:pt x="44450" y="55033"/>
                </a:lnTo>
                <a:lnTo>
                  <a:pt x="44450" y="50800"/>
                </a:lnTo>
                <a:close/>
              </a:path>
            </a:pathLst>
          </a:custGeom>
          <a:solidFill>
            <a:srgbClr val="003366"/>
          </a:solidFill>
        </p:spPr>
        <p:txBody>
          <a:bodyPr wrap="square" lIns="0" tIns="0" rIns="0" bIns="0" rtlCol="0"/>
          <a:lstStyle/>
          <a:p>
            <a:endParaRPr b="1"/>
          </a:p>
        </p:txBody>
      </p:sp>
      <p:sp>
        <p:nvSpPr>
          <p:cNvPr id="14" name="object 14"/>
          <p:cNvSpPr/>
          <p:nvPr/>
        </p:nvSpPr>
        <p:spPr>
          <a:xfrm>
            <a:off x="7940040" y="3290315"/>
            <a:ext cx="533400" cy="457200"/>
          </a:xfrm>
          <a:custGeom>
            <a:avLst/>
            <a:gdLst/>
            <a:ahLst/>
            <a:cxnLst/>
            <a:rect l="l" t="t" r="r" b="b"/>
            <a:pathLst>
              <a:path w="533400" h="457200">
                <a:moveTo>
                  <a:pt x="33019" y="378714"/>
                </a:moveTo>
                <a:lnTo>
                  <a:pt x="0" y="457200"/>
                </a:lnTo>
                <a:lnTo>
                  <a:pt x="82676" y="436499"/>
                </a:lnTo>
                <a:lnTo>
                  <a:pt x="55872" y="429006"/>
                </a:lnTo>
                <a:lnTo>
                  <a:pt x="42671" y="429006"/>
                </a:lnTo>
                <a:lnTo>
                  <a:pt x="34416" y="419354"/>
                </a:lnTo>
                <a:lnTo>
                  <a:pt x="37671" y="416563"/>
                </a:lnTo>
                <a:lnTo>
                  <a:pt x="33019" y="378714"/>
                </a:lnTo>
                <a:close/>
              </a:path>
              <a:path w="533400" h="457200">
                <a:moveTo>
                  <a:pt x="37671" y="416563"/>
                </a:moveTo>
                <a:lnTo>
                  <a:pt x="34416" y="419354"/>
                </a:lnTo>
                <a:lnTo>
                  <a:pt x="42671" y="429006"/>
                </a:lnTo>
                <a:lnTo>
                  <a:pt x="45918" y="426223"/>
                </a:lnTo>
                <a:lnTo>
                  <a:pt x="38607" y="424180"/>
                </a:lnTo>
                <a:lnTo>
                  <a:pt x="37671" y="416563"/>
                </a:lnTo>
                <a:close/>
              </a:path>
              <a:path w="533400" h="457200">
                <a:moveTo>
                  <a:pt x="45918" y="426223"/>
                </a:moveTo>
                <a:lnTo>
                  <a:pt x="42671" y="429006"/>
                </a:lnTo>
                <a:lnTo>
                  <a:pt x="55872" y="429006"/>
                </a:lnTo>
                <a:lnTo>
                  <a:pt x="45918" y="426223"/>
                </a:lnTo>
                <a:close/>
              </a:path>
              <a:path w="533400" h="457200">
                <a:moveTo>
                  <a:pt x="487481" y="30976"/>
                </a:moveTo>
                <a:lnTo>
                  <a:pt x="37671" y="416563"/>
                </a:lnTo>
                <a:lnTo>
                  <a:pt x="38607" y="424180"/>
                </a:lnTo>
                <a:lnTo>
                  <a:pt x="45918" y="426223"/>
                </a:lnTo>
                <a:lnTo>
                  <a:pt x="495728" y="40636"/>
                </a:lnTo>
                <a:lnTo>
                  <a:pt x="494791" y="33020"/>
                </a:lnTo>
                <a:lnTo>
                  <a:pt x="487481" y="30976"/>
                </a:lnTo>
                <a:close/>
              </a:path>
              <a:path w="533400" h="457200">
                <a:moveTo>
                  <a:pt x="521538" y="28194"/>
                </a:moveTo>
                <a:lnTo>
                  <a:pt x="490727" y="28194"/>
                </a:lnTo>
                <a:lnTo>
                  <a:pt x="498982" y="37846"/>
                </a:lnTo>
                <a:lnTo>
                  <a:pt x="495728" y="40636"/>
                </a:lnTo>
                <a:lnTo>
                  <a:pt x="500379" y="78486"/>
                </a:lnTo>
                <a:lnTo>
                  <a:pt x="521538" y="28194"/>
                </a:lnTo>
                <a:close/>
              </a:path>
              <a:path w="533400" h="457200">
                <a:moveTo>
                  <a:pt x="490727" y="28194"/>
                </a:moveTo>
                <a:lnTo>
                  <a:pt x="487481" y="30976"/>
                </a:lnTo>
                <a:lnTo>
                  <a:pt x="494791" y="33020"/>
                </a:lnTo>
                <a:lnTo>
                  <a:pt x="495728" y="40636"/>
                </a:lnTo>
                <a:lnTo>
                  <a:pt x="498982" y="37846"/>
                </a:lnTo>
                <a:lnTo>
                  <a:pt x="490727" y="28194"/>
                </a:lnTo>
                <a:close/>
              </a:path>
              <a:path w="533400" h="457200">
                <a:moveTo>
                  <a:pt x="533400" y="0"/>
                </a:moveTo>
                <a:lnTo>
                  <a:pt x="450723" y="20700"/>
                </a:lnTo>
                <a:lnTo>
                  <a:pt x="487481" y="30976"/>
                </a:lnTo>
                <a:lnTo>
                  <a:pt x="490727" y="28194"/>
                </a:lnTo>
                <a:lnTo>
                  <a:pt x="521538" y="28194"/>
                </a:lnTo>
                <a:lnTo>
                  <a:pt x="533400" y="0"/>
                </a:lnTo>
                <a:close/>
              </a:path>
            </a:pathLst>
          </a:custGeom>
          <a:solidFill>
            <a:srgbClr val="003366"/>
          </a:solidFill>
        </p:spPr>
        <p:txBody>
          <a:bodyPr wrap="square" lIns="0" tIns="0" rIns="0" bIns="0" rtlCol="0"/>
          <a:lstStyle/>
          <a:p>
            <a:endParaRPr b="1"/>
          </a:p>
        </p:txBody>
      </p:sp>
      <p:sp>
        <p:nvSpPr>
          <p:cNvPr id="15" name="object 15"/>
          <p:cNvSpPr/>
          <p:nvPr/>
        </p:nvSpPr>
        <p:spPr>
          <a:xfrm>
            <a:off x="7139940" y="4128515"/>
            <a:ext cx="76200" cy="304800"/>
          </a:xfrm>
          <a:custGeom>
            <a:avLst/>
            <a:gdLst/>
            <a:ahLst/>
            <a:cxnLst/>
            <a:rect l="l" t="t" r="r" b="b"/>
            <a:pathLst>
              <a:path w="76200" h="304800">
                <a:moveTo>
                  <a:pt x="0" y="228599"/>
                </a:moveTo>
                <a:lnTo>
                  <a:pt x="38100" y="304799"/>
                </a:lnTo>
                <a:lnTo>
                  <a:pt x="63500" y="253999"/>
                </a:lnTo>
                <a:lnTo>
                  <a:pt x="31750" y="253999"/>
                </a:lnTo>
                <a:lnTo>
                  <a:pt x="31750" y="249766"/>
                </a:lnTo>
                <a:lnTo>
                  <a:pt x="0" y="228599"/>
                </a:lnTo>
                <a:close/>
              </a:path>
              <a:path w="76200" h="304800">
                <a:moveTo>
                  <a:pt x="31750" y="249766"/>
                </a:moveTo>
                <a:lnTo>
                  <a:pt x="31750" y="253999"/>
                </a:lnTo>
                <a:lnTo>
                  <a:pt x="38100" y="253999"/>
                </a:lnTo>
                <a:lnTo>
                  <a:pt x="31750" y="249766"/>
                </a:lnTo>
                <a:close/>
              </a:path>
              <a:path w="76200" h="304800">
                <a:moveTo>
                  <a:pt x="38100" y="50799"/>
                </a:moveTo>
                <a:lnTo>
                  <a:pt x="31750" y="55033"/>
                </a:lnTo>
                <a:lnTo>
                  <a:pt x="31750" y="249766"/>
                </a:lnTo>
                <a:lnTo>
                  <a:pt x="38100" y="253999"/>
                </a:lnTo>
                <a:lnTo>
                  <a:pt x="44450" y="249766"/>
                </a:lnTo>
                <a:lnTo>
                  <a:pt x="44450" y="55033"/>
                </a:lnTo>
                <a:lnTo>
                  <a:pt x="38100" y="50799"/>
                </a:lnTo>
                <a:close/>
              </a:path>
              <a:path w="76200" h="304800">
                <a:moveTo>
                  <a:pt x="44450" y="249766"/>
                </a:moveTo>
                <a:lnTo>
                  <a:pt x="38100" y="253999"/>
                </a:lnTo>
                <a:lnTo>
                  <a:pt x="44450" y="253999"/>
                </a:lnTo>
                <a:lnTo>
                  <a:pt x="44450" y="249766"/>
                </a:lnTo>
                <a:close/>
              </a:path>
              <a:path w="76200" h="304800">
                <a:moveTo>
                  <a:pt x="76200" y="228599"/>
                </a:moveTo>
                <a:lnTo>
                  <a:pt x="44450" y="249766"/>
                </a:lnTo>
                <a:lnTo>
                  <a:pt x="44450" y="253999"/>
                </a:lnTo>
                <a:lnTo>
                  <a:pt x="63500" y="253999"/>
                </a:lnTo>
                <a:lnTo>
                  <a:pt x="76200" y="228599"/>
                </a:lnTo>
                <a:close/>
              </a:path>
              <a:path w="76200" h="304800">
                <a:moveTo>
                  <a:pt x="38100" y="0"/>
                </a:moveTo>
                <a:lnTo>
                  <a:pt x="0" y="76199"/>
                </a:lnTo>
                <a:lnTo>
                  <a:pt x="31750" y="55033"/>
                </a:lnTo>
                <a:lnTo>
                  <a:pt x="31750" y="50799"/>
                </a:lnTo>
                <a:lnTo>
                  <a:pt x="63500" y="50799"/>
                </a:lnTo>
                <a:lnTo>
                  <a:pt x="38100" y="0"/>
                </a:lnTo>
                <a:close/>
              </a:path>
              <a:path w="76200" h="304800">
                <a:moveTo>
                  <a:pt x="63500" y="50799"/>
                </a:moveTo>
                <a:lnTo>
                  <a:pt x="44450" y="50799"/>
                </a:lnTo>
                <a:lnTo>
                  <a:pt x="44450" y="55033"/>
                </a:lnTo>
                <a:lnTo>
                  <a:pt x="76200" y="76199"/>
                </a:lnTo>
                <a:lnTo>
                  <a:pt x="63500" y="50799"/>
                </a:lnTo>
                <a:close/>
              </a:path>
              <a:path w="76200" h="304800">
                <a:moveTo>
                  <a:pt x="38100" y="50799"/>
                </a:moveTo>
                <a:lnTo>
                  <a:pt x="31750" y="50799"/>
                </a:lnTo>
                <a:lnTo>
                  <a:pt x="31750" y="55033"/>
                </a:lnTo>
                <a:lnTo>
                  <a:pt x="38100" y="50799"/>
                </a:lnTo>
                <a:close/>
              </a:path>
              <a:path w="76200" h="304800">
                <a:moveTo>
                  <a:pt x="44450" y="50799"/>
                </a:moveTo>
                <a:lnTo>
                  <a:pt x="38100" y="50799"/>
                </a:lnTo>
                <a:lnTo>
                  <a:pt x="44450" y="55033"/>
                </a:lnTo>
                <a:lnTo>
                  <a:pt x="44450" y="50799"/>
                </a:lnTo>
                <a:close/>
              </a:path>
            </a:pathLst>
          </a:custGeom>
          <a:solidFill>
            <a:srgbClr val="003366"/>
          </a:solidFill>
        </p:spPr>
        <p:txBody>
          <a:bodyPr wrap="square" lIns="0" tIns="0" rIns="0" bIns="0" rtlCol="0"/>
          <a:lstStyle/>
          <a:p>
            <a:endParaRPr b="1"/>
          </a:p>
        </p:txBody>
      </p:sp>
      <p:sp>
        <p:nvSpPr>
          <p:cNvPr id="16" name="object 16"/>
          <p:cNvSpPr/>
          <p:nvPr/>
        </p:nvSpPr>
        <p:spPr>
          <a:xfrm>
            <a:off x="7139940" y="4814315"/>
            <a:ext cx="76200" cy="381000"/>
          </a:xfrm>
          <a:custGeom>
            <a:avLst/>
            <a:gdLst/>
            <a:ahLst/>
            <a:cxnLst/>
            <a:rect l="l" t="t" r="r" b="b"/>
            <a:pathLst>
              <a:path w="76200" h="381000">
                <a:moveTo>
                  <a:pt x="0" y="304799"/>
                </a:moveTo>
                <a:lnTo>
                  <a:pt x="38100" y="380999"/>
                </a:lnTo>
                <a:lnTo>
                  <a:pt x="63500" y="330199"/>
                </a:lnTo>
                <a:lnTo>
                  <a:pt x="31750" y="330199"/>
                </a:lnTo>
                <a:lnTo>
                  <a:pt x="31750" y="325966"/>
                </a:lnTo>
                <a:lnTo>
                  <a:pt x="0" y="304799"/>
                </a:lnTo>
                <a:close/>
              </a:path>
              <a:path w="76200" h="381000">
                <a:moveTo>
                  <a:pt x="31750" y="325966"/>
                </a:moveTo>
                <a:lnTo>
                  <a:pt x="31750" y="330199"/>
                </a:lnTo>
                <a:lnTo>
                  <a:pt x="38100" y="330199"/>
                </a:lnTo>
                <a:lnTo>
                  <a:pt x="31750" y="325966"/>
                </a:lnTo>
                <a:close/>
              </a:path>
              <a:path w="76200" h="381000">
                <a:moveTo>
                  <a:pt x="38100" y="50799"/>
                </a:moveTo>
                <a:lnTo>
                  <a:pt x="31750" y="55033"/>
                </a:lnTo>
                <a:lnTo>
                  <a:pt x="31750" y="325966"/>
                </a:lnTo>
                <a:lnTo>
                  <a:pt x="38100" y="330199"/>
                </a:lnTo>
                <a:lnTo>
                  <a:pt x="44450" y="325966"/>
                </a:lnTo>
                <a:lnTo>
                  <a:pt x="44450" y="55033"/>
                </a:lnTo>
                <a:lnTo>
                  <a:pt x="38100" y="50799"/>
                </a:lnTo>
                <a:close/>
              </a:path>
              <a:path w="76200" h="381000">
                <a:moveTo>
                  <a:pt x="44450" y="325966"/>
                </a:moveTo>
                <a:lnTo>
                  <a:pt x="38100" y="330199"/>
                </a:lnTo>
                <a:lnTo>
                  <a:pt x="44450" y="330199"/>
                </a:lnTo>
                <a:lnTo>
                  <a:pt x="44450" y="325966"/>
                </a:lnTo>
                <a:close/>
              </a:path>
              <a:path w="76200" h="381000">
                <a:moveTo>
                  <a:pt x="76200" y="304799"/>
                </a:moveTo>
                <a:lnTo>
                  <a:pt x="44450" y="325966"/>
                </a:lnTo>
                <a:lnTo>
                  <a:pt x="44450" y="330199"/>
                </a:lnTo>
                <a:lnTo>
                  <a:pt x="63500" y="330199"/>
                </a:lnTo>
                <a:lnTo>
                  <a:pt x="76200" y="304799"/>
                </a:lnTo>
                <a:close/>
              </a:path>
              <a:path w="76200" h="381000">
                <a:moveTo>
                  <a:pt x="38100" y="0"/>
                </a:moveTo>
                <a:lnTo>
                  <a:pt x="0" y="76199"/>
                </a:lnTo>
                <a:lnTo>
                  <a:pt x="31750" y="55033"/>
                </a:lnTo>
                <a:lnTo>
                  <a:pt x="31750" y="50799"/>
                </a:lnTo>
                <a:lnTo>
                  <a:pt x="63500" y="50799"/>
                </a:lnTo>
                <a:lnTo>
                  <a:pt x="38100" y="0"/>
                </a:lnTo>
                <a:close/>
              </a:path>
              <a:path w="76200" h="381000">
                <a:moveTo>
                  <a:pt x="63500" y="50799"/>
                </a:moveTo>
                <a:lnTo>
                  <a:pt x="44450" y="50799"/>
                </a:lnTo>
                <a:lnTo>
                  <a:pt x="44450" y="55033"/>
                </a:lnTo>
                <a:lnTo>
                  <a:pt x="76200" y="76199"/>
                </a:lnTo>
                <a:lnTo>
                  <a:pt x="63500" y="50799"/>
                </a:lnTo>
                <a:close/>
              </a:path>
              <a:path w="76200" h="381000">
                <a:moveTo>
                  <a:pt x="38100" y="50799"/>
                </a:moveTo>
                <a:lnTo>
                  <a:pt x="31750" y="50799"/>
                </a:lnTo>
                <a:lnTo>
                  <a:pt x="31750" y="55033"/>
                </a:lnTo>
                <a:lnTo>
                  <a:pt x="38100" y="50799"/>
                </a:lnTo>
                <a:close/>
              </a:path>
              <a:path w="76200" h="381000">
                <a:moveTo>
                  <a:pt x="44450" y="50799"/>
                </a:moveTo>
                <a:lnTo>
                  <a:pt x="38100" y="50799"/>
                </a:lnTo>
                <a:lnTo>
                  <a:pt x="44450" y="55033"/>
                </a:lnTo>
                <a:lnTo>
                  <a:pt x="44450" y="50799"/>
                </a:lnTo>
                <a:close/>
              </a:path>
            </a:pathLst>
          </a:custGeom>
          <a:solidFill>
            <a:srgbClr val="003366"/>
          </a:solidFill>
        </p:spPr>
        <p:txBody>
          <a:bodyPr wrap="square" lIns="0" tIns="0" rIns="0" bIns="0" rtlCol="0"/>
          <a:lstStyle/>
          <a:p>
            <a:endParaRPr b="1"/>
          </a:p>
        </p:txBody>
      </p:sp>
      <p:sp>
        <p:nvSpPr>
          <p:cNvPr id="17" name="object 17"/>
          <p:cNvSpPr txBox="1"/>
          <p:nvPr/>
        </p:nvSpPr>
        <p:spPr>
          <a:xfrm>
            <a:off x="6877304" y="5448096"/>
            <a:ext cx="584200"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003366"/>
                </a:solidFill>
                <a:latin typeface="Times New Roman"/>
                <a:cs typeface="Times New Roman"/>
              </a:rPr>
              <a:t>Disc</a:t>
            </a:r>
            <a:endParaRPr sz="2400" b="1">
              <a:latin typeface="Times New Roman"/>
              <a:cs typeface="Times New Roman"/>
            </a:endParaRPr>
          </a:p>
        </p:txBody>
      </p:sp>
      <p:sp>
        <p:nvSpPr>
          <p:cNvPr id="18" name="object 18"/>
          <p:cNvSpPr txBox="1"/>
          <p:nvPr/>
        </p:nvSpPr>
        <p:spPr>
          <a:xfrm>
            <a:off x="459740" y="1378965"/>
            <a:ext cx="8388350" cy="848994"/>
          </a:xfrm>
          <a:prstGeom prst="rect">
            <a:avLst/>
          </a:prstGeom>
        </p:spPr>
        <p:txBody>
          <a:bodyPr vert="horz" wrap="square" lIns="0" tIns="12700" rIns="0" bIns="0" rtlCol="0">
            <a:spAutoFit/>
          </a:bodyPr>
          <a:lstStyle/>
          <a:p>
            <a:pPr marL="12700">
              <a:lnSpc>
                <a:spcPct val="100000"/>
              </a:lnSpc>
              <a:spcBef>
                <a:spcPts val="100"/>
              </a:spcBef>
            </a:pPr>
            <a:r>
              <a:rPr sz="2000" spc="1025" dirty="0">
                <a:solidFill>
                  <a:srgbClr val="9A0000"/>
                </a:solidFill>
                <a:latin typeface="Wingdings"/>
                <a:cs typeface="Wingdings"/>
              </a:rPr>
              <a:t>◼</a:t>
            </a:r>
            <a:r>
              <a:rPr sz="2000" spc="220" dirty="0">
                <a:solidFill>
                  <a:srgbClr val="9A0000"/>
                </a:solidFill>
                <a:latin typeface="Times New Roman"/>
                <a:cs typeface="Times New Roman"/>
              </a:rPr>
              <a:t> </a:t>
            </a:r>
            <a:r>
              <a:rPr sz="2700" spc="140" dirty="0">
                <a:solidFill>
                  <a:srgbClr val="003366"/>
                </a:solidFill>
                <a:latin typeface="Cambria"/>
                <a:cs typeface="Cambria"/>
              </a:rPr>
              <a:t>Mai </a:t>
            </a:r>
            <a:r>
              <a:rPr sz="2700" spc="50" dirty="0">
                <a:solidFill>
                  <a:srgbClr val="003366"/>
                </a:solidFill>
                <a:latin typeface="Cambria"/>
                <a:cs typeface="Cambria"/>
              </a:rPr>
              <a:t>multe</a:t>
            </a:r>
            <a:r>
              <a:rPr sz="2700" spc="50" dirty="0">
                <a:solidFill>
                  <a:srgbClr val="9A0000"/>
                </a:solidFill>
                <a:latin typeface="Cambria"/>
                <a:cs typeface="Cambria"/>
              </a:rPr>
              <a:t> </a:t>
            </a:r>
            <a:r>
              <a:rPr sz="2700" i="1" u="heavy" spc="-5" dirty="0">
                <a:solidFill>
                  <a:srgbClr val="9A0000"/>
                </a:solidFill>
                <a:uFill>
                  <a:solidFill>
                    <a:srgbClr val="9A0000"/>
                  </a:solidFill>
                </a:uFill>
                <a:latin typeface="Palatino Linotype"/>
                <a:cs typeface="Palatino Linotype"/>
              </a:rPr>
              <a:t>structuri </a:t>
            </a:r>
            <a:r>
              <a:rPr sz="2700" i="1" u="heavy" dirty="0">
                <a:solidFill>
                  <a:srgbClr val="9A0000"/>
                </a:solidFill>
                <a:uFill>
                  <a:solidFill>
                    <a:srgbClr val="9A0000"/>
                  </a:solidFill>
                </a:uFill>
                <a:latin typeface="Palatino Linotype"/>
                <a:cs typeface="Palatino Linotype"/>
              </a:rPr>
              <a:t>externe </a:t>
            </a:r>
            <a:r>
              <a:rPr sz="2700" i="1" u="heavy" spc="15" dirty="0">
                <a:solidFill>
                  <a:srgbClr val="9A0000"/>
                </a:solidFill>
                <a:uFill>
                  <a:solidFill>
                    <a:srgbClr val="9A0000"/>
                  </a:solidFill>
                </a:uFill>
                <a:latin typeface="Palatino Linotype"/>
                <a:cs typeface="Palatino Linotype"/>
              </a:rPr>
              <a:t>(views)</a:t>
            </a:r>
            <a:r>
              <a:rPr sz="2700" spc="15" dirty="0">
                <a:solidFill>
                  <a:srgbClr val="003366"/>
                </a:solidFill>
                <a:latin typeface="Cambria"/>
                <a:cs typeface="Cambria"/>
              </a:rPr>
              <a:t>, </a:t>
            </a:r>
            <a:r>
              <a:rPr sz="2700" spc="-5" dirty="0">
                <a:solidFill>
                  <a:srgbClr val="003366"/>
                </a:solidFill>
                <a:latin typeface="Cambria"/>
                <a:cs typeface="Cambria"/>
              </a:rPr>
              <a:t>câte </a:t>
            </a:r>
            <a:r>
              <a:rPr sz="2700" spc="40" dirty="0">
                <a:solidFill>
                  <a:srgbClr val="003366"/>
                </a:solidFill>
                <a:latin typeface="Cambria"/>
                <a:cs typeface="Cambria"/>
              </a:rPr>
              <a:t>o </a:t>
            </a:r>
            <a:r>
              <a:rPr sz="2700" spc="45" dirty="0">
                <a:solidFill>
                  <a:srgbClr val="003366"/>
                </a:solidFill>
                <a:latin typeface="Cambria"/>
                <a:cs typeface="Cambria"/>
              </a:rPr>
              <a:t>singură</a:t>
            </a:r>
            <a:endParaRPr sz="2700" dirty="0">
              <a:latin typeface="Cambria"/>
              <a:cs typeface="Cambria"/>
            </a:endParaRPr>
          </a:p>
          <a:p>
            <a:pPr marL="12700">
              <a:lnSpc>
                <a:spcPct val="100000"/>
              </a:lnSpc>
            </a:pPr>
            <a:r>
              <a:rPr sz="2700" u="heavy" spc="-680" dirty="0">
                <a:solidFill>
                  <a:srgbClr val="9A0000"/>
                </a:solidFill>
                <a:uFill>
                  <a:solidFill>
                    <a:srgbClr val="9A0000"/>
                  </a:solidFill>
                </a:uFill>
                <a:latin typeface="Times New Roman"/>
                <a:cs typeface="Times New Roman"/>
              </a:rPr>
              <a:t> </a:t>
            </a:r>
            <a:r>
              <a:rPr sz="2700" i="1" u="heavy" spc="-40" dirty="0">
                <a:solidFill>
                  <a:srgbClr val="9A0000"/>
                </a:solidFill>
                <a:uFill>
                  <a:solidFill>
                    <a:srgbClr val="9A0000"/>
                  </a:solidFill>
                </a:uFill>
                <a:latin typeface="Cambria"/>
                <a:cs typeface="Cambria"/>
              </a:rPr>
              <a:t>structură </a:t>
            </a:r>
            <a:r>
              <a:rPr sz="2700" i="1" u="heavy" spc="-85" dirty="0">
                <a:solidFill>
                  <a:srgbClr val="9A0000"/>
                </a:solidFill>
                <a:uFill>
                  <a:solidFill>
                    <a:srgbClr val="9A0000"/>
                  </a:solidFill>
                </a:uFill>
                <a:latin typeface="Cambria"/>
                <a:cs typeface="Cambria"/>
              </a:rPr>
              <a:t>conceptuală (logică)</a:t>
            </a:r>
            <a:r>
              <a:rPr sz="2700" i="1" spc="-85" dirty="0">
                <a:solidFill>
                  <a:srgbClr val="9A0000"/>
                </a:solidFill>
                <a:latin typeface="Cambria"/>
                <a:cs typeface="Cambria"/>
              </a:rPr>
              <a:t> </a:t>
            </a:r>
            <a:r>
              <a:rPr sz="2700" spc="10" dirty="0">
                <a:solidFill>
                  <a:srgbClr val="003366"/>
                </a:solidFill>
                <a:latin typeface="Cambria"/>
                <a:cs typeface="Cambria"/>
              </a:rPr>
              <a:t>şi </a:t>
            </a:r>
            <a:r>
              <a:rPr sz="2700" spc="40" dirty="0">
                <a:solidFill>
                  <a:srgbClr val="003366"/>
                </a:solidFill>
                <a:latin typeface="Cambria"/>
                <a:cs typeface="Cambria"/>
              </a:rPr>
              <a:t>o</a:t>
            </a:r>
            <a:r>
              <a:rPr sz="2700" u="heavy" spc="40" dirty="0">
                <a:solidFill>
                  <a:srgbClr val="9A0000"/>
                </a:solidFill>
                <a:uFill>
                  <a:solidFill>
                    <a:srgbClr val="9A0000"/>
                  </a:solidFill>
                </a:uFill>
                <a:latin typeface="Cambria"/>
                <a:cs typeface="Cambria"/>
              </a:rPr>
              <a:t> </a:t>
            </a:r>
            <a:r>
              <a:rPr sz="2700" i="1" u="heavy" spc="-40" dirty="0">
                <a:solidFill>
                  <a:srgbClr val="9A0000"/>
                </a:solidFill>
                <a:uFill>
                  <a:solidFill>
                    <a:srgbClr val="9A0000"/>
                  </a:solidFill>
                </a:uFill>
                <a:latin typeface="Cambria"/>
                <a:cs typeface="Cambria"/>
              </a:rPr>
              <a:t>structură </a:t>
            </a:r>
            <a:r>
              <a:rPr sz="2700" i="1" u="heavy" spc="-50" dirty="0">
                <a:solidFill>
                  <a:srgbClr val="9A0000"/>
                </a:solidFill>
                <a:uFill>
                  <a:solidFill>
                    <a:srgbClr val="9A0000"/>
                  </a:solidFill>
                </a:uFill>
                <a:latin typeface="Cambria"/>
                <a:cs typeface="Cambria"/>
              </a:rPr>
              <a:t>fizică</a:t>
            </a:r>
            <a:r>
              <a:rPr sz="2700" i="1" u="heavy" spc="140" dirty="0">
                <a:solidFill>
                  <a:srgbClr val="9A0000"/>
                </a:solidFill>
                <a:uFill>
                  <a:solidFill>
                    <a:srgbClr val="9A0000"/>
                  </a:solidFill>
                </a:uFill>
                <a:latin typeface="Cambria"/>
                <a:cs typeface="Cambria"/>
              </a:rPr>
              <a:t> </a:t>
            </a:r>
            <a:r>
              <a:rPr sz="2700" i="1" u="heavy" spc="-45" dirty="0">
                <a:solidFill>
                  <a:srgbClr val="9A0000"/>
                </a:solidFill>
                <a:uFill>
                  <a:solidFill>
                    <a:srgbClr val="9A0000"/>
                  </a:solidFill>
                </a:uFill>
                <a:latin typeface="Cambria"/>
                <a:cs typeface="Cambria"/>
              </a:rPr>
              <a:t>(internă)</a:t>
            </a:r>
            <a:r>
              <a:rPr sz="2700" spc="-45" dirty="0">
                <a:solidFill>
                  <a:srgbClr val="003366"/>
                </a:solidFill>
                <a:latin typeface="Cambria"/>
                <a:cs typeface="Cambria"/>
              </a:rPr>
              <a:t>.</a:t>
            </a:r>
            <a:endParaRPr sz="2700" dirty="0">
              <a:latin typeface="Cambria"/>
              <a:cs typeface="Cambri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907279" y="1584960"/>
            <a:ext cx="4003548" cy="3991355"/>
          </a:xfrm>
          <a:prstGeom prst="rect">
            <a:avLst/>
          </a:prstGeom>
          <a:blipFill>
            <a:blip r:embed="rId2" cstate="print"/>
            <a:stretch>
              <a:fillRect/>
            </a:stretch>
          </a:blipFill>
        </p:spPr>
        <p:txBody>
          <a:bodyPr wrap="square" lIns="0" tIns="0" rIns="0" bIns="0" rtlCol="0"/>
          <a:lstStyle/>
          <a:p>
            <a:endParaRPr/>
          </a:p>
        </p:txBody>
      </p:sp>
      <p:grpSp>
        <p:nvGrpSpPr>
          <p:cNvPr id="3" name="object 3"/>
          <p:cNvGrpSpPr/>
          <p:nvPr/>
        </p:nvGrpSpPr>
        <p:grpSpPr>
          <a:xfrm>
            <a:off x="140207" y="1368552"/>
            <a:ext cx="4369435" cy="4445635"/>
            <a:chOff x="140207" y="1368552"/>
            <a:chExt cx="4369435" cy="4445635"/>
          </a:xfrm>
        </p:grpSpPr>
        <p:sp>
          <p:nvSpPr>
            <p:cNvPr id="4" name="object 4"/>
            <p:cNvSpPr/>
            <p:nvPr/>
          </p:nvSpPr>
          <p:spPr>
            <a:xfrm>
              <a:off x="153161" y="1381506"/>
              <a:ext cx="4343400" cy="4419600"/>
            </a:xfrm>
            <a:custGeom>
              <a:avLst/>
              <a:gdLst/>
              <a:ahLst/>
              <a:cxnLst/>
              <a:rect l="l" t="t" r="r" b="b"/>
              <a:pathLst>
                <a:path w="4343400" h="4419600">
                  <a:moveTo>
                    <a:pt x="2171700" y="0"/>
                  </a:moveTo>
                  <a:lnTo>
                    <a:pt x="0" y="2209800"/>
                  </a:lnTo>
                  <a:lnTo>
                    <a:pt x="2171700" y="4419600"/>
                  </a:lnTo>
                  <a:lnTo>
                    <a:pt x="4343400" y="2209800"/>
                  </a:lnTo>
                  <a:lnTo>
                    <a:pt x="2171700" y="0"/>
                  </a:lnTo>
                  <a:close/>
                </a:path>
              </a:pathLst>
            </a:custGeom>
            <a:solidFill>
              <a:srgbClr val="FFFFCC"/>
            </a:solidFill>
          </p:spPr>
          <p:txBody>
            <a:bodyPr wrap="square" lIns="0" tIns="0" rIns="0" bIns="0" rtlCol="0"/>
            <a:lstStyle/>
            <a:p>
              <a:endParaRPr/>
            </a:p>
          </p:txBody>
        </p:sp>
        <p:sp>
          <p:nvSpPr>
            <p:cNvPr id="5" name="object 5"/>
            <p:cNvSpPr/>
            <p:nvPr/>
          </p:nvSpPr>
          <p:spPr>
            <a:xfrm>
              <a:off x="153161" y="1381506"/>
              <a:ext cx="4343400" cy="4419600"/>
            </a:xfrm>
            <a:custGeom>
              <a:avLst/>
              <a:gdLst/>
              <a:ahLst/>
              <a:cxnLst/>
              <a:rect l="l" t="t" r="r" b="b"/>
              <a:pathLst>
                <a:path w="4343400" h="4419600">
                  <a:moveTo>
                    <a:pt x="0" y="2209800"/>
                  </a:moveTo>
                  <a:lnTo>
                    <a:pt x="2171700" y="0"/>
                  </a:lnTo>
                  <a:lnTo>
                    <a:pt x="4343400" y="2209800"/>
                  </a:lnTo>
                  <a:lnTo>
                    <a:pt x="2171700" y="4419600"/>
                  </a:lnTo>
                  <a:lnTo>
                    <a:pt x="0" y="2209800"/>
                  </a:lnTo>
                  <a:close/>
                </a:path>
              </a:pathLst>
            </a:custGeom>
            <a:ln w="25908">
              <a:solidFill>
                <a:srgbClr val="000000"/>
              </a:solidFill>
            </a:ln>
          </p:spPr>
          <p:txBody>
            <a:bodyPr wrap="square" lIns="0" tIns="0" rIns="0" bIns="0" rtlCol="0"/>
            <a:lstStyle/>
            <a:p>
              <a:endParaRPr/>
            </a:p>
          </p:txBody>
        </p:sp>
      </p:grpSp>
      <p:sp>
        <p:nvSpPr>
          <p:cNvPr id="6" name="object 6"/>
          <p:cNvSpPr txBox="1">
            <a:spLocks noGrp="1"/>
          </p:cNvSpPr>
          <p:nvPr>
            <p:ph type="title"/>
          </p:nvPr>
        </p:nvSpPr>
        <p:spPr>
          <a:xfrm>
            <a:off x="1440561" y="379603"/>
            <a:ext cx="6263640" cy="756920"/>
          </a:xfrm>
          <a:prstGeom prst="rect">
            <a:avLst/>
          </a:prstGeom>
        </p:spPr>
        <p:txBody>
          <a:bodyPr vert="horz" wrap="square" lIns="0" tIns="12700" rIns="0" bIns="0" rtlCol="0">
            <a:spAutoFit/>
          </a:bodyPr>
          <a:lstStyle/>
          <a:p>
            <a:pPr marL="12700">
              <a:lnSpc>
                <a:spcPct val="100000"/>
              </a:lnSpc>
              <a:spcBef>
                <a:spcPts val="100"/>
              </a:spcBef>
              <a:tabLst>
                <a:tab pos="3161030" algn="l"/>
                <a:tab pos="4982845" algn="l"/>
              </a:tabLst>
            </a:pPr>
            <a:r>
              <a:rPr sz="4800" i="0" spc="90" dirty="0">
                <a:solidFill>
                  <a:srgbClr val="C00000"/>
                </a:solidFill>
                <a:latin typeface="Cambria"/>
                <a:cs typeface="Cambria"/>
              </a:rPr>
              <a:t>Schemă	</a:t>
            </a:r>
            <a:r>
              <a:rPr sz="4800" i="0" spc="160" dirty="0">
                <a:solidFill>
                  <a:srgbClr val="000000"/>
                </a:solidFill>
                <a:latin typeface="Cambria"/>
                <a:cs typeface="Cambria"/>
              </a:rPr>
              <a:t>vs.	</a:t>
            </a:r>
            <a:r>
              <a:rPr sz="4800" i="0" spc="120" dirty="0">
                <a:solidFill>
                  <a:srgbClr val="00254D"/>
                </a:solidFill>
                <a:latin typeface="Cambria"/>
                <a:cs typeface="Cambria"/>
              </a:rPr>
              <a:t>Date</a:t>
            </a:r>
            <a:endParaRPr sz="4800" dirty="0">
              <a:latin typeface="Cambria"/>
              <a:cs typeface="Cambria"/>
            </a:endParaRPr>
          </a:p>
        </p:txBody>
      </p:sp>
      <p:sp>
        <p:nvSpPr>
          <p:cNvPr id="7" name="object 7"/>
          <p:cNvSpPr txBox="1"/>
          <p:nvPr/>
        </p:nvSpPr>
        <p:spPr>
          <a:xfrm>
            <a:off x="3393185" y="5825744"/>
            <a:ext cx="2206625" cy="756920"/>
          </a:xfrm>
          <a:prstGeom prst="rect">
            <a:avLst/>
          </a:prstGeom>
        </p:spPr>
        <p:txBody>
          <a:bodyPr vert="horz" wrap="square" lIns="0" tIns="12700" rIns="0" bIns="0" rtlCol="0">
            <a:spAutoFit/>
          </a:bodyPr>
          <a:lstStyle/>
          <a:p>
            <a:pPr marL="12700">
              <a:lnSpc>
                <a:spcPct val="100000"/>
              </a:lnSpc>
              <a:spcBef>
                <a:spcPts val="100"/>
              </a:spcBef>
            </a:pPr>
            <a:r>
              <a:rPr sz="4800" spc="30" dirty="0">
                <a:solidFill>
                  <a:srgbClr val="00254D"/>
                </a:solidFill>
                <a:latin typeface="Cambria"/>
                <a:cs typeface="Cambria"/>
              </a:rPr>
              <a:t>Instanţă</a:t>
            </a:r>
            <a:endParaRPr sz="4800" dirty="0">
              <a:latin typeface="Cambria"/>
              <a:cs typeface="Cambria"/>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400" y="1295400"/>
            <a:ext cx="3136392" cy="32004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216908" y="1295400"/>
            <a:ext cx="4002024" cy="182880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267200" y="3733800"/>
            <a:ext cx="3086099" cy="2819400"/>
          </a:xfrm>
          <a:prstGeom prst="rect">
            <a:avLst/>
          </a:prstGeom>
          <a:blipFill>
            <a:blip r:embed="rId4" cstate="print"/>
            <a:stretch>
              <a:fillRect/>
            </a:stretch>
          </a:blipFill>
        </p:spPr>
        <p:txBody>
          <a:bodyPr wrap="square" lIns="0" tIns="0" rIns="0" bIns="0" rtlCol="0"/>
          <a:lstStyle/>
          <a:p>
            <a:endParaRPr/>
          </a:p>
        </p:txBody>
      </p:sp>
      <p:grpSp>
        <p:nvGrpSpPr>
          <p:cNvPr id="5" name="object 5"/>
          <p:cNvGrpSpPr/>
          <p:nvPr/>
        </p:nvGrpSpPr>
        <p:grpSpPr>
          <a:xfrm>
            <a:off x="5867400" y="2971800"/>
            <a:ext cx="390525" cy="695325"/>
            <a:chOff x="5736335" y="3066288"/>
            <a:chExt cx="390525" cy="695325"/>
          </a:xfrm>
        </p:grpSpPr>
        <p:sp>
          <p:nvSpPr>
            <p:cNvPr id="6" name="object 6"/>
            <p:cNvSpPr/>
            <p:nvPr/>
          </p:nvSpPr>
          <p:spPr>
            <a:xfrm>
              <a:off x="5740907" y="3070860"/>
              <a:ext cx="381000" cy="685800"/>
            </a:xfrm>
            <a:custGeom>
              <a:avLst/>
              <a:gdLst/>
              <a:ahLst/>
              <a:cxnLst/>
              <a:rect l="l" t="t" r="r" b="b"/>
              <a:pathLst>
                <a:path w="381000" h="685800">
                  <a:moveTo>
                    <a:pt x="190500" y="0"/>
                  </a:moveTo>
                  <a:lnTo>
                    <a:pt x="0" y="190500"/>
                  </a:lnTo>
                  <a:lnTo>
                    <a:pt x="95250" y="190500"/>
                  </a:lnTo>
                  <a:lnTo>
                    <a:pt x="95250" y="685800"/>
                  </a:lnTo>
                  <a:lnTo>
                    <a:pt x="285750" y="685800"/>
                  </a:lnTo>
                  <a:lnTo>
                    <a:pt x="285750" y="190500"/>
                  </a:lnTo>
                  <a:lnTo>
                    <a:pt x="381000" y="190500"/>
                  </a:lnTo>
                  <a:lnTo>
                    <a:pt x="190500" y="0"/>
                  </a:lnTo>
                  <a:close/>
                </a:path>
              </a:pathLst>
            </a:custGeom>
            <a:solidFill>
              <a:srgbClr val="FFFFFF"/>
            </a:solidFill>
          </p:spPr>
          <p:txBody>
            <a:bodyPr wrap="square" lIns="0" tIns="0" rIns="0" bIns="0" rtlCol="0"/>
            <a:lstStyle/>
            <a:p>
              <a:endParaRPr dirty="0">
                <a:solidFill>
                  <a:srgbClr val="3333FF"/>
                </a:solidFill>
              </a:endParaRPr>
            </a:p>
          </p:txBody>
        </p:sp>
        <p:sp>
          <p:nvSpPr>
            <p:cNvPr id="7" name="object 7"/>
            <p:cNvSpPr/>
            <p:nvPr/>
          </p:nvSpPr>
          <p:spPr>
            <a:xfrm>
              <a:off x="5740907" y="3070860"/>
              <a:ext cx="381000" cy="685800"/>
            </a:xfrm>
            <a:custGeom>
              <a:avLst/>
              <a:gdLst/>
              <a:ahLst/>
              <a:cxnLst/>
              <a:rect l="l" t="t" r="r" b="b"/>
              <a:pathLst>
                <a:path w="381000" h="685800">
                  <a:moveTo>
                    <a:pt x="381000" y="190500"/>
                  </a:moveTo>
                  <a:lnTo>
                    <a:pt x="285750" y="190500"/>
                  </a:lnTo>
                  <a:lnTo>
                    <a:pt x="285750" y="685800"/>
                  </a:lnTo>
                  <a:lnTo>
                    <a:pt x="95250" y="685800"/>
                  </a:lnTo>
                  <a:lnTo>
                    <a:pt x="95250" y="190500"/>
                  </a:lnTo>
                  <a:lnTo>
                    <a:pt x="0" y="190500"/>
                  </a:lnTo>
                  <a:lnTo>
                    <a:pt x="190500" y="0"/>
                  </a:lnTo>
                  <a:lnTo>
                    <a:pt x="381000" y="190500"/>
                  </a:lnTo>
                  <a:close/>
                </a:path>
              </a:pathLst>
            </a:custGeom>
            <a:ln w="9144">
              <a:solidFill>
                <a:srgbClr val="000000"/>
              </a:solidFill>
            </a:ln>
          </p:spPr>
          <p:txBody>
            <a:bodyPr wrap="square" lIns="0" tIns="0" rIns="0" bIns="0" rtlCol="0"/>
            <a:lstStyle/>
            <a:p>
              <a:endParaRPr/>
            </a:p>
          </p:txBody>
        </p:sp>
      </p:grpSp>
      <p:grpSp>
        <p:nvGrpSpPr>
          <p:cNvPr id="8" name="object 8"/>
          <p:cNvGrpSpPr/>
          <p:nvPr/>
        </p:nvGrpSpPr>
        <p:grpSpPr>
          <a:xfrm>
            <a:off x="3352800" y="2286000"/>
            <a:ext cx="695325" cy="390525"/>
            <a:chOff x="3195827" y="2365248"/>
            <a:chExt cx="695325" cy="390525"/>
          </a:xfrm>
        </p:grpSpPr>
        <p:sp>
          <p:nvSpPr>
            <p:cNvPr id="9" name="object 9"/>
            <p:cNvSpPr/>
            <p:nvPr/>
          </p:nvSpPr>
          <p:spPr>
            <a:xfrm>
              <a:off x="3200399" y="2369820"/>
              <a:ext cx="685800" cy="381000"/>
            </a:xfrm>
            <a:custGeom>
              <a:avLst/>
              <a:gdLst/>
              <a:ahLst/>
              <a:cxnLst/>
              <a:rect l="l" t="t" r="r" b="b"/>
              <a:pathLst>
                <a:path w="685800" h="381000">
                  <a:moveTo>
                    <a:pt x="190500" y="0"/>
                  </a:moveTo>
                  <a:lnTo>
                    <a:pt x="0" y="190500"/>
                  </a:lnTo>
                  <a:lnTo>
                    <a:pt x="190500" y="381000"/>
                  </a:lnTo>
                  <a:lnTo>
                    <a:pt x="190500" y="285750"/>
                  </a:lnTo>
                  <a:lnTo>
                    <a:pt x="685800" y="285750"/>
                  </a:lnTo>
                  <a:lnTo>
                    <a:pt x="685800" y="95250"/>
                  </a:lnTo>
                  <a:lnTo>
                    <a:pt x="190500" y="95250"/>
                  </a:lnTo>
                  <a:lnTo>
                    <a:pt x="190500" y="0"/>
                  </a:lnTo>
                  <a:close/>
                </a:path>
              </a:pathLst>
            </a:custGeom>
            <a:solidFill>
              <a:srgbClr val="FFFFFF"/>
            </a:solidFill>
          </p:spPr>
          <p:txBody>
            <a:bodyPr wrap="square" lIns="0" tIns="0" rIns="0" bIns="0" rtlCol="0"/>
            <a:lstStyle/>
            <a:p>
              <a:endParaRPr dirty="0">
                <a:solidFill>
                  <a:srgbClr val="3333FF"/>
                </a:solidFill>
              </a:endParaRPr>
            </a:p>
          </p:txBody>
        </p:sp>
        <p:sp>
          <p:nvSpPr>
            <p:cNvPr id="10" name="object 10"/>
            <p:cNvSpPr/>
            <p:nvPr/>
          </p:nvSpPr>
          <p:spPr>
            <a:xfrm>
              <a:off x="3200399" y="2369820"/>
              <a:ext cx="685800" cy="381000"/>
            </a:xfrm>
            <a:custGeom>
              <a:avLst/>
              <a:gdLst/>
              <a:ahLst/>
              <a:cxnLst/>
              <a:rect l="l" t="t" r="r" b="b"/>
              <a:pathLst>
                <a:path w="685800" h="381000">
                  <a:moveTo>
                    <a:pt x="190500" y="0"/>
                  </a:moveTo>
                  <a:lnTo>
                    <a:pt x="190500" y="95250"/>
                  </a:lnTo>
                  <a:lnTo>
                    <a:pt x="685800" y="95250"/>
                  </a:lnTo>
                  <a:lnTo>
                    <a:pt x="685800" y="285750"/>
                  </a:lnTo>
                  <a:lnTo>
                    <a:pt x="190500" y="285750"/>
                  </a:lnTo>
                  <a:lnTo>
                    <a:pt x="190500" y="381000"/>
                  </a:lnTo>
                  <a:lnTo>
                    <a:pt x="0" y="190500"/>
                  </a:lnTo>
                  <a:lnTo>
                    <a:pt x="190500" y="0"/>
                  </a:lnTo>
                  <a:close/>
                </a:path>
              </a:pathLst>
            </a:custGeom>
            <a:ln w="9144">
              <a:solidFill>
                <a:srgbClr val="000000"/>
              </a:solidFill>
            </a:ln>
          </p:spPr>
          <p:txBody>
            <a:bodyPr wrap="square" lIns="0" tIns="0" rIns="0" bIns="0" rtlCol="0"/>
            <a:lstStyle/>
            <a:p>
              <a:endParaRPr/>
            </a:p>
          </p:txBody>
        </p:sp>
      </p:gr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252454"/>
            <a:ext cx="8382000" cy="689932"/>
          </a:xfrm>
          <a:prstGeom prst="rect">
            <a:avLst/>
          </a:prstGeom>
        </p:spPr>
        <p:txBody>
          <a:bodyPr vert="horz" wrap="square" lIns="0" tIns="12700" rIns="0" bIns="0" rtlCol="0">
            <a:spAutoFit/>
          </a:bodyPr>
          <a:lstStyle/>
          <a:p>
            <a:pPr marL="12700">
              <a:lnSpc>
                <a:spcPct val="100000"/>
              </a:lnSpc>
              <a:spcBef>
                <a:spcPts val="100"/>
              </a:spcBef>
            </a:pPr>
            <a:r>
              <a:rPr b="1" i="0" spc="65" dirty="0">
                <a:solidFill>
                  <a:srgbClr val="FF0000"/>
                </a:solidFill>
                <a:latin typeface="Cambria"/>
                <a:cs typeface="Cambria"/>
              </a:rPr>
              <a:t>Independenţa fizică </a:t>
            </a:r>
            <a:r>
              <a:rPr b="1" i="0" spc="40" dirty="0">
                <a:solidFill>
                  <a:srgbClr val="FF0000"/>
                </a:solidFill>
                <a:latin typeface="Cambria"/>
                <a:cs typeface="Cambria"/>
              </a:rPr>
              <a:t>a</a:t>
            </a:r>
            <a:r>
              <a:rPr b="1" i="0" spc="140" dirty="0">
                <a:solidFill>
                  <a:srgbClr val="FF0000"/>
                </a:solidFill>
                <a:latin typeface="Cambria"/>
                <a:cs typeface="Cambria"/>
              </a:rPr>
              <a:t> </a:t>
            </a:r>
            <a:r>
              <a:rPr b="1" i="0" spc="30" dirty="0">
                <a:solidFill>
                  <a:srgbClr val="FF0000"/>
                </a:solidFill>
                <a:latin typeface="Cambria"/>
                <a:cs typeface="Cambria"/>
              </a:rPr>
              <a:t>datelor</a:t>
            </a:r>
          </a:p>
        </p:txBody>
      </p:sp>
      <p:grpSp>
        <p:nvGrpSpPr>
          <p:cNvPr id="3" name="object 3"/>
          <p:cNvGrpSpPr/>
          <p:nvPr/>
        </p:nvGrpSpPr>
        <p:grpSpPr>
          <a:xfrm>
            <a:off x="30480" y="1295400"/>
            <a:ext cx="3860800" cy="3200400"/>
            <a:chOff x="30480" y="1295400"/>
            <a:chExt cx="3860800" cy="3200400"/>
          </a:xfrm>
        </p:grpSpPr>
        <p:sp>
          <p:nvSpPr>
            <p:cNvPr id="4" name="object 4"/>
            <p:cNvSpPr/>
            <p:nvPr/>
          </p:nvSpPr>
          <p:spPr>
            <a:xfrm>
              <a:off x="30480" y="1295400"/>
              <a:ext cx="3136392" cy="320040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3200400" y="2369819"/>
              <a:ext cx="685800" cy="381000"/>
            </a:xfrm>
            <a:custGeom>
              <a:avLst/>
              <a:gdLst/>
              <a:ahLst/>
              <a:cxnLst/>
              <a:rect l="l" t="t" r="r" b="b"/>
              <a:pathLst>
                <a:path w="685800" h="381000">
                  <a:moveTo>
                    <a:pt x="190500" y="0"/>
                  </a:moveTo>
                  <a:lnTo>
                    <a:pt x="0" y="190500"/>
                  </a:lnTo>
                  <a:lnTo>
                    <a:pt x="190500" y="381000"/>
                  </a:lnTo>
                  <a:lnTo>
                    <a:pt x="190500" y="285750"/>
                  </a:lnTo>
                  <a:lnTo>
                    <a:pt x="685800" y="285750"/>
                  </a:lnTo>
                  <a:lnTo>
                    <a:pt x="685800" y="95250"/>
                  </a:lnTo>
                  <a:lnTo>
                    <a:pt x="190500" y="95250"/>
                  </a:lnTo>
                  <a:lnTo>
                    <a:pt x="190500" y="0"/>
                  </a:lnTo>
                  <a:close/>
                </a:path>
              </a:pathLst>
            </a:custGeom>
            <a:solidFill>
              <a:srgbClr val="FFFFFF"/>
            </a:solidFill>
          </p:spPr>
          <p:txBody>
            <a:bodyPr wrap="square" lIns="0" tIns="0" rIns="0" bIns="0" rtlCol="0"/>
            <a:lstStyle/>
            <a:p>
              <a:endParaRPr/>
            </a:p>
          </p:txBody>
        </p:sp>
        <p:sp>
          <p:nvSpPr>
            <p:cNvPr id="6" name="object 6"/>
            <p:cNvSpPr/>
            <p:nvPr/>
          </p:nvSpPr>
          <p:spPr>
            <a:xfrm>
              <a:off x="3200400" y="2369819"/>
              <a:ext cx="685800" cy="381000"/>
            </a:xfrm>
            <a:custGeom>
              <a:avLst/>
              <a:gdLst/>
              <a:ahLst/>
              <a:cxnLst/>
              <a:rect l="l" t="t" r="r" b="b"/>
              <a:pathLst>
                <a:path w="685800" h="381000">
                  <a:moveTo>
                    <a:pt x="190500" y="0"/>
                  </a:moveTo>
                  <a:lnTo>
                    <a:pt x="190500" y="95250"/>
                  </a:lnTo>
                  <a:lnTo>
                    <a:pt x="685800" y="95250"/>
                  </a:lnTo>
                  <a:lnTo>
                    <a:pt x="685800" y="285750"/>
                  </a:lnTo>
                  <a:lnTo>
                    <a:pt x="190500" y="285750"/>
                  </a:lnTo>
                  <a:lnTo>
                    <a:pt x="190500" y="381000"/>
                  </a:lnTo>
                  <a:lnTo>
                    <a:pt x="0" y="190500"/>
                  </a:lnTo>
                  <a:lnTo>
                    <a:pt x="190500" y="0"/>
                  </a:lnTo>
                  <a:close/>
                </a:path>
              </a:pathLst>
            </a:custGeom>
            <a:ln w="9144">
              <a:solidFill>
                <a:srgbClr val="000000"/>
              </a:solidFill>
            </a:ln>
          </p:spPr>
          <p:txBody>
            <a:bodyPr wrap="square" lIns="0" tIns="0" rIns="0" bIns="0" rtlCol="0"/>
            <a:lstStyle/>
            <a:p>
              <a:endParaRPr/>
            </a:p>
          </p:txBody>
        </p:sp>
      </p:grpSp>
      <p:grpSp>
        <p:nvGrpSpPr>
          <p:cNvPr id="7" name="object 7"/>
          <p:cNvGrpSpPr/>
          <p:nvPr/>
        </p:nvGrpSpPr>
        <p:grpSpPr>
          <a:xfrm>
            <a:off x="4216908" y="1295400"/>
            <a:ext cx="4002404" cy="5562600"/>
            <a:chOff x="4216908" y="1295400"/>
            <a:chExt cx="4002404" cy="5562600"/>
          </a:xfrm>
        </p:grpSpPr>
        <p:sp>
          <p:nvSpPr>
            <p:cNvPr id="8" name="object 8"/>
            <p:cNvSpPr/>
            <p:nvPr/>
          </p:nvSpPr>
          <p:spPr>
            <a:xfrm>
              <a:off x="4216908" y="1295400"/>
              <a:ext cx="4002024" cy="1828800"/>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5740908" y="3070860"/>
              <a:ext cx="381000" cy="685800"/>
            </a:xfrm>
            <a:custGeom>
              <a:avLst/>
              <a:gdLst/>
              <a:ahLst/>
              <a:cxnLst/>
              <a:rect l="l" t="t" r="r" b="b"/>
              <a:pathLst>
                <a:path w="381000" h="685800">
                  <a:moveTo>
                    <a:pt x="190500" y="0"/>
                  </a:moveTo>
                  <a:lnTo>
                    <a:pt x="0" y="190500"/>
                  </a:lnTo>
                  <a:lnTo>
                    <a:pt x="95250" y="190500"/>
                  </a:lnTo>
                  <a:lnTo>
                    <a:pt x="95250" y="685800"/>
                  </a:lnTo>
                  <a:lnTo>
                    <a:pt x="285750" y="685800"/>
                  </a:lnTo>
                  <a:lnTo>
                    <a:pt x="285750" y="190500"/>
                  </a:lnTo>
                  <a:lnTo>
                    <a:pt x="381000" y="190500"/>
                  </a:lnTo>
                  <a:lnTo>
                    <a:pt x="190500" y="0"/>
                  </a:lnTo>
                  <a:close/>
                </a:path>
              </a:pathLst>
            </a:custGeom>
            <a:solidFill>
              <a:srgbClr val="FFFFFF"/>
            </a:solidFill>
          </p:spPr>
          <p:txBody>
            <a:bodyPr wrap="square" lIns="0" tIns="0" rIns="0" bIns="0" rtlCol="0"/>
            <a:lstStyle/>
            <a:p>
              <a:endParaRPr/>
            </a:p>
          </p:txBody>
        </p:sp>
        <p:sp>
          <p:nvSpPr>
            <p:cNvPr id="10" name="object 10"/>
            <p:cNvSpPr/>
            <p:nvPr/>
          </p:nvSpPr>
          <p:spPr>
            <a:xfrm>
              <a:off x="5740908" y="3070860"/>
              <a:ext cx="381000" cy="685800"/>
            </a:xfrm>
            <a:custGeom>
              <a:avLst/>
              <a:gdLst/>
              <a:ahLst/>
              <a:cxnLst/>
              <a:rect l="l" t="t" r="r" b="b"/>
              <a:pathLst>
                <a:path w="381000" h="685800">
                  <a:moveTo>
                    <a:pt x="381000" y="190500"/>
                  </a:moveTo>
                  <a:lnTo>
                    <a:pt x="285750" y="190500"/>
                  </a:lnTo>
                  <a:lnTo>
                    <a:pt x="285750" y="685800"/>
                  </a:lnTo>
                  <a:lnTo>
                    <a:pt x="95250" y="685800"/>
                  </a:lnTo>
                  <a:lnTo>
                    <a:pt x="95250" y="190500"/>
                  </a:lnTo>
                  <a:lnTo>
                    <a:pt x="0" y="190500"/>
                  </a:lnTo>
                  <a:lnTo>
                    <a:pt x="190500" y="0"/>
                  </a:lnTo>
                  <a:lnTo>
                    <a:pt x="381000" y="190500"/>
                  </a:lnTo>
                  <a:close/>
                </a:path>
              </a:pathLst>
            </a:custGeom>
            <a:ln w="9144">
              <a:solidFill>
                <a:srgbClr val="000000"/>
              </a:solidFill>
            </a:ln>
          </p:spPr>
          <p:txBody>
            <a:bodyPr wrap="square" lIns="0" tIns="0" rIns="0" bIns="0" rtlCol="0"/>
            <a:lstStyle/>
            <a:p>
              <a:endParaRPr/>
            </a:p>
          </p:txBody>
        </p:sp>
        <p:sp>
          <p:nvSpPr>
            <p:cNvPr id="11" name="object 11"/>
            <p:cNvSpPr/>
            <p:nvPr/>
          </p:nvSpPr>
          <p:spPr>
            <a:xfrm>
              <a:off x="4654296" y="3721606"/>
              <a:ext cx="2458211" cy="3136390"/>
            </a:xfrm>
            <a:prstGeom prst="rect">
              <a:avLst/>
            </a:prstGeom>
            <a:blipFill>
              <a:blip r:embed="rId4" cstate="print"/>
              <a:stretch>
                <a:fillRect/>
              </a:stretch>
            </a:blipFill>
          </p:spPr>
          <p:txBody>
            <a:bodyPr wrap="square" lIns="0" tIns="0" rIns="0" bIns="0" rtlCol="0"/>
            <a:lstStyle/>
            <a:p>
              <a:endParaRPr/>
            </a:p>
          </p:txBody>
        </p:sp>
      </p:gr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0480" y="1295400"/>
            <a:ext cx="3136392" cy="3200400"/>
          </a:xfrm>
          <a:prstGeom prst="rect">
            <a:avLst/>
          </a:prstGeom>
          <a:blipFill>
            <a:blip r:embed="rId2" cstate="print"/>
            <a:stretch>
              <a:fillRect/>
            </a:stretch>
          </a:blipFill>
        </p:spPr>
        <p:txBody>
          <a:bodyPr wrap="square" lIns="0" tIns="0" rIns="0" bIns="0" rtlCol="0"/>
          <a:lstStyle/>
          <a:p>
            <a:endParaRPr/>
          </a:p>
        </p:txBody>
      </p:sp>
      <p:grpSp>
        <p:nvGrpSpPr>
          <p:cNvPr id="3" name="object 3"/>
          <p:cNvGrpSpPr/>
          <p:nvPr/>
        </p:nvGrpSpPr>
        <p:grpSpPr>
          <a:xfrm>
            <a:off x="5736335" y="3066288"/>
            <a:ext cx="390525" cy="695325"/>
            <a:chOff x="5736335" y="3066288"/>
            <a:chExt cx="390525" cy="695325"/>
          </a:xfrm>
        </p:grpSpPr>
        <p:sp>
          <p:nvSpPr>
            <p:cNvPr id="4" name="object 4"/>
            <p:cNvSpPr/>
            <p:nvPr/>
          </p:nvSpPr>
          <p:spPr>
            <a:xfrm>
              <a:off x="5740907" y="3070860"/>
              <a:ext cx="381000" cy="685800"/>
            </a:xfrm>
            <a:custGeom>
              <a:avLst/>
              <a:gdLst/>
              <a:ahLst/>
              <a:cxnLst/>
              <a:rect l="l" t="t" r="r" b="b"/>
              <a:pathLst>
                <a:path w="381000" h="685800">
                  <a:moveTo>
                    <a:pt x="190500" y="0"/>
                  </a:moveTo>
                  <a:lnTo>
                    <a:pt x="0" y="190500"/>
                  </a:lnTo>
                  <a:lnTo>
                    <a:pt x="95250" y="190500"/>
                  </a:lnTo>
                  <a:lnTo>
                    <a:pt x="95250" y="685800"/>
                  </a:lnTo>
                  <a:lnTo>
                    <a:pt x="285750" y="685800"/>
                  </a:lnTo>
                  <a:lnTo>
                    <a:pt x="285750" y="190500"/>
                  </a:lnTo>
                  <a:lnTo>
                    <a:pt x="381000" y="190500"/>
                  </a:lnTo>
                  <a:lnTo>
                    <a:pt x="190500" y="0"/>
                  </a:lnTo>
                  <a:close/>
                </a:path>
              </a:pathLst>
            </a:custGeom>
            <a:solidFill>
              <a:srgbClr val="FFFFFF"/>
            </a:solidFill>
          </p:spPr>
          <p:txBody>
            <a:bodyPr wrap="square" lIns="0" tIns="0" rIns="0" bIns="0" rtlCol="0"/>
            <a:lstStyle/>
            <a:p>
              <a:endParaRPr/>
            </a:p>
          </p:txBody>
        </p:sp>
        <p:sp>
          <p:nvSpPr>
            <p:cNvPr id="5" name="object 5"/>
            <p:cNvSpPr/>
            <p:nvPr/>
          </p:nvSpPr>
          <p:spPr>
            <a:xfrm>
              <a:off x="5740907" y="3070860"/>
              <a:ext cx="381000" cy="685800"/>
            </a:xfrm>
            <a:custGeom>
              <a:avLst/>
              <a:gdLst/>
              <a:ahLst/>
              <a:cxnLst/>
              <a:rect l="l" t="t" r="r" b="b"/>
              <a:pathLst>
                <a:path w="381000" h="685800">
                  <a:moveTo>
                    <a:pt x="381000" y="190500"/>
                  </a:moveTo>
                  <a:lnTo>
                    <a:pt x="285750" y="190500"/>
                  </a:lnTo>
                  <a:lnTo>
                    <a:pt x="285750" y="685800"/>
                  </a:lnTo>
                  <a:lnTo>
                    <a:pt x="95250" y="685800"/>
                  </a:lnTo>
                  <a:lnTo>
                    <a:pt x="95250" y="190500"/>
                  </a:lnTo>
                  <a:lnTo>
                    <a:pt x="0" y="190500"/>
                  </a:lnTo>
                  <a:lnTo>
                    <a:pt x="190500" y="0"/>
                  </a:lnTo>
                  <a:lnTo>
                    <a:pt x="381000" y="190500"/>
                  </a:lnTo>
                  <a:close/>
                </a:path>
              </a:pathLst>
            </a:custGeom>
            <a:ln w="9144">
              <a:solidFill>
                <a:srgbClr val="000000"/>
              </a:solidFill>
            </a:ln>
          </p:spPr>
          <p:txBody>
            <a:bodyPr wrap="square" lIns="0" tIns="0" rIns="0" bIns="0" rtlCol="0"/>
            <a:lstStyle/>
            <a:p>
              <a:endParaRPr/>
            </a:p>
          </p:txBody>
        </p:sp>
      </p:grpSp>
      <p:grpSp>
        <p:nvGrpSpPr>
          <p:cNvPr id="6" name="object 6"/>
          <p:cNvGrpSpPr/>
          <p:nvPr/>
        </p:nvGrpSpPr>
        <p:grpSpPr>
          <a:xfrm>
            <a:off x="3195827" y="2365248"/>
            <a:ext cx="695325" cy="390525"/>
            <a:chOff x="3195827" y="2365248"/>
            <a:chExt cx="695325" cy="390525"/>
          </a:xfrm>
        </p:grpSpPr>
        <p:sp>
          <p:nvSpPr>
            <p:cNvPr id="7" name="object 7"/>
            <p:cNvSpPr/>
            <p:nvPr/>
          </p:nvSpPr>
          <p:spPr>
            <a:xfrm>
              <a:off x="3200399" y="2369820"/>
              <a:ext cx="685800" cy="381000"/>
            </a:xfrm>
            <a:custGeom>
              <a:avLst/>
              <a:gdLst/>
              <a:ahLst/>
              <a:cxnLst/>
              <a:rect l="l" t="t" r="r" b="b"/>
              <a:pathLst>
                <a:path w="685800" h="381000">
                  <a:moveTo>
                    <a:pt x="190500" y="0"/>
                  </a:moveTo>
                  <a:lnTo>
                    <a:pt x="0" y="190500"/>
                  </a:lnTo>
                  <a:lnTo>
                    <a:pt x="190500" y="381000"/>
                  </a:lnTo>
                  <a:lnTo>
                    <a:pt x="190500" y="285750"/>
                  </a:lnTo>
                  <a:lnTo>
                    <a:pt x="685800" y="285750"/>
                  </a:lnTo>
                  <a:lnTo>
                    <a:pt x="685800" y="95250"/>
                  </a:lnTo>
                  <a:lnTo>
                    <a:pt x="190500" y="95250"/>
                  </a:lnTo>
                  <a:lnTo>
                    <a:pt x="190500" y="0"/>
                  </a:lnTo>
                  <a:close/>
                </a:path>
              </a:pathLst>
            </a:custGeom>
            <a:solidFill>
              <a:srgbClr val="FFFFFF"/>
            </a:solidFill>
          </p:spPr>
          <p:txBody>
            <a:bodyPr wrap="square" lIns="0" tIns="0" rIns="0" bIns="0" rtlCol="0"/>
            <a:lstStyle/>
            <a:p>
              <a:endParaRPr/>
            </a:p>
          </p:txBody>
        </p:sp>
        <p:sp>
          <p:nvSpPr>
            <p:cNvPr id="8" name="object 8"/>
            <p:cNvSpPr/>
            <p:nvPr/>
          </p:nvSpPr>
          <p:spPr>
            <a:xfrm>
              <a:off x="3200399" y="2369820"/>
              <a:ext cx="685800" cy="381000"/>
            </a:xfrm>
            <a:custGeom>
              <a:avLst/>
              <a:gdLst/>
              <a:ahLst/>
              <a:cxnLst/>
              <a:rect l="l" t="t" r="r" b="b"/>
              <a:pathLst>
                <a:path w="685800" h="381000">
                  <a:moveTo>
                    <a:pt x="190500" y="0"/>
                  </a:moveTo>
                  <a:lnTo>
                    <a:pt x="190500" y="95250"/>
                  </a:lnTo>
                  <a:lnTo>
                    <a:pt x="685800" y="95250"/>
                  </a:lnTo>
                  <a:lnTo>
                    <a:pt x="685800" y="285750"/>
                  </a:lnTo>
                  <a:lnTo>
                    <a:pt x="190500" y="285750"/>
                  </a:lnTo>
                  <a:lnTo>
                    <a:pt x="190500" y="381000"/>
                  </a:lnTo>
                  <a:lnTo>
                    <a:pt x="0" y="190500"/>
                  </a:lnTo>
                  <a:lnTo>
                    <a:pt x="190500" y="0"/>
                  </a:lnTo>
                  <a:close/>
                </a:path>
              </a:pathLst>
            </a:custGeom>
            <a:ln w="9144">
              <a:solidFill>
                <a:srgbClr val="000000"/>
              </a:solidFill>
            </a:ln>
          </p:spPr>
          <p:txBody>
            <a:bodyPr wrap="square" lIns="0" tIns="0" rIns="0" bIns="0" rtlCol="0"/>
            <a:lstStyle/>
            <a:p>
              <a:endParaRPr/>
            </a:p>
          </p:txBody>
        </p:sp>
      </p:grpSp>
      <p:sp>
        <p:nvSpPr>
          <p:cNvPr id="9" name="object 9"/>
          <p:cNvSpPr/>
          <p:nvPr/>
        </p:nvSpPr>
        <p:spPr>
          <a:xfrm>
            <a:off x="4654296" y="3721606"/>
            <a:ext cx="2458211" cy="3136390"/>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3962400" y="1187196"/>
            <a:ext cx="5181599" cy="2276855"/>
          </a:xfrm>
          <a:prstGeom prst="rect">
            <a:avLst/>
          </a:prstGeom>
          <a:blipFill>
            <a:blip r:embed="rId4" cstate="print"/>
            <a:stretch>
              <a:fillRect/>
            </a:stretch>
          </a:blipFill>
        </p:spPr>
        <p:txBody>
          <a:bodyPr wrap="square" lIns="0" tIns="0" rIns="0" bIns="0" rtlCol="0"/>
          <a:lstStyle/>
          <a:p>
            <a:endParaRPr/>
          </a:p>
        </p:txBody>
      </p:sp>
      <p:sp>
        <p:nvSpPr>
          <p:cNvPr id="11" name="object 11"/>
          <p:cNvSpPr txBox="1">
            <a:spLocks noGrp="1"/>
          </p:cNvSpPr>
          <p:nvPr>
            <p:ph type="title"/>
          </p:nvPr>
        </p:nvSpPr>
        <p:spPr>
          <a:xfrm>
            <a:off x="228600" y="270094"/>
            <a:ext cx="8610600" cy="689932"/>
          </a:xfrm>
          <a:prstGeom prst="rect">
            <a:avLst/>
          </a:prstGeom>
        </p:spPr>
        <p:txBody>
          <a:bodyPr vert="horz" wrap="square" lIns="0" tIns="12700" rIns="0" bIns="0" rtlCol="0">
            <a:spAutoFit/>
          </a:bodyPr>
          <a:lstStyle/>
          <a:p>
            <a:pPr marL="12700">
              <a:lnSpc>
                <a:spcPct val="100000"/>
              </a:lnSpc>
              <a:spcBef>
                <a:spcPts val="100"/>
              </a:spcBef>
            </a:pPr>
            <a:r>
              <a:rPr b="1" i="0" spc="60" dirty="0">
                <a:solidFill>
                  <a:srgbClr val="FF0000"/>
                </a:solidFill>
                <a:latin typeface="Cambria"/>
                <a:cs typeface="Cambria"/>
              </a:rPr>
              <a:t>Independenţa </a:t>
            </a:r>
            <a:r>
              <a:rPr b="1" i="0" spc="70" dirty="0">
                <a:solidFill>
                  <a:srgbClr val="FF0000"/>
                </a:solidFill>
                <a:latin typeface="Cambria"/>
                <a:cs typeface="Cambria"/>
              </a:rPr>
              <a:t>logică </a:t>
            </a:r>
            <a:r>
              <a:rPr b="1" i="0" spc="40" dirty="0">
                <a:solidFill>
                  <a:srgbClr val="FF0000"/>
                </a:solidFill>
                <a:latin typeface="Cambria"/>
                <a:cs typeface="Cambria"/>
              </a:rPr>
              <a:t>a</a:t>
            </a:r>
            <a:r>
              <a:rPr b="1" i="0" spc="155" dirty="0">
                <a:solidFill>
                  <a:srgbClr val="FF0000"/>
                </a:solidFill>
                <a:latin typeface="Cambria"/>
                <a:cs typeface="Cambria"/>
              </a:rPr>
              <a:t> </a:t>
            </a:r>
            <a:r>
              <a:rPr b="1" i="0" spc="30" dirty="0">
                <a:solidFill>
                  <a:srgbClr val="FF0000"/>
                </a:solidFill>
                <a:latin typeface="Cambria"/>
                <a:cs typeface="Cambria"/>
              </a:rPr>
              <a:t>datelor</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90800" y="457200"/>
            <a:ext cx="4039362" cy="689932"/>
          </a:xfrm>
          <a:prstGeom prst="rect">
            <a:avLst/>
          </a:prstGeom>
        </p:spPr>
        <p:txBody>
          <a:bodyPr vert="horz" wrap="square" lIns="0" tIns="12700" rIns="0" bIns="0" rtlCol="0">
            <a:spAutoFit/>
          </a:bodyPr>
          <a:lstStyle/>
          <a:p>
            <a:pPr marL="12700">
              <a:lnSpc>
                <a:spcPct val="100000"/>
              </a:lnSpc>
              <a:spcBef>
                <a:spcPts val="100"/>
              </a:spcBef>
            </a:pPr>
            <a:r>
              <a:rPr b="1" i="0" spc="-5" dirty="0">
                <a:solidFill>
                  <a:srgbClr val="FF0000"/>
                </a:solidFill>
                <a:latin typeface="Cambria"/>
                <a:cs typeface="Cambria"/>
              </a:rPr>
              <a:t>Inte</a:t>
            </a:r>
            <a:r>
              <a:rPr b="1" i="0" spc="5" dirty="0">
                <a:solidFill>
                  <a:srgbClr val="FF0000"/>
                </a:solidFill>
                <a:latin typeface="Cambria"/>
                <a:cs typeface="Cambria"/>
              </a:rPr>
              <a:t>r</a:t>
            </a:r>
            <a:r>
              <a:rPr b="1" i="0" spc="65" dirty="0">
                <a:solidFill>
                  <a:srgbClr val="FF0000"/>
                </a:solidFill>
                <a:latin typeface="Cambria"/>
                <a:cs typeface="Cambria"/>
              </a:rPr>
              <a:t>ogă</a:t>
            </a:r>
            <a:r>
              <a:rPr b="1" i="0" spc="55" dirty="0">
                <a:solidFill>
                  <a:srgbClr val="FF0000"/>
                </a:solidFill>
                <a:latin typeface="Cambria"/>
                <a:cs typeface="Cambria"/>
              </a:rPr>
              <a:t>r</a:t>
            </a:r>
            <a:r>
              <a:rPr b="1" i="0" spc="45" dirty="0">
                <a:solidFill>
                  <a:srgbClr val="FF0000"/>
                </a:solidFill>
                <a:latin typeface="Cambria"/>
                <a:cs typeface="Cambria"/>
              </a:rPr>
              <a:t>i</a:t>
            </a:r>
          </a:p>
        </p:txBody>
      </p:sp>
      <p:sp>
        <p:nvSpPr>
          <p:cNvPr id="3" name="object 3"/>
          <p:cNvSpPr txBox="1"/>
          <p:nvPr/>
        </p:nvSpPr>
        <p:spPr>
          <a:xfrm>
            <a:off x="688340" y="1607566"/>
            <a:ext cx="8338820" cy="4064574"/>
          </a:xfrm>
          <a:prstGeom prst="rect">
            <a:avLst/>
          </a:prstGeom>
        </p:spPr>
        <p:txBody>
          <a:bodyPr vert="horz" wrap="square" lIns="0" tIns="12065" rIns="0" bIns="0" rtlCol="0">
            <a:spAutoFit/>
          </a:bodyPr>
          <a:lstStyle/>
          <a:p>
            <a:pPr marL="355600" marR="26670" indent="-343535">
              <a:lnSpc>
                <a:spcPct val="100000"/>
              </a:lnSpc>
              <a:spcBef>
                <a:spcPts val="95"/>
              </a:spcBef>
              <a:buClr>
                <a:srgbClr val="9A0000"/>
              </a:buClr>
              <a:buSzPct val="75000"/>
              <a:buFont typeface="Wingdings"/>
              <a:buChar char="◼"/>
              <a:tabLst>
                <a:tab pos="355600" algn="l"/>
                <a:tab pos="356235" algn="l"/>
              </a:tabLst>
            </a:pPr>
            <a:r>
              <a:rPr sz="2800" b="1" spc="25" dirty="0">
                <a:solidFill>
                  <a:srgbClr val="003366"/>
                </a:solidFill>
                <a:latin typeface="Cambria"/>
                <a:cs typeface="Cambria"/>
              </a:rPr>
              <a:t>Posibile </a:t>
            </a:r>
            <a:r>
              <a:rPr sz="2800" b="1" spc="35" dirty="0">
                <a:solidFill>
                  <a:srgbClr val="003366"/>
                </a:solidFill>
                <a:latin typeface="Cambria"/>
                <a:cs typeface="Cambria"/>
              </a:rPr>
              <a:t>informaţii </a:t>
            </a:r>
            <a:r>
              <a:rPr sz="2800" b="1" spc="45" dirty="0">
                <a:solidFill>
                  <a:srgbClr val="003366"/>
                </a:solidFill>
                <a:latin typeface="Cambria"/>
                <a:cs typeface="Cambria"/>
              </a:rPr>
              <a:t>pe </a:t>
            </a:r>
            <a:r>
              <a:rPr sz="2800" b="1" spc="-15" dirty="0">
                <a:solidFill>
                  <a:srgbClr val="003366"/>
                </a:solidFill>
                <a:latin typeface="Cambria"/>
                <a:cs typeface="Cambria"/>
              </a:rPr>
              <a:t>care </a:t>
            </a:r>
            <a:r>
              <a:rPr sz="2800" b="1" spc="60" dirty="0">
                <a:solidFill>
                  <a:srgbClr val="003366"/>
                </a:solidFill>
                <a:latin typeface="Cambria"/>
                <a:cs typeface="Cambria"/>
              </a:rPr>
              <a:t>dorim </a:t>
            </a:r>
            <a:r>
              <a:rPr sz="2800" b="1" spc="5" dirty="0">
                <a:solidFill>
                  <a:srgbClr val="003366"/>
                </a:solidFill>
                <a:latin typeface="Cambria"/>
                <a:cs typeface="Cambria"/>
              </a:rPr>
              <a:t>sa </a:t>
            </a:r>
            <a:r>
              <a:rPr sz="2800" b="1" spc="10" dirty="0">
                <a:solidFill>
                  <a:srgbClr val="003366"/>
                </a:solidFill>
                <a:latin typeface="Cambria"/>
                <a:cs typeface="Cambria"/>
              </a:rPr>
              <a:t>le </a:t>
            </a:r>
            <a:r>
              <a:rPr sz="2800" b="1" spc="30" dirty="0">
                <a:solidFill>
                  <a:srgbClr val="003366"/>
                </a:solidFill>
                <a:latin typeface="Cambria"/>
                <a:cs typeface="Cambria"/>
              </a:rPr>
              <a:t>obţinem </a:t>
            </a:r>
            <a:r>
              <a:rPr sz="2800" b="1" spc="-55" dirty="0">
                <a:solidFill>
                  <a:srgbClr val="003366"/>
                </a:solidFill>
                <a:latin typeface="Cambria"/>
                <a:cs typeface="Cambria"/>
              </a:rPr>
              <a:t>din  </a:t>
            </a:r>
            <a:r>
              <a:rPr sz="2800" b="1" spc="50" dirty="0">
                <a:solidFill>
                  <a:srgbClr val="003366"/>
                </a:solidFill>
                <a:latin typeface="Cambria"/>
                <a:cs typeface="Cambria"/>
              </a:rPr>
              <a:t>baza </a:t>
            </a:r>
            <a:r>
              <a:rPr sz="2800" b="1" spc="60" dirty="0">
                <a:solidFill>
                  <a:srgbClr val="003366"/>
                </a:solidFill>
                <a:latin typeface="Cambria"/>
                <a:cs typeface="Cambria"/>
              </a:rPr>
              <a:t>de </a:t>
            </a:r>
            <a:r>
              <a:rPr sz="2800" b="1" spc="30" dirty="0">
                <a:solidFill>
                  <a:srgbClr val="003366"/>
                </a:solidFill>
                <a:latin typeface="Cambria"/>
                <a:cs typeface="Cambria"/>
              </a:rPr>
              <a:t>date </a:t>
            </a:r>
            <a:r>
              <a:rPr sz="2800" b="1" dirty="0">
                <a:solidFill>
                  <a:srgbClr val="003366"/>
                </a:solidFill>
                <a:latin typeface="Cambria"/>
                <a:cs typeface="Cambria"/>
              </a:rPr>
              <a:t>anterioară </a:t>
            </a:r>
            <a:r>
              <a:rPr sz="2800" b="1" spc="-20" dirty="0">
                <a:solidFill>
                  <a:srgbClr val="003366"/>
                </a:solidFill>
                <a:latin typeface="Cambria"/>
                <a:cs typeface="Cambria"/>
              </a:rPr>
              <a:t>(</a:t>
            </a:r>
            <a:r>
              <a:rPr sz="2800" b="1" i="1" spc="-20" dirty="0">
                <a:solidFill>
                  <a:srgbClr val="003366"/>
                </a:solidFill>
                <a:latin typeface="Palatino Linotype"/>
                <a:cs typeface="Palatino Linotype"/>
              </a:rPr>
              <a:t>Faculty </a:t>
            </a:r>
            <a:r>
              <a:rPr sz="2800" b="1" i="1" spc="-5" dirty="0">
                <a:solidFill>
                  <a:srgbClr val="003366"/>
                </a:solidFill>
                <a:latin typeface="Palatino Linotype"/>
                <a:cs typeface="Palatino Linotype"/>
              </a:rPr>
              <a:t>Database)</a:t>
            </a:r>
            <a:r>
              <a:rPr sz="2800" b="1" i="1" spc="200" dirty="0">
                <a:solidFill>
                  <a:srgbClr val="003366"/>
                </a:solidFill>
                <a:latin typeface="Palatino Linotype"/>
                <a:cs typeface="Palatino Linotype"/>
              </a:rPr>
              <a:t> </a:t>
            </a:r>
            <a:r>
              <a:rPr sz="2800" b="1" spc="-40" dirty="0">
                <a:solidFill>
                  <a:srgbClr val="003366"/>
                </a:solidFill>
                <a:latin typeface="Cambria"/>
                <a:cs typeface="Cambria"/>
              </a:rPr>
              <a:t>:</a:t>
            </a:r>
            <a:endParaRPr sz="2800" b="1" dirty="0">
              <a:latin typeface="Cambria"/>
              <a:cs typeface="Cambria"/>
            </a:endParaRPr>
          </a:p>
          <a:p>
            <a:pPr marL="704850" lvl="1" indent="-234950">
              <a:lnSpc>
                <a:spcPct val="100000"/>
              </a:lnSpc>
              <a:spcBef>
                <a:spcPts val="595"/>
              </a:spcBef>
              <a:buClr>
                <a:srgbClr val="9A0000"/>
              </a:buClr>
              <a:buSzPct val="68750"/>
              <a:buFont typeface="Wingdings"/>
              <a:buChar char="◼"/>
              <a:tabLst>
                <a:tab pos="704850" algn="l"/>
              </a:tabLst>
            </a:pPr>
            <a:r>
              <a:rPr sz="2400" b="1" spc="75" dirty="0">
                <a:solidFill>
                  <a:srgbClr val="003366"/>
                </a:solidFill>
                <a:latin typeface="Cambria"/>
                <a:cs typeface="Cambria"/>
              </a:rPr>
              <a:t>Care </a:t>
            </a:r>
            <a:r>
              <a:rPr sz="2400" b="1" spc="-25" dirty="0">
                <a:solidFill>
                  <a:srgbClr val="003366"/>
                </a:solidFill>
                <a:latin typeface="Cambria"/>
                <a:cs typeface="Cambria"/>
              </a:rPr>
              <a:t>este </a:t>
            </a:r>
            <a:r>
              <a:rPr sz="2400" b="1" spc="45" dirty="0">
                <a:solidFill>
                  <a:srgbClr val="003366"/>
                </a:solidFill>
                <a:latin typeface="Cambria"/>
                <a:cs typeface="Cambria"/>
              </a:rPr>
              <a:t>numele studentului </a:t>
            </a:r>
            <a:r>
              <a:rPr sz="2400" b="1" spc="60" dirty="0">
                <a:solidFill>
                  <a:srgbClr val="003366"/>
                </a:solidFill>
                <a:latin typeface="Cambria"/>
                <a:cs typeface="Cambria"/>
              </a:rPr>
              <a:t>cu </a:t>
            </a:r>
            <a:r>
              <a:rPr sz="2400" b="1" i="1" spc="-5" dirty="0">
                <a:solidFill>
                  <a:srgbClr val="9A0000"/>
                </a:solidFill>
                <a:latin typeface="Palatino Linotype"/>
                <a:cs typeface="Palatino Linotype"/>
              </a:rPr>
              <a:t>sid </a:t>
            </a:r>
            <a:r>
              <a:rPr sz="2400" b="1" spc="125" dirty="0">
                <a:solidFill>
                  <a:srgbClr val="003366"/>
                </a:solidFill>
                <a:latin typeface="Cambria"/>
                <a:cs typeface="Cambria"/>
              </a:rPr>
              <a:t>=</a:t>
            </a:r>
            <a:r>
              <a:rPr sz="2400" b="1" spc="229" dirty="0">
                <a:solidFill>
                  <a:srgbClr val="003366"/>
                </a:solidFill>
                <a:latin typeface="Cambria"/>
                <a:cs typeface="Cambria"/>
              </a:rPr>
              <a:t> </a:t>
            </a:r>
            <a:r>
              <a:rPr sz="2400" b="1" i="1" spc="10" dirty="0">
                <a:solidFill>
                  <a:srgbClr val="003366"/>
                </a:solidFill>
                <a:latin typeface="Palatino Linotype"/>
                <a:cs typeface="Palatino Linotype"/>
              </a:rPr>
              <a:t>2833</a:t>
            </a:r>
            <a:r>
              <a:rPr sz="2400" b="1" spc="10" dirty="0">
                <a:solidFill>
                  <a:srgbClr val="003366"/>
                </a:solidFill>
                <a:latin typeface="Cambria"/>
                <a:cs typeface="Cambria"/>
              </a:rPr>
              <a:t>?</a:t>
            </a:r>
            <a:endParaRPr sz="2400" b="1" dirty="0">
              <a:latin typeface="Cambria"/>
              <a:cs typeface="Cambria"/>
            </a:endParaRPr>
          </a:p>
          <a:p>
            <a:pPr marL="704850" lvl="1" indent="-234950">
              <a:lnSpc>
                <a:spcPct val="100000"/>
              </a:lnSpc>
              <a:spcBef>
                <a:spcPts val="575"/>
              </a:spcBef>
              <a:buClr>
                <a:srgbClr val="9A0000"/>
              </a:buClr>
              <a:buSzPct val="68750"/>
              <a:buFont typeface="Wingdings"/>
              <a:buChar char="◼"/>
              <a:tabLst>
                <a:tab pos="704850" algn="l"/>
              </a:tabLst>
            </a:pPr>
            <a:r>
              <a:rPr sz="2400" b="1" spc="75" dirty="0">
                <a:solidFill>
                  <a:srgbClr val="003366"/>
                </a:solidFill>
                <a:latin typeface="Cambria"/>
                <a:cs typeface="Cambria"/>
              </a:rPr>
              <a:t>Care </a:t>
            </a:r>
            <a:r>
              <a:rPr sz="2400" b="1" spc="-25" dirty="0">
                <a:solidFill>
                  <a:srgbClr val="003366"/>
                </a:solidFill>
                <a:latin typeface="Cambria"/>
                <a:cs typeface="Cambria"/>
              </a:rPr>
              <a:t>este </a:t>
            </a:r>
            <a:r>
              <a:rPr sz="2400" b="1" spc="30" dirty="0">
                <a:solidFill>
                  <a:srgbClr val="003366"/>
                </a:solidFill>
                <a:latin typeface="Cambria"/>
                <a:cs typeface="Cambria"/>
              </a:rPr>
              <a:t>salarul </a:t>
            </a:r>
            <a:r>
              <a:rPr sz="2400" b="1" spc="10" dirty="0">
                <a:solidFill>
                  <a:srgbClr val="003366"/>
                </a:solidFill>
                <a:latin typeface="Cambria"/>
                <a:cs typeface="Cambria"/>
              </a:rPr>
              <a:t>profesorilor </a:t>
            </a:r>
            <a:r>
              <a:rPr sz="2400" b="1" spc="-10" dirty="0">
                <a:solidFill>
                  <a:srgbClr val="003366"/>
                </a:solidFill>
                <a:latin typeface="Cambria"/>
                <a:cs typeface="Cambria"/>
              </a:rPr>
              <a:t>care </a:t>
            </a:r>
            <a:r>
              <a:rPr sz="2400" b="1" spc="50" dirty="0">
                <a:solidFill>
                  <a:srgbClr val="003366"/>
                </a:solidFill>
                <a:latin typeface="Cambria"/>
                <a:cs typeface="Cambria"/>
              </a:rPr>
              <a:t>predau </a:t>
            </a:r>
            <a:r>
              <a:rPr sz="2400" b="1" spc="40" dirty="0">
                <a:solidFill>
                  <a:srgbClr val="003366"/>
                </a:solidFill>
                <a:latin typeface="Cambria"/>
                <a:cs typeface="Cambria"/>
              </a:rPr>
              <a:t>cursul</a:t>
            </a:r>
            <a:r>
              <a:rPr sz="2400" b="1" spc="360" dirty="0">
                <a:solidFill>
                  <a:srgbClr val="003366"/>
                </a:solidFill>
                <a:latin typeface="Cambria"/>
                <a:cs typeface="Cambria"/>
              </a:rPr>
              <a:t> </a:t>
            </a:r>
            <a:r>
              <a:rPr sz="2400" b="1" i="1" spc="-155" dirty="0">
                <a:solidFill>
                  <a:srgbClr val="003366"/>
                </a:solidFill>
                <a:latin typeface="Palatino Linotype"/>
                <a:cs typeface="Palatino Linotype"/>
              </a:rPr>
              <a:t>Alg100</a:t>
            </a:r>
            <a:r>
              <a:rPr sz="2400" b="1" spc="-155" dirty="0">
                <a:solidFill>
                  <a:srgbClr val="003366"/>
                </a:solidFill>
                <a:latin typeface="Cambria"/>
                <a:cs typeface="Cambria"/>
              </a:rPr>
              <a:t>?</a:t>
            </a:r>
            <a:endParaRPr sz="2400" b="1" dirty="0">
              <a:latin typeface="Cambria"/>
              <a:cs typeface="Cambria"/>
            </a:endParaRPr>
          </a:p>
          <a:p>
            <a:pPr marL="704850" lvl="1" indent="-234950">
              <a:lnSpc>
                <a:spcPct val="100000"/>
              </a:lnSpc>
              <a:spcBef>
                <a:spcPts val="575"/>
              </a:spcBef>
              <a:buClr>
                <a:srgbClr val="9A0000"/>
              </a:buClr>
              <a:buSzPct val="68750"/>
              <a:buFont typeface="Wingdings"/>
              <a:buChar char="◼"/>
              <a:tabLst>
                <a:tab pos="704850" algn="l"/>
              </a:tabLst>
            </a:pPr>
            <a:r>
              <a:rPr sz="2400" b="1" spc="95" dirty="0">
                <a:solidFill>
                  <a:srgbClr val="003366"/>
                </a:solidFill>
                <a:latin typeface="Cambria"/>
                <a:cs typeface="Cambria"/>
              </a:rPr>
              <a:t>Câţi </a:t>
            </a:r>
            <a:r>
              <a:rPr sz="2400" b="1" spc="30" dirty="0">
                <a:solidFill>
                  <a:srgbClr val="003366"/>
                </a:solidFill>
                <a:latin typeface="Cambria"/>
                <a:cs typeface="Cambria"/>
              </a:rPr>
              <a:t>studenţi </a:t>
            </a:r>
            <a:r>
              <a:rPr sz="2400" b="1" spc="35" dirty="0">
                <a:solidFill>
                  <a:srgbClr val="003366"/>
                </a:solidFill>
                <a:latin typeface="Cambria"/>
                <a:cs typeface="Cambria"/>
              </a:rPr>
              <a:t>sunt </a:t>
            </a:r>
            <a:r>
              <a:rPr sz="2400" b="1" spc="5" dirty="0">
                <a:solidFill>
                  <a:srgbClr val="003366"/>
                </a:solidFill>
                <a:latin typeface="Cambria"/>
                <a:cs typeface="Cambria"/>
              </a:rPr>
              <a:t>înscrişi </a:t>
            </a:r>
            <a:r>
              <a:rPr sz="2400" b="1" spc="35" dirty="0">
                <a:solidFill>
                  <a:srgbClr val="003366"/>
                </a:solidFill>
                <a:latin typeface="Cambria"/>
                <a:cs typeface="Cambria"/>
              </a:rPr>
              <a:t>la cursul</a:t>
            </a:r>
            <a:r>
              <a:rPr sz="2400" b="1" spc="204" dirty="0">
                <a:solidFill>
                  <a:srgbClr val="003366"/>
                </a:solidFill>
                <a:latin typeface="Cambria"/>
                <a:cs typeface="Cambria"/>
              </a:rPr>
              <a:t> </a:t>
            </a:r>
            <a:r>
              <a:rPr sz="2400" b="1" i="1" dirty="0">
                <a:solidFill>
                  <a:srgbClr val="003366"/>
                </a:solidFill>
                <a:latin typeface="Palatino Linotype"/>
                <a:cs typeface="Palatino Linotype"/>
              </a:rPr>
              <a:t>Alg100</a:t>
            </a:r>
            <a:r>
              <a:rPr sz="2400" b="1" dirty="0">
                <a:solidFill>
                  <a:srgbClr val="003366"/>
                </a:solidFill>
                <a:latin typeface="Cambria"/>
                <a:cs typeface="Cambria"/>
              </a:rPr>
              <a:t>?</a:t>
            </a:r>
            <a:endParaRPr sz="2400" b="1" dirty="0">
              <a:latin typeface="Cambria"/>
              <a:cs typeface="Cambria"/>
            </a:endParaRPr>
          </a:p>
          <a:p>
            <a:pPr marL="443865" indent="-431800">
              <a:lnSpc>
                <a:spcPts val="3354"/>
              </a:lnSpc>
              <a:spcBef>
                <a:spcPts val="660"/>
              </a:spcBef>
              <a:buClr>
                <a:srgbClr val="9A0000"/>
              </a:buClr>
              <a:buSzPct val="75000"/>
              <a:buFont typeface="Wingdings"/>
              <a:buChar char="◼"/>
              <a:tabLst>
                <a:tab pos="443865" algn="l"/>
                <a:tab pos="444500" algn="l"/>
              </a:tabLst>
            </a:pPr>
            <a:r>
              <a:rPr sz="2800" b="1" spc="80" dirty="0">
                <a:solidFill>
                  <a:srgbClr val="003366"/>
                </a:solidFill>
                <a:latin typeface="Cambria"/>
                <a:cs typeface="Cambria"/>
              </a:rPr>
              <a:t>Astfel </a:t>
            </a:r>
            <a:r>
              <a:rPr sz="2800" b="1" spc="60" dirty="0">
                <a:solidFill>
                  <a:srgbClr val="003366"/>
                </a:solidFill>
                <a:latin typeface="Cambria"/>
                <a:cs typeface="Cambria"/>
              </a:rPr>
              <a:t>de </a:t>
            </a:r>
            <a:r>
              <a:rPr sz="2800" b="1" spc="-5" dirty="0">
                <a:solidFill>
                  <a:srgbClr val="003366"/>
                </a:solidFill>
                <a:latin typeface="Cambria"/>
                <a:cs typeface="Cambria"/>
              </a:rPr>
              <a:t>întrebări </a:t>
            </a:r>
            <a:r>
              <a:rPr sz="2800" b="1" spc="-10" dirty="0">
                <a:solidFill>
                  <a:srgbClr val="003366"/>
                </a:solidFill>
                <a:latin typeface="Cambria"/>
                <a:cs typeface="Cambria"/>
              </a:rPr>
              <a:t>referitoare </a:t>
            </a:r>
            <a:r>
              <a:rPr sz="2800" b="1" spc="35" dirty="0">
                <a:solidFill>
                  <a:srgbClr val="003366"/>
                </a:solidFill>
                <a:latin typeface="Cambria"/>
                <a:cs typeface="Cambria"/>
              </a:rPr>
              <a:t>la </a:t>
            </a:r>
            <a:r>
              <a:rPr sz="2800" b="1" spc="25" dirty="0">
                <a:solidFill>
                  <a:srgbClr val="003366"/>
                </a:solidFill>
                <a:latin typeface="Cambria"/>
                <a:cs typeface="Cambria"/>
              </a:rPr>
              <a:t>datele</a:t>
            </a:r>
            <a:r>
              <a:rPr sz="2800" b="1" spc="254" dirty="0">
                <a:solidFill>
                  <a:srgbClr val="003366"/>
                </a:solidFill>
                <a:latin typeface="Cambria"/>
                <a:cs typeface="Cambria"/>
              </a:rPr>
              <a:t> </a:t>
            </a:r>
            <a:r>
              <a:rPr sz="2800" b="1" spc="-10" dirty="0">
                <a:solidFill>
                  <a:srgbClr val="003366"/>
                </a:solidFill>
                <a:latin typeface="Cambria"/>
                <a:cs typeface="Cambria"/>
              </a:rPr>
              <a:t>stocate</a:t>
            </a:r>
            <a:endParaRPr sz="2800" b="1" dirty="0">
              <a:latin typeface="Cambria"/>
              <a:cs typeface="Cambria"/>
            </a:endParaRPr>
          </a:p>
          <a:p>
            <a:pPr marL="355600">
              <a:lnSpc>
                <a:spcPts val="3354"/>
              </a:lnSpc>
            </a:pPr>
            <a:r>
              <a:rPr sz="2800" b="1" spc="25" dirty="0">
                <a:solidFill>
                  <a:srgbClr val="003366"/>
                </a:solidFill>
                <a:latin typeface="Cambria"/>
                <a:cs typeface="Cambria"/>
              </a:rPr>
              <a:t>într-un </a:t>
            </a:r>
            <a:r>
              <a:rPr sz="2800" b="1" spc="200" dirty="0">
                <a:solidFill>
                  <a:srgbClr val="003366"/>
                </a:solidFill>
                <a:latin typeface="Cambria"/>
                <a:cs typeface="Cambria"/>
              </a:rPr>
              <a:t>SGBD </a:t>
            </a:r>
            <a:r>
              <a:rPr sz="2800" b="1" spc="-25" dirty="0">
                <a:solidFill>
                  <a:srgbClr val="003366"/>
                </a:solidFill>
                <a:latin typeface="Cambria"/>
                <a:cs typeface="Cambria"/>
              </a:rPr>
              <a:t>se </a:t>
            </a:r>
            <a:r>
              <a:rPr sz="2800" b="1" spc="45" dirty="0">
                <a:solidFill>
                  <a:srgbClr val="003366"/>
                </a:solidFill>
                <a:latin typeface="Cambria"/>
                <a:cs typeface="Cambria"/>
              </a:rPr>
              <a:t>numesc</a:t>
            </a:r>
            <a:r>
              <a:rPr sz="2800" b="1" spc="125" dirty="0">
                <a:solidFill>
                  <a:srgbClr val="003366"/>
                </a:solidFill>
                <a:latin typeface="Cambria"/>
                <a:cs typeface="Cambria"/>
              </a:rPr>
              <a:t> </a:t>
            </a:r>
            <a:r>
              <a:rPr sz="2800" b="1" i="1" spc="-5" dirty="0">
                <a:solidFill>
                  <a:srgbClr val="9A0000"/>
                </a:solidFill>
                <a:latin typeface="Palatino Linotype"/>
                <a:cs typeface="Palatino Linotype"/>
              </a:rPr>
              <a:t>interogări</a:t>
            </a:r>
            <a:r>
              <a:rPr sz="2800" b="1" spc="-5" dirty="0">
                <a:solidFill>
                  <a:srgbClr val="003366"/>
                </a:solidFill>
                <a:latin typeface="Times New Roman"/>
                <a:cs typeface="Times New Roman"/>
              </a:rPr>
              <a:t>.</a:t>
            </a:r>
            <a:endParaRPr sz="2800" b="1" dirty="0">
              <a:latin typeface="Times New Roman"/>
              <a:cs typeface="Times New Roman"/>
            </a:endParaRPr>
          </a:p>
          <a:p>
            <a:pPr marL="355600" indent="-343535">
              <a:lnSpc>
                <a:spcPct val="100000"/>
              </a:lnSpc>
              <a:spcBef>
                <a:spcPts val="670"/>
              </a:spcBef>
              <a:buClr>
                <a:srgbClr val="9A0000"/>
              </a:buClr>
              <a:buSzPct val="75000"/>
              <a:buFont typeface="Wingdings"/>
              <a:buChar char="◼"/>
              <a:tabLst>
                <a:tab pos="355600" algn="l"/>
                <a:tab pos="356235" algn="l"/>
              </a:tabLst>
            </a:pPr>
            <a:r>
              <a:rPr sz="2800" b="1" spc="450" dirty="0">
                <a:solidFill>
                  <a:srgbClr val="003366"/>
                </a:solidFill>
                <a:latin typeface="Cambria"/>
                <a:cs typeface="Cambria"/>
              </a:rPr>
              <a:t>→ </a:t>
            </a:r>
            <a:r>
              <a:rPr sz="2800" b="1" i="1" spc="-5" dirty="0">
                <a:solidFill>
                  <a:srgbClr val="9A0000"/>
                </a:solidFill>
                <a:latin typeface="Palatino Linotype"/>
                <a:cs typeface="Palatino Linotype"/>
              </a:rPr>
              <a:t>limbaj de</a:t>
            </a:r>
            <a:r>
              <a:rPr sz="2800" b="1" i="1" spc="-360" dirty="0">
                <a:solidFill>
                  <a:srgbClr val="9A0000"/>
                </a:solidFill>
                <a:latin typeface="Palatino Linotype"/>
                <a:cs typeface="Palatino Linotype"/>
              </a:rPr>
              <a:t> </a:t>
            </a:r>
            <a:r>
              <a:rPr sz="2800" b="1" i="1" spc="-5" dirty="0">
                <a:solidFill>
                  <a:srgbClr val="9A0000"/>
                </a:solidFill>
                <a:latin typeface="Palatino Linotype"/>
                <a:cs typeface="Palatino Linotype"/>
              </a:rPr>
              <a:t>interogare</a:t>
            </a:r>
            <a:endParaRPr sz="2800" b="1" dirty="0">
              <a:latin typeface="Palatino Linotype"/>
              <a:cs typeface="Palatino Linotype"/>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52600" y="152400"/>
            <a:ext cx="5867400" cy="689932"/>
          </a:xfrm>
          <a:prstGeom prst="rect">
            <a:avLst/>
          </a:prstGeom>
        </p:spPr>
        <p:txBody>
          <a:bodyPr vert="horz" wrap="square" lIns="0" tIns="12700" rIns="0" bIns="0" rtlCol="0">
            <a:spAutoFit/>
          </a:bodyPr>
          <a:lstStyle/>
          <a:p>
            <a:pPr marL="12700">
              <a:lnSpc>
                <a:spcPct val="100000"/>
              </a:lnSpc>
              <a:spcBef>
                <a:spcPts val="100"/>
              </a:spcBef>
            </a:pPr>
            <a:r>
              <a:rPr b="1" i="0" spc="55" dirty="0">
                <a:solidFill>
                  <a:srgbClr val="FF0000"/>
                </a:solidFill>
                <a:latin typeface="Cambria"/>
                <a:cs typeface="Cambria"/>
              </a:rPr>
              <a:t>Limbaje</a:t>
            </a:r>
            <a:r>
              <a:rPr b="1" i="0" spc="40" dirty="0">
                <a:solidFill>
                  <a:srgbClr val="FF0000"/>
                </a:solidFill>
                <a:latin typeface="Cambria"/>
                <a:cs typeface="Cambria"/>
              </a:rPr>
              <a:t> </a:t>
            </a:r>
            <a:r>
              <a:rPr b="1" i="0" spc="260" dirty="0">
                <a:solidFill>
                  <a:srgbClr val="FF0000"/>
                </a:solidFill>
                <a:latin typeface="Cambria"/>
                <a:cs typeface="Cambria"/>
              </a:rPr>
              <a:t>SGBD</a:t>
            </a:r>
          </a:p>
        </p:txBody>
      </p:sp>
      <p:sp>
        <p:nvSpPr>
          <p:cNvPr id="3" name="object 3"/>
          <p:cNvSpPr txBox="1"/>
          <p:nvPr/>
        </p:nvSpPr>
        <p:spPr>
          <a:xfrm>
            <a:off x="840739" y="1138545"/>
            <a:ext cx="8185150" cy="5032788"/>
          </a:xfrm>
          <a:prstGeom prst="rect">
            <a:avLst/>
          </a:prstGeom>
        </p:spPr>
        <p:txBody>
          <a:bodyPr vert="horz" wrap="square" lIns="0" tIns="59055" rIns="0" bIns="0" rtlCol="0">
            <a:spAutoFit/>
          </a:bodyPr>
          <a:lstStyle/>
          <a:p>
            <a:pPr marL="443865" indent="-431800">
              <a:lnSpc>
                <a:spcPct val="100000"/>
              </a:lnSpc>
              <a:spcBef>
                <a:spcPts val="465"/>
              </a:spcBef>
              <a:buClr>
                <a:srgbClr val="9A0000"/>
              </a:buClr>
              <a:buSzPct val="75000"/>
              <a:buFont typeface="Wingdings"/>
              <a:buChar char="◼"/>
              <a:tabLst>
                <a:tab pos="443865" algn="l"/>
                <a:tab pos="444500" algn="l"/>
              </a:tabLst>
            </a:pPr>
            <a:r>
              <a:rPr sz="2800" b="1" i="1" spc="-5" dirty="0">
                <a:solidFill>
                  <a:srgbClr val="3333FF"/>
                </a:solidFill>
                <a:latin typeface="Palatino Linotype"/>
                <a:cs typeface="Palatino Linotype"/>
              </a:rPr>
              <a:t>Data Definition </a:t>
            </a:r>
            <a:r>
              <a:rPr sz="2800" b="1" i="1" spc="-10" dirty="0">
                <a:solidFill>
                  <a:srgbClr val="3333FF"/>
                </a:solidFill>
                <a:latin typeface="Palatino Linotype"/>
                <a:cs typeface="Palatino Linotype"/>
              </a:rPr>
              <a:t>Language</a:t>
            </a:r>
            <a:r>
              <a:rPr sz="2800" b="1" i="1" spc="5" dirty="0">
                <a:solidFill>
                  <a:srgbClr val="3333FF"/>
                </a:solidFill>
                <a:latin typeface="Palatino Linotype"/>
                <a:cs typeface="Palatino Linotype"/>
              </a:rPr>
              <a:t> </a:t>
            </a:r>
            <a:r>
              <a:rPr sz="2800" b="1" i="1" spc="-5" dirty="0">
                <a:solidFill>
                  <a:srgbClr val="3333FF"/>
                </a:solidFill>
                <a:latin typeface="Palatino Linotype"/>
                <a:cs typeface="Palatino Linotype"/>
              </a:rPr>
              <a:t>(DDL)</a:t>
            </a:r>
            <a:endParaRPr sz="2800" b="1" i="1" dirty="0">
              <a:solidFill>
                <a:srgbClr val="3333FF"/>
              </a:solidFill>
              <a:latin typeface="Palatino Linotype"/>
              <a:cs typeface="Palatino Linotype"/>
            </a:endParaRPr>
          </a:p>
          <a:p>
            <a:pPr marL="704850" lvl="1" indent="-234950">
              <a:lnSpc>
                <a:spcPct val="100000"/>
              </a:lnSpc>
              <a:spcBef>
                <a:spcPts val="315"/>
              </a:spcBef>
              <a:buClr>
                <a:srgbClr val="9A0000"/>
              </a:buClr>
              <a:buSzPct val="68750"/>
              <a:buFont typeface="Wingdings"/>
              <a:buChar char="◼"/>
              <a:tabLst>
                <a:tab pos="704850" algn="l"/>
              </a:tabLst>
            </a:pPr>
            <a:r>
              <a:rPr sz="2400" b="1" spc="45" dirty="0">
                <a:solidFill>
                  <a:srgbClr val="003366"/>
                </a:solidFill>
                <a:latin typeface="Cambria"/>
                <a:cs typeface="Cambria"/>
              </a:rPr>
              <a:t>Definesc </a:t>
            </a:r>
            <a:r>
              <a:rPr sz="2400" b="1" spc="10" dirty="0">
                <a:solidFill>
                  <a:srgbClr val="003366"/>
                </a:solidFill>
                <a:latin typeface="Cambria"/>
                <a:cs typeface="Cambria"/>
              </a:rPr>
              <a:t>structura</a:t>
            </a:r>
            <a:r>
              <a:rPr sz="2400" b="1" spc="105" dirty="0">
                <a:solidFill>
                  <a:srgbClr val="003366"/>
                </a:solidFill>
                <a:latin typeface="Cambria"/>
                <a:cs typeface="Cambria"/>
              </a:rPr>
              <a:t> </a:t>
            </a:r>
            <a:r>
              <a:rPr sz="2400" b="1" spc="-30" dirty="0">
                <a:solidFill>
                  <a:srgbClr val="003366"/>
                </a:solidFill>
                <a:latin typeface="Cambria"/>
                <a:cs typeface="Cambria"/>
              </a:rPr>
              <a:t>conceptuală</a:t>
            </a:r>
            <a:endParaRPr sz="2400" b="1" dirty="0">
              <a:latin typeface="Cambria"/>
              <a:cs typeface="Cambria"/>
            </a:endParaRPr>
          </a:p>
          <a:p>
            <a:pPr marL="704850" lvl="1" indent="-234950">
              <a:lnSpc>
                <a:spcPct val="100000"/>
              </a:lnSpc>
              <a:spcBef>
                <a:spcPts val="290"/>
              </a:spcBef>
              <a:buClr>
                <a:srgbClr val="9A0000"/>
              </a:buClr>
              <a:buSzPct val="68750"/>
              <a:buFont typeface="Wingdings"/>
              <a:buChar char="◼"/>
              <a:tabLst>
                <a:tab pos="704850" algn="l"/>
              </a:tabLst>
            </a:pPr>
            <a:r>
              <a:rPr sz="2400" b="1" spc="45" dirty="0">
                <a:solidFill>
                  <a:srgbClr val="003366"/>
                </a:solidFill>
                <a:latin typeface="Cambria"/>
                <a:cs typeface="Cambria"/>
              </a:rPr>
              <a:t>Descriu </a:t>
            </a:r>
            <a:r>
              <a:rPr sz="2400" b="1" spc="65" dirty="0">
                <a:solidFill>
                  <a:srgbClr val="003366"/>
                </a:solidFill>
                <a:latin typeface="Times New Roman"/>
                <a:cs typeface="Times New Roman"/>
              </a:rPr>
              <a:t>constrângerile </a:t>
            </a:r>
            <a:r>
              <a:rPr sz="2400" b="1" spc="130" dirty="0">
                <a:solidFill>
                  <a:srgbClr val="003366"/>
                </a:solidFill>
                <a:latin typeface="Times New Roman"/>
                <a:cs typeface="Times New Roman"/>
              </a:rPr>
              <a:t>de</a:t>
            </a:r>
            <a:r>
              <a:rPr sz="2400" b="1" spc="-70" dirty="0">
                <a:solidFill>
                  <a:srgbClr val="003366"/>
                </a:solidFill>
                <a:latin typeface="Times New Roman"/>
                <a:cs typeface="Times New Roman"/>
              </a:rPr>
              <a:t> </a:t>
            </a:r>
            <a:r>
              <a:rPr sz="2400" b="1" spc="60" dirty="0">
                <a:solidFill>
                  <a:srgbClr val="003366"/>
                </a:solidFill>
                <a:latin typeface="Times New Roman"/>
                <a:cs typeface="Times New Roman"/>
              </a:rPr>
              <a:t>integritate</a:t>
            </a:r>
            <a:endParaRPr sz="2400" b="1" dirty="0">
              <a:latin typeface="Times New Roman"/>
              <a:cs typeface="Times New Roman"/>
            </a:endParaRPr>
          </a:p>
          <a:p>
            <a:pPr marL="704850" lvl="1" indent="-234950">
              <a:lnSpc>
                <a:spcPct val="100000"/>
              </a:lnSpc>
              <a:spcBef>
                <a:spcPts val="290"/>
              </a:spcBef>
              <a:buClr>
                <a:srgbClr val="9A0000"/>
              </a:buClr>
              <a:buSzPct val="68750"/>
              <a:buFont typeface="Wingdings"/>
              <a:buChar char="◼"/>
              <a:tabLst>
                <a:tab pos="704850" algn="l"/>
              </a:tabLst>
            </a:pPr>
            <a:r>
              <a:rPr sz="2400" b="1" spc="35" dirty="0">
                <a:solidFill>
                  <a:srgbClr val="003366"/>
                </a:solidFill>
                <a:latin typeface="Cambria"/>
                <a:cs typeface="Cambria"/>
              </a:rPr>
              <a:t>Influenţează </a:t>
            </a:r>
            <a:r>
              <a:rPr sz="2400" b="1" spc="-70" dirty="0">
                <a:solidFill>
                  <a:srgbClr val="003366"/>
                </a:solidFill>
                <a:latin typeface="Cambria"/>
                <a:cs typeface="Cambria"/>
              </a:rPr>
              <a:t>structura </a:t>
            </a:r>
            <a:r>
              <a:rPr sz="2400" b="1" spc="20" dirty="0">
                <a:solidFill>
                  <a:srgbClr val="003366"/>
                </a:solidFill>
                <a:latin typeface="Cambria"/>
                <a:cs typeface="Cambria"/>
              </a:rPr>
              <a:t>fizică </a:t>
            </a:r>
            <a:r>
              <a:rPr sz="2400" b="1" spc="-15" dirty="0">
                <a:solidFill>
                  <a:srgbClr val="003366"/>
                </a:solidFill>
                <a:latin typeface="Cambria"/>
                <a:cs typeface="Cambria"/>
              </a:rPr>
              <a:t>(în </a:t>
            </a:r>
            <a:r>
              <a:rPr sz="2400" b="1" spc="40" dirty="0">
                <a:solidFill>
                  <a:srgbClr val="003366"/>
                </a:solidFill>
                <a:latin typeface="Cambria"/>
                <a:cs typeface="Cambria"/>
              </a:rPr>
              <a:t>anumite</a:t>
            </a:r>
            <a:r>
              <a:rPr sz="2400" b="1" spc="415" dirty="0">
                <a:solidFill>
                  <a:srgbClr val="003366"/>
                </a:solidFill>
                <a:latin typeface="Cambria"/>
                <a:cs typeface="Cambria"/>
              </a:rPr>
              <a:t> </a:t>
            </a:r>
            <a:r>
              <a:rPr sz="2400" b="1" spc="75" dirty="0">
                <a:solidFill>
                  <a:srgbClr val="003366"/>
                </a:solidFill>
                <a:latin typeface="Cambria"/>
                <a:cs typeface="Cambria"/>
              </a:rPr>
              <a:t>SGBD-uri)</a:t>
            </a:r>
            <a:endParaRPr sz="2400" b="1" dirty="0">
              <a:latin typeface="Cambria"/>
              <a:cs typeface="Cambria"/>
            </a:endParaRPr>
          </a:p>
          <a:p>
            <a:pPr marL="443865" indent="-431800">
              <a:lnSpc>
                <a:spcPct val="100000"/>
              </a:lnSpc>
              <a:spcBef>
                <a:spcPts val="2155"/>
              </a:spcBef>
              <a:buClr>
                <a:srgbClr val="9A0000"/>
              </a:buClr>
              <a:buSzPct val="75000"/>
              <a:buFont typeface="Wingdings"/>
              <a:buChar char="◼"/>
              <a:tabLst>
                <a:tab pos="443865" algn="l"/>
                <a:tab pos="444500" algn="l"/>
              </a:tabLst>
            </a:pPr>
            <a:r>
              <a:rPr sz="2800" b="1" i="1" spc="-5" dirty="0">
                <a:solidFill>
                  <a:srgbClr val="3333FF"/>
                </a:solidFill>
                <a:latin typeface="Palatino Linotype"/>
                <a:cs typeface="Palatino Linotype"/>
              </a:rPr>
              <a:t>Data Manipulation </a:t>
            </a:r>
            <a:r>
              <a:rPr sz="2800" b="1" i="1" spc="-10" dirty="0">
                <a:solidFill>
                  <a:srgbClr val="3333FF"/>
                </a:solidFill>
                <a:latin typeface="Palatino Linotype"/>
                <a:cs typeface="Palatino Linotype"/>
              </a:rPr>
              <a:t>Language</a:t>
            </a:r>
            <a:r>
              <a:rPr sz="2800" b="1" i="1" spc="5" dirty="0">
                <a:solidFill>
                  <a:srgbClr val="3333FF"/>
                </a:solidFill>
                <a:latin typeface="Palatino Linotype"/>
                <a:cs typeface="Palatino Linotype"/>
              </a:rPr>
              <a:t> </a:t>
            </a:r>
            <a:r>
              <a:rPr sz="2800" b="1" i="1" spc="-5" dirty="0">
                <a:solidFill>
                  <a:srgbClr val="3333FF"/>
                </a:solidFill>
                <a:latin typeface="Palatino Linotype"/>
                <a:cs typeface="Palatino Linotype"/>
              </a:rPr>
              <a:t>(DML)</a:t>
            </a:r>
            <a:endParaRPr sz="2800" b="1" dirty="0">
              <a:solidFill>
                <a:srgbClr val="3333FF"/>
              </a:solidFill>
              <a:latin typeface="Palatino Linotype"/>
              <a:cs typeface="Palatino Linotype"/>
            </a:endParaRPr>
          </a:p>
          <a:p>
            <a:pPr marL="704850" lvl="1" indent="-234950">
              <a:lnSpc>
                <a:spcPct val="100000"/>
              </a:lnSpc>
              <a:spcBef>
                <a:spcPts val="320"/>
              </a:spcBef>
              <a:buClr>
                <a:srgbClr val="9A0000"/>
              </a:buClr>
              <a:buSzPct val="68750"/>
              <a:buFont typeface="Wingdings"/>
              <a:buChar char="◼"/>
              <a:tabLst>
                <a:tab pos="704850" algn="l"/>
              </a:tabLst>
            </a:pPr>
            <a:r>
              <a:rPr sz="2400" b="1" spc="45" dirty="0">
                <a:solidFill>
                  <a:srgbClr val="003366"/>
                </a:solidFill>
                <a:latin typeface="Cambria"/>
                <a:cs typeface="Cambria"/>
              </a:rPr>
              <a:t>Operaţii </a:t>
            </a:r>
            <a:r>
              <a:rPr sz="2400" b="1" spc="20" dirty="0">
                <a:solidFill>
                  <a:srgbClr val="003366"/>
                </a:solidFill>
                <a:latin typeface="Cambria"/>
                <a:cs typeface="Cambria"/>
              </a:rPr>
              <a:t>aplicate </a:t>
            </a:r>
            <a:r>
              <a:rPr sz="2400" b="1" spc="5" dirty="0">
                <a:solidFill>
                  <a:srgbClr val="003366"/>
                </a:solidFill>
                <a:latin typeface="Cambria"/>
                <a:cs typeface="Cambria"/>
              </a:rPr>
              <a:t>instanţelor </a:t>
            </a:r>
            <a:r>
              <a:rPr sz="2400" b="1" spc="40" dirty="0">
                <a:solidFill>
                  <a:srgbClr val="003366"/>
                </a:solidFill>
                <a:latin typeface="Cambria"/>
                <a:cs typeface="Cambria"/>
              </a:rPr>
              <a:t>unei </a:t>
            </a:r>
            <a:r>
              <a:rPr sz="2400" b="1" spc="25" dirty="0">
                <a:solidFill>
                  <a:srgbClr val="003366"/>
                </a:solidFill>
                <a:latin typeface="Cambria"/>
                <a:cs typeface="Cambria"/>
              </a:rPr>
              <a:t>baze </a:t>
            </a:r>
            <a:r>
              <a:rPr sz="2400" b="1" spc="55" dirty="0">
                <a:solidFill>
                  <a:srgbClr val="003366"/>
                </a:solidFill>
                <a:latin typeface="Cambria"/>
                <a:cs typeface="Cambria"/>
              </a:rPr>
              <a:t>de</a:t>
            </a:r>
            <a:r>
              <a:rPr sz="2400" b="1" spc="330" dirty="0">
                <a:solidFill>
                  <a:srgbClr val="003366"/>
                </a:solidFill>
                <a:latin typeface="Cambria"/>
                <a:cs typeface="Cambria"/>
              </a:rPr>
              <a:t> </a:t>
            </a:r>
            <a:r>
              <a:rPr sz="2400" b="1" spc="25" dirty="0">
                <a:solidFill>
                  <a:srgbClr val="003366"/>
                </a:solidFill>
                <a:latin typeface="Cambria"/>
                <a:cs typeface="Cambria"/>
              </a:rPr>
              <a:t>date</a:t>
            </a:r>
            <a:endParaRPr sz="2400" b="1" dirty="0">
              <a:latin typeface="Cambria"/>
              <a:cs typeface="Cambria"/>
            </a:endParaRPr>
          </a:p>
          <a:p>
            <a:pPr marL="704850" lvl="1" indent="-234950">
              <a:lnSpc>
                <a:spcPct val="100000"/>
              </a:lnSpc>
              <a:spcBef>
                <a:spcPts val="285"/>
              </a:spcBef>
              <a:buClr>
                <a:srgbClr val="9A0000"/>
              </a:buClr>
              <a:buSzPct val="68750"/>
              <a:buFont typeface="Wingdings"/>
              <a:buChar char="◼"/>
              <a:tabLst>
                <a:tab pos="704850" algn="l"/>
              </a:tabLst>
            </a:pPr>
            <a:r>
              <a:rPr sz="2400" b="1" spc="250" dirty="0">
                <a:solidFill>
                  <a:srgbClr val="003366"/>
                </a:solidFill>
                <a:latin typeface="Cambria"/>
                <a:cs typeface="Cambria"/>
              </a:rPr>
              <a:t>DML </a:t>
            </a:r>
            <a:r>
              <a:rPr sz="2400" b="1" spc="30" dirty="0">
                <a:solidFill>
                  <a:srgbClr val="003366"/>
                </a:solidFill>
                <a:latin typeface="Cambria"/>
                <a:cs typeface="Cambria"/>
              </a:rPr>
              <a:t>procedural </a:t>
            </a:r>
            <a:r>
              <a:rPr sz="2400" b="1" spc="10" dirty="0">
                <a:solidFill>
                  <a:srgbClr val="003366"/>
                </a:solidFill>
                <a:latin typeface="Cambria"/>
                <a:cs typeface="Cambria"/>
              </a:rPr>
              <a:t>(</a:t>
            </a:r>
            <a:r>
              <a:rPr sz="2400" b="1" spc="10" dirty="0">
                <a:solidFill>
                  <a:srgbClr val="C00000"/>
                </a:solidFill>
                <a:latin typeface="Cambria"/>
                <a:cs typeface="Cambria"/>
              </a:rPr>
              <a:t>cum?</a:t>
            </a:r>
            <a:r>
              <a:rPr sz="2400" b="1" spc="10" dirty="0">
                <a:solidFill>
                  <a:srgbClr val="003366"/>
                </a:solidFill>
                <a:latin typeface="Cambria"/>
                <a:cs typeface="Cambria"/>
              </a:rPr>
              <a:t>) </a:t>
            </a:r>
            <a:r>
              <a:rPr sz="2400" b="1" spc="80" dirty="0">
                <a:solidFill>
                  <a:srgbClr val="003366"/>
                </a:solidFill>
                <a:latin typeface="Cambria"/>
                <a:cs typeface="Cambria"/>
              </a:rPr>
              <a:t>vs. </a:t>
            </a:r>
            <a:r>
              <a:rPr sz="2400" b="1" spc="250" dirty="0">
                <a:solidFill>
                  <a:srgbClr val="003366"/>
                </a:solidFill>
                <a:latin typeface="Cambria"/>
                <a:cs typeface="Cambria"/>
              </a:rPr>
              <a:t>DML </a:t>
            </a:r>
            <a:r>
              <a:rPr sz="2400" b="1" spc="25" dirty="0">
                <a:solidFill>
                  <a:srgbClr val="003366"/>
                </a:solidFill>
                <a:latin typeface="Cambria"/>
                <a:cs typeface="Cambria"/>
              </a:rPr>
              <a:t>declarative</a:t>
            </a:r>
            <a:r>
              <a:rPr sz="2400" b="1" spc="-215" dirty="0">
                <a:solidFill>
                  <a:srgbClr val="003366"/>
                </a:solidFill>
                <a:latin typeface="Cambria"/>
                <a:cs typeface="Cambria"/>
              </a:rPr>
              <a:t> </a:t>
            </a:r>
            <a:r>
              <a:rPr sz="2400" b="1" spc="-40" dirty="0">
                <a:solidFill>
                  <a:srgbClr val="003366"/>
                </a:solidFill>
                <a:latin typeface="Cambria"/>
                <a:cs typeface="Cambria"/>
              </a:rPr>
              <a:t>(</a:t>
            </a:r>
            <a:r>
              <a:rPr sz="2400" b="1" spc="-40" dirty="0">
                <a:solidFill>
                  <a:srgbClr val="C00000"/>
                </a:solidFill>
                <a:latin typeface="Cambria"/>
                <a:cs typeface="Cambria"/>
              </a:rPr>
              <a:t>ce?</a:t>
            </a:r>
            <a:r>
              <a:rPr sz="2400" b="1" spc="-40" dirty="0">
                <a:solidFill>
                  <a:srgbClr val="003366"/>
                </a:solidFill>
                <a:latin typeface="Cambria"/>
                <a:cs typeface="Cambria"/>
              </a:rPr>
              <a:t>)</a:t>
            </a:r>
            <a:endParaRPr sz="2400" b="1" dirty="0">
              <a:latin typeface="Cambria"/>
              <a:cs typeface="Cambria"/>
            </a:endParaRPr>
          </a:p>
          <a:p>
            <a:pPr marL="443865" indent="-431800">
              <a:lnSpc>
                <a:spcPct val="100000"/>
              </a:lnSpc>
              <a:spcBef>
                <a:spcPts val="2155"/>
              </a:spcBef>
              <a:buClr>
                <a:srgbClr val="9A0000"/>
              </a:buClr>
              <a:buSzPct val="75000"/>
              <a:buFont typeface="Wingdings"/>
              <a:buChar char="◼"/>
              <a:tabLst>
                <a:tab pos="443865" algn="l"/>
                <a:tab pos="444500" algn="l"/>
              </a:tabLst>
            </a:pPr>
            <a:r>
              <a:rPr sz="2800" b="1" i="1" spc="-60" dirty="0">
                <a:solidFill>
                  <a:srgbClr val="3333FF"/>
                </a:solidFill>
                <a:latin typeface="Cambria"/>
                <a:cs typeface="Cambria"/>
              </a:rPr>
              <a:t>Limbaj</a:t>
            </a:r>
            <a:r>
              <a:rPr sz="2800" b="1" i="1" spc="85" dirty="0">
                <a:solidFill>
                  <a:srgbClr val="3333FF"/>
                </a:solidFill>
                <a:latin typeface="Cambria"/>
                <a:cs typeface="Cambria"/>
              </a:rPr>
              <a:t> </a:t>
            </a:r>
            <a:r>
              <a:rPr sz="2800" b="1" i="1" spc="-125" dirty="0">
                <a:solidFill>
                  <a:srgbClr val="3333FF"/>
                </a:solidFill>
                <a:latin typeface="Cambria"/>
                <a:cs typeface="Cambria"/>
              </a:rPr>
              <a:t>gazdă</a:t>
            </a:r>
            <a:endParaRPr sz="2800" b="1" i="1" dirty="0">
              <a:solidFill>
                <a:srgbClr val="3333FF"/>
              </a:solidFill>
              <a:latin typeface="Cambria"/>
              <a:cs typeface="Cambria"/>
            </a:endParaRPr>
          </a:p>
          <a:p>
            <a:pPr marL="704850" lvl="1" indent="-234950">
              <a:lnSpc>
                <a:spcPts val="2735"/>
              </a:lnSpc>
              <a:spcBef>
                <a:spcPts val="320"/>
              </a:spcBef>
              <a:buClr>
                <a:srgbClr val="9A0000"/>
              </a:buClr>
              <a:buSzPct val="68750"/>
              <a:buFont typeface="Wingdings"/>
              <a:buChar char="◼"/>
              <a:tabLst>
                <a:tab pos="704850" algn="l"/>
              </a:tabLst>
            </a:pPr>
            <a:r>
              <a:rPr sz="2400" b="1" spc="50" dirty="0">
                <a:solidFill>
                  <a:srgbClr val="003366"/>
                </a:solidFill>
                <a:latin typeface="Cambria"/>
                <a:cs typeface="Cambria"/>
              </a:rPr>
              <a:t>Limbaj </a:t>
            </a:r>
            <a:r>
              <a:rPr sz="2400" b="1" spc="55" dirty="0">
                <a:solidFill>
                  <a:srgbClr val="003366"/>
                </a:solidFill>
                <a:latin typeface="Cambria"/>
                <a:cs typeface="Cambria"/>
              </a:rPr>
              <a:t>de </a:t>
            </a:r>
            <a:r>
              <a:rPr sz="2400" b="1" spc="25" dirty="0">
                <a:solidFill>
                  <a:srgbClr val="003366"/>
                </a:solidFill>
                <a:latin typeface="Cambria"/>
                <a:cs typeface="Cambria"/>
              </a:rPr>
              <a:t>programare obişnuit </a:t>
            </a:r>
            <a:r>
              <a:rPr sz="2400" b="1" spc="-10" dirty="0">
                <a:solidFill>
                  <a:srgbClr val="003366"/>
                </a:solidFill>
                <a:latin typeface="Cambria"/>
                <a:cs typeface="Cambria"/>
              </a:rPr>
              <a:t>ce </a:t>
            </a:r>
            <a:r>
              <a:rPr sz="2400" b="1" spc="15" dirty="0">
                <a:solidFill>
                  <a:srgbClr val="003366"/>
                </a:solidFill>
                <a:latin typeface="Cambria"/>
                <a:cs typeface="Cambria"/>
              </a:rPr>
              <a:t>permite</a:t>
            </a:r>
            <a:r>
              <a:rPr sz="2400" b="1" spc="335" dirty="0">
                <a:solidFill>
                  <a:srgbClr val="003366"/>
                </a:solidFill>
                <a:latin typeface="Cambria"/>
                <a:cs typeface="Cambria"/>
              </a:rPr>
              <a:t> </a:t>
            </a:r>
            <a:r>
              <a:rPr sz="2400" b="1" spc="-60" dirty="0">
                <a:solidFill>
                  <a:srgbClr val="003366"/>
                </a:solidFill>
                <a:latin typeface="Cambria"/>
                <a:cs typeface="Cambria"/>
              </a:rPr>
              <a:t>utilizatorilor</a:t>
            </a:r>
            <a:endParaRPr sz="2400" b="1" dirty="0">
              <a:latin typeface="Cambria"/>
              <a:cs typeface="Cambria"/>
            </a:endParaRPr>
          </a:p>
          <a:p>
            <a:pPr marL="469900">
              <a:lnSpc>
                <a:spcPts val="2735"/>
              </a:lnSpc>
            </a:pPr>
            <a:r>
              <a:rPr sz="2400" b="1" spc="5" dirty="0">
                <a:solidFill>
                  <a:srgbClr val="003366"/>
                </a:solidFill>
                <a:latin typeface="Cambria"/>
                <a:cs typeface="Cambria"/>
              </a:rPr>
              <a:t>să </a:t>
            </a:r>
            <a:r>
              <a:rPr sz="2400" b="1" spc="55" dirty="0">
                <a:solidFill>
                  <a:srgbClr val="003366"/>
                </a:solidFill>
                <a:latin typeface="Cambria"/>
                <a:cs typeface="Cambria"/>
              </a:rPr>
              <a:t>includă </a:t>
            </a:r>
            <a:r>
              <a:rPr sz="2400" b="1" spc="45" dirty="0">
                <a:solidFill>
                  <a:srgbClr val="003366"/>
                </a:solidFill>
                <a:latin typeface="Cambria"/>
                <a:cs typeface="Cambria"/>
              </a:rPr>
              <a:t>comenzi </a:t>
            </a:r>
            <a:r>
              <a:rPr sz="2400" b="1" spc="250" dirty="0">
                <a:solidFill>
                  <a:srgbClr val="003366"/>
                </a:solidFill>
                <a:latin typeface="Cambria"/>
                <a:cs typeface="Cambria"/>
              </a:rPr>
              <a:t>DML </a:t>
            </a:r>
            <a:r>
              <a:rPr sz="2400" b="1" spc="30" dirty="0">
                <a:solidFill>
                  <a:srgbClr val="003366"/>
                </a:solidFill>
                <a:latin typeface="Cambria"/>
                <a:cs typeface="Cambria"/>
              </a:rPr>
              <a:t>în </a:t>
            </a:r>
            <a:r>
              <a:rPr sz="2400" b="1" spc="40" dirty="0">
                <a:solidFill>
                  <a:srgbClr val="003366"/>
                </a:solidFill>
                <a:latin typeface="Cambria"/>
                <a:cs typeface="Cambria"/>
              </a:rPr>
              <a:t>propriul</a:t>
            </a:r>
            <a:r>
              <a:rPr sz="2400" b="1" spc="45" dirty="0">
                <a:solidFill>
                  <a:srgbClr val="003366"/>
                </a:solidFill>
                <a:latin typeface="Cambria"/>
                <a:cs typeface="Cambria"/>
              </a:rPr>
              <a:t> </a:t>
            </a:r>
            <a:r>
              <a:rPr sz="2400" b="1" spc="55" dirty="0">
                <a:solidFill>
                  <a:srgbClr val="003366"/>
                </a:solidFill>
                <a:latin typeface="Cambria"/>
                <a:cs typeface="Cambria"/>
              </a:rPr>
              <a:t>cod</a:t>
            </a:r>
            <a:endParaRPr sz="2400" b="1" dirty="0">
              <a:latin typeface="Cambria"/>
              <a:cs typeface="Cambria"/>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1585"/>
            <a:ext cx="9144000" cy="1367041"/>
          </a:xfrm>
          <a:prstGeom prst="rect">
            <a:avLst/>
          </a:prstGeom>
        </p:spPr>
        <p:txBody>
          <a:bodyPr vert="horz" wrap="square" lIns="0" tIns="12700" rIns="0" bIns="0" rtlCol="0">
            <a:spAutoFit/>
          </a:bodyPr>
          <a:lstStyle/>
          <a:p>
            <a:pPr algn="ctr">
              <a:lnSpc>
                <a:spcPct val="100000"/>
              </a:lnSpc>
              <a:spcBef>
                <a:spcPts val="100"/>
              </a:spcBef>
            </a:pPr>
            <a:r>
              <a:rPr b="1" i="0" spc="55" dirty="0">
                <a:solidFill>
                  <a:srgbClr val="FF0000"/>
                </a:solidFill>
                <a:latin typeface="Cambria"/>
                <a:cs typeface="Cambria"/>
              </a:rPr>
              <a:t>Limbaje </a:t>
            </a:r>
            <a:r>
              <a:rPr b="1" i="0" spc="85" dirty="0">
                <a:solidFill>
                  <a:srgbClr val="FF0000"/>
                </a:solidFill>
                <a:latin typeface="Cambria"/>
                <a:cs typeface="Cambria"/>
              </a:rPr>
              <a:t>de </a:t>
            </a:r>
            <a:r>
              <a:rPr b="1" i="0" spc="15" dirty="0">
                <a:solidFill>
                  <a:srgbClr val="FF0000"/>
                </a:solidFill>
                <a:latin typeface="Cambria"/>
                <a:cs typeface="Cambria"/>
              </a:rPr>
              <a:t>interogare </a:t>
            </a:r>
            <a:r>
              <a:rPr b="1" i="0" spc="45" dirty="0">
                <a:solidFill>
                  <a:srgbClr val="FF0000"/>
                </a:solidFill>
                <a:latin typeface="Cambria"/>
                <a:cs typeface="Cambria"/>
              </a:rPr>
              <a:t>pentru</a:t>
            </a:r>
            <a:r>
              <a:rPr b="1" i="0" spc="210" dirty="0">
                <a:solidFill>
                  <a:srgbClr val="FF0000"/>
                </a:solidFill>
                <a:latin typeface="Cambria"/>
                <a:cs typeface="Cambria"/>
              </a:rPr>
              <a:t> </a:t>
            </a:r>
            <a:r>
              <a:rPr b="1" i="0" spc="200" dirty="0">
                <a:solidFill>
                  <a:srgbClr val="FF0000"/>
                </a:solidFill>
                <a:latin typeface="Cambria"/>
                <a:cs typeface="Cambria"/>
              </a:rPr>
              <a:t>BD</a:t>
            </a:r>
          </a:p>
          <a:p>
            <a:pPr algn="ctr">
              <a:lnSpc>
                <a:spcPct val="100000"/>
              </a:lnSpc>
            </a:pPr>
            <a:r>
              <a:rPr b="1" i="0" spc="15" dirty="0">
                <a:solidFill>
                  <a:srgbClr val="FF0000"/>
                </a:solidFill>
                <a:latin typeface="Cambria"/>
                <a:cs typeface="Cambria"/>
              </a:rPr>
              <a:t>relaţionale</a:t>
            </a:r>
          </a:p>
        </p:txBody>
      </p:sp>
      <p:sp>
        <p:nvSpPr>
          <p:cNvPr id="3" name="object 3"/>
          <p:cNvSpPr txBox="1"/>
          <p:nvPr/>
        </p:nvSpPr>
        <p:spPr>
          <a:xfrm>
            <a:off x="701243" y="1446555"/>
            <a:ext cx="8400415" cy="4673600"/>
          </a:xfrm>
          <a:prstGeom prst="rect">
            <a:avLst/>
          </a:prstGeom>
        </p:spPr>
        <p:txBody>
          <a:bodyPr vert="horz" wrap="square" lIns="0" tIns="96520" rIns="0" bIns="0" rtlCol="0">
            <a:spAutoFit/>
          </a:bodyPr>
          <a:lstStyle/>
          <a:p>
            <a:pPr marL="25400">
              <a:lnSpc>
                <a:spcPct val="100000"/>
              </a:lnSpc>
              <a:spcBef>
                <a:spcPts val="760"/>
              </a:spcBef>
            </a:pPr>
            <a:r>
              <a:rPr sz="2800" b="1" spc="215" dirty="0">
                <a:solidFill>
                  <a:srgbClr val="003366"/>
                </a:solidFill>
                <a:latin typeface="Cambria"/>
                <a:cs typeface="Cambria"/>
              </a:rPr>
              <a:t>SQL </a:t>
            </a:r>
            <a:r>
              <a:rPr sz="2800" b="1" spc="15" dirty="0">
                <a:solidFill>
                  <a:srgbClr val="003366"/>
                </a:solidFill>
                <a:latin typeface="Cambria"/>
                <a:cs typeface="Cambria"/>
              </a:rPr>
              <a:t>(Structured </a:t>
            </a:r>
            <a:r>
              <a:rPr sz="2800" b="1" spc="110" dirty="0">
                <a:solidFill>
                  <a:srgbClr val="003366"/>
                </a:solidFill>
                <a:latin typeface="Cambria"/>
                <a:cs typeface="Cambria"/>
              </a:rPr>
              <a:t>Query</a:t>
            </a:r>
            <a:r>
              <a:rPr sz="2800" b="1" spc="5" dirty="0">
                <a:solidFill>
                  <a:srgbClr val="003366"/>
                </a:solidFill>
                <a:latin typeface="Cambria"/>
                <a:cs typeface="Cambria"/>
              </a:rPr>
              <a:t> </a:t>
            </a:r>
            <a:r>
              <a:rPr sz="2800" b="1" spc="70" dirty="0">
                <a:solidFill>
                  <a:srgbClr val="003366"/>
                </a:solidFill>
                <a:latin typeface="Cambria"/>
                <a:cs typeface="Cambria"/>
              </a:rPr>
              <a:t>Language)</a:t>
            </a:r>
            <a:endParaRPr sz="2800" b="1" dirty="0">
              <a:latin typeface="Cambria"/>
              <a:cs typeface="Cambria"/>
            </a:endParaRPr>
          </a:p>
          <a:p>
            <a:pPr marL="481965">
              <a:lnSpc>
                <a:spcPct val="100000"/>
              </a:lnSpc>
              <a:spcBef>
                <a:spcPts val="665"/>
              </a:spcBef>
            </a:pPr>
            <a:r>
              <a:rPr sz="2800" b="1" spc="150" dirty="0">
                <a:solidFill>
                  <a:srgbClr val="9A0000"/>
                </a:solidFill>
                <a:latin typeface="Cambria"/>
                <a:cs typeface="Cambria"/>
              </a:rPr>
              <a:t>SELECT </a:t>
            </a:r>
            <a:r>
              <a:rPr sz="2800" b="1" i="1" spc="-10" dirty="0">
                <a:solidFill>
                  <a:srgbClr val="003366"/>
                </a:solidFill>
                <a:latin typeface="Palatino Linotype"/>
                <a:cs typeface="Palatino Linotype"/>
              </a:rPr>
              <a:t>name </a:t>
            </a:r>
            <a:r>
              <a:rPr sz="2800" b="1" spc="225" dirty="0">
                <a:solidFill>
                  <a:srgbClr val="9A0000"/>
                </a:solidFill>
                <a:latin typeface="Cambria"/>
                <a:cs typeface="Cambria"/>
              </a:rPr>
              <a:t>FROM </a:t>
            </a:r>
            <a:r>
              <a:rPr sz="2800" b="1" i="1" spc="-5" dirty="0">
                <a:solidFill>
                  <a:srgbClr val="003366"/>
                </a:solidFill>
                <a:latin typeface="Palatino Linotype"/>
                <a:cs typeface="Palatino Linotype"/>
              </a:rPr>
              <a:t>Students </a:t>
            </a:r>
            <a:r>
              <a:rPr sz="2800" b="1" spc="185" dirty="0">
                <a:solidFill>
                  <a:srgbClr val="9A0000"/>
                </a:solidFill>
                <a:latin typeface="Cambria"/>
                <a:cs typeface="Cambria"/>
              </a:rPr>
              <a:t>WHERE </a:t>
            </a:r>
            <a:r>
              <a:rPr sz="2800" b="1" i="1" spc="-5" dirty="0">
                <a:solidFill>
                  <a:srgbClr val="003366"/>
                </a:solidFill>
                <a:latin typeface="Palatino Linotype"/>
                <a:cs typeface="Palatino Linotype"/>
              </a:rPr>
              <a:t>age </a:t>
            </a:r>
            <a:r>
              <a:rPr sz="2800" b="1" spc="140" dirty="0">
                <a:solidFill>
                  <a:srgbClr val="003366"/>
                </a:solidFill>
                <a:latin typeface="Cambria"/>
                <a:cs typeface="Cambria"/>
              </a:rPr>
              <a:t>&gt;</a:t>
            </a:r>
            <a:r>
              <a:rPr sz="2800" b="1" spc="-125" dirty="0">
                <a:solidFill>
                  <a:srgbClr val="003366"/>
                </a:solidFill>
                <a:latin typeface="Cambria"/>
                <a:cs typeface="Cambria"/>
              </a:rPr>
              <a:t> </a:t>
            </a:r>
            <a:r>
              <a:rPr sz="2800" b="1" spc="-150" dirty="0">
                <a:solidFill>
                  <a:srgbClr val="003366"/>
                </a:solidFill>
                <a:latin typeface="Cambria"/>
                <a:cs typeface="Cambria"/>
              </a:rPr>
              <a:t>20</a:t>
            </a:r>
            <a:endParaRPr sz="2800" b="1" dirty="0">
              <a:latin typeface="Cambria"/>
              <a:cs typeface="Cambria"/>
            </a:endParaRPr>
          </a:p>
          <a:p>
            <a:pPr marL="25400">
              <a:lnSpc>
                <a:spcPct val="100000"/>
              </a:lnSpc>
              <a:spcBef>
                <a:spcPts val="2125"/>
              </a:spcBef>
            </a:pPr>
            <a:r>
              <a:rPr sz="2800" b="1" spc="85" dirty="0">
                <a:solidFill>
                  <a:srgbClr val="003366"/>
                </a:solidFill>
                <a:latin typeface="Cambria"/>
                <a:cs typeface="Cambria"/>
              </a:rPr>
              <a:t>Algebra</a:t>
            </a:r>
            <a:endParaRPr sz="2800" b="1" dirty="0">
              <a:latin typeface="Cambria"/>
              <a:cs typeface="Cambria"/>
            </a:endParaRPr>
          </a:p>
          <a:p>
            <a:pPr marL="481965">
              <a:lnSpc>
                <a:spcPct val="100000"/>
              </a:lnSpc>
              <a:spcBef>
                <a:spcPts val="695"/>
              </a:spcBef>
            </a:pPr>
            <a:r>
              <a:rPr sz="2800" b="1" spc="-10" dirty="0">
                <a:solidFill>
                  <a:srgbClr val="9A0000"/>
                </a:solidFill>
                <a:latin typeface="Symbol"/>
                <a:cs typeface="Symbol"/>
              </a:rPr>
              <a:t></a:t>
            </a:r>
            <a:r>
              <a:rPr sz="2775" b="1" i="1" spc="-15" baseline="-21021" dirty="0">
                <a:solidFill>
                  <a:srgbClr val="003366"/>
                </a:solidFill>
                <a:latin typeface="Palatino Linotype"/>
                <a:cs typeface="Palatino Linotype"/>
              </a:rPr>
              <a:t>name</a:t>
            </a:r>
            <a:r>
              <a:rPr sz="2800" b="1" spc="-10" dirty="0">
                <a:solidFill>
                  <a:srgbClr val="003366"/>
                </a:solidFill>
                <a:latin typeface="Cambria"/>
                <a:cs typeface="Cambria"/>
              </a:rPr>
              <a:t>(</a:t>
            </a:r>
            <a:r>
              <a:rPr sz="2800" b="1" spc="-10" dirty="0">
                <a:solidFill>
                  <a:srgbClr val="9A0000"/>
                </a:solidFill>
                <a:latin typeface="Symbol"/>
                <a:cs typeface="Symbol"/>
              </a:rPr>
              <a:t></a:t>
            </a:r>
            <a:r>
              <a:rPr sz="2775" b="1" i="1" spc="-15" baseline="-21021" dirty="0">
                <a:solidFill>
                  <a:srgbClr val="003366"/>
                </a:solidFill>
                <a:latin typeface="Palatino Linotype"/>
                <a:cs typeface="Palatino Linotype"/>
              </a:rPr>
              <a:t>age </a:t>
            </a:r>
            <a:r>
              <a:rPr sz="2775" b="1" spc="165" baseline="-21021" dirty="0">
                <a:solidFill>
                  <a:srgbClr val="003366"/>
                </a:solidFill>
                <a:latin typeface="Cambria"/>
                <a:cs typeface="Cambria"/>
              </a:rPr>
              <a:t>&gt; </a:t>
            </a:r>
            <a:r>
              <a:rPr sz="2775" b="1" spc="-135" baseline="-21021" dirty="0">
                <a:solidFill>
                  <a:srgbClr val="003366"/>
                </a:solidFill>
                <a:latin typeface="Cambria"/>
                <a:cs typeface="Cambria"/>
              </a:rPr>
              <a:t>20</a:t>
            </a:r>
            <a:r>
              <a:rPr sz="2775" b="1" spc="322" baseline="-21021" dirty="0">
                <a:solidFill>
                  <a:srgbClr val="003366"/>
                </a:solidFill>
                <a:latin typeface="Cambria"/>
                <a:cs typeface="Cambria"/>
              </a:rPr>
              <a:t> </a:t>
            </a:r>
            <a:r>
              <a:rPr sz="2800" b="1" spc="-40" dirty="0">
                <a:solidFill>
                  <a:srgbClr val="003366"/>
                </a:solidFill>
                <a:latin typeface="Cambria"/>
                <a:cs typeface="Cambria"/>
              </a:rPr>
              <a:t>(</a:t>
            </a:r>
            <a:r>
              <a:rPr sz="2800" b="1" i="1" spc="-40" dirty="0">
                <a:solidFill>
                  <a:srgbClr val="003366"/>
                </a:solidFill>
                <a:latin typeface="Palatino Linotype"/>
                <a:cs typeface="Palatino Linotype"/>
              </a:rPr>
              <a:t>Students</a:t>
            </a:r>
            <a:r>
              <a:rPr sz="2800" b="1" spc="-40" dirty="0">
                <a:solidFill>
                  <a:srgbClr val="003366"/>
                </a:solidFill>
                <a:latin typeface="Cambria"/>
                <a:cs typeface="Cambria"/>
              </a:rPr>
              <a:t>))</a:t>
            </a:r>
            <a:endParaRPr sz="2800" b="1" dirty="0">
              <a:latin typeface="Cambria"/>
              <a:cs typeface="Cambria"/>
            </a:endParaRPr>
          </a:p>
          <a:p>
            <a:pPr marL="25400">
              <a:lnSpc>
                <a:spcPct val="100000"/>
              </a:lnSpc>
              <a:spcBef>
                <a:spcPts val="2090"/>
              </a:spcBef>
            </a:pPr>
            <a:r>
              <a:rPr sz="2800" spc="100" dirty="0">
                <a:solidFill>
                  <a:srgbClr val="003366"/>
                </a:solidFill>
                <a:latin typeface="Cambria"/>
                <a:cs typeface="Cambria"/>
              </a:rPr>
              <a:t>Domain</a:t>
            </a:r>
            <a:r>
              <a:rPr sz="2800" spc="80" dirty="0">
                <a:solidFill>
                  <a:srgbClr val="003366"/>
                </a:solidFill>
                <a:latin typeface="Cambria"/>
                <a:cs typeface="Cambria"/>
              </a:rPr>
              <a:t> </a:t>
            </a:r>
            <a:r>
              <a:rPr sz="2800" spc="100" dirty="0">
                <a:solidFill>
                  <a:srgbClr val="003366"/>
                </a:solidFill>
                <a:latin typeface="Cambria"/>
                <a:cs typeface="Cambria"/>
              </a:rPr>
              <a:t>Calculus</a:t>
            </a:r>
            <a:endParaRPr sz="2800" dirty="0">
              <a:latin typeface="Cambria"/>
              <a:cs typeface="Cambria"/>
            </a:endParaRPr>
          </a:p>
          <a:p>
            <a:pPr marL="203200">
              <a:lnSpc>
                <a:spcPct val="100000"/>
              </a:lnSpc>
              <a:spcBef>
                <a:spcPts val="695"/>
              </a:spcBef>
            </a:pPr>
            <a:r>
              <a:rPr sz="2800" spc="240" dirty="0">
                <a:solidFill>
                  <a:srgbClr val="003366"/>
                </a:solidFill>
                <a:latin typeface="Cambria"/>
                <a:cs typeface="Cambria"/>
              </a:rPr>
              <a:t>{&lt;X&gt;| </a:t>
            </a:r>
            <a:r>
              <a:rPr sz="2800" spc="160" dirty="0">
                <a:solidFill>
                  <a:srgbClr val="003366"/>
                </a:solidFill>
                <a:latin typeface="Symbol"/>
                <a:cs typeface="Symbol"/>
              </a:rPr>
              <a:t></a:t>
            </a:r>
            <a:r>
              <a:rPr sz="2800" spc="160" dirty="0">
                <a:solidFill>
                  <a:srgbClr val="003366"/>
                </a:solidFill>
                <a:latin typeface="Cambria"/>
                <a:cs typeface="Cambria"/>
              </a:rPr>
              <a:t>V </a:t>
            </a:r>
            <a:r>
              <a:rPr sz="2800" spc="130" dirty="0">
                <a:solidFill>
                  <a:srgbClr val="003366"/>
                </a:solidFill>
                <a:latin typeface="Symbol"/>
                <a:cs typeface="Symbol"/>
              </a:rPr>
              <a:t></a:t>
            </a:r>
            <a:r>
              <a:rPr sz="2800" spc="130" dirty="0">
                <a:solidFill>
                  <a:srgbClr val="003366"/>
                </a:solidFill>
                <a:latin typeface="Cambria"/>
                <a:cs typeface="Cambria"/>
              </a:rPr>
              <a:t>Y </a:t>
            </a:r>
            <a:r>
              <a:rPr sz="2800" spc="175" dirty="0">
                <a:solidFill>
                  <a:srgbClr val="003366"/>
                </a:solidFill>
                <a:latin typeface="Symbol"/>
                <a:cs typeface="Symbol"/>
              </a:rPr>
              <a:t></a:t>
            </a:r>
            <a:r>
              <a:rPr sz="2800" spc="175" dirty="0">
                <a:solidFill>
                  <a:srgbClr val="003366"/>
                </a:solidFill>
                <a:latin typeface="Cambria"/>
                <a:cs typeface="Cambria"/>
              </a:rPr>
              <a:t>Z </a:t>
            </a:r>
            <a:r>
              <a:rPr sz="2800" spc="25" dirty="0">
                <a:solidFill>
                  <a:srgbClr val="003366"/>
                </a:solidFill>
                <a:latin typeface="Symbol"/>
                <a:cs typeface="Symbol"/>
              </a:rPr>
              <a:t></a:t>
            </a:r>
            <a:r>
              <a:rPr sz="2800" spc="25" dirty="0">
                <a:solidFill>
                  <a:srgbClr val="003366"/>
                </a:solidFill>
                <a:latin typeface="Cambria"/>
                <a:cs typeface="Cambria"/>
              </a:rPr>
              <a:t>T </a:t>
            </a:r>
            <a:r>
              <a:rPr sz="2800" spc="-40" dirty="0">
                <a:solidFill>
                  <a:srgbClr val="003366"/>
                </a:solidFill>
                <a:latin typeface="Cambria"/>
                <a:cs typeface="Cambria"/>
              </a:rPr>
              <a:t>: </a:t>
            </a:r>
            <a:r>
              <a:rPr sz="2800" i="1" spc="25" dirty="0">
                <a:solidFill>
                  <a:srgbClr val="003366"/>
                </a:solidFill>
                <a:latin typeface="Palatino Linotype"/>
                <a:cs typeface="Palatino Linotype"/>
              </a:rPr>
              <a:t>Students</a:t>
            </a:r>
            <a:r>
              <a:rPr sz="2800" spc="25" dirty="0">
                <a:solidFill>
                  <a:srgbClr val="003366"/>
                </a:solidFill>
                <a:latin typeface="Cambria"/>
                <a:cs typeface="Cambria"/>
              </a:rPr>
              <a:t>(V, </a:t>
            </a:r>
            <a:r>
              <a:rPr sz="2800" spc="195" dirty="0">
                <a:solidFill>
                  <a:srgbClr val="003366"/>
                </a:solidFill>
                <a:latin typeface="Cambria"/>
                <a:cs typeface="Cambria"/>
              </a:rPr>
              <a:t>X, Y, </a:t>
            </a:r>
            <a:r>
              <a:rPr sz="2800" spc="240" dirty="0">
                <a:solidFill>
                  <a:srgbClr val="003366"/>
                </a:solidFill>
                <a:latin typeface="Cambria"/>
                <a:cs typeface="Cambria"/>
              </a:rPr>
              <a:t>Z, </a:t>
            </a:r>
            <a:r>
              <a:rPr sz="2800" spc="-45" dirty="0">
                <a:solidFill>
                  <a:srgbClr val="003366"/>
                </a:solidFill>
                <a:latin typeface="Cambria"/>
                <a:cs typeface="Cambria"/>
              </a:rPr>
              <a:t>T) </a:t>
            </a:r>
            <a:r>
              <a:rPr sz="2800" spc="-5" dirty="0">
                <a:solidFill>
                  <a:srgbClr val="003366"/>
                </a:solidFill>
                <a:latin typeface="Symbol"/>
                <a:cs typeface="Symbol"/>
              </a:rPr>
              <a:t></a:t>
            </a:r>
            <a:r>
              <a:rPr sz="2800" spc="-360" dirty="0">
                <a:solidFill>
                  <a:srgbClr val="003366"/>
                </a:solidFill>
                <a:latin typeface="Times New Roman"/>
                <a:cs typeface="Times New Roman"/>
              </a:rPr>
              <a:t> </a:t>
            </a:r>
            <a:r>
              <a:rPr sz="2800" spc="5" dirty="0">
                <a:solidFill>
                  <a:srgbClr val="003366"/>
                </a:solidFill>
                <a:latin typeface="Cambria"/>
                <a:cs typeface="Cambria"/>
              </a:rPr>
              <a:t>Z&gt;20}</a:t>
            </a:r>
            <a:endParaRPr sz="2800" dirty="0">
              <a:latin typeface="Cambria"/>
              <a:cs typeface="Cambria"/>
            </a:endParaRPr>
          </a:p>
          <a:p>
            <a:pPr marL="25400">
              <a:lnSpc>
                <a:spcPct val="100000"/>
              </a:lnSpc>
              <a:spcBef>
                <a:spcPts val="2090"/>
              </a:spcBef>
            </a:pPr>
            <a:r>
              <a:rPr sz="2800" spc="55" dirty="0">
                <a:solidFill>
                  <a:srgbClr val="003366"/>
                </a:solidFill>
                <a:latin typeface="Cambria"/>
                <a:cs typeface="Cambria"/>
              </a:rPr>
              <a:t>T-uple</a:t>
            </a:r>
            <a:r>
              <a:rPr sz="2800" spc="85" dirty="0">
                <a:solidFill>
                  <a:srgbClr val="003366"/>
                </a:solidFill>
                <a:latin typeface="Cambria"/>
                <a:cs typeface="Cambria"/>
              </a:rPr>
              <a:t> </a:t>
            </a:r>
            <a:r>
              <a:rPr sz="2800" spc="100" dirty="0">
                <a:solidFill>
                  <a:srgbClr val="003366"/>
                </a:solidFill>
                <a:latin typeface="Cambria"/>
                <a:cs typeface="Cambria"/>
              </a:rPr>
              <a:t>Calculus</a:t>
            </a:r>
            <a:endParaRPr sz="2800" dirty="0">
              <a:latin typeface="Cambria"/>
              <a:cs typeface="Cambria"/>
            </a:endParaRPr>
          </a:p>
          <a:p>
            <a:pPr marL="291465">
              <a:lnSpc>
                <a:spcPct val="100000"/>
              </a:lnSpc>
              <a:spcBef>
                <a:spcPts val="700"/>
              </a:spcBef>
            </a:pPr>
            <a:r>
              <a:rPr sz="2800" spc="305" dirty="0">
                <a:solidFill>
                  <a:srgbClr val="003366"/>
                </a:solidFill>
                <a:latin typeface="Cambria"/>
                <a:cs typeface="Cambria"/>
              </a:rPr>
              <a:t>{X| </a:t>
            </a:r>
            <a:r>
              <a:rPr sz="2800" spc="130" dirty="0">
                <a:solidFill>
                  <a:srgbClr val="003366"/>
                </a:solidFill>
                <a:latin typeface="Symbol"/>
                <a:cs typeface="Symbol"/>
              </a:rPr>
              <a:t></a:t>
            </a:r>
            <a:r>
              <a:rPr sz="2800" spc="130" dirty="0">
                <a:solidFill>
                  <a:srgbClr val="003366"/>
                </a:solidFill>
                <a:latin typeface="Cambria"/>
                <a:cs typeface="Cambria"/>
              </a:rPr>
              <a:t>Y </a:t>
            </a:r>
            <a:r>
              <a:rPr sz="2800" spc="-40" dirty="0">
                <a:solidFill>
                  <a:srgbClr val="003366"/>
                </a:solidFill>
                <a:latin typeface="Cambria"/>
                <a:cs typeface="Cambria"/>
              </a:rPr>
              <a:t>: </a:t>
            </a:r>
            <a:r>
              <a:rPr sz="2800" spc="20" dirty="0">
                <a:solidFill>
                  <a:srgbClr val="003366"/>
                </a:solidFill>
                <a:latin typeface="Cambria"/>
                <a:cs typeface="Cambria"/>
              </a:rPr>
              <a:t>Y</a:t>
            </a:r>
            <a:r>
              <a:rPr sz="2800" spc="20" dirty="0">
                <a:solidFill>
                  <a:srgbClr val="003366"/>
                </a:solidFill>
                <a:latin typeface="Symbol"/>
                <a:cs typeface="Symbol"/>
              </a:rPr>
              <a:t></a:t>
            </a:r>
            <a:r>
              <a:rPr sz="2800" i="1" spc="20" dirty="0">
                <a:solidFill>
                  <a:srgbClr val="003366"/>
                </a:solidFill>
                <a:latin typeface="Palatino Linotype"/>
                <a:cs typeface="Palatino Linotype"/>
              </a:rPr>
              <a:t>Students </a:t>
            </a:r>
            <a:r>
              <a:rPr sz="2800" spc="-5" dirty="0">
                <a:solidFill>
                  <a:srgbClr val="003366"/>
                </a:solidFill>
                <a:latin typeface="Symbol"/>
                <a:cs typeface="Symbol"/>
              </a:rPr>
              <a:t></a:t>
            </a:r>
            <a:r>
              <a:rPr sz="2800" spc="-5" dirty="0">
                <a:solidFill>
                  <a:srgbClr val="003366"/>
                </a:solidFill>
                <a:latin typeface="Times New Roman"/>
                <a:cs typeface="Times New Roman"/>
              </a:rPr>
              <a:t> </a:t>
            </a:r>
            <a:r>
              <a:rPr sz="2800" spc="75" dirty="0">
                <a:solidFill>
                  <a:srgbClr val="003366"/>
                </a:solidFill>
                <a:latin typeface="Cambria"/>
                <a:cs typeface="Cambria"/>
              </a:rPr>
              <a:t>Y.</a:t>
            </a:r>
            <a:r>
              <a:rPr sz="2800" i="1" spc="75" dirty="0">
                <a:solidFill>
                  <a:srgbClr val="003366"/>
                </a:solidFill>
                <a:latin typeface="Palatino Linotype"/>
                <a:cs typeface="Palatino Linotype"/>
              </a:rPr>
              <a:t>age </a:t>
            </a:r>
            <a:r>
              <a:rPr sz="2800" spc="140" dirty="0">
                <a:solidFill>
                  <a:srgbClr val="003366"/>
                </a:solidFill>
                <a:latin typeface="Cambria"/>
                <a:cs typeface="Cambria"/>
              </a:rPr>
              <a:t>&gt; </a:t>
            </a:r>
            <a:r>
              <a:rPr sz="2800" spc="-150" dirty="0">
                <a:solidFill>
                  <a:srgbClr val="003366"/>
                </a:solidFill>
                <a:latin typeface="Cambria"/>
                <a:cs typeface="Cambria"/>
              </a:rPr>
              <a:t>20 </a:t>
            </a:r>
            <a:r>
              <a:rPr sz="2800" spc="-5" dirty="0">
                <a:solidFill>
                  <a:srgbClr val="003366"/>
                </a:solidFill>
                <a:latin typeface="Symbol"/>
                <a:cs typeface="Symbol"/>
              </a:rPr>
              <a:t></a:t>
            </a:r>
            <a:r>
              <a:rPr sz="2800" spc="-5" dirty="0">
                <a:solidFill>
                  <a:srgbClr val="003366"/>
                </a:solidFill>
                <a:latin typeface="Times New Roman"/>
                <a:cs typeface="Times New Roman"/>
              </a:rPr>
              <a:t> </a:t>
            </a:r>
            <a:r>
              <a:rPr sz="2800" spc="55" dirty="0">
                <a:solidFill>
                  <a:srgbClr val="003366"/>
                </a:solidFill>
                <a:latin typeface="Cambria"/>
                <a:cs typeface="Cambria"/>
              </a:rPr>
              <a:t>X.</a:t>
            </a:r>
            <a:r>
              <a:rPr sz="2800" i="1" spc="55" dirty="0">
                <a:solidFill>
                  <a:srgbClr val="003366"/>
                </a:solidFill>
                <a:latin typeface="Palatino Linotype"/>
                <a:cs typeface="Palatino Linotype"/>
              </a:rPr>
              <a:t>name</a:t>
            </a:r>
            <a:r>
              <a:rPr sz="2800" i="1" spc="-465" dirty="0">
                <a:solidFill>
                  <a:srgbClr val="003366"/>
                </a:solidFill>
                <a:latin typeface="Palatino Linotype"/>
                <a:cs typeface="Palatino Linotype"/>
              </a:rPr>
              <a:t> </a:t>
            </a:r>
            <a:r>
              <a:rPr sz="2800" spc="40" dirty="0">
                <a:solidFill>
                  <a:srgbClr val="003366"/>
                </a:solidFill>
                <a:latin typeface="Cambria"/>
                <a:cs typeface="Cambria"/>
              </a:rPr>
              <a:t>=Y.</a:t>
            </a:r>
            <a:r>
              <a:rPr sz="2800" i="1" spc="40" dirty="0">
                <a:solidFill>
                  <a:srgbClr val="003366"/>
                </a:solidFill>
                <a:latin typeface="Palatino Linotype"/>
                <a:cs typeface="Palatino Linotype"/>
              </a:rPr>
              <a:t>name</a:t>
            </a:r>
            <a:r>
              <a:rPr sz="2800" spc="40" dirty="0">
                <a:solidFill>
                  <a:srgbClr val="003366"/>
                </a:solidFill>
                <a:latin typeface="Cambria"/>
                <a:cs typeface="Cambria"/>
              </a:rPr>
              <a:t>}</a:t>
            </a:r>
            <a:endParaRPr sz="2800" dirty="0">
              <a:latin typeface="Cambria"/>
              <a:cs typeface="Cambria"/>
            </a:endParaRPr>
          </a:p>
        </p:txBody>
      </p:sp>
      <p:sp>
        <p:nvSpPr>
          <p:cNvPr id="4" name="Left Brace 3"/>
          <p:cNvSpPr/>
          <p:nvPr/>
        </p:nvSpPr>
        <p:spPr>
          <a:xfrm rot="10800000">
            <a:off x="8686800" y="1676400"/>
            <a:ext cx="457200" cy="1143000"/>
          </a:xfrm>
          <a:prstGeom prst="leftBrace">
            <a:avLst>
              <a:gd name="adj1" fmla="val 8333"/>
              <a:gd name="adj2" fmla="val 48421"/>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Left Brace 4"/>
          <p:cNvSpPr/>
          <p:nvPr/>
        </p:nvSpPr>
        <p:spPr>
          <a:xfrm>
            <a:off x="152400" y="1600200"/>
            <a:ext cx="609600" cy="1219200"/>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304800"/>
            <a:ext cx="9144000" cy="689932"/>
          </a:xfrm>
          <a:prstGeom prst="rect">
            <a:avLst/>
          </a:prstGeom>
        </p:spPr>
        <p:txBody>
          <a:bodyPr vert="horz" wrap="square" lIns="0" tIns="12700" rIns="0" bIns="0" rtlCol="0">
            <a:spAutoFit/>
          </a:bodyPr>
          <a:lstStyle/>
          <a:p>
            <a:pPr marL="12700">
              <a:lnSpc>
                <a:spcPct val="100000"/>
              </a:lnSpc>
              <a:spcBef>
                <a:spcPts val="100"/>
              </a:spcBef>
            </a:pPr>
            <a:r>
              <a:rPr b="1" i="0" spc="40" dirty="0">
                <a:solidFill>
                  <a:srgbClr val="FF0000"/>
                </a:solidFill>
                <a:latin typeface="Cambria"/>
                <a:cs typeface="Cambria"/>
              </a:rPr>
              <a:t>Structured </a:t>
            </a:r>
            <a:r>
              <a:rPr b="1" i="0" spc="145" dirty="0">
                <a:solidFill>
                  <a:srgbClr val="FF0000"/>
                </a:solidFill>
                <a:latin typeface="Cambria"/>
                <a:cs typeface="Cambria"/>
              </a:rPr>
              <a:t>Query </a:t>
            </a:r>
            <a:r>
              <a:rPr b="1" i="0" spc="130" dirty="0">
                <a:solidFill>
                  <a:srgbClr val="FF0000"/>
                </a:solidFill>
                <a:latin typeface="Cambria"/>
                <a:cs typeface="Cambria"/>
              </a:rPr>
              <a:t>Language</a:t>
            </a:r>
            <a:r>
              <a:rPr b="1" i="0" spc="95" dirty="0">
                <a:solidFill>
                  <a:srgbClr val="FF0000"/>
                </a:solidFill>
                <a:latin typeface="Cambria"/>
                <a:cs typeface="Cambria"/>
              </a:rPr>
              <a:t> (SQL)</a:t>
            </a:r>
          </a:p>
        </p:txBody>
      </p:sp>
      <p:sp>
        <p:nvSpPr>
          <p:cNvPr id="3" name="object 3"/>
          <p:cNvSpPr txBox="1"/>
          <p:nvPr/>
        </p:nvSpPr>
        <p:spPr>
          <a:xfrm>
            <a:off x="764540" y="1137944"/>
            <a:ext cx="7693660" cy="5142433"/>
          </a:xfrm>
          <a:prstGeom prst="rect">
            <a:avLst/>
          </a:prstGeom>
        </p:spPr>
        <p:style>
          <a:lnRef idx="2">
            <a:schemeClr val="dk1"/>
          </a:lnRef>
          <a:fillRef idx="1">
            <a:schemeClr val="lt1"/>
          </a:fillRef>
          <a:effectRef idx="0">
            <a:schemeClr val="dk1"/>
          </a:effectRef>
          <a:fontRef idx="minor">
            <a:schemeClr val="dk1"/>
          </a:fontRef>
        </p:style>
        <p:txBody>
          <a:bodyPr vert="horz" wrap="square" lIns="0" tIns="99060" rIns="0" bIns="0" rtlCol="0">
            <a:spAutoFit/>
          </a:bodyPr>
          <a:lstStyle/>
          <a:p>
            <a:pPr marL="443865" indent="-431800">
              <a:lnSpc>
                <a:spcPct val="100000"/>
              </a:lnSpc>
              <a:spcBef>
                <a:spcPts val="780"/>
              </a:spcBef>
              <a:buClr>
                <a:srgbClr val="9A0000"/>
              </a:buClr>
              <a:buSzPct val="75000"/>
              <a:buFont typeface="Wingdings"/>
              <a:buChar char="◼"/>
              <a:tabLst>
                <a:tab pos="443865" algn="l"/>
                <a:tab pos="444500" algn="l"/>
              </a:tabLst>
            </a:pPr>
            <a:r>
              <a:rPr sz="2800" b="1" spc="70" dirty="0">
                <a:solidFill>
                  <a:schemeClr val="tx1"/>
                </a:solidFill>
                <a:latin typeface="Cambria"/>
                <a:cs typeface="Cambria"/>
              </a:rPr>
              <a:t>Dezvoltat </a:t>
            </a:r>
            <a:r>
              <a:rPr sz="2800" b="1" spc="60" dirty="0">
                <a:solidFill>
                  <a:schemeClr val="tx1"/>
                </a:solidFill>
                <a:latin typeface="Cambria"/>
                <a:cs typeface="Cambria"/>
              </a:rPr>
              <a:t>de </a:t>
            </a:r>
            <a:r>
              <a:rPr sz="2800" b="1" spc="130" dirty="0">
                <a:solidFill>
                  <a:schemeClr val="tx1"/>
                </a:solidFill>
                <a:latin typeface="Cambria"/>
                <a:cs typeface="Cambria"/>
              </a:rPr>
              <a:t>IBM </a:t>
            </a:r>
            <a:r>
              <a:rPr sz="2800" b="1" spc="-25" dirty="0">
                <a:solidFill>
                  <a:schemeClr val="tx1"/>
                </a:solidFill>
                <a:latin typeface="Cambria"/>
                <a:cs typeface="Cambria"/>
              </a:rPr>
              <a:t>(</a:t>
            </a:r>
            <a:r>
              <a:rPr sz="2800" b="1" i="1" spc="-25" dirty="0">
                <a:solidFill>
                  <a:schemeClr val="tx1"/>
                </a:solidFill>
                <a:latin typeface="Palatino Linotype"/>
                <a:cs typeface="Palatino Linotype"/>
              </a:rPr>
              <a:t>system </a:t>
            </a:r>
            <a:r>
              <a:rPr sz="2800" b="1" i="1" spc="-75" dirty="0">
                <a:solidFill>
                  <a:schemeClr val="tx1"/>
                </a:solidFill>
                <a:latin typeface="Palatino Linotype"/>
                <a:cs typeface="Palatino Linotype"/>
              </a:rPr>
              <a:t>R</a:t>
            </a:r>
            <a:r>
              <a:rPr sz="2800" b="1" spc="-75" dirty="0">
                <a:solidFill>
                  <a:schemeClr val="tx1"/>
                </a:solidFill>
                <a:latin typeface="Cambria"/>
                <a:cs typeface="Cambria"/>
              </a:rPr>
              <a:t>) </a:t>
            </a:r>
            <a:r>
              <a:rPr sz="2800" b="1" spc="40" dirty="0">
                <a:solidFill>
                  <a:schemeClr val="tx1"/>
                </a:solidFill>
                <a:latin typeface="Cambria"/>
                <a:cs typeface="Cambria"/>
              </a:rPr>
              <a:t>în anii</a:t>
            </a:r>
            <a:r>
              <a:rPr sz="2800" b="1" spc="254" dirty="0">
                <a:solidFill>
                  <a:schemeClr val="tx1"/>
                </a:solidFill>
                <a:latin typeface="Cambria"/>
                <a:cs typeface="Cambria"/>
              </a:rPr>
              <a:t> </a:t>
            </a:r>
            <a:r>
              <a:rPr sz="2800" b="1" spc="-150" dirty="0">
                <a:solidFill>
                  <a:schemeClr val="tx1"/>
                </a:solidFill>
                <a:latin typeface="Cambria"/>
                <a:cs typeface="Cambria"/>
              </a:rPr>
              <a:t>1970</a:t>
            </a:r>
            <a:endParaRPr sz="2800" b="1" dirty="0">
              <a:solidFill>
                <a:schemeClr val="tx1"/>
              </a:solidFill>
              <a:latin typeface="Cambria"/>
              <a:cs typeface="Cambria"/>
            </a:endParaRPr>
          </a:p>
          <a:p>
            <a:pPr marL="443865" indent="-431800">
              <a:lnSpc>
                <a:spcPct val="100000"/>
              </a:lnSpc>
              <a:spcBef>
                <a:spcPts val="685"/>
              </a:spcBef>
              <a:buClr>
                <a:srgbClr val="9A0000"/>
              </a:buClr>
              <a:buSzPct val="75000"/>
              <a:buFont typeface="Wingdings"/>
              <a:buChar char="◼"/>
              <a:tabLst>
                <a:tab pos="443865" algn="l"/>
                <a:tab pos="444500" algn="l"/>
              </a:tabLst>
            </a:pPr>
            <a:r>
              <a:rPr sz="2800" b="1" spc="40" dirty="0">
                <a:solidFill>
                  <a:schemeClr val="tx1"/>
                </a:solidFill>
                <a:latin typeface="Cambria"/>
                <a:cs typeface="Cambria"/>
              </a:rPr>
              <a:t>Ulterior </a:t>
            </a:r>
            <a:r>
              <a:rPr sz="2800" b="1" spc="30" dirty="0">
                <a:solidFill>
                  <a:schemeClr val="tx1"/>
                </a:solidFill>
                <a:latin typeface="Cambria"/>
                <a:cs typeface="Cambria"/>
              </a:rPr>
              <a:t>a </a:t>
            </a:r>
            <a:r>
              <a:rPr sz="2800" b="1" spc="35" dirty="0">
                <a:solidFill>
                  <a:schemeClr val="tx1"/>
                </a:solidFill>
                <a:latin typeface="Cambria"/>
                <a:cs typeface="Cambria"/>
              </a:rPr>
              <a:t>apărut </a:t>
            </a:r>
            <a:r>
              <a:rPr sz="2800" b="1" spc="50" dirty="0">
                <a:solidFill>
                  <a:schemeClr val="tx1"/>
                </a:solidFill>
                <a:latin typeface="Cambria"/>
                <a:cs typeface="Cambria"/>
              </a:rPr>
              <a:t>nevoia </a:t>
            </a:r>
            <a:r>
              <a:rPr sz="2800" b="1" spc="65" dirty="0">
                <a:solidFill>
                  <a:schemeClr val="tx1"/>
                </a:solidFill>
                <a:latin typeface="Cambria"/>
                <a:cs typeface="Cambria"/>
              </a:rPr>
              <a:t>de</a:t>
            </a:r>
            <a:r>
              <a:rPr sz="2800" b="1" spc="165" dirty="0">
                <a:solidFill>
                  <a:schemeClr val="tx1"/>
                </a:solidFill>
                <a:latin typeface="Cambria"/>
                <a:cs typeface="Cambria"/>
              </a:rPr>
              <a:t> </a:t>
            </a:r>
            <a:r>
              <a:rPr sz="2800" b="1" spc="35" dirty="0">
                <a:solidFill>
                  <a:schemeClr val="tx1"/>
                </a:solidFill>
                <a:latin typeface="Cambria"/>
                <a:cs typeface="Cambria"/>
              </a:rPr>
              <a:t>standardizare</a:t>
            </a:r>
            <a:endParaRPr sz="2800" b="1" dirty="0">
              <a:solidFill>
                <a:schemeClr val="tx1"/>
              </a:solidFill>
              <a:latin typeface="Cambria"/>
              <a:cs typeface="Cambria"/>
            </a:endParaRPr>
          </a:p>
          <a:p>
            <a:pPr marL="443865" indent="-431800">
              <a:lnSpc>
                <a:spcPct val="100000"/>
              </a:lnSpc>
              <a:spcBef>
                <a:spcPts val="675"/>
              </a:spcBef>
              <a:buClr>
                <a:srgbClr val="9A0000"/>
              </a:buClr>
              <a:buSzPct val="75000"/>
              <a:buFont typeface="Wingdings"/>
              <a:buChar char="◼"/>
              <a:tabLst>
                <a:tab pos="443865" algn="l"/>
                <a:tab pos="444500" algn="l"/>
              </a:tabLst>
            </a:pPr>
            <a:r>
              <a:rPr sz="2800" b="1" spc="40" dirty="0">
                <a:solidFill>
                  <a:schemeClr val="tx1"/>
                </a:solidFill>
                <a:latin typeface="Cambria"/>
                <a:cs typeface="Cambria"/>
              </a:rPr>
              <a:t>Standarde</a:t>
            </a:r>
            <a:r>
              <a:rPr sz="2800" b="1" spc="85" dirty="0">
                <a:solidFill>
                  <a:schemeClr val="tx1"/>
                </a:solidFill>
                <a:latin typeface="Cambria"/>
                <a:cs typeface="Cambria"/>
              </a:rPr>
              <a:t> </a:t>
            </a:r>
            <a:r>
              <a:rPr sz="2800" b="1" spc="90" dirty="0">
                <a:solidFill>
                  <a:schemeClr val="tx1"/>
                </a:solidFill>
                <a:latin typeface="Cambria"/>
                <a:cs typeface="Cambria"/>
              </a:rPr>
              <a:t>(ANSI):</a:t>
            </a:r>
            <a:endParaRPr sz="2800" b="1" dirty="0">
              <a:solidFill>
                <a:schemeClr val="tx1"/>
              </a:solidFill>
              <a:latin typeface="Cambria"/>
              <a:cs typeface="Cambria"/>
            </a:endParaRPr>
          </a:p>
          <a:p>
            <a:pPr marL="718185" lvl="1" indent="-248920">
              <a:lnSpc>
                <a:spcPct val="100000"/>
              </a:lnSpc>
              <a:spcBef>
                <a:spcPts val="615"/>
              </a:spcBef>
              <a:buClr>
                <a:srgbClr val="9A0000"/>
              </a:buClr>
              <a:buSzPct val="75000"/>
              <a:buFont typeface="Wingdings"/>
              <a:buChar char="◼"/>
              <a:tabLst>
                <a:tab pos="718820" algn="l"/>
              </a:tabLst>
            </a:pPr>
            <a:r>
              <a:rPr sz="2400" b="1" spc="50" dirty="0">
                <a:solidFill>
                  <a:schemeClr val="tx1"/>
                </a:solidFill>
                <a:latin typeface="Cambria"/>
                <a:cs typeface="Cambria"/>
              </a:rPr>
              <a:t>SQL-86</a:t>
            </a:r>
            <a:endParaRPr sz="2400" b="1" dirty="0">
              <a:solidFill>
                <a:schemeClr val="tx1"/>
              </a:solidFill>
              <a:latin typeface="Cambria"/>
              <a:cs typeface="Cambria"/>
            </a:endParaRPr>
          </a:p>
          <a:p>
            <a:pPr marL="718185" lvl="1" indent="-248920">
              <a:lnSpc>
                <a:spcPct val="100000"/>
              </a:lnSpc>
              <a:spcBef>
                <a:spcPts val="575"/>
              </a:spcBef>
              <a:buClr>
                <a:srgbClr val="9A0000"/>
              </a:buClr>
              <a:buSzPct val="75000"/>
              <a:buFont typeface="Wingdings"/>
              <a:buChar char="◼"/>
              <a:tabLst>
                <a:tab pos="718820" algn="l"/>
              </a:tabLst>
            </a:pPr>
            <a:r>
              <a:rPr sz="2400" b="1" spc="50" dirty="0">
                <a:solidFill>
                  <a:schemeClr val="tx1"/>
                </a:solidFill>
                <a:latin typeface="Cambria"/>
                <a:cs typeface="Cambria"/>
              </a:rPr>
              <a:t>SQL-89 </a:t>
            </a:r>
            <a:r>
              <a:rPr sz="2400" b="1" spc="10" dirty="0">
                <a:solidFill>
                  <a:schemeClr val="tx1"/>
                </a:solidFill>
                <a:latin typeface="Cambria"/>
                <a:cs typeface="Cambria"/>
              </a:rPr>
              <a:t>(minor</a:t>
            </a:r>
            <a:r>
              <a:rPr sz="2400" b="1" spc="90" dirty="0">
                <a:solidFill>
                  <a:schemeClr val="tx1"/>
                </a:solidFill>
                <a:latin typeface="Cambria"/>
                <a:cs typeface="Cambria"/>
              </a:rPr>
              <a:t> </a:t>
            </a:r>
            <a:r>
              <a:rPr sz="2400" b="1" spc="10" dirty="0">
                <a:solidFill>
                  <a:schemeClr val="tx1"/>
                </a:solidFill>
                <a:latin typeface="Cambria"/>
                <a:cs typeface="Cambria"/>
              </a:rPr>
              <a:t>revision)</a:t>
            </a:r>
            <a:endParaRPr sz="2400" b="1" dirty="0">
              <a:solidFill>
                <a:schemeClr val="tx1"/>
              </a:solidFill>
              <a:latin typeface="Cambria"/>
              <a:cs typeface="Cambria"/>
            </a:endParaRPr>
          </a:p>
          <a:p>
            <a:pPr marL="718185" lvl="1" indent="-248920">
              <a:lnSpc>
                <a:spcPct val="100000"/>
              </a:lnSpc>
              <a:spcBef>
                <a:spcPts val="555"/>
              </a:spcBef>
              <a:buClr>
                <a:srgbClr val="9A0000"/>
              </a:buClr>
              <a:buSzPct val="75000"/>
              <a:buFont typeface="Wingdings"/>
              <a:buChar char="◼"/>
              <a:tabLst>
                <a:tab pos="718820" algn="l"/>
              </a:tabLst>
            </a:pPr>
            <a:r>
              <a:rPr sz="2400" b="1" spc="50" dirty="0">
                <a:solidFill>
                  <a:schemeClr val="tx1"/>
                </a:solidFill>
                <a:latin typeface="Cambria"/>
                <a:cs typeface="Cambria"/>
              </a:rPr>
              <a:t>SQL-92 </a:t>
            </a:r>
            <a:r>
              <a:rPr sz="2400" b="1" spc="-10" dirty="0">
                <a:solidFill>
                  <a:schemeClr val="tx1"/>
                </a:solidFill>
                <a:latin typeface="Cambria"/>
                <a:cs typeface="Cambria"/>
              </a:rPr>
              <a:t>(major </a:t>
            </a:r>
            <a:r>
              <a:rPr sz="2400" b="1" spc="10" dirty="0">
                <a:solidFill>
                  <a:schemeClr val="tx1"/>
                </a:solidFill>
                <a:latin typeface="Cambria"/>
                <a:cs typeface="Cambria"/>
              </a:rPr>
              <a:t>revision) </a:t>
            </a:r>
            <a:r>
              <a:rPr sz="2400" b="1" dirty="0">
                <a:solidFill>
                  <a:schemeClr val="tx1"/>
                </a:solidFill>
                <a:latin typeface="Cambria"/>
                <a:cs typeface="Cambria"/>
              </a:rPr>
              <a:t>- </a:t>
            </a:r>
            <a:r>
              <a:rPr sz="2400" b="1" i="1" dirty="0">
                <a:solidFill>
                  <a:schemeClr val="tx1"/>
                </a:solidFill>
                <a:latin typeface="Palatino Linotype"/>
                <a:cs typeface="Palatino Linotype"/>
              </a:rPr>
              <a:t>1,120</a:t>
            </a:r>
            <a:r>
              <a:rPr sz="2400" b="1" i="1" spc="229" dirty="0">
                <a:solidFill>
                  <a:schemeClr val="tx1"/>
                </a:solidFill>
                <a:latin typeface="Palatino Linotype"/>
                <a:cs typeface="Palatino Linotype"/>
              </a:rPr>
              <a:t> </a:t>
            </a:r>
            <a:r>
              <a:rPr sz="2400" b="1" i="1" spc="-5" dirty="0">
                <a:solidFill>
                  <a:schemeClr val="tx1"/>
                </a:solidFill>
                <a:latin typeface="Palatino Linotype"/>
                <a:cs typeface="Palatino Linotype"/>
              </a:rPr>
              <a:t>pagini</a:t>
            </a:r>
            <a:endParaRPr sz="2400" b="1" dirty="0">
              <a:solidFill>
                <a:schemeClr val="tx1"/>
              </a:solidFill>
              <a:latin typeface="Palatino Linotype"/>
              <a:cs typeface="Palatino Linotype"/>
            </a:endParaRPr>
          </a:p>
          <a:p>
            <a:pPr marL="718185" lvl="1" indent="-248920">
              <a:lnSpc>
                <a:spcPct val="100000"/>
              </a:lnSpc>
              <a:spcBef>
                <a:spcPts val="575"/>
              </a:spcBef>
              <a:buClr>
                <a:srgbClr val="9A0000"/>
              </a:buClr>
              <a:buSzPct val="75000"/>
              <a:buFont typeface="Wingdings"/>
              <a:buChar char="◼"/>
              <a:tabLst>
                <a:tab pos="718820" algn="l"/>
                <a:tab pos="5358130" algn="l"/>
              </a:tabLst>
            </a:pPr>
            <a:r>
              <a:rPr sz="2400" b="1" spc="50" dirty="0">
                <a:solidFill>
                  <a:schemeClr val="tx1"/>
                </a:solidFill>
                <a:latin typeface="Cambria"/>
                <a:cs typeface="Cambria"/>
              </a:rPr>
              <a:t>SQL-99 </a:t>
            </a:r>
            <a:r>
              <a:rPr sz="2400" b="1" spc="-10" dirty="0">
                <a:solidFill>
                  <a:schemeClr val="tx1"/>
                </a:solidFill>
                <a:latin typeface="Cambria"/>
                <a:cs typeface="Cambria"/>
              </a:rPr>
              <a:t>(major </a:t>
            </a:r>
            <a:r>
              <a:rPr sz="2400" b="1" dirty="0">
                <a:solidFill>
                  <a:schemeClr val="tx1"/>
                </a:solidFill>
                <a:latin typeface="Cambria"/>
                <a:cs typeface="Cambria"/>
              </a:rPr>
              <a:t>extensions)</a:t>
            </a:r>
            <a:r>
              <a:rPr sz="2400" b="1" spc="215" dirty="0">
                <a:solidFill>
                  <a:schemeClr val="tx1"/>
                </a:solidFill>
                <a:latin typeface="Cambria"/>
                <a:cs typeface="Cambria"/>
              </a:rPr>
              <a:t> </a:t>
            </a:r>
            <a:r>
              <a:rPr sz="2400" b="1" dirty="0">
                <a:solidFill>
                  <a:schemeClr val="tx1"/>
                </a:solidFill>
                <a:latin typeface="Cambria"/>
                <a:cs typeface="Cambria"/>
              </a:rPr>
              <a:t>-</a:t>
            </a:r>
            <a:r>
              <a:rPr sz="2400" b="1" spc="85" dirty="0">
                <a:solidFill>
                  <a:schemeClr val="tx1"/>
                </a:solidFill>
                <a:latin typeface="Cambria"/>
                <a:cs typeface="Cambria"/>
              </a:rPr>
              <a:t> </a:t>
            </a:r>
            <a:r>
              <a:rPr sz="2400" b="1" i="1" dirty="0">
                <a:solidFill>
                  <a:schemeClr val="tx1"/>
                </a:solidFill>
                <a:latin typeface="Palatino Linotype"/>
                <a:cs typeface="Palatino Linotype"/>
              </a:rPr>
              <a:t>2,084	pagini</a:t>
            </a:r>
            <a:endParaRPr sz="2400" b="1" dirty="0">
              <a:solidFill>
                <a:schemeClr val="tx1"/>
              </a:solidFill>
              <a:latin typeface="Palatino Linotype"/>
              <a:cs typeface="Palatino Linotype"/>
            </a:endParaRPr>
          </a:p>
          <a:p>
            <a:pPr marL="718185" lvl="1" indent="-248920">
              <a:lnSpc>
                <a:spcPct val="100000"/>
              </a:lnSpc>
              <a:spcBef>
                <a:spcPts val="575"/>
              </a:spcBef>
              <a:buClr>
                <a:srgbClr val="9A0000"/>
              </a:buClr>
              <a:buSzPct val="75000"/>
              <a:buFont typeface="Wingdings"/>
              <a:buChar char="◼"/>
              <a:tabLst>
                <a:tab pos="718820" algn="l"/>
                <a:tab pos="5020945" algn="l"/>
              </a:tabLst>
            </a:pPr>
            <a:r>
              <a:rPr sz="2400" b="1" spc="5" dirty="0">
                <a:solidFill>
                  <a:schemeClr val="tx1"/>
                </a:solidFill>
                <a:latin typeface="Cambria"/>
                <a:cs typeface="Cambria"/>
              </a:rPr>
              <a:t>SQL-2003</a:t>
            </a:r>
            <a:r>
              <a:rPr sz="2400" b="1" spc="80" dirty="0">
                <a:solidFill>
                  <a:schemeClr val="tx1"/>
                </a:solidFill>
                <a:latin typeface="Cambria"/>
                <a:cs typeface="Cambria"/>
              </a:rPr>
              <a:t> </a:t>
            </a:r>
            <a:r>
              <a:rPr sz="2400" b="1" spc="5" dirty="0">
                <a:solidFill>
                  <a:schemeClr val="tx1"/>
                </a:solidFill>
                <a:latin typeface="Cambria"/>
                <a:cs typeface="Cambria"/>
              </a:rPr>
              <a:t>(sectiuni</a:t>
            </a:r>
            <a:r>
              <a:rPr sz="2400" b="1" spc="85" dirty="0">
                <a:solidFill>
                  <a:schemeClr val="tx1"/>
                </a:solidFill>
                <a:latin typeface="Cambria"/>
                <a:cs typeface="Cambria"/>
              </a:rPr>
              <a:t> </a:t>
            </a:r>
            <a:r>
              <a:rPr sz="2400" b="1" spc="175" dirty="0">
                <a:solidFill>
                  <a:schemeClr val="tx1"/>
                </a:solidFill>
                <a:latin typeface="Cambria"/>
                <a:cs typeface="Cambria"/>
              </a:rPr>
              <a:t>SQL/XML)	</a:t>
            </a:r>
            <a:r>
              <a:rPr sz="2400" b="1" dirty="0">
                <a:solidFill>
                  <a:schemeClr val="tx1"/>
                </a:solidFill>
                <a:latin typeface="Cambria"/>
                <a:cs typeface="Cambria"/>
              </a:rPr>
              <a:t>- </a:t>
            </a:r>
            <a:r>
              <a:rPr sz="2400" b="1" i="1" dirty="0">
                <a:solidFill>
                  <a:schemeClr val="tx1"/>
                </a:solidFill>
                <a:latin typeface="Palatino Linotype"/>
                <a:cs typeface="Palatino Linotype"/>
              </a:rPr>
              <a:t>3,606</a:t>
            </a:r>
            <a:r>
              <a:rPr sz="2400" b="1" i="1" spc="40" dirty="0">
                <a:solidFill>
                  <a:schemeClr val="tx1"/>
                </a:solidFill>
                <a:latin typeface="Palatino Linotype"/>
                <a:cs typeface="Palatino Linotype"/>
              </a:rPr>
              <a:t> </a:t>
            </a:r>
            <a:r>
              <a:rPr sz="2400" b="1" i="1" dirty="0">
                <a:solidFill>
                  <a:schemeClr val="tx1"/>
                </a:solidFill>
                <a:latin typeface="Palatino Linotype"/>
                <a:cs typeface="Palatino Linotype"/>
              </a:rPr>
              <a:t>pagini</a:t>
            </a:r>
            <a:endParaRPr sz="2400" b="1" dirty="0">
              <a:solidFill>
                <a:schemeClr val="tx1"/>
              </a:solidFill>
              <a:latin typeface="Palatino Linotype"/>
              <a:cs typeface="Palatino Linotype"/>
            </a:endParaRPr>
          </a:p>
          <a:p>
            <a:pPr marL="469900">
              <a:lnSpc>
                <a:spcPct val="100000"/>
              </a:lnSpc>
              <a:spcBef>
                <a:spcPts val="600"/>
              </a:spcBef>
            </a:pPr>
            <a:r>
              <a:rPr sz="1800" b="1" spc="890" dirty="0" smtClean="0">
                <a:solidFill>
                  <a:schemeClr val="tx1"/>
                </a:solidFill>
                <a:latin typeface="Wingdings"/>
                <a:cs typeface="Wingdings"/>
              </a:rPr>
              <a:t>◼</a:t>
            </a:r>
            <a:r>
              <a:rPr sz="2400" b="1" dirty="0" smtClean="0">
                <a:solidFill>
                  <a:schemeClr val="tx1"/>
                </a:solidFill>
                <a:latin typeface="Cambria"/>
                <a:cs typeface="Cambria"/>
              </a:rPr>
              <a:t>SQL-2006</a:t>
            </a:r>
            <a:endParaRPr sz="2400" b="1" dirty="0">
              <a:solidFill>
                <a:schemeClr val="tx1"/>
              </a:solidFill>
              <a:latin typeface="Cambria"/>
              <a:cs typeface="Cambria"/>
            </a:endParaRPr>
          </a:p>
          <a:p>
            <a:pPr marL="469900">
              <a:lnSpc>
                <a:spcPct val="100000"/>
              </a:lnSpc>
              <a:spcBef>
                <a:spcPts val="580"/>
              </a:spcBef>
            </a:pPr>
            <a:r>
              <a:rPr sz="1800" b="1" spc="885" dirty="0" smtClean="0">
                <a:solidFill>
                  <a:schemeClr val="tx1"/>
                </a:solidFill>
                <a:latin typeface="Wingdings"/>
                <a:cs typeface="Wingdings"/>
              </a:rPr>
              <a:t>◼</a:t>
            </a:r>
            <a:r>
              <a:rPr sz="2400" b="1" spc="5" dirty="0" smtClean="0">
                <a:solidFill>
                  <a:schemeClr val="tx1"/>
                </a:solidFill>
                <a:latin typeface="Cambria"/>
                <a:cs typeface="Cambria"/>
              </a:rPr>
              <a:t>SQL-2008</a:t>
            </a:r>
            <a:endParaRPr sz="2400" b="1" dirty="0">
              <a:solidFill>
                <a:schemeClr val="tx1"/>
              </a:solidFill>
              <a:latin typeface="Cambria"/>
              <a:cs typeface="Cambria"/>
            </a:endParaRPr>
          </a:p>
          <a:p>
            <a:pPr marL="469900">
              <a:lnSpc>
                <a:spcPct val="100000"/>
              </a:lnSpc>
              <a:spcBef>
                <a:spcPts val="575"/>
              </a:spcBef>
            </a:pPr>
            <a:r>
              <a:rPr sz="1800" b="1" spc="885" dirty="0" smtClean="0">
                <a:solidFill>
                  <a:schemeClr val="tx1"/>
                </a:solidFill>
                <a:latin typeface="Wingdings"/>
                <a:cs typeface="Wingdings"/>
              </a:rPr>
              <a:t>◼</a:t>
            </a:r>
            <a:r>
              <a:rPr sz="2400" b="1" spc="5" dirty="0" smtClean="0">
                <a:solidFill>
                  <a:schemeClr val="tx1"/>
                </a:solidFill>
                <a:latin typeface="Cambria"/>
                <a:cs typeface="Cambria"/>
              </a:rPr>
              <a:t>SQL-2011</a:t>
            </a:r>
            <a:endParaRPr sz="2400" b="1" dirty="0">
              <a:solidFill>
                <a:schemeClr val="tx1"/>
              </a:solidFill>
              <a:latin typeface="Cambria"/>
              <a:cs typeface="Cambria"/>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81200" y="328655"/>
            <a:ext cx="5257800" cy="689932"/>
          </a:xfrm>
          <a:prstGeom prst="rect">
            <a:avLst/>
          </a:prstGeom>
        </p:spPr>
        <p:txBody>
          <a:bodyPr vert="horz" wrap="square" lIns="0" tIns="12700" rIns="0" bIns="0" rtlCol="0">
            <a:spAutoFit/>
          </a:bodyPr>
          <a:lstStyle/>
          <a:p>
            <a:pPr marL="12700">
              <a:lnSpc>
                <a:spcPct val="100000"/>
              </a:lnSpc>
              <a:spcBef>
                <a:spcPts val="100"/>
              </a:spcBef>
            </a:pPr>
            <a:r>
              <a:rPr b="1" i="0" spc="130" dirty="0">
                <a:solidFill>
                  <a:srgbClr val="FF0000"/>
                </a:solidFill>
                <a:latin typeface="Cambria"/>
                <a:cs typeface="Cambria"/>
              </a:rPr>
              <a:t>Nivele</a:t>
            </a:r>
            <a:r>
              <a:rPr b="1" i="0" spc="45" dirty="0">
                <a:solidFill>
                  <a:srgbClr val="FF0000"/>
                </a:solidFill>
                <a:latin typeface="Cambria"/>
                <a:cs typeface="Cambria"/>
              </a:rPr>
              <a:t> </a:t>
            </a:r>
            <a:r>
              <a:rPr b="1" i="0" spc="280" dirty="0">
                <a:solidFill>
                  <a:srgbClr val="FF0000"/>
                </a:solidFill>
                <a:latin typeface="Cambria"/>
                <a:cs typeface="Cambria"/>
              </a:rPr>
              <a:t>SQL</a:t>
            </a:r>
          </a:p>
        </p:txBody>
      </p:sp>
      <p:sp>
        <p:nvSpPr>
          <p:cNvPr id="3" name="object 3"/>
          <p:cNvSpPr txBox="1"/>
          <p:nvPr/>
        </p:nvSpPr>
        <p:spPr>
          <a:xfrm>
            <a:off x="764540" y="1288403"/>
            <a:ext cx="7966709" cy="5075107"/>
          </a:xfrm>
          <a:prstGeom prst="rect">
            <a:avLst/>
          </a:prstGeom>
        </p:spPr>
        <p:txBody>
          <a:bodyPr vert="horz" wrap="square" lIns="0" tIns="100965" rIns="0" bIns="0" rtlCol="0">
            <a:spAutoFit/>
          </a:bodyPr>
          <a:lstStyle/>
          <a:p>
            <a:pPr marL="443865" indent="-431800">
              <a:lnSpc>
                <a:spcPct val="100000"/>
              </a:lnSpc>
              <a:spcBef>
                <a:spcPts val="795"/>
              </a:spcBef>
              <a:buSzPct val="75000"/>
              <a:buFont typeface="Wingdings"/>
              <a:buChar char="◼"/>
              <a:tabLst>
                <a:tab pos="443865" algn="l"/>
                <a:tab pos="444500" algn="l"/>
              </a:tabLst>
            </a:pPr>
            <a:r>
              <a:rPr sz="2800" b="1" i="1" u="heavy" spc="-5" dirty="0">
                <a:solidFill>
                  <a:srgbClr val="9A0000"/>
                </a:solidFill>
                <a:uFill>
                  <a:solidFill>
                    <a:srgbClr val="9A0000"/>
                  </a:solidFill>
                </a:uFill>
                <a:latin typeface="Palatino Linotype"/>
                <a:cs typeface="Palatino Linotype"/>
              </a:rPr>
              <a:t>Data-definition language</a:t>
            </a:r>
            <a:r>
              <a:rPr sz="2800" b="1" i="1" u="heavy" spc="-15" dirty="0">
                <a:solidFill>
                  <a:srgbClr val="9A0000"/>
                </a:solidFill>
                <a:uFill>
                  <a:solidFill>
                    <a:srgbClr val="9A0000"/>
                  </a:solidFill>
                </a:uFill>
                <a:latin typeface="Palatino Linotype"/>
                <a:cs typeface="Palatino Linotype"/>
              </a:rPr>
              <a:t> </a:t>
            </a:r>
            <a:r>
              <a:rPr sz="2800" b="1" i="1" u="heavy" spc="-5" dirty="0">
                <a:solidFill>
                  <a:srgbClr val="9A0000"/>
                </a:solidFill>
                <a:uFill>
                  <a:solidFill>
                    <a:srgbClr val="9A0000"/>
                  </a:solidFill>
                </a:uFill>
                <a:latin typeface="Palatino Linotype"/>
                <a:cs typeface="Palatino Linotype"/>
              </a:rPr>
              <a:t>(DDL):</a:t>
            </a:r>
            <a:endParaRPr sz="2800" b="1" dirty="0">
              <a:latin typeface="Palatino Linotype"/>
              <a:cs typeface="Palatino Linotype"/>
            </a:endParaRPr>
          </a:p>
          <a:p>
            <a:pPr marL="704850" lvl="1" indent="-234950">
              <a:lnSpc>
                <a:spcPct val="100000"/>
              </a:lnSpc>
              <a:spcBef>
                <a:spcPts val="605"/>
              </a:spcBef>
              <a:buClr>
                <a:srgbClr val="9A0000"/>
              </a:buClr>
              <a:buSzPct val="68750"/>
              <a:buFont typeface="Wingdings"/>
              <a:buChar char="◼"/>
              <a:tabLst>
                <a:tab pos="704850" algn="l"/>
              </a:tabLst>
            </a:pPr>
            <a:r>
              <a:rPr sz="2400" b="1" spc="40" dirty="0">
                <a:solidFill>
                  <a:srgbClr val="003366"/>
                </a:solidFill>
                <a:latin typeface="Cambria"/>
                <a:cs typeface="Cambria"/>
              </a:rPr>
              <a:t>Creare </a:t>
            </a:r>
            <a:r>
              <a:rPr sz="2400" b="1" spc="275" dirty="0">
                <a:solidFill>
                  <a:srgbClr val="003366"/>
                </a:solidFill>
                <a:latin typeface="Cambria"/>
                <a:cs typeface="Cambria"/>
              </a:rPr>
              <a:t>/ </a:t>
            </a:r>
            <a:r>
              <a:rPr sz="2400" b="1" spc="-5" dirty="0">
                <a:solidFill>
                  <a:srgbClr val="003366"/>
                </a:solidFill>
                <a:latin typeface="Cambria"/>
                <a:cs typeface="Cambria"/>
              </a:rPr>
              <a:t>stergere </a:t>
            </a:r>
            <a:r>
              <a:rPr sz="2400" b="1" spc="275" dirty="0">
                <a:solidFill>
                  <a:srgbClr val="003366"/>
                </a:solidFill>
                <a:latin typeface="Cambria"/>
                <a:cs typeface="Cambria"/>
              </a:rPr>
              <a:t>/ </a:t>
            </a:r>
            <a:r>
              <a:rPr sz="2400" b="1" spc="35" dirty="0">
                <a:solidFill>
                  <a:srgbClr val="003366"/>
                </a:solidFill>
                <a:latin typeface="Cambria"/>
                <a:cs typeface="Cambria"/>
              </a:rPr>
              <a:t>modificare </a:t>
            </a:r>
            <a:r>
              <a:rPr sz="2400" b="1" i="1" dirty="0">
                <a:solidFill>
                  <a:srgbClr val="9A0000"/>
                </a:solidFill>
                <a:latin typeface="Palatino Linotype"/>
                <a:cs typeface="Palatino Linotype"/>
              </a:rPr>
              <a:t>tabele </a:t>
            </a:r>
            <a:r>
              <a:rPr sz="2400" b="1" spc="5" dirty="0">
                <a:solidFill>
                  <a:srgbClr val="003366"/>
                </a:solidFill>
                <a:latin typeface="Cambria"/>
                <a:cs typeface="Cambria"/>
              </a:rPr>
              <a:t>şi</a:t>
            </a:r>
            <a:r>
              <a:rPr sz="2400" b="1" spc="-240" dirty="0">
                <a:solidFill>
                  <a:srgbClr val="003366"/>
                </a:solidFill>
                <a:latin typeface="Cambria"/>
                <a:cs typeface="Cambria"/>
              </a:rPr>
              <a:t> </a:t>
            </a:r>
            <a:r>
              <a:rPr sz="2400" b="1" i="1" spc="15" dirty="0">
                <a:solidFill>
                  <a:srgbClr val="9A0000"/>
                </a:solidFill>
                <a:latin typeface="Palatino Linotype"/>
                <a:cs typeface="Palatino Linotype"/>
              </a:rPr>
              <a:t>views</a:t>
            </a:r>
            <a:r>
              <a:rPr sz="2400" b="1" spc="15" dirty="0">
                <a:solidFill>
                  <a:srgbClr val="003366"/>
                </a:solidFill>
                <a:latin typeface="Cambria"/>
                <a:cs typeface="Cambria"/>
              </a:rPr>
              <a:t>.</a:t>
            </a:r>
            <a:endParaRPr sz="2400" b="1" dirty="0">
              <a:latin typeface="Cambria"/>
              <a:cs typeface="Cambria"/>
            </a:endParaRPr>
          </a:p>
          <a:p>
            <a:pPr marL="704850" lvl="1" indent="-234950">
              <a:lnSpc>
                <a:spcPct val="100000"/>
              </a:lnSpc>
              <a:spcBef>
                <a:spcPts val="580"/>
              </a:spcBef>
              <a:buClr>
                <a:srgbClr val="9A0000"/>
              </a:buClr>
              <a:buSzPct val="68750"/>
              <a:buFont typeface="Wingdings"/>
              <a:buChar char="◼"/>
              <a:tabLst>
                <a:tab pos="704850" algn="l"/>
              </a:tabLst>
            </a:pPr>
            <a:r>
              <a:rPr sz="2400" b="1" spc="45" dirty="0">
                <a:solidFill>
                  <a:srgbClr val="003366"/>
                </a:solidFill>
                <a:latin typeface="Cambria"/>
                <a:cs typeface="Cambria"/>
              </a:rPr>
              <a:t>Definire </a:t>
            </a:r>
            <a:r>
              <a:rPr sz="2400" b="1" i="1" spc="-5" dirty="0">
                <a:solidFill>
                  <a:srgbClr val="9A0000"/>
                </a:solidFill>
                <a:latin typeface="Palatino Linotype"/>
                <a:cs typeface="Palatino Linotype"/>
              </a:rPr>
              <a:t>constrangeri </a:t>
            </a:r>
            <a:r>
              <a:rPr sz="2400" b="1" i="1" dirty="0">
                <a:solidFill>
                  <a:srgbClr val="9A0000"/>
                </a:solidFill>
                <a:latin typeface="Palatino Linotype"/>
                <a:cs typeface="Palatino Linotype"/>
              </a:rPr>
              <a:t>de </a:t>
            </a:r>
            <a:r>
              <a:rPr sz="2400" b="1" i="1" spc="-5" dirty="0">
                <a:solidFill>
                  <a:srgbClr val="9A0000"/>
                </a:solidFill>
                <a:latin typeface="Palatino Linotype"/>
                <a:cs typeface="Palatino Linotype"/>
              </a:rPr>
              <a:t>integritate</a:t>
            </a:r>
            <a:r>
              <a:rPr sz="2400" b="1" i="1" spc="45" dirty="0">
                <a:solidFill>
                  <a:srgbClr val="9A0000"/>
                </a:solidFill>
                <a:latin typeface="Palatino Linotype"/>
                <a:cs typeface="Palatino Linotype"/>
              </a:rPr>
              <a:t> </a:t>
            </a:r>
            <a:r>
              <a:rPr sz="2400" b="1" spc="50" dirty="0">
                <a:solidFill>
                  <a:srgbClr val="003366"/>
                </a:solidFill>
                <a:latin typeface="Cambria"/>
                <a:cs typeface="Cambria"/>
              </a:rPr>
              <a:t>(CI’s).</a:t>
            </a:r>
            <a:endParaRPr sz="2400" b="1" dirty="0">
              <a:latin typeface="Cambria"/>
              <a:cs typeface="Cambria"/>
            </a:endParaRPr>
          </a:p>
          <a:p>
            <a:pPr lvl="1">
              <a:lnSpc>
                <a:spcPct val="100000"/>
              </a:lnSpc>
              <a:spcBef>
                <a:spcPts val="55"/>
              </a:spcBef>
              <a:buClr>
                <a:srgbClr val="9A0000"/>
              </a:buClr>
              <a:buFont typeface="Wingdings"/>
              <a:buChar char="◼"/>
            </a:pPr>
            <a:endParaRPr sz="3450" b="1" dirty="0">
              <a:latin typeface="Cambria"/>
              <a:cs typeface="Cambria"/>
            </a:endParaRPr>
          </a:p>
          <a:p>
            <a:pPr marL="443865" indent="-431800">
              <a:lnSpc>
                <a:spcPct val="100000"/>
              </a:lnSpc>
              <a:buSzPct val="75000"/>
              <a:buFont typeface="Wingdings"/>
              <a:buChar char="◼"/>
              <a:tabLst>
                <a:tab pos="443865" algn="l"/>
                <a:tab pos="444500" algn="l"/>
              </a:tabLst>
            </a:pPr>
            <a:r>
              <a:rPr sz="2800" b="1" i="1" u="heavy" spc="-5" dirty="0">
                <a:solidFill>
                  <a:srgbClr val="9A0000"/>
                </a:solidFill>
                <a:uFill>
                  <a:solidFill>
                    <a:srgbClr val="9A0000"/>
                  </a:solidFill>
                </a:uFill>
                <a:latin typeface="Palatino Linotype"/>
                <a:cs typeface="Palatino Linotype"/>
              </a:rPr>
              <a:t>Data-manipulation language</a:t>
            </a:r>
            <a:r>
              <a:rPr sz="2800" b="1" i="1" u="heavy" spc="5" dirty="0">
                <a:solidFill>
                  <a:srgbClr val="9A0000"/>
                </a:solidFill>
                <a:uFill>
                  <a:solidFill>
                    <a:srgbClr val="9A0000"/>
                  </a:solidFill>
                </a:uFill>
                <a:latin typeface="Palatino Linotype"/>
                <a:cs typeface="Palatino Linotype"/>
              </a:rPr>
              <a:t> </a:t>
            </a:r>
            <a:r>
              <a:rPr sz="2800" b="1" i="1" u="heavy" spc="-5" dirty="0">
                <a:solidFill>
                  <a:srgbClr val="9A0000"/>
                </a:solidFill>
                <a:uFill>
                  <a:solidFill>
                    <a:srgbClr val="9A0000"/>
                  </a:solidFill>
                </a:uFill>
                <a:latin typeface="Palatino Linotype"/>
                <a:cs typeface="Palatino Linotype"/>
              </a:rPr>
              <a:t>(DML)</a:t>
            </a:r>
            <a:endParaRPr sz="2800" b="1" i="1" dirty="0">
              <a:latin typeface="Palatino Linotype"/>
              <a:cs typeface="Palatino Linotype"/>
            </a:endParaRPr>
          </a:p>
          <a:p>
            <a:pPr marL="704850" lvl="1" indent="-234950">
              <a:lnSpc>
                <a:spcPct val="100000"/>
              </a:lnSpc>
              <a:spcBef>
                <a:spcPts val="630"/>
              </a:spcBef>
              <a:buClr>
                <a:srgbClr val="9A0000"/>
              </a:buClr>
              <a:buSzPct val="68750"/>
              <a:buFont typeface="Wingdings"/>
              <a:buChar char="◼"/>
              <a:tabLst>
                <a:tab pos="704850" algn="l"/>
              </a:tabLst>
            </a:pPr>
            <a:r>
              <a:rPr sz="2400" b="1" spc="20" dirty="0">
                <a:solidFill>
                  <a:srgbClr val="003366"/>
                </a:solidFill>
                <a:latin typeface="Cambria"/>
                <a:cs typeface="Cambria"/>
              </a:rPr>
              <a:t>Permit </a:t>
            </a:r>
            <a:r>
              <a:rPr sz="2400" b="1" spc="30" dirty="0">
                <a:solidFill>
                  <a:srgbClr val="003366"/>
                </a:solidFill>
                <a:latin typeface="Cambria"/>
                <a:cs typeface="Cambria"/>
              </a:rPr>
              <a:t>formularea </a:t>
            </a:r>
            <a:r>
              <a:rPr sz="2400" b="1" spc="55" dirty="0">
                <a:solidFill>
                  <a:srgbClr val="003366"/>
                </a:solidFill>
                <a:latin typeface="Cambria"/>
                <a:cs typeface="Cambria"/>
              </a:rPr>
              <a:t>de</a:t>
            </a:r>
            <a:r>
              <a:rPr sz="2400" b="1" spc="165" dirty="0">
                <a:solidFill>
                  <a:srgbClr val="003366"/>
                </a:solidFill>
                <a:latin typeface="Cambria"/>
                <a:cs typeface="Cambria"/>
              </a:rPr>
              <a:t> </a:t>
            </a:r>
            <a:r>
              <a:rPr sz="2400" b="1" spc="10" dirty="0">
                <a:solidFill>
                  <a:srgbClr val="003366"/>
                </a:solidFill>
                <a:latin typeface="Cambria"/>
                <a:cs typeface="Cambria"/>
              </a:rPr>
              <a:t>interogari</a:t>
            </a:r>
            <a:endParaRPr sz="2400" b="1" dirty="0">
              <a:latin typeface="Cambria"/>
              <a:cs typeface="Cambria"/>
            </a:endParaRPr>
          </a:p>
          <a:p>
            <a:pPr marL="704850" lvl="1" indent="-234950">
              <a:lnSpc>
                <a:spcPct val="100000"/>
              </a:lnSpc>
              <a:spcBef>
                <a:spcPts val="575"/>
              </a:spcBef>
              <a:buClr>
                <a:srgbClr val="9A0000"/>
              </a:buClr>
              <a:buSzPct val="68750"/>
              <a:buFont typeface="Wingdings"/>
              <a:buChar char="◼"/>
              <a:tabLst>
                <a:tab pos="704850" algn="l"/>
              </a:tabLst>
            </a:pPr>
            <a:r>
              <a:rPr sz="2400" b="1" spc="-5" dirty="0">
                <a:solidFill>
                  <a:srgbClr val="003366"/>
                </a:solidFill>
                <a:latin typeface="Cambria"/>
                <a:cs typeface="Cambria"/>
              </a:rPr>
              <a:t>Inserare </a:t>
            </a:r>
            <a:r>
              <a:rPr sz="2400" b="1" spc="25" dirty="0">
                <a:solidFill>
                  <a:srgbClr val="003366"/>
                </a:solidFill>
                <a:latin typeface="Cambria"/>
                <a:cs typeface="Cambria"/>
              </a:rPr>
              <a:t>/ştergere </a:t>
            </a:r>
            <a:r>
              <a:rPr sz="2400" b="1" spc="275" dirty="0">
                <a:solidFill>
                  <a:srgbClr val="003366"/>
                </a:solidFill>
                <a:latin typeface="Cambria"/>
                <a:cs typeface="Cambria"/>
              </a:rPr>
              <a:t>/ </a:t>
            </a:r>
            <a:r>
              <a:rPr sz="2400" b="1" spc="35" dirty="0">
                <a:solidFill>
                  <a:srgbClr val="003366"/>
                </a:solidFill>
                <a:latin typeface="Cambria"/>
                <a:cs typeface="Cambria"/>
              </a:rPr>
              <a:t>modificare</a:t>
            </a:r>
            <a:r>
              <a:rPr sz="2400" b="1" spc="-10" dirty="0">
                <a:solidFill>
                  <a:srgbClr val="003366"/>
                </a:solidFill>
                <a:latin typeface="Cambria"/>
                <a:cs typeface="Cambria"/>
              </a:rPr>
              <a:t> </a:t>
            </a:r>
            <a:r>
              <a:rPr sz="2400" b="1" spc="15" dirty="0">
                <a:solidFill>
                  <a:srgbClr val="003366"/>
                </a:solidFill>
                <a:latin typeface="Cambria"/>
                <a:cs typeface="Cambria"/>
              </a:rPr>
              <a:t>înregistrări.</a:t>
            </a:r>
            <a:endParaRPr sz="2400" b="1" dirty="0">
              <a:latin typeface="Cambria"/>
              <a:cs typeface="Cambria"/>
            </a:endParaRPr>
          </a:p>
          <a:p>
            <a:pPr lvl="1">
              <a:lnSpc>
                <a:spcPct val="100000"/>
              </a:lnSpc>
              <a:spcBef>
                <a:spcPts val="35"/>
              </a:spcBef>
              <a:buClr>
                <a:srgbClr val="9A0000"/>
              </a:buClr>
              <a:buFont typeface="Wingdings"/>
              <a:buChar char="◼"/>
            </a:pPr>
            <a:endParaRPr sz="3450" b="1" dirty="0">
              <a:latin typeface="Cambria"/>
              <a:cs typeface="Cambria"/>
            </a:endParaRPr>
          </a:p>
          <a:p>
            <a:pPr marL="452438" indent="-439738">
              <a:lnSpc>
                <a:spcPct val="100000"/>
              </a:lnSpc>
              <a:buSzPct val="75000"/>
              <a:buFont typeface="Wingdings"/>
              <a:buChar char="◼"/>
              <a:tabLst>
                <a:tab pos="452438" algn="l"/>
              </a:tabLst>
            </a:pPr>
            <a:r>
              <a:rPr sz="2800" b="1" i="1" u="sng" spc="-10" dirty="0">
                <a:solidFill>
                  <a:srgbClr val="9A0000"/>
                </a:solidFill>
                <a:latin typeface="Palatino Linotype"/>
                <a:cs typeface="Palatino Linotype"/>
              </a:rPr>
              <a:t>Controlul</a:t>
            </a:r>
            <a:r>
              <a:rPr sz="2800" b="1" i="1" u="sng" spc="-5" dirty="0">
                <a:solidFill>
                  <a:srgbClr val="9A0000"/>
                </a:solidFill>
                <a:latin typeface="Palatino Linotype"/>
                <a:cs typeface="Palatino Linotype"/>
              </a:rPr>
              <a:t> accesului:</a:t>
            </a:r>
            <a:endParaRPr sz="2800" b="1" u="sng" dirty="0">
              <a:latin typeface="Palatino Linotype"/>
              <a:cs typeface="Palatino Linotype"/>
            </a:endParaRPr>
          </a:p>
          <a:p>
            <a:pPr marL="704850" lvl="1" indent="-234950">
              <a:lnSpc>
                <a:spcPts val="2870"/>
              </a:lnSpc>
              <a:spcBef>
                <a:spcPts val="625"/>
              </a:spcBef>
              <a:buClr>
                <a:srgbClr val="9A0000"/>
              </a:buClr>
              <a:buSzPct val="68750"/>
              <a:buFont typeface="Wingdings"/>
              <a:buChar char="◼"/>
              <a:tabLst>
                <a:tab pos="704850" algn="l"/>
              </a:tabLst>
            </a:pPr>
            <a:r>
              <a:rPr sz="2400" b="1" spc="80" dirty="0">
                <a:solidFill>
                  <a:srgbClr val="003366"/>
                </a:solidFill>
                <a:latin typeface="Cambria"/>
                <a:cs typeface="Cambria"/>
              </a:rPr>
              <a:t>Asignează </a:t>
            </a:r>
            <a:r>
              <a:rPr sz="2400" b="1" spc="45" dirty="0">
                <a:solidFill>
                  <a:srgbClr val="003366"/>
                </a:solidFill>
                <a:latin typeface="Cambria"/>
                <a:cs typeface="Cambria"/>
              </a:rPr>
              <a:t>sau </a:t>
            </a:r>
            <a:r>
              <a:rPr sz="2400" b="1" spc="40" dirty="0">
                <a:solidFill>
                  <a:srgbClr val="003366"/>
                </a:solidFill>
                <a:latin typeface="Cambria"/>
                <a:cs typeface="Cambria"/>
              </a:rPr>
              <a:t>elimină </a:t>
            </a:r>
            <a:r>
              <a:rPr sz="2400" b="1" spc="30" dirty="0">
                <a:solidFill>
                  <a:srgbClr val="003366"/>
                </a:solidFill>
                <a:latin typeface="Cambria"/>
                <a:cs typeface="Cambria"/>
              </a:rPr>
              <a:t>drepturi </a:t>
            </a:r>
            <a:r>
              <a:rPr sz="2400" b="1" spc="55" dirty="0">
                <a:solidFill>
                  <a:srgbClr val="003366"/>
                </a:solidFill>
                <a:latin typeface="Cambria"/>
                <a:cs typeface="Cambria"/>
              </a:rPr>
              <a:t>de </a:t>
            </a:r>
            <a:r>
              <a:rPr sz="2400" b="1" dirty="0">
                <a:solidFill>
                  <a:srgbClr val="003366"/>
                </a:solidFill>
                <a:latin typeface="Cambria"/>
                <a:cs typeface="Cambria"/>
              </a:rPr>
              <a:t>acces </a:t>
            </a:r>
            <a:r>
              <a:rPr sz="2400" b="1" spc="5" dirty="0" err="1">
                <a:solidFill>
                  <a:srgbClr val="003366"/>
                </a:solidFill>
                <a:latin typeface="Cambria"/>
                <a:cs typeface="Cambria"/>
              </a:rPr>
              <a:t>si</a:t>
            </a:r>
            <a:r>
              <a:rPr sz="2400" b="1" spc="280" dirty="0">
                <a:solidFill>
                  <a:srgbClr val="003366"/>
                </a:solidFill>
                <a:latin typeface="Cambria"/>
                <a:cs typeface="Cambria"/>
              </a:rPr>
              <a:t> </a:t>
            </a:r>
            <a:r>
              <a:rPr sz="2400" b="1" spc="-85" dirty="0" err="1" smtClean="0">
                <a:solidFill>
                  <a:srgbClr val="003366"/>
                </a:solidFill>
                <a:latin typeface="Cambria"/>
                <a:cs typeface="Cambria"/>
              </a:rPr>
              <a:t>modificare</a:t>
            </a:r>
            <a:r>
              <a:rPr lang="ro-MO" sz="2400" b="1" spc="-85" dirty="0" smtClean="0">
                <a:solidFill>
                  <a:srgbClr val="003366"/>
                </a:solidFill>
                <a:latin typeface="Cambria"/>
                <a:cs typeface="Cambria"/>
              </a:rPr>
              <a:t>   </a:t>
            </a:r>
            <a:r>
              <a:rPr sz="2400" b="1" spc="25" dirty="0" smtClean="0">
                <a:solidFill>
                  <a:srgbClr val="003366"/>
                </a:solidFill>
                <a:latin typeface="Cambria"/>
                <a:cs typeface="Cambria"/>
              </a:rPr>
              <a:t>a</a:t>
            </a:r>
            <a:r>
              <a:rPr lang="ro-MO" sz="2400" b="1" spc="25" dirty="0">
                <a:solidFill>
                  <a:srgbClr val="003366"/>
                </a:solidFill>
                <a:latin typeface="Cambria"/>
                <a:cs typeface="Cambria"/>
              </a:rPr>
              <a:t> </a:t>
            </a:r>
            <a:r>
              <a:rPr sz="2400" b="1" i="1" dirty="0" err="1" smtClean="0">
                <a:solidFill>
                  <a:srgbClr val="003366"/>
                </a:solidFill>
                <a:latin typeface="Palatino Linotype"/>
                <a:cs typeface="Palatino Linotype"/>
              </a:rPr>
              <a:t>tabelelor</a:t>
            </a:r>
            <a:r>
              <a:rPr sz="2400" b="1" i="1" dirty="0" smtClean="0">
                <a:solidFill>
                  <a:srgbClr val="003366"/>
                </a:solidFill>
                <a:latin typeface="Palatino Linotype"/>
                <a:cs typeface="Palatino Linotype"/>
              </a:rPr>
              <a:t> </a:t>
            </a:r>
            <a:r>
              <a:rPr sz="2400" b="1" spc="5" dirty="0">
                <a:solidFill>
                  <a:srgbClr val="003366"/>
                </a:solidFill>
                <a:latin typeface="Cambria"/>
                <a:cs typeface="Cambria"/>
              </a:rPr>
              <a:t>şi </a:t>
            </a:r>
            <a:r>
              <a:rPr sz="2400" b="1" spc="25" dirty="0">
                <a:solidFill>
                  <a:srgbClr val="003366"/>
                </a:solidFill>
                <a:latin typeface="Cambria"/>
                <a:cs typeface="Cambria"/>
              </a:rPr>
              <a:t>a</a:t>
            </a:r>
            <a:r>
              <a:rPr sz="2400" b="1" spc="105" dirty="0">
                <a:solidFill>
                  <a:srgbClr val="003366"/>
                </a:solidFill>
                <a:latin typeface="Cambria"/>
                <a:cs typeface="Cambria"/>
              </a:rPr>
              <a:t> </a:t>
            </a:r>
            <a:r>
              <a:rPr sz="2400" b="1" i="1" spc="15" dirty="0">
                <a:solidFill>
                  <a:srgbClr val="003366"/>
                </a:solidFill>
                <a:latin typeface="Palatino Linotype"/>
                <a:cs typeface="Palatino Linotype"/>
              </a:rPr>
              <a:t>view</a:t>
            </a:r>
            <a:r>
              <a:rPr sz="2400" b="1" spc="15" dirty="0">
                <a:solidFill>
                  <a:srgbClr val="003366"/>
                </a:solidFill>
                <a:latin typeface="Cambria"/>
                <a:cs typeface="Cambria"/>
              </a:rPr>
              <a:t>-urilor.</a:t>
            </a:r>
            <a:endParaRPr sz="2400" b="1" dirty="0">
              <a:latin typeface="Cambria"/>
              <a:cs typeface="Cambria"/>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39" y="318515"/>
            <a:ext cx="9090660" cy="6400799"/>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2530475" y="2960628"/>
          <a:ext cx="2991575" cy="1295926"/>
        </p:xfrm>
        <a:graphic>
          <a:graphicData uri="http://schemas.openxmlformats.org/drawingml/2006/table">
            <a:tbl>
              <a:tblPr firstRow="1" bandRow="1">
                <a:tableStyleId>{2D5ABB26-0587-4C30-8999-92F81FD0307C}</a:tableStyleId>
              </a:tblPr>
              <a:tblGrid>
                <a:gridCol w="879549"/>
                <a:gridCol w="967319"/>
                <a:gridCol w="1144707"/>
              </a:tblGrid>
              <a:tr h="324012">
                <a:tc>
                  <a:txBody>
                    <a:bodyPr/>
                    <a:lstStyle/>
                    <a:p>
                      <a:pPr algn="ctr">
                        <a:lnSpc>
                          <a:spcPct val="100000"/>
                        </a:lnSpc>
                        <a:spcBef>
                          <a:spcPts val="240"/>
                        </a:spcBef>
                      </a:pPr>
                      <a:r>
                        <a:rPr sz="1600" b="1" i="1" spc="-5" dirty="0">
                          <a:solidFill>
                            <a:srgbClr val="9A0000"/>
                          </a:solidFill>
                          <a:latin typeface="Palatino Linotype"/>
                          <a:cs typeface="Palatino Linotype"/>
                        </a:rPr>
                        <a:t>sid</a:t>
                      </a:r>
                      <a:endParaRPr sz="1600">
                        <a:latin typeface="Palatino Linotype"/>
                        <a:cs typeface="Palatino Linotype"/>
                      </a:endParaRPr>
                    </a:p>
                  </a:txBody>
                  <a:tcPr marL="0" marR="0" marT="30480" marB="0">
                    <a:lnL w="28575">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F4F4F4"/>
                    </a:solidFill>
                  </a:tcPr>
                </a:tc>
                <a:tc>
                  <a:txBody>
                    <a:bodyPr/>
                    <a:lstStyle/>
                    <a:p>
                      <a:pPr marL="197485">
                        <a:lnSpc>
                          <a:spcPct val="100000"/>
                        </a:lnSpc>
                        <a:spcBef>
                          <a:spcPts val="240"/>
                        </a:spcBef>
                      </a:pPr>
                      <a:r>
                        <a:rPr sz="1600" b="1" i="1" spc="-5" dirty="0">
                          <a:solidFill>
                            <a:srgbClr val="9A0000"/>
                          </a:solidFill>
                          <a:latin typeface="Palatino Linotype"/>
                          <a:cs typeface="Palatino Linotype"/>
                        </a:rPr>
                        <a:t>cid</a:t>
                      </a:r>
                      <a:endParaRPr sz="1600">
                        <a:latin typeface="Palatino Linotype"/>
                        <a:cs typeface="Palatino Linotype"/>
                      </a:endParaRPr>
                    </a:p>
                  </a:txBody>
                  <a:tcPr marL="0" marR="0" marT="30480"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F4F4F4"/>
                    </a:solidFill>
                  </a:tcPr>
                </a:tc>
                <a:tc>
                  <a:txBody>
                    <a:bodyPr/>
                    <a:lstStyle/>
                    <a:p>
                      <a:pPr algn="ctr">
                        <a:lnSpc>
                          <a:spcPct val="100000"/>
                        </a:lnSpc>
                        <a:spcBef>
                          <a:spcPts val="240"/>
                        </a:spcBef>
                      </a:pPr>
                      <a:r>
                        <a:rPr sz="1600" i="1" spc="-5" dirty="0">
                          <a:solidFill>
                            <a:srgbClr val="9A0000"/>
                          </a:solidFill>
                          <a:latin typeface="Palatino Linotype"/>
                          <a:cs typeface="Palatino Linotype"/>
                        </a:rPr>
                        <a:t>grade</a:t>
                      </a:r>
                      <a:endParaRPr sz="1600">
                        <a:latin typeface="Palatino Linotype"/>
                        <a:cs typeface="Palatino Linotype"/>
                      </a:endParaRPr>
                    </a:p>
                  </a:txBody>
                  <a:tcPr marL="0" marR="0" marT="30480" marB="0">
                    <a:lnL w="12700">
                      <a:solidFill>
                        <a:srgbClr val="000000"/>
                      </a:solidFill>
                      <a:prstDash val="solid"/>
                    </a:lnL>
                    <a:lnR w="28575">
                      <a:solidFill>
                        <a:srgbClr val="000000"/>
                      </a:solidFill>
                      <a:prstDash val="solid"/>
                    </a:lnR>
                    <a:lnT w="28575">
                      <a:solidFill>
                        <a:srgbClr val="000000"/>
                      </a:solidFill>
                      <a:prstDash val="solid"/>
                    </a:lnT>
                    <a:lnB w="12700">
                      <a:solidFill>
                        <a:srgbClr val="000000"/>
                      </a:solidFill>
                      <a:prstDash val="solid"/>
                    </a:lnB>
                    <a:solidFill>
                      <a:srgbClr val="F4F4F4"/>
                    </a:solidFill>
                  </a:tcPr>
                </a:tc>
              </a:tr>
              <a:tr h="323890">
                <a:tc>
                  <a:txBody>
                    <a:bodyPr/>
                    <a:lstStyle/>
                    <a:p>
                      <a:pPr marR="5715" algn="ctr">
                        <a:lnSpc>
                          <a:spcPct val="100000"/>
                        </a:lnSpc>
                        <a:spcBef>
                          <a:spcPts val="250"/>
                        </a:spcBef>
                      </a:pPr>
                      <a:r>
                        <a:rPr sz="1600" spc="-85" dirty="0">
                          <a:solidFill>
                            <a:srgbClr val="003366"/>
                          </a:solidFill>
                          <a:latin typeface="Cambria"/>
                          <a:cs typeface="Cambria"/>
                        </a:rPr>
                        <a:t>1234</a:t>
                      </a:r>
                      <a:endParaRPr sz="1600">
                        <a:latin typeface="Cambria"/>
                        <a:cs typeface="Cambria"/>
                      </a:endParaRPr>
                    </a:p>
                  </a:txBody>
                  <a:tcPr marL="0" marR="0" marT="3175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F4F4"/>
                    </a:solidFill>
                  </a:tcPr>
                </a:tc>
                <a:tc>
                  <a:txBody>
                    <a:bodyPr/>
                    <a:lstStyle/>
                    <a:p>
                      <a:pPr marL="92075">
                        <a:lnSpc>
                          <a:spcPct val="100000"/>
                        </a:lnSpc>
                        <a:spcBef>
                          <a:spcPts val="250"/>
                        </a:spcBef>
                      </a:pPr>
                      <a:r>
                        <a:rPr sz="1600" spc="65" dirty="0">
                          <a:solidFill>
                            <a:srgbClr val="003366"/>
                          </a:solidFill>
                          <a:latin typeface="Cambria"/>
                          <a:cs typeface="Cambria"/>
                        </a:rPr>
                        <a:t>Alg1</a:t>
                      </a:r>
                      <a:endParaRPr sz="1600">
                        <a:latin typeface="Cambria"/>
                        <a:cs typeface="Cambria"/>
                      </a:endParaRPr>
                    </a:p>
                  </a:txBody>
                  <a:tcPr marL="0" marR="0" marT="317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F4F4"/>
                    </a:solidFill>
                  </a:tcPr>
                </a:tc>
                <a:tc>
                  <a:txBody>
                    <a:bodyPr/>
                    <a:lstStyle/>
                    <a:p>
                      <a:pPr algn="ctr">
                        <a:lnSpc>
                          <a:spcPct val="100000"/>
                        </a:lnSpc>
                        <a:spcBef>
                          <a:spcPts val="250"/>
                        </a:spcBef>
                      </a:pPr>
                      <a:r>
                        <a:rPr sz="1600" dirty="0">
                          <a:solidFill>
                            <a:srgbClr val="003366"/>
                          </a:solidFill>
                          <a:latin typeface="Cambria"/>
                          <a:cs typeface="Cambria"/>
                        </a:rPr>
                        <a:t>9</a:t>
                      </a:r>
                      <a:endParaRPr sz="1600">
                        <a:latin typeface="Cambria"/>
                        <a:cs typeface="Cambria"/>
                      </a:endParaRPr>
                    </a:p>
                  </a:txBody>
                  <a:tcPr marL="0" marR="0" marT="3175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F4F4F4"/>
                    </a:solidFill>
                  </a:tcPr>
                </a:tc>
              </a:tr>
              <a:tr h="324012">
                <a:tc>
                  <a:txBody>
                    <a:bodyPr/>
                    <a:lstStyle/>
                    <a:p>
                      <a:pPr marR="5715" algn="ctr">
                        <a:lnSpc>
                          <a:spcPct val="100000"/>
                        </a:lnSpc>
                        <a:spcBef>
                          <a:spcPts val="254"/>
                        </a:spcBef>
                      </a:pPr>
                      <a:r>
                        <a:rPr sz="1600" spc="-85" dirty="0">
                          <a:solidFill>
                            <a:srgbClr val="003366"/>
                          </a:solidFill>
                          <a:latin typeface="Cambria"/>
                          <a:cs typeface="Cambria"/>
                        </a:rPr>
                        <a:t>1235</a:t>
                      </a:r>
                      <a:endParaRPr sz="1600">
                        <a:latin typeface="Cambria"/>
                        <a:cs typeface="Cambria"/>
                      </a:endParaRPr>
                    </a:p>
                  </a:txBody>
                  <a:tcPr marL="0" marR="0" marT="32384"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F4F4"/>
                    </a:solidFill>
                  </a:tcPr>
                </a:tc>
                <a:tc>
                  <a:txBody>
                    <a:bodyPr/>
                    <a:lstStyle/>
                    <a:p>
                      <a:pPr marL="92075">
                        <a:lnSpc>
                          <a:spcPct val="100000"/>
                        </a:lnSpc>
                        <a:spcBef>
                          <a:spcPts val="254"/>
                        </a:spcBef>
                      </a:pPr>
                      <a:r>
                        <a:rPr sz="1600" spc="65" dirty="0">
                          <a:solidFill>
                            <a:srgbClr val="003366"/>
                          </a:solidFill>
                          <a:latin typeface="Cambria"/>
                          <a:cs typeface="Cambria"/>
                        </a:rPr>
                        <a:t>Alg1</a:t>
                      </a:r>
                      <a:endParaRPr sz="1600">
                        <a:latin typeface="Cambria"/>
                        <a:cs typeface="Cambria"/>
                      </a:endParaRPr>
                    </a:p>
                  </a:txBody>
                  <a:tcPr marL="0" marR="0" marT="3238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F4F4"/>
                    </a:solidFill>
                  </a:tcPr>
                </a:tc>
                <a:tc>
                  <a:txBody>
                    <a:bodyPr/>
                    <a:lstStyle/>
                    <a:p>
                      <a:pPr marL="1270" algn="ctr">
                        <a:lnSpc>
                          <a:spcPct val="100000"/>
                        </a:lnSpc>
                        <a:spcBef>
                          <a:spcPts val="254"/>
                        </a:spcBef>
                      </a:pPr>
                      <a:r>
                        <a:rPr sz="1600" spc="-85" dirty="0">
                          <a:solidFill>
                            <a:srgbClr val="003366"/>
                          </a:solidFill>
                          <a:latin typeface="Cambria"/>
                          <a:cs typeface="Cambria"/>
                        </a:rPr>
                        <a:t>10</a:t>
                      </a:r>
                      <a:endParaRPr sz="1600">
                        <a:latin typeface="Cambria"/>
                        <a:cs typeface="Cambria"/>
                      </a:endParaRPr>
                    </a:p>
                  </a:txBody>
                  <a:tcPr marL="0" marR="0" marT="32384"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F4F4F4"/>
                    </a:solidFill>
                  </a:tcPr>
                </a:tc>
              </a:tr>
              <a:tr h="324012">
                <a:tc>
                  <a:txBody>
                    <a:bodyPr/>
                    <a:lstStyle/>
                    <a:p>
                      <a:pPr marR="5715" algn="ctr">
                        <a:lnSpc>
                          <a:spcPct val="100000"/>
                        </a:lnSpc>
                        <a:spcBef>
                          <a:spcPts val="254"/>
                        </a:spcBef>
                      </a:pPr>
                      <a:r>
                        <a:rPr sz="1600" spc="-85" dirty="0">
                          <a:solidFill>
                            <a:srgbClr val="003366"/>
                          </a:solidFill>
                          <a:latin typeface="Cambria"/>
                          <a:cs typeface="Cambria"/>
                        </a:rPr>
                        <a:t>1237</a:t>
                      </a:r>
                      <a:endParaRPr sz="1600">
                        <a:latin typeface="Cambria"/>
                        <a:cs typeface="Cambria"/>
                      </a:endParaRPr>
                    </a:p>
                  </a:txBody>
                  <a:tcPr marL="0" marR="0" marT="32384" marB="0">
                    <a:lnL w="28575">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F4F4F4"/>
                    </a:solidFill>
                  </a:tcPr>
                </a:tc>
                <a:tc>
                  <a:txBody>
                    <a:bodyPr/>
                    <a:lstStyle/>
                    <a:p>
                      <a:pPr marL="92075">
                        <a:lnSpc>
                          <a:spcPct val="100000"/>
                        </a:lnSpc>
                        <a:spcBef>
                          <a:spcPts val="254"/>
                        </a:spcBef>
                      </a:pPr>
                      <a:r>
                        <a:rPr sz="1600" spc="25" dirty="0">
                          <a:solidFill>
                            <a:srgbClr val="003366"/>
                          </a:solidFill>
                          <a:latin typeface="Cambria"/>
                          <a:cs typeface="Cambria"/>
                        </a:rPr>
                        <a:t>DB2</a:t>
                      </a:r>
                      <a:endParaRPr sz="1600">
                        <a:latin typeface="Cambria"/>
                        <a:cs typeface="Cambria"/>
                      </a:endParaRPr>
                    </a:p>
                  </a:txBody>
                  <a:tcPr marL="0" marR="0" marT="32384"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F4F4F4"/>
                    </a:solidFill>
                  </a:tcPr>
                </a:tc>
                <a:tc>
                  <a:txBody>
                    <a:bodyPr/>
                    <a:lstStyle/>
                    <a:p>
                      <a:pPr algn="ctr">
                        <a:lnSpc>
                          <a:spcPct val="100000"/>
                        </a:lnSpc>
                        <a:spcBef>
                          <a:spcPts val="254"/>
                        </a:spcBef>
                      </a:pPr>
                      <a:r>
                        <a:rPr sz="1600" dirty="0">
                          <a:solidFill>
                            <a:srgbClr val="003366"/>
                          </a:solidFill>
                          <a:latin typeface="Cambria"/>
                          <a:cs typeface="Cambria"/>
                        </a:rPr>
                        <a:t>9</a:t>
                      </a:r>
                      <a:endParaRPr sz="1600">
                        <a:latin typeface="Cambria"/>
                        <a:cs typeface="Cambria"/>
                      </a:endParaRPr>
                    </a:p>
                  </a:txBody>
                  <a:tcPr marL="0" marR="0" marT="32384"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solidFill>
                      <a:srgbClr val="F4F4F4"/>
                    </a:solidFill>
                  </a:tcPr>
                </a:tc>
              </a:tr>
            </a:tbl>
          </a:graphicData>
        </a:graphic>
      </p:graphicFrame>
      <p:graphicFrame>
        <p:nvGraphicFramePr>
          <p:cNvPr id="3" name="object 3"/>
          <p:cNvGraphicFramePr>
            <a:graphicFrameLocks noGrp="1"/>
          </p:cNvGraphicFramePr>
          <p:nvPr/>
        </p:nvGraphicFramePr>
        <p:xfrm>
          <a:off x="609600" y="914400"/>
          <a:ext cx="5137784" cy="1295806"/>
        </p:xfrm>
        <a:graphic>
          <a:graphicData uri="http://schemas.openxmlformats.org/drawingml/2006/table">
            <a:tbl>
              <a:tblPr firstRow="1" bandRow="1">
                <a:tableStyleId>{2D5ABB26-0587-4C30-8999-92F81FD0307C}</a:tableStyleId>
              </a:tblPr>
              <a:tblGrid>
                <a:gridCol w="1018133"/>
                <a:gridCol w="1219542"/>
                <a:gridCol w="1250031"/>
                <a:gridCol w="875853"/>
                <a:gridCol w="774225"/>
              </a:tblGrid>
              <a:tr h="323890">
                <a:tc>
                  <a:txBody>
                    <a:bodyPr/>
                    <a:lstStyle/>
                    <a:p>
                      <a:pPr marR="206375" algn="r">
                        <a:lnSpc>
                          <a:spcPct val="100000"/>
                        </a:lnSpc>
                        <a:spcBef>
                          <a:spcPts val="235"/>
                        </a:spcBef>
                      </a:pPr>
                      <a:r>
                        <a:rPr sz="1600" b="1" i="1" dirty="0">
                          <a:solidFill>
                            <a:srgbClr val="9A0000"/>
                          </a:solidFill>
                          <a:latin typeface="Palatino Linotype"/>
                          <a:cs typeface="Palatino Linotype"/>
                        </a:rPr>
                        <a:t>sid</a:t>
                      </a:r>
                      <a:endParaRPr sz="1600">
                        <a:latin typeface="Palatino Linotype"/>
                        <a:cs typeface="Palatino Linotype"/>
                      </a:endParaRPr>
                    </a:p>
                  </a:txBody>
                  <a:tcPr marL="0" marR="0" marT="29845" marB="0">
                    <a:lnL w="28575">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F4F4F4"/>
                    </a:solidFill>
                  </a:tcPr>
                </a:tc>
                <a:tc>
                  <a:txBody>
                    <a:bodyPr/>
                    <a:lstStyle/>
                    <a:p>
                      <a:pPr marL="198755">
                        <a:lnSpc>
                          <a:spcPct val="100000"/>
                        </a:lnSpc>
                        <a:spcBef>
                          <a:spcPts val="235"/>
                        </a:spcBef>
                      </a:pPr>
                      <a:r>
                        <a:rPr sz="1600" i="1" spc="-10" dirty="0">
                          <a:solidFill>
                            <a:srgbClr val="9A0000"/>
                          </a:solidFill>
                          <a:latin typeface="Palatino Linotype"/>
                          <a:cs typeface="Palatino Linotype"/>
                        </a:rPr>
                        <a:t>name</a:t>
                      </a:r>
                      <a:endParaRPr sz="1600">
                        <a:latin typeface="Palatino Linotype"/>
                        <a:cs typeface="Palatino Linotype"/>
                      </a:endParaRPr>
                    </a:p>
                  </a:txBody>
                  <a:tcPr marL="0" marR="0" marT="29845"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F4F4F4"/>
                    </a:solidFill>
                  </a:tcPr>
                </a:tc>
                <a:tc>
                  <a:txBody>
                    <a:bodyPr/>
                    <a:lstStyle/>
                    <a:p>
                      <a:pPr marL="209550">
                        <a:lnSpc>
                          <a:spcPct val="100000"/>
                        </a:lnSpc>
                        <a:spcBef>
                          <a:spcPts val="235"/>
                        </a:spcBef>
                      </a:pPr>
                      <a:r>
                        <a:rPr sz="1600" i="1" spc="-10" dirty="0">
                          <a:solidFill>
                            <a:srgbClr val="9A0000"/>
                          </a:solidFill>
                          <a:latin typeface="Palatino Linotype"/>
                          <a:cs typeface="Palatino Linotype"/>
                        </a:rPr>
                        <a:t>email</a:t>
                      </a:r>
                      <a:endParaRPr sz="1600">
                        <a:latin typeface="Palatino Linotype"/>
                        <a:cs typeface="Palatino Linotype"/>
                      </a:endParaRPr>
                    </a:p>
                  </a:txBody>
                  <a:tcPr marL="0" marR="0" marT="29845"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F4F4F4"/>
                    </a:solidFill>
                  </a:tcPr>
                </a:tc>
                <a:tc>
                  <a:txBody>
                    <a:bodyPr/>
                    <a:lstStyle/>
                    <a:p>
                      <a:pPr marL="165735">
                        <a:lnSpc>
                          <a:spcPct val="100000"/>
                        </a:lnSpc>
                        <a:spcBef>
                          <a:spcPts val="235"/>
                        </a:spcBef>
                      </a:pPr>
                      <a:r>
                        <a:rPr sz="1600" i="1" spc="-5" dirty="0">
                          <a:solidFill>
                            <a:srgbClr val="9A0000"/>
                          </a:solidFill>
                          <a:latin typeface="Palatino Linotype"/>
                          <a:cs typeface="Palatino Linotype"/>
                        </a:rPr>
                        <a:t>age</a:t>
                      </a:r>
                      <a:endParaRPr sz="1600">
                        <a:latin typeface="Palatino Linotype"/>
                        <a:cs typeface="Palatino Linotype"/>
                      </a:endParaRPr>
                    </a:p>
                  </a:txBody>
                  <a:tcPr marL="0" marR="0" marT="29845"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F4F4F4"/>
                    </a:solidFill>
                  </a:tcPr>
                </a:tc>
                <a:tc>
                  <a:txBody>
                    <a:bodyPr/>
                    <a:lstStyle/>
                    <a:p>
                      <a:pPr algn="ctr">
                        <a:lnSpc>
                          <a:spcPct val="100000"/>
                        </a:lnSpc>
                        <a:spcBef>
                          <a:spcPts val="235"/>
                        </a:spcBef>
                      </a:pPr>
                      <a:r>
                        <a:rPr sz="1600" i="1" dirty="0">
                          <a:solidFill>
                            <a:srgbClr val="9A0000"/>
                          </a:solidFill>
                          <a:latin typeface="Palatino Linotype"/>
                          <a:cs typeface="Palatino Linotype"/>
                        </a:rPr>
                        <a:t>gr</a:t>
                      </a:r>
                      <a:endParaRPr sz="1600">
                        <a:latin typeface="Palatino Linotype"/>
                        <a:cs typeface="Palatino Linotype"/>
                      </a:endParaRPr>
                    </a:p>
                  </a:txBody>
                  <a:tcPr marL="0" marR="0" marT="29845" marB="0">
                    <a:lnL w="12700">
                      <a:solidFill>
                        <a:srgbClr val="000000"/>
                      </a:solidFill>
                      <a:prstDash val="solid"/>
                    </a:lnL>
                    <a:lnR w="28575">
                      <a:solidFill>
                        <a:srgbClr val="000000"/>
                      </a:solidFill>
                      <a:prstDash val="solid"/>
                    </a:lnR>
                    <a:lnT w="28575">
                      <a:solidFill>
                        <a:srgbClr val="000000"/>
                      </a:solidFill>
                      <a:prstDash val="solid"/>
                    </a:lnT>
                    <a:lnB w="12700">
                      <a:solidFill>
                        <a:srgbClr val="000000"/>
                      </a:solidFill>
                      <a:prstDash val="solid"/>
                    </a:lnB>
                    <a:solidFill>
                      <a:srgbClr val="F4F4F4"/>
                    </a:solidFill>
                  </a:tcPr>
                </a:tc>
              </a:tr>
              <a:tr h="324013">
                <a:tc>
                  <a:txBody>
                    <a:bodyPr/>
                    <a:lstStyle/>
                    <a:p>
                      <a:pPr marR="193040" algn="r">
                        <a:lnSpc>
                          <a:spcPct val="100000"/>
                        </a:lnSpc>
                        <a:spcBef>
                          <a:spcPts val="250"/>
                        </a:spcBef>
                      </a:pPr>
                      <a:r>
                        <a:rPr sz="1600" spc="5" dirty="0">
                          <a:solidFill>
                            <a:srgbClr val="003366"/>
                          </a:solidFill>
                          <a:latin typeface="Cambria"/>
                          <a:cs typeface="Cambria"/>
                        </a:rPr>
                        <a:t>1234</a:t>
                      </a:r>
                      <a:endParaRPr sz="1600">
                        <a:latin typeface="Cambria"/>
                        <a:cs typeface="Cambria"/>
                      </a:endParaRPr>
                    </a:p>
                  </a:txBody>
                  <a:tcPr marL="0" marR="0" marT="3175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F4F4"/>
                    </a:solidFill>
                  </a:tcPr>
                </a:tc>
                <a:tc>
                  <a:txBody>
                    <a:bodyPr/>
                    <a:lstStyle/>
                    <a:p>
                      <a:pPr marL="91440">
                        <a:lnSpc>
                          <a:spcPct val="100000"/>
                        </a:lnSpc>
                        <a:spcBef>
                          <a:spcPts val="250"/>
                        </a:spcBef>
                      </a:pPr>
                      <a:r>
                        <a:rPr sz="1600" spc="35" dirty="0">
                          <a:solidFill>
                            <a:srgbClr val="003366"/>
                          </a:solidFill>
                          <a:latin typeface="Cambria"/>
                          <a:cs typeface="Cambria"/>
                        </a:rPr>
                        <a:t>John</a:t>
                      </a:r>
                      <a:endParaRPr sz="1600">
                        <a:latin typeface="Cambria"/>
                        <a:cs typeface="Cambria"/>
                      </a:endParaRPr>
                    </a:p>
                  </a:txBody>
                  <a:tcPr marL="0" marR="0" marT="317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F4F4"/>
                    </a:solidFill>
                  </a:tcPr>
                </a:tc>
                <a:tc>
                  <a:txBody>
                    <a:bodyPr/>
                    <a:lstStyle/>
                    <a:p>
                      <a:pPr marL="91440">
                        <a:lnSpc>
                          <a:spcPct val="100000"/>
                        </a:lnSpc>
                        <a:spcBef>
                          <a:spcPts val="250"/>
                        </a:spcBef>
                      </a:pPr>
                      <a:r>
                        <a:rPr sz="1600" spc="-35" dirty="0">
                          <a:solidFill>
                            <a:srgbClr val="003366"/>
                          </a:solidFill>
                          <a:latin typeface="Cambria"/>
                          <a:cs typeface="Cambria"/>
                          <a:hlinkClick r:id="rId2"/>
                        </a:rPr>
                        <a:t>j@cs.ro</a:t>
                      </a:r>
                      <a:endParaRPr sz="1600">
                        <a:latin typeface="Cambria"/>
                        <a:cs typeface="Cambria"/>
                      </a:endParaRPr>
                    </a:p>
                  </a:txBody>
                  <a:tcPr marL="0" marR="0" marT="317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F4F4"/>
                    </a:solidFill>
                  </a:tcPr>
                </a:tc>
                <a:tc>
                  <a:txBody>
                    <a:bodyPr/>
                    <a:lstStyle/>
                    <a:p>
                      <a:pPr marL="91440">
                        <a:lnSpc>
                          <a:spcPct val="100000"/>
                        </a:lnSpc>
                        <a:spcBef>
                          <a:spcPts val="250"/>
                        </a:spcBef>
                      </a:pPr>
                      <a:r>
                        <a:rPr sz="1600" spc="-85" dirty="0">
                          <a:solidFill>
                            <a:srgbClr val="003366"/>
                          </a:solidFill>
                          <a:latin typeface="Cambria"/>
                          <a:cs typeface="Cambria"/>
                        </a:rPr>
                        <a:t>21</a:t>
                      </a:r>
                      <a:endParaRPr sz="1600">
                        <a:latin typeface="Cambria"/>
                        <a:cs typeface="Cambria"/>
                      </a:endParaRPr>
                    </a:p>
                  </a:txBody>
                  <a:tcPr marL="0" marR="0" marT="317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F4F4"/>
                    </a:solidFill>
                  </a:tcPr>
                </a:tc>
                <a:tc>
                  <a:txBody>
                    <a:bodyPr/>
                    <a:lstStyle/>
                    <a:p>
                      <a:pPr marR="33655" algn="ctr">
                        <a:lnSpc>
                          <a:spcPct val="100000"/>
                        </a:lnSpc>
                        <a:spcBef>
                          <a:spcPts val="250"/>
                        </a:spcBef>
                      </a:pPr>
                      <a:r>
                        <a:rPr sz="1600" spc="-85" dirty="0">
                          <a:solidFill>
                            <a:srgbClr val="003366"/>
                          </a:solidFill>
                          <a:latin typeface="Cambria"/>
                          <a:cs typeface="Cambria"/>
                        </a:rPr>
                        <a:t>331</a:t>
                      </a:r>
                      <a:endParaRPr sz="1600">
                        <a:latin typeface="Cambria"/>
                        <a:cs typeface="Cambria"/>
                      </a:endParaRPr>
                    </a:p>
                  </a:txBody>
                  <a:tcPr marL="0" marR="0" marT="3175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F4F4F4"/>
                    </a:solidFill>
                  </a:tcPr>
                </a:tc>
              </a:tr>
              <a:tr h="323890">
                <a:tc>
                  <a:txBody>
                    <a:bodyPr/>
                    <a:lstStyle/>
                    <a:p>
                      <a:pPr marR="193040" algn="r">
                        <a:lnSpc>
                          <a:spcPct val="100000"/>
                        </a:lnSpc>
                        <a:spcBef>
                          <a:spcPts val="250"/>
                        </a:spcBef>
                      </a:pPr>
                      <a:r>
                        <a:rPr sz="1600" spc="5" dirty="0">
                          <a:solidFill>
                            <a:srgbClr val="003366"/>
                          </a:solidFill>
                          <a:latin typeface="Cambria"/>
                          <a:cs typeface="Cambria"/>
                        </a:rPr>
                        <a:t>1235</a:t>
                      </a:r>
                      <a:endParaRPr sz="1600">
                        <a:latin typeface="Cambria"/>
                        <a:cs typeface="Cambria"/>
                      </a:endParaRPr>
                    </a:p>
                  </a:txBody>
                  <a:tcPr marL="0" marR="0" marT="3175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F4F4"/>
                    </a:solidFill>
                  </a:tcPr>
                </a:tc>
                <a:tc>
                  <a:txBody>
                    <a:bodyPr/>
                    <a:lstStyle/>
                    <a:p>
                      <a:pPr marL="91440">
                        <a:lnSpc>
                          <a:spcPct val="100000"/>
                        </a:lnSpc>
                        <a:spcBef>
                          <a:spcPts val="250"/>
                        </a:spcBef>
                      </a:pPr>
                      <a:r>
                        <a:rPr sz="1600" spc="30" dirty="0">
                          <a:solidFill>
                            <a:srgbClr val="003366"/>
                          </a:solidFill>
                          <a:latin typeface="Cambria"/>
                          <a:cs typeface="Cambria"/>
                        </a:rPr>
                        <a:t>Smith</a:t>
                      </a:r>
                      <a:endParaRPr sz="1600">
                        <a:latin typeface="Cambria"/>
                        <a:cs typeface="Cambria"/>
                      </a:endParaRPr>
                    </a:p>
                  </a:txBody>
                  <a:tcPr marL="0" marR="0" marT="317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F4F4"/>
                    </a:solidFill>
                  </a:tcPr>
                </a:tc>
                <a:tc>
                  <a:txBody>
                    <a:bodyPr/>
                    <a:lstStyle/>
                    <a:p>
                      <a:pPr marL="91440">
                        <a:lnSpc>
                          <a:spcPct val="100000"/>
                        </a:lnSpc>
                        <a:spcBef>
                          <a:spcPts val="250"/>
                        </a:spcBef>
                      </a:pPr>
                      <a:r>
                        <a:rPr sz="1600" spc="-30" dirty="0">
                          <a:solidFill>
                            <a:srgbClr val="003366"/>
                          </a:solidFill>
                          <a:latin typeface="Cambria"/>
                          <a:cs typeface="Cambria"/>
                          <a:hlinkClick r:id="rId3"/>
                        </a:rPr>
                        <a:t>s@cs.ro</a:t>
                      </a:r>
                      <a:endParaRPr sz="1600">
                        <a:latin typeface="Cambria"/>
                        <a:cs typeface="Cambria"/>
                      </a:endParaRPr>
                    </a:p>
                  </a:txBody>
                  <a:tcPr marL="0" marR="0" marT="317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F4F4"/>
                    </a:solidFill>
                  </a:tcPr>
                </a:tc>
                <a:tc>
                  <a:txBody>
                    <a:bodyPr/>
                    <a:lstStyle/>
                    <a:p>
                      <a:pPr marL="91440">
                        <a:lnSpc>
                          <a:spcPct val="100000"/>
                        </a:lnSpc>
                        <a:spcBef>
                          <a:spcPts val="250"/>
                        </a:spcBef>
                      </a:pPr>
                      <a:r>
                        <a:rPr sz="1600" spc="-85" dirty="0">
                          <a:solidFill>
                            <a:srgbClr val="003366"/>
                          </a:solidFill>
                          <a:latin typeface="Cambria"/>
                          <a:cs typeface="Cambria"/>
                        </a:rPr>
                        <a:t>22</a:t>
                      </a:r>
                      <a:endParaRPr sz="1600">
                        <a:latin typeface="Cambria"/>
                        <a:cs typeface="Cambria"/>
                      </a:endParaRPr>
                    </a:p>
                  </a:txBody>
                  <a:tcPr marL="0" marR="0" marT="317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F4F4"/>
                    </a:solidFill>
                  </a:tcPr>
                </a:tc>
                <a:tc>
                  <a:txBody>
                    <a:bodyPr/>
                    <a:lstStyle/>
                    <a:p>
                      <a:pPr marR="33655" algn="ctr">
                        <a:lnSpc>
                          <a:spcPct val="100000"/>
                        </a:lnSpc>
                        <a:spcBef>
                          <a:spcPts val="250"/>
                        </a:spcBef>
                      </a:pPr>
                      <a:r>
                        <a:rPr sz="1600" spc="-85" dirty="0">
                          <a:solidFill>
                            <a:srgbClr val="003366"/>
                          </a:solidFill>
                          <a:latin typeface="Cambria"/>
                          <a:cs typeface="Cambria"/>
                        </a:rPr>
                        <a:t>331</a:t>
                      </a:r>
                      <a:endParaRPr sz="1600">
                        <a:latin typeface="Cambria"/>
                        <a:cs typeface="Cambria"/>
                      </a:endParaRPr>
                    </a:p>
                  </a:txBody>
                  <a:tcPr marL="0" marR="0" marT="3175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F4F4F4"/>
                    </a:solidFill>
                  </a:tcPr>
                </a:tc>
              </a:tr>
              <a:tr h="324013">
                <a:tc>
                  <a:txBody>
                    <a:bodyPr/>
                    <a:lstStyle/>
                    <a:p>
                      <a:pPr marR="193040" algn="r">
                        <a:lnSpc>
                          <a:spcPct val="100000"/>
                        </a:lnSpc>
                        <a:spcBef>
                          <a:spcPts val="250"/>
                        </a:spcBef>
                      </a:pPr>
                      <a:r>
                        <a:rPr sz="1600" spc="5" dirty="0">
                          <a:solidFill>
                            <a:srgbClr val="003366"/>
                          </a:solidFill>
                          <a:latin typeface="Cambria"/>
                          <a:cs typeface="Cambria"/>
                        </a:rPr>
                        <a:t>1236</a:t>
                      </a:r>
                      <a:endParaRPr sz="1600">
                        <a:latin typeface="Cambria"/>
                        <a:cs typeface="Cambria"/>
                      </a:endParaRPr>
                    </a:p>
                  </a:txBody>
                  <a:tcPr marL="0" marR="0" marT="31750" marB="0">
                    <a:lnL w="28575">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F4F4F4"/>
                    </a:solidFill>
                  </a:tcPr>
                </a:tc>
                <a:tc>
                  <a:txBody>
                    <a:bodyPr/>
                    <a:lstStyle/>
                    <a:p>
                      <a:pPr marL="91440">
                        <a:lnSpc>
                          <a:spcPct val="100000"/>
                        </a:lnSpc>
                        <a:spcBef>
                          <a:spcPts val="250"/>
                        </a:spcBef>
                      </a:pPr>
                      <a:r>
                        <a:rPr sz="1600" spc="70" dirty="0">
                          <a:solidFill>
                            <a:srgbClr val="003366"/>
                          </a:solidFill>
                          <a:latin typeface="Cambria"/>
                          <a:cs typeface="Cambria"/>
                        </a:rPr>
                        <a:t>Anne</a:t>
                      </a:r>
                      <a:endParaRPr sz="1600">
                        <a:latin typeface="Cambria"/>
                        <a:cs typeface="Cambria"/>
                      </a:endParaRPr>
                    </a:p>
                  </a:txBody>
                  <a:tcPr marL="0" marR="0" marT="31750"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F4F4F4"/>
                    </a:solidFill>
                  </a:tcPr>
                </a:tc>
                <a:tc>
                  <a:txBody>
                    <a:bodyPr/>
                    <a:lstStyle/>
                    <a:p>
                      <a:pPr marL="91440">
                        <a:lnSpc>
                          <a:spcPct val="100000"/>
                        </a:lnSpc>
                        <a:spcBef>
                          <a:spcPts val="250"/>
                        </a:spcBef>
                      </a:pPr>
                      <a:r>
                        <a:rPr sz="1600" spc="-25" dirty="0">
                          <a:solidFill>
                            <a:srgbClr val="003366"/>
                          </a:solidFill>
                          <a:latin typeface="Cambria"/>
                          <a:cs typeface="Cambria"/>
                          <a:hlinkClick r:id="rId4"/>
                        </a:rPr>
                        <a:t>a@cs.ro</a:t>
                      </a:r>
                      <a:endParaRPr sz="1600">
                        <a:latin typeface="Cambria"/>
                        <a:cs typeface="Cambria"/>
                      </a:endParaRPr>
                    </a:p>
                  </a:txBody>
                  <a:tcPr marL="0" marR="0" marT="31750"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F4F4F4"/>
                    </a:solidFill>
                  </a:tcPr>
                </a:tc>
                <a:tc>
                  <a:txBody>
                    <a:bodyPr/>
                    <a:lstStyle/>
                    <a:p>
                      <a:pPr marL="91440">
                        <a:lnSpc>
                          <a:spcPct val="100000"/>
                        </a:lnSpc>
                        <a:spcBef>
                          <a:spcPts val="250"/>
                        </a:spcBef>
                      </a:pPr>
                      <a:r>
                        <a:rPr sz="1600" spc="-85" dirty="0">
                          <a:solidFill>
                            <a:srgbClr val="003366"/>
                          </a:solidFill>
                          <a:latin typeface="Cambria"/>
                          <a:cs typeface="Cambria"/>
                        </a:rPr>
                        <a:t>21</a:t>
                      </a:r>
                      <a:endParaRPr sz="1600">
                        <a:latin typeface="Cambria"/>
                        <a:cs typeface="Cambria"/>
                      </a:endParaRPr>
                    </a:p>
                  </a:txBody>
                  <a:tcPr marL="0" marR="0" marT="31750"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F4F4F4"/>
                    </a:solidFill>
                  </a:tcPr>
                </a:tc>
                <a:tc>
                  <a:txBody>
                    <a:bodyPr/>
                    <a:lstStyle/>
                    <a:p>
                      <a:pPr marR="33655" algn="ctr">
                        <a:lnSpc>
                          <a:spcPct val="100000"/>
                        </a:lnSpc>
                        <a:spcBef>
                          <a:spcPts val="250"/>
                        </a:spcBef>
                      </a:pPr>
                      <a:r>
                        <a:rPr sz="1600" spc="-85" dirty="0">
                          <a:solidFill>
                            <a:srgbClr val="003366"/>
                          </a:solidFill>
                          <a:latin typeface="Cambria"/>
                          <a:cs typeface="Cambria"/>
                        </a:rPr>
                        <a:t>332</a:t>
                      </a:r>
                      <a:endParaRPr sz="1600">
                        <a:latin typeface="Cambria"/>
                        <a:cs typeface="Cambria"/>
                      </a:endParaRPr>
                    </a:p>
                  </a:txBody>
                  <a:tcPr marL="0" marR="0" marT="31750"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solidFill>
                      <a:srgbClr val="F4F4F4"/>
                    </a:solidFill>
                  </a:tcPr>
                </a:tc>
              </a:tr>
            </a:tbl>
          </a:graphicData>
        </a:graphic>
      </p:graphicFrame>
      <p:sp>
        <p:nvSpPr>
          <p:cNvPr id="4" name="object 4"/>
          <p:cNvSpPr txBox="1">
            <a:spLocks noGrp="1"/>
          </p:cNvSpPr>
          <p:nvPr>
            <p:ph type="title"/>
          </p:nvPr>
        </p:nvSpPr>
        <p:spPr>
          <a:xfrm>
            <a:off x="713930" y="409152"/>
            <a:ext cx="1638991" cy="382156"/>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9A0000"/>
                </a:solidFill>
                <a:latin typeface="Palatino Linotype"/>
                <a:cs typeface="Palatino Linotype"/>
              </a:rPr>
              <a:t>Students</a:t>
            </a:r>
            <a:endParaRPr sz="2400" b="1">
              <a:latin typeface="Palatino Linotype"/>
              <a:cs typeface="Palatino Linotype"/>
            </a:endParaRPr>
          </a:p>
        </p:txBody>
      </p:sp>
      <p:sp>
        <p:nvSpPr>
          <p:cNvPr id="5" name="object 5"/>
          <p:cNvSpPr txBox="1"/>
          <p:nvPr/>
        </p:nvSpPr>
        <p:spPr>
          <a:xfrm>
            <a:off x="2573209" y="2516596"/>
            <a:ext cx="1566927" cy="382156"/>
          </a:xfrm>
          <a:prstGeom prst="rect">
            <a:avLst/>
          </a:prstGeom>
        </p:spPr>
        <p:txBody>
          <a:bodyPr vert="horz" wrap="square" lIns="0" tIns="12700" rIns="0" bIns="0" rtlCol="0">
            <a:spAutoFit/>
          </a:bodyPr>
          <a:lstStyle/>
          <a:p>
            <a:pPr marL="12700">
              <a:lnSpc>
                <a:spcPct val="100000"/>
              </a:lnSpc>
              <a:spcBef>
                <a:spcPts val="100"/>
              </a:spcBef>
            </a:pPr>
            <a:r>
              <a:rPr sz="2400" b="1" i="1" spc="-5" dirty="0">
                <a:solidFill>
                  <a:srgbClr val="9A0000"/>
                </a:solidFill>
                <a:latin typeface="Palatino Linotype"/>
                <a:cs typeface="Palatino Linotype"/>
              </a:rPr>
              <a:t>Enrolled</a:t>
            </a:r>
            <a:endParaRPr sz="2400" b="1">
              <a:latin typeface="Palatino Linotype"/>
              <a:cs typeface="Palatino Linotype"/>
            </a:endParaRPr>
          </a:p>
        </p:txBody>
      </p:sp>
      <p:graphicFrame>
        <p:nvGraphicFramePr>
          <p:cNvPr id="6" name="object 6"/>
          <p:cNvGraphicFramePr>
            <a:graphicFrameLocks noGrp="1"/>
          </p:cNvGraphicFramePr>
          <p:nvPr/>
        </p:nvGraphicFramePr>
        <p:xfrm>
          <a:off x="4724400" y="5181600"/>
          <a:ext cx="4211115" cy="1295868"/>
        </p:xfrm>
        <a:graphic>
          <a:graphicData uri="http://schemas.openxmlformats.org/drawingml/2006/table">
            <a:tbl>
              <a:tblPr firstRow="1" bandRow="1">
                <a:tableStyleId>{2D5ABB26-0587-4C30-8999-92F81FD0307C}</a:tableStyleId>
              </a:tblPr>
              <a:tblGrid>
                <a:gridCol w="911885"/>
                <a:gridCol w="2191481"/>
                <a:gridCol w="1107749"/>
              </a:tblGrid>
              <a:tr h="324012">
                <a:tc>
                  <a:txBody>
                    <a:bodyPr/>
                    <a:lstStyle/>
                    <a:p>
                      <a:pPr marL="3175" algn="ctr">
                        <a:lnSpc>
                          <a:spcPct val="100000"/>
                        </a:lnSpc>
                        <a:spcBef>
                          <a:spcPts val="240"/>
                        </a:spcBef>
                      </a:pPr>
                      <a:r>
                        <a:rPr sz="1600" b="1" i="1" spc="-5" dirty="0">
                          <a:solidFill>
                            <a:srgbClr val="9A0000"/>
                          </a:solidFill>
                          <a:latin typeface="Palatino Linotype"/>
                          <a:cs typeface="Palatino Linotype"/>
                        </a:rPr>
                        <a:t>cid</a:t>
                      </a:r>
                      <a:endParaRPr sz="1600">
                        <a:latin typeface="Palatino Linotype"/>
                        <a:cs typeface="Palatino Linotype"/>
                      </a:endParaRPr>
                    </a:p>
                  </a:txBody>
                  <a:tcPr marL="0" marR="0" marT="30480" marB="0">
                    <a:lnL w="28575">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F4F4F4"/>
                    </a:solidFill>
                  </a:tcPr>
                </a:tc>
                <a:tc>
                  <a:txBody>
                    <a:bodyPr/>
                    <a:lstStyle/>
                    <a:p>
                      <a:pPr marL="493395">
                        <a:lnSpc>
                          <a:spcPct val="100000"/>
                        </a:lnSpc>
                        <a:spcBef>
                          <a:spcPts val="240"/>
                        </a:spcBef>
                      </a:pPr>
                      <a:r>
                        <a:rPr sz="1600" i="1" spc="-10" dirty="0">
                          <a:solidFill>
                            <a:srgbClr val="9A0000"/>
                          </a:solidFill>
                          <a:latin typeface="Palatino Linotype"/>
                          <a:cs typeface="Palatino Linotype"/>
                        </a:rPr>
                        <a:t>cname</a:t>
                      </a:r>
                      <a:endParaRPr sz="1600">
                        <a:latin typeface="Palatino Linotype"/>
                        <a:cs typeface="Palatino Linotype"/>
                      </a:endParaRPr>
                    </a:p>
                  </a:txBody>
                  <a:tcPr marL="0" marR="0" marT="30480"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F4F4F4"/>
                    </a:solidFill>
                  </a:tcPr>
                </a:tc>
                <a:tc>
                  <a:txBody>
                    <a:bodyPr/>
                    <a:lstStyle/>
                    <a:p>
                      <a:pPr marL="635" algn="ctr">
                        <a:lnSpc>
                          <a:spcPct val="100000"/>
                        </a:lnSpc>
                        <a:spcBef>
                          <a:spcPts val="240"/>
                        </a:spcBef>
                      </a:pPr>
                      <a:r>
                        <a:rPr sz="1600" i="1" spc="-5" dirty="0">
                          <a:solidFill>
                            <a:srgbClr val="9A0000"/>
                          </a:solidFill>
                          <a:latin typeface="Palatino Linotype"/>
                          <a:cs typeface="Palatino Linotype"/>
                        </a:rPr>
                        <a:t>credits</a:t>
                      </a:r>
                      <a:endParaRPr sz="1600">
                        <a:latin typeface="Palatino Linotype"/>
                        <a:cs typeface="Palatino Linotype"/>
                      </a:endParaRPr>
                    </a:p>
                  </a:txBody>
                  <a:tcPr marL="0" marR="0" marT="30480" marB="0">
                    <a:lnL w="12700">
                      <a:solidFill>
                        <a:srgbClr val="000000"/>
                      </a:solidFill>
                      <a:prstDash val="solid"/>
                    </a:lnL>
                    <a:lnR w="28575">
                      <a:solidFill>
                        <a:srgbClr val="000000"/>
                      </a:solidFill>
                      <a:prstDash val="solid"/>
                    </a:lnR>
                    <a:lnT w="28575">
                      <a:solidFill>
                        <a:srgbClr val="000000"/>
                      </a:solidFill>
                      <a:prstDash val="solid"/>
                    </a:lnT>
                    <a:lnB w="12700">
                      <a:solidFill>
                        <a:srgbClr val="000000"/>
                      </a:solidFill>
                      <a:prstDash val="solid"/>
                    </a:lnB>
                    <a:solidFill>
                      <a:srgbClr val="F4F4F4"/>
                    </a:solidFill>
                  </a:tcPr>
                </a:tc>
              </a:tr>
              <a:tr h="323891">
                <a:tc>
                  <a:txBody>
                    <a:bodyPr/>
                    <a:lstStyle/>
                    <a:p>
                      <a:pPr marR="5080" algn="ctr">
                        <a:lnSpc>
                          <a:spcPct val="100000"/>
                        </a:lnSpc>
                        <a:spcBef>
                          <a:spcPts val="254"/>
                        </a:spcBef>
                      </a:pPr>
                      <a:r>
                        <a:rPr sz="1600" spc="65" dirty="0">
                          <a:solidFill>
                            <a:srgbClr val="003366"/>
                          </a:solidFill>
                          <a:latin typeface="Cambria"/>
                          <a:cs typeface="Cambria"/>
                        </a:rPr>
                        <a:t>Alg1</a:t>
                      </a:r>
                      <a:endParaRPr sz="1600">
                        <a:latin typeface="Cambria"/>
                        <a:cs typeface="Cambria"/>
                      </a:endParaRPr>
                    </a:p>
                  </a:txBody>
                  <a:tcPr marL="0" marR="0" marT="32384"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F4F4"/>
                    </a:solidFill>
                  </a:tcPr>
                </a:tc>
                <a:tc>
                  <a:txBody>
                    <a:bodyPr/>
                    <a:lstStyle/>
                    <a:p>
                      <a:pPr marL="92075">
                        <a:lnSpc>
                          <a:spcPct val="100000"/>
                        </a:lnSpc>
                        <a:spcBef>
                          <a:spcPts val="254"/>
                        </a:spcBef>
                      </a:pPr>
                      <a:r>
                        <a:rPr sz="1600" spc="30" dirty="0">
                          <a:solidFill>
                            <a:srgbClr val="003366"/>
                          </a:solidFill>
                          <a:latin typeface="Cambria"/>
                          <a:cs typeface="Cambria"/>
                        </a:rPr>
                        <a:t>Algorithms1</a:t>
                      </a:r>
                      <a:endParaRPr sz="1600">
                        <a:latin typeface="Cambria"/>
                        <a:cs typeface="Cambria"/>
                      </a:endParaRPr>
                    </a:p>
                  </a:txBody>
                  <a:tcPr marL="0" marR="0" marT="3238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F4F4"/>
                    </a:solidFill>
                  </a:tcPr>
                </a:tc>
                <a:tc>
                  <a:txBody>
                    <a:bodyPr/>
                    <a:lstStyle/>
                    <a:p>
                      <a:pPr marL="1270" algn="ctr">
                        <a:lnSpc>
                          <a:spcPct val="100000"/>
                        </a:lnSpc>
                        <a:spcBef>
                          <a:spcPts val="254"/>
                        </a:spcBef>
                      </a:pPr>
                      <a:r>
                        <a:rPr sz="1600" dirty="0">
                          <a:solidFill>
                            <a:srgbClr val="003366"/>
                          </a:solidFill>
                          <a:latin typeface="Cambria"/>
                          <a:cs typeface="Cambria"/>
                        </a:rPr>
                        <a:t>7</a:t>
                      </a:r>
                      <a:endParaRPr sz="1600">
                        <a:latin typeface="Cambria"/>
                        <a:cs typeface="Cambria"/>
                      </a:endParaRPr>
                    </a:p>
                  </a:txBody>
                  <a:tcPr marL="0" marR="0" marT="32384"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F4F4F4"/>
                    </a:solidFill>
                  </a:tcPr>
                </a:tc>
              </a:tr>
              <a:tr h="324001">
                <a:tc>
                  <a:txBody>
                    <a:bodyPr/>
                    <a:lstStyle/>
                    <a:p>
                      <a:pPr marR="52705" algn="ctr">
                        <a:lnSpc>
                          <a:spcPct val="100000"/>
                        </a:lnSpc>
                        <a:spcBef>
                          <a:spcPts val="254"/>
                        </a:spcBef>
                      </a:pPr>
                      <a:r>
                        <a:rPr sz="1600" spc="25" dirty="0">
                          <a:solidFill>
                            <a:srgbClr val="003366"/>
                          </a:solidFill>
                          <a:latin typeface="Cambria"/>
                          <a:cs typeface="Cambria"/>
                        </a:rPr>
                        <a:t>DB1</a:t>
                      </a:r>
                      <a:endParaRPr sz="1600">
                        <a:latin typeface="Cambria"/>
                        <a:cs typeface="Cambria"/>
                      </a:endParaRPr>
                    </a:p>
                  </a:txBody>
                  <a:tcPr marL="0" marR="0" marT="32384"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F4F4"/>
                    </a:solidFill>
                  </a:tcPr>
                </a:tc>
                <a:tc>
                  <a:txBody>
                    <a:bodyPr/>
                    <a:lstStyle/>
                    <a:p>
                      <a:pPr marL="92075">
                        <a:lnSpc>
                          <a:spcPct val="100000"/>
                        </a:lnSpc>
                        <a:spcBef>
                          <a:spcPts val="254"/>
                        </a:spcBef>
                      </a:pPr>
                      <a:r>
                        <a:rPr sz="1600" spc="5" dirty="0">
                          <a:solidFill>
                            <a:srgbClr val="003366"/>
                          </a:solidFill>
                          <a:latin typeface="Cambria"/>
                          <a:cs typeface="Cambria"/>
                        </a:rPr>
                        <a:t>Databases1</a:t>
                      </a:r>
                      <a:endParaRPr sz="1600">
                        <a:latin typeface="Cambria"/>
                        <a:cs typeface="Cambria"/>
                      </a:endParaRPr>
                    </a:p>
                  </a:txBody>
                  <a:tcPr marL="0" marR="0" marT="3238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F4F4"/>
                    </a:solidFill>
                  </a:tcPr>
                </a:tc>
                <a:tc>
                  <a:txBody>
                    <a:bodyPr/>
                    <a:lstStyle/>
                    <a:p>
                      <a:pPr marL="1270" algn="ctr">
                        <a:lnSpc>
                          <a:spcPct val="100000"/>
                        </a:lnSpc>
                        <a:spcBef>
                          <a:spcPts val="254"/>
                        </a:spcBef>
                      </a:pPr>
                      <a:r>
                        <a:rPr sz="1600" dirty="0">
                          <a:solidFill>
                            <a:srgbClr val="003366"/>
                          </a:solidFill>
                          <a:latin typeface="Cambria"/>
                          <a:cs typeface="Cambria"/>
                        </a:rPr>
                        <a:t>6</a:t>
                      </a:r>
                      <a:endParaRPr sz="1600">
                        <a:latin typeface="Cambria"/>
                        <a:cs typeface="Cambria"/>
                      </a:endParaRPr>
                    </a:p>
                  </a:txBody>
                  <a:tcPr marL="0" marR="0" marT="32384"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F4F4F4"/>
                    </a:solidFill>
                  </a:tcPr>
                </a:tc>
              </a:tr>
              <a:tr h="323964">
                <a:tc>
                  <a:txBody>
                    <a:bodyPr/>
                    <a:lstStyle/>
                    <a:p>
                      <a:pPr marR="52705" algn="ctr">
                        <a:lnSpc>
                          <a:spcPct val="100000"/>
                        </a:lnSpc>
                        <a:spcBef>
                          <a:spcPts val="254"/>
                        </a:spcBef>
                      </a:pPr>
                      <a:r>
                        <a:rPr sz="1600" spc="25" dirty="0">
                          <a:solidFill>
                            <a:srgbClr val="003366"/>
                          </a:solidFill>
                          <a:latin typeface="Cambria"/>
                          <a:cs typeface="Cambria"/>
                        </a:rPr>
                        <a:t>DB2</a:t>
                      </a:r>
                      <a:endParaRPr sz="1600">
                        <a:latin typeface="Cambria"/>
                        <a:cs typeface="Cambria"/>
                      </a:endParaRPr>
                    </a:p>
                  </a:txBody>
                  <a:tcPr marL="0" marR="0" marT="32384" marB="0">
                    <a:lnL w="28575">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F4F4F4"/>
                    </a:solidFill>
                  </a:tcPr>
                </a:tc>
                <a:tc>
                  <a:txBody>
                    <a:bodyPr/>
                    <a:lstStyle/>
                    <a:p>
                      <a:pPr marL="92075">
                        <a:lnSpc>
                          <a:spcPct val="100000"/>
                        </a:lnSpc>
                        <a:spcBef>
                          <a:spcPts val="254"/>
                        </a:spcBef>
                      </a:pPr>
                      <a:r>
                        <a:rPr sz="1600" spc="5" dirty="0">
                          <a:solidFill>
                            <a:srgbClr val="003366"/>
                          </a:solidFill>
                          <a:latin typeface="Cambria"/>
                          <a:cs typeface="Cambria"/>
                        </a:rPr>
                        <a:t>Databases2</a:t>
                      </a:r>
                      <a:endParaRPr sz="1600">
                        <a:latin typeface="Cambria"/>
                        <a:cs typeface="Cambria"/>
                      </a:endParaRPr>
                    </a:p>
                  </a:txBody>
                  <a:tcPr marL="0" marR="0" marT="32384"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F4F4F4"/>
                    </a:solidFill>
                  </a:tcPr>
                </a:tc>
                <a:tc>
                  <a:txBody>
                    <a:bodyPr/>
                    <a:lstStyle/>
                    <a:p>
                      <a:pPr marL="1270" algn="ctr">
                        <a:lnSpc>
                          <a:spcPct val="100000"/>
                        </a:lnSpc>
                        <a:spcBef>
                          <a:spcPts val="254"/>
                        </a:spcBef>
                      </a:pPr>
                      <a:r>
                        <a:rPr sz="1600" dirty="0">
                          <a:solidFill>
                            <a:srgbClr val="003366"/>
                          </a:solidFill>
                          <a:latin typeface="Cambria"/>
                          <a:cs typeface="Cambria"/>
                        </a:rPr>
                        <a:t>6</a:t>
                      </a:r>
                      <a:endParaRPr sz="1600">
                        <a:latin typeface="Cambria"/>
                        <a:cs typeface="Cambria"/>
                      </a:endParaRPr>
                    </a:p>
                  </a:txBody>
                  <a:tcPr marL="0" marR="0" marT="32384"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solidFill>
                      <a:srgbClr val="F4F4F4"/>
                    </a:solidFill>
                  </a:tcPr>
                </a:tc>
              </a:tr>
            </a:tbl>
          </a:graphicData>
        </a:graphic>
      </p:graphicFrame>
      <p:sp>
        <p:nvSpPr>
          <p:cNvPr id="7" name="object 7"/>
          <p:cNvSpPr txBox="1"/>
          <p:nvPr/>
        </p:nvSpPr>
        <p:spPr>
          <a:xfrm>
            <a:off x="4791265" y="4651973"/>
            <a:ext cx="1467146" cy="382156"/>
          </a:xfrm>
          <a:prstGeom prst="rect">
            <a:avLst/>
          </a:prstGeom>
        </p:spPr>
        <p:txBody>
          <a:bodyPr vert="horz" wrap="square" lIns="0" tIns="12700" rIns="0" bIns="0" rtlCol="0">
            <a:spAutoFit/>
          </a:bodyPr>
          <a:lstStyle/>
          <a:p>
            <a:pPr marL="12700">
              <a:lnSpc>
                <a:spcPct val="100000"/>
              </a:lnSpc>
              <a:spcBef>
                <a:spcPts val="100"/>
              </a:spcBef>
            </a:pPr>
            <a:r>
              <a:rPr sz="2400" b="1" i="1" dirty="0">
                <a:solidFill>
                  <a:srgbClr val="9A0000"/>
                </a:solidFill>
                <a:latin typeface="Palatino Linotype"/>
                <a:cs typeface="Palatino Linotype"/>
              </a:rPr>
              <a:t>Courses</a:t>
            </a:r>
            <a:endParaRPr sz="2400" b="1">
              <a:latin typeface="Palatino Linotype"/>
              <a:cs typeface="Palatino Linotype"/>
            </a:endParaRPr>
          </a:p>
        </p:txBody>
      </p:sp>
      <p:sp>
        <p:nvSpPr>
          <p:cNvPr id="8" name="Rectangle 7"/>
          <p:cNvSpPr/>
          <p:nvPr/>
        </p:nvSpPr>
        <p:spPr>
          <a:xfrm>
            <a:off x="7086600" y="1676400"/>
            <a:ext cx="1524000" cy="193899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ro-MO" sz="2400" b="1" u="sng" dirty="0" smtClean="0"/>
              <a:t>SARCINA</a:t>
            </a:r>
          </a:p>
          <a:p>
            <a:r>
              <a:rPr lang="ro-MO" sz="2400" b="1" dirty="0" smtClean="0">
                <a:solidFill>
                  <a:srgbClr val="FF0000"/>
                </a:solidFill>
              </a:rPr>
              <a:t>Inserati datele</a:t>
            </a:r>
          </a:p>
          <a:p>
            <a:r>
              <a:rPr lang="ro-MO" sz="2400" b="1" dirty="0" smtClean="0">
                <a:solidFill>
                  <a:srgbClr val="FF0000"/>
                </a:solidFill>
              </a:rPr>
              <a:t>Realizati </a:t>
            </a:r>
          </a:p>
          <a:p>
            <a:r>
              <a:rPr lang="ro-MO" sz="2400" b="1" dirty="0" smtClean="0">
                <a:solidFill>
                  <a:srgbClr val="FF0000"/>
                </a:solidFill>
              </a:rPr>
              <a:t>in XAMPP</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0" y="-76200"/>
            <a:ext cx="8991600" cy="874598"/>
          </a:xfrm>
          <a:prstGeom prst="rect">
            <a:avLst/>
          </a:prstGeom>
        </p:spPr>
        <p:txBody>
          <a:bodyPr vert="horz" wrap="square" lIns="0" tIns="12700" rIns="0" bIns="0" rtlCol="0">
            <a:spAutoFit/>
          </a:bodyPr>
          <a:lstStyle/>
          <a:p>
            <a:pPr marL="12700">
              <a:spcBef>
                <a:spcPts val="100"/>
              </a:spcBef>
              <a:tabLst>
                <a:tab pos="3161030" algn="l"/>
                <a:tab pos="4982845" algn="l"/>
              </a:tabLst>
            </a:pPr>
            <a:r>
              <a:rPr lang="vi-VN" sz="2800" b="1" spc="30" dirty="0" smtClean="0">
                <a:solidFill>
                  <a:srgbClr val="3333FF"/>
                </a:solidFill>
                <a:latin typeface="Cambria"/>
                <a:cs typeface="Cambria"/>
              </a:rPr>
              <a:t>Instanţ</a:t>
            </a:r>
            <a:r>
              <a:rPr lang="ro-MO" sz="2800" b="1" spc="30" dirty="0" smtClean="0">
                <a:solidFill>
                  <a:srgbClr val="3333FF"/>
                </a:solidFill>
                <a:latin typeface="Cambria"/>
                <a:cs typeface="Cambria"/>
              </a:rPr>
              <a:t>ă </a:t>
            </a:r>
            <a:r>
              <a:rPr sz="2800" b="1" i="0" spc="160" dirty="0" smtClean="0">
                <a:solidFill>
                  <a:srgbClr val="000000"/>
                </a:solidFill>
                <a:latin typeface="Cambria"/>
                <a:cs typeface="Cambria"/>
              </a:rPr>
              <a:t>vs. </a:t>
            </a:r>
            <a:r>
              <a:rPr lang="ro-MO" sz="2800" b="1" i="0" spc="160" dirty="0" smtClean="0">
                <a:solidFill>
                  <a:srgbClr val="00B0F0"/>
                </a:solidFill>
                <a:latin typeface="Cambria"/>
                <a:cs typeface="Cambria"/>
              </a:rPr>
              <a:t>Bază de </a:t>
            </a:r>
            <a:r>
              <a:rPr sz="2800" b="1" i="0" spc="120" dirty="0" smtClean="0">
                <a:solidFill>
                  <a:srgbClr val="00B0F0"/>
                </a:solidFill>
                <a:latin typeface="Cambria"/>
                <a:cs typeface="Cambria"/>
              </a:rPr>
              <a:t>Date</a:t>
            </a:r>
            <a:r>
              <a:rPr lang="ru-RU" sz="2800" b="1" i="0" spc="120" dirty="0" smtClean="0">
                <a:solidFill>
                  <a:srgbClr val="00B0F0"/>
                </a:solidFill>
                <a:latin typeface="Cambria"/>
                <a:cs typeface="Cambria"/>
              </a:rPr>
              <a:t/>
            </a:r>
            <a:br>
              <a:rPr lang="ru-RU" sz="2800" b="1" i="0" spc="120" dirty="0" smtClean="0">
                <a:solidFill>
                  <a:srgbClr val="00B0F0"/>
                </a:solidFill>
                <a:latin typeface="Cambria"/>
                <a:cs typeface="Cambria"/>
              </a:rPr>
            </a:br>
            <a:r>
              <a:rPr lang="ro-MO" sz="2800" b="1" spc="120" dirty="0" smtClean="0">
                <a:solidFill>
                  <a:srgbClr val="00B0F0"/>
                </a:solidFill>
                <a:latin typeface="Cambria"/>
                <a:cs typeface="Cambria"/>
              </a:rPr>
              <a:t>dacă vorbim la nivelul unei BD</a:t>
            </a:r>
            <a:endParaRPr sz="2800" b="1" dirty="0">
              <a:solidFill>
                <a:srgbClr val="00B0F0"/>
              </a:solidFill>
              <a:latin typeface="Cambria"/>
              <a:cs typeface="Cambria"/>
            </a:endParaRPr>
          </a:p>
        </p:txBody>
      </p:sp>
      <p:sp>
        <p:nvSpPr>
          <p:cNvPr id="8" name="Rectangle 7"/>
          <p:cNvSpPr/>
          <p:nvPr/>
        </p:nvSpPr>
        <p:spPr>
          <a:xfrm>
            <a:off x="0" y="914400"/>
            <a:ext cx="9296400" cy="2800767"/>
          </a:xfrm>
          <a:prstGeom prst="rect">
            <a:avLst/>
          </a:prstGeom>
        </p:spPr>
        <p:txBody>
          <a:bodyPr wrap="square">
            <a:spAutoFit/>
          </a:bodyPr>
          <a:lstStyle/>
          <a:p>
            <a:r>
              <a:rPr lang="vi-VN" sz="2200" b="1" dirty="0" smtClean="0">
                <a:solidFill>
                  <a:srgbClr val="FF0000"/>
                </a:solidFill>
              </a:rPr>
              <a:t>Ce este o instanță a unei baze de date? </a:t>
            </a:r>
            <a:endParaRPr lang="ro-MO" sz="2200" b="1" dirty="0" smtClean="0">
              <a:solidFill>
                <a:srgbClr val="FF0000"/>
              </a:solidFill>
            </a:endParaRPr>
          </a:p>
          <a:p>
            <a:r>
              <a:rPr lang="vi-VN" sz="2200" dirty="0" smtClean="0"/>
              <a:t>Imaginați-vă </a:t>
            </a:r>
            <a:r>
              <a:rPr lang="vi-VN" sz="2200" dirty="0" smtClean="0"/>
              <a:t>o bază de date cu tabele ANGAJAT și DEPARTAMENT. Fiecare tabel va avea propriul set de înregistrări. Deoarece se adaugă un nou angajat, noua înregistrare a angajatului va fi inserată în tabel. Când un angajat se mută din departament, înregistrările sale vor fi actualizate sau șterse. În mod similar, dacă există modificări ale departamentului, detaliile respective vor fi modificate sau șterse. Orice detalii noi ale departamentului vor fi adăugate la tabelul DEPARTAMENT</a:t>
            </a:r>
            <a:r>
              <a:rPr lang="vi-VN" dirty="0" smtClean="0"/>
              <a:t>. </a:t>
            </a:r>
            <a:endParaRPr lang="en-US" dirty="0"/>
          </a:p>
        </p:txBody>
      </p:sp>
      <p:sp>
        <p:nvSpPr>
          <p:cNvPr id="9" name="Rectangle 8"/>
          <p:cNvSpPr/>
          <p:nvPr/>
        </p:nvSpPr>
        <p:spPr>
          <a:xfrm>
            <a:off x="0" y="3886200"/>
            <a:ext cx="8991600" cy="2800767"/>
          </a:xfrm>
          <a:prstGeom prst="rect">
            <a:avLst/>
          </a:prstGeom>
        </p:spPr>
        <p:txBody>
          <a:bodyPr wrap="square">
            <a:spAutoFit/>
          </a:bodyPr>
          <a:lstStyle/>
          <a:p>
            <a:r>
              <a:rPr lang="ru-RU" sz="2200" b="1" dirty="0" smtClean="0">
                <a:solidFill>
                  <a:srgbClr val="FF0000"/>
                </a:solidFill>
              </a:rPr>
              <a:t>Что такое экземпляр базы данных? </a:t>
            </a:r>
            <a:endParaRPr lang="ro-MO" sz="2200" b="1" dirty="0" smtClean="0">
              <a:solidFill>
                <a:srgbClr val="FF0000"/>
              </a:solidFill>
            </a:endParaRPr>
          </a:p>
          <a:p>
            <a:r>
              <a:rPr lang="ru-RU" sz="2200" dirty="0" smtClean="0"/>
              <a:t>Представьте </a:t>
            </a:r>
            <a:r>
              <a:rPr lang="ru-RU" sz="2200" dirty="0" smtClean="0"/>
              <a:t>себе базу данных с таблицами EMPLOYEE и DEPARTMENT. Каждая таблица будет иметь свой набор записей. По мере добавления нового сотрудника запись о новом сотруднике будет вставлена ​​в таблицу. Когда сотрудник увольняется из отдела, его записи обновляются или удаляются. Точно так же, если есть какие-либо изменения в отделе, соответствующие данные будут изменены или удалены. Любая новая информация об отделе будет добавлена ​​в таблицу DEPARTMENT. </a:t>
            </a:r>
            <a:endParaRPr lang="en-US" sz="2200"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67000" y="88519"/>
            <a:ext cx="3886200" cy="939800"/>
          </a:xfrm>
          <a:prstGeom prst="rect">
            <a:avLst/>
          </a:prstGeom>
        </p:spPr>
        <p:txBody>
          <a:bodyPr vert="horz" wrap="square" lIns="0" tIns="12700" rIns="0" bIns="0" rtlCol="0">
            <a:spAutoFit/>
          </a:bodyPr>
          <a:lstStyle/>
          <a:p>
            <a:pPr marL="12700">
              <a:lnSpc>
                <a:spcPct val="100000"/>
              </a:lnSpc>
              <a:spcBef>
                <a:spcPts val="100"/>
              </a:spcBef>
            </a:pPr>
            <a:r>
              <a:rPr sz="6000" b="1" i="0" spc="-5" dirty="0">
                <a:solidFill>
                  <a:srgbClr val="FF0000"/>
                </a:solidFill>
                <a:latin typeface="Courier New"/>
                <a:cs typeface="Courier New"/>
              </a:rPr>
              <a:t>SELECT</a:t>
            </a:r>
            <a:endParaRPr sz="6000" dirty="0">
              <a:solidFill>
                <a:srgbClr val="FF0000"/>
              </a:solidFill>
              <a:latin typeface="Courier New"/>
              <a:cs typeface="Courier New"/>
            </a:endParaRPr>
          </a:p>
        </p:txBody>
      </p:sp>
      <p:sp>
        <p:nvSpPr>
          <p:cNvPr id="3" name="object 3"/>
          <p:cNvSpPr txBox="1"/>
          <p:nvPr/>
        </p:nvSpPr>
        <p:spPr>
          <a:xfrm>
            <a:off x="764540" y="1054733"/>
            <a:ext cx="6245860" cy="1792605"/>
          </a:xfrm>
          <a:prstGeom prst="rect">
            <a:avLst/>
          </a:prstGeom>
        </p:spPr>
        <p:txBody>
          <a:bodyPr vert="horz" wrap="square" lIns="0" tIns="260350" rIns="0" bIns="0" rtlCol="0">
            <a:spAutoFit/>
          </a:bodyPr>
          <a:lstStyle/>
          <a:p>
            <a:pPr marL="12700">
              <a:lnSpc>
                <a:spcPct val="100000"/>
              </a:lnSpc>
              <a:spcBef>
                <a:spcPts val="2050"/>
              </a:spcBef>
            </a:pPr>
            <a:r>
              <a:rPr sz="2800" b="1" u="sng" spc="45" dirty="0">
                <a:solidFill>
                  <a:srgbClr val="003366"/>
                </a:solidFill>
                <a:latin typeface="Cambria"/>
                <a:cs typeface="Cambria"/>
              </a:rPr>
              <a:t>Studenţii </a:t>
            </a:r>
            <a:r>
              <a:rPr sz="2800" b="1" u="sng" spc="70" dirty="0">
                <a:solidFill>
                  <a:srgbClr val="003366"/>
                </a:solidFill>
                <a:latin typeface="Cambria"/>
                <a:cs typeface="Cambria"/>
              </a:rPr>
              <a:t>cu </a:t>
            </a:r>
            <a:r>
              <a:rPr sz="2800" b="1" u="sng" spc="15" dirty="0">
                <a:solidFill>
                  <a:srgbClr val="003366"/>
                </a:solidFill>
                <a:latin typeface="Cambria"/>
                <a:cs typeface="Cambria"/>
              </a:rPr>
              <a:t>vârsta </a:t>
            </a:r>
            <a:r>
              <a:rPr sz="2800" b="1" u="sng" spc="60" dirty="0">
                <a:solidFill>
                  <a:srgbClr val="003366"/>
                </a:solidFill>
                <a:latin typeface="Cambria"/>
                <a:cs typeface="Cambria"/>
              </a:rPr>
              <a:t>de </a:t>
            </a:r>
            <a:r>
              <a:rPr sz="2800" b="1" u="sng" spc="-155" dirty="0">
                <a:solidFill>
                  <a:srgbClr val="003366"/>
                </a:solidFill>
                <a:latin typeface="Cambria"/>
                <a:cs typeface="Cambria"/>
              </a:rPr>
              <a:t>21 </a:t>
            </a:r>
            <a:r>
              <a:rPr sz="2800" b="1" u="sng" spc="60" dirty="0">
                <a:solidFill>
                  <a:srgbClr val="003366"/>
                </a:solidFill>
                <a:latin typeface="Cambria"/>
                <a:cs typeface="Cambria"/>
              </a:rPr>
              <a:t>de</a:t>
            </a:r>
            <a:r>
              <a:rPr sz="2800" b="1" u="sng" spc="-35" dirty="0">
                <a:solidFill>
                  <a:srgbClr val="003366"/>
                </a:solidFill>
                <a:latin typeface="Cambria"/>
                <a:cs typeface="Cambria"/>
              </a:rPr>
              <a:t> </a:t>
            </a:r>
            <a:r>
              <a:rPr sz="2800" b="1" u="sng" spc="20" dirty="0">
                <a:solidFill>
                  <a:srgbClr val="003366"/>
                </a:solidFill>
                <a:latin typeface="Cambria"/>
                <a:cs typeface="Cambria"/>
              </a:rPr>
              <a:t>ani:</a:t>
            </a:r>
            <a:endParaRPr sz="2800" b="1" u="sng" dirty="0">
              <a:latin typeface="Cambria"/>
              <a:cs typeface="Cambria"/>
            </a:endParaRPr>
          </a:p>
          <a:p>
            <a:pPr marL="2450465">
              <a:lnSpc>
                <a:spcPct val="100000"/>
              </a:lnSpc>
              <a:spcBef>
                <a:spcPts val="1400"/>
              </a:spcBef>
              <a:tabLst>
                <a:tab pos="3669665" algn="l"/>
              </a:tabLst>
            </a:pPr>
            <a:r>
              <a:rPr sz="2000" b="1" spc="-5" dirty="0">
                <a:solidFill>
                  <a:srgbClr val="9A0000"/>
                </a:solidFill>
                <a:latin typeface="Courier New"/>
                <a:cs typeface="Courier New"/>
              </a:rPr>
              <a:t>SELECT	</a:t>
            </a:r>
            <a:r>
              <a:rPr sz="2000" b="1" dirty="0">
                <a:latin typeface="Courier New"/>
                <a:cs typeface="Courier New"/>
              </a:rPr>
              <a:t>*</a:t>
            </a:r>
            <a:endParaRPr sz="2000" dirty="0">
              <a:latin typeface="Courier New"/>
              <a:cs typeface="Courier New"/>
            </a:endParaRPr>
          </a:p>
          <a:p>
            <a:pPr marL="2450465">
              <a:lnSpc>
                <a:spcPct val="100000"/>
              </a:lnSpc>
              <a:tabLst>
                <a:tab pos="3364865" algn="l"/>
              </a:tabLst>
            </a:pPr>
            <a:r>
              <a:rPr sz="2000" b="1" dirty="0">
                <a:solidFill>
                  <a:srgbClr val="9A0000"/>
                </a:solidFill>
                <a:latin typeface="Courier New"/>
                <a:cs typeface="Courier New"/>
              </a:rPr>
              <a:t>FROM	</a:t>
            </a:r>
            <a:r>
              <a:rPr sz="2000" b="1" spc="-5" dirty="0">
                <a:latin typeface="Courier New"/>
                <a:cs typeface="Courier New"/>
              </a:rPr>
              <a:t>Students</a:t>
            </a:r>
            <a:r>
              <a:rPr sz="2000" b="1" spc="-35" dirty="0">
                <a:latin typeface="Courier New"/>
                <a:cs typeface="Courier New"/>
              </a:rPr>
              <a:t> </a:t>
            </a:r>
            <a:r>
              <a:rPr sz="2000" b="1" dirty="0">
                <a:latin typeface="Courier New"/>
                <a:cs typeface="Courier New"/>
              </a:rPr>
              <a:t>S</a:t>
            </a:r>
            <a:endParaRPr sz="2000" dirty="0">
              <a:latin typeface="Courier New"/>
              <a:cs typeface="Courier New"/>
            </a:endParaRPr>
          </a:p>
          <a:p>
            <a:pPr marL="2450465">
              <a:lnSpc>
                <a:spcPct val="100000"/>
              </a:lnSpc>
              <a:spcBef>
                <a:spcPts val="5"/>
              </a:spcBef>
              <a:tabLst>
                <a:tab pos="3517265" algn="l"/>
              </a:tabLst>
            </a:pPr>
            <a:r>
              <a:rPr sz="2000" b="1" spc="-5" dirty="0">
                <a:solidFill>
                  <a:srgbClr val="9A0000"/>
                </a:solidFill>
                <a:latin typeface="Courier New"/>
                <a:cs typeface="Courier New"/>
              </a:rPr>
              <a:t>WHERE	</a:t>
            </a:r>
            <a:r>
              <a:rPr sz="2000" b="1" spc="-5" dirty="0">
                <a:latin typeface="Courier New"/>
                <a:cs typeface="Courier New"/>
              </a:rPr>
              <a:t>S.age </a:t>
            </a:r>
            <a:r>
              <a:rPr sz="2000" b="1" dirty="0">
                <a:latin typeface="Courier New"/>
                <a:cs typeface="Courier New"/>
              </a:rPr>
              <a:t>=</a:t>
            </a:r>
            <a:r>
              <a:rPr sz="2000" b="1" spc="-80" dirty="0">
                <a:latin typeface="Courier New"/>
                <a:cs typeface="Courier New"/>
              </a:rPr>
              <a:t> </a:t>
            </a:r>
            <a:r>
              <a:rPr sz="2000" b="1" spc="-5" dirty="0">
                <a:latin typeface="Courier New"/>
                <a:cs typeface="Courier New"/>
              </a:rPr>
              <a:t>21</a:t>
            </a:r>
            <a:endParaRPr sz="2000" dirty="0">
              <a:latin typeface="Courier New"/>
              <a:cs typeface="Courier New"/>
            </a:endParaRPr>
          </a:p>
        </p:txBody>
      </p:sp>
      <p:sp>
        <p:nvSpPr>
          <p:cNvPr id="4" name="object 4"/>
          <p:cNvSpPr txBox="1"/>
          <p:nvPr/>
        </p:nvSpPr>
        <p:spPr>
          <a:xfrm>
            <a:off x="764540" y="4546472"/>
            <a:ext cx="7922260" cy="1610056"/>
          </a:xfrm>
          <a:prstGeom prst="rect">
            <a:avLst/>
          </a:prstGeom>
        </p:spPr>
        <p:txBody>
          <a:bodyPr vert="horz" wrap="square" lIns="0" tIns="12065" rIns="0" bIns="0" rtlCol="0">
            <a:spAutoFit/>
          </a:bodyPr>
          <a:lstStyle/>
          <a:p>
            <a:pPr marL="12700">
              <a:lnSpc>
                <a:spcPct val="100000"/>
              </a:lnSpc>
              <a:spcBef>
                <a:spcPts val="95"/>
              </a:spcBef>
            </a:pPr>
            <a:r>
              <a:rPr sz="2800" b="1" spc="35" dirty="0">
                <a:solidFill>
                  <a:srgbClr val="003366"/>
                </a:solidFill>
                <a:latin typeface="Cambria"/>
                <a:cs typeface="Cambria"/>
              </a:rPr>
              <a:t>Returnează </a:t>
            </a:r>
            <a:r>
              <a:rPr sz="2800" b="1" spc="40" dirty="0">
                <a:solidFill>
                  <a:srgbClr val="003366"/>
                </a:solidFill>
                <a:latin typeface="Cambria"/>
                <a:cs typeface="Cambria"/>
              </a:rPr>
              <a:t>doar </a:t>
            </a:r>
            <a:r>
              <a:rPr sz="2800" b="1" spc="55" dirty="0">
                <a:solidFill>
                  <a:srgbClr val="003366"/>
                </a:solidFill>
                <a:latin typeface="Cambria"/>
                <a:cs typeface="Cambria"/>
              </a:rPr>
              <a:t>numele </a:t>
            </a:r>
            <a:r>
              <a:rPr sz="2800" b="1" spc="5" dirty="0">
                <a:solidFill>
                  <a:srgbClr val="003366"/>
                </a:solidFill>
                <a:latin typeface="Cambria"/>
                <a:cs typeface="Cambria"/>
              </a:rPr>
              <a:t>şi </a:t>
            </a:r>
            <a:r>
              <a:rPr sz="2800" b="1" spc="10" dirty="0">
                <a:solidFill>
                  <a:srgbClr val="003366"/>
                </a:solidFill>
                <a:latin typeface="Cambria"/>
                <a:cs typeface="Cambria"/>
              </a:rPr>
              <a:t>adresele </a:t>
            </a:r>
            <a:r>
              <a:rPr sz="2800" b="1" spc="60" dirty="0">
                <a:solidFill>
                  <a:srgbClr val="003366"/>
                </a:solidFill>
                <a:latin typeface="Cambria"/>
                <a:cs typeface="Cambria"/>
              </a:rPr>
              <a:t>de</a:t>
            </a:r>
            <a:r>
              <a:rPr sz="2800" b="1" spc="325" dirty="0">
                <a:solidFill>
                  <a:srgbClr val="003366"/>
                </a:solidFill>
                <a:latin typeface="Cambria"/>
                <a:cs typeface="Cambria"/>
              </a:rPr>
              <a:t> </a:t>
            </a:r>
            <a:r>
              <a:rPr sz="2800" b="1" spc="25" dirty="0">
                <a:solidFill>
                  <a:srgbClr val="003366"/>
                </a:solidFill>
                <a:latin typeface="Cambria"/>
                <a:cs typeface="Cambria"/>
              </a:rPr>
              <a:t>e-mail:</a:t>
            </a:r>
            <a:endParaRPr sz="2800" b="1" dirty="0">
              <a:latin typeface="Cambria"/>
              <a:cs typeface="Cambria"/>
            </a:endParaRPr>
          </a:p>
          <a:p>
            <a:pPr marL="441959" marR="3315970">
              <a:lnSpc>
                <a:spcPct val="100000"/>
              </a:lnSpc>
              <a:spcBef>
                <a:spcPts val="1870"/>
              </a:spcBef>
              <a:tabLst>
                <a:tab pos="1356360" algn="l"/>
                <a:tab pos="1661160" algn="l"/>
              </a:tabLst>
            </a:pPr>
            <a:r>
              <a:rPr sz="2000" b="1" spc="-5" dirty="0">
                <a:solidFill>
                  <a:srgbClr val="9A0000"/>
                </a:solidFill>
                <a:latin typeface="Courier New"/>
                <a:cs typeface="Courier New"/>
              </a:rPr>
              <a:t>SELECT	</a:t>
            </a:r>
            <a:r>
              <a:rPr sz="2000" b="1" spc="-5" dirty="0">
                <a:latin typeface="Courier New"/>
                <a:cs typeface="Courier New"/>
              </a:rPr>
              <a:t>S.name, S.email  </a:t>
            </a:r>
            <a:r>
              <a:rPr sz="2000" b="1" spc="-5" dirty="0">
                <a:solidFill>
                  <a:srgbClr val="9A0000"/>
                </a:solidFill>
                <a:latin typeface="Courier New"/>
                <a:cs typeface="Courier New"/>
              </a:rPr>
              <a:t>FROM	</a:t>
            </a:r>
            <a:r>
              <a:rPr sz="2000" b="1" spc="-5" dirty="0">
                <a:latin typeface="Courier New"/>
                <a:cs typeface="Courier New"/>
              </a:rPr>
              <a:t>Students</a:t>
            </a:r>
            <a:r>
              <a:rPr sz="2000" b="1" spc="-15" dirty="0">
                <a:latin typeface="Courier New"/>
                <a:cs typeface="Courier New"/>
              </a:rPr>
              <a:t> </a:t>
            </a:r>
            <a:r>
              <a:rPr sz="2000" b="1" dirty="0">
                <a:latin typeface="Courier New"/>
                <a:cs typeface="Courier New"/>
              </a:rPr>
              <a:t>S</a:t>
            </a:r>
            <a:endParaRPr sz="2000" dirty="0">
              <a:latin typeface="Courier New"/>
              <a:cs typeface="Courier New"/>
            </a:endParaRPr>
          </a:p>
          <a:p>
            <a:pPr marL="441959">
              <a:lnSpc>
                <a:spcPct val="100000"/>
              </a:lnSpc>
              <a:tabLst>
                <a:tab pos="1508760" algn="l"/>
              </a:tabLst>
            </a:pPr>
            <a:r>
              <a:rPr sz="2000" b="1" spc="-5" dirty="0">
                <a:solidFill>
                  <a:srgbClr val="9A0000"/>
                </a:solidFill>
                <a:latin typeface="Courier New"/>
                <a:cs typeface="Courier New"/>
              </a:rPr>
              <a:t>WHERE	</a:t>
            </a:r>
            <a:r>
              <a:rPr sz="2000" b="1" spc="-5" dirty="0">
                <a:latin typeface="Courier New"/>
                <a:cs typeface="Courier New"/>
              </a:rPr>
              <a:t>S.age </a:t>
            </a:r>
            <a:r>
              <a:rPr sz="2000" b="1" dirty="0">
                <a:latin typeface="Courier New"/>
                <a:cs typeface="Courier New"/>
              </a:rPr>
              <a:t>=</a:t>
            </a:r>
            <a:r>
              <a:rPr sz="2000" b="1" spc="-5" dirty="0">
                <a:latin typeface="Courier New"/>
                <a:cs typeface="Courier New"/>
              </a:rPr>
              <a:t> 21</a:t>
            </a:r>
            <a:endParaRPr sz="2000" dirty="0">
              <a:latin typeface="Courier New"/>
              <a:cs typeface="Courier New"/>
            </a:endParaRPr>
          </a:p>
        </p:txBody>
      </p:sp>
      <p:graphicFrame>
        <p:nvGraphicFramePr>
          <p:cNvPr id="5" name="object 5"/>
          <p:cNvGraphicFramePr>
            <a:graphicFrameLocks noGrp="1"/>
          </p:cNvGraphicFramePr>
          <p:nvPr/>
        </p:nvGraphicFramePr>
        <p:xfrm>
          <a:off x="2347912" y="3033712"/>
          <a:ext cx="4343400" cy="1192275"/>
        </p:xfrm>
        <a:graphic>
          <a:graphicData uri="http://schemas.openxmlformats.org/drawingml/2006/table">
            <a:tbl>
              <a:tblPr firstRow="1" bandRow="1">
                <a:tableStyleId>{2D5ABB26-0587-4C30-8999-92F81FD0307C}</a:tableStyleId>
              </a:tblPr>
              <a:tblGrid>
                <a:gridCol w="869950"/>
                <a:gridCol w="1035050"/>
                <a:gridCol w="1066800"/>
                <a:gridCol w="742950"/>
                <a:gridCol w="628650"/>
              </a:tblGrid>
              <a:tr h="398525">
                <a:tc>
                  <a:txBody>
                    <a:bodyPr/>
                    <a:lstStyle/>
                    <a:p>
                      <a:pPr marR="259079" algn="r">
                        <a:lnSpc>
                          <a:spcPct val="100000"/>
                        </a:lnSpc>
                        <a:spcBef>
                          <a:spcPts val="200"/>
                        </a:spcBef>
                      </a:pPr>
                      <a:r>
                        <a:rPr sz="2000" b="1" i="1" dirty="0">
                          <a:solidFill>
                            <a:srgbClr val="9A0000"/>
                          </a:solidFill>
                          <a:latin typeface="Palatino Linotype"/>
                          <a:cs typeface="Palatino Linotype"/>
                        </a:rPr>
                        <a:t>sid</a:t>
                      </a:r>
                      <a:endParaRPr sz="2000">
                        <a:latin typeface="Palatino Linotype"/>
                        <a:cs typeface="Palatino Linotype"/>
                      </a:endParaRPr>
                    </a:p>
                  </a:txBody>
                  <a:tcPr marL="0" marR="0" marT="25400" marB="0">
                    <a:lnL w="28575">
                      <a:solidFill>
                        <a:srgbClr val="000000"/>
                      </a:solidFill>
                      <a:prstDash val="solid"/>
                    </a:lnL>
                    <a:lnR w="12700">
                      <a:solidFill>
                        <a:srgbClr val="000000"/>
                      </a:solidFill>
                      <a:prstDash val="solid"/>
                    </a:lnR>
                    <a:lnT w="28575">
                      <a:solidFill>
                        <a:srgbClr val="000000"/>
                      </a:solidFill>
                      <a:prstDash val="solid"/>
                    </a:lnT>
                    <a:lnB w="28575">
                      <a:solidFill>
                        <a:srgbClr val="000000"/>
                      </a:solidFill>
                      <a:prstDash val="solid"/>
                    </a:lnB>
                    <a:solidFill>
                      <a:srgbClr val="F4F4F4"/>
                    </a:solidFill>
                  </a:tcPr>
                </a:tc>
                <a:tc>
                  <a:txBody>
                    <a:bodyPr/>
                    <a:lstStyle/>
                    <a:p>
                      <a:pPr marL="232410">
                        <a:lnSpc>
                          <a:spcPct val="100000"/>
                        </a:lnSpc>
                        <a:spcBef>
                          <a:spcPts val="200"/>
                        </a:spcBef>
                      </a:pPr>
                      <a:r>
                        <a:rPr sz="2000" i="1" spc="-5" dirty="0">
                          <a:solidFill>
                            <a:srgbClr val="9A0000"/>
                          </a:solidFill>
                          <a:latin typeface="Palatino Linotype"/>
                          <a:cs typeface="Palatino Linotype"/>
                        </a:rPr>
                        <a:t>name</a:t>
                      </a:r>
                      <a:endParaRPr sz="2000">
                        <a:latin typeface="Palatino Linotype"/>
                        <a:cs typeface="Palatino Linotype"/>
                      </a:endParaRPr>
                    </a:p>
                  </a:txBody>
                  <a:tcPr marL="0" marR="0" marT="25400" marB="0">
                    <a:lnL w="12700">
                      <a:solidFill>
                        <a:srgbClr val="000000"/>
                      </a:solidFill>
                      <a:prstDash val="solid"/>
                    </a:lnL>
                    <a:lnR w="12700">
                      <a:solidFill>
                        <a:srgbClr val="000000"/>
                      </a:solidFill>
                      <a:prstDash val="solid"/>
                    </a:lnR>
                    <a:lnT w="28575">
                      <a:solidFill>
                        <a:srgbClr val="000000"/>
                      </a:solidFill>
                      <a:prstDash val="solid"/>
                    </a:lnT>
                    <a:lnB w="28575">
                      <a:solidFill>
                        <a:srgbClr val="000000"/>
                      </a:solidFill>
                      <a:prstDash val="solid"/>
                    </a:lnB>
                    <a:solidFill>
                      <a:srgbClr val="F4F4F4"/>
                    </a:solidFill>
                  </a:tcPr>
                </a:tc>
                <a:tc>
                  <a:txBody>
                    <a:bodyPr/>
                    <a:lstStyle/>
                    <a:p>
                      <a:pPr marL="241935">
                        <a:lnSpc>
                          <a:spcPct val="100000"/>
                        </a:lnSpc>
                        <a:spcBef>
                          <a:spcPts val="200"/>
                        </a:spcBef>
                      </a:pPr>
                      <a:r>
                        <a:rPr sz="2000" i="1" spc="-5" dirty="0">
                          <a:solidFill>
                            <a:srgbClr val="9A0000"/>
                          </a:solidFill>
                          <a:latin typeface="Palatino Linotype"/>
                          <a:cs typeface="Palatino Linotype"/>
                        </a:rPr>
                        <a:t>email</a:t>
                      </a:r>
                      <a:endParaRPr sz="2000">
                        <a:latin typeface="Palatino Linotype"/>
                        <a:cs typeface="Palatino Linotype"/>
                      </a:endParaRPr>
                    </a:p>
                  </a:txBody>
                  <a:tcPr marL="0" marR="0" marT="25400" marB="0">
                    <a:lnL w="12700">
                      <a:solidFill>
                        <a:srgbClr val="000000"/>
                      </a:solidFill>
                      <a:prstDash val="solid"/>
                    </a:lnL>
                    <a:lnR w="12700">
                      <a:solidFill>
                        <a:srgbClr val="000000"/>
                      </a:solidFill>
                      <a:prstDash val="solid"/>
                    </a:lnR>
                    <a:lnT w="28575">
                      <a:solidFill>
                        <a:srgbClr val="000000"/>
                      </a:solidFill>
                      <a:prstDash val="solid"/>
                    </a:lnT>
                    <a:lnB w="28575">
                      <a:solidFill>
                        <a:srgbClr val="000000"/>
                      </a:solidFill>
                      <a:prstDash val="solid"/>
                    </a:lnB>
                    <a:solidFill>
                      <a:srgbClr val="F4F4F4"/>
                    </a:solidFill>
                  </a:tcPr>
                </a:tc>
                <a:tc>
                  <a:txBody>
                    <a:bodyPr/>
                    <a:lstStyle/>
                    <a:p>
                      <a:pPr marL="179070">
                        <a:lnSpc>
                          <a:spcPct val="100000"/>
                        </a:lnSpc>
                        <a:spcBef>
                          <a:spcPts val="200"/>
                        </a:spcBef>
                      </a:pPr>
                      <a:r>
                        <a:rPr sz="2000" i="1" dirty="0">
                          <a:solidFill>
                            <a:srgbClr val="9A0000"/>
                          </a:solidFill>
                          <a:latin typeface="Palatino Linotype"/>
                          <a:cs typeface="Palatino Linotype"/>
                        </a:rPr>
                        <a:t>age</a:t>
                      </a:r>
                      <a:endParaRPr sz="2000">
                        <a:latin typeface="Palatino Linotype"/>
                        <a:cs typeface="Palatino Linotype"/>
                      </a:endParaRPr>
                    </a:p>
                  </a:txBody>
                  <a:tcPr marL="0" marR="0" marT="25400" marB="0">
                    <a:lnL w="12700">
                      <a:solidFill>
                        <a:srgbClr val="000000"/>
                      </a:solidFill>
                      <a:prstDash val="solid"/>
                    </a:lnL>
                    <a:lnR w="12700">
                      <a:solidFill>
                        <a:srgbClr val="000000"/>
                      </a:solidFill>
                      <a:prstDash val="solid"/>
                    </a:lnR>
                    <a:lnT w="28575">
                      <a:solidFill>
                        <a:srgbClr val="000000"/>
                      </a:solidFill>
                      <a:prstDash val="solid"/>
                    </a:lnT>
                    <a:lnB w="28575">
                      <a:solidFill>
                        <a:srgbClr val="000000"/>
                      </a:solidFill>
                      <a:prstDash val="solid"/>
                    </a:lnB>
                    <a:solidFill>
                      <a:srgbClr val="F4F4F4"/>
                    </a:solidFill>
                  </a:tcPr>
                </a:tc>
                <a:tc>
                  <a:txBody>
                    <a:bodyPr/>
                    <a:lstStyle/>
                    <a:p>
                      <a:pPr marR="16510" algn="ctr">
                        <a:lnSpc>
                          <a:spcPct val="100000"/>
                        </a:lnSpc>
                        <a:spcBef>
                          <a:spcPts val="200"/>
                        </a:spcBef>
                      </a:pPr>
                      <a:r>
                        <a:rPr sz="2000" i="1" dirty="0">
                          <a:solidFill>
                            <a:srgbClr val="9A0000"/>
                          </a:solidFill>
                          <a:latin typeface="Palatino Linotype"/>
                          <a:cs typeface="Palatino Linotype"/>
                        </a:rPr>
                        <a:t>gr</a:t>
                      </a:r>
                      <a:endParaRPr sz="2000">
                        <a:latin typeface="Palatino Linotype"/>
                        <a:cs typeface="Palatino Linotype"/>
                      </a:endParaRPr>
                    </a:p>
                  </a:txBody>
                  <a:tcPr marL="0" marR="0" marT="25400" marB="0">
                    <a:lnL w="12700">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F4F4F4"/>
                    </a:solidFill>
                  </a:tcPr>
                </a:tc>
              </a:tr>
              <a:tr h="396875">
                <a:tc>
                  <a:txBody>
                    <a:bodyPr/>
                    <a:lstStyle/>
                    <a:p>
                      <a:pPr marR="258445" algn="r">
                        <a:lnSpc>
                          <a:spcPct val="100000"/>
                        </a:lnSpc>
                        <a:spcBef>
                          <a:spcPts val="225"/>
                        </a:spcBef>
                      </a:pPr>
                      <a:r>
                        <a:rPr sz="2000" spc="5" dirty="0">
                          <a:solidFill>
                            <a:srgbClr val="003366"/>
                          </a:solidFill>
                          <a:latin typeface="Cambria"/>
                          <a:cs typeface="Cambria"/>
                        </a:rPr>
                        <a:t>1234</a:t>
                      </a:r>
                      <a:endParaRPr sz="2000">
                        <a:latin typeface="Cambria"/>
                        <a:cs typeface="Cambria"/>
                      </a:endParaRPr>
                    </a:p>
                  </a:txBody>
                  <a:tcPr marL="0" marR="0" marT="28575" marB="0">
                    <a:lnL w="28575">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FFFFFF"/>
                    </a:solidFill>
                  </a:tcPr>
                </a:tc>
                <a:tc>
                  <a:txBody>
                    <a:bodyPr/>
                    <a:lstStyle/>
                    <a:p>
                      <a:pPr marL="91440">
                        <a:lnSpc>
                          <a:spcPct val="100000"/>
                        </a:lnSpc>
                        <a:spcBef>
                          <a:spcPts val="225"/>
                        </a:spcBef>
                      </a:pPr>
                      <a:r>
                        <a:rPr sz="2000" spc="45" dirty="0">
                          <a:solidFill>
                            <a:srgbClr val="003366"/>
                          </a:solidFill>
                          <a:latin typeface="Cambria"/>
                          <a:cs typeface="Cambria"/>
                        </a:rPr>
                        <a:t>John</a:t>
                      </a:r>
                      <a:endParaRPr sz="2000">
                        <a:latin typeface="Cambria"/>
                        <a:cs typeface="Cambria"/>
                      </a:endParaRPr>
                    </a:p>
                  </a:txBody>
                  <a:tcPr marL="0" marR="0" marT="28575"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FFFFFF"/>
                    </a:solidFill>
                  </a:tcPr>
                </a:tc>
                <a:tc>
                  <a:txBody>
                    <a:bodyPr/>
                    <a:lstStyle/>
                    <a:p>
                      <a:pPr marL="92075">
                        <a:lnSpc>
                          <a:spcPct val="100000"/>
                        </a:lnSpc>
                        <a:spcBef>
                          <a:spcPts val="225"/>
                        </a:spcBef>
                      </a:pPr>
                      <a:r>
                        <a:rPr sz="2000" spc="-40" dirty="0">
                          <a:solidFill>
                            <a:srgbClr val="003366"/>
                          </a:solidFill>
                          <a:latin typeface="Cambria"/>
                          <a:cs typeface="Cambria"/>
                          <a:hlinkClick r:id="rId2"/>
                        </a:rPr>
                        <a:t>j@cs.ro</a:t>
                      </a:r>
                      <a:endParaRPr sz="2000">
                        <a:latin typeface="Cambria"/>
                        <a:cs typeface="Cambria"/>
                      </a:endParaRPr>
                    </a:p>
                  </a:txBody>
                  <a:tcPr marL="0" marR="0" marT="28575"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FFFFFF"/>
                    </a:solidFill>
                  </a:tcPr>
                </a:tc>
                <a:tc>
                  <a:txBody>
                    <a:bodyPr/>
                    <a:lstStyle/>
                    <a:p>
                      <a:pPr marL="92075">
                        <a:lnSpc>
                          <a:spcPct val="100000"/>
                        </a:lnSpc>
                        <a:spcBef>
                          <a:spcPts val="225"/>
                        </a:spcBef>
                      </a:pPr>
                      <a:r>
                        <a:rPr sz="2000" spc="-105" dirty="0">
                          <a:solidFill>
                            <a:srgbClr val="003366"/>
                          </a:solidFill>
                          <a:latin typeface="Cambria"/>
                          <a:cs typeface="Cambria"/>
                        </a:rPr>
                        <a:t>21</a:t>
                      </a:r>
                      <a:endParaRPr sz="2000">
                        <a:latin typeface="Cambria"/>
                        <a:cs typeface="Cambria"/>
                      </a:endParaRPr>
                    </a:p>
                  </a:txBody>
                  <a:tcPr marL="0" marR="0" marT="28575"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FFFFFF"/>
                    </a:solidFill>
                  </a:tcPr>
                </a:tc>
                <a:tc>
                  <a:txBody>
                    <a:bodyPr/>
                    <a:lstStyle/>
                    <a:p>
                      <a:pPr marR="52705" algn="ctr">
                        <a:lnSpc>
                          <a:spcPct val="100000"/>
                        </a:lnSpc>
                        <a:spcBef>
                          <a:spcPts val="225"/>
                        </a:spcBef>
                      </a:pPr>
                      <a:r>
                        <a:rPr sz="2000" spc="-105" dirty="0">
                          <a:solidFill>
                            <a:srgbClr val="003366"/>
                          </a:solidFill>
                          <a:latin typeface="Cambria"/>
                          <a:cs typeface="Cambria"/>
                        </a:rPr>
                        <a:t>331</a:t>
                      </a:r>
                      <a:endParaRPr sz="2000">
                        <a:latin typeface="Cambria"/>
                        <a:cs typeface="Cambria"/>
                      </a:endParaRPr>
                    </a:p>
                  </a:txBody>
                  <a:tcPr marL="0" marR="0" marT="28575" marB="0">
                    <a:lnL w="12700">
                      <a:solidFill>
                        <a:srgbClr val="000000"/>
                      </a:solidFill>
                      <a:prstDash val="solid"/>
                    </a:lnL>
                    <a:lnR w="28575">
                      <a:solidFill>
                        <a:srgbClr val="000000"/>
                      </a:solidFill>
                      <a:prstDash val="solid"/>
                    </a:lnR>
                    <a:lnT w="28575">
                      <a:solidFill>
                        <a:srgbClr val="000000"/>
                      </a:solidFill>
                      <a:prstDash val="solid"/>
                    </a:lnT>
                    <a:lnB w="12700">
                      <a:solidFill>
                        <a:srgbClr val="000000"/>
                      </a:solidFill>
                      <a:prstDash val="solid"/>
                    </a:lnB>
                    <a:solidFill>
                      <a:srgbClr val="FFFFFF"/>
                    </a:solidFill>
                  </a:tcPr>
                </a:tc>
              </a:tr>
              <a:tr h="396875">
                <a:tc>
                  <a:txBody>
                    <a:bodyPr/>
                    <a:lstStyle/>
                    <a:p>
                      <a:pPr marR="258445" algn="r">
                        <a:lnSpc>
                          <a:spcPct val="100000"/>
                        </a:lnSpc>
                        <a:spcBef>
                          <a:spcPts val="225"/>
                        </a:spcBef>
                      </a:pPr>
                      <a:r>
                        <a:rPr sz="2000" spc="5" dirty="0">
                          <a:solidFill>
                            <a:srgbClr val="003366"/>
                          </a:solidFill>
                          <a:latin typeface="Cambria"/>
                          <a:cs typeface="Cambria"/>
                        </a:rPr>
                        <a:t>1236</a:t>
                      </a:r>
                      <a:endParaRPr sz="2000">
                        <a:latin typeface="Cambria"/>
                        <a:cs typeface="Cambria"/>
                      </a:endParaRPr>
                    </a:p>
                  </a:txBody>
                  <a:tcPr marL="0" marR="0" marT="28575" marB="0">
                    <a:lnL w="28575">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FFFFFF"/>
                    </a:solidFill>
                  </a:tcPr>
                </a:tc>
                <a:tc>
                  <a:txBody>
                    <a:bodyPr/>
                    <a:lstStyle/>
                    <a:p>
                      <a:pPr marL="91440">
                        <a:lnSpc>
                          <a:spcPct val="100000"/>
                        </a:lnSpc>
                        <a:spcBef>
                          <a:spcPts val="225"/>
                        </a:spcBef>
                      </a:pPr>
                      <a:r>
                        <a:rPr sz="2000" spc="95" dirty="0">
                          <a:solidFill>
                            <a:srgbClr val="003366"/>
                          </a:solidFill>
                          <a:latin typeface="Cambria"/>
                          <a:cs typeface="Cambria"/>
                        </a:rPr>
                        <a:t>Anne</a:t>
                      </a:r>
                      <a:endParaRPr sz="2000">
                        <a:latin typeface="Cambria"/>
                        <a:cs typeface="Cambria"/>
                      </a:endParaRPr>
                    </a:p>
                  </a:txBody>
                  <a:tcPr marL="0" marR="0" marT="28575"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FFFFFF"/>
                    </a:solidFill>
                  </a:tcPr>
                </a:tc>
                <a:tc>
                  <a:txBody>
                    <a:bodyPr/>
                    <a:lstStyle/>
                    <a:p>
                      <a:pPr marL="92075">
                        <a:lnSpc>
                          <a:spcPct val="100000"/>
                        </a:lnSpc>
                        <a:spcBef>
                          <a:spcPts val="225"/>
                        </a:spcBef>
                      </a:pPr>
                      <a:r>
                        <a:rPr sz="2000" spc="-25" dirty="0">
                          <a:solidFill>
                            <a:srgbClr val="003366"/>
                          </a:solidFill>
                          <a:latin typeface="Cambria"/>
                          <a:cs typeface="Cambria"/>
                          <a:hlinkClick r:id="rId3"/>
                        </a:rPr>
                        <a:t>a@cs.ro</a:t>
                      </a:r>
                      <a:endParaRPr sz="2000">
                        <a:latin typeface="Cambria"/>
                        <a:cs typeface="Cambria"/>
                      </a:endParaRPr>
                    </a:p>
                  </a:txBody>
                  <a:tcPr marL="0" marR="0" marT="28575"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FFFFFF"/>
                    </a:solidFill>
                  </a:tcPr>
                </a:tc>
                <a:tc>
                  <a:txBody>
                    <a:bodyPr/>
                    <a:lstStyle/>
                    <a:p>
                      <a:pPr marL="92075">
                        <a:lnSpc>
                          <a:spcPct val="100000"/>
                        </a:lnSpc>
                        <a:spcBef>
                          <a:spcPts val="225"/>
                        </a:spcBef>
                      </a:pPr>
                      <a:r>
                        <a:rPr sz="2000" spc="-105" dirty="0">
                          <a:solidFill>
                            <a:srgbClr val="003366"/>
                          </a:solidFill>
                          <a:latin typeface="Cambria"/>
                          <a:cs typeface="Cambria"/>
                        </a:rPr>
                        <a:t>21</a:t>
                      </a:r>
                      <a:endParaRPr sz="2000">
                        <a:latin typeface="Cambria"/>
                        <a:cs typeface="Cambria"/>
                      </a:endParaRPr>
                    </a:p>
                  </a:txBody>
                  <a:tcPr marL="0" marR="0" marT="28575"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FFFFFF"/>
                    </a:solidFill>
                  </a:tcPr>
                </a:tc>
                <a:tc>
                  <a:txBody>
                    <a:bodyPr/>
                    <a:lstStyle/>
                    <a:p>
                      <a:pPr marR="52705" algn="ctr">
                        <a:lnSpc>
                          <a:spcPct val="100000"/>
                        </a:lnSpc>
                        <a:spcBef>
                          <a:spcPts val="225"/>
                        </a:spcBef>
                      </a:pPr>
                      <a:r>
                        <a:rPr sz="2000" spc="-105" dirty="0">
                          <a:solidFill>
                            <a:srgbClr val="003366"/>
                          </a:solidFill>
                          <a:latin typeface="Cambria"/>
                          <a:cs typeface="Cambria"/>
                        </a:rPr>
                        <a:t>332</a:t>
                      </a:r>
                      <a:endParaRPr sz="2000">
                        <a:latin typeface="Cambria"/>
                        <a:cs typeface="Cambria"/>
                      </a:endParaRPr>
                    </a:p>
                  </a:txBody>
                  <a:tcPr marL="0" marR="0" marT="28575"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solidFill>
                      <a:srgbClr val="FFFFFF"/>
                    </a:solidFill>
                  </a:tcPr>
                </a:tc>
              </a:tr>
            </a:tbl>
          </a:graphicData>
        </a:graphic>
      </p:graphicFrame>
      <p:graphicFrame>
        <p:nvGraphicFramePr>
          <p:cNvPr id="6" name="object 6"/>
          <p:cNvGraphicFramePr>
            <a:graphicFrameLocks noGrp="1"/>
          </p:cNvGraphicFramePr>
          <p:nvPr/>
        </p:nvGraphicFramePr>
        <p:xfrm>
          <a:off x="5700712" y="5049837"/>
          <a:ext cx="2101850" cy="1200149"/>
        </p:xfrm>
        <a:graphic>
          <a:graphicData uri="http://schemas.openxmlformats.org/drawingml/2006/table">
            <a:tbl>
              <a:tblPr firstRow="1" bandRow="1">
                <a:tableStyleId>{2D5ABB26-0587-4C30-8999-92F81FD0307C}</a:tableStyleId>
              </a:tblPr>
              <a:tblGrid>
                <a:gridCol w="1035050"/>
                <a:gridCol w="1066800"/>
              </a:tblGrid>
              <a:tr h="404844">
                <a:tc>
                  <a:txBody>
                    <a:bodyPr/>
                    <a:lstStyle/>
                    <a:p>
                      <a:pPr marL="245110">
                        <a:lnSpc>
                          <a:spcPct val="100000"/>
                        </a:lnSpc>
                        <a:spcBef>
                          <a:spcPts val="200"/>
                        </a:spcBef>
                      </a:pPr>
                      <a:r>
                        <a:rPr sz="2000" i="1" spc="-5" dirty="0">
                          <a:solidFill>
                            <a:srgbClr val="9A0000"/>
                          </a:solidFill>
                          <a:latin typeface="Palatino Linotype"/>
                          <a:cs typeface="Palatino Linotype"/>
                        </a:rPr>
                        <a:t>name</a:t>
                      </a:r>
                      <a:endParaRPr sz="2000">
                        <a:latin typeface="Palatino Linotype"/>
                        <a:cs typeface="Palatino Linotype"/>
                      </a:endParaRPr>
                    </a:p>
                  </a:txBody>
                  <a:tcPr marL="0" marR="0" marT="25400" marB="0">
                    <a:lnL w="12700">
                      <a:solidFill>
                        <a:srgbClr val="000000"/>
                      </a:solidFill>
                      <a:prstDash val="solid"/>
                    </a:lnL>
                    <a:lnR w="12700">
                      <a:solidFill>
                        <a:srgbClr val="000000"/>
                      </a:solidFill>
                      <a:prstDash val="solid"/>
                    </a:lnR>
                    <a:lnT w="28575">
                      <a:solidFill>
                        <a:srgbClr val="000000"/>
                      </a:solidFill>
                      <a:prstDash val="solid"/>
                    </a:lnT>
                    <a:lnB w="38100">
                      <a:solidFill>
                        <a:srgbClr val="000000"/>
                      </a:solidFill>
                      <a:prstDash val="solid"/>
                    </a:lnB>
                    <a:solidFill>
                      <a:srgbClr val="F4F4F4"/>
                    </a:solidFill>
                  </a:tcPr>
                </a:tc>
                <a:tc>
                  <a:txBody>
                    <a:bodyPr/>
                    <a:lstStyle/>
                    <a:p>
                      <a:pPr marL="254635">
                        <a:lnSpc>
                          <a:spcPct val="100000"/>
                        </a:lnSpc>
                        <a:spcBef>
                          <a:spcPts val="200"/>
                        </a:spcBef>
                      </a:pPr>
                      <a:r>
                        <a:rPr sz="2000" i="1" spc="-5" dirty="0">
                          <a:solidFill>
                            <a:srgbClr val="9A0000"/>
                          </a:solidFill>
                          <a:latin typeface="Palatino Linotype"/>
                          <a:cs typeface="Palatino Linotype"/>
                        </a:rPr>
                        <a:t>email</a:t>
                      </a:r>
                      <a:endParaRPr sz="2000">
                        <a:latin typeface="Palatino Linotype"/>
                        <a:cs typeface="Palatino Linotype"/>
                      </a:endParaRPr>
                    </a:p>
                  </a:txBody>
                  <a:tcPr marL="0" marR="0" marT="25400" marB="0">
                    <a:lnL w="12700">
                      <a:solidFill>
                        <a:srgbClr val="000000"/>
                      </a:solidFill>
                      <a:prstDash val="solid"/>
                    </a:lnL>
                    <a:lnR w="12700">
                      <a:solidFill>
                        <a:srgbClr val="000000"/>
                      </a:solidFill>
                      <a:prstDash val="solid"/>
                    </a:lnR>
                    <a:lnT w="28575">
                      <a:solidFill>
                        <a:srgbClr val="000000"/>
                      </a:solidFill>
                      <a:prstDash val="solid"/>
                    </a:lnT>
                    <a:lnB w="38100">
                      <a:solidFill>
                        <a:srgbClr val="000000"/>
                      </a:solidFill>
                      <a:prstDash val="solid"/>
                    </a:lnB>
                    <a:solidFill>
                      <a:srgbClr val="F4F4F4"/>
                    </a:solidFill>
                  </a:tcPr>
                </a:tc>
              </a:tr>
              <a:tr h="398430">
                <a:tc>
                  <a:txBody>
                    <a:bodyPr/>
                    <a:lstStyle/>
                    <a:p>
                      <a:pPr marL="92075">
                        <a:lnSpc>
                          <a:spcPct val="100000"/>
                        </a:lnSpc>
                        <a:spcBef>
                          <a:spcPts val="240"/>
                        </a:spcBef>
                      </a:pPr>
                      <a:r>
                        <a:rPr sz="2000" spc="45" dirty="0">
                          <a:solidFill>
                            <a:srgbClr val="003366"/>
                          </a:solidFill>
                          <a:latin typeface="Cambria"/>
                          <a:cs typeface="Cambria"/>
                        </a:rPr>
                        <a:t>John</a:t>
                      </a:r>
                      <a:endParaRPr sz="2000">
                        <a:latin typeface="Cambria"/>
                        <a:cs typeface="Cambria"/>
                      </a:endParaRPr>
                    </a:p>
                  </a:txBody>
                  <a:tcPr marL="0" marR="0" marT="30480" marB="0">
                    <a:lnL w="28575">
                      <a:solidFill>
                        <a:srgbClr val="000000"/>
                      </a:solidFill>
                      <a:prstDash val="solid"/>
                    </a:lnL>
                    <a:lnR w="12700">
                      <a:solidFill>
                        <a:srgbClr val="000000"/>
                      </a:solidFill>
                      <a:prstDash val="solid"/>
                    </a:lnR>
                    <a:lnT w="38100">
                      <a:solidFill>
                        <a:srgbClr val="000000"/>
                      </a:solidFill>
                      <a:prstDash val="solid"/>
                    </a:lnT>
                    <a:lnB w="12700">
                      <a:solidFill>
                        <a:srgbClr val="000000"/>
                      </a:solidFill>
                      <a:prstDash val="solid"/>
                    </a:lnB>
                    <a:solidFill>
                      <a:srgbClr val="FFFFFF"/>
                    </a:solidFill>
                  </a:tcPr>
                </a:tc>
                <a:tc>
                  <a:txBody>
                    <a:bodyPr/>
                    <a:lstStyle/>
                    <a:p>
                      <a:pPr marL="92075">
                        <a:lnSpc>
                          <a:spcPct val="100000"/>
                        </a:lnSpc>
                        <a:spcBef>
                          <a:spcPts val="240"/>
                        </a:spcBef>
                      </a:pPr>
                      <a:r>
                        <a:rPr sz="2000" spc="-40" dirty="0">
                          <a:solidFill>
                            <a:srgbClr val="003366"/>
                          </a:solidFill>
                          <a:latin typeface="Cambria"/>
                          <a:cs typeface="Cambria"/>
                          <a:hlinkClick r:id="rId2"/>
                        </a:rPr>
                        <a:t>j@cs.ro</a:t>
                      </a:r>
                      <a:endParaRPr sz="2000">
                        <a:latin typeface="Cambria"/>
                        <a:cs typeface="Cambria"/>
                      </a:endParaRPr>
                    </a:p>
                  </a:txBody>
                  <a:tcPr marL="0" marR="0" marT="30480" marB="0">
                    <a:lnL w="12700">
                      <a:solidFill>
                        <a:srgbClr val="000000"/>
                      </a:solidFill>
                      <a:prstDash val="solid"/>
                    </a:lnL>
                    <a:lnR w="28575">
                      <a:solidFill>
                        <a:srgbClr val="000000"/>
                      </a:solidFill>
                      <a:prstDash val="solid"/>
                    </a:lnR>
                    <a:lnT w="38100">
                      <a:solidFill>
                        <a:srgbClr val="000000"/>
                      </a:solidFill>
                      <a:prstDash val="solid"/>
                    </a:lnT>
                    <a:lnB w="12700">
                      <a:solidFill>
                        <a:srgbClr val="000000"/>
                      </a:solidFill>
                      <a:prstDash val="solid"/>
                    </a:lnB>
                    <a:solidFill>
                      <a:srgbClr val="FFFFFF"/>
                    </a:solidFill>
                  </a:tcPr>
                </a:tc>
              </a:tr>
              <a:tr h="396875">
                <a:tc>
                  <a:txBody>
                    <a:bodyPr/>
                    <a:lstStyle/>
                    <a:p>
                      <a:pPr marL="92075">
                        <a:lnSpc>
                          <a:spcPct val="100000"/>
                        </a:lnSpc>
                        <a:spcBef>
                          <a:spcPts val="229"/>
                        </a:spcBef>
                      </a:pPr>
                      <a:r>
                        <a:rPr sz="2000" spc="95" dirty="0">
                          <a:solidFill>
                            <a:srgbClr val="003366"/>
                          </a:solidFill>
                          <a:latin typeface="Cambria"/>
                          <a:cs typeface="Cambria"/>
                        </a:rPr>
                        <a:t>Anne</a:t>
                      </a:r>
                      <a:endParaRPr sz="2000">
                        <a:latin typeface="Cambria"/>
                        <a:cs typeface="Cambria"/>
                      </a:endParaRPr>
                    </a:p>
                  </a:txBody>
                  <a:tcPr marL="0" marR="0" marT="29209" marB="0">
                    <a:lnL w="28575">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FFFFFF"/>
                    </a:solidFill>
                  </a:tcPr>
                </a:tc>
                <a:tc>
                  <a:txBody>
                    <a:bodyPr/>
                    <a:lstStyle/>
                    <a:p>
                      <a:pPr marL="92075">
                        <a:lnSpc>
                          <a:spcPct val="100000"/>
                        </a:lnSpc>
                        <a:spcBef>
                          <a:spcPts val="229"/>
                        </a:spcBef>
                      </a:pPr>
                      <a:r>
                        <a:rPr sz="2000" spc="-25" dirty="0">
                          <a:solidFill>
                            <a:srgbClr val="003366"/>
                          </a:solidFill>
                          <a:latin typeface="Cambria"/>
                          <a:cs typeface="Cambria"/>
                          <a:hlinkClick r:id="rId3"/>
                        </a:rPr>
                        <a:t>a@cs.ro</a:t>
                      </a:r>
                      <a:endParaRPr sz="2000">
                        <a:latin typeface="Cambria"/>
                        <a:cs typeface="Cambria"/>
                      </a:endParaRPr>
                    </a:p>
                  </a:txBody>
                  <a:tcPr marL="0" marR="0" marT="29209"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solidFill>
                      <a:srgbClr val="FFFFFF"/>
                    </a:solidFill>
                  </a:tcPr>
                </a:tc>
              </a:tr>
            </a:tbl>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162656"/>
            <a:ext cx="3969867" cy="1243289"/>
          </a:xfrm>
          <a:prstGeom prst="rect">
            <a:avLst/>
          </a:prstGeom>
        </p:spPr>
        <p:txBody>
          <a:bodyPr vert="horz" wrap="square" lIns="0" tIns="12065" rIns="0" bIns="0" rtlCol="0">
            <a:spAutoFit/>
          </a:bodyPr>
          <a:lstStyle/>
          <a:p>
            <a:pPr marL="12700">
              <a:lnSpc>
                <a:spcPct val="100000"/>
              </a:lnSpc>
              <a:spcBef>
                <a:spcPts val="95"/>
              </a:spcBef>
            </a:pPr>
            <a:r>
              <a:rPr sz="4000" b="1" i="0" spc="20" dirty="0">
                <a:solidFill>
                  <a:srgbClr val="FF0000"/>
                </a:solidFill>
                <a:latin typeface="Cambria"/>
                <a:cs typeface="Cambria"/>
              </a:rPr>
              <a:t>Interogare</a:t>
            </a:r>
            <a:r>
              <a:rPr sz="4000" b="1" i="0" spc="35" dirty="0">
                <a:solidFill>
                  <a:srgbClr val="FF0000"/>
                </a:solidFill>
                <a:latin typeface="Cambria"/>
                <a:cs typeface="Cambria"/>
              </a:rPr>
              <a:t> </a:t>
            </a:r>
            <a:r>
              <a:rPr sz="4000" b="1" i="0" spc="310" dirty="0">
                <a:solidFill>
                  <a:srgbClr val="FF0000"/>
                </a:solidFill>
                <a:latin typeface="Cambria"/>
                <a:cs typeface="Cambria"/>
              </a:rPr>
              <a:t>SQL</a:t>
            </a:r>
            <a:endParaRPr sz="4000" b="1" dirty="0">
              <a:solidFill>
                <a:srgbClr val="FF0000"/>
              </a:solidFill>
              <a:latin typeface="Cambria"/>
              <a:cs typeface="Cambria"/>
            </a:endParaRPr>
          </a:p>
          <a:p>
            <a:pPr marL="12700">
              <a:lnSpc>
                <a:spcPct val="100000"/>
              </a:lnSpc>
              <a:spcBef>
                <a:spcPts val="5"/>
              </a:spcBef>
            </a:pPr>
            <a:r>
              <a:rPr sz="4000" b="1" i="0" spc="85" dirty="0">
                <a:solidFill>
                  <a:srgbClr val="FF0000"/>
                </a:solidFill>
                <a:latin typeface="Cambria"/>
                <a:cs typeface="Cambria"/>
              </a:rPr>
              <a:t>simplă</a:t>
            </a:r>
            <a:endParaRPr sz="4000" b="1" dirty="0">
              <a:solidFill>
                <a:srgbClr val="FF0000"/>
              </a:solidFill>
              <a:latin typeface="Cambria"/>
              <a:cs typeface="Cambria"/>
            </a:endParaRPr>
          </a:p>
        </p:txBody>
      </p:sp>
      <p:sp>
        <p:nvSpPr>
          <p:cNvPr id="3" name="object 3"/>
          <p:cNvSpPr txBox="1"/>
          <p:nvPr/>
        </p:nvSpPr>
        <p:spPr>
          <a:xfrm>
            <a:off x="228600" y="1525360"/>
            <a:ext cx="8915400" cy="4454525"/>
          </a:xfrm>
          <a:prstGeom prst="rect">
            <a:avLst/>
          </a:prstGeom>
        </p:spPr>
        <p:txBody>
          <a:bodyPr vert="horz" wrap="square" lIns="0" tIns="245110" rIns="0" bIns="0" rtlCol="0">
            <a:spAutoFit/>
          </a:bodyPr>
          <a:lstStyle/>
          <a:p>
            <a:pPr marL="443865" indent="-431800">
              <a:lnSpc>
                <a:spcPct val="100000"/>
              </a:lnSpc>
              <a:spcBef>
                <a:spcPts val="1930"/>
              </a:spcBef>
              <a:buSzPct val="75000"/>
              <a:buFont typeface="Wingdings"/>
              <a:buChar char="◼"/>
              <a:tabLst>
                <a:tab pos="443865" algn="l"/>
                <a:tab pos="444500" algn="l"/>
                <a:tab pos="2299970" algn="l"/>
              </a:tabLst>
            </a:pPr>
            <a:r>
              <a:rPr sz="2800" i="1" u="heavy" spc="-5" dirty="0">
                <a:solidFill>
                  <a:srgbClr val="9A0000"/>
                </a:solidFill>
                <a:uFill>
                  <a:solidFill>
                    <a:srgbClr val="9A0000"/>
                  </a:solidFill>
                </a:uFill>
                <a:latin typeface="Palatino Linotype"/>
                <a:cs typeface="Palatino Linotype"/>
              </a:rPr>
              <a:t>relation-list</a:t>
            </a:r>
            <a:r>
              <a:rPr sz="2800" i="1" spc="-5" dirty="0">
                <a:solidFill>
                  <a:srgbClr val="9A0000"/>
                </a:solidFill>
                <a:latin typeface="Palatino Linotype"/>
                <a:cs typeface="Palatino Linotype"/>
              </a:rPr>
              <a:t>	</a:t>
            </a:r>
            <a:r>
              <a:rPr sz="2800" dirty="0">
                <a:solidFill>
                  <a:srgbClr val="003366"/>
                </a:solidFill>
                <a:latin typeface="Cambria"/>
                <a:cs typeface="Cambria"/>
              </a:rPr>
              <a:t>- </a:t>
            </a:r>
            <a:r>
              <a:rPr sz="2800" spc="10" dirty="0">
                <a:solidFill>
                  <a:srgbClr val="003366"/>
                </a:solidFill>
                <a:latin typeface="Cambria"/>
                <a:cs typeface="Cambria"/>
              </a:rPr>
              <a:t>lista </a:t>
            </a:r>
            <a:r>
              <a:rPr sz="2800" spc="65" dirty="0">
                <a:solidFill>
                  <a:srgbClr val="003366"/>
                </a:solidFill>
                <a:latin typeface="Cambria"/>
                <a:cs typeface="Cambria"/>
              </a:rPr>
              <a:t>de </a:t>
            </a:r>
            <a:r>
              <a:rPr sz="2800" spc="75" dirty="0">
                <a:solidFill>
                  <a:srgbClr val="003366"/>
                </a:solidFill>
                <a:latin typeface="Cambria"/>
                <a:cs typeface="Cambria"/>
              </a:rPr>
              <a:t>nume </a:t>
            </a:r>
            <a:r>
              <a:rPr sz="2800" spc="65" dirty="0">
                <a:solidFill>
                  <a:srgbClr val="003366"/>
                </a:solidFill>
                <a:latin typeface="Cambria"/>
                <a:cs typeface="Cambria"/>
              </a:rPr>
              <a:t>de</a:t>
            </a:r>
            <a:r>
              <a:rPr sz="2800" spc="245" dirty="0">
                <a:solidFill>
                  <a:srgbClr val="003366"/>
                </a:solidFill>
                <a:latin typeface="Cambria"/>
                <a:cs typeface="Cambria"/>
              </a:rPr>
              <a:t> </a:t>
            </a:r>
            <a:r>
              <a:rPr sz="2800" spc="30" dirty="0">
                <a:solidFill>
                  <a:srgbClr val="003366"/>
                </a:solidFill>
                <a:latin typeface="Cambria"/>
                <a:cs typeface="Cambria"/>
              </a:rPr>
              <a:t>relaţii/tabele.</a:t>
            </a:r>
            <a:endParaRPr sz="2800" dirty="0">
              <a:latin typeface="Cambria"/>
              <a:cs typeface="Cambria"/>
            </a:endParaRPr>
          </a:p>
          <a:p>
            <a:pPr marL="443865" indent="-431800">
              <a:lnSpc>
                <a:spcPct val="100000"/>
              </a:lnSpc>
              <a:spcBef>
                <a:spcPts val="1825"/>
              </a:spcBef>
              <a:buSzPct val="75000"/>
              <a:buFont typeface="Wingdings"/>
              <a:buChar char="◼"/>
              <a:tabLst>
                <a:tab pos="443865" algn="l"/>
                <a:tab pos="444500" algn="l"/>
                <a:tab pos="2044064" algn="l"/>
              </a:tabLst>
            </a:pPr>
            <a:r>
              <a:rPr sz="2800" i="1" u="heavy" spc="-5" dirty="0">
                <a:solidFill>
                  <a:srgbClr val="9A0000"/>
                </a:solidFill>
                <a:uFill>
                  <a:solidFill>
                    <a:srgbClr val="9A0000"/>
                  </a:solidFill>
                </a:uFill>
                <a:latin typeface="Palatino Linotype"/>
                <a:cs typeface="Palatino Linotype"/>
              </a:rPr>
              <a:t>target-list</a:t>
            </a:r>
            <a:r>
              <a:rPr sz="2800" i="1" spc="-5" dirty="0">
                <a:solidFill>
                  <a:srgbClr val="9A0000"/>
                </a:solidFill>
                <a:latin typeface="Palatino Linotype"/>
                <a:cs typeface="Palatino Linotype"/>
              </a:rPr>
              <a:t>	</a:t>
            </a:r>
            <a:r>
              <a:rPr sz="2800" dirty="0">
                <a:solidFill>
                  <a:srgbClr val="003366"/>
                </a:solidFill>
                <a:latin typeface="Cambria"/>
                <a:cs typeface="Cambria"/>
              </a:rPr>
              <a:t>- </a:t>
            </a:r>
            <a:r>
              <a:rPr sz="2800" spc="10" dirty="0">
                <a:solidFill>
                  <a:srgbClr val="003366"/>
                </a:solidFill>
                <a:latin typeface="Cambria"/>
                <a:cs typeface="Cambria"/>
              </a:rPr>
              <a:t>listă </a:t>
            </a:r>
            <a:r>
              <a:rPr sz="2800" spc="60" dirty="0">
                <a:solidFill>
                  <a:srgbClr val="003366"/>
                </a:solidFill>
                <a:latin typeface="Cambria"/>
                <a:cs typeface="Cambria"/>
              </a:rPr>
              <a:t>de </a:t>
            </a:r>
            <a:r>
              <a:rPr sz="2800" dirty="0">
                <a:solidFill>
                  <a:srgbClr val="003366"/>
                </a:solidFill>
                <a:latin typeface="Cambria"/>
                <a:cs typeface="Cambria"/>
              </a:rPr>
              <a:t>attribute </a:t>
            </a:r>
            <a:r>
              <a:rPr sz="2800" spc="15" dirty="0">
                <a:solidFill>
                  <a:srgbClr val="003366"/>
                </a:solidFill>
                <a:latin typeface="Cambria"/>
                <a:cs typeface="Cambria"/>
              </a:rPr>
              <a:t>ale </a:t>
            </a:r>
            <a:r>
              <a:rPr sz="2800" spc="5" dirty="0">
                <a:solidFill>
                  <a:srgbClr val="003366"/>
                </a:solidFill>
                <a:latin typeface="Cambria"/>
                <a:cs typeface="Cambria"/>
              </a:rPr>
              <a:t>relaţiilor</a:t>
            </a:r>
            <a:r>
              <a:rPr sz="2800" spc="375" dirty="0">
                <a:solidFill>
                  <a:srgbClr val="003366"/>
                </a:solidFill>
                <a:latin typeface="Cambria"/>
                <a:cs typeface="Cambria"/>
              </a:rPr>
              <a:t> </a:t>
            </a:r>
            <a:r>
              <a:rPr sz="2800" spc="85" dirty="0">
                <a:solidFill>
                  <a:srgbClr val="003366"/>
                </a:solidFill>
                <a:latin typeface="Cambria"/>
                <a:cs typeface="Cambria"/>
              </a:rPr>
              <a:t>din</a:t>
            </a:r>
            <a:endParaRPr sz="2800" dirty="0">
              <a:latin typeface="Cambria"/>
              <a:cs typeface="Cambria"/>
            </a:endParaRPr>
          </a:p>
          <a:p>
            <a:pPr marR="65405" algn="r">
              <a:lnSpc>
                <a:spcPct val="100000"/>
              </a:lnSpc>
              <a:spcBef>
                <a:spcPts val="675"/>
              </a:spcBef>
            </a:pPr>
            <a:r>
              <a:rPr sz="2800" i="1" spc="-10" dirty="0">
                <a:solidFill>
                  <a:srgbClr val="003366"/>
                </a:solidFill>
                <a:latin typeface="Palatino Linotype"/>
                <a:cs typeface="Palatino Linotype"/>
              </a:rPr>
              <a:t>r</a:t>
            </a:r>
            <a:r>
              <a:rPr sz="2800" i="1" dirty="0">
                <a:solidFill>
                  <a:srgbClr val="003366"/>
                </a:solidFill>
                <a:latin typeface="Palatino Linotype"/>
                <a:cs typeface="Palatino Linotype"/>
              </a:rPr>
              <a:t>e</a:t>
            </a:r>
            <a:r>
              <a:rPr sz="2800" i="1" spc="-5" dirty="0">
                <a:solidFill>
                  <a:srgbClr val="003366"/>
                </a:solidFill>
                <a:latin typeface="Palatino Linotype"/>
                <a:cs typeface="Palatino Linotype"/>
              </a:rPr>
              <a:t>latio</a:t>
            </a:r>
            <a:r>
              <a:rPr sz="2800" i="1" spc="5" dirty="0">
                <a:solidFill>
                  <a:srgbClr val="003366"/>
                </a:solidFill>
                <a:latin typeface="Palatino Linotype"/>
                <a:cs typeface="Palatino Linotype"/>
              </a:rPr>
              <a:t>n</a:t>
            </a:r>
            <a:r>
              <a:rPr sz="2800" i="1" spc="-5" dirty="0">
                <a:solidFill>
                  <a:srgbClr val="003366"/>
                </a:solidFill>
                <a:latin typeface="Palatino Linotype"/>
                <a:cs typeface="Palatino Linotype"/>
              </a:rPr>
              <a:t>-li</a:t>
            </a:r>
            <a:r>
              <a:rPr sz="2800" i="1" dirty="0">
                <a:solidFill>
                  <a:srgbClr val="003366"/>
                </a:solidFill>
                <a:latin typeface="Palatino Linotype"/>
                <a:cs typeface="Palatino Linotype"/>
              </a:rPr>
              <a:t>s</a:t>
            </a:r>
            <a:r>
              <a:rPr sz="2800" i="1" spc="-5" dirty="0">
                <a:solidFill>
                  <a:srgbClr val="003366"/>
                </a:solidFill>
                <a:latin typeface="Palatino Linotype"/>
                <a:cs typeface="Palatino Linotype"/>
              </a:rPr>
              <a:t>t</a:t>
            </a:r>
            <a:endParaRPr sz="2800" dirty="0">
              <a:latin typeface="Palatino Linotype"/>
              <a:cs typeface="Palatino Linotype"/>
            </a:endParaRPr>
          </a:p>
          <a:p>
            <a:pPr marL="355600" marR="5080" indent="-342900">
              <a:lnSpc>
                <a:spcPct val="100200"/>
              </a:lnSpc>
              <a:spcBef>
                <a:spcPts val="1820"/>
              </a:spcBef>
              <a:buClr>
                <a:srgbClr val="9A0000"/>
              </a:buClr>
              <a:buSzPct val="75000"/>
              <a:buFont typeface="Wingdings"/>
              <a:buChar char="◼"/>
              <a:tabLst>
                <a:tab pos="443865" algn="l"/>
                <a:tab pos="444500" algn="l"/>
                <a:tab pos="2411095" algn="l"/>
              </a:tabLst>
            </a:pPr>
            <a:r>
              <a:rPr dirty="0"/>
              <a:t>	</a:t>
            </a:r>
            <a:r>
              <a:rPr sz="2800" i="1" u="heavy" spc="-5" dirty="0">
                <a:solidFill>
                  <a:srgbClr val="9A0000"/>
                </a:solidFill>
                <a:uFill>
                  <a:solidFill>
                    <a:srgbClr val="9A0000"/>
                  </a:solidFill>
                </a:uFill>
                <a:latin typeface="Palatino Linotype"/>
                <a:cs typeface="Palatino Linotype"/>
              </a:rPr>
              <a:t>qualification</a:t>
            </a:r>
            <a:r>
              <a:rPr sz="2800" i="1" spc="-5" dirty="0">
                <a:solidFill>
                  <a:srgbClr val="9A0000"/>
                </a:solidFill>
                <a:latin typeface="Palatino Linotype"/>
                <a:cs typeface="Palatino Linotype"/>
              </a:rPr>
              <a:t>	</a:t>
            </a:r>
            <a:r>
              <a:rPr sz="2800" dirty="0">
                <a:solidFill>
                  <a:srgbClr val="003366"/>
                </a:solidFill>
                <a:latin typeface="Cambria"/>
                <a:cs typeface="Cambria"/>
              </a:rPr>
              <a:t>- </a:t>
            </a:r>
            <a:r>
              <a:rPr sz="2800" spc="35" dirty="0">
                <a:solidFill>
                  <a:srgbClr val="003366"/>
                </a:solidFill>
                <a:latin typeface="Cambria"/>
                <a:cs typeface="Cambria"/>
              </a:rPr>
              <a:t>comparaţii </a:t>
            </a:r>
            <a:r>
              <a:rPr sz="2800" spc="45" dirty="0">
                <a:solidFill>
                  <a:srgbClr val="003366"/>
                </a:solidFill>
                <a:latin typeface="Cambria"/>
                <a:cs typeface="Cambria"/>
              </a:rPr>
              <a:t>logice </a:t>
            </a:r>
            <a:r>
              <a:rPr sz="2800" spc="30" dirty="0">
                <a:solidFill>
                  <a:srgbClr val="003366"/>
                </a:solidFill>
                <a:latin typeface="Cambria"/>
                <a:cs typeface="Cambria"/>
              </a:rPr>
              <a:t>(</a:t>
            </a:r>
            <a:r>
              <a:rPr sz="2800" spc="30" dirty="0">
                <a:solidFill>
                  <a:srgbClr val="336699"/>
                </a:solidFill>
                <a:latin typeface="Cambria"/>
                <a:cs typeface="Cambria"/>
              </a:rPr>
              <a:t>Attr </a:t>
            </a:r>
            <a:r>
              <a:rPr sz="2800" i="1" spc="-5" dirty="0">
                <a:solidFill>
                  <a:srgbClr val="336699"/>
                </a:solidFill>
                <a:latin typeface="Palatino Linotype"/>
                <a:cs typeface="Palatino Linotype"/>
              </a:rPr>
              <a:t>op </a:t>
            </a:r>
            <a:r>
              <a:rPr sz="2800" spc="10" dirty="0">
                <a:solidFill>
                  <a:srgbClr val="336699"/>
                </a:solidFill>
                <a:latin typeface="Cambria"/>
                <a:cs typeface="Cambria"/>
              </a:rPr>
              <a:t>const </a:t>
            </a:r>
            <a:r>
              <a:rPr sz="2800" spc="50" dirty="0">
                <a:solidFill>
                  <a:srgbClr val="003366"/>
                </a:solidFill>
                <a:latin typeface="Cambria"/>
                <a:cs typeface="Cambria"/>
              </a:rPr>
              <a:t>sau </a:t>
            </a:r>
            <a:r>
              <a:rPr sz="2800" spc="50" dirty="0">
                <a:solidFill>
                  <a:srgbClr val="336699"/>
                </a:solidFill>
                <a:latin typeface="Cambria"/>
                <a:cs typeface="Cambria"/>
              </a:rPr>
              <a:t> </a:t>
            </a:r>
            <a:r>
              <a:rPr sz="2800" spc="30" dirty="0">
                <a:solidFill>
                  <a:srgbClr val="336699"/>
                </a:solidFill>
                <a:latin typeface="Cambria"/>
                <a:cs typeface="Cambria"/>
              </a:rPr>
              <a:t>   </a:t>
            </a:r>
            <a:r>
              <a:rPr sz="2800" spc="525" dirty="0">
                <a:solidFill>
                  <a:srgbClr val="336699"/>
                </a:solidFill>
                <a:latin typeface="Cambria"/>
                <a:cs typeface="Cambria"/>
              </a:rPr>
              <a:t> </a:t>
            </a:r>
            <a:r>
              <a:rPr sz="2800" spc="30" dirty="0">
                <a:solidFill>
                  <a:srgbClr val="336699"/>
                </a:solidFill>
                <a:latin typeface="Cambria"/>
                <a:cs typeface="Cambria"/>
              </a:rPr>
              <a:t>Attr1 </a:t>
            </a:r>
            <a:r>
              <a:rPr sz="2800" i="1" spc="-5" dirty="0">
                <a:solidFill>
                  <a:srgbClr val="336699"/>
                </a:solidFill>
                <a:latin typeface="Palatino Linotype"/>
                <a:cs typeface="Palatino Linotype"/>
              </a:rPr>
              <a:t>op </a:t>
            </a:r>
            <a:r>
              <a:rPr sz="2800" spc="45" dirty="0">
                <a:solidFill>
                  <a:srgbClr val="336699"/>
                </a:solidFill>
                <a:latin typeface="Cambria"/>
                <a:cs typeface="Cambria"/>
              </a:rPr>
              <a:t>Attr2</a:t>
            </a:r>
            <a:r>
              <a:rPr sz="2800" spc="45" dirty="0">
                <a:solidFill>
                  <a:srgbClr val="003366"/>
                </a:solidFill>
                <a:latin typeface="Cambria"/>
                <a:cs typeface="Cambria"/>
              </a:rPr>
              <a:t>, </a:t>
            </a:r>
            <a:r>
              <a:rPr sz="2800" spc="80" dirty="0">
                <a:solidFill>
                  <a:srgbClr val="003366"/>
                </a:solidFill>
                <a:latin typeface="Cambria"/>
                <a:cs typeface="Cambria"/>
              </a:rPr>
              <a:t>unde </a:t>
            </a:r>
            <a:r>
              <a:rPr sz="2800" i="1" spc="-5" dirty="0">
                <a:solidFill>
                  <a:srgbClr val="336699"/>
                </a:solidFill>
                <a:latin typeface="Palatino Linotype"/>
                <a:cs typeface="Palatino Linotype"/>
              </a:rPr>
              <a:t>op </a:t>
            </a:r>
            <a:r>
              <a:rPr sz="2800" spc="5" dirty="0">
                <a:solidFill>
                  <a:srgbClr val="003366"/>
                </a:solidFill>
                <a:latin typeface="Cambria"/>
                <a:cs typeface="Cambria"/>
              </a:rPr>
              <a:t>is </a:t>
            </a:r>
            <a:r>
              <a:rPr sz="2800" spc="25" dirty="0">
                <a:solidFill>
                  <a:srgbClr val="003366"/>
                </a:solidFill>
                <a:latin typeface="Cambria"/>
                <a:cs typeface="Cambria"/>
              </a:rPr>
              <a:t>one </a:t>
            </a:r>
            <a:r>
              <a:rPr sz="2800" spc="60" dirty="0">
                <a:solidFill>
                  <a:srgbClr val="003366"/>
                </a:solidFill>
                <a:latin typeface="Cambria"/>
                <a:cs typeface="Cambria"/>
              </a:rPr>
              <a:t>of </a:t>
            </a:r>
            <a:r>
              <a:rPr sz="2800" spc="130" dirty="0">
                <a:solidFill>
                  <a:srgbClr val="003366"/>
                </a:solidFill>
                <a:latin typeface="Cambria"/>
                <a:cs typeface="Cambria"/>
              </a:rPr>
              <a:t>&lt;, &gt;, =, </a:t>
            </a:r>
            <a:r>
              <a:rPr sz="2800" spc="50" dirty="0">
                <a:solidFill>
                  <a:srgbClr val="003366"/>
                </a:solidFill>
                <a:latin typeface="Cambria"/>
                <a:cs typeface="Cambria"/>
              </a:rPr>
              <a:t>≤, ≥, </a:t>
            </a:r>
            <a:r>
              <a:rPr sz="2800" spc="-80" dirty="0">
                <a:solidFill>
                  <a:srgbClr val="003366"/>
                </a:solidFill>
                <a:latin typeface="Cambria"/>
                <a:cs typeface="Cambria"/>
              </a:rPr>
              <a:t>≠)  </a:t>
            </a:r>
            <a:r>
              <a:rPr sz="2800" spc="30" dirty="0">
                <a:solidFill>
                  <a:srgbClr val="003366"/>
                </a:solidFill>
                <a:latin typeface="Cambria"/>
                <a:cs typeface="Cambria"/>
              </a:rPr>
              <a:t>combinate </a:t>
            </a:r>
            <a:r>
              <a:rPr sz="2800" spc="65" dirty="0">
                <a:solidFill>
                  <a:srgbClr val="003366"/>
                </a:solidFill>
                <a:latin typeface="Cambria"/>
                <a:cs typeface="Cambria"/>
              </a:rPr>
              <a:t>cu </a:t>
            </a:r>
            <a:r>
              <a:rPr sz="2400" spc="275" dirty="0">
                <a:solidFill>
                  <a:srgbClr val="003366"/>
                </a:solidFill>
                <a:latin typeface="Cambria"/>
                <a:cs typeface="Cambria"/>
              </a:rPr>
              <a:t>AND, </a:t>
            </a:r>
            <a:r>
              <a:rPr sz="2400" spc="210" dirty="0">
                <a:solidFill>
                  <a:srgbClr val="003366"/>
                </a:solidFill>
                <a:latin typeface="Cambria"/>
                <a:cs typeface="Cambria"/>
              </a:rPr>
              <a:t>OR </a:t>
            </a:r>
            <a:r>
              <a:rPr sz="2800" spc="50" dirty="0">
                <a:solidFill>
                  <a:srgbClr val="003366"/>
                </a:solidFill>
                <a:latin typeface="Cambria"/>
                <a:cs typeface="Cambria"/>
              </a:rPr>
              <a:t>sau</a:t>
            </a:r>
            <a:r>
              <a:rPr sz="2800" spc="-204" dirty="0">
                <a:solidFill>
                  <a:srgbClr val="003366"/>
                </a:solidFill>
                <a:latin typeface="Cambria"/>
                <a:cs typeface="Cambria"/>
              </a:rPr>
              <a:t> </a:t>
            </a:r>
            <a:r>
              <a:rPr sz="2400" spc="210" dirty="0">
                <a:solidFill>
                  <a:srgbClr val="003366"/>
                </a:solidFill>
                <a:latin typeface="Cambria"/>
                <a:cs typeface="Cambria"/>
              </a:rPr>
              <a:t>NOT</a:t>
            </a:r>
            <a:r>
              <a:rPr sz="2800" spc="210" dirty="0">
                <a:solidFill>
                  <a:srgbClr val="003366"/>
                </a:solidFill>
                <a:latin typeface="Cambria"/>
                <a:cs typeface="Cambria"/>
              </a:rPr>
              <a:t>.</a:t>
            </a:r>
            <a:endParaRPr sz="2800" dirty="0">
              <a:latin typeface="Cambria"/>
              <a:cs typeface="Cambria"/>
            </a:endParaRPr>
          </a:p>
          <a:p>
            <a:pPr marL="355600" marR="75565" indent="-342900">
              <a:lnSpc>
                <a:spcPct val="100299"/>
              </a:lnSpc>
              <a:spcBef>
                <a:spcPts val="1805"/>
              </a:spcBef>
              <a:buClr>
                <a:srgbClr val="9A0000"/>
              </a:buClr>
              <a:buSzPct val="75000"/>
              <a:buFont typeface="Wingdings"/>
              <a:buChar char="◼"/>
              <a:tabLst>
                <a:tab pos="443865" algn="l"/>
                <a:tab pos="444500" algn="l"/>
              </a:tabLst>
            </a:pPr>
            <a:r>
              <a:rPr dirty="0"/>
              <a:t>	</a:t>
            </a:r>
            <a:r>
              <a:rPr sz="2800" i="1" u="heavy" spc="-5" dirty="0">
                <a:solidFill>
                  <a:srgbClr val="9A0000"/>
                </a:solidFill>
                <a:uFill>
                  <a:solidFill>
                    <a:srgbClr val="9A0000"/>
                  </a:solidFill>
                </a:uFill>
                <a:latin typeface="Palatino Linotype"/>
                <a:cs typeface="Palatino Linotype"/>
              </a:rPr>
              <a:t>DISTINCT</a:t>
            </a:r>
            <a:r>
              <a:rPr sz="2800" i="1" spc="-5" dirty="0">
                <a:solidFill>
                  <a:srgbClr val="9A0000"/>
                </a:solidFill>
                <a:latin typeface="Palatino Linotype"/>
                <a:cs typeface="Palatino Linotype"/>
              </a:rPr>
              <a:t> </a:t>
            </a:r>
            <a:r>
              <a:rPr sz="2800" spc="5" dirty="0">
                <a:solidFill>
                  <a:srgbClr val="003366"/>
                </a:solidFill>
                <a:latin typeface="Cambria"/>
                <a:cs typeface="Cambria"/>
              </a:rPr>
              <a:t>(optional) </a:t>
            </a:r>
            <a:r>
              <a:rPr sz="2800" dirty="0">
                <a:solidFill>
                  <a:srgbClr val="003366"/>
                </a:solidFill>
                <a:latin typeface="Cambria"/>
                <a:cs typeface="Cambria"/>
              </a:rPr>
              <a:t>- </a:t>
            </a:r>
            <a:r>
              <a:rPr sz="2800" spc="50" dirty="0">
                <a:solidFill>
                  <a:srgbClr val="003366"/>
                </a:solidFill>
                <a:latin typeface="Cambria"/>
                <a:cs typeface="Cambria"/>
              </a:rPr>
              <a:t>indică </a:t>
            </a:r>
            <a:r>
              <a:rPr sz="2800" spc="60" dirty="0">
                <a:solidFill>
                  <a:srgbClr val="003366"/>
                </a:solidFill>
                <a:latin typeface="Cambria"/>
                <a:cs typeface="Cambria"/>
              </a:rPr>
              <a:t>faptul </a:t>
            </a:r>
            <a:r>
              <a:rPr sz="2800" spc="15" dirty="0">
                <a:solidFill>
                  <a:srgbClr val="003366"/>
                </a:solidFill>
                <a:latin typeface="Cambria"/>
                <a:cs typeface="Cambria"/>
              </a:rPr>
              <a:t>că </a:t>
            </a:r>
            <a:r>
              <a:rPr sz="2800" spc="40" dirty="0">
                <a:solidFill>
                  <a:srgbClr val="003366"/>
                </a:solidFill>
                <a:latin typeface="Cambria"/>
                <a:cs typeface="Cambria"/>
              </a:rPr>
              <a:t>rezultatul  </a:t>
            </a:r>
            <a:r>
              <a:rPr sz="2800" spc="55" dirty="0">
                <a:solidFill>
                  <a:srgbClr val="003366"/>
                </a:solidFill>
                <a:latin typeface="Cambria"/>
                <a:cs typeface="Cambria"/>
              </a:rPr>
              <a:t>final </a:t>
            </a:r>
            <a:r>
              <a:rPr sz="2800" spc="95" dirty="0">
                <a:solidFill>
                  <a:srgbClr val="003366"/>
                </a:solidFill>
                <a:latin typeface="Cambria"/>
                <a:cs typeface="Cambria"/>
              </a:rPr>
              <a:t>nu </a:t>
            </a:r>
            <a:r>
              <a:rPr sz="2800" spc="20" dirty="0">
                <a:solidFill>
                  <a:srgbClr val="003366"/>
                </a:solidFill>
                <a:latin typeface="Cambria"/>
                <a:cs typeface="Cambria"/>
              </a:rPr>
              <a:t>conţine</a:t>
            </a:r>
            <a:r>
              <a:rPr sz="2800" spc="65" dirty="0">
                <a:solidFill>
                  <a:srgbClr val="003366"/>
                </a:solidFill>
                <a:latin typeface="Cambria"/>
                <a:cs typeface="Cambria"/>
              </a:rPr>
              <a:t> </a:t>
            </a:r>
            <a:r>
              <a:rPr sz="2800" spc="60" dirty="0">
                <a:solidFill>
                  <a:srgbClr val="003366"/>
                </a:solidFill>
                <a:latin typeface="Cambria"/>
                <a:cs typeface="Cambria"/>
              </a:rPr>
              <a:t>duplicate.</a:t>
            </a:r>
            <a:endParaRPr sz="2800" dirty="0">
              <a:latin typeface="Cambria"/>
              <a:cs typeface="Cambria"/>
            </a:endParaRPr>
          </a:p>
        </p:txBody>
      </p:sp>
      <p:sp>
        <p:nvSpPr>
          <p:cNvPr id="4" name="object 4"/>
          <p:cNvSpPr txBox="1"/>
          <p:nvPr/>
        </p:nvSpPr>
        <p:spPr>
          <a:xfrm>
            <a:off x="4436364" y="431291"/>
            <a:ext cx="4590415" cy="1016635"/>
          </a:xfrm>
          <a:prstGeom prst="rect">
            <a:avLst/>
          </a:prstGeom>
          <a:solidFill>
            <a:srgbClr val="FFFFFF"/>
          </a:solidFill>
          <a:ln w="12192">
            <a:solidFill>
              <a:srgbClr val="000000"/>
            </a:solidFill>
          </a:ln>
        </p:spPr>
        <p:txBody>
          <a:bodyPr vert="horz" wrap="square" lIns="0" tIns="14604" rIns="0" bIns="0" rtlCol="0">
            <a:spAutoFit/>
          </a:bodyPr>
          <a:lstStyle/>
          <a:p>
            <a:pPr marL="91440" marR="222885">
              <a:lnSpc>
                <a:spcPct val="100000"/>
              </a:lnSpc>
              <a:spcBef>
                <a:spcPts val="114"/>
              </a:spcBef>
            </a:pPr>
            <a:r>
              <a:rPr sz="2000" b="1" spc="-5" dirty="0">
                <a:solidFill>
                  <a:srgbClr val="9A0000"/>
                </a:solidFill>
                <a:latin typeface="Courier New"/>
                <a:cs typeface="Courier New"/>
              </a:rPr>
              <a:t>SELECT </a:t>
            </a:r>
            <a:r>
              <a:rPr sz="2000" b="1" spc="-5" dirty="0">
                <a:latin typeface="Courier New"/>
                <a:cs typeface="Courier New"/>
              </a:rPr>
              <a:t>[</a:t>
            </a:r>
            <a:r>
              <a:rPr sz="2000" b="1" spc="-5" dirty="0">
                <a:solidFill>
                  <a:srgbClr val="9A0000"/>
                </a:solidFill>
                <a:latin typeface="Courier New"/>
                <a:cs typeface="Courier New"/>
              </a:rPr>
              <a:t>DISTINCT</a:t>
            </a:r>
            <a:r>
              <a:rPr sz="2000" b="1" spc="-5" dirty="0">
                <a:latin typeface="Courier New"/>
                <a:cs typeface="Courier New"/>
              </a:rPr>
              <a:t>]</a:t>
            </a:r>
            <a:r>
              <a:rPr sz="2000" b="1" i="1" spc="-5" dirty="0">
                <a:latin typeface="Courier New"/>
                <a:cs typeface="Courier New"/>
              </a:rPr>
              <a:t>target-list  </a:t>
            </a:r>
            <a:r>
              <a:rPr sz="2000" b="1" spc="-5" dirty="0">
                <a:solidFill>
                  <a:srgbClr val="9A0000"/>
                </a:solidFill>
                <a:latin typeface="Courier New"/>
                <a:cs typeface="Courier New"/>
              </a:rPr>
              <a:t>FROM </a:t>
            </a:r>
            <a:r>
              <a:rPr sz="2000" b="1" spc="-5" dirty="0">
                <a:latin typeface="Courier New"/>
                <a:cs typeface="Courier New"/>
              </a:rPr>
              <a:t>relation-list</a:t>
            </a:r>
            <a:endParaRPr sz="2000">
              <a:latin typeface="Courier New"/>
              <a:cs typeface="Courier New"/>
            </a:endParaRPr>
          </a:p>
          <a:p>
            <a:pPr marL="91440">
              <a:lnSpc>
                <a:spcPct val="100000"/>
              </a:lnSpc>
            </a:pPr>
            <a:r>
              <a:rPr sz="2000" b="1" spc="-5" dirty="0">
                <a:solidFill>
                  <a:srgbClr val="9A0000"/>
                </a:solidFill>
                <a:latin typeface="Courier New"/>
                <a:cs typeface="Courier New"/>
              </a:rPr>
              <a:t>WHERE </a:t>
            </a:r>
            <a:r>
              <a:rPr sz="2000" b="1" i="1" spc="-5" dirty="0">
                <a:latin typeface="Courier New"/>
                <a:cs typeface="Courier New"/>
              </a:rPr>
              <a:t>qualification</a:t>
            </a:r>
            <a:endParaRPr sz="2000">
              <a:latin typeface="Courier New"/>
              <a:cs typeface="Courier New"/>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47800" y="438658"/>
            <a:ext cx="6096000" cy="635000"/>
          </a:xfrm>
          <a:prstGeom prst="rect">
            <a:avLst/>
          </a:prstGeom>
        </p:spPr>
        <p:txBody>
          <a:bodyPr vert="horz" wrap="square" lIns="0" tIns="12065" rIns="0" bIns="0" rtlCol="0">
            <a:spAutoFit/>
          </a:bodyPr>
          <a:lstStyle/>
          <a:p>
            <a:pPr marL="12700">
              <a:lnSpc>
                <a:spcPct val="100000"/>
              </a:lnSpc>
              <a:spcBef>
                <a:spcPts val="95"/>
              </a:spcBef>
            </a:pPr>
            <a:r>
              <a:rPr sz="4000" b="1" i="0" spc="80" dirty="0">
                <a:solidFill>
                  <a:srgbClr val="FF0000"/>
                </a:solidFill>
                <a:latin typeface="Arial" pitchFamily="34" charset="0"/>
                <a:cs typeface="Arial" pitchFamily="34" charset="0"/>
              </a:rPr>
              <a:t>Evaluare</a:t>
            </a:r>
            <a:r>
              <a:rPr sz="4000" b="1" i="0" spc="70" dirty="0">
                <a:solidFill>
                  <a:srgbClr val="FF0000"/>
                </a:solidFill>
                <a:latin typeface="Arial" pitchFamily="34" charset="0"/>
                <a:cs typeface="Arial" pitchFamily="34" charset="0"/>
              </a:rPr>
              <a:t> </a:t>
            </a:r>
            <a:r>
              <a:rPr sz="4000" b="1" i="0" spc="55" dirty="0">
                <a:solidFill>
                  <a:srgbClr val="FF0000"/>
                </a:solidFill>
                <a:latin typeface="Arial" pitchFamily="34" charset="0"/>
                <a:cs typeface="Arial" pitchFamily="34" charset="0"/>
              </a:rPr>
              <a:t>conceptuală</a:t>
            </a:r>
            <a:endParaRPr sz="4000" b="1" dirty="0">
              <a:solidFill>
                <a:srgbClr val="FF0000"/>
              </a:solidFill>
              <a:latin typeface="Arial" pitchFamily="34" charset="0"/>
              <a:cs typeface="Arial" pitchFamily="34" charset="0"/>
            </a:endParaRPr>
          </a:p>
        </p:txBody>
      </p:sp>
      <p:sp>
        <p:nvSpPr>
          <p:cNvPr id="3" name="object 3"/>
          <p:cNvSpPr txBox="1"/>
          <p:nvPr/>
        </p:nvSpPr>
        <p:spPr>
          <a:xfrm>
            <a:off x="430062" y="2802300"/>
            <a:ext cx="8561538" cy="3511859"/>
          </a:xfrm>
          <a:prstGeom prst="rect">
            <a:avLst/>
          </a:prstGeom>
        </p:spPr>
        <p:txBody>
          <a:bodyPr vert="horz" wrap="square" lIns="0" tIns="244475" rIns="0" bIns="0" rtlCol="0">
            <a:spAutoFit/>
          </a:bodyPr>
          <a:lstStyle/>
          <a:p>
            <a:pPr marL="299085" indent="-287020">
              <a:lnSpc>
                <a:spcPct val="100000"/>
              </a:lnSpc>
              <a:spcBef>
                <a:spcPts val="1925"/>
              </a:spcBef>
              <a:buClr>
                <a:srgbClr val="9A0000"/>
              </a:buClr>
              <a:buSzPct val="75000"/>
              <a:buFont typeface="Wingdings"/>
              <a:buChar char="◼"/>
              <a:tabLst>
                <a:tab pos="299720" algn="l"/>
              </a:tabLst>
            </a:pPr>
            <a:r>
              <a:rPr sz="2800" b="1" spc="114" dirty="0">
                <a:solidFill>
                  <a:srgbClr val="003366"/>
                </a:solidFill>
                <a:latin typeface="Cambria"/>
                <a:cs typeface="Cambria"/>
              </a:rPr>
              <a:t>Calcul </a:t>
            </a:r>
            <a:r>
              <a:rPr sz="2800" b="1" spc="60" dirty="0">
                <a:solidFill>
                  <a:srgbClr val="003366"/>
                </a:solidFill>
                <a:latin typeface="Cambria"/>
                <a:cs typeface="Cambria"/>
              </a:rPr>
              <a:t>produs </a:t>
            </a:r>
            <a:r>
              <a:rPr sz="2800" b="1" spc="20" dirty="0">
                <a:solidFill>
                  <a:srgbClr val="003366"/>
                </a:solidFill>
                <a:latin typeface="Cambria"/>
                <a:cs typeface="Cambria"/>
              </a:rPr>
              <a:t>cartezian </a:t>
            </a:r>
            <a:r>
              <a:rPr sz="2800" b="1" spc="40" dirty="0">
                <a:solidFill>
                  <a:srgbClr val="003366"/>
                </a:solidFill>
                <a:latin typeface="Cambria"/>
                <a:cs typeface="Cambria"/>
              </a:rPr>
              <a:t>al </a:t>
            </a:r>
            <a:r>
              <a:rPr sz="2800" b="1" spc="5" dirty="0">
                <a:solidFill>
                  <a:srgbClr val="003366"/>
                </a:solidFill>
                <a:latin typeface="Cambria"/>
                <a:cs typeface="Cambria"/>
              </a:rPr>
              <a:t>tabelelor </a:t>
            </a:r>
            <a:r>
              <a:rPr sz="2800" b="1" spc="85" dirty="0">
                <a:solidFill>
                  <a:srgbClr val="003366"/>
                </a:solidFill>
                <a:latin typeface="Cambria"/>
                <a:cs typeface="Cambria"/>
              </a:rPr>
              <a:t>din</a:t>
            </a:r>
            <a:r>
              <a:rPr sz="2800" b="1" spc="229" dirty="0">
                <a:solidFill>
                  <a:srgbClr val="003366"/>
                </a:solidFill>
                <a:latin typeface="Cambria"/>
                <a:cs typeface="Cambria"/>
              </a:rPr>
              <a:t> </a:t>
            </a:r>
            <a:r>
              <a:rPr sz="2800" b="1" i="1" spc="-100" dirty="0">
                <a:solidFill>
                  <a:srgbClr val="9A0000"/>
                </a:solidFill>
                <a:latin typeface="Palatino Linotype"/>
                <a:cs typeface="Palatino Linotype"/>
              </a:rPr>
              <a:t>relation-list</a:t>
            </a:r>
            <a:r>
              <a:rPr sz="2800" b="1" spc="-100" dirty="0">
                <a:solidFill>
                  <a:srgbClr val="DDDDDD"/>
                </a:solidFill>
                <a:latin typeface="Cambria"/>
                <a:cs typeface="Cambria"/>
              </a:rPr>
              <a:t>.</a:t>
            </a:r>
            <a:endParaRPr sz="2800" b="1" dirty="0">
              <a:latin typeface="Cambria"/>
              <a:cs typeface="Cambria"/>
            </a:endParaRPr>
          </a:p>
          <a:p>
            <a:pPr marL="299085" indent="-287020">
              <a:lnSpc>
                <a:spcPct val="100000"/>
              </a:lnSpc>
              <a:spcBef>
                <a:spcPts val="1825"/>
              </a:spcBef>
              <a:buClr>
                <a:srgbClr val="9A0000"/>
              </a:buClr>
              <a:buSzPct val="75000"/>
              <a:buFont typeface="Wingdings"/>
              <a:buChar char="◼"/>
              <a:tabLst>
                <a:tab pos="299720" algn="l"/>
              </a:tabLst>
            </a:pPr>
            <a:r>
              <a:rPr sz="2800" b="1" spc="-5" dirty="0">
                <a:solidFill>
                  <a:srgbClr val="003366"/>
                </a:solidFill>
                <a:latin typeface="Cambria"/>
                <a:cs typeface="Cambria"/>
              </a:rPr>
              <a:t>Filtrare </a:t>
            </a:r>
            <a:r>
              <a:rPr sz="2800" b="1" spc="5" dirty="0">
                <a:solidFill>
                  <a:srgbClr val="003366"/>
                </a:solidFill>
                <a:latin typeface="Cambria"/>
                <a:cs typeface="Cambria"/>
              </a:rPr>
              <a:t>înregistrări </a:t>
            </a:r>
            <a:r>
              <a:rPr sz="2800" b="1" spc="-15" dirty="0">
                <a:solidFill>
                  <a:srgbClr val="003366"/>
                </a:solidFill>
                <a:latin typeface="Cambria"/>
                <a:cs typeface="Cambria"/>
              </a:rPr>
              <a:t>ce </a:t>
            </a:r>
            <a:r>
              <a:rPr sz="2800" b="1" spc="95" dirty="0">
                <a:solidFill>
                  <a:srgbClr val="003366"/>
                </a:solidFill>
                <a:latin typeface="Cambria"/>
                <a:cs typeface="Cambria"/>
              </a:rPr>
              <a:t>nu </a:t>
            </a:r>
            <a:r>
              <a:rPr sz="2800" b="1" spc="30" dirty="0">
                <a:solidFill>
                  <a:srgbClr val="003366"/>
                </a:solidFill>
                <a:latin typeface="Cambria"/>
                <a:cs typeface="Cambria"/>
              </a:rPr>
              <a:t>verifică</a:t>
            </a:r>
            <a:r>
              <a:rPr sz="2800" b="1" spc="305" dirty="0">
                <a:solidFill>
                  <a:srgbClr val="003366"/>
                </a:solidFill>
                <a:latin typeface="Cambria"/>
                <a:cs typeface="Cambria"/>
              </a:rPr>
              <a:t> </a:t>
            </a:r>
            <a:r>
              <a:rPr sz="2800" b="1" i="1" spc="5" dirty="0">
                <a:solidFill>
                  <a:srgbClr val="9A0000"/>
                </a:solidFill>
                <a:latin typeface="Palatino Linotype"/>
                <a:cs typeface="Palatino Linotype"/>
              </a:rPr>
              <a:t>qualifications</a:t>
            </a:r>
            <a:r>
              <a:rPr sz="2800" b="1" spc="5" dirty="0">
                <a:solidFill>
                  <a:srgbClr val="DDDDDD"/>
                </a:solidFill>
                <a:latin typeface="Cambria"/>
                <a:cs typeface="Cambria"/>
              </a:rPr>
              <a:t>.</a:t>
            </a:r>
            <a:endParaRPr sz="2800" b="1" dirty="0">
              <a:latin typeface="Cambria"/>
              <a:cs typeface="Cambria"/>
            </a:endParaRPr>
          </a:p>
          <a:p>
            <a:pPr marL="299085" indent="-287020">
              <a:lnSpc>
                <a:spcPct val="100000"/>
              </a:lnSpc>
              <a:spcBef>
                <a:spcPts val="1825"/>
              </a:spcBef>
              <a:buClr>
                <a:srgbClr val="9A0000"/>
              </a:buClr>
              <a:buSzPct val="75000"/>
              <a:buFont typeface="Wingdings"/>
              <a:buChar char="◼"/>
              <a:tabLst>
                <a:tab pos="299720" algn="l"/>
              </a:tabLst>
            </a:pPr>
            <a:r>
              <a:rPr sz="2800" b="1" dirty="0">
                <a:solidFill>
                  <a:srgbClr val="003366"/>
                </a:solidFill>
                <a:latin typeface="Cambria"/>
                <a:cs typeface="Cambria"/>
              </a:rPr>
              <a:t>Ştergere </a:t>
            </a:r>
            <a:r>
              <a:rPr sz="2800" b="1" spc="5" dirty="0">
                <a:solidFill>
                  <a:srgbClr val="003366"/>
                </a:solidFill>
                <a:latin typeface="Cambria"/>
                <a:cs typeface="Cambria"/>
              </a:rPr>
              <a:t>atribute </a:t>
            </a:r>
            <a:r>
              <a:rPr sz="2800" b="1" spc="-15" dirty="0">
                <a:solidFill>
                  <a:srgbClr val="003366"/>
                </a:solidFill>
                <a:latin typeface="Cambria"/>
                <a:cs typeface="Cambria"/>
              </a:rPr>
              <a:t>ce </a:t>
            </a:r>
            <a:r>
              <a:rPr sz="2800" b="1" spc="95" dirty="0">
                <a:solidFill>
                  <a:srgbClr val="003366"/>
                </a:solidFill>
                <a:latin typeface="Cambria"/>
                <a:cs typeface="Cambria"/>
              </a:rPr>
              <a:t>nu </a:t>
            </a:r>
            <a:r>
              <a:rPr sz="2800" b="1" spc="25" dirty="0">
                <a:solidFill>
                  <a:srgbClr val="003366"/>
                </a:solidFill>
                <a:latin typeface="Cambria"/>
                <a:cs typeface="Cambria"/>
              </a:rPr>
              <a:t>aparţin</a:t>
            </a:r>
            <a:r>
              <a:rPr sz="2800" b="1" spc="310" dirty="0">
                <a:solidFill>
                  <a:srgbClr val="003366"/>
                </a:solidFill>
                <a:latin typeface="Cambria"/>
                <a:cs typeface="Cambria"/>
              </a:rPr>
              <a:t> </a:t>
            </a:r>
            <a:r>
              <a:rPr sz="2800" b="1" i="1" spc="10" dirty="0">
                <a:solidFill>
                  <a:srgbClr val="9A0000"/>
                </a:solidFill>
                <a:latin typeface="Palatino Linotype"/>
                <a:cs typeface="Palatino Linotype"/>
              </a:rPr>
              <a:t>target-list</a:t>
            </a:r>
            <a:r>
              <a:rPr sz="2800" b="1" spc="10" dirty="0">
                <a:solidFill>
                  <a:srgbClr val="DDDDDD"/>
                </a:solidFill>
                <a:latin typeface="Cambria"/>
                <a:cs typeface="Cambria"/>
              </a:rPr>
              <a:t>.</a:t>
            </a:r>
            <a:endParaRPr sz="2800" b="1" dirty="0">
              <a:latin typeface="Cambria"/>
              <a:cs typeface="Cambria"/>
            </a:endParaRPr>
          </a:p>
          <a:p>
            <a:pPr marL="299085" indent="-287020">
              <a:lnSpc>
                <a:spcPct val="100000"/>
              </a:lnSpc>
              <a:spcBef>
                <a:spcPts val="1745"/>
              </a:spcBef>
              <a:buClr>
                <a:srgbClr val="9A0000"/>
              </a:buClr>
              <a:buSzPct val="75000"/>
              <a:buFont typeface="Wingdings"/>
              <a:buChar char="◼"/>
              <a:tabLst>
                <a:tab pos="299720" algn="l"/>
              </a:tabLst>
            </a:pPr>
            <a:r>
              <a:rPr sz="2800" b="1" spc="90" dirty="0">
                <a:solidFill>
                  <a:srgbClr val="003366"/>
                </a:solidFill>
                <a:latin typeface="Cambria"/>
                <a:cs typeface="Cambria"/>
              </a:rPr>
              <a:t>Dacă </a:t>
            </a:r>
            <a:r>
              <a:rPr sz="2800" b="1" spc="-5" dirty="0">
                <a:solidFill>
                  <a:srgbClr val="9A0000"/>
                </a:solidFill>
                <a:latin typeface="Courier New"/>
                <a:cs typeface="Courier New"/>
              </a:rPr>
              <a:t>DISTINCT</a:t>
            </a:r>
            <a:r>
              <a:rPr sz="2800" b="1" spc="-715" dirty="0">
                <a:solidFill>
                  <a:srgbClr val="9A0000"/>
                </a:solidFill>
                <a:latin typeface="Courier New"/>
                <a:cs typeface="Courier New"/>
              </a:rPr>
              <a:t> </a:t>
            </a:r>
            <a:r>
              <a:rPr sz="2800" b="1" spc="-30" dirty="0">
                <a:solidFill>
                  <a:srgbClr val="003366"/>
                </a:solidFill>
                <a:latin typeface="Cambria"/>
                <a:cs typeface="Cambria"/>
              </a:rPr>
              <a:t>e </a:t>
            </a:r>
            <a:r>
              <a:rPr sz="2800" b="1" spc="35" dirty="0">
                <a:solidFill>
                  <a:srgbClr val="003366"/>
                </a:solidFill>
                <a:latin typeface="Cambria"/>
                <a:cs typeface="Cambria"/>
              </a:rPr>
              <a:t>prezent, </a:t>
            </a:r>
            <a:r>
              <a:rPr sz="2800" b="1" spc="-25" dirty="0">
                <a:solidFill>
                  <a:srgbClr val="003366"/>
                </a:solidFill>
                <a:latin typeface="Cambria"/>
                <a:cs typeface="Cambria"/>
              </a:rPr>
              <a:t>se </a:t>
            </a:r>
            <a:r>
              <a:rPr sz="2800" b="1" spc="45" dirty="0" err="1">
                <a:solidFill>
                  <a:srgbClr val="003366"/>
                </a:solidFill>
                <a:latin typeface="Cambria"/>
                <a:cs typeface="Cambria"/>
              </a:rPr>
              <a:t>elimină</a:t>
            </a:r>
            <a:r>
              <a:rPr sz="2800" b="1" spc="45" dirty="0">
                <a:solidFill>
                  <a:srgbClr val="003366"/>
                </a:solidFill>
                <a:latin typeface="Cambria"/>
                <a:cs typeface="Cambria"/>
              </a:rPr>
              <a:t> </a:t>
            </a:r>
            <a:r>
              <a:rPr sz="2800" b="1" spc="-70" dirty="0" err="1" smtClean="0">
                <a:solidFill>
                  <a:srgbClr val="003366"/>
                </a:solidFill>
                <a:latin typeface="Cambria"/>
                <a:cs typeface="Cambria"/>
              </a:rPr>
              <a:t>înregistrările</a:t>
            </a:r>
            <a:r>
              <a:rPr lang="ro-MO" sz="2800" b="1" spc="-70" dirty="0" smtClean="0">
                <a:solidFill>
                  <a:srgbClr val="003366"/>
                </a:solidFill>
                <a:latin typeface="Cambria"/>
                <a:cs typeface="Cambria"/>
              </a:rPr>
              <a:t>  </a:t>
            </a:r>
            <a:r>
              <a:rPr sz="2800" b="1" spc="60" dirty="0" smtClean="0">
                <a:solidFill>
                  <a:srgbClr val="003366"/>
                </a:solidFill>
                <a:latin typeface="Cambria"/>
                <a:cs typeface="Cambria"/>
              </a:rPr>
              <a:t>duplicate</a:t>
            </a:r>
            <a:r>
              <a:rPr sz="2800" b="1" spc="60" dirty="0">
                <a:solidFill>
                  <a:srgbClr val="003366"/>
                </a:solidFill>
                <a:latin typeface="Cambria"/>
                <a:cs typeface="Cambria"/>
              </a:rPr>
              <a:t>.</a:t>
            </a:r>
            <a:endParaRPr sz="2800" b="1" dirty="0">
              <a:latin typeface="Cambria"/>
              <a:cs typeface="Cambria"/>
            </a:endParaRPr>
          </a:p>
        </p:txBody>
      </p:sp>
      <p:sp>
        <p:nvSpPr>
          <p:cNvPr id="4" name="object 4"/>
          <p:cNvSpPr txBox="1"/>
          <p:nvPr/>
        </p:nvSpPr>
        <p:spPr>
          <a:xfrm>
            <a:off x="2253995" y="1574291"/>
            <a:ext cx="4590415" cy="1016635"/>
          </a:xfrm>
          <a:prstGeom prst="rect">
            <a:avLst/>
          </a:prstGeom>
          <a:solidFill>
            <a:srgbClr val="FFFFFF"/>
          </a:solidFill>
          <a:ln w="12192">
            <a:solidFill>
              <a:srgbClr val="000000"/>
            </a:solidFill>
          </a:ln>
        </p:spPr>
        <p:txBody>
          <a:bodyPr vert="horz" wrap="square" lIns="0" tIns="15240" rIns="0" bIns="0" rtlCol="0">
            <a:spAutoFit/>
          </a:bodyPr>
          <a:lstStyle/>
          <a:p>
            <a:pPr marL="90805" marR="223520">
              <a:lnSpc>
                <a:spcPct val="100000"/>
              </a:lnSpc>
              <a:spcBef>
                <a:spcPts val="120"/>
              </a:spcBef>
            </a:pPr>
            <a:r>
              <a:rPr sz="2000" b="1" spc="-5" dirty="0">
                <a:solidFill>
                  <a:srgbClr val="9A0000"/>
                </a:solidFill>
                <a:latin typeface="Courier New"/>
                <a:cs typeface="Courier New"/>
              </a:rPr>
              <a:t>SELECT </a:t>
            </a:r>
            <a:r>
              <a:rPr sz="2000" b="1" spc="-5" dirty="0">
                <a:latin typeface="Courier New"/>
                <a:cs typeface="Courier New"/>
              </a:rPr>
              <a:t>[</a:t>
            </a:r>
            <a:r>
              <a:rPr sz="2000" b="1" spc="-5" dirty="0">
                <a:solidFill>
                  <a:srgbClr val="9A0000"/>
                </a:solidFill>
                <a:latin typeface="Courier New"/>
                <a:cs typeface="Courier New"/>
              </a:rPr>
              <a:t>DISTINCT</a:t>
            </a:r>
            <a:r>
              <a:rPr sz="2000" b="1" spc="-5" dirty="0">
                <a:latin typeface="Courier New"/>
                <a:cs typeface="Courier New"/>
              </a:rPr>
              <a:t>]</a:t>
            </a:r>
            <a:r>
              <a:rPr sz="2000" b="1" i="1" spc="-5" dirty="0">
                <a:latin typeface="Courier New"/>
                <a:cs typeface="Courier New"/>
              </a:rPr>
              <a:t>target-list  </a:t>
            </a:r>
            <a:r>
              <a:rPr sz="2000" b="1" spc="-5" dirty="0">
                <a:solidFill>
                  <a:srgbClr val="9A0000"/>
                </a:solidFill>
                <a:latin typeface="Courier New"/>
                <a:cs typeface="Courier New"/>
              </a:rPr>
              <a:t>FROM</a:t>
            </a:r>
            <a:r>
              <a:rPr sz="2000" b="1" spc="-10" dirty="0">
                <a:solidFill>
                  <a:srgbClr val="9A0000"/>
                </a:solidFill>
                <a:latin typeface="Courier New"/>
                <a:cs typeface="Courier New"/>
              </a:rPr>
              <a:t> </a:t>
            </a:r>
            <a:r>
              <a:rPr sz="2000" b="1" spc="-5" dirty="0">
                <a:latin typeface="Courier New"/>
                <a:cs typeface="Courier New"/>
              </a:rPr>
              <a:t>relation-list</a:t>
            </a:r>
            <a:endParaRPr sz="2000">
              <a:latin typeface="Courier New"/>
              <a:cs typeface="Courier New"/>
            </a:endParaRPr>
          </a:p>
          <a:p>
            <a:pPr marL="90805">
              <a:lnSpc>
                <a:spcPct val="100000"/>
              </a:lnSpc>
            </a:pPr>
            <a:r>
              <a:rPr sz="2000" b="1" spc="-5" dirty="0">
                <a:solidFill>
                  <a:srgbClr val="9A0000"/>
                </a:solidFill>
                <a:latin typeface="Courier New"/>
                <a:cs typeface="Courier New"/>
              </a:rPr>
              <a:t>WHERE</a:t>
            </a:r>
            <a:r>
              <a:rPr sz="2000" b="1" spc="-10" dirty="0">
                <a:solidFill>
                  <a:srgbClr val="9A0000"/>
                </a:solidFill>
                <a:latin typeface="Courier New"/>
                <a:cs typeface="Courier New"/>
              </a:rPr>
              <a:t> </a:t>
            </a:r>
            <a:r>
              <a:rPr sz="2000" b="1" i="1" spc="-5" dirty="0">
                <a:latin typeface="Courier New"/>
                <a:cs typeface="Courier New"/>
              </a:rPr>
              <a:t>qualification</a:t>
            </a:r>
            <a:endParaRPr sz="2000">
              <a:latin typeface="Courier New"/>
              <a:cs typeface="Courier New"/>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75256" y="758698"/>
            <a:ext cx="6859143" cy="5105885"/>
          </a:xfrm>
          <a:prstGeom prst="rect">
            <a:avLst/>
          </a:prstGeom>
        </p:spPr>
        <p:txBody>
          <a:bodyPr vert="horz" wrap="square" lIns="0" tIns="12065" rIns="0" bIns="0" rtlCol="0">
            <a:spAutoFit/>
          </a:bodyPr>
          <a:lstStyle/>
          <a:p>
            <a:pPr marL="553720" indent="-508000">
              <a:lnSpc>
                <a:spcPct val="100000"/>
              </a:lnSpc>
              <a:spcBef>
                <a:spcPts val="95"/>
              </a:spcBef>
              <a:buAutoNum type="arabicPeriod"/>
              <a:tabLst>
                <a:tab pos="553720" algn="l"/>
              </a:tabLst>
            </a:pPr>
            <a:r>
              <a:rPr sz="4000" b="1" spc="320" dirty="0">
                <a:solidFill>
                  <a:srgbClr val="003366"/>
                </a:solidFill>
                <a:latin typeface="Cambria"/>
                <a:cs typeface="Cambria"/>
              </a:rPr>
              <a:t>PRODUS</a:t>
            </a:r>
            <a:r>
              <a:rPr sz="4000" b="1" spc="100" dirty="0">
                <a:solidFill>
                  <a:srgbClr val="003366"/>
                </a:solidFill>
                <a:latin typeface="Cambria"/>
                <a:cs typeface="Cambria"/>
              </a:rPr>
              <a:t> </a:t>
            </a:r>
            <a:r>
              <a:rPr sz="4000" b="1" spc="370" dirty="0">
                <a:solidFill>
                  <a:srgbClr val="003366"/>
                </a:solidFill>
                <a:latin typeface="Cambria"/>
                <a:cs typeface="Cambria"/>
              </a:rPr>
              <a:t>CARTEZIAN</a:t>
            </a:r>
            <a:endParaRPr sz="4000" b="1" dirty="0">
              <a:latin typeface="Cambria"/>
              <a:cs typeface="Cambria"/>
            </a:endParaRPr>
          </a:p>
          <a:p>
            <a:pPr>
              <a:lnSpc>
                <a:spcPct val="100000"/>
              </a:lnSpc>
              <a:spcBef>
                <a:spcPts val="40"/>
              </a:spcBef>
              <a:buClr>
                <a:srgbClr val="003366"/>
              </a:buClr>
              <a:buFont typeface="Cambria"/>
              <a:buAutoNum type="arabicPeriod"/>
            </a:pPr>
            <a:endParaRPr sz="5700" b="1" dirty="0">
              <a:latin typeface="Cambria"/>
              <a:cs typeface="Cambria"/>
            </a:endParaRPr>
          </a:p>
          <a:p>
            <a:pPr marL="1371600" indent="-508000">
              <a:lnSpc>
                <a:spcPct val="100000"/>
              </a:lnSpc>
              <a:buAutoNum type="arabicPeriod"/>
              <a:tabLst>
                <a:tab pos="1372235" algn="l"/>
              </a:tabLst>
            </a:pPr>
            <a:r>
              <a:rPr sz="4000" b="1" spc="320" dirty="0">
                <a:solidFill>
                  <a:srgbClr val="003366"/>
                </a:solidFill>
                <a:latin typeface="Cambria"/>
                <a:cs typeface="Cambria"/>
              </a:rPr>
              <a:t>ELIMINA</a:t>
            </a:r>
            <a:r>
              <a:rPr sz="4000" b="1" spc="145" dirty="0">
                <a:solidFill>
                  <a:srgbClr val="003366"/>
                </a:solidFill>
                <a:latin typeface="Cambria"/>
                <a:cs typeface="Cambria"/>
              </a:rPr>
              <a:t> </a:t>
            </a:r>
            <a:r>
              <a:rPr sz="4000" b="1" spc="204" dirty="0">
                <a:solidFill>
                  <a:srgbClr val="003366"/>
                </a:solidFill>
                <a:latin typeface="Cambria"/>
                <a:cs typeface="Cambria"/>
              </a:rPr>
              <a:t>LINII</a:t>
            </a:r>
            <a:endParaRPr sz="4000" b="1" dirty="0">
              <a:latin typeface="Cambria"/>
              <a:cs typeface="Cambria"/>
            </a:endParaRPr>
          </a:p>
          <a:p>
            <a:pPr>
              <a:lnSpc>
                <a:spcPct val="100000"/>
              </a:lnSpc>
              <a:spcBef>
                <a:spcPts val="40"/>
              </a:spcBef>
              <a:buClr>
                <a:srgbClr val="003366"/>
              </a:buClr>
              <a:buFont typeface="Cambria"/>
              <a:buAutoNum type="arabicPeriod"/>
            </a:pPr>
            <a:endParaRPr sz="5700" b="1" dirty="0">
              <a:latin typeface="Cambria"/>
              <a:cs typeface="Cambria"/>
            </a:endParaRPr>
          </a:p>
          <a:p>
            <a:pPr marL="696595" indent="-508000">
              <a:lnSpc>
                <a:spcPct val="100000"/>
              </a:lnSpc>
              <a:buAutoNum type="arabicPeriod"/>
              <a:tabLst>
                <a:tab pos="697230" algn="l"/>
              </a:tabLst>
            </a:pPr>
            <a:r>
              <a:rPr sz="4000" b="1" spc="320" dirty="0">
                <a:solidFill>
                  <a:srgbClr val="003366"/>
                </a:solidFill>
                <a:latin typeface="Cambria"/>
                <a:cs typeface="Cambria"/>
              </a:rPr>
              <a:t>ELIMINA</a:t>
            </a:r>
            <a:r>
              <a:rPr sz="4000" b="1" spc="120" dirty="0">
                <a:solidFill>
                  <a:srgbClr val="003366"/>
                </a:solidFill>
                <a:latin typeface="Cambria"/>
                <a:cs typeface="Cambria"/>
              </a:rPr>
              <a:t> </a:t>
            </a:r>
            <a:r>
              <a:rPr sz="4000" b="1" spc="465" dirty="0">
                <a:solidFill>
                  <a:srgbClr val="003366"/>
                </a:solidFill>
                <a:latin typeface="Cambria"/>
                <a:cs typeface="Cambria"/>
              </a:rPr>
              <a:t>COLOANE</a:t>
            </a:r>
            <a:endParaRPr sz="4000" b="1" dirty="0">
              <a:latin typeface="Cambria"/>
              <a:cs typeface="Cambria"/>
            </a:endParaRPr>
          </a:p>
          <a:p>
            <a:pPr>
              <a:lnSpc>
                <a:spcPct val="100000"/>
              </a:lnSpc>
              <a:spcBef>
                <a:spcPts val="40"/>
              </a:spcBef>
              <a:buClr>
                <a:srgbClr val="003366"/>
              </a:buClr>
              <a:buFont typeface="Cambria"/>
              <a:buAutoNum type="arabicPeriod"/>
            </a:pPr>
            <a:endParaRPr sz="5700" b="1" dirty="0">
              <a:latin typeface="Cambria"/>
              <a:cs typeface="Cambria"/>
            </a:endParaRPr>
          </a:p>
          <a:p>
            <a:pPr marL="520065" indent="-508000">
              <a:lnSpc>
                <a:spcPct val="100000"/>
              </a:lnSpc>
              <a:buAutoNum type="arabicPeriod"/>
              <a:tabLst>
                <a:tab pos="520700" algn="l"/>
              </a:tabLst>
            </a:pPr>
            <a:r>
              <a:rPr sz="4000" b="1" spc="320" dirty="0">
                <a:solidFill>
                  <a:srgbClr val="003366"/>
                </a:solidFill>
                <a:latin typeface="Cambria"/>
                <a:cs typeface="Cambria"/>
              </a:rPr>
              <a:t>ELIMINA</a:t>
            </a:r>
            <a:r>
              <a:rPr sz="4000" b="1" spc="90" dirty="0">
                <a:solidFill>
                  <a:srgbClr val="003366"/>
                </a:solidFill>
                <a:latin typeface="Cambria"/>
                <a:cs typeface="Cambria"/>
              </a:rPr>
              <a:t> </a:t>
            </a:r>
            <a:r>
              <a:rPr sz="4000" b="1" spc="315" dirty="0">
                <a:solidFill>
                  <a:srgbClr val="003366"/>
                </a:solidFill>
                <a:latin typeface="Cambria"/>
                <a:cs typeface="Cambria"/>
              </a:rPr>
              <a:t>DUPLICATE</a:t>
            </a:r>
            <a:endParaRPr sz="4000" b="1" dirty="0">
              <a:latin typeface="Cambria"/>
              <a:cs typeface="Cambria"/>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24025" y="1141222"/>
            <a:ext cx="6429375" cy="4231287"/>
          </a:xfrm>
          <a:prstGeom prst="rect">
            <a:avLst/>
          </a:prstGeom>
        </p:spPr>
        <p:txBody>
          <a:bodyPr vert="horz" wrap="square" lIns="0" tIns="12065" rIns="0" bIns="0" rtlCol="0">
            <a:spAutoFit/>
          </a:bodyPr>
          <a:lstStyle/>
          <a:p>
            <a:pPr algn="ctr">
              <a:lnSpc>
                <a:spcPts val="4780"/>
              </a:lnSpc>
              <a:spcBef>
                <a:spcPts val="95"/>
              </a:spcBef>
            </a:pPr>
            <a:r>
              <a:rPr sz="4000" b="1" spc="85" dirty="0">
                <a:solidFill>
                  <a:srgbClr val="003366"/>
                </a:solidFill>
                <a:latin typeface="Cambria"/>
                <a:cs typeface="Cambria"/>
              </a:rPr>
              <a:t>Această </a:t>
            </a:r>
            <a:r>
              <a:rPr sz="4000" b="1" spc="5" dirty="0">
                <a:solidFill>
                  <a:srgbClr val="003366"/>
                </a:solidFill>
                <a:latin typeface="Cambria"/>
                <a:cs typeface="Cambria"/>
              </a:rPr>
              <a:t>strategie </a:t>
            </a:r>
            <a:r>
              <a:rPr sz="4000" b="1" spc="-40" dirty="0">
                <a:solidFill>
                  <a:srgbClr val="003366"/>
                </a:solidFill>
                <a:latin typeface="Cambria"/>
                <a:cs typeface="Cambria"/>
              </a:rPr>
              <a:t>e</a:t>
            </a:r>
            <a:r>
              <a:rPr sz="4000" b="1" spc="220" dirty="0">
                <a:solidFill>
                  <a:srgbClr val="003366"/>
                </a:solidFill>
                <a:latin typeface="Cambria"/>
                <a:cs typeface="Cambria"/>
              </a:rPr>
              <a:t> </a:t>
            </a:r>
            <a:r>
              <a:rPr sz="4000" b="1" spc="50" dirty="0">
                <a:solidFill>
                  <a:srgbClr val="003366"/>
                </a:solidFill>
                <a:latin typeface="Times New Roman"/>
                <a:cs typeface="Times New Roman"/>
              </a:rPr>
              <a:t>doar</a:t>
            </a:r>
            <a:endParaRPr sz="4000" b="1" dirty="0">
              <a:latin typeface="Times New Roman"/>
              <a:cs typeface="Times New Roman"/>
            </a:endParaRPr>
          </a:p>
          <a:p>
            <a:pPr algn="ctr">
              <a:lnSpc>
                <a:spcPts val="4780"/>
              </a:lnSpc>
            </a:pPr>
            <a:r>
              <a:rPr sz="4000" b="1" spc="55" dirty="0">
                <a:solidFill>
                  <a:srgbClr val="003366"/>
                </a:solidFill>
                <a:latin typeface="Cambria"/>
                <a:cs typeface="Cambria"/>
              </a:rPr>
              <a:t>la </a:t>
            </a:r>
            <a:r>
              <a:rPr sz="4000" b="1" spc="80" dirty="0">
                <a:solidFill>
                  <a:srgbClr val="003366"/>
                </a:solidFill>
                <a:latin typeface="Cambria"/>
                <a:cs typeface="Cambria"/>
              </a:rPr>
              <a:t>nivel</a:t>
            </a:r>
            <a:r>
              <a:rPr sz="4000" b="1" spc="165" dirty="0">
                <a:solidFill>
                  <a:srgbClr val="003366"/>
                </a:solidFill>
                <a:latin typeface="Cambria"/>
                <a:cs typeface="Cambria"/>
              </a:rPr>
              <a:t> </a:t>
            </a:r>
            <a:r>
              <a:rPr sz="4000" b="1" i="1" spc="-5" dirty="0">
                <a:solidFill>
                  <a:srgbClr val="003366"/>
                </a:solidFill>
                <a:latin typeface="Palatino Linotype"/>
                <a:cs typeface="Palatino Linotype"/>
              </a:rPr>
              <a:t>conceptual</a:t>
            </a:r>
            <a:r>
              <a:rPr sz="4000" b="1" spc="-5" dirty="0">
                <a:solidFill>
                  <a:srgbClr val="003366"/>
                </a:solidFill>
                <a:latin typeface="Cambria"/>
                <a:cs typeface="Cambria"/>
              </a:rPr>
              <a:t>!</a:t>
            </a:r>
            <a:endParaRPr sz="4000" b="1" dirty="0">
              <a:latin typeface="Cambria"/>
              <a:cs typeface="Cambria"/>
            </a:endParaRPr>
          </a:p>
          <a:p>
            <a:pPr>
              <a:lnSpc>
                <a:spcPct val="100000"/>
              </a:lnSpc>
              <a:spcBef>
                <a:spcPts val="5"/>
              </a:spcBef>
            </a:pPr>
            <a:endParaRPr sz="5750" b="1" dirty="0">
              <a:latin typeface="Cambria"/>
              <a:cs typeface="Cambria"/>
            </a:endParaRPr>
          </a:p>
          <a:p>
            <a:pPr algn="ctr">
              <a:lnSpc>
                <a:spcPct val="100000"/>
              </a:lnSpc>
            </a:pPr>
            <a:r>
              <a:rPr sz="4000" b="1" spc="215" dirty="0">
                <a:solidFill>
                  <a:srgbClr val="003366"/>
                </a:solidFill>
                <a:latin typeface="Cambria"/>
                <a:cs typeface="Cambria"/>
              </a:rPr>
              <a:t>Modul </a:t>
            </a:r>
            <a:r>
              <a:rPr sz="4000" b="1" spc="55" dirty="0">
                <a:solidFill>
                  <a:srgbClr val="003366"/>
                </a:solidFill>
                <a:latin typeface="Cambria"/>
                <a:cs typeface="Cambria"/>
              </a:rPr>
              <a:t>actual </a:t>
            </a:r>
            <a:r>
              <a:rPr sz="4000" b="1" spc="80" dirty="0">
                <a:solidFill>
                  <a:srgbClr val="003366"/>
                </a:solidFill>
                <a:latin typeface="Cambria"/>
                <a:cs typeface="Cambria"/>
              </a:rPr>
              <a:t>de</a:t>
            </a:r>
            <a:r>
              <a:rPr sz="4000" b="1" spc="25" dirty="0">
                <a:solidFill>
                  <a:srgbClr val="003366"/>
                </a:solidFill>
                <a:latin typeface="Cambria"/>
                <a:cs typeface="Cambria"/>
              </a:rPr>
              <a:t> </a:t>
            </a:r>
            <a:r>
              <a:rPr sz="4000" b="1" spc="55" dirty="0">
                <a:solidFill>
                  <a:srgbClr val="003366"/>
                </a:solidFill>
                <a:latin typeface="Cambria"/>
                <a:cs typeface="Cambria"/>
              </a:rPr>
              <a:t>evaluare</a:t>
            </a:r>
            <a:endParaRPr sz="4000" b="1" dirty="0">
              <a:latin typeface="Cambria"/>
              <a:cs typeface="Cambria"/>
            </a:endParaRPr>
          </a:p>
          <a:p>
            <a:pPr marL="2540" algn="ctr">
              <a:lnSpc>
                <a:spcPct val="100000"/>
              </a:lnSpc>
              <a:spcBef>
                <a:spcPts val="960"/>
              </a:spcBef>
            </a:pPr>
            <a:r>
              <a:rPr sz="4000" b="1" spc="40" dirty="0">
                <a:solidFill>
                  <a:srgbClr val="003366"/>
                </a:solidFill>
                <a:latin typeface="Cambria"/>
                <a:cs typeface="Cambria"/>
              </a:rPr>
              <a:t>a </a:t>
            </a:r>
            <a:r>
              <a:rPr sz="4000" b="1" spc="75" dirty="0">
                <a:solidFill>
                  <a:srgbClr val="003366"/>
                </a:solidFill>
                <a:latin typeface="Cambria"/>
                <a:cs typeface="Cambria"/>
              </a:rPr>
              <a:t>unei</a:t>
            </a:r>
            <a:r>
              <a:rPr sz="4000" b="1" spc="114" dirty="0">
                <a:solidFill>
                  <a:srgbClr val="003366"/>
                </a:solidFill>
                <a:latin typeface="Cambria"/>
                <a:cs typeface="Cambria"/>
              </a:rPr>
              <a:t> </a:t>
            </a:r>
            <a:r>
              <a:rPr sz="4000" b="1" spc="30" dirty="0">
                <a:solidFill>
                  <a:srgbClr val="003366"/>
                </a:solidFill>
                <a:latin typeface="Cambria"/>
                <a:cs typeface="Cambria"/>
              </a:rPr>
              <a:t>interogări</a:t>
            </a:r>
            <a:endParaRPr sz="4000" b="1" dirty="0">
              <a:latin typeface="Cambria"/>
              <a:cs typeface="Cambria"/>
            </a:endParaRPr>
          </a:p>
          <a:p>
            <a:pPr algn="ctr">
              <a:lnSpc>
                <a:spcPct val="100000"/>
              </a:lnSpc>
              <a:spcBef>
                <a:spcPts val="975"/>
              </a:spcBef>
            </a:pPr>
            <a:r>
              <a:rPr sz="4000" b="1" spc="-40" dirty="0">
                <a:solidFill>
                  <a:srgbClr val="003366"/>
                </a:solidFill>
                <a:latin typeface="Cambria"/>
                <a:cs typeface="Cambria"/>
              </a:rPr>
              <a:t>e </a:t>
            </a:r>
            <a:r>
              <a:rPr sz="4000" b="1" spc="160" dirty="0">
                <a:solidFill>
                  <a:srgbClr val="003366"/>
                </a:solidFill>
                <a:latin typeface="Times New Roman"/>
                <a:cs typeface="Times New Roman"/>
              </a:rPr>
              <a:t>mult</a:t>
            </a:r>
            <a:r>
              <a:rPr sz="4000" b="1" spc="120" dirty="0">
                <a:solidFill>
                  <a:srgbClr val="003366"/>
                </a:solidFill>
                <a:latin typeface="Times New Roman"/>
                <a:cs typeface="Times New Roman"/>
              </a:rPr>
              <a:t> </a:t>
            </a:r>
            <a:r>
              <a:rPr sz="4000" b="1" spc="70" dirty="0">
                <a:solidFill>
                  <a:srgbClr val="003366"/>
                </a:solidFill>
                <a:latin typeface="Cambria"/>
                <a:cs typeface="Cambria"/>
              </a:rPr>
              <a:t>optimizat</a:t>
            </a:r>
            <a:endParaRPr sz="4000" b="1" dirty="0">
              <a:latin typeface="Cambria"/>
              <a:cs typeface="Cambria"/>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80666"/>
            <a:ext cx="8991600" cy="1243289"/>
          </a:xfrm>
          <a:prstGeom prst="rect">
            <a:avLst/>
          </a:prstGeom>
        </p:spPr>
        <p:txBody>
          <a:bodyPr vert="horz" wrap="square" lIns="0" tIns="12065" rIns="0" bIns="0" rtlCol="0">
            <a:spAutoFit/>
          </a:bodyPr>
          <a:lstStyle/>
          <a:p>
            <a:pPr marL="12700">
              <a:lnSpc>
                <a:spcPct val="100000"/>
              </a:lnSpc>
              <a:spcBef>
                <a:spcPts val="95"/>
              </a:spcBef>
            </a:pPr>
            <a:r>
              <a:rPr lang="en-US" sz="4000" b="1" i="0" spc="60" dirty="0" err="1" smtClean="0">
                <a:solidFill>
                  <a:srgbClr val="FF0000"/>
                </a:solidFill>
                <a:latin typeface="Cambria"/>
                <a:cs typeface="Cambria"/>
              </a:rPr>
              <a:t>Variabile</a:t>
            </a:r>
            <a:r>
              <a:rPr lang="en-US" sz="4000" b="1" i="0" spc="60" dirty="0" smtClean="0">
                <a:solidFill>
                  <a:srgbClr val="FF0000"/>
                </a:solidFill>
                <a:latin typeface="Cambria"/>
                <a:cs typeface="Cambria"/>
              </a:rPr>
              <a:t> de interval/</a:t>
            </a:r>
            <a:r>
              <a:rPr lang="ru-RU" sz="4000" b="1" i="0" spc="60" dirty="0" smtClean="0">
                <a:solidFill>
                  <a:srgbClr val="FF0000"/>
                </a:solidFill>
                <a:latin typeface="Cambria"/>
                <a:cs typeface="Cambria"/>
              </a:rPr>
              <a:t>Интервальные переменные</a:t>
            </a:r>
            <a:endParaRPr sz="4000" b="1" dirty="0">
              <a:solidFill>
                <a:srgbClr val="FF0000"/>
              </a:solidFill>
              <a:latin typeface="Cambria"/>
              <a:cs typeface="Cambria"/>
            </a:endParaRPr>
          </a:p>
        </p:txBody>
      </p:sp>
      <p:sp>
        <p:nvSpPr>
          <p:cNvPr id="3" name="object 3"/>
          <p:cNvSpPr txBox="1"/>
          <p:nvPr/>
        </p:nvSpPr>
        <p:spPr>
          <a:xfrm>
            <a:off x="1060500" y="1580134"/>
            <a:ext cx="4281805" cy="452120"/>
          </a:xfrm>
          <a:prstGeom prst="rect">
            <a:avLst/>
          </a:prstGeom>
        </p:spPr>
        <p:txBody>
          <a:bodyPr vert="horz" wrap="square" lIns="0" tIns="12065" rIns="0" bIns="0" rtlCol="0">
            <a:spAutoFit/>
          </a:bodyPr>
          <a:lstStyle/>
          <a:p>
            <a:pPr marL="12700">
              <a:lnSpc>
                <a:spcPct val="100000"/>
              </a:lnSpc>
              <a:spcBef>
                <a:spcPts val="95"/>
              </a:spcBef>
            </a:pPr>
            <a:r>
              <a:rPr sz="2800" b="1" spc="-10" dirty="0">
                <a:solidFill>
                  <a:srgbClr val="9A0000"/>
                </a:solidFill>
                <a:latin typeface="Courier New"/>
                <a:cs typeface="Courier New"/>
              </a:rPr>
              <a:t>SELECT </a:t>
            </a:r>
            <a:r>
              <a:rPr sz="2800" b="1" spc="-10" dirty="0">
                <a:latin typeface="Courier New"/>
                <a:cs typeface="Courier New"/>
              </a:rPr>
              <a:t>S.name,</a:t>
            </a:r>
            <a:r>
              <a:rPr sz="2800" b="1" spc="-75" dirty="0">
                <a:latin typeface="Courier New"/>
                <a:cs typeface="Courier New"/>
              </a:rPr>
              <a:t> </a:t>
            </a:r>
            <a:r>
              <a:rPr sz="2800" b="1" spc="-10" dirty="0">
                <a:latin typeface="Courier New"/>
                <a:cs typeface="Courier New"/>
              </a:rPr>
              <a:t>E.cid</a:t>
            </a:r>
            <a:endParaRPr sz="2800">
              <a:latin typeface="Courier New"/>
              <a:cs typeface="Courier New"/>
            </a:endParaRPr>
          </a:p>
        </p:txBody>
      </p:sp>
      <p:sp>
        <p:nvSpPr>
          <p:cNvPr id="4" name="object 4"/>
          <p:cNvSpPr txBox="1"/>
          <p:nvPr/>
        </p:nvSpPr>
        <p:spPr>
          <a:xfrm>
            <a:off x="1060500" y="2006854"/>
            <a:ext cx="1090930" cy="878840"/>
          </a:xfrm>
          <a:prstGeom prst="rect">
            <a:avLst/>
          </a:prstGeom>
        </p:spPr>
        <p:txBody>
          <a:bodyPr vert="horz" wrap="square" lIns="0" tIns="12065" rIns="0" bIns="0" rtlCol="0">
            <a:spAutoFit/>
          </a:bodyPr>
          <a:lstStyle/>
          <a:p>
            <a:pPr marL="12700" marR="5080">
              <a:lnSpc>
                <a:spcPct val="100000"/>
              </a:lnSpc>
              <a:spcBef>
                <a:spcPts val="95"/>
              </a:spcBef>
            </a:pPr>
            <a:r>
              <a:rPr sz="2800" b="1" spc="-10" dirty="0">
                <a:solidFill>
                  <a:srgbClr val="9A0000"/>
                </a:solidFill>
                <a:latin typeface="Courier New"/>
                <a:cs typeface="Courier New"/>
              </a:rPr>
              <a:t>FROM  WHERE</a:t>
            </a:r>
            <a:endParaRPr sz="2800">
              <a:latin typeface="Courier New"/>
              <a:cs typeface="Courier New"/>
            </a:endParaRPr>
          </a:p>
        </p:txBody>
      </p:sp>
      <p:sp>
        <p:nvSpPr>
          <p:cNvPr id="5" name="object 5"/>
          <p:cNvSpPr txBox="1"/>
          <p:nvPr/>
        </p:nvSpPr>
        <p:spPr>
          <a:xfrm>
            <a:off x="2549779" y="2006854"/>
            <a:ext cx="5558790" cy="878840"/>
          </a:xfrm>
          <a:prstGeom prst="rect">
            <a:avLst/>
          </a:prstGeom>
        </p:spPr>
        <p:txBody>
          <a:bodyPr vert="horz" wrap="square" lIns="0" tIns="12065" rIns="0" bIns="0" rtlCol="0">
            <a:spAutoFit/>
          </a:bodyPr>
          <a:lstStyle/>
          <a:p>
            <a:pPr marL="12700" marR="5080">
              <a:lnSpc>
                <a:spcPct val="100000"/>
              </a:lnSpc>
              <a:spcBef>
                <a:spcPts val="95"/>
              </a:spcBef>
            </a:pPr>
            <a:r>
              <a:rPr sz="2800" b="1" spc="-10" dirty="0">
                <a:latin typeface="Courier New"/>
                <a:cs typeface="Courier New"/>
              </a:rPr>
              <a:t>Students S, Enrolled </a:t>
            </a:r>
            <a:r>
              <a:rPr sz="2800" b="1" spc="-5" dirty="0">
                <a:latin typeface="Courier New"/>
                <a:cs typeface="Courier New"/>
              </a:rPr>
              <a:t>E  </a:t>
            </a:r>
            <a:r>
              <a:rPr sz="2800" b="1" spc="-10" dirty="0">
                <a:latin typeface="Courier New"/>
                <a:cs typeface="Courier New"/>
              </a:rPr>
              <a:t>S.sid=E.sid </a:t>
            </a:r>
            <a:r>
              <a:rPr sz="2800" b="1" spc="-10" dirty="0">
                <a:solidFill>
                  <a:srgbClr val="9A0000"/>
                </a:solidFill>
                <a:latin typeface="Courier New"/>
                <a:cs typeface="Courier New"/>
              </a:rPr>
              <a:t>AND</a:t>
            </a:r>
            <a:r>
              <a:rPr sz="2800" b="1" spc="-70" dirty="0">
                <a:solidFill>
                  <a:srgbClr val="9A0000"/>
                </a:solidFill>
                <a:latin typeface="Courier New"/>
                <a:cs typeface="Courier New"/>
              </a:rPr>
              <a:t> </a:t>
            </a:r>
            <a:r>
              <a:rPr sz="2800" b="1" spc="-10" dirty="0">
                <a:latin typeface="Courier New"/>
                <a:cs typeface="Courier New"/>
              </a:rPr>
              <a:t>E.grade=10</a:t>
            </a:r>
            <a:endParaRPr sz="2800">
              <a:latin typeface="Courier New"/>
              <a:cs typeface="Courier New"/>
            </a:endParaRPr>
          </a:p>
        </p:txBody>
      </p:sp>
      <p:sp>
        <p:nvSpPr>
          <p:cNvPr id="6" name="object 6"/>
          <p:cNvSpPr txBox="1"/>
          <p:nvPr/>
        </p:nvSpPr>
        <p:spPr>
          <a:xfrm>
            <a:off x="1068425" y="4274565"/>
            <a:ext cx="3430904" cy="452120"/>
          </a:xfrm>
          <a:prstGeom prst="rect">
            <a:avLst/>
          </a:prstGeom>
        </p:spPr>
        <p:txBody>
          <a:bodyPr vert="horz" wrap="square" lIns="0" tIns="12065" rIns="0" bIns="0" rtlCol="0">
            <a:spAutoFit/>
          </a:bodyPr>
          <a:lstStyle/>
          <a:p>
            <a:pPr marL="12700">
              <a:lnSpc>
                <a:spcPct val="100000"/>
              </a:lnSpc>
              <a:spcBef>
                <a:spcPts val="95"/>
              </a:spcBef>
            </a:pPr>
            <a:r>
              <a:rPr sz="2800" b="1" spc="-10" dirty="0">
                <a:solidFill>
                  <a:srgbClr val="9A0000"/>
                </a:solidFill>
                <a:latin typeface="Courier New"/>
                <a:cs typeface="Courier New"/>
              </a:rPr>
              <a:t>SELECT </a:t>
            </a:r>
            <a:r>
              <a:rPr sz="2800" b="1" spc="-10" dirty="0">
                <a:latin typeface="Courier New"/>
                <a:cs typeface="Courier New"/>
              </a:rPr>
              <a:t>name,</a:t>
            </a:r>
            <a:r>
              <a:rPr sz="2800" b="1" spc="-80" dirty="0">
                <a:latin typeface="Courier New"/>
                <a:cs typeface="Courier New"/>
              </a:rPr>
              <a:t> </a:t>
            </a:r>
            <a:r>
              <a:rPr sz="2800" b="1" spc="-10" dirty="0">
                <a:latin typeface="Courier New"/>
                <a:cs typeface="Courier New"/>
              </a:rPr>
              <a:t>cid</a:t>
            </a:r>
            <a:endParaRPr sz="2800">
              <a:latin typeface="Courier New"/>
              <a:cs typeface="Courier New"/>
            </a:endParaRPr>
          </a:p>
        </p:txBody>
      </p:sp>
      <p:sp>
        <p:nvSpPr>
          <p:cNvPr id="7" name="object 7"/>
          <p:cNvSpPr txBox="1"/>
          <p:nvPr/>
        </p:nvSpPr>
        <p:spPr>
          <a:xfrm>
            <a:off x="1068425" y="4701285"/>
            <a:ext cx="1090930" cy="878840"/>
          </a:xfrm>
          <a:prstGeom prst="rect">
            <a:avLst/>
          </a:prstGeom>
        </p:spPr>
        <p:txBody>
          <a:bodyPr vert="horz" wrap="square" lIns="0" tIns="12065" rIns="0" bIns="0" rtlCol="0">
            <a:spAutoFit/>
          </a:bodyPr>
          <a:lstStyle/>
          <a:p>
            <a:pPr marL="12700" marR="5080">
              <a:lnSpc>
                <a:spcPct val="100000"/>
              </a:lnSpc>
              <a:spcBef>
                <a:spcPts val="95"/>
              </a:spcBef>
            </a:pPr>
            <a:r>
              <a:rPr sz="2800" b="1" spc="-10" dirty="0">
                <a:solidFill>
                  <a:srgbClr val="9A0000"/>
                </a:solidFill>
                <a:latin typeface="Courier New"/>
                <a:cs typeface="Courier New"/>
              </a:rPr>
              <a:t>FROM  WH</a:t>
            </a:r>
            <a:r>
              <a:rPr sz="2800" b="1" spc="-15" dirty="0">
                <a:solidFill>
                  <a:srgbClr val="9A0000"/>
                </a:solidFill>
                <a:latin typeface="Courier New"/>
                <a:cs typeface="Courier New"/>
              </a:rPr>
              <a:t>E</a:t>
            </a:r>
            <a:r>
              <a:rPr sz="2800" b="1" spc="-10" dirty="0">
                <a:solidFill>
                  <a:srgbClr val="9A0000"/>
                </a:solidFill>
                <a:latin typeface="Courier New"/>
                <a:cs typeface="Courier New"/>
              </a:rPr>
              <a:t>RE</a:t>
            </a:r>
            <a:endParaRPr sz="2800">
              <a:latin typeface="Courier New"/>
              <a:cs typeface="Courier New"/>
            </a:endParaRPr>
          </a:p>
        </p:txBody>
      </p:sp>
      <p:sp>
        <p:nvSpPr>
          <p:cNvPr id="8" name="object 8"/>
          <p:cNvSpPr txBox="1"/>
          <p:nvPr/>
        </p:nvSpPr>
        <p:spPr>
          <a:xfrm>
            <a:off x="2196464" y="4701285"/>
            <a:ext cx="5704840" cy="1305560"/>
          </a:xfrm>
          <a:prstGeom prst="rect">
            <a:avLst/>
          </a:prstGeom>
        </p:spPr>
        <p:txBody>
          <a:bodyPr vert="horz" wrap="square" lIns="0" tIns="12065" rIns="0" bIns="0" rtlCol="0">
            <a:spAutoFit/>
          </a:bodyPr>
          <a:lstStyle/>
          <a:p>
            <a:pPr marL="373380" marR="5080">
              <a:lnSpc>
                <a:spcPct val="100000"/>
              </a:lnSpc>
              <a:spcBef>
                <a:spcPts val="95"/>
              </a:spcBef>
            </a:pPr>
            <a:r>
              <a:rPr sz="2800" b="1" spc="-10" dirty="0">
                <a:latin typeface="Courier New"/>
                <a:cs typeface="Courier New"/>
              </a:rPr>
              <a:t>Students, Enrolled  St</a:t>
            </a:r>
            <a:r>
              <a:rPr sz="2800" b="1" spc="-15" dirty="0">
                <a:latin typeface="Courier New"/>
                <a:cs typeface="Courier New"/>
              </a:rPr>
              <a:t>u</a:t>
            </a:r>
            <a:r>
              <a:rPr sz="2800" b="1" spc="-10" dirty="0">
                <a:latin typeface="Courier New"/>
                <a:cs typeface="Courier New"/>
              </a:rPr>
              <a:t>d</a:t>
            </a:r>
            <a:r>
              <a:rPr sz="2800" b="1" spc="-20" dirty="0">
                <a:latin typeface="Courier New"/>
                <a:cs typeface="Courier New"/>
              </a:rPr>
              <a:t>e</a:t>
            </a:r>
            <a:r>
              <a:rPr sz="2800" b="1" spc="-10" dirty="0">
                <a:latin typeface="Courier New"/>
                <a:cs typeface="Courier New"/>
              </a:rPr>
              <a:t>n</a:t>
            </a:r>
            <a:r>
              <a:rPr sz="2800" b="1" spc="-20" dirty="0">
                <a:latin typeface="Courier New"/>
                <a:cs typeface="Courier New"/>
              </a:rPr>
              <a:t>t</a:t>
            </a:r>
            <a:r>
              <a:rPr sz="2800" b="1" spc="-10" dirty="0">
                <a:latin typeface="Courier New"/>
                <a:cs typeface="Courier New"/>
              </a:rPr>
              <a:t>s.</a:t>
            </a:r>
            <a:r>
              <a:rPr sz="2800" b="1" spc="-15" dirty="0">
                <a:latin typeface="Courier New"/>
                <a:cs typeface="Courier New"/>
              </a:rPr>
              <a:t>s</a:t>
            </a:r>
            <a:r>
              <a:rPr sz="2800" b="1" spc="-10" dirty="0">
                <a:latin typeface="Courier New"/>
                <a:cs typeface="Courier New"/>
              </a:rPr>
              <a:t>i</a:t>
            </a:r>
            <a:r>
              <a:rPr sz="2800" b="1" spc="-20" dirty="0">
                <a:latin typeface="Courier New"/>
                <a:cs typeface="Courier New"/>
              </a:rPr>
              <a:t>d</a:t>
            </a:r>
            <a:r>
              <a:rPr sz="2800" b="1" spc="-10" dirty="0">
                <a:latin typeface="Courier New"/>
                <a:cs typeface="Courier New"/>
              </a:rPr>
              <a:t>=</a:t>
            </a:r>
            <a:r>
              <a:rPr sz="2800" b="1" spc="-20" dirty="0">
                <a:latin typeface="Courier New"/>
                <a:cs typeface="Courier New"/>
              </a:rPr>
              <a:t>E</a:t>
            </a:r>
            <a:r>
              <a:rPr sz="2800" b="1" spc="-10" dirty="0">
                <a:latin typeface="Courier New"/>
                <a:cs typeface="Courier New"/>
              </a:rPr>
              <a:t>nr</a:t>
            </a:r>
            <a:r>
              <a:rPr sz="2800" b="1" spc="-15" dirty="0">
                <a:latin typeface="Courier New"/>
                <a:cs typeface="Courier New"/>
              </a:rPr>
              <a:t>o</a:t>
            </a:r>
            <a:r>
              <a:rPr sz="2800" b="1" spc="-10" dirty="0">
                <a:latin typeface="Courier New"/>
                <a:cs typeface="Courier New"/>
              </a:rPr>
              <a:t>l</a:t>
            </a:r>
            <a:r>
              <a:rPr sz="2800" b="1" spc="-20" dirty="0">
                <a:latin typeface="Courier New"/>
                <a:cs typeface="Courier New"/>
              </a:rPr>
              <a:t>l</a:t>
            </a:r>
            <a:r>
              <a:rPr sz="2800" b="1" spc="-10" dirty="0">
                <a:latin typeface="Courier New"/>
                <a:cs typeface="Courier New"/>
              </a:rPr>
              <a:t>e</a:t>
            </a:r>
            <a:r>
              <a:rPr sz="2800" b="1" spc="-20" dirty="0">
                <a:latin typeface="Courier New"/>
                <a:cs typeface="Courier New"/>
              </a:rPr>
              <a:t>d</a:t>
            </a:r>
            <a:r>
              <a:rPr sz="2800" b="1" spc="-10" dirty="0">
                <a:latin typeface="Courier New"/>
                <a:cs typeface="Courier New"/>
              </a:rPr>
              <a:t>.s</a:t>
            </a:r>
            <a:r>
              <a:rPr sz="2800" b="1" spc="-15" dirty="0">
                <a:latin typeface="Courier New"/>
                <a:cs typeface="Courier New"/>
              </a:rPr>
              <a:t>i</a:t>
            </a:r>
            <a:r>
              <a:rPr sz="2800" b="1" spc="-5" dirty="0">
                <a:latin typeface="Courier New"/>
                <a:cs typeface="Courier New"/>
              </a:rPr>
              <a:t>d</a:t>
            </a:r>
            <a:endParaRPr sz="2800">
              <a:latin typeface="Courier New"/>
              <a:cs typeface="Courier New"/>
            </a:endParaRPr>
          </a:p>
          <a:p>
            <a:pPr marL="12700">
              <a:lnSpc>
                <a:spcPct val="100000"/>
              </a:lnSpc>
            </a:pPr>
            <a:r>
              <a:rPr sz="2800" b="1" spc="-10" dirty="0">
                <a:solidFill>
                  <a:srgbClr val="9A0000"/>
                </a:solidFill>
                <a:latin typeface="Courier New"/>
                <a:cs typeface="Courier New"/>
              </a:rPr>
              <a:t>AND</a:t>
            </a:r>
            <a:r>
              <a:rPr sz="2800" b="1" spc="-25" dirty="0">
                <a:solidFill>
                  <a:srgbClr val="9A0000"/>
                </a:solidFill>
                <a:latin typeface="Courier New"/>
                <a:cs typeface="Courier New"/>
              </a:rPr>
              <a:t> </a:t>
            </a:r>
            <a:r>
              <a:rPr sz="2800" b="1" spc="-10" dirty="0">
                <a:latin typeface="Courier New"/>
                <a:cs typeface="Courier New"/>
              </a:rPr>
              <a:t>grade=10</a:t>
            </a:r>
            <a:endParaRPr sz="2800">
              <a:latin typeface="Courier New"/>
              <a:cs typeface="Courier New"/>
            </a:endParaRPr>
          </a:p>
        </p:txBody>
      </p:sp>
      <p:grpSp>
        <p:nvGrpSpPr>
          <p:cNvPr id="9" name="object 9"/>
          <p:cNvGrpSpPr/>
          <p:nvPr/>
        </p:nvGrpSpPr>
        <p:grpSpPr>
          <a:xfrm>
            <a:off x="4026408" y="3264408"/>
            <a:ext cx="559435" cy="883919"/>
            <a:chOff x="4026408" y="3264408"/>
            <a:chExt cx="559435" cy="883919"/>
          </a:xfrm>
        </p:grpSpPr>
        <p:sp>
          <p:nvSpPr>
            <p:cNvPr id="10" name="object 10"/>
            <p:cNvSpPr/>
            <p:nvPr/>
          </p:nvSpPr>
          <p:spPr>
            <a:xfrm>
              <a:off x="4039362" y="3277362"/>
              <a:ext cx="533400" cy="858519"/>
            </a:xfrm>
            <a:custGeom>
              <a:avLst/>
              <a:gdLst/>
              <a:ahLst/>
              <a:cxnLst/>
              <a:rect l="l" t="t" r="r" b="b"/>
              <a:pathLst>
                <a:path w="533400" h="858520">
                  <a:moveTo>
                    <a:pt x="266700" y="0"/>
                  </a:moveTo>
                  <a:lnTo>
                    <a:pt x="0" y="266700"/>
                  </a:lnTo>
                  <a:lnTo>
                    <a:pt x="133350" y="266700"/>
                  </a:lnTo>
                  <a:lnTo>
                    <a:pt x="133350" y="591312"/>
                  </a:lnTo>
                  <a:lnTo>
                    <a:pt x="0" y="591312"/>
                  </a:lnTo>
                  <a:lnTo>
                    <a:pt x="266700" y="858012"/>
                  </a:lnTo>
                  <a:lnTo>
                    <a:pt x="533400" y="591312"/>
                  </a:lnTo>
                  <a:lnTo>
                    <a:pt x="400050" y="591312"/>
                  </a:lnTo>
                  <a:lnTo>
                    <a:pt x="400050" y="266700"/>
                  </a:lnTo>
                  <a:lnTo>
                    <a:pt x="533400" y="266700"/>
                  </a:lnTo>
                  <a:lnTo>
                    <a:pt x="266700" y="0"/>
                  </a:lnTo>
                  <a:close/>
                </a:path>
              </a:pathLst>
            </a:custGeom>
            <a:solidFill>
              <a:srgbClr val="FFFFFF"/>
            </a:solidFill>
          </p:spPr>
          <p:txBody>
            <a:bodyPr wrap="square" lIns="0" tIns="0" rIns="0" bIns="0" rtlCol="0"/>
            <a:lstStyle/>
            <a:p>
              <a:endParaRPr/>
            </a:p>
          </p:txBody>
        </p:sp>
        <p:sp>
          <p:nvSpPr>
            <p:cNvPr id="11" name="object 11"/>
            <p:cNvSpPr/>
            <p:nvPr/>
          </p:nvSpPr>
          <p:spPr>
            <a:xfrm>
              <a:off x="4039362" y="3277362"/>
              <a:ext cx="533400" cy="858519"/>
            </a:xfrm>
            <a:custGeom>
              <a:avLst/>
              <a:gdLst/>
              <a:ahLst/>
              <a:cxnLst/>
              <a:rect l="l" t="t" r="r" b="b"/>
              <a:pathLst>
                <a:path w="533400" h="858520">
                  <a:moveTo>
                    <a:pt x="0" y="266700"/>
                  </a:moveTo>
                  <a:lnTo>
                    <a:pt x="266700" y="0"/>
                  </a:lnTo>
                  <a:lnTo>
                    <a:pt x="533400" y="266700"/>
                  </a:lnTo>
                  <a:lnTo>
                    <a:pt x="400050" y="266700"/>
                  </a:lnTo>
                  <a:lnTo>
                    <a:pt x="400050" y="591312"/>
                  </a:lnTo>
                  <a:lnTo>
                    <a:pt x="533400" y="591312"/>
                  </a:lnTo>
                  <a:lnTo>
                    <a:pt x="266700" y="858012"/>
                  </a:lnTo>
                  <a:lnTo>
                    <a:pt x="0" y="591312"/>
                  </a:lnTo>
                  <a:lnTo>
                    <a:pt x="133350" y="591312"/>
                  </a:lnTo>
                  <a:lnTo>
                    <a:pt x="133350" y="266700"/>
                  </a:lnTo>
                  <a:lnTo>
                    <a:pt x="0" y="266700"/>
                  </a:lnTo>
                  <a:close/>
                </a:path>
              </a:pathLst>
            </a:custGeom>
            <a:ln w="25908">
              <a:solidFill>
                <a:srgbClr val="003366"/>
              </a:solidFill>
            </a:ln>
          </p:spPr>
          <p:txBody>
            <a:bodyPr wrap="square" lIns="0" tIns="0" rIns="0" bIns="0" rtlCol="0"/>
            <a:lstStyle/>
            <a:p>
              <a:endParaRPr/>
            </a:p>
          </p:txBody>
        </p:sp>
      </p:gr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162618"/>
            <a:ext cx="8686800" cy="1367041"/>
          </a:xfrm>
          <a:prstGeom prst="rect">
            <a:avLst/>
          </a:prstGeom>
        </p:spPr>
        <p:txBody>
          <a:bodyPr vert="horz" wrap="square" lIns="0" tIns="12700" rIns="0" bIns="0" rtlCol="0">
            <a:spAutoFit/>
          </a:bodyPr>
          <a:lstStyle/>
          <a:p>
            <a:pPr marL="36830" algn="l">
              <a:lnSpc>
                <a:spcPct val="100000"/>
              </a:lnSpc>
              <a:spcBef>
                <a:spcPts val="100"/>
              </a:spcBef>
            </a:pPr>
            <a:r>
              <a:rPr b="1" i="0" spc="15" dirty="0">
                <a:solidFill>
                  <a:srgbClr val="FF0000"/>
                </a:solidFill>
                <a:latin typeface="Cambria"/>
                <a:cs typeface="Cambria"/>
              </a:rPr>
              <a:t>Interogare</a:t>
            </a:r>
            <a:r>
              <a:rPr b="1" spc="15" dirty="0">
                <a:solidFill>
                  <a:srgbClr val="FF0000"/>
                </a:solidFill>
              </a:rPr>
              <a:t>: </a:t>
            </a:r>
            <a:r>
              <a:rPr lang="ro-MO" b="1" spc="15" dirty="0" smtClean="0"/>
              <a:t/>
            </a:r>
            <a:br>
              <a:rPr lang="ro-MO" b="1" spc="15" dirty="0" smtClean="0"/>
            </a:br>
            <a:r>
              <a:rPr b="1" dirty="0" err="1" smtClean="0"/>
              <a:t>Studenţii</a:t>
            </a:r>
            <a:r>
              <a:rPr b="1" dirty="0" smtClean="0"/>
              <a:t> </a:t>
            </a:r>
            <a:r>
              <a:rPr b="1" spc="-180" dirty="0"/>
              <a:t>care </a:t>
            </a:r>
            <a:r>
              <a:rPr b="1" spc="-110" dirty="0"/>
              <a:t>au </a:t>
            </a:r>
            <a:r>
              <a:rPr b="1" spc="-105" dirty="0"/>
              <a:t>cel </a:t>
            </a:r>
            <a:r>
              <a:rPr b="1" spc="5" dirty="0"/>
              <a:t>puţin </a:t>
            </a:r>
            <a:r>
              <a:rPr b="1" spc="-229" dirty="0"/>
              <a:t>o</a:t>
            </a:r>
            <a:r>
              <a:rPr b="1" spc="-120" dirty="0"/>
              <a:t> </a:t>
            </a:r>
            <a:r>
              <a:rPr b="1" spc="-130" dirty="0"/>
              <a:t>notă</a:t>
            </a:r>
          </a:p>
        </p:txBody>
      </p:sp>
      <p:sp>
        <p:nvSpPr>
          <p:cNvPr id="3" name="object 3"/>
          <p:cNvSpPr txBox="1"/>
          <p:nvPr/>
        </p:nvSpPr>
        <p:spPr>
          <a:xfrm>
            <a:off x="764540" y="3360242"/>
            <a:ext cx="7773034" cy="2782172"/>
          </a:xfrm>
          <a:prstGeom prst="rect">
            <a:avLst/>
          </a:prstGeom>
        </p:spPr>
        <p:txBody>
          <a:bodyPr vert="horz" wrap="square" lIns="0" tIns="12065" rIns="0" bIns="0" rtlCol="0">
            <a:spAutoFit/>
          </a:bodyPr>
          <a:lstStyle/>
          <a:p>
            <a:pPr marL="443865" indent="-431800">
              <a:lnSpc>
                <a:spcPct val="100000"/>
              </a:lnSpc>
              <a:spcBef>
                <a:spcPts val="95"/>
              </a:spcBef>
              <a:buClr>
                <a:srgbClr val="9A0000"/>
              </a:buClr>
              <a:buSzPct val="75000"/>
              <a:buFont typeface="Wingdings"/>
              <a:buChar char="◼"/>
              <a:tabLst>
                <a:tab pos="443865" algn="l"/>
                <a:tab pos="444500" algn="l"/>
              </a:tabLst>
            </a:pPr>
            <a:r>
              <a:rPr sz="2800" b="1" spc="55" dirty="0">
                <a:solidFill>
                  <a:srgbClr val="003366"/>
                </a:solidFill>
                <a:latin typeface="Cambria"/>
                <a:cs typeface="Cambria"/>
              </a:rPr>
              <a:t>Rezultatul </a:t>
            </a:r>
            <a:r>
              <a:rPr sz="2800" b="1" spc="-30" dirty="0">
                <a:solidFill>
                  <a:srgbClr val="003366"/>
                </a:solidFill>
                <a:latin typeface="Cambria"/>
                <a:cs typeface="Cambria"/>
              </a:rPr>
              <a:t>e </a:t>
            </a:r>
            <a:r>
              <a:rPr sz="2800" b="1" spc="25" dirty="0">
                <a:solidFill>
                  <a:srgbClr val="003366"/>
                </a:solidFill>
                <a:latin typeface="Cambria"/>
                <a:cs typeface="Cambria"/>
              </a:rPr>
              <a:t>diferit </a:t>
            </a:r>
            <a:r>
              <a:rPr sz="2800" b="1" spc="70" dirty="0">
                <a:solidFill>
                  <a:srgbClr val="003366"/>
                </a:solidFill>
                <a:latin typeface="Cambria"/>
                <a:cs typeface="Cambria"/>
              </a:rPr>
              <a:t>cu</a:t>
            </a:r>
            <a:r>
              <a:rPr sz="2800" b="1" spc="245" dirty="0">
                <a:solidFill>
                  <a:srgbClr val="003366"/>
                </a:solidFill>
                <a:latin typeface="Cambria"/>
                <a:cs typeface="Cambria"/>
              </a:rPr>
              <a:t> </a:t>
            </a:r>
            <a:r>
              <a:rPr sz="2400" b="1" spc="135" dirty="0">
                <a:solidFill>
                  <a:srgbClr val="9A0000"/>
                </a:solidFill>
                <a:latin typeface="Cambria"/>
                <a:cs typeface="Cambria"/>
              </a:rPr>
              <a:t>DISTINCT</a:t>
            </a:r>
            <a:r>
              <a:rPr sz="2800" b="1" spc="135" dirty="0">
                <a:solidFill>
                  <a:srgbClr val="003366"/>
                </a:solidFill>
                <a:latin typeface="Cambria"/>
                <a:cs typeface="Cambria"/>
              </a:rPr>
              <a:t>?</a:t>
            </a:r>
            <a:endParaRPr sz="2800" b="1" dirty="0">
              <a:latin typeface="Cambria"/>
              <a:cs typeface="Cambria"/>
            </a:endParaRPr>
          </a:p>
          <a:p>
            <a:pPr>
              <a:lnSpc>
                <a:spcPct val="100000"/>
              </a:lnSpc>
              <a:spcBef>
                <a:spcPts val="5"/>
              </a:spcBef>
              <a:buClr>
                <a:srgbClr val="9A0000"/>
              </a:buClr>
              <a:buFont typeface="Wingdings"/>
              <a:buChar char="◼"/>
            </a:pPr>
            <a:endParaRPr sz="4000" b="1" dirty="0">
              <a:latin typeface="Cambria"/>
              <a:cs typeface="Cambria"/>
            </a:endParaRPr>
          </a:p>
          <a:p>
            <a:pPr marL="355600" indent="-343535">
              <a:lnSpc>
                <a:spcPct val="100000"/>
              </a:lnSpc>
              <a:buClr>
                <a:srgbClr val="9A0000"/>
              </a:buClr>
              <a:buSzPct val="75000"/>
              <a:buFont typeface="Wingdings"/>
              <a:buChar char="◼"/>
              <a:tabLst>
                <a:tab pos="355600" algn="l"/>
                <a:tab pos="356235" algn="l"/>
              </a:tabLst>
            </a:pPr>
            <a:r>
              <a:rPr sz="2800" b="1" spc="190" dirty="0">
                <a:solidFill>
                  <a:srgbClr val="003366"/>
                </a:solidFill>
                <a:latin typeface="Cambria"/>
                <a:cs typeface="Cambria"/>
              </a:rPr>
              <a:t>Ce </a:t>
            </a:r>
            <a:r>
              <a:rPr sz="2800" b="1" dirty="0">
                <a:solidFill>
                  <a:srgbClr val="003366"/>
                </a:solidFill>
                <a:latin typeface="Cambria"/>
                <a:cs typeface="Cambria"/>
              </a:rPr>
              <a:t>efect </a:t>
            </a:r>
            <a:r>
              <a:rPr sz="2800" b="1" spc="-20" dirty="0">
                <a:solidFill>
                  <a:srgbClr val="003366"/>
                </a:solidFill>
                <a:latin typeface="Cambria"/>
                <a:cs typeface="Cambria"/>
              </a:rPr>
              <a:t>are </a:t>
            </a:r>
            <a:r>
              <a:rPr sz="2800" b="1" spc="25" dirty="0">
                <a:solidFill>
                  <a:srgbClr val="003366"/>
                </a:solidFill>
                <a:latin typeface="Cambria"/>
                <a:cs typeface="Cambria"/>
              </a:rPr>
              <a:t>înlocurea </a:t>
            </a:r>
            <a:r>
              <a:rPr sz="2800" b="1" i="1" spc="-5" dirty="0">
                <a:solidFill>
                  <a:srgbClr val="003366"/>
                </a:solidFill>
                <a:latin typeface="Palatino Linotype"/>
                <a:cs typeface="Palatino Linotype"/>
              </a:rPr>
              <a:t>S.sid </a:t>
            </a:r>
            <a:r>
              <a:rPr sz="2800" b="1" spc="70" dirty="0">
                <a:solidFill>
                  <a:srgbClr val="003366"/>
                </a:solidFill>
                <a:latin typeface="Cambria"/>
                <a:cs typeface="Cambria"/>
              </a:rPr>
              <a:t>cu </a:t>
            </a:r>
            <a:r>
              <a:rPr sz="2800" b="1" i="1" spc="-5" dirty="0">
                <a:solidFill>
                  <a:srgbClr val="003366"/>
                </a:solidFill>
                <a:latin typeface="Palatino Linotype"/>
                <a:cs typeface="Palatino Linotype"/>
              </a:rPr>
              <a:t>S.sname </a:t>
            </a:r>
            <a:r>
              <a:rPr sz="2800" b="1" spc="40" dirty="0">
                <a:solidFill>
                  <a:srgbClr val="003366"/>
                </a:solidFill>
                <a:latin typeface="Cambria"/>
                <a:cs typeface="Cambria"/>
              </a:rPr>
              <a:t>în</a:t>
            </a:r>
            <a:r>
              <a:rPr sz="2800" b="1" spc="190" dirty="0">
                <a:solidFill>
                  <a:srgbClr val="003366"/>
                </a:solidFill>
                <a:latin typeface="Cambria"/>
                <a:cs typeface="Cambria"/>
              </a:rPr>
              <a:t> </a:t>
            </a:r>
            <a:r>
              <a:rPr sz="2800" b="1" spc="65" dirty="0">
                <a:solidFill>
                  <a:srgbClr val="003366"/>
                </a:solidFill>
                <a:latin typeface="Cambria"/>
                <a:cs typeface="Cambria"/>
              </a:rPr>
              <a:t>clauza</a:t>
            </a:r>
            <a:endParaRPr sz="2800" b="1" dirty="0">
              <a:latin typeface="Cambria"/>
              <a:cs typeface="Cambria"/>
            </a:endParaRPr>
          </a:p>
          <a:p>
            <a:pPr marL="355600">
              <a:lnSpc>
                <a:spcPct val="100000"/>
              </a:lnSpc>
              <a:spcBef>
                <a:spcPts val="15"/>
              </a:spcBef>
            </a:pPr>
            <a:r>
              <a:rPr sz="2400" b="1" spc="125" dirty="0">
                <a:solidFill>
                  <a:srgbClr val="9A0000"/>
                </a:solidFill>
                <a:latin typeface="Cambria"/>
                <a:cs typeface="Cambria"/>
              </a:rPr>
              <a:t>SELECT</a:t>
            </a:r>
            <a:r>
              <a:rPr sz="2800" b="1" spc="125" dirty="0">
                <a:solidFill>
                  <a:srgbClr val="003366"/>
                </a:solidFill>
                <a:latin typeface="Cambria"/>
                <a:cs typeface="Cambria"/>
              </a:rPr>
              <a:t>?</a:t>
            </a:r>
            <a:endParaRPr sz="2800" b="1" dirty="0">
              <a:latin typeface="Cambria"/>
              <a:cs typeface="Cambria"/>
            </a:endParaRPr>
          </a:p>
          <a:p>
            <a:pPr marL="355600">
              <a:lnSpc>
                <a:spcPct val="100000"/>
              </a:lnSpc>
            </a:pPr>
            <a:r>
              <a:rPr sz="2800" b="1" spc="55" dirty="0">
                <a:solidFill>
                  <a:srgbClr val="003366"/>
                </a:solidFill>
                <a:latin typeface="Cambria"/>
                <a:cs typeface="Cambria"/>
              </a:rPr>
              <a:t>Rezultatul </a:t>
            </a:r>
            <a:r>
              <a:rPr sz="2800" b="1" spc="-30" dirty="0">
                <a:solidFill>
                  <a:srgbClr val="003366"/>
                </a:solidFill>
                <a:latin typeface="Cambria"/>
                <a:cs typeface="Cambria"/>
              </a:rPr>
              <a:t>e </a:t>
            </a:r>
            <a:r>
              <a:rPr sz="2800" b="1" spc="25" dirty="0">
                <a:solidFill>
                  <a:srgbClr val="003366"/>
                </a:solidFill>
                <a:latin typeface="Cambria"/>
                <a:cs typeface="Cambria"/>
              </a:rPr>
              <a:t>diferit </a:t>
            </a:r>
            <a:r>
              <a:rPr sz="2800" b="1" spc="70" dirty="0">
                <a:solidFill>
                  <a:srgbClr val="003366"/>
                </a:solidFill>
                <a:latin typeface="Cambria"/>
                <a:cs typeface="Cambria"/>
              </a:rPr>
              <a:t>cu </a:t>
            </a:r>
            <a:r>
              <a:rPr sz="2400" b="1" spc="150" dirty="0">
                <a:solidFill>
                  <a:srgbClr val="9A0000"/>
                </a:solidFill>
                <a:latin typeface="Cambria"/>
                <a:cs typeface="Cambria"/>
              </a:rPr>
              <a:t>DISTINCT </a:t>
            </a:r>
            <a:r>
              <a:rPr sz="2800" b="1" spc="40" dirty="0">
                <a:solidFill>
                  <a:srgbClr val="003366"/>
                </a:solidFill>
                <a:latin typeface="Cambria"/>
                <a:cs typeface="Cambria"/>
              </a:rPr>
              <a:t>în </a:t>
            </a:r>
            <a:r>
              <a:rPr sz="2800" b="1" spc="-10" dirty="0">
                <a:solidFill>
                  <a:srgbClr val="003366"/>
                </a:solidFill>
                <a:latin typeface="Cambria"/>
                <a:cs typeface="Cambria"/>
              </a:rPr>
              <a:t>acest</a:t>
            </a:r>
            <a:r>
              <a:rPr sz="2800" b="1" spc="330" dirty="0">
                <a:solidFill>
                  <a:srgbClr val="003366"/>
                </a:solidFill>
                <a:latin typeface="Cambria"/>
                <a:cs typeface="Cambria"/>
              </a:rPr>
              <a:t> </a:t>
            </a:r>
            <a:r>
              <a:rPr sz="2800" b="1" spc="55" dirty="0">
                <a:solidFill>
                  <a:srgbClr val="003366"/>
                </a:solidFill>
                <a:latin typeface="Cambria"/>
                <a:cs typeface="Cambria"/>
              </a:rPr>
              <a:t>caz?</a:t>
            </a:r>
            <a:endParaRPr sz="2800" b="1" dirty="0">
              <a:latin typeface="Cambria"/>
              <a:cs typeface="Cambria"/>
            </a:endParaRPr>
          </a:p>
        </p:txBody>
      </p:sp>
      <p:sp>
        <p:nvSpPr>
          <p:cNvPr id="4" name="object 4"/>
          <p:cNvSpPr txBox="1"/>
          <p:nvPr/>
        </p:nvSpPr>
        <p:spPr>
          <a:xfrm>
            <a:off x="1525905" y="1667382"/>
            <a:ext cx="2580005" cy="452120"/>
          </a:xfrm>
          <a:prstGeom prst="rect">
            <a:avLst/>
          </a:prstGeom>
        </p:spPr>
        <p:txBody>
          <a:bodyPr vert="horz" wrap="square" lIns="0" tIns="12065" rIns="0" bIns="0" rtlCol="0">
            <a:spAutoFit/>
          </a:bodyPr>
          <a:lstStyle/>
          <a:p>
            <a:pPr marL="12700">
              <a:lnSpc>
                <a:spcPct val="100000"/>
              </a:lnSpc>
              <a:spcBef>
                <a:spcPts val="95"/>
              </a:spcBef>
            </a:pPr>
            <a:r>
              <a:rPr sz="2800" b="1" spc="-10" dirty="0">
                <a:solidFill>
                  <a:srgbClr val="9A0000"/>
                </a:solidFill>
                <a:latin typeface="Courier New"/>
                <a:cs typeface="Courier New"/>
              </a:rPr>
              <a:t>SELECT</a:t>
            </a:r>
            <a:r>
              <a:rPr sz="2800" b="1" spc="-85" dirty="0">
                <a:solidFill>
                  <a:srgbClr val="9A0000"/>
                </a:solidFill>
                <a:latin typeface="Courier New"/>
                <a:cs typeface="Courier New"/>
              </a:rPr>
              <a:t> </a:t>
            </a:r>
            <a:r>
              <a:rPr sz="2800" b="1" spc="-10" dirty="0">
                <a:latin typeface="Courier New"/>
                <a:cs typeface="Courier New"/>
              </a:rPr>
              <a:t>S.sid</a:t>
            </a:r>
            <a:endParaRPr sz="2800">
              <a:latin typeface="Courier New"/>
              <a:cs typeface="Courier New"/>
            </a:endParaRPr>
          </a:p>
        </p:txBody>
      </p:sp>
      <p:sp>
        <p:nvSpPr>
          <p:cNvPr id="5" name="object 5"/>
          <p:cNvSpPr txBox="1"/>
          <p:nvPr/>
        </p:nvSpPr>
        <p:spPr>
          <a:xfrm>
            <a:off x="1525905" y="2093798"/>
            <a:ext cx="1090930" cy="878840"/>
          </a:xfrm>
          <a:prstGeom prst="rect">
            <a:avLst/>
          </a:prstGeom>
        </p:spPr>
        <p:txBody>
          <a:bodyPr vert="horz" wrap="square" lIns="0" tIns="12065" rIns="0" bIns="0" rtlCol="0">
            <a:spAutoFit/>
          </a:bodyPr>
          <a:lstStyle/>
          <a:p>
            <a:pPr marL="12700" marR="5080">
              <a:lnSpc>
                <a:spcPct val="100000"/>
              </a:lnSpc>
              <a:spcBef>
                <a:spcPts val="95"/>
              </a:spcBef>
            </a:pPr>
            <a:r>
              <a:rPr sz="2800" b="1" spc="-10" dirty="0">
                <a:solidFill>
                  <a:srgbClr val="9A0000"/>
                </a:solidFill>
                <a:latin typeface="Courier New"/>
                <a:cs typeface="Courier New"/>
              </a:rPr>
              <a:t>FROM  WHERE</a:t>
            </a:r>
            <a:endParaRPr sz="2800">
              <a:latin typeface="Courier New"/>
              <a:cs typeface="Courier New"/>
            </a:endParaRPr>
          </a:p>
        </p:txBody>
      </p:sp>
      <p:sp>
        <p:nvSpPr>
          <p:cNvPr id="6" name="object 6"/>
          <p:cNvSpPr txBox="1"/>
          <p:nvPr/>
        </p:nvSpPr>
        <p:spPr>
          <a:xfrm>
            <a:off x="3014852" y="2093798"/>
            <a:ext cx="4706620" cy="878840"/>
          </a:xfrm>
          <a:prstGeom prst="rect">
            <a:avLst/>
          </a:prstGeom>
        </p:spPr>
        <p:txBody>
          <a:bodyPr vert="horz" wrap="square" lIns="0" tIns="12065" rIns="0" bIns="0" rtlCol="0">
            <a:spAutoFit/>
          </a:bodyPr>
          <a:lstStyle/>
          <a:p>
            <a:pPr marL="12700" marR="5080">
              <a:lnSpc>
                <a:spcPct val="100000"/>
              </a:lnSpc>
              <a:spcBef>
                <a:spcPts val="95"/>
              </a:spcBef>
            </a:pPr>
            <a:r>
              <a:rPr sz="2800" b="1" spc="-10" dirty="0">
                <a:latin typeface="Courier New"/>
                <a:cs typeface="Courier New"/>
              </a:rPr>
              <a:t>Students S, Enrolled </a:t>
            </a:r>
            <a:r>
              <a:rPr sz="2800" b="1" spc="-5" dirty="0">
                <a:latin typeface="Courier New"/>
                <a:cs typeface="Courier New"/>
              </a:rPr>
              <a:t>E  </a:t>
            </a:r>
            <a:r>
              <a:rPr sz="2800" b="1" spc="-10" dirty="0">
                <a:latin typeface="Courier New"/>
                <a:cs typeface="Courier New"/>
              </a:rPr>
              <a:t>S.sid=E.sid</a:t>
            </a:r>
            <a:endParaRPr sz="2800">
              <a:latin typeface="Courier New"/>
              <a:cs typeface="Courier New"/>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0" y="-76200"/>
            <a:ext cx="8991600" cy="874598"/>
          </a:xfrm>
          <a:prstGeom prst="rect">
            <a:avLst/>
          </a:prstGeom>
        </p:spPr>
        <p:txBody>
          <a:bodyPr vert="horz" wrap="square" lIns="0" tIns="12700" rIns="0" bIns="0" rtlCol="0">
            <a:spAutoFit/>
          </a:bodyPr>
          <a:lstStyle/>
          <a:p>
            <a:pPr marL="12700">
              <a:spcBef>
                <a:spcPts val="100"/>
              </a:spcBef>
              <a:tabLst>
                <a:tab pos="3161030" algn="l"/>
                <a:tab pos="4982845" algn="l"/>
              </a:tabLst>
            </a:pPr>
            <a:r>
              <a:rPr lang="vi-VN" sz="2800" b="1" spc="30" dirty="0" smtClean="0">
                <a:solidFill>
                  <a:srgbClr val="3333FF"/>
                </a:solidFill>
                <a:latin typeface="Cambria"/>
                <a:cs typeface="Cambria"/>
              </a:rPr>
              <a:t>Instanţ</a:t>
            </a:r>
            <a:r>
              <a:rPr lang="ro-MO" sz="2800" b="1" spc="30" dirty="0" smtClean="0">
                <a:solidFill>
                  <a:srgbClr val="3333FF"/>
                </a:solidFill>
                <a:latin typeface="Cambria"/>
                <a:cs typeface="Cambria"/>
              </a:rPr>
              <a:t>ă </a:t>
            </a:r>
            <a:r>
              <a:rPr sz="2800" b="1" i="0" spc="160" dirty="0" smtClean="0">
                <a:solidFill>
                  <a:srgbClr val="000000"/>
                </a:solidFill>
                <a:latin typeface="Cambria"/>
                <a:cs typeface="Cambria"/>
              </a:rPr>
              <a:t>vs. </a:t>
            </a:r>
            <a:r>
              <a:rPr lang="ro-MO" sz="2800" b="1" i="0" spc="160" dirty="0" smtClean="0">
                <a:solidFill>
                  <a:srgbClr val="00B0F0"/>
                </a:solidFill>
                <a:latin typeface="Cambria"/>
                <a:cs typeface="Cambria"/>
              </a:rPr>
              <a:t>Bază de </a:t>
            </a:r>
            <a:r>
              <a:rPr sz="2800" b="1" i="0" spc="120" dirty="0" smtClean="0">
                <a:solidFill>
                  <a:srgbClr val="00B0F0"/>
                </a:solidFill>
                <a:latin typeface="Cambria"/>
                <a:cs typeface="Cambria"/>
              </a:rPr>
              <a:t>Date</a:t>
            </a:r>
            <a:r>
              <a:rPr lang="ru-RU" sz="2800" b="1" i="0" spc="120" dirty="0" smtClean="0">
                <a:solidFill>
                  <a:srgbClr val="00B0F0"/>
                </a:solidFill>
                <a:latin typeface="Cambria"/>
                <a:cs typeface="Cambria"/>
              </a:rPr>
              <a:t/>
            </a:r>
            <a:br>
              <a:rPr lang="ru-RU" sz="2800" b="1" i="0" spc="120" dirty="0" smtClean="0">
                <a:solidFill>
                  <a:srgbClr val="00B0F0"/>
                </a:solidFill>
                <a:latin typeface="Cambria"/>
                <a:cs typeface="Cambria"/>
              </a:rPr>
            </a:br>
            <a:r>
              <a:rPr lang="ro-MO" sz="2800" b="1" spc="120" dirty="0" smtClean="0">
                <a:solidFill>
                  <a:srgbClr val="00B0F0"/>
                </a:solidFill>
                <a:latin typeface="Cambria"/>
                <a:cs typeface="Cambria"/>
              </a:rPr>
              <a:t>dacă vorbim la nivelul unei BD</a:t>
            </a:r>
            <a:endParaRPr sz="2800" b="1" dirty="0">
              <a:solidFill>
                <a:srgbClr val="00B0F0"/>
              </a:solidFill>
              <a:latin typeface="Cambria"/>
              <a:cs typeface="Cambria"/>
            </a:endParaRPr>
          </a:p>
        </p:txBody>
      </p:sp>
      <p:sp>
        <p:nvSpPr>
          <p:cNvPr id="8" name="Rectangle 7"/>
          <p:cNvSpPr/>
          <p:nvPr/>
        </p:nvSpPr>
        <p:spPr>
          <a:xfrm>
            <a:off x="0" y="914400"/>
            <a:ext cx="9296400" cy="2554545"/>
          </a:xfrm>
          <a:prstGeom prst="rect">
            <a:avLst/>
          </a:prstGeom>
        </p:spPr>
        <p:txBody>
          <a:bodyPr wrap="square">
            <a:spAutoFit/>
          </a:bodyPr>
          <a:lstStyle/>
          <a:p>
            <a:r>
              <a:rPr lang="vi-VN" sz="2000" b="1" i="1" dirty="0" smtClean="0">
                <a:latin typeface="+mj-lt"/>
                <a:cs typeface="Arial" pitchFamily="34" charset="0"/>
              </a:rPr>
              <a:t>Ce </a:t>
            </a:r>
            <a:r>
              <a:rPr lang="ro-MO" sz="2000" b="1" i="1" dirty="0" smtClean="0">
                <a:latin typeface="+mj-lt"/>
                <a:cs typeface="Arial" pitchFamily="34" charset="0"/>
              </a:rPr>
              <a:t>semnifică acest fapt</a:t>
            </a:r>
            <a:r>
              <a:rPr lang="vi-VN" sz="2000" b="1" i="1" dirty="0" smtClean="0">
                <a:latin typeface="+mj-lt"/>
                <a:cs typeface="Arial" pitchFamily="34" charset="0"/>
              </a:rPr>
              <a:t>? </a:t>
            </a:r>
            <a:r>
              <a:rPr lang="vi-VN" sz="2000" dirty="0" smtClean="0">
                <a:latin typeface="+mj-lt"/>
                <a:cs typeface="Arial" pitchFamily="34" charset="0"/>
              </a:rPr>
              <a:t>În orice moment, </a:t>
            </a:r>
            <a:r>
              <a:rPr lang="ro-MO" sz="2000" dirty="0" smtClean="0">
                <a:latin typeface="+mj-lt"/>
                <a:cs typeface="Arial" pitchFamily="34" charset="0"/>
              </a:rPr>
              <a:t>are loc</a:t>
            </a:r>
            <a:r>
              <a:rPr lang="vi-VN" sz="2000" dirty="0" smtClean="0">
                <a:latin typeface="+mj-lt"/>
                <a:cs typeface="Arial" pitchFamily="34" charset="0"/>
              </a:rPr>
              <a:t> </a:t>
            </a:r>
            <a:r>
              <a:rPr lang="vi-VN" sz="2000" dirty="0" smtClean="0">
                <a:latin typeface="+mj-lt"/>
                <a:cs typeface="Arial" pitchFamily="34" charset="0"/>
              </a:rPr>
              <a:t>o schimbare continuă a înregistrărilor din obiectele </a:t>
            </a:r>
            <a:r>
              <a:rPr lang="ro-MO" sz="2000" dirty="0" smtClean="0">
                <a:latin typeface="+mj-lt"/>
                <a:cs typeface="Arial" pitchFamily="34" charset="0"/>
              </a:rPr>
              <a:t>unei </a:t>
            </a:r>
            <a:r>
              <a:rPr lang="vi-VN" sz="2000" dirty="0" smtClean="0">
                <a:latin typeface="+mj-lt"/>
                <a:cs typeface="Arial" pitchFamily="34" charset="0"/>
              </a:rPr>
              <a:t>baze </a:t>
            </a:r>
            <a:r>
              <a:rPr lang="vi-VN" sz="2000" dirty="0" smtClean="0">
                <a:latin typeface="+mj-lt"/>
                <a:cs typeface="Arial" pitchFamily="34" charset="0"/>
              </a:rPr>
              <a:t>de date. Va </a:t>
            </a:r>
            <a:r>
              <a:rPr lang="vi-VN" sz="2000" dirty="0" smtClean="0">
                <a:latin typeface="+mj-lt"/>
                <a:cs typeface="Arial" pitchFamily="34" charset="0"/>
              </a:rPr>
              <a:t>exista</a:t>
            </a:r>
            <a:r>
              <a:rPr lang="ro-MO" sz="2000" dirty="0" smtClean="0">
                <a:latin typeface="+mj-lt"/>
                <a:cs typeface="Arial" pitchFamily="34" charset="0"/>
              </a:rPr>
              <a:t>,</a:t>
            </a:r>
            <a:r>
              <a:rPr lang="vi-VN" sz="2000" dirty="0" smtClean="0">
                <a:latin typeface="+mj-lt"/>
                <a:cs typeface="Arial" pitchFamily="34" charset="0"/>
              </a:rPr>
              <a:t> </a:t>
            </a:r>
            <a:r>
              <a:rPr lang="vi-VN" sz="2000" dirty="0" smtClean="0">
                <a:latin typeface="+mj-lt"/>
                <a:cs typeface="Arial" pitchFamily="34" charset="0"/>
              </a:rPr>
              <a:t>fie o creștere, fie o </a:t>
            </a:r>
            <a:r>
              <a:rPr lang="ro-MO" sz="2000" dirty="0" smtClean="0">
                <a:latin typeface="+mj-lt"/>
                <a:cs typeface="Arial" pitchFamily="34" charset="0"/>
              </a:rPr>
              <a:t>descrestere</a:t>
            </a:r>
            <a:r>
              <a:rPr lang="vi-VN" sz="2000" dirty="0" smtClean="0">
                <a:latin typeface="+mj-lt"/>
                <a:cs typeface="Arial" pitchFamily="34" charset="0"/>
              </a:rPr>
              <a:t> </a:t>
            </a:r>
            <a:r>
              <a:rPr lang="vi-VN" sz="2000" dirty="0" smtClean="0">
                <a:latin typeface="+mj-lt"/>
                <a:cs typeface="Arial" pitchFamily="34" charset="0"/>
              </a:rPr>
              <a:t>a numărului de înregistrări, fie vor exista modificări ale datelor existente. </a:t>
            </a:r>
            <a:r>
              <a:rPr lang="vi-VN" sz="2000" b="1" i="1" dirty="0" smtClean="0">
                <a:latin typeface="+mj-lt"/>
                <a:cs typeface="Arial" pitchFamily="34" charset="0"/>
              </a:rPr>
              <a:t>În orice moment </a:t>
            </a:r>
            <a:r>
              <a:rPr lang="ro-MO" sz="2000" b="1" i="1" dirty="0" smtClean="0">
                <a:latin typeface="+mj-lt"/>
                <a:cs typeface="Arial" pitchFamily="34" charset="0"/>
              </a:rPr>
              <a:t>de timp</a:t>
            </a:r>
            <a:r>
              <a:rPr lang="vi-VN" sz="2000" dirty="0" smtClean="0">
                <a:latin typeface="+mj-lt"/>
                <a:cs typeface="Arial" pitchFamily="34" charset="0"/>
              </a:rPr>
              <a:t>, </a:t>
            </a:r>
            <a:r>
              <a:rPr lang="ro-MO" sz="2000" dirty="0" smtClean="0">
                <a:latin typeface="+mj-lt"/>
                <a:cs typeface="Arial" pitchFamily="34" charset="0"/>
              </a:rPr>
              <a:t>va</a:t>
            </a:r>
            <a:r>
              <a:rPr lang="vi-VN" sz="2000" dirty="0" smtClean="0">
                <a:latin typeface="+mj-lt"/>
                <a:cs typeface="Arial" pitchFamily="34" charset="0"/>
              </a:rPr>
              <a:t> </a:t>
            </a:r>
            <a:r>
              <a:rPr lang="vi-VN" sz="2000" dirty="0" smtClean="0">
                <a:latin typeface="+mj-lt"/>
                <a:cs typeface="Arial" pitchFamily="34" charset="0"/>
              </a:rPr>
              <a:t>exista un anumit set de înregistrări în fiecare dintre obiecte, care să satisfacă toate condițiile unei baze de date. </a:t>
            </a:r>
            <a:r>
              <a:rPr lang="vi-VN" sz="2000" b="1" i="1" dirty="0" smtClean="0">
                <a:solidFill>
                  <a:srgbClr val="3333FF"/>
                </a:solidFill>
                <a:latin typeface="+mj-lt"/>
                <a:cs typeface="Arial" pitchFamily="34" charset="0"/>
              </a:rPr>
              <a:t>Aceasta </a:t>
            </a:r>
            <a:r>
              <a:rPr lang="ro-MO" sz="2000" b="1" i="1" dirty="0" smtClean="0">
                <a:solidFill>
                  <a:srgbClr val="3333FF"/>
                </a:solidFill>
                <a:latin typeface="+mj-lt"/>
                <a:cs typeface="Arial" pitchFamily="34" charset="0"/>
              </a:rPr>
              <a:t>stare de moment a inscrierilor unei BD </a:t>
            </a:r>
            <a:r>
              <a:rPr lang="vi-VN" sz="2000" b="1" i="1" dirty="0" smtClean="0">
                <a:solidFill>
                  <a:srgbClr val="3333FF"/>
                </a:solidFill>
                <a:latin typeface="+mj-lt"/>
                <a:cs typeface="Arial" pitchFamily="34" charset="0"/>
              </a:rPr>
              <a:t>se </a:t>
            </a:r>
            <a:r>
              <a:rPr lang="vi-VN" sz="2000" b="1" i="1" dirty="0" smtClean="0">
                <a:solidFill>
                  <a:srgbClr val="3333FF"/>
                </a:solidFill>
                <a:latin typeface="+mj-lt"/>
                <a:cs typeface="Arial" pitchFamily="34" charset="0"/>
              </a:rPr>
              <a:t>numește o instanță a unei baze de date</a:t>
            </a:r>
            <a:r>
              <a:rPr lang="vi-VN" sz="2000" dirty="0" smtClean="0">
                <a:latin typeface="+mj-lt"/>
                <a:cs typeface="Arial" pitchFamily="34" charset="0"/>
              </a:rPr>
              <a:t>. adică; în orice moment </a:t>
            </a:r>
            <a:r>
              <a:rPr lang="ro-MO" sz="2000" dirty="0" smtClean="0">
                <a:latin typeface="+mj-lt"/>
                <a:cs typeface="Arial" pitchFamily="34" charset="0"/>
              </a:rPr>
              <a:t>de timp</a:t>
            </a:r>
            <a:r>
              <a:rPr lang="vi-VN" sz="2000" dirty="0" smtClean="0">
                <a:latin typeface="+mj-lt"/>
                <a:cs typeface="Arial" pitchFamily="34" charset="0"/>
              </a:rPr>
              <a:t>, </a:t>
            </a:r>
            <a:r>
              <a:rPr lang="vi-VN" sz="2000" dirty="0" smtClean="0">
                <a:latin typeface="+mj-lt"/>
                <a:cs typeface="Arial" pitchFamily="34" charset="0"/>
              </a:rPr>
              <a:t>care </a:t>
            </a:r>
            <a:r>
              <a:rPr lang="ro-MO" sz="2000" dirty="0" smtClean="0">
                <a:latin typeface="+mj-lt"/>
                <a:cs typeface="Arial" pitchFamily="34" charset="0"/>
              </a:rPr>
              <a:t>exprimă</a:t>
            </a:r>
            <a:r>
              <a:rPr lang="vi-VN" sz="2000" dirty="0" smtClean="0">
                <a:latin typeface="+mj-lt"/>
                <a:cs typeface="Arial" pitchFamily="34" charset="0"/>
              </a:rPr>
              <a:t> </a:t>
            </a:r>
            <a:r>
              <a:rPr lang="vi-VN" sz="2000" dirty="0" smtClean="0">
                <a:latin typeface="+mj-lt"/>
                <a:cs typeface="Arial" pitchFamily="34" charset="0"/>
              </a:rPr>
              <a:t>starea bazei de date cu valorile datelor în obiectul său </a:t>
            </a:r>
            <a:r>
              <a:rPr lang="ro-MO" sz="2000" dirty="0" smtClean="0">
                <a:latin typeface="+mj-lt"/>
                <a:cs typeface="Arial" pitchFamily="34" charset="0"/>
              </a:rPr>
              <a:t>si determină </a:t>
            </a:r>
            <a:r>
              <a:rPr lang="ro-MO" sz="2000" b="1" i="1" dirty="0" smtClean="0">
                <a:solidFill>
                  <a:srgbClr val="3333FF"/>
                </a:solidFill>
                <a:latin typeface="+mj-lt"/>
                <a:cs typeface="Arial" pitchFamily="34" charset="0"/>
              </a:rPr>
              <a:t>o </a:t>
            </a:r>
            <a:r>
              <a:rPr lang="vi-VN" sz="2000" b="1" i="1" dirty="0" smtClean="0">
                <a:solidFill>
                  <a:srgbClr val="3333FF"/>
                </a:solidFill>
                <a:latin typeface="+mj-lt"/>
                <a:cs typeface="Arial" pitchFamily="34" charset="0"/>
              </a:rPr>
              <a:t>instanță </a:t>
            </a:r>
            <a:r>
              <a:rPr lang="vi-VN" sz="2000" dirty="0" smtClean="0">
                <a:latin typeface="+mj-lt"/>
                <a:cs typeface="Arial" pitchFamily="34" charset="0"/>
              </a:rPr>
              <a:t>a bazei de date. </a:t>
            </a:r>
            <a:r>
              <a:rPr lang="ro-MO" sz="2000" dirty="0" smtClean="0">
                <a:latin typeface="+mj-lt"/>
                <a:cs typeface="Arial" pitchFamily="34" charset="0"/>
              </a:rPr>
              <a:t>Această </a:t>
            </a:r>
            <a:r>
              <a:rPr lang="ro-MO" sz="2000" b="1" i="1" dirty="0" smtClean="0">
                <a:solidFill>
                  <a:srgbClr val="3333FF"/>
                </a:solidFill>
                <a:latin typeface="+mj-lt"/>
                <a:cs typeface="Arial" pitchFamily="34" charset="0"/>
              </a:rPr>
              <a:t>stare/instanță</a:t>
            </a:r>
            <a:r>
              <a:rPr lang="ro-MO" sz="2000" dirty="0" smtClean="0">
                <a:latin typeface="+mj-lt"/>
                <a:cs typeface="Arial" pitchFamily="34" charset="0"/>
              </a:rPr>
              <a:t> s</a:t>
            </a:r>
            <a:r>
              <a:rPr lang="vi-VN" sz="2000" dirty="0" smtClean="0">
                <a:latin typeface="+mj-lt"/>
                <a:cs typeface="Arial" pitchFamily="34" charset="0"/>
              </a:rPr>
              <a:t>e </a:t>
            </a:r>
            <a:r>
              <a:rPr lang="vi-VN" sz="2000" dirty="0" smtClean="0">
                <a:latin typeface="+mj-lt"/>
                <a:cs typeface="Arial" pitchFamily="34" charset="0"/>
              </a:rPr>
              <a:t>schimba </a:t>
            </a:r>
            <a:r>
              <a:rPr lang="ro-MO" sz="2000" dirty="0" smtClean="0">
                <a:latin typeface="+mj-lt"/>
                <a:cs typeface="Arial" pitchFamily="34" charset="0"/>
              </a:rPr>
              <a:t>din cind in cind</a:t>
            </a:r>
            <a:r>
              <a:rPr lang="vi-VN" sz="2000" dirty="0" smtClean="0">
                <a:latin typeface="+mj-lt"/>
                <a:cs typeface="Arial" pitchFamily="34" charset="0"/>
              </a:rPr>
              <a:t>. </a:t>
            </a:r>
            <a:endParaRPr lang="en-US" sz="2000" dirty="0">
              <a:latin typeface="+mj-lt"/>
              <a:cs typeface="Arial" pitchFamily="34" charset="0"/>
            </a:endParaRPr>
          </a:p>
        </p:txBody>
      </p:sp>
      <p:sp>
        <p:nvSpPr>
          <p:cNvPr id="9" name="Rectangle 8"/>
          <p:cNvSpPr/>
          <p:nvPr/>
        </p:nvSpPr>
        <p:spPr>
          <a:xfrm>
            <a:off x="0" y="3810000"/>
            <a:ext cx="9144000" cy="2554545"/>
          </a:xfrm>
          <a:prstGeom prst="rect">
            <a:avLst/>
          </a:prstGeom>
        </p:spPr>
        <p:txBody>
          <a:bodyPr wrap="square">
            <a:spAutoFit/>
          </a:bodyPr>
          <a:lstStyle/>
          <a:p>
            <a:r>
              <a:rPr lang="ru-RU" sz="2000" b="1" i="1" dirty="0" smtClean="0">
                <a:latin typeface="Times New Roman" pitchFamily="18" charset="0"/>
                <a:cs typeface="Times New Roman" pitchFamily="18" charset="0"/>
              </a:rPr>
              <a:t>Что это значит? </a:t>
            </a:r>
            <a:r>
              <a:rPr lang="ru-RU" sz="2000" dirty="0" smtClean="0">
                <a:latin typeface="Times New Roman" pitchFamily="18" charset="0"/>
                <a:cs typeface="Times New Roman" pitchFamily="18" charset="0"/>
              </a:rPr>
              <a:t>В любой момент происходит непрерывное изменение записей в объектах базы данных. Произойдет либо увеличение, либо уменьшение количества записей, либо изменения существующих данных. </a:t>
            </a:r>
            <a:r>
              <a:rPr lang="ru-RU" sz="2000" b="1" i="1" dirty="0" smtClean="0">
                <a:latin typeface="Times New Roman" pitchFamily="18" charset="0"/>
                <a:cs typeface="Times New Roman" pitchFamily="18" charset="0"/>
              </a:rPr>
              <a:t>В любой момент времени</a:t>
            </a:r>
            <a:r>
              <a:rPr lang="ru-RU" sz="2000" dirty="0" smtClean="0">
                <a:latin typeface="Times New Roman" pitchFamily="18" charset="0"/>
                <a:cs typeface="Times New Roman" pitchFamily="18" charset="0"/>
              </a:rPr>
              <a:t> в каждом из объектов будет определенный набор записей, который будет удовлетворять всем условиям базы данных. </a:t>
            </a:r>
            <a:r>
              <a:rPr lang="ru-RU" sz="2000" b="1" i="1" dirty="0" smtClean="0">
                <a:solidFill>
                  <a:srgbClr val="3333FF"/>
                </a:solidFill>
                <a:latin typeface="Times New Roman" pitchFamily="18" charset="0"/>
                <a:cs typeface="Times New Roman" pitchFamily="18" charset="0"/>
              </a:rPr>
              <a:t>Это текущее состояние записей БД называется экземпляром базы данных</a:t>
            </a:r>
            <a:r>
              <a:rPr lang="ru-RU" sz="2000" dirty="0" smtClean="0">
                <a:latin typeface="Times New Roman" pitchFamily="18" charset="0"/>
                <a:cs typeface="Times New Roman" pitchFamily="18" charset="0"/>
              </a:rPr>
              <a:t>. то есть; состояние базы данных </a:t>
            </a:r>
            <a:r>
              <a:rPr lang="ru-RU" sz="2000" dirty="0" smtClean="0">
                <a:latin typeface="Times New Roman" pitchFamily="18" charset="0"/>
                <a:cs typeface="Times New Roman" pitchFamily="18" charset="0"/>
              </a:rPr>
              <a:t>в </a:t>
            </a:r>
            <a:r>
              <a:rPr lang="ru-RU" sz="2000" dirty="0" smtClean="0">
                <a:latin typeface="Times New Roman" pitchFamily="18" charset="0"/>
                <a:cs typeface="Times New Roman" pitchFamily="18" charset="0"/>
              </a:rPr>
              <a:t>любое время, </a:t>
            </a:r>
            <a:r>
              <a:rPr lang="ru-RU" sz="2000" dirty="0" smtClean="0">
                <a:latin typeface="Times New Roman" pitchFamily="18" charset="0"/>
                <a:cs typeface="Times New Roman" pitchFamily="18" charset="0"/>
              </a:rPr>
              <a:t>которое выражается </a:t>
            </a:r>
            <a:r>
              <a:rPr lang="ru-RU" sz="2000" dirty="0" smtClean="0">
                <a:latin typeface="Times New Roman" pitchFamily="18" charset="0"/>
                <a:cs typeface="Times New Roman" pitchFamily="18" charset="0"/>
              </a:rPr>
              <a:t>значениями данных в ее объекте и определяет </a:t>
            </a:r>
            <a:r>
              <a:rPr lang="ru-RU" sz="2000" b="1" i="1" dirty="0" smtClean="0">
                <a:solidFill>
                  <a:srgbClr val="3333FF"/>
                </a:solidFill>
                <a:latin typeface="Times New Roman" pitchFamily="18" charset="0"/>
                <a:cs typeface="Times New Roman" pitchFamily="18" charset="0"/>
              </a:rPr>
              <a:t>экземпляр базы данных</a:t>
            </a:r>
            <a:r>
              <a:rPr lang="ru-RU" sz="2000" dirty="0" smtClean="0">
                <a:latin typeface="Times New Roman" pitchFamily="18" charset="0"/>
                <a:cs typeface="Times New Roman" pitchFamily="18" charset="0"/>
              </a:rPr>
              <a:t>. Это состояние / экземпляр время от времени меняется. </a:t>
            </a:r>
            <a:endParaRPr lang="en-US" sz="2000" dirty="0">
              <a:latin typeface="Times New Roman" pitchFamily="18" charset="0"/>
              <a:cs typeface="Times New Roman" pitchFamily="18"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265</TotalTime>
  <Words>3217</Words>
  <Application>Microsoft Office PowerPoint</Application>
  <PresentationFormat>On-screen Show (4:3)</PresentationFormat>
  <Paragraphs>584</Paragraphs>
  <Slides>86</Slides>
  <Notes>0</Notes>
  <HiddenSlides>0</HiddenSlides>
  <MMClips>0</MMClips>
  <ScaleCrop>false</ScaleCrop>
  <HeadingPairs>
    <vt:vector size="4" baseType="variant">
      <vt:variant>
        <vt:lpstr>Theme</vt:lpstr>
      </vt:variant>
      <vt:variant>
        <vt:i4>1</vt:i4>
      </vt:variant>
      <vt:variant>
        <vt:lpstr>Slide Titles</vt:lpstr>
      </vt:variant>
      <vt:variant>
        <vt:i4>86</vt:i4>
      </vt:variant>
    </vt:vector>
  </HeadingPairs>
  <TitlesOfParts>
    <vt:vector size="87" baseType="lpstr">
      <vt:lpstr>Office Theme</vt:lpstr>
      <vt:lpstr>Slide 1</vt:lpstr>
      <vt:lpstr>Ce este o Bază de date?</vt:lpstr>
      <vt:lpstr>Modelul ierarhic</vt:lpstr>
      <vt:lpstr>Modelul reţea</vt:lpstr>
      <vt:lpstr>Modelul relaţional</vt:lpstr>
      <vt:lpstr>Modelul orientat obiect</vt:lpstr>
      <vt:lpstr>Schemă vs. Date</vt:lpstr>
      <vt:lpstr>Instanţă vs. Bază de Date dacă vorbim la nivelul unei BD</vt:lpstr>
      <vt:lpstr>Instanţă vs. Bază de Date dacă vorbim la nivelul unei BD</vt:lpstr>
      <vt:lpstr>Instanţă vs. Bază de Date dacă vorbim la nivelul unei BD</vt:lpstr>
      <vt:lpstr>Instanţă vs. Bază de Date dacă vorbim la nivelul unei BD</vt:lpstr>
      <vt:lpstr>Instanţă vs. Bază de Date dacă vorbim de un Server SQL</vt:lpstr>
      <vt:lpstr>Instanţă vs. Bază de Date</vt:lpstr>
      <vt:lpstr>Instanţă    vs. Bază de Date</vt:lpstr>
      <vt:lpstr>Instanţă vs. Bază de Date</vt:lpstr>
      <vt:lpstr>Instanţă vs. Bază de Date</vt:lpstr>
      <vt:lpstr>CONCLUZIE: Instanţă vs. Bază de Date</vt:lpstr>
      <vt:lpstr>Ce este un SGBD?</vt:lpstr>
      <vt:lpstr>SGBD-uri generale (SQL)</vt:lpstr>
      <vt:lpstr>SGBD NoSQL</vt:lpstr>
      <vt:lpstr>SGBD Multimedia</vt:lpstr>
      <vt:lpstr>Slide 22</vt:lpstr>
      <vt:lpstr>Slide 23</vt:lpstr>
      <vt:lpstr>Data Warehouse</vt:lpstr>
      <vt:lpstr>SGBD-uri active</vt:lpstr>
      <vt:lpstr>Data Stream Management System Система управления потоками данных </vt:lpstr>
      <vt:lpstr>DBMSs /SGBD/ СУБД</vt:lpstr>
      <vt:lpstr>Slide 28</vt:lpstr>
      <vt:lpstr>Când  utilizăm  baze de date?</vt:lpstr>
      <vt:lpstr>Slide 30</vt:lpstr>
      <vt:lpstr>2. Cantitate mare de date</vt:lpstr>
      <vt:lpstr>Slide 32</vt:lpstr>
      <vt:lpstr>4. Integritate</vt:lpstr>
      <vt:lpstr>Slide 34</vt:lpstr>
      <vt:lpstr>Slide 35</vt:lpstr>
      <vt:lpstr>7. Transmiterea  datelor altor aplicaţii</vt:lpstr>
      <vt:lpstr>Slide 37</vt:lpstr>
      <vt:lpstr>1. Investiţia iniţială e prea mare</vt:lpstr>
      <vt:lpstr>Slide 39</vt:lpstr>
      <vt:lpstr>Slide 40</vt:lpstr>
      <vt:lpstr>4. Nu este necesar accesul mai multor  utilizatori la date</vt:lpstr>
      <vt:lpstr>Slide 42</vt:lpstr>
      <vt:lpstr>Fişiere text vs. Bază de date</vt:lpstr>
      <vt:lpstr>PROVOCĂRILE UTILIZĂRII FIȘIERELOR TEXT</vt:lpstr>
      <vt:lpstr>PROVOCĂRILE UTILIZĂRII FIȘIERELOR TEXT (CONT)</vt:lpstr>
      <vt:lpstr>Modelul Relaţional</vt:lpstr>
      <vt:lpstr>Modele de date</vt:lpstr>
      <vt:lpstr>Model relațional - idei</vt:lpstr>
      <vt:lpstr>Relaţia – definiţie formală</vt:lpstr>
      <vt:lpstr>Relaţia – definiţie formală</vt:lpstr>
      <vt:lpstr>Exemplu de schemă a unei relații</vt:lpstr>
      <vt:lpstr>Baze de date relaţionale</vt:lpstr>
      <vt:lpstr>Repezentarea grafică a relaţiilor</vt:lpstr>
      <vt:lpstr>Constrângeri de integritate (CI)  Ограничения целостности (ОЦ)</vt:lpstr>
      <vt:lpstr>Constrângeri de integritate - exemple</vt:lpstr>
      <vt:lpstr>Chei Primare</vt:lpstr>
      <vt:lpstr>Chei străine (externe)</vt:lpstr>
      <vt:lpstr>Integritate referenţială Ссылочная целостность </vt:lpstr>
      <vt:lpstr>Integritate referenţială</vt:lpstr>
      <vt:lpstr>Integritate referenţială</vt:lpstr>
      <vt:lpstr>Repezentarea grafică a CI</vt:lpstr>
      <vt:lpstr>Repezentarea grafică a CI</vt:lpstr>
      <vt:lpstr>Cum apar CI?</vt:lpstr>
      <vt:lpstr>Nivelele de abstractizare</vt:lpstr>
      <vt:lpstr>STUDENT</vt:lpstr>
      <vt:lpstr>Structura fizică</vt:lpstr>
      <vt:lpstr>Structura conceptuală</vt:lpstr>
      <vt:lpstr>Vizualizare pentru utilizator</vt:lpstr>
      <vt:lpstr>Nivelele de abstractizare</vt:lpstr>
      <vt:lpstr>Slide 70</vt:lpstr>
      <vt:lpstr>Independenţa fizică a datelor</vt:lpstr>
      <vt:lpstr>Independenţa logică a datelor</vt:lpstr>
      <vt:lpstr>Interogări</vt:lpstr>
      <vt:lpstr>Limbaje SGBD</vt:lpstr>
      <vt:lpstr>Limbaje de interogare pentru BD relaţionale</vt:lpstr>
      <vt:lpstr>Structured Query Language (SQL)</vt:lpstr>
      <vt:lpstr>Nivele SQL</vt:lpstr>
      <vt:lpstr>Slide 78</vt:lpstr>
      <vt:lpstr>Students</vt:lpstr>
      <vt:lpstr>SELECT</vt:lpstr>
      <vt:lpstr>Interogare SQL simplă</vt:lpstr>
      <vt:lpstr>Evaluare conceptuală</vt:lpstr>
      <vt:lpstr>Slide 83</vt:lpstr>
      <vt:lpstr>Slide 84</vt:lpstr>
      <vt:lpstr>Variabile de interval/Интервальные переменные</vt:lpstr>
      <vt:lpstr>Interogare:  Studenţii care au cel puţin o notă</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Suciu</dc:creator>
  <cp:lastModifiedBy>Mihai</cp:lastModifiedBy>
  <cp:revision>2</cp:revision>
  <dcterms:created xsi:type="dcterms:W3CDTF">2021-10-23T10:55:21Z</dcterms:created>
  <dcterms:modified xsi:type="dcterms:W3CDTF">2021-10-25T09:18:46Z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2019-05-05T00:00:00Z</vt:filetime>
  </property>
  <property fmtid="{D5CDD505-2E9C-101B-9397-08002B2CF9AE}" pid="3" name="Creator">
    <vt:lpwstr>Microsoft® PowerPoint® for Office 365</vt:lpwstr>
  </property>
  <property fmtid="{D5CDD505-2E9C-101B-9397-08002B2CF9AE}" pid="4" name="LastSaved">
    <vt:filetime>2021-10-23T00:00:00Z</vt:filetime>
  </property>
</Properties>
</file>