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336" r:id="rId3"/>
    <p:sldId id="337" r:id="rId4"/>
    <p:sldId id="335" r:id="rId5"/>
    <p:sldId id="338" r:id="rId6"/>
    <p:sldId id="339" r:id="rId7"/>
    <p:sldId id="340" r:id="rId8"/>
    <p:sldId id="341" r:id="rId9"/>
    <p:sldId id="342" r:id="rId10"/>
    <p:sldId id="260" r:id="rId11"/>
    <p:sldId id="261" r:id="rId12"/>
    <p:sldId id="262" r:id="rId13"/>
    <p:sldId id="263" r:id="rId14"/>
    <p:sldId id="257" r:id="rId15"/>
    <p:sldId id="258" r:id="rId16"/>
    <p:sldId id="259" r:id="rId17"/>
    <p:sldId id="264" r:id="rId18"/>
    <p:sldId id="269" r:id="rId19"/>
    <p:sldId id="265" r:id="rId20"/>
    <p:sldId id="266" r:id="rId21"/>
    <p:sldId id="267" r:id="rId22"/>
    <p:sldId id="268" r:id="rId23"/>
    <p:sldId id="270" r:id="rId24"/>
    <p:sldId id="271" r:id="rId25"/>
    <p:sldId id="272" r:id="rId26"/>
    <p:sldId id="329" r:id="rId27"/>
    <p:sldId id="330" r:id="rId28"/>
    <p:sldId id="331" r:id="rId29"/>
    <p:sldId id="332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33" r:id="rId38"/>
    <p:sldId id="334" r:id="rId39"/>
    <p:sldId id="276" r:id="rId40"/>
    <p:sldId id="288" r:id="rId41"/>
    <p:sldId id="281" r:id="rId42"/>
    <p:sldId id="282" r:id="rId43"/>
    <p:sldId id="283" r:id="rId44"/>
    <p:sldId id="284" r:id="rId45"/>
    <p:sldId id="285" r:id="rId46"/>
    <p:sldId id="273" r:id="rId47"/>
    <p:sldId id="274" r:id="rId48"/>
    <p:sldId id="286" r:id="rId49"/>
    <p:sldId id="287" r:id="rId50"/>
    <p:sldId id="289" r:id="rId51"/>
    <p:sldId id="290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07" r:id="rId68"/>
    <p:sldId id="308" r:id="rId69"/>
    <p:sldId id="309" r:id="rId70"/>
    <p:sldId id="310" r:id="rId71"/>
    <p:sldId id="311" r:id="rId72"/>
    <p:sldId id="312" r:id="rId73"/>
    <p:sldId id="313" r:id="rId74"/>
    <p:sldId id="314" r:id="rId75"/>
    <p:sldId id="315" r:id="rId76"/>
    <p:sldId id="316" r:id="rId77"/>
    <p:sldId id="317" r:id="rId78"/>
    <p:sldId id="318" r:id="rId79"/>
    <p:sldId id="319" r:id="rId80"/>
    <p:sldId id="320" r:id="rId81"/>
    <p:sldId id="321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5" autoAdjust="0"/>
    <p:restoredTop sz="99010" autoAdjust="0"/>
  </p:normalViewPr>
  <p:slideViewPr>
    <p:cSldViewPr>
      <p:cViewPr>
        <p:scale>
          <a:sx n="70" d="100"/>
          <a:sy n="70" d="100"/>
        </p:scale>
        <p:origin x="-1372" y="-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FA6A8-46C8-4E19-960E-66AD3D0BCD7D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4AB7C-EFD6-49E2-9F1D-63BADCD48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4AB7C-EFD6-49E2-9F1D-63BADCD48C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4AB7C-EFD6-49E2-9F1D-63BADCD48C0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4AB7C-EFD6-49E2-9F1D-63BADCD48C06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4AB7C-EFD6-49E2-9F1D-63BADCD48C06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10D1-D3B0-41AF-A177-51DB5989D0E3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24A4-DE80-46FF-AE4E-827B5F0D5685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9E0-053C-4D81-939A-787B529299D7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6E2E-8DB2-49FD-9642-67FA6CB1EAA7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C94F-1D86-4358-A234-D8785DCBA20E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EBF-10E7-41F2-97A3-00DECB3E59B9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703A-3A5B-42DD-81B2-5B701B7A3B3E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59F6-7731-42AA-B6D0-C8370E4A9292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FD6F-D2AB-4805-A9F1-5A0CBE8E212A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0D18-8226-4573-8D35-134B77B856BA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0889D-F83D-4C01-B693-5E63E9084A12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iki/Matrice_(matematic%C4%83)" TargetMode="External"/><Relationship Id="rId2" Type="http://schemas.openxmlformats.org/officeDocument/2006/relationships/hyperlink" Target="https://ro.wikipedia.org/wiki/Algebr%C4%83_linear%C4%8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o.wikipedia.org/wiki/Matrice_p%C4%83tratic%C4%8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ro.wikipedia.org/wiki/Matrice_(matematic%C4%83)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ro.wikipedia.org/wiki/Algebr%C4%83_liniar%C4%8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hyperlink" Target="https://ro.wikipedia.org/wiki/Diagonal%C4%83_principal%C4%83" TargetMode="Externa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41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png"/><Relationship Id="rId40" Type="http://schemas.openxmlformats.org/officeDocument/2006/relationships/image" Target="../media/image81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9" Type="http://schemas.openxmlformats.org/officeDocument/2006/relationships/image" Target="../media/image122.png"/><Relationship Id="rId21" Type="http://schemas.openxmlformats.org/officeDocument/2006/relationships/image" Target="../media/image104.png"/><Relationship Id="rId34" Type="http://schemas.openxmlformats.org/officeDocument/2006/relationships/image" Target="../media/image117.png"/><Relationship Id="rId42" Type="http://schemas.openxmlformats.org/officeDocument/2006/relationships/image" Target="../media/image125.png"/><Relationship Id="rId47" Type="http://schemas.openxmlformats.org/officeDocument/2006/relationships/image" Target="../media/image130.png"/><Relationship Id="rId50" Type="http://schemas.openxmlformats.org/officeDocument/2006/relationships/image" Target="../media/image133.png"/><Relationship Id="rId55" Type="http://schemas.openxmlformats.org/officeDocument/2006/relationships/image" Target="../media/image138.png"/><Relationship Id="rId63" Type="http://schemas.openxmlformats.org/officeDocument/2006/relationships/image" Target="../media/image146.png"/><Relationship Id="rId7" Type="http://schemas.openxmlformats.org/officeDocument/2006/relationships/image" Target="../media/image60.png"/><Relationship Id="rId2" Type="http://schemas.openxmlformats.org/officeDocument/2006/relationships/image" Target="../media/image88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29" Type="http://schemas.openxmlformats.org/officeDocument/2006/relationships/image" Target="../media/image112.png"/><Relationship Id="rId41" Type="http://schemas.openxmlformats.org/officeDocument/2006/relationships/image" Target="../media/image124.png"/><Relationship Id="rId54" Type="http://schemas.openxmlformats.org/officeDocument/2006/relationships/image" Target="../media/image137.png"/><Relationship Id="rId6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4.png"/><Relationship Id="rId24" Type="http://schemas.openxmlformats.org/officeDocument/2006/relationships/image" Target="../media/image107.png"/><Relationship Id="rId32" Type="http://schemas.openxmlformats.org/officeDocument/2006/relationships/image" Target="../media/image115.png"/><Relationship Id="rId37" Type="http://schemas.openxmlformats.org/officeDocument/2006/relationships/image" Target="../media/image120.png"/><Relationship Id="rId40" Type="http://schemas.openxmlformats.org/officeDocument/2006/relationships/image" Target="../media/image123.png"/><Relationship Id="rId45" Type="http://schemas.openxmlformats.org/officeDocument/2006/relationships/image" Target="../media/image128.png"/><Relationship Id="rId53" Type="http://schemas.openxmlformats.org/officeDocument/2006/relationships/image" Target="../media/image136.png"/><Relationship Id="rId58" Type="http://schemas.openxmlformats.org/officeDocument/2006/relationships/image" Target="../media/image141.png"/><Relationship Id="rId5" Type="http://schemas.openxmlformats.org/officeDocument/2006/relationships/image" Target="../media/image44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28" Type="http://schemas.openxmlformats.org/officeDocument/2006/relationships/image" Target="../media/image111.png"/><Relationship Id="rId36" Type="http://schemas.openxmlformats.org/officeDocument/2006/relationships/image" Target="../media/image119.png"/><Relationship Id="rId49" Type="http://schemas.openxmlformats.org/officeDocument/2006/relationships/image" Target="../media/image132.png"/><Relationship Id="rId57" Type="http://schemas.openxmlformats.org/officeDocument/2006/relationships/image" Target="../media/image140.png"/><Relationship Id="rId61" Type="http://schemas.openxmlformats.org/officeDocument/2006/relationships/image" Target="../media/image144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31" Type="http://schemas.openxmlformats.org/officeDocument/2006/relationships/image" Target="../media/image114.png"/><Relationship Id="rId44" Type="http://schemas.openxmlformats.org/officeDocument/2006/relationships/image" Target="../media/image127.png"/><Relationship Id="rId52" Type="http://schemas.openxmlformats.org/officeDocument/2006/relationships/image" Target="../media/image135.png"/><Relationship Id="rId60" Type="http://schemas.openxmlformats.org/officeDocument/2006/relationships/image" Target="../media/image143.png"/><Relationship Id="rId65" Type="http://schemas.openxmlformats.org/officeDocument/2006/relationships/image" Target="../media/image148.png"/><Relationship Id="rId4" Type="http://schemas.openxmlformats.org/officeDocument/2006/relationships/image" Target="../media/image89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Relationship Id="rId35" Type="http://schemas.openxmlformats.org/officeDocument/2006/relationships/image" Target="../media/image118.png"/><Relationship Id="rId43" Type="http://schemas.openxmlformats.org/officeDocument/2006/relationships/image" Target="../media/image126.png"/><Relationship Id="rId48" Type="http://schemas.openxmlformats.org/officeDocument/2006/relationships/image" Target="../media/image131.png"/><Relationship Id="rId56" Type="http://schemas.openxmlformats.org/officeDocument/2006/relationships/image" Target="../media/image139.png"/><Relationship Id="rId64" Type="http://schemas.openxmlformats.org/officeDocument/2006/relationships/image" Target="../media/image147.png"/><Relationship Id="rId8" Type="http://schemas.openxmlformats.org/officeDocument/2006/relationships/image" Target="../media/image91.png"/><Relationship Id="rId51" Type="http://schemas.openxmlformats.org/officeDocument/2006/relationships/image" Target="../media/image134.png"/><Relationship Id="rId3" Type="http://schemas.openxmlformats.org/officeDocument/2006/relationships/image" Target="../media/image57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33" Type="http://schemas.openxmlformats.org/officeDocument/2006/relationships/image" Target="../media/image116.png"/><Relationship Id="rId38" Type="http://schemas.openxmlformats.org/officeDocument/2006/relationships/image" Target="../media/image121.png"/><Relationship Id="rId46" Type="http://schemas.openxmlformats.org/officeDocument/2006/relationships/image" Target="../media/image129.png"/><Relationship Id="rId59" Type="http://schemas.openxmlformats.org/officeDocument/2006/relationships/image" Target="../media/image14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18" Type="http://schemas.openxmlformats.org/officeDocument/2006/relationships/image" Target="../media/image166.png"/><Relationship Id="rId3" Type="http://schemas.openxmlformats.org/officeDocument/2006/relationships/image" Target="../media/image57.png"/><Relationship Id="rId21" Type="http://schemas.openxmlformats.org/officeDocument/2006/relationships/image" Target="../media/image169.png"/><Relationship Id="rId7" Type="http://schemas.openxmlformats.org/officeDocument/2006/relationships/image" Target="../media/image60.pn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" Type="http://schemas.openxmlformats.org/officeDocument/2006/relationships/image" Target="../media/image153.png"/><Relationship Id="rId16" Type="http://schemas.openxmlformats.org/officeDocument/2006/relationships/image" Target="../media/image164.png"/><Relationship Id="rId20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59.png"/><Relationship Id="rId5" Type="http://schemas.openxmlformats.org/officeDocument/2006/relationships/image" Target="../media/image44.png"/><Relationship Id="rId15" Type="http://schemas.openxmlformats.org/officeDocument/2006/relationships/image" Target="../media/image163.png"/><Relationship Id="rId23" Type="http://schemas.openxmlformats.org/officeDocument/2006/relationships/image" Target="../media/image170.png"/><Relationship Id="rId10" Type="http://schemas.openxmlformats.org/officeDocument/2006/relationships/image" Target="../media/image158.png"/><Relationship Id="rId19" Type="http://schemas.openxmlformats.org/officeDocument/2006/relationships/image" Target="../media/image167.png"/><Relationship Id="rId4" Type="http://schemas.openxmlformats.org/officeDocument/2006/relationships/image" Target="../media/image154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Relationship Id="rId22" Type="http://schemas.openxmlformats.org/officeDocument/2006/relationships/image" Target="../media/image3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81.png"/><Relationship Id="rId18" Type="http://schemas.openxmlformats.org/officeDocument/2006/relationships/image" Target="../media/image186.png"/><Relationship Id="rId3" Type="http://schemas.openxmlformats.org/officeDocument/2006/relationships/image" Target="../media/image172.png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17" Type="http://schemas.openxmlformats.org/officeDocument/2006/relationships/image" Target="../media/image185.png"/><Relationship Id="rId2" Type="http://schemas.openxmlformats.org/officeDocument/2006/relationships/image" Target="../media/image171.png"/><Relationship Id="rId16" Type="http://schemas.openxmlformats.org/officeDocument/2006/relationships/image" Target="../media/image184.png"/><Relationship Id="rId20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73.png"/><Relationship Id="rId15" Type="http://schemas.openxmlformats.org/officeDocument/2006/relationships/image" Target="../media/image183.png"/><Relationship Id="rId10" Type="http://schemas.openxmlformats.org/officeDocument/2006/relationships/image" Target="../media/image178.png"/><Relationship Id="rId19" Type="http://schemas.openxmlformats.org/officeDocument/2006/relationships/image" Target="../media/image187.png"/><Relationship Id="rId4" Type="http://schemas.openxmlformats.org/officeDocument/2006/relationships/image" Target="../media/image38.png"/><Relationship Id="rId9" Type="http://schemas.openxmlformats.org/officeDocument/2006/relationships/image" Target="../media/image177.png"/><Relationship Id="rId14" Type="http://schemas.openxmlformats.org/officeDocument/2006/relationships/image" Target="../media/image18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202.png"/><Relationship Id="rId18" Type="http://schemas.openxmlformats.org/officeDocument/2006/relationships/image" Target="../media/image206.png"/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12" Type="http://schemas.openxmlformats.org/officeDocument/2006/relationships/image" Target="../media/image40.png"/><Relationship Id="rId17" Type="http://schemas.openxmlformats.org/officeDocument/2006/relationships/image" Target="../media/image205.png"/><Relationship Id="rId2" Type="http://schemas.openxmlformats.org/officeDocument/2006/relationships/image" Target="../media/image192.png"/><Relationship Id="rId16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11" Type="http://schemas.openxmlformats.org/officeDocument/2006/relationships/image" Target="../media/image201.png"/><Relationship Id="rId5" Type="http://schemas.openxmlformats.org/officeDocument/2006/relationships/image" Target="../media/image195.png"/><Relationship Id="rId15" Type="http://schemas.openxmlformats.org/officeDocument/2006/relationships/image" Target="../media/image203.png"/><Relationship Id="rId10" Type="http://schemas.openxmlformats.org/officeDocument/2006/relationships/image" Target="../media/image200.png"/><Relationship Id="rId4" Type="http://schemas.openxmlformats.org/officeDocument/2006/relationships/image" Target="../media/image194.png"/><Relationship Id="rId9" Type="http://schemas.openxmlformats.org/officeDocument/2006/relationships/image" Target="../media/image199.png"/><Relationship Id="rId14" Type="http://schemas.openxmlformats.org/officeDocument/2006/relationships/image" Target="../media/image38.png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4.png"/><Relationship Id="rId18" Type="http://schemas.openxmlformats.org/officeDocument/2006/relationships/image" Target="../media/image219.png"/><Relationship Id="rId26" Type="http://schemas.openxmlformats.org/officeDocument/2006/relationships/image" Target="../media/image227.png"/><Relationship Id="rId39" Type="http://schemas.openxmlformats.org/officeDocument/2006/relationships/image" Target="../media/image240.png"/><Relationship Id="rId21" Type="http://schemas.openxmlformats.org/officeDocument/2006/relationships/image" Target="../media/image222.png"/><Relationship Id="rId34" Type="http://schemas.openxmlformats.org/officeDocument/2006/relationships/image" Target="../media/image235.png"/><Relationship Id="rId42" Type="http://schemas.openxmlformats.org/officeDocument/2006/relationships/image" Target="../media/image243.png"/><Relationship Id="rId47" Type="http://schemas.openxmlformats.org/officeDocument/2006/relationships/image" Target="../media/image248.png"/><Relationship Id="rId50" Type="http://schemas.openxmlformats.org/officeDocument/2006/relationships/image" Target="../media/image251.png"/><Relationship Id="rId55" Type="http://schemas.openxmlformats.org/officeDocument/2006/relationships/image" Target="../media/image256.png"/><Relationship Id="rId63" Type="http://schemas.openxmlformats.org/officeDocument/2006/relationships/image" Target="../media/image264.png"/><Relationship Id="rId68" Type="http://schemas.openxmlformats.org/officeDocument/2006/relationships/image" Target="../media/image269.png"/><Relationship Id="rId76" Type="http://schemas.openxmlformats.org/officeDocument/2006/relationships/image" Target="../media/image277.png"/><Relationship Id="rId7" Type="http://schemas.openxmlformats.org/officeDocument/2006/relationships/image" Target="../media/image60.png"/><Relationship Id="rId71" Type="http://schemas.openxmlformats.org/officeDocument/2006/relationships/image" Target="../media/image272.png"/><Relationship Id="rId2" Type="http://schemas.openxmlformats.org/officeDocument/2006/relationships/image" Target="../media/image207.png"/><Relationship Id="rId16" Type="http://schemas.openxmlformats.org/officeDocument/2006/relationships/image" Target="../media/image217.png"/><Relationship Id="rId29" Type="http://schemas.openxmlformats.org/officeDocument/2006/relationships/image" Target="../media/image230.png"/><Relationship Id="rId11" Type="http://schemas.openxmlformats.org/officeDocument/2006/relationships/image" Target="../media/image213.png"/><Relationship Id="rId24" Type="http://schemas.openxmlformats.org/officeDocument/2006/relationships/image" Target="../media/image225.png"/><Relationship Id="rId32" Type="http://schemas.openxmlformats.org/officeDocument/2006/relationships/image" Target="../media/image233.png"/><Relationship Id="rId37" Type="http://schemas.openxmlformats.org/officeDocument/2006/relationships/image" Target="../media/image238.png"/><Relationship Id="rId40" Type="http://schemas.openxmlformats.org/officeDocument/2006/relationships/image" Target="../media/image241.png"/><Relationship Id="rId45" Type="http://schemas.openxmlformats.org/officeDocument/2006/relationships/image" Target="../media/image246.png"/><Relationship Id="rId53" Type="http://schemas.openxmlformats.org/officeDocument/2006/relationships/image" Target="../media/image254.png"/><Relationship Id="rId58" Type="http://schemas.openxmlformats.org/officeDocument/2006/relationships/image" Target="../media/image259.png"/><Relationship Id="rId66" Type="http://schemas.openxmlformats.org/officeDocument/2006/relationships/image" Target="../media/image267.png"/><Relationship Id="rId74" Type="http://schemas.openxmlformats.org/officeDocument/2006/relationships/image" Target="../media/image275.png"/><Relationship Id="rId5" Type="http://schemas.openxmlformats.org/officeDocument/2006/relationships/image" Target="../media/image44.png"/><Relationship Id="rId15" Type="http://schemas.openxmlformats.org/officeDocument/2006/relationships/image" Target="../media/image216.png"/><Relationship Id="rId23" Type="http://schemas.openxmlformats.org/officeDocument/2006/relationships/image" Target="../media/image224.png"/><Relationship Id="rId28" Type="http://schemas.openxmlformats.org/officeDocument/2006/relationships/image" Target="../media/image229.png"/><Relationship Id="rId36" Type="http://schemas.openxmlformats.org/officeDocument/2006/relationships/image" Target="../media/image237.png"/><Relationship Id="rId49" Type="http://schemas.openxmlformats.org/officeDocument/2006/relationships/image" Target="../media/image250.png"/><Relationship Id="rId57" Type="http://schemas.openxmlformats.org/officeDocument/2006/relationships/image" Target="../media/image258.png"/><Relationship Id="rId61" Type="http://schemas.openxmlformats.org/officeDocument/2006/relationships/image" Target="../media/image262.png"/><Relationship Id="rId10" Type="http://schemas.openxmlformats.org/officeDocument/2006/relationships/image" Target="../media/image212.png"/><Relationship Id="rId19" Type="http://schemas.openxmlformats.org/officeDocument/2006/relationships/image" Target="../media/image220.png"/><Relationship Id="rId31" Type="http://schemas.openxmlformats.org/officeDocument/2006/relationships/image" Target="../media/image232.png"/><Relationship Id="rId44" Type="http://schemas.openxmlformats.org/officeDocument/2006/relationships/image" Target="../media/image245.png"/><Relationship Id="rId52" Type="http://schemas.openxmlformats.org/officeDocument/2006/relationships/image" Target="../media/image253.png"/><Relationship Id="rId60" Type="http://schemas.openxmlformats.org/officeDocument/2006/relationships/image" Target="../media/image261.png"/><Relationship Id="rId65" Type="http://schemas.openxmlformats.org/officeDocument/2006/relationships/image" Target="../media/image266.png"/><Relationship Id="rId73" Type="http://schemas.openxmlformats.org/officeDocument/2006/relationships/image" Target="../media/image274.png"/><Relationship Id="rId78" Type="http://schemas.openxmlformats.org/officeDocument/2006/relationships/image" Target="../media/image279.png"/><Relationship Id="rId4" Type="http://schemas.openxmlformats.org/officeDocument/2006/relationships/image" Target="../media/image208.png"/><Relationship Id="rId9" Type="http://schemas.openxmlformats.org/officeDocument/2006/relationships/image" Target="../media/image211.png"/><Relationship Id="rId14" Type="http://schemas.openxmlformats.org/officeDocument/2006/relationships/image" Target="../media/image215.png"/><Relationship Id="rId22" Type="http://schemas.openxmlformats.org/officeDocument/2006/relationships/image" Target="../media/image223.png"/><Relationship Id="rId27" Type="http://schemas.openxmlformats.org/officeDocument/2006/relationships/image" Target="../media/image228.png"/><Relationship Id="rId30" Type="http://schemas.openxmlformats.org/officeDocument/2006/relationships/image" Target="../media/image231.png"/><Relationship Id="rId35" Type="http://schemas.openxmlformats.org/officeDocument/2006/relationships/image" Target="../media/image236.png"/><Relationship Id="rId43" Type="http://schemas.openxmlformats.org/officeDocument/2006/relationships/image" Target="../media/image244.png"/><Relationship Id="rId48" Type="http://schemas.openxmlformats.org/officeDocument/2006/relationships/image" Target="../media/image249.png"/><Relationship Id="rId56" Type="http://schemas.openxmlformats.org/officeDocument/2006/relationships/image" Target="../media/image257.png"/><Relationship Id="rId64" Type="http://schemas.openxmlformats.org/officeDocument/2006/relationships/image" Target="../media/image265.png"/><Relationship Id="rId69" Type="http://schemas.openxmlformats.org/officeDocument/2006/relationships/image" Target="../media/image270.png"/><Relationship Id="rId77" Type="http://schemas.openxmlformats.org/officeDocument/2006/relationships/image" Target="../media/image278.png"/><Relationship Id="rId8" Type="http://schemas.openxmlformats.org/officeDocument/2006/relationships/image" Target="../media/image210.png"/><Relationship Id="rId51" Type="http://schemas.openxmlformats.org/officeDocument/2006/relationships/image" Target="../media/image252.png"/><Relationship Id="rId72" Type="http://schemas.openxmlformats.org/officeDocument/2006/relationships/image" Target="../media/image273.png"/><Relationship Id="rId3" Type="http://schemas.openxmlformats.org/officeDocument/2006/relationships/image" Target="../media/image57.png"/><Relationship Id="rId12" Type="http://schemas.openxmlformats.org/officeDocument/2006/relationships/image" Target="../media/image95.png"/><Relationship Id="rId17" Type="http://schemas.openxmlformats.org/officeDocument/2006/relationships/image" Target="../media/image218.png"/><Relationship Id="rId25" Type="http://schemas.openxmlformats.org/officeDocument/2006/relationships/image" Target="../media/image226.png"/><Relationship Id="rId33" Type="http://schemas.openxmlformats.org/officeDocument/2006/relationships/image" Target="../media/image234.png"/><Relationship Id="rId38" Type="http://schemas.openxmlformats.org/officeDocument/2006/relationships/image" Target="../media/image239.png"/><Relationship Id="rId46" Type="http://schemas.openxmlformats.org/officeDocument/2006/relationships/image" Target="../media/image247.png"/><Relationship Id="rId59" Type="http://schemas.openxmlformats.org/officeDocument/2006/relationships/image" Target="../media/image260.png"/><Relationship Id="rId67" Type="http://schemas.openxmlformats.org/officeDocument/2006/relationships/image" Target="../media/image268.png"/><Relationship Id="rId20" Type="http://schemas.openxmlformats.org/officeDocument/2006/relationships/image" Target="../media/image221.png"/><Relationship Id="rId41" Type="http://schemas.openxmlformats.org/officeDocument/2006/relationships/image" Target="../media/image242.png"/><Relationship Id="rId54" Type="http://schemas.openxmlformats.org/officeDocument/2006/relationships/image" Target="../media/image255.png"/><Relationship Id="rId62" Type="http://schemas.openxmlformats.org/officeDocument/2006/relationships/image" Target="../media/image263.png"/><Relationship Id="rId70" Type="http://schemas.openxmlformats.org/officeDocument/2006/relationships/image" Target="../media/image271.png"/><Relationship Id="rId75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13" Type="http://schemas.openxmlformats.org/officeDocument/2006/relationships/image" Target="../media/image38.png"/><Relationship Id="rId3" Type="http://schemas.openxmlformats.org/officeDocument/2006/relationships/image" Target="../media/image283.png"/><Relationship Id="rId7" Type="http://schemas.openxmlformats.org/officeDocument/2006/relationships/image" Target="../media/image287.png"/><Relationship Id="rId12" Type="http://schemas.openxmlformats.org/officeDocument/2006/relationships/image" Target="../media/image292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6.png"/><Relationship Id="rId11" Type="http://schemas.openxmlformats.org/officeDocument/2006/relationships/image" Target="../media/image291.png"/><Relationship Id="rId5" Type="http://schemas.openxmlformats.org/officeDocument/2006/relationships/image" Target="../media/image285.png"/><Relationship Id="rId10" Type="http://schemas.openxmlformats.org/officeDocument/2006/relationships/image" Target="../media/image290.png"/><Relationship Id="rId4" Type="http://schemas.openxmlformats.org/officeDocument/2006/relationships/image" Target="../media/image284.png"/><Relationship Id="rId9" Type="http://schemas.openxmlformats.org/officeDocument/2006/relationships/image" Target="../media/image289.png"/><Relationship Id="rId14" Type="http://schemas.openxmlformats.org/officeDocument/2006/relationships/image" Target="../media/image29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84.png"/><Relationship Id="rId7" Type="http://schemas.openxmlformats.org/officeDocument/2006/relationships/image" Target="../media/image299.png"/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8.png"/><Relationship Id="rId5" Type="http://schemas.openxmlformats.org/officeDocument/2006/relationships/image" Target="../media/image40.png"/><Relationship Id="rId4" Type="http://schemas.openxmlformats.org/officeDocument/2006/relationships/image" Target="../media/image29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311.png"/><Relationship Id="rId18" Type="http://schemas.openxmlformats.org/officeDocument/2006/relationships/image" Target="../media/image316.png"/><Relationship Id="rId3" Type="http://schemas.openxmlformats.org/officeDocument/2006/relationships/image" Target="../media/image304.png"/><Relationship Id="rId21" Type="http://schemas.openxmlformats.org/officeDocument/2006/relationships/image" Target="../media/image319.png"/><Relationship Id="rId7" Type="http://schemas.openxmlformats.org/officeDocument/2006/relationships/image" Target="../media/image306.png"/><Relationship Id="rId12" Type="http://schemas.openxmlformats.org/officeDocument/2006/relationships/image" Target="../media/image310.png"/><Relationship Id="rId17" Type="http://schemas.openxmlformats.org/officeDocument/2006/relationships/image" Target="../media/image315.png"/><Relationship Id="rId25" Type="http://schemas.openxmlformats.org/officeDocument/2006/relationships/image" Target="../media/image323.png"/><Relationship Id="rId2" Type="http://schemas.openxmlformats.org/officeDocument/2006/relationships/image" Target="../media/image303.png"/><Relationship Id="rId16" Type="http://schemas.openxmlformats.org/officeDocument/2006/relationships/image" Target="../media/image314.png"/><Relationship Id="rId20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09.png"/><Relationship Id="rId24" Type="http://schemas.openxmlformats.org/officeDocument/2006/relationships/image" Target="../media/image322.png"/><Relationship Id="rId5" Type="http://schemas.openxmlformats.org/officeDocument/2006/relationships/image" Target="../media/image305.png"/><Relationship Id="rId15" Type="http://schemas.openxmlformats.org/officeDocument/2006/relationships/image" Target="../media/image313.png"/><Relationship Id="rId23" Type="http://schemas.openxmlformats.org/officeDocument/2006/relationships/image" Target="../media/image321.png"/><Relationship Id="rId10" Type="http://schemas.openxmlformats.org/officeDocument/2006/relationships/image" Target="../media/image308.png"/><Relationship Id="rId19" Type="http://schemas.openxmlformats.org/officeDocument/2006/relationships/image" Target="../media/image317.png"/><Relationship Id="rId4" Type="http://schemas.openxmlformats.org/officeDocument/2006/relationships/image" Target="../media/image57.png"/><Relationship Id="rId9" Type="http://schemas.openxmlformats.org/officeDocument/2006/relationships/image" Target="../media/image307.png"/><Relationship Id="rId14" Type="http://schemas.openxmlformats.org/officeDocument/2006/relationships/image" Target="../media/image312.png"/><Relationship Id="rId22" Type="http://schemas.openxmlformats.org/officeDocument/2006/relationships/image" Target="../media/image32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332.png"/><Relationship Id="rId18" Type="http://schemas.openxmlformats.org/officeDocument/2006/relationships/image" Target="../media/image337.png"/><Relationship Id="rId26" Type="http://schemas.openxmlformats.org/officeDocument/2006/relationships/image" Target="../media/image345.png"/><Relationship Id="rId3" Type="http://schemas.openxmlformats.org/officeDocument/2006/relationships/image" Target="../media/image44.png"/><Relationship Id="rId21" Type="http://schemas.openxmlformats.org/officeDocument/2006/relationships/image" Target="../media/image340.png"/><Relationship Id="rId7" Type="http://schemas.openxmlformats.org/officeDocument/2006/relationships/image" Target="../media/image328.png"/><Relationship Id="rId12" Type="http://schemas.openxmlformats.org/officeDocument/2006/relationships/image" Target="../media/image331.png"/><Relationship Id="rId17" Type="http://schemas.openxmlformats.org/officeDocument/2006/relationships/image" Target="../media/image336.png"/><Relationship Id="rId25" Type="http://schemas.openxmlformats.org/officeDocument/2006/relationships/image" Target="../media/image344.png"/><Relationship Id="rId2" Type="http://schemas.openxmlformats.org/officeDocument/2006/relationships/image" Target="../media/image324.png"/><Relationship Id="rId16" Type="http://schemas.openxmlformats.org/officeDocument/2006/relationships/image" Target="../media/image335.png"/><Relationship Id="rId20" Type="http://schemas.openxmlformats.org/officeDocument/2006/relationships/image" Target="../media/image339.png"/><Relationship Id="rId29" Type="http://schemas.openxmlformats.org/officeDocument/2006/relationships/image" Target="../media/image3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7.png"/><Relationship Id="rId11" Type="http://schemas.openxmlformats.org/officeDocument/2006/relationships/image" Target="../media/image60.png"/><Relationship Id="rId24" Type="http://schemas.openxmlformats.org/officeDocument/2006/relationships/image" Target="../media/image343.png"/><Relationship Id="rId5" Type="http://schemas.openxmlformats.org/officeDocument/2006/relationships/image" Target="../media/image326.png"/><Relationship Id="rId15" Type="http://schemas.openxmlformats.org/officeDocument/2006/relationships/image" Target="../media/image334.png"/><Relationship Id="rId23" Type="http://schemas.openxmlformats.org/officeDocument/2006/relationships/image" Target="../media/image342.png"/><Relationship Id="rId28" Type="http://schemas.openxmlformats.org/officeDocument/2006/relationships/image" Target="../media/image347.png"/><Relationship Id="rId10" Type="http://schemas.openxmlformats.org/officeDocument/2006/relationships/image" Target="../media/image330.png"/><Relationship Id="rId19" Type="http://schemas.openxmlformats.org/officeDocument/2006/relationships/image" Target="../media/image338.png"/><Relationship Id="rId31" Type="http://schemas.openxmlformats.org/officeDocument/2006/relationships/image" Target="../media/image350.png"/><Relationship Id="rId4" Type="http://schemas.openxmlformats.org/officeDocument/2006/relationships/image" Target="../media/image325.png"/><Relationship Id="rId9" Type="http://schemas.openxmlformats.org/officeDocument/2006/relationships/image" Target="../media/image329.png"/><Relationship Id="rId14" Type="http://schemas.openxmlformats.org/officeDocument/2006/relationships/image" Target="../media/image333.png"/><Relationship Id="rId22" Type="http://schemas.openxmlformats.org/officeDocument/2006/relationships/image" Target="../media/image341.png"/><Relationship Id="rId27" Type="http://schemas.openxmlformats.org/officeDocument/2006/relationships/image" Target="../media/image346.png"/><Relationship Id="rId30" Type="http://schemas.openxmlformats.org/officeDocument/2006/relationships/image" Target="../media/image349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png"/><Relationship Id="rId13" Type="http://schemas.openxmlformats.org/officeDocument/2006/relationships/image" Target="../media/image362.png"/><Relationship Id="rId18" Type="http://schemas.openxmlformats.org/officeDocument/2006/relationships/image" Target="../media/image367.png"/><Relationship Id="rId26" Type="http://schemas.openxmlformats.org/officeDocument/2006/relationships/image" Target="../media/image375.png"/><Relationship Id="rId3" Type="http://schemas.openxmlformats.org/officeDocument/2006/relationships/image" Target="../media/image352.png"/><Relationship Id="rId21" Type="http://schemas.openxmlformats.org/officeDocument/2006/relationships/image" Target="../media/image370.png"/><Relationship Id="rId34" Type="http://schemas.openxmlformats.org/officeDocument/2006/relationships/image" Target="../media/image383.png"/><Relationship Id="rId7" Type="http://schemas.openxmlformats.org/officeDocument/2006/relationships/image" Target="../media/image356.png"/><Relationship Id="rId12" Type="http://schemas.openxmlformats.org/officeDocument/2006/relationships/image" Target="../media/image361.png"/><Relationship Id="rId17" Type="http://schemas.openxmlformats.org/officeDocument/2006/relationships/image" Target="../media/image366.png"/><Relationship Id="rId25" Type="http://schemas.openxmlformats.org/officeDocument/2006/relationships/image" Target="../media/image374.png"/><Relationship Id="rId33" Type="http://schemas.openxmlformats.org/officeDocument/2006/relationships/image" Target="../media/image382.png"/><Relationship Id="rId38" Type="http://schemas.openxmlformats.org/officeDocument/2006/relationships/image" Target="../media/image387.png"/><Relationship Id="rId2" Type="http://schemas.openxmlformats.org/officeDocument/2006/relationships/image" Target="../media/image351.png"/><Relationship Id="rId16" Type="http://schemas.openxmlformats.org/officeDocument/2006/relationships/image" Target="../media/image365.png"/><Relationship Id="rId20" Type="http://schemas.openxmlformats.org/officeDocument/2006/relationships/image" Target="../media/image369.png"/><Relationship Id="rId29" Type="http://schemas.openxmlformats.org/officeDocument/2006/relationships/image" Target="../media/image3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5.png"/><Relationship Id="rId11" Type="http://schemas.openxmlformats.org/officeDocument/2006/relationships/image" Target="../media/image360.png"/><Relationship Id="rId24" Type="http://schemas.openxmlformats.org/officeDocument/2006/relationships/image" Target="../media/image373.png"/><Relationship Id="rId32" Type="http://schemas.openxmlformats.org/officeDocument/2006/relationships/image" Target="../media/image381.png"/><Relationship Id="rId37" Type="http://schemas.openxmlformats.org/officeDocument/2006/relationships/image" Target="../media/image386.png"/><Relationship Id="rId5" Type="http://schemas.openxmlformats.org/officeDocument/2006/relationships/image" Target="../media/image354.png"/><Relationship Id="rId15" Type="http://schemas.openxmlformats.org/officeDocument/2006/relationships/image" Target="../media/image364.png"/><Relationship Id="rId23" Type="http://schemas.openxmlformats.org/officeDocument/2006/relationships/image" Target="../media/image372.png"/><Relationship Id="rId28" Type="http://schemas.openxmlformats.org/officeDocument/2006/relationships/image" Target="../media/image377.png"/><Relationship Id="rId36" Type="http://schemas.openxmlformats.org/officeDocument/2006/relationships/image" Target="../media/image385.png"/><Relationship Id="rId10" Type="http://schemas.openxmlformats.org/officeDocument/2006/relationships/image" Target="../media/image359.png"/><Relationship Id="rId19" Type="http://schemas.openxmlformats.org/officeDocument/2006/relationships/image" Target="../media/image368.png"/><Relationship Id="rId31" Type="http://schemas.openxmlformats.org/officeDocument/2006/relationships/image" Target="../media/image380.png"/><Relationship Id="rId4" Type="http://schemas.openxmlformats.org/officeDocument/2006/relationships/image" Target="../media/image353.png"/><Relationship Id="rId9" Type="http://schemas.openxmlformats.org/officeDocument/2006/relationships/image" Target="../media/image358.png"/><Relationship Id="rId14" Type="http://schemas.openxmlformats.org/officeDocument/2006/relationships/image" Target="../media/image363.png"/><Relationship Id="rId22" Type="http://schemas.openxmlformats.org/officeDocument/2006/relationships/image" Target="../media/image371.png"/><Relationship Id="rId27" Type="http://schemas.openxmlformats.org/officeDocument/2006/relationships/image" Target="../media/image376.png"/><Relationship Id="rId30" Type="http://schemas.openxmlformats.org/officeDocument/2006/relationships/image" Target="../media/image379.png"/><Relationship Id="rId35" Type="http://schemas.openxmlformats.org/officeDocument/2006/relationships/image" Target="../media/image384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3.png"/><Relationship Id="rId3" Type="http://schemas.openxmlformats.org/officeDocument/2006/relationships/image" Target="../media/image388.png"/><Relationship Id="rId7" Type="http://schemas.openxmlformats.org/officeDocument/2006/relationships/image" Target="../media/image392.png"/><Relationship Id="rId12" Type="http://schemas.openxmlformats.org/officeDocument/2006/relationships/image" Target="../media/image397.pn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1.png"/><Relationship Id="rId11" Type="http://schemas.openxmlformats.org/officeDocument/2006/relationships/image" Target="../media/image396.png"/><Relationship Id="rId5" Type="http://schemas.openxmlformats.org/officeDocument/2006/relationships/image" Target="../media/image390.png"/><Relationship Id="rId10" Type="http://schemas.openxmlformats.org/officeDocument/2006/relationships/image" Target="../media/image395.png"/><Relationship Id="rId4" Type="http://schemas.openxmlformats.org/officeDocument/2006/relationships/image" Target="../media/image389.png"/><Relationship Id="rId9" Type="http://schemas.openxmlformats.org/officeDocument/2006/relationships/image" Target="../media/image394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4.png"/><Relationship Id="rId3" Type="http://schemas.openxmlformats.org/officeDocument/2006/relationships/image" Target="../media/image399.png"/><Relationship Id="rId7" Type="http://schemas.openxmlformats.org/officeDocument/2006/relationships/image" Target="../media/image403.png"/><Relationship Id="rId12" Type="http://schemas.openxmlformats.org/officeDocument/2006/relationships/image" Target="../media/image408.png"/><Relationship Id="rId2" Type="http://schemas.openxmlformats.org/officeDocument/2006/relationships/image" Target="../media/image3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2.png"/><Relationship Id="rId11" Type="http://schemas.openxmlformats.org/officeDocument/2006/relationships/image" Target="../media/image407.png"/><Relationship Id="rId5" Type="http://schemas.openxmlformats.org/officeDocument/2006/relationships/image" Target="../media/image401.png"/><Relationship Id="rId10" Type="http://schemas.openxmlformats.org/officeDocument/2006/relationships/image" Target="../media/image406.png"/><Relationship Id="rId4" Type="http://schemas.openxmlformats.org/officeDocument/2006/relationships/image" Target="../media/image400.png"/><Relationship Id="rId9" Type="http://schemas.openxmlformats.org/officeDocument/2006/relationships/image" Target="../media/image40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4.png"/><Relationship Id="rId13" Type="http://schemas.openxmlformats.org/officeDocument/2006/relationships/image" Target="../media/image419.png"/><Relationship Id="rId18" Type="http://schemas.openxmlformats.org/officeDocument/2006/relationships/image" Target="../media/image424.png"/><Relationship Id="rId26" Type="http://schemas.openxmlformats.org/officeDocument/2006/relationships/image" Target="../media/image432.png"/><Relationship Id="rId39" Type="http://schemas.openxmlformats.org/officeDocument/2006/relationships/image" Target="../media/image445.png"/><Relationship Id="rId3" Type="http://schemas.openxmlformats.org/officeDocument/2006/relationships/image" Target="../media/image44.png"/><Relationship Id="rId21" Type="http://schemas.openxmlformats.org/officeDocument/2006/relationships/image" Target="../media/image427.png"/><Relationship Id="rId34" Type="http://schemas.openxmlformats.org/officeDocument/2006/relationships/image" Target="../media/image440.png"/><Relationship Id="rId7" Type="http://schemas.openxmlformats.org/officeDocument/2006/relationships/image" Target="../media/image413.png"/><Relationship Id="rId12" Type="http://schemas.openxmlformats.org/officeDocument/2006/relationships/image" Target="../media/image418.png"/><Relationship Id="rId17" Type="http://schemas.openxmlformats.org/officeDocument/2006/relationships/image" Target="../media/image423.png"/><Relationship Id="rId25" Type="http://schemas.openxmlformats.org/officeDocument/2006/relationships/image" Target="../media/image431.png"/><Relationship Id="rId33" Type="http://schemas.openxmlformats.org/officeDocument/2006/relationships/image" Target="../media/image439.png"/><Relationship Id="rId38" Type="http://schemas.openxmlformats.org/officeDocument/2006/relationships/image" Target="../media/image444.png"/><Relationship Id="rId2" Type="http://schemas.openxmlformats.org/officeDocument/2006/relationships/image" Target="../media/image409.png"/><Relationship Id="rId16" Type="http://schemas.openxmlformats.org/officeDocument/2006/relationships/image" Target="../media/image422.png"/><Relationship Id="rId20" Type="http://schemas.openxmlformats.org/officeDocument/2006/relationships/image" Target="../media/image426.png"/><Relationship Id="rId29" Type="http://schemas.openxmlformats.org/officeDocument/2006/relationships/image" Target="../media/image435.png"/><Relationship Id="rId41" Type="http://schemas.openxmlformats.org/officeDocument/2006/relationships/image" Target="../media/image4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2.png"/><Relationship Id="rId11" Type="http://schemas.openxmlformats.org/officeDocument/2006/relationships/image" Target="../media/image417.png"/><Relationship Id="rId24" Type="http://schemas.openxmlformats.org/officeDocument/2006/relationships/image" Target="../media/image430.png"/><Relationship Id="rId32" Type="http://schemas.openxmlformats.org/officeDocument/2006/relationships/image" Target="../media/image438.png"/><Relationship Id="rId37" Type="http://schemas.openxmlformats.org/officeDocument/2006/relationships/image" Target="../media/image443.png"/><Relationship Id="rId40" Type="http://schemas.openxmlformats.org/officeDocument/2006/relationships/image" Target="../media/image446.png"/><Relationship Id="rId5" Type="http://schemas.openxmlformats.org/officeDocument/2006/relationships/image" Target="../media/image411.png"/><Relationship Id="rId15" Type="http://schemas.openxmlformats.org/officeDocument/2006/relationships/image" Target="../media/image421.png"/><Relationship Id="rId23" Type="http://schemas.openxmlformats.org/officeDocument/2006/relationships/image" Target="../media/image429.png"/><Relationship Id="rId28" Type="http://schemas.openxmlformats.org/officeDocument/2006/relationships/image" Target="../media/image434.png"/><Relationship Id="rId36" Type="http://schemas.openxmlformats.org/officeDocument/2006/relationships/image" Target="../media/image442.png"/><Relationship Id="rId10" Type="http://schemas.openxmlformats.org/officeDocument/2006/relationships/image" Target="../media/image416.png"/><Relationship Id="rId19" Type="http://schemas.openxmlformats.org/officeDocument/2006/relationships/image" Target="../media/image425.png"/><Relationship Id="rId31" Type="http://schemas.openxmlformats.org/officeDocument/2006/relationships/image" Target="../media/image437.png"/><Relationship Id="rId4" Type="http://schemas.openxmlformats.org/officeDocument/2006/relationships/image" Target="../media/image410.png"/><Relationship Id="rId9" Type="http://schemas.openxmlformats.org/officeDocument/2006/relationships/image" Target="../media/image415.png"/><Relationship Id="rId14" Type="http://schemas.openxmlformats.org/officeDocument/2006/relationships/image" Target="../media/image420.png"/><Relationship Id="rId22" Type="http://schemas.openxmlformats.org/officeDocument/2006/relationships/image" Target="../media/image428.png"/><Relationship Id="rId27" Type="http://schemas.openxmlformats.org/officeDocument/2006/relationships/image" Target="../media/image433.png"/><Relationship Id="rId30" Type="http://schemas.openxmlformats.org/officeDocument/2006/relationships/image" Target="../media/image436.png"/><Relationship Id="rId35" Type="http://schemas.openxmlformats.org/officeDocument/2006/relationships/image" Target="../media/image44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447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RELATII </a:t>
            </a:r>
            <a:r>
              <a:rPr lang="ro-MO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/>
            </a:r>
            <a:br>
              <a:rPr lang="ro-MO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</a:b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continuare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/>
            </a:r>
            <a:b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</a:b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/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amintiri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/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59B9-B3F2-4039-A0A6-38C75944A702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65269987_1197434780439930_351391004277027635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905000"/>
            <a:ext cx="73914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Proprietatile matricelor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vi-VN" dirty="0" smtClean="0"/>
              <a:t>În </a:t>
            </a:r>
            <a:r>
              <a:rPr lang="vi-VN" dirty="0" smtClean="0">
                <a:hlinkClick r:id="rId2" tooltip="Algebră lineară"/>
              </a:rPr>
              <a:t>algebra lineară</a:t>
            </a:r>
            <a:r>
              <a:rPr lang="vi-VN" dirty="0" smtClean="0"/>
              <a:t>, </a:t>
            </a:r>
            <a:r>
              <a:rPr lang="vi-VN" b="1" dirty="0" smtClean="0">
                <a:solidFill>
                  <a:srgbClr val="FF0000"/>
                </a:solidFill>
              </a:rPr>
              <a:t>diagonala principală</a:t>
            </a:r>
            <a:r>
              <a:rPr lang="vi-VN" dirty="0" smtClean="0"/>
              <a:t> (sau </a:t>
            </a:r>
            <a:r>
              <a:rPr lang="vi-VN" i="1" dirty="0" smtClean="0"/>
              <a:t>primară</a:t>
            </a:r>
            <a:r>
              <a:rPr lang="vi-VN" dirty="0" smtClean="0"/>
              <a:t>) a unei </a:t>
            </a:r>
            <a:r>
              <a:rPr lang="vi-VN" dirty="0" smtClean="0">
                <a:hlinkClick r:id="rId3" tooltip="Matrice (matematică)"/>
              </a:rPr>
              <a:t>matrice</a:t>
            </a:r>
            <a:r>
              <a:rPr lang="vi-VN" dirty="0" smtClean="0"/>
              <a:t> </a:t>
            </a:r>
            <a:r>
              <a:rPr lang="vi-VN" sz="3600" b="1" dirty="0" smtClean="0"/>
              <a:t>A</a:t>
            </a:r>
            <a:r>
              <a:rPr lang="vi-VN" dirty="0" smtClean="0"/>
              <a:t> este o colecție de elemente </a:t>
            </a:r>
            <a:endParaRPr lang="ro-MO" dirty="0" smtClean="0"/>
          </a:p>
          <a:p>
            <a:pPr>
              <a:buNone/>
            </a:pPr>
            <a:r>
              <a:rPr lang="ro-MO" dirty="0" smtClean="0"/>
              <a:t>	</a:t>
            </a:r>
            <a:r>
              <a:rPr lang="vi-VN" dirty="0" smtClean="0"/>
              <a:t> </a:t>
            </a:r>
            <a:r>
              <a:rPr lang="vi-VN" sz="3600" b="1" dirty="0" smtClean="0"/>
              <a:t>A</a:t>
            </a:r>
            <a:r>
              <a:rPr lang="vi-VN" sz="3600" b="1" baseline="-25000" dirty="0" smtClean="0"/>
              <a:t>i,j</a:t>
            </a:r>
            <a:r>
              <a:rPr lang="vi-VN" baseline="-25000" dirty="0" smtClean="0"/>
              <a:t> </a:t>
            </a:r>
            <a:r>
              <a:rPr lang="vi-VN" dirty="0" smtClean="0"/>
              <a:t> unde i=j. Următoarele trei matrice au diagonalele principale indicate cu </a:t>
            </a:r>
            <a:r>
              <a:rPr lang="vi-VN" dirty="0" smtClean="0">
                <a:solidFill>
                  <a:srgbClr val="FF0000"/>
                </a:solidFill>
              </a:rPr>
              <a:t>roșu</a:t>
            </a:r>
            <a:r>
              <a:rPr lang="vi-VN" dirty="0" smtClean="0"/>
              <a:t>:</a:t>
            </a:r>
            <a:endParaRPr lang="ro-MO" dirty="0" smtClean="0"/>
          </a:p>
          <a:p>
            <a:pPr>
              <a:buNone/>
            </a:pPr>
            <a:r>
              <a:rPr lang="ro-MO" b="1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419600"/>
            <a:ext cx="54197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406F-4031-44D5-B01F-F9ABB0319C65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Proprietatile matricelor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b="1" dirty="0" smtClean="0">
                <a:solidFill>
                  <a:srgbClr val="FF0000"/>
                </a:solidFill>
              </a:rPr>
              <a:t>Diagonala secundară</a:t>
            </a:r>
            <a:r>
              <a:rPr lang="vi-VN" dirty="0" smtClean="0"/>
              <a:t> (sau </a:t>
            </a:r>
            <a:r>
              <a:rPr lang="vi-VN" b="1" dirty="0" smtClean="0"/>
              <a:t>antidiagonala</a:t>
            </a:r>
            <a:r>
              <a:rPr lang="vi-VN" dirty="0" smtClean="0"/>
              <a:t>) a unei </a:t>
            </a:r>
            <a:r>
              <a:rPr lang="vi-VN" dirty="0" smtClean="0">
                <a:hlinkClick r:id="rId2" tooltip="Matrice pătratică"/>
              </a:rPr>
              <a:t>matrice pătratică</a:t>
            </a:r>
            <a:r>
              <a:rPr lang="vi-VN" dirty="0" smtClean="0"/>
              <a:t> </a:t>
            </a:r>
            <a:r>
              <a:rPr lang="ro-MO" dirty="0" smtClean="0"/>
              <a:t> </a:t>
            </a:r>
            <a:r>
              <a:rPr lang="ro-MO" sz="3600" b="1" dirty="0" smtClean="0"/>
              <a:t>A</a:t>
            </a:r>
            <a:r>
              <a:rPr lang="ro-MO" dirty="0" smtClean="0"/>
              <a:t> </a:t>
            </a:r>
            <a:r>
              <a:rPr lang="vi-VN" dirty="0" smtClean="0"/>
              <a:t> de dimensiunea </a:t>
            </a:r>
            <a:r>
              <a:rPr lang="ro-MO" dirty="0" smtClean="0"/>
              <a:t> </a:t>
            </a:r>
            <a:r>
              <a:rPr lang="vi-VN" dirty="0" smtClean="0"/>
              <a:t>N</a:t>
            </a:r>
            <a:r>
              <a:rPr lang="ro-MO" dirty="0" smtClean="0"/>
              <a:t> </a:t>
            </a:r>
            <a:r>
              <a:rPr lang="vi-VN" dirty="0" smtClean="0"/>
              <a:t> este o colecție de elemente </a:t>
            </a:r>
            <a:r>
              <a:rPr lang="ro-MO" dirty="0" smtClean="0"/>
              <a:t> </a:t>
            </a:r>
            <a:r>
              <a:rPr lang="vi-VN" sz="3600" b="1" dirty="0" smtClean="0"/>
              <a:t>A</a:t>
            </a:r>
            <a:r>
              <a:rPr lang="vi-VN" sz="3600" b="1" baseline="-25000" dirty="0" smtClean="0"/>
              <a:t>i,j </a:t>
            </a:r>
            <a:r>
              <a:rPr lang="vi-VN" dirty="0" smtClean="0"/>
              <a:t> astfel încât </a:t>
            </a:r>
            <a:r>
              <a:rPr lang="ro-MO" dirty="0" smtClean="0"/>
              <a:t> </a:t>
            </a:r>
            <a:r>
              <a:rPr lang="vi-VN" dirty="0" smtClean="0"/>
              <a:t>i+j=N+1</a:t>
            </a:r>
            <a:r>
              <a:rPr lang="ro-MO" dirty="0" smtClean="0"/>
              <a:t> </a:t>
            </a:r>
            <a:r>
              <a:rPr lang="vi-VN" dirty="0" smtClean="0"/>
              <a:t>, adică este diagonala care pleacă din colțul drept sus și ajunge în colțul stâng jos</a:t>
            </a:r>
            <a:r>
              <a:rPr lang="ro-MO" dirty="0" smtClean="0"/>
              <a:t> (</a:t>
            </a:r>
            <a:r>
              <a:rPr lang="ro-MO" dirty="0" smtClean="0">
                <a:solidFill>
                  <a:srgbClr val="FF0000"/>
                </a:solidFill>
              </a:rPr>
              <a:t>rosu</a:t>
            </a:r>
            <a:r>
              <a:rPr lang="ro-MO" dirty="0" smtClean="0"/>
              <a:t>)</a:t>
            </a:r>
            <a:r>
              <a:rPr lang="vi-VN" dirty="0" smtClean="0"/>
              <a:t>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648200"/>
            <a:ext cx="15049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C958-FEB5-4748-9063-3DB959804446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Proprietatile matricelor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6934200" cy="4525963"/>
          </a:xfrm>
        </p:spPr>
        <p:txBody>
          <a:bodyPr>
            <a:normAutofit fontScale="70000" lnSpcReduction="20000"/>
          </a:bodyPr>
          <a:lstStyle/>
          <a:p>
            <a:r>
              <a:rPr lang="vi-VN" dirty="0" smtClean="0"/>
              <a:t>În </a:t>
            </a:r>
            <a:r>
              <a:rPr lang="vi-VN" dirty="0" smtClean="0">
                <a:hlinkClick r:id="rId2" tooltip="Algebră liniară"/>
              </a:rPr>
              <a:t>algebra liniară</a:t>
            </a:r>
            <a:r>
              <a:rPr lang="vi-VN" dirty="0" smtClean="0"/>
              <a:t>,</a:t>
            </a:r>
            <a:r>
              <a:rPr lang="vi-VN" dirty="0" smtClean="0">
                <a:solidFill>
                  <a:srgbClr val="FF0000"/>
                </a:solidFill>
              </a:rPr>
              <a:t> </a:t>
            </a:r>
            <a:r>
              <a:rPr lang="vi-VN" b="1" dirty="0" smtClean="0">
                <a:solidFill>
                  <a:srgbClr val="FF0000"/>
                </a:solidFill>
              </a:rPr>
              <a:t>transpusa</a:t>
            </a:r>
            <a:r>
              <a:rPr lang="vi-VN" dirty="0" smtClean="0"/>
              <a:t> unei </a:t>
            </a:r>
            <a:r>
              <a:rPr lang="vi-VN" dirty="0" smtClean="0">
                <a:hlinkClick r:id="rId3" tooltip="Matrice (matematică)"/>
              </a:rPr>
              <a:t>matrici</a:t>
            </a:r>
            <a:r>
              <a:rPr lang="vi-VN" dirty="0" smtClean="0"/>
              <a:t> </a:t>
            </a:r>
            <a:r>
              <a:rPr lang="vi-VN" b="1" dirty="0" smtClean="0"/>
              <a:t>A</a:t>
            </a:r>
            <a:r>
              <a:rPr lang="vi-VN" dirty="0" smtClean="0"/>
              <a:t> este o altă matrice </a:t>
            </a:r>
            <a:r>
              <a:rPr lang="vi-VN" b="1" dirty="0" smtClean="0"/>
              <a:t>A</a:t>
            </a:r>
            <a:r>
              <a:rPr lang="vi-VN" baseline="30000" dirty="0" smtClean="0"/>
              <a:t>T</a:t>
            </a:r>
            <a:r>
              <a:rPr lang="vi-VN" dirty="0" smtClean="0"/>
              <a:t> (scrisă și </a:t>
            </a:r>
            <a:r>
              <a:rPr lang="vi-VN" b="1" dirty="0" smtClean="0"/>
              <a:t>A</a:t>
            </a:r>
            <a:r>
              <a:rPr lang="vi-VN" dirty="0" smtClean="0"/>
              <a:t>′, </a:t>
            </a:r>
            <a:r>
              <a:rPr lang="vi-VN" b="1" dirty="0" smtClean="0"/>
              <a:t>A</a:t>
            </a:r>
            <a:r>
              <a:rPr lang="vi-VN" baseline="30000" dirty="0" smtClean="0"/>
              <a:t>tr</a:t>
            </a:r>
            <a:r>
              <a:rPr lang="vi-VN" dirty="0" smtClean="0"/>
              <a:t>, </a:t>
            </a:r>
            <a:r>
              <a:rPr lang="vi-VN" baseline="30000" dirty="0" smtClean="0"/>
              <a:t>t</a:t>
            </a:r>
            <a:r>
              <a:rPr lang="vi-VN" b="1" dirty="0" smtClean="0"/>
              <a:t>A</a:t>
            </a:r>
            <a:r>
              <a:rPr lang="vi-VN" dirty="0" smtClean="0"/>
              <a:t> sau </a:t>
            </a:r>
            <a:r>
              <a:rPr lang="vi-VN" b="1" dirty="0" smtClean="0"/>
              <a:t>A</a:t>
            </a:r>
            <a:r>
              <a:rPr lang="vi-VN" baseline="30000" dirty="0" smtClean="0"/>
              <a:t>t</a:t>
            </a:r>
            <a:r>
              <a:rPr lang="vi-VN" dirty="0" smtClean="0"/>
              <a:t>)</a:t>
            </a:r>
            <a:r>
              <a:rPr lang="vi-VN" baseline="30000" dirty="0" smtClean="0"/>
              <a:t> </a:t>
            </a:r>
            <a:r>
              <a:rPr lang="vi-VN" dirty="0" smtClean="0"/>
              <a:t> creată prin una dintre următoarele metode echivalente:</a:t>
            </a:r>
          </a:p>
          <a:p>
            <a:r>
              <a:rPr lang="vi-VN" dirty="0" smtClean="0"/>
              <a:t>inversarea matricii </a:t>
            </a:r>
            <a:r>
              <a:rPr lang="vi-VN" b="1" dirty="0" smtClean="0"/>
              <a:t>A</a:t>
            </a:r>
            <a:r>
              <a:rPr lang="vi-VN" dirty="0" smtClean="0"/>
              <a:t> de-a lungul </a:t>
            </a:r>
            <a:r>
              <a:rPr lang="vi-VN" dirty="0" smtClean="0">
                <a:hlinkClick r:id="rId4" tooltip="Diagonală principală"/>
              </a:rPr>
              <a:t>diagonalei sale principale</a:t>
            </a:r>
            <a:r>
              <a:rPr lang="vi-VN" dirty="0" smtClean="0"/>
              <a:t> (diagonala care pleacă din stânga sus și ajung dreapta jos) pentru a obține </a:t>
            </a:r>
            <a:r>
              <a:rPr lang="vi-VN" b="1" dirty="0" smtClean="0"/>
              <a:t>A</a:t>
            </a:r>
            <a:r>
              <a:rPr lang="vi-VN" baseline="30000" dirty="0" smtClean="0"/>
              <a:t>T</a:t>
            </a:r>
            <a:endParaRPr lang="vi-VN" dirty="0" smtClean="0"/>
          </a:p>
          <a:p>
            <a:r>
              <a:rPr lang="vi-VN" dirty="0" smtClean="0"/>
              <a:t>scrierea liniilor matricii </a:t>
            </a:r>
            <a:r>
              <a:rPr lang="vi-VN" b="1" dirty="0" smtClean="0"/>
              <a:t>A</a:t>
            </a:r>
            <a:r>
              <a:rPr lang="vi-VN" dirty="0" smtClean="0"/>
              <a:t> ca și coloanele matricii </a:t>
            </a:r>
            <a:r>
              <a:rPr lang="vi-VN" b="1" dirty="0" smtClean="0"/>
              <a:t>A</a:t>
            </a:r>
            <a:r>
              <a:rPr lang="vi-VN" baseline="30000" dirty="0" smtClean="0"/>
              <a:t>T</a:t>
            </a:r>
            <a:endParaRPr lang="vi-VN" dirty="0" smtClean="0"/>
          </a:p>
          <a:p>
            <a:r>
              <a:rPr lang="vi-VN" dirty="0" smtClean="0"/>
              <a:t>scrierea coloanelor matricii </a:t>
            </a:r>
            <a:r>
              <a:rPr lang="vi-VN" b="1" dirty="0" smtClean="0"/>
              <a:t>A</a:t>
            </a:r>
            <a:r>
              <a:rPr lang="vi-VN" dirty="0" smtClean="0"/>
              <a:t> ca și liniile matricii </a:t>
            </a:r>
            <a:r>
              <a:rPr lang="vi-VN" b="1" dirty="0" smtClean="0"/>
              <a:t>A</a:t>
            </a:r>
            <a:r>
              <a:rPr lang="vi-VN" baseline="30000" dirty="0" smtClean="0"/>
              <a:t>T</a:t>
            </a:r>
            <a:endParaRPr lang="ro-MO" baseline="30000" dirty="0" smtClean="0"/>
          </a:p>
          <a:p>
            <a:r>
              <a:rPr lang="ro-MO" b="1" dirty="0" smtClean="0"/>
              <a:t>Dacă  A=</a:t>
            </a:r>
            <a:r>
              <a:rPr lang="vi-VN" b="1" dirty="0" smtClean="0"/>
              <a:t>A</a:t>
            </a:r>
            <a:r>
              <a:rPr lang="vi-VN" baseline="30000" dirty="0" smtClean="0"/>
              <a:t>T</a:t>
            </a:r>
            <a:r>
              <a:rPr lang="ro-MO" baseline="30000" dirty="0" smtClean="0"/>
              <a:t> </a:t>
            </a:r>
            <a:r>
              <a:rPr lang="ro-MO" b="1" dirty="0" smtClean="0"/>
              <a:t>,atunci matricea A se numeste </a:t>
            </a:r>
            <a:r>
              <a:rPr lang="ro-MO" b="1" dirty="0" smtClean="0">
                <a:solidFill>
                  <a:srgbClr val="FF0000"/>
                </a:solidFill>
              </a:rPr>
              <a:t>simetrică</a:t>
            </a:r>
            <a:endParaRPr lang="ro-MO" dirty="0" smtClean="0">
              <a:solidFill>
                <a:srgbClr val="FF0000"/>
              </a:solidFill>
            </a:endParaRPr>
          </a:p>
          <a:p>
            <a:pPr lvl="4">
              <a:buNone/>
            </a:pPr>
            <a:endParaRPr lang="ro-MO" dirty="0" smtClean="0"/>
          </a:p>
          <a:p>
            <a:pPr lvl="4">
              <a:buNone/>
            </a:pPr>
            <a:endParaRPr lang="vi-VN" dirty="0" smtClean="0"/>
          </a:p>
          <a:p>
            <a:r>
              <a:rPr lang="vi-VN" dirty="0" smtClean="0"/>
              <a:t>Dacă </a:t>
            </a:r>
            <a:r>
              <a:rPr lang="vi-VN" b="1" dirty="0" smtClean="0"/>
              <a:t>A</a:t>
            </a:r>
            <a:r>
              <a:rPr lang="vi-VN" dirty="0" smtClean="0"/>
              <a:t> este o matrice </a:t>
            </a:r>
            <a:r>
              <a:rPr lang="vi-VN" i="1" dirty="0" smtClean="0"/>
              <a:t>m</a:t>
            </a:r>
            <a:r>
              <a:rPr lang="vi-VN" dirty="0" smtClean="0"/>
              <a:t> × </a:t>
            </a:r>
            <a:r>
              <a:rPr lang="vi-VN" i="1" dirty="0" smtClean="0"/>
              <a:t>n</a:t>
            </a:r>
            <a:r>
              <a:rPr lang="vi-VN" dirty="0" smtClean="0"/>
              <a:t> , atunci </a:t>
            </a:r>
            <a:r>
              <a:rPr lang="vi-VN" b="1" dirty="0" smtClean="0"/>
              <a:t>A</a:t>
            </a:r>
            <a:r>
              <a:rPr lang="vi-VN" baseline="30000" dirty="0" smtClean="0"/>
              <a:t>T</a:t>
            </a:r>
            <a:r>
              <a:rPr lang="vi-VN" dirty="0" smtClean="0"/>
              <a:t> este o matrice </a:t>
            </a:r>
            <a:r>
              <a:rPr lang="vi-VN" i="1" dirty="0" smtClean="0"/>
              <a:t>n</a:t>
            </a:r>
            <a:r>
              <a:rPr lang="vi-VN" dirty="0" smtClean="0"/>
              <a:t> × </a:t>
            </a:r>
            <a:r>
              <a:rPr lang="vi-VN" i="1" dirty="0" smtClean="0"/>
              <a:t>m</a:t>
            </a:r>
            <a:r>
              <a:rPr lang="vi-VN" dirty="0" smtClean="0"/>
              <a:t> .</a:t>
            </a:r>
            <a:endParaRPr lang="vi-VN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038600"/>
            <a:ext cx="16954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Matrix_transpose (1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0" y="5334000"/>
            <a:ext cx="1333500" cy="1295400"/>
          </a:xfrm>
          <a:prstGeom prst="rect">
            <a:avLst/>
          </a:prstGeom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181600"/>
            <a:ext cx="1371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5410200"/>
            <a:ext cx="1314450" cy="101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5334000"/>
            <a:ext cx="1295400" cy="131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38400" y="55626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3657600"/>
            <a:ext cx="138485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ight Arrow 23"/>
          <p:cNvSpPr/>
          <p:nvPr/>
        </p:nvSpPr>
        <p:spPr>
          <a:xfrm>
            <a:off x="6705600" y="4038600"/>
            <a:ext cx="8382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B708-0C66-4EB3-B126-B2C0DD646A17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Înmulţirea matricelor</a:t>
            </a:r>
            <a:r>
              <a:rPr lang="vi-VN" b="1" dirty="0" smtClean="0"/>
              <a:t/>
            </a:r>
            <a:br>
              <a:rPr lang="vi-VN" b="1" dirty="0" smtClean="0"/>
            </a:b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651" t="11785" r="29485" b="7400"/>
          <a:stretch>
            <a:fillRect/>
          </a:stretch>
        </p:blipFill>
        <p:spPr bwMode="auto">
          <a:xfrm>
            <a:off x="381000" y="990600"/>
            <a:ext cx="8534400" cy="5715000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867400"/>
            <a:ext cx="1212850" cy="692150"/>
          </a:xfrm>
          <a:prstGeom prst="rect">
            <a:avLst/>
          </a:prstGeom>
          <a:ln w="3175" cap="sq" cmpd="thickThin">
            <a:solidFill>
              <a:srgbClr val="00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matrice-12-6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828800"/>
            <a:ext cx="3429000" cy="197485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Down Arrow 6"/>
          <p:cNvSpPr/>
          <p:nvPr/>
        </p:nvSpPr>
        <p:spPr>
          <a:xfrm rot="10800000">
            <a:off x="8458200" y="2971800"/>
            <a:ext cx="304800" cy="762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20749405">
            <a:off x="400786" y="4901454"/>
            <a:ext cx="304800" cy="762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2014199">
            <a:off x="8033859" y="5278524"/>
            <a:ext cx="3048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E696-93BF-47C8-B7C8-8E30C225EDB6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Forma </a:t>
            </a:r>
            <a:r>
              <a:rPr lang="en-US" b="1" dirty="0" err="1" smtClean="0">
                <a:solidFill>
                  <a:srgbClr val="0000CC"/>
                </a:solidFill>
              </a:rPr>
              <a:t>matricial</a:t>
            </a:r>
            <a:r>
              <a:rPr lang="ro-MO" b="1" dirty="0" smtClean="0">
                <a:solidFill>
                  <a:srgbClr val="0000CC"/>
                </a:solidFill>
              </a:rPr>
              <a:t>ă</a:t>
            </a:r>
            <a:r>
              <a:rPr lang="en-US" b="1" dirty="0" smtClean="0">
                <a:solidFill>
                  <a:srgbClr val="0000CC"/>
                </a:solidFill>
              </a:rPr>
              <a:t> a </a:t>
            </a:r>
            <a:r>
              <a:rPr lang="en-US" b="1" dirty="0" err="1" smtClean="0">
                <a:solidFill>
                  <a:srgbClr val="0000CC"/>
                </a:solidFill>
              </a:rPr>
              <a:t>unei</a:t>
            </a:r>
            <a:r>
              <a:rPr lang="en-US" b="1" dirty="0" smtClean="0">
                <a:solidFill>
                  <a:srgbClr val="0000CC"/>
                </a:solidFill>
              </a:rPr>
              <a:t> R</a:t>
            </a:r>
            <a:r>
              <a:rPr lang="ro-MO" b="1" dirty="0" smtClean="0">
                <a:solidFill>
                  <a:srgbClr val="0000CC"/>
                </a:solidFill>
              </a:rPr>
              <a:t>elații R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 mod </a:t>
            </a:r>
            <a:r>
              <a:rPr lang="en-US" dirty="0" err="1" smtClean="0"/>
              <a:t>foarte</a:t>
            </a:r>
            <a:r>
              <a:rPr lang="en-US" dirty="0" smtClean="0"/>
              <a:t> </a:t>
            </a:r>
            <a:r>
              <a:rPr lang="en-US" dirty="0" err="1" smtClean="0"/>
              <a:t>util</a:t>
            </a:r>
            <a:r>
              <a:rPr lang="en-US" dirty="0" smtClean="0"/>
              <a:t> de </a:t>
            </a:r>
            <a:r>
              <a:rPr lang="en-US" dirty="0" err="1" smtClean="0"/>
              <a:t>prezentare</a:t>
            </a:r>
            <a:r>
              <a:rPr lang="en-US" dirty="0" smtClean="0"/>
              <a:t> a </a:t>
            </a:r>
            <a:r>
              <a:rPr lang="en-US" dirty="0" err="1" smtClean="0"/>
              <a:t>relaţiilor</a:t>
            </a:r>
            <a:r>
              <a:rPr lang="en-US" dirty="0" smtClean="0"/>
              <a:t>,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diferite</a:t>
            </a:r>
            <a:r>
              <a:rPr lang="en-US" dirty="0" smtClean="0"/>
              <a:t> </a:t>
            </a:r>
            <a:r>
              <a:rPr lang="en-US" dirty="0" err="1" smtClean="0"/>
              <a:t>aplicaţii</a:t>
            </a:r>
            <a:r>
              <a:rPr lang="en-US" dirty="0" smtClean="0"/>
              <a:t> Software,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prezentarea</a:t>
            </a:r>
            <a:r>
              <a:rPr lang="en-US" dirty="0" smtClean="0"/>
              <a:t> </a:t>
            </a:r>
            <a:r>
              <a:rPr lang="en-US" dirty="0" err="1" smtClean="0"/>
              <a:t>lor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formă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matricială</a:t>
            </a:r>
            <a:r>
              <a:rPr lang="en-US" dirty="0" smtClean="0"/>
              <a:t>.  </a:t>
            </a:r>
          </a:p>
          <a:p>
            <a:r>
              <a:rPr lang="ru-RU" dirty="0" smtClean="0"/>
              <a:t>Să precăutăm în continuare 2 mulţimi </a:t>
            </a:r>
            <a:r>
              <a:rPr lang="ru-RU" b="1" dirty="0" smtClean="0"/>
              <a:t>A</a:t>
            </a:r>
            <a:r>
              <a:rPr lang="ru-RU" dirty="0" smtClean="0"/>
              <a:t> = {a</a:t>
            </a:r>
            <a:r>
              <a:rPr lang="ru-RU" baseline="-25000" dirty="0" smtClean="0"/>
              <a:t>1</a:t>
            </a:r>
            <a:r>
              <a:rPr lang="ru-RU" dirty="0" smtClean="0"/>
              <a:t>, a</a:t>
            </a:r>
            <a:r>
              <a:rPr lang="ru-RU" baseline="-25000" dirty="0" smtClean="0"/>
              <a:t>2</a:t>
            </a:r>
            <a:r>
              <a:rPr lang="ru-RU" dirty="0" smtClean="0"/>
              <a:t>, ..., a</a:t>
            </a:r>
            <a:r>
              <a:rPr lang="ru-RU" baseline="-25000" dirty="0" smtClean="0"/>
              <a:t>m</a:t>
            </a:r>
            <a:r>
              <a:rPr lang="ru-RU" dirty="0" smtClean="0"/>
              <a:t>}, </a:t>
            </a:r>
            <a:r>
              <a:rPr lang="ru-RU" b="1" dirty="0" smtClean="0"/>
              <a:t>B</a:t>
            </a:r>
            <a:r>
              <a:rPr lang="ru-RU" dirty="0" smtClean="0"/>
              <a:t> = {b</a:t>
            </a:r>
            <a:r>
              <a:rPr lang="ru-RU" baseline="-25000" dirty="0" smtClean="0"/>
              <a:t>1</a:t>
            </a:r>
            <a:r>
              <a:rPr lang="ru-RU" dirty="0" smtClean="0"/>
              <a:t>, b</a:t>
            </a:r>
            <a:r>
              <a:rPr lang="ru-RU" baseline="-25000" dirty="0" smtClean="0"/>
              <a:t>2</a:t>
            </a:r>
            <a:r>
              <a:rPr lang="ru-RU" dirty="0" smtClean="0"/>
              <a:t>, ..., b</a:t>
            </a:r>
            <a:r>
              <a:rPr lang="ru-RU" baseline="-25000" dirty="0" smtClean="0"/>
              <a:t>n</a:t>
            </a:r>
            <a:r>
              <a:rPr lang="ru-RU" dirty="0" smtClean="0"/>
              <a:t>} şi o relaţie binară   . </a:t>
            </a:r>
            <a:endParaRPr lang="en-US" dirty="0" smtClean="0"/>
          </a:p>
          <a:p>
            <a:r>
              <a:rPr lang="ru-RU" dirty="0" smtClean="0"/>
              <a:t>Vom defini </a:t>
            </a:r>
            <a:r>
              <a:rPr lang="ru-RU" b="1" i="1" dirty="0" smtClean="0">
                <a:solidFill>
                  <a:srgbClr val="FF0000"/>
                </a:solidFill>
              </a:rPr>
              <a:t>matricea </a:t>
            </a:r>
            <a:r>
              <a:rPr lang="en-US" b="1" i="1" dirty="0" err="1" smtClean="0">
                <a:solidFill>
                  <a:srgbClr val="FF0000"/>
                </a:solidFill>
              </a:rPr>
              <a:t>relatiei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binare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[R] = (r</a:t>
            </a:r>
            <a:r>
              <a:rPr lang="ru-RU" b="1" baseline="-25000" dirty="0" smtClean="0"/>
              <a:t>ij</a:t>
            </a:r>
            <a:r>
              <a:rPr lang="ru-RU" b="1" dirty="0" smtClean="0"/>
              <a:t>)</a:t>
            </a:r>
            <a:r>
              <a:rPr lang="ru-RU" dirty="0" smtClean="0"/>
              <a:t> a relaţiei binare după cum urmează:</a:t>
            </a:r>
            <a:r>
              <a:rPr lang="ro-MO" dirty="0" smtClean="0"/>
              <a:t> (i=1,m; j=1,n), </a:t>
            </a:r>
            <a:r>
              <a:rPr lang="en-US" dirty="0" smtClean="0"/>
              <a:t>[R]</a:t>
            </a:r>
            <a:r>
              <a:rPr lang="ro-MO" baseline="-25000" dirty="0" smtClean="0"/>
              <a:t>mxn</a:t>
            </a:r>
            <a:r>
              <a:rPr lang="ro-MO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029200"/>
            <a:ext cx="403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8646-6243-41E9-A039-69E3FC014254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ro-MO" b="1" dirty="0" smtClean="0">
                <a:solidFill>
                  <a:srgbClr val="FF0000"/>
                </a:solidFill>
              </a:rPr>
              <a:t>Exemplu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867400"/>
          </a:xfrm>
        </p:spPr>
        <p:txBody>
          <a:bodyPr/>
          <a:lstStyle/>
          <a:p>
            <a:r>
              <a:rPr lang="ro-RO" i="1" dirty="0" smtClean="0"/>
              <a:t>Fie </a:t>
            </a:r>
            <a:r>
              <a:rPr lang="ro-RO" b="1" i="1" dirty="0" smtClean="0"/>
              <a:t>A={0,1,2,3} </a:t>
            </a:r>
            <a:r>
              <a:rPr lang="ro-RO" i="1" dirty="0" smtClean="0"/>
              <a:t>şi definim relaţiile </a:t>
            </a:r>
            <a:r>
              <a:rPr lang="ro-RO" b="1" i="1" dirty="0" smtClean="0"/>
              <a:t>R,</a:t>
            </a:r>
            <a:r>
              <a:rPr lang="en-US" b="1" i="1" dirty="0" smtClean="0"/>
              <a:t>P</a:t>
            </a:r>
            <a:r>
              <a:rPr lang="ro-RO" b="1" i="1" dirty="0" smtClean="0"/>
              <a:t> şi </a:t>
            </a:r>
            <a:r>
              <a:rPr lang="en-US" b="1" i="1" dirty="0" smtClean="0"/>
              <a:t>S</a:t>
            </a:r>
            <a:r>
              <a:rPr lang="ro-RO" b="1" i="1" dirty="0" smtClean="0"/>
              <a:t> </a:t>
            </a:r>
            <a:r>
              <a:rPr lang="ro-RO" i="1" dirty="0" smtClean="0"/>
              <a:t>pe </a:t>
            </a:r>
            <a:r>
              <a:rPr lang="ro-RO" b="1" i="1" dirty="0" smtClean="0"/>
              <a:t>AxA</a:t>
            </a:r>
            <a:r>
              <a:rPr lang="ro-RO" i="1" dirty="0" smtClean="0"/>
              <a:t> după cum urmează:</a:t>
            </a:r>
            <a:endParaRPr lang="en-US" dirty="0" smtClean="0"/>
          </a:p>
          <a:p>
            <a:r>
              <a:rPr lang="ro-RO" b="1" i="1" dirty="0" smtClean="0">
                <a:solidFill>
                  <a:srgbClr val="FF0000"/>
                </a:solidFill>
              </a:rPr>
              <a:t>R</a:t>
            </a:r>
            <a:r>
              <a:rPr lang="ro-RO" i="1" dirty="0" smtClean="0"/>
              <a:t>={(0,1), (0,2), (0,3),(1,3)};</a:t>
            </a:r>
            <a:endParaRPr lang="en-US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P</a:t>
            </a:r>
            <a:r>
              <a:rPr lang="ro-RO" i="1" dirty="0" smtClean="0"/>
              <a:t>={(0,0), (0,2), (1,1),(1,3), (2,</a:t>
            </a:r>
            <a:r>
              <a:rPr lang="en-US" i="1" dirty="0" smtClean="0"/>
              <a:t>0</a:t>
            </a:r>
            <a:r>
              <a:rPr lang="ro-RO" i="1" dirty="0" smtClean="0"/>
              <a:t>),(2,2), (3,1),(3,3)}, 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S</a:t>
            </a:r>
            <a:r>
              <a:rPr lang="ro-RO" i="1" dirty="0" smtClean="0"/>
              <a:t>={(0,0), (0,1), (0,2),(0,3), (1,1),(1,3)}. </a:t>
            </a:r>
            <a:r>
              <a:rPr lang="en-US" b="1" dirty="0" err="1" smtClean="0"/>
              <a:t>Atunci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6" name="Picture 5" descr="New Bitmap Imag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86200"/>
            <a:ext cx="7848600" cy="214638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2AE7-8E09-4277-9CAF-7B1A2E48CC11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Proprietăţile de bază ale </a:t>
            </a:r>
            <a:r>
              <a:rPr lang="ro-MO" b="1" dirty="0" smtClean="0">
                <a:solidFill>
                  <a:srgbClr val="0000CC"/>
                </a:solidFill>
              </a:rPr>
              <a:t>relatiei binare R pe baza </a:t>
            </a:r>
            <a:r>
              <a:rPr lang="ru-RU" b="1" u="sng" dirty="0" smtClean="0">
                <a:solidFill>
                  <a:srgbClr val="0000CC"/>
                </a:solidFill>
              </a:rPr>
              <a:t>matricelor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o-MO" b="1" dirty="0" smtClean="0">
                <a:solidFill>
                  <a:srgbClr val="0000CC"/>
                </a:solidFill>
              </a:rPr>
              <a:t>lor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☞</a:t>
            </a:r>
            <a:r>
              <a:rPr lang="ro-RO" b="1" dirty="0" smtClean="0">
                <a:solidFill>
                  <a:srgbClr val="FF0000"/>
                </a:solidFill>
              </a:rPr>
              <a:t>	DEFINIŢIE</a:t>
            </a:r>
            <a:r>
              <a:rPr lang="ro-RO" dirty="0" smtClean="0">
                <a:solidFill>
                  <a:srgbClr val="FF0000"/>
                </a:solidFill>
              </a:rPr>
              <a:t>: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Fie </a:t>
            </a:r>
            <a:r>
              <a:rPr lang="ru-RU" b="1" dirty="0" smtClean="0"/>
              <a:t>R</a:t>
            </a:r>
            <a:r>
              <a:rPr lang="ru-RU" dirty="0" smtClean="0"/>
              <a:t> - o relaţie binară pe </a:t>
            </a:r>
            <a:r>
              <a:rPr lang="ru-RU" b="1" dirty="0" smtClean="0"/>
              <a:t>A</a:t>
            </a:r>
            <a:r>
              <a:rPr lang="ru-RU" b="1" baseline="30000" dirty="0" smtClean="0"/>
              <a:t>2</a:t>
            </a:r>
            <a:r>
              <a:rPr lang="ru-RU" dirty="0" smtClean="0"/>
              <a:t>. Atunci relaţia </a:t>
            </a:r>
            <a:r>
              <a:rPr lang="ru-RU" b="1" dirty="0" smtClean="0"/>
              <a:t>R</a:t>
            </a:r>
            <a:r>
              <a:rPr lang="ru-RU" dirty="0" smtClean="0"/>
              <a:t> este:</a:t>
            </a:r>
            <a:endParaRPr lang="en-US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a)</a:t>
            </a:r>
            <a:r>
              <a:rPr lang="ru-RU" dirty="0" smtClean="0"/>
              <a:t>    </a:t>
            </a:r>
            <a:r>
              <a:rPr lang="ru-RU" b="1" u="sng" dirty="0" smtClean="0"/>
              <a:t>reflexivă</a:t>
            </a:r>
            <a:r>
              <a:rPr lang="ru-RU" dirty="0" smtClean="0"/>
              <a:t>, dacă pe </a:t>
            </a:r>
            <a:r>
              <a:rPr lang="ru-RU" b="1" i="1" dirty="0" smtClean="0"/>
              <a:t>diagonala principală </a:t>
            </a:r>
            <a:r>
              <a:rPr lang="ru-RU" dirty="0" smtClean="0"/>
              <a:t>a </a:t>
            </a:r>
            <a:r>
              <a:rPr lang="ru-RU" b="1" dirty="0" smtClean="0"/>
              <a:t>[R] = (r</a:t>
            </a:r>
            <a:r>
              <a:rPr lang="ru-RU" b="1" baseline="-25000" dirty="0" smtClean="0"/>
              <a:t>ij</a:t>
            </a:r>
            <a:r>
              <a:rPr lang="ru-RU" b="1" dirty="0" smtClean="0"/>
              <a:t>)</a:t>
            </a:r>
            <a:r>
              <a:rPr lang="ru-RU" dirty="0" smtClean="0"/>
              <a:t>  toate elementele sunt egale cu 1;</a:t>
            </a:r>
            <a:r>
              <a:rPr lang="ro-MO" dirty="0" smtClean="0"/>
              <a:t> </a:t>
            </a:r>
            <a:r>
              <a:rPr lang="ro-MO" b="1" dirty="0" smtClean="0">
                <a:solidFill>
                  <a:srgbClr val="FF0000"/>
                </a:solidFill>
              </a:rPr>
              <a:t>/P/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b)</a:t>
            </a:r>
            <a:r>
              <a:rPr lang="ru-RU" dirty="0" smtClean="0"/>
              <a:t>    </a:t>
            </a:r>
            <a:r>
              <a:rPr lang="ru-RU" b="1" u="sng" dirty="0" smtClean="0">
                <a:solidFill>
                  <a:srgbClr val="0000CC"/>
                </a:solidFill>
              </a:rPr>
              <a:t>anti</a:t>
            </a:r>
            <a:r>
              <a:rPr lang="ru-RU" b="1" u="sng" dirty="0" smtClean="0"/>
              <a:t>reflexivă</a:t>
            </a:r>
            <a:r>
              <a:rPr lang="ru-RU" dirty="0" smtClean="0"/>
              <a:t>,  dacă pe </a:t>
            </a:r>
            <a:r>
              <a:rPr lang="ru-RU" b="1" i="1" dirty="0" smtClean="0"/>
              <a:t>diagonala principală </a:t>
            </a:r>
            <a:r>
              <a:rPr lang="ru-RU" dirty="0" smtClean="0"/>
              <a:t>a</a:t>
            </a:r>
            <a:r>
              <a:rPr lang="ru-RU" b="1" dirty="0" smtClean="0"/>
              <a:t> [R] = (r</a:t>
            </a:r>
            <a:r>
              <a:rPr lang="ru-RU" b="1" baseline="-25000" dirty="0" smtClean="0"/>
              <a:t>ij</a:t>
            </a:r>
            <a:r>
              <a:rPr lang="ru-RU" b="1" dirty="0" smtClean="0"/>
              <a:t>)</a:t>
            </a:r>
            <a:r>
              <a:rPr lang="ru-RU" dirty="0" smtClean="0"/>
              <a:t>  toate elementele sunt egale cu 0;</a:t>
            </a:r>
            <a:r>
              <a:rPr lang="ro-MO" dirty="0" smtClean="0"/>
              <a:t> </a:t>
            </a:r>
            <a:r>
              <a:rPr lang="ro-MO" b="1" dirty="0" smtClean="0">
                <a:solidFill>
                  <a:srgbClr val="FF0000"/>
                </a:solidFill>
              </a:rPr>
              <a:t>/R/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c)</a:t>
            </a:r>
            <a:r>
              <a:rPr lang="ru-RU" dirty="0" smtClean="0"/>
              <a:t>    </a:t>
            </a:r>
            <a:r>
              <a:rPr lang="ru-RU" b="1" u="sng" dirty="0" smtClean="0"/>
              <a:t>simetrică</a:t>
            </a:r>
            <a:r>
              <a:rPr lang="ru-RU" dirty="0" smtClean="0"/>
              <a:t>, în cazul în care </a:t>
            </a:r>
            <a:r>
              <a:rPr lang="ru-RU" b="1" dirty="0" smtClean="0"/>
              <a:t>[R] </a:t>
            </a:r>
            <a:r>
              <a:rPr lang="ru-RU" dirty="0" smtClean="0"/>
              <a:t>= </a:t>
            </a:r>
            <a:r>
              <a:rPr lang="ru-RU" b="1" dirty="0" smtClean="0"/>
              <a:t>[R]</a:t>
            </a:r>
            <a:r>
              <a:rPr lang="ru-RU" b="1" baseline="30000" dirty="0" smtClean="0"/>
              <a:t>T</a:t>
            </a:r>
            <a:r>
              <a:rPr lang="ru-RU" b="1" dirty="0" smtClean="0"/>
              <a:t> </a:t>
            </a:r>
            <a:r>
              <a:rPr lang="ru-RU" dirty="0" smtClean="0"/>
              <a:t>(matricea este simetrică faţă de diagonala principală);</a:t>
            </a:r>
            <a:r>
              <a:rPr lang="ro-MO" dirty="0" smtClean="0"/>
              <a:t> </a:t>
            </a:r>
            <a:r>
              <a:rPr lang="ro-MO" b="1" dirty="0" smtClean="0">
                <a:solidFill>
                  <a:srgbClr val="FF0000"/>
                </a:solidFill>
              </a:rPr>
              <a:t>/P/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BC58-11DA-4689-AC67-CCFA1BB3BCB1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Proprietăţile de bază ale </a:t>
            </a:r>
            <a:r>
              <a:rPr lang="ro-MO" b="1" dirty="0" smtClean="0">
                <a:solidFill>
                  <a:srgbClr val="0000CC"/>
                </a:solidFill>
              </a:rPr>
              <a:t>relatiei binare R pe baza </a:t>
            </a:r>
            <a:r>
              <a:rPr lang="ru-RU" b="1" u="sng" dirty="0" smtClean="0">
                <a:solidFill>
                  <a:srgbClr val="0000CC"/>
                </a:solidFill>
              </a:rPr>
              <a:t>matricelor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o-MO" b="1" dirty="0" smtClean="0">
                <a:solidFill>
                  <a:srgbClr val="0000CC"/>
                </a:solidFill>
              </a:rPr>
              <a:t>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d) </a:t>
            </a:r>
            <a:r>
              <a:rPr lang="it-IT" dirty="0" smtClean="0"/>
              <a:t>  </a:t>
            </a:r>
            <a:r>
              <a:rPr lang="it-IT" b="1" dirty="0" smtClean="0"/>
              <a:t> </a:t>
            </a:r>
            <a:r>
              <a:rPr lang="it-IT" b="1" u="sng" dirty="0" smtClean="0">
                <a:solidFill>
                  <a:srgbClr val="0000CC"/>
                </a:solidFill>
              </a:rPr>
              <a:t>anti</a:t>
            </a:r>
            <a:r>
              <a:rPr lang="it-IT" b="1" u="sng" dirty="0" smtClean="0"/>
              <a:t>simetrică</a:t>
            </a:r>
            <a:r>
              <a:rPr lang="it-IT" dirty="0" smtClean="0"/>
              <a:t>, dacă în matrice nu există unităţi simetric aranjate faţă de diagonala principală;</a:t>
            </a:r>
            <a:r>
              <a:rPr lang="ro-MO" dirty="0" smtClean="0"/>
              <a:t> </a:t>
            </a:r>
            <a:r>
              <a:rPr lang="ro-MO" b="1" dirty="0" smtClean="0">
                <a:solidFill>
                  <a:srgbClr val="FF0000"/>
                </a:solidFill>
              </a:rPr>
              <a:t>/R,S /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e)</a:t>
            </a:r>
            <a:r>
              <a:rPr lang="it-IT" dirty="0" smtClean="0"/>
              <a:t>    </a:t>
            </a:r>
            <a:r>
              <a:rPr lang="it-IT" b="1" u="sng" dirty="0" smtClean="0"/>
              <a:t>tranzitivă</a:t>
            </a:r>
            <a:r>
              <a:rPr lang="it-IT" b="1" dirty="0" smtClean="0"/>
              <a:t>, </a:t>
            </a:r>
            <a:r>
              <a:rPr lang="it-IT" dirty="0" smtClean="0"/>
              <a:t>dacă superpozitia </a:t>
            </a:r>
            <a:r>
              <a:rPr lang="it-IT" b="1" dirty="0" smtClean="0"/>
              <a:t>R</a:t>
            </a:r>
            <a:r>
              <a:rPr lang="it-IT" dirty="0" smtClean="0"/>
              <a:t> cu </a:t>
            </a:r>
            <a:r>
              <a:rPr lang="it-IT" b="1" dirty="0" smtClean="0"/>
              <a:t>R</a:t>
            </a:r>
            <a:r>
              <a:rPr lang="it-IT" dirty="0" smtClean="0"/>
              <a:t>, aduc</a:t>
            </a:r>
            <a:r>
              <a:rPr lang="ro-MO" dirty="0" smtClean="0"/>
              <a:t>ă </a:t>
            </a:r>
            <a:r>
              <a:rPr lang="it-IT" b="1" dirty="0" smtClean="0"/>
              <a:t>R</a:t>
            </a:r>
            <a:r>
              <a:rPr lang="ru-RU" b="1" dirty="0" smtClean="0">
                <a:sym typeface="Symbol"/>
              </a:rPr>
              <a:t></a:t>
            </a:r>
            <a:r>
              <a:rPr lang="it-IT" b="1" dirty="0" smtClean="0"/>
              <a:t>R </a:t>
            </a:r>
            <a:r>
              <a:rPr lang="ru-RU" b="1" dirty="0" smtClean="0">
                <a:sym typeface="Symbol"/>
              </a:rPr>
              <a:t></a:t>
            </a:r>
            <a:r>
              <a:rPr lang="it-IT" b="1" dirty="0" smtClean="0"/>
              <a:t> R</a:t>
            </a:r>
            <a:r>
              <a:rPr lang="it-IT" dirty="0" smtClean="0"/>
              <a:t>. Matricea relaţiei </a:t>
            </a:r>
            <a:r>
              <a:rPr lang="ro-MO" dirty="0" smtClean="0"/>
              <a:t>superpoziției</a:t>
            </a:r>
            <a:r>
              <a:rPr lang="it-IT" dirty="0" smtClean="0"/>
              <a:t> </a:t>
            </a:r>
            <a:r>
              <a:rPr lang="it-IT" b="1" dirty="0" smtClean="0"/>
              <a:t>[R</a:t>
            </a:r>
            <a:r>
              <a:rPr lang="ru-RU" b="1" dirty="0" smtClean="0">
                <a:sym typeface="Symbol"/>
              </a:rPr>
              <a:t></a:t>
            </a:r>
            <a:r>
              <a:rPr lang="it-IT" b="1" dirty="0" smtClean="0"/>
              <a:t>R] = [R] </a:t>
            </a:r>
            <a:r>
              <a:rPr lang="ru-RU" b="1" dirty="0" smtClean="0">
                <a:sym typeface="Symbol"/>
              </a:rPr>
              <a:t></a:t>
            </a:r>
            <a:r>
              <a:rPr lang="it-IT" b="1" dirty="0" smtClean="0"/>
              <a:t> [R], </a:t>
            </a:r>
            <a:r>
              <a:rPr lang="it-IT" dirty="0" smtClean="0"/>
              <a:t>unde înmulţirea matricelor </a:t>
            </a:r>
            <a:r>
              <a:rPr lang="it-IT" b="1" dirty="0" smtClean="0"/>
              <a:t>[R] </a:t>
            </a:r>
            <a:r>
              <a:rPr lang="it-IT" dirty="0" smtClean="0"/>
              <a:t>şi </a:t>
            </a:r>
            <a:r>
              <a:rPr lang="it-IT" b="1" dirty="0" smtClean="0"/>
              <a:t>[R] </a:t>
            </a:r>
            <a:r>
              <a:rPr lang="it-IT" dirty="0" smtClean="0"/>
              <a:t>are loc în mod obişnuit, dar, în acelaşi timp, </a:t>
            </a:r>
            <a:r>
              <a:rPr lang="it-IT" b="1" dirty="0" smtClean="0">
                <a:solidFill>
                  <a:srgbClr val="FF0000"/>
                </a:solidFill>
              </a:rPr>
              <a:t>înmulţirea</a:t>
            </a:r>
            <a:r>
              <a:rPr lang="it-IT" b="1" dirty="0" smtClean="0"/>
              <a:t> elementelor corespunde operaţiei logice </a:t>
            </a:r>
            <a:r>
              <a:rPr lang="it-IT" b="1" dirty="0" smtClean="0">
                <a:solidFill>
                  <a:srgbClr val="0000CC"/>
                </a:solidFill>
              </a:rPr>
              <a:t>"şi" </a:t>
            </a:r>
            <a:r>
              <a:rPr lang="it-IT" dirty="0" smtClean="0"/>
              <a:t>(0</a:t>
            </a:r>
            <a:r>
              <a:rPr lang="ru-RU" dirty="0" smtClean="0">
                <a:sym typeface="Symbol"/>
              </a:rPr>
              <a:t></a:t>
            </a:r>
            <a:r>
              <a:rPr lang="it-IT" dirty="0" smtClean="0"/>
              <a:t>0 =1</a:t>
            </a:r>
            <a:r>
              <a:rPr lang="ru-RU" dirty="0" smtClean="0">
                <a:sym typeface="Symbol"/>
              </a:rPr>
              <a:t></a:t>
            </a:r>
            <a:r>
              <a:rPr lang="it-IT" dirty="0" smtClean="0"/>
              <a:t>0 = 0</a:t>
            </a:r>
            <a:r>
              <a:rPr lang="ru-RU" dirty="0" smtClean="0">
                <a:sym typeface="Symbol"/>
              </a:rPr>
              <a:t></a:t>
            </a:r>
            <a:r>
              <a:rPr lang="it-IT" dirty="0" smtClean="0"/>
              <a:t>1 = 0, 1</a:t>
            </a:r>
            <a:r>
              <a:rPr lang="ru-RU" dirty="0" smtClean="0">
                <a:sym typeface="Symbol"/>
              </a:rPr>
              <a:t></a:t>
            </a:r>
            <a:r>
              <a:rPr lang="it-IT" dirty="0" smtClean="0"/>
              <a:t>1 = 1) , precum şi </a:t>
            </a:r>
            <a:r>
              <a:rPr lang="it-IT" b="1" i="1" dirty="0" smtClean="0"/>
              <a:t>suma elementelor corespunde operaţiei logice</a:t>
            </a:r>
            <a:r>
              <a:rPr lang="ro-MO" b="1" i="1" dirty="0" smtClean="0"/>
              <a:t> </a:t>
            </a:r>
            <a:r>
              <a:rPr lang="it-IT" b="1" dirty="0" smtClean="0">
                <a:solidFill>
                  <a:srgbClr val="0000CC"/>
                </a:solidFill>
              </a:rPr>
              <a:t>"sau" </a:t>
            </a:r>
            <a:r>
              <a:rPr lang="it-IT" dirty="0" smtClean="0"/>
              <a:t>(0 +0= 0, 1+0= 0+1=1+1=1).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E75A-454A-4B16-BB31-6B5CA15003B0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Proprietăţile de bază ale </a:t>
            </a:r>
            <a:r>
              <a:rPr lang="ro-MO" b="1" dirty="0" smtClean="0">
                <a:solidFill>
                  <a:srgbClr val="0000CC"/>
                </a:solidFill>
              </a:rPr>
              <a:t>relatiei binare R pe baza </a:t>
            </a:r>
            <a:r>
              <a:rPr lang="ru-RU" b="1" u="sng" dirty="0" smtClean="0">
                <a:solidFill>
                  <a:srgbClr val="0000CC"/>
                </a:solidFill>
              </a:rPr>
              <a:t>matricelor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o-MO" b="1" dirty="0" smtClean="0">
                <a:solidFill>
                  <a:srgbClr val="0000CC"/>
                </a:solidFill>
              </a:rPr>
              <a:t>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o-RO" b="1" dirty="0" smtClean="0">
                <a:solidFill>
                  <a:srgbClr val="FF0000"/>
                </a:solidFill>
              </a:rPr>
              <a:t>☞	DEFINIŢIE</a:t>
            </a:r>
            <a:r>
              <a:rPr lang="ro-RO" dirty="0" smtClean="0">
                <a:solidFill>
                  <a:srgbClr val="FF0000"/>
                </a:solidFill>
              </a:rPr>
              <a:t>: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o-RO" dirty="0" smtClean="0"/>
              <a:t>Dacă  relaţia </a:t>
            </a:r>
            <a:r>
              <a:rPr lang="ro-RO" b="1" i="1" dirty="0" smtClean="0"/>
              <a:t>R</a:t>
            </a:r>
            <a:r>
              <a:rPr lang="ro-RO" dirty="0" smtClean="0"/>
              <a:t> definită pe </a:t>
            </a:r>
            <a:r>
              <a:rPr lang="ro-RO" b="1" i="1" dirty="0" smtClean="0"/>
              <a:t>A</a:t>
            </a:r>
            <a:r>
              <a:rPr lang="ro-RO" dirty="0" smtClean="0"/>
              <a:t> este </a:t>
            </a:r>
            <a:r>
              <a:rPr lang="ro-RO" b="1" i="1" dirty="0" smtClean="0"/>
              <a:t>reflexivă, simetrică şi tranzitivă</a:t>
            </a:r>
            <a:r>
              <a:rPr lang="ro-RO" dirty="0" smtClean="0"/>
              <a:t>, atunci relaţia</a:t>
            </a:r>
            <a:r>
              <a:rPr lang="ro-RO" i="1" dirty="0" smtClean="0"/>
              <a:t> </a:t>
            </a:r>
            <a:r>
              <a:rPr lang="ro-RO" b="1" i="1" dirty="0" smtClean="0"/>
              <a:t>R</a:t>
            </a:r>
            <a:r>
              <a:rPr lang="ro-RO" b="1" dirty="0" smtClean="0"/>
              <a:t> </a:t>
            </a:r>
            <a:r>
              <a:rPr lang="ro-RO" b="1" dirty="0" smtClean="0">
                <a:solidFill>
                  <a:srgbClr val="FF0000"/>
                </a:solidFill>
              </a:rPr>
              <a:t>este </a:t>
            </a:r>
            <a:r>
              <a:rPr lang="ro-RO" b="1" i="1" dirty="0" smtClean="0">
                <a:solidFill>
                  <a:srgbClr val="FF0000"/>
                </a:solidFill>
              </a:rPr>
              <a:t>o relaţie de echivalenţă pe mulţimea </a:t>
            </a:r>
            <a:r>
              <a:rPr lang="ro-RO" b="1" i="1" dirty="0" smtClean="0"/>
              <a:t>A.</a:t>
            </a:r>
            <a:endParaRPr lang="en-US" b="1" dirty="0" smtClean="0"/>
          </a:p>
          <a:p>
            <a:r>
              <a:rPr lang="ro-RO" b="1" dirty="0" smtClean="0">
                <a:solidFill>
                  <a:srgbClr val="FF0000"/>
                </a:solidFill>
              </a:rPr>
              <a:t>☞	DEFINIŢIE</a:t>
            </a:r>
            <a:r>
              <a:rPr lang="ro-RO" dirty="0" smtClean="0">
                <a:solidFill>
                  <a:srgbClr val="FF0000"/>
                </a:solidFill>
              </a:rPr>
              <a:t>: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o-RO" dirty="0" smtClean="0"/>
              <a:t>Dacă  relaţia </a:t>
            </a:r>
            <a:r>
              <a:rPr lang="ro-RO" b="1" i="1" dirty="0" smtClean="0"/>
              <a:t>R </a:t>
            </a:r>
            <a:r>
              <a:rPr lang="ro-RO" dirty="0" smtClean="0"/>
              <a:t>definită pe </a:t>
            </a:r>
            <a:r>
              <a:rPr lang="ro-RO" b="1" i="1" dirty="0" smtClean="0"/>
              <a:t>A</a:t>
            </a:r>
            <a:r>
              <a:rPr lang="ro-RO" dirty="0" smtClean="0"/>
              <a:t> este </a:t>
            </a:r>
            <a:r>
              <a:rPr lang="ro-RO" b="1" i="1" dirty="0" smtClean="0"/>
              <a:t>reflexivă, antisimetrică şi  tranzitivă,</a:t>
            </a:r>
            <a:r>
              <a:rPr lang="ro-RO" i="1" dirty="0" smtClean="0"/>
              <a:t> </a:t>
            </a:r>
            <a:r>
              <a:rPr lang="ro-RO" dirty="0" smtClean="0"/>
              <a:t>atunci relaţia</a:t>
            </a:r>
            <a:r>
              <a:rPr lang="ro-RO" i="1" dirty="0" smtClean="0"/>
              <a:t> R</a:t>
            </a:r>
            <a:r>
              <a:rPr lang="ro-RO" dirty="0" smtClean="0"/>
              <a:t> se numeşte relaţie </a:t>
            </a:r>
            <a:r>
              <a:rPr lang="ro-RO" b="1" i="1" dirty="0" smtClean="0">
                <a:solidFill>
                  <a:srgbClr val="FF0000"/>
                </a:solidFill>
              </a:rPr>
              <a:t>parţial ordonată</a:t>
            </a:r>
            <a:r>
              <a:rPr lang="ro-RO" b="1" dirty="0" smtClean="0">
                <a:solidFill>
                  <a:srgbClr val="FF0000"/>
                </a:solidFill>
              </a:rPr>
              <a:t> pe mulţimea </a:t>
            </a:r>
            <a:r>
              <a:rPr lang="ro-RO" b="1" dirty="0" smtClean="0"/>
              <a:t>A</a:t>
            </a:r>
            <a:r>
              <a:rPr lang="ro-RO" dirty="0" smtClean="0"/>
              <a:t>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783A-6769-4824-8BBC-B268BED144FA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o-MO" b="1" dirty="0" smtClean="0">
                <a:solidFill>
                  <a:srgbClr val="FF0000"/>
                </a:solidFill>
              </a:rPr>
              <a:t>Exemplu</a:t>
            </a:r>
            <a:r>
              <a:rPr lang="ro-MO" b="1" dirty="0" smtClean="0">
                <a:solidFill>
                  <a:srgbClr val="0000CC"/>
                </a:solidFill>
              </a:rPr>
              <a:t> 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334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Matricele relaţiilor se prezintă după cum urmează:</a:t>
            </a:r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r>
              <a:rPr lang="ru-RU" dirty="0" smtClean="0"/>
              <a:t>Relaţia </a:t>
            </a:r>
            <a:r>
              <a:rPr lang="ru-RU" b="1" dirty="0" smtClean="0"/>
              <a:t>P</a:t>
            </a:r>
            <a:r>
              <a:rPr lang="ru-RU" dirty="0" smtClean="0"/>
              <a:t> este </a:t>
            </a:r>
            <a:r>
              <a:rPr lang="ru-RU" b="1" i="1" dirty="0" smtClean="0"/>
              <a:t>reflexivă</a:t>
            </a:r>
            <a:r>
              <a:rPr lang="ru-RU" dirty="0" smtClean="0"/>
              <a:t>, iar </a:t>
            </a:r>
            <a:endParaRPr lang="ro-MO" dirty="0" smtClean="0"/>
          </a:p>
          <a:p>
            <a:r>
              <a:rPr lang="ro-MO" dirty="0" smtClean="0"/>
              <a:t>R</a:t>
            </a:r>
            <a:r>
              <a:rPr lang="ru-RU" dirty="0" smtClean="0"/>
              <a:t>elaţiile </a:t>
            </a:r>
            <a:r>
              <a:rPr lang="ru-RU" b="1" i="1" dirty="0" smtClean="0"/>
              <a:t>R şi S</a:t>
            </a:r>
            <a:r>
              <a:rPr lang="ru-RU" dirty="0" smtClean="0"/>
              <a:t> </a:t>
            </a:r>
            <a:r>
              <a:rPr lang="ru-RU" b="1" i="1" dirty="0" smtClean="0"/>
              <a:t>nu sunt reflexive </a:t>
            </a:r>
            <a:r>
              <a:rPr lang="ru-RU" dirty="0" smtClean="0"/>
              <a:t>(în matricele relaţiilor pe diagonala principală sunt zerouri!!).</a:t>
            </a:r>
            <a:endParaRPr lang="en-US" dirty="0" smtClean="0"/>
          </a:p>
          <a:p>
            <a:r>
              <a:rPr lang="ru-RU" dirty="0" smtClean="0"/>
              <a:t>Relaţia  </a:t>
            </a:r>
            <a:r>
              <a:rPr lang="ru-RU" b="1" i="1" dirty="0" smtClean="0"/>
              <a:t>R</a:t>
            </a:r>
            <a:r>
              <a:rPr lang="ru-RU" dirty="0" smtClean="0"/>
              <a:t> </a:t>
            </a:r>
            <a:r>
              <a:rPr lang="ru-RU" b="1" i="1" dirty="0" smtClean="0"/>
              <a:t>este antireflexivă</a:t>
            </a:r>
            <a:r>
              <a:rPr lang="ru-RU" dirty="0" smtClean="0"/>
              <a:t>, iar </a:t>
            </a:r>
            <a:endParaRPr lang="ro-MO" dirty="0" smtClean="0"/>
          </a:p>
          <a:p>
            <a:r>
              <a:rPr lang="ro-MO" dirty="0" smtClean="0"/>
              <a:t>R</a:t>
            </a:r>
            <a:r>
              <a:rPr lang="ru-RU" dirty="0" smtClean="0"/>
              <a:t>elaţiile </a:t>
            </a:r>
            <a:r>
              <a:rPr lang="ru-RU" b="1" i="1" dirty="0" smtClean="0"/>
              <a:t>P şi S</a:t>
            </a:r>
            <a:r>
              <a:rPr lang="ru-RU" dirty="0" smtClean="0"/>
              <a:t>  </a:t>
            </a:r>
            <a:r>
              <a:rPr lang="ru-RU" b="1" i="1" dirty="0" smtClean="0"/>
              <a:t>nu sunt antireflexive</a:t>
            </a:r>
            <a:r>
              <a:rPr lang="ru-RU" dirty="0" smtClean="0"/>
              <a:t> (în matricea relaţiei pe diagonala principală sunt unităţi).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0929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F650-91EA-4D23-B95D-1BEB7DD71297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RELATII /AMINTIRI/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1355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☞</a:t>
            </a:r>
            <a:r>
              <a:rPr lang="ro-RO" b="1" dirty="0" smtClean="0">
                <a:solidFill>
                  <a:srgbClr val="FF0000"/>
                </a:solidFill>
              </a:rPr>
              <a:t>	DEFINIŢIE</a:t>
            </a:r>
            <a:r>
              <a:rPr lang="ro-RO" dirty="0" smtClean="0"/>
              <a:t>:</a:t>
            </a:r>
            <a:endParaRPr lang="en-US" dirty="0" smtClean="0"/>
          </a:p>
          <a:p>
            <a:r>
              <a:rPr lang="it-IT" i="1" dirty="0" smtClean="0"/>
              <a:t>Relaţia binară</a:t>
            </a:r>
            <a:r>
              <a:rPr lang="it-IT" dirty="0" smtClean="0"/>
              <a:t> </a:t>
            </a:r>
            <a:r>
              <a:rPr lang="it-IT" i="1" dirty="0" smtClean="0"/>
              <a:t>R</a:t>
            </a:r>
            <a:r>
              <a:rPr lang="it-IT" dirty="0" smtClean="0"/>
              <a:t> pe mulţimile </a:t>
            </a:r>
            <a:r>
              <a:rPr lang="it-IT" i="1" dirty="0" smtClean="0"/>
              <a:t>A </a:t>
            </a:r>
            <a:r>
              <a:rPr lang="it-IT" dirty="0" smtClean="0"/>
              <a:t>şi </a:t>
            </a:r>
            <a:r>
              <a:rPr lang="it-IT" i="1" dirty="0" smtClean="0"/>
              <a:t>B</a:t>
            </a:r>
            <a:r>
              <a:rPr lang="it-IT" dirty="0" smtClean="0"/>
              <a:t> este orice submulţime a produsului cartezian </a:t>
            </a:r>
            <a:r>
              <a:rPr lang="it-IT" i="1" dirty="0" smtClean="0"/>
              <a:t>A </a:t>
            </a:r>
            <a:r>
              <a:rPr lang="it-IT" dirty="0" smtClean="0"/>
              <a:t>şi </a:t>
            </a:r>
            <a:r>
              <a:rPr lang="it-IT" i="1" dirty="0" smtClean="0"/>
              <a:t>B</a:t>
            </a:r>
            <a:r>
              <a:rPr lang="it-IT" dirty="0" smtClean="0"/>
              <a:t>.</a:t>
            </a:r>
            <a:endParaRPr lang="en-US" dirty="0" smtClean="0"/>
          </a:p>
          <a:p>
            <a:r>
              <a:rPr lang="fr-FR" dirty="0" smtClean="0"/>
              <a:t>Dac</a:t>
            </a:r>
            <a:r>
              <a:rPr lang="ru-RU" dirty="0" smtClean="0"/>
              <a:t>ă</a:t>
            </a:r>
            <a:r>
              <a:rPr lang="fr-FR" dirty="0" smtClean="0"/>
              <a:t> </a:t>
            </a:r>
            <a:r>
              <a:rPr lang="fr-FR" i="1" dirty="0" smtClean="0"/>
              <a:t>x</a:t>
            </a:r>
            <a:r>
              <a:rPr lang="fr-FR" dirty="0" smtClean="0"/>
              <a:t> </a:t>
            </a:r>
            <a:r>
              <a:rPr lang="ru-RU" dirty="0" smtClean="0"/>
              <a:t>ş</a:t>
            </a:r>
            <a:r>
              <a:rPr lang="fr-FR" dirty="0" smtClean="0"/>
              <a:t>i </a:t>
            </a:r>
            <a:r>
              <a:rPr lang="fr-FR" i="1" dirty="0" smtClean="0"/>
              <a:t>y</a:t>
            </a:r>
            <a:r>
              <a:rPr lang="fr-FR" dirty="0" smtClean="0"/>
              <a:t> </a:t>
            </a:r>
            <a:r>
              <a:rPr lang="fr-FR" dirty="0" err="1" smtClean="0"/>
              <a:t>sunt</a:t>
            </a:r>
            <a:r>
              <a:rPr lang="fr-FR" dirty="0" smtClean="0"/>
              <a:t> </a:t>
            </a:r>
            <a:r>
              <a:rPr lang="fr-FR" dirty="0" err="1" smtClean="0"/>
              <a:t>elemente</a:t>
            </a:r>
            <a:r>
              <a:rPr lang="fr-FR" dirty="0" smtClean="0"/>
              <a:t> </a:t>
            </a:r>
            <a:r>
              <a:rPr lang="fr-FR" dirty="0" err="1" smtClean="0"/>
              <a:t>din</a:t>
            </a:r>
            <a:r>
              <a:rPr lang="fr-FR" dirty="0" smtClean="0"/>
              <a:t> </a:t>
            </a:r>
            <a:r>
              <a:rPr lang="fr-FR" i="1" dirty="0" smtClean="0"/>
              <a:t>A </a:t>
            </a:r>
            <a:r>
              <a:rPr lang="ru-RU" dirty="0" smtClean="0"/>
              <a:t>ş</a:t>
            </a:r>
            <a:r>
              <a:rPr lang="fr-FR" dirty="0" smtClean="0"/>
              <a:t>i </a:t>
            </a:r>
            <a:r>
              <a:rPr lang="fr-FR" i="1" dirty="0" smtClean="0"/>
              <a:t>B</a:t>
            </a:r>
            <a:r>
              <a:rPr lang="fr-FR" dirty="0" smtClean="0"/>
              <a:t> </a:t>
            </a:r>
            <a:r>
              <a:rPr lang="fr-FR" dirty="0" err="1" smtClean="0"/>
              <a:t>respectiv</a:t>
            </a:r>
            <a:r>
              <a:rPr lang="ru-RU" dirty="0" smtClean="0"/>
              <a:t>, </a:t>
            </a:r>
            <a:r>
              <a:rPr lang="fr-FR" dirty="0" err="1" smtClean="0"/>
              <a:t>atunci</a:t>
            </a:r>
            <a:r>
              <a:rPr lang="fr-FR" dirty="0" smtClean="0"/>
              <a:t> </a:t>
            </a:r>
            <a:r>
              <a:rPr lang="fr-FR" dirty="0" err="1" smtClean="0"/>
              <a:t>faptul</a:t>
            </a:r>
            <a:r>
              <a:rPr lang="fr-FR" dirty="0" smtClean="0"/>
              <a:t> c</a:t>
            </a:r>
            <a:r>
              <a:rPr lang="ru-RU" dirty="0" smtClean="0"/>
              <a:t>ă </a:t>
            </a:r>
            <a:r>
              <a:rPr lang="fr-FR" dirty="0" err="1" smtClean="0"/>
              <a:t>ele</a:t>
            </a:r>
            <a:r>
              <a:rPr lang="fr-FR" dirty="0" smtClean="0"/>
              <a:t> </a:t>
            </a:r>
            <a:r>
              <a:rPr lang="fr-FR" dirty="0" err="1" smtClean="0"/>
              <a:t>sunt</a:t>
            </a:r>
            <a:r>
              <a:rPr lang="ru-RU" dirty="0" smtClean="0"/>
              <a:t> î</a:t>
            </a:r>
            <a:r>
              <a:rPr lang="fr-FR" dirty="0" smtClean="0"/>
              <a:t>n </a:t>
            </a:r>
            <a:r>
              <a:rPr lang="fr-FR" i="1" dirty="0" err="1" smtClean="0"/>
              <a:t>rela</a:t>
            </a:r>
            <a:r>
              <a:rPr lang="ru-RU" i="1" dirty="0" smtClean="0"/>
              <a:t>ţ</a:t>
            </a:r>
            <a:r>
              <a:rPr lang="fr-FR" i="1" dirty="0" err="1" smtClean="0"/>
              <a:t>ia</a:t>
            </a:r>
            <a:r>
              <a:rPr lang="fr-FR" i="1" dirty="0" smtClean="0"/>
              <a:t> R</a:t>
            </a:r>
            <a:r>
              <a:rPr lang="fr-FR" dirty="0" smtClean="0"/>
              <a:t> </a:t>
            </a:r>
            <a:r>
              <a:rPr lang="ru-RU" dirty="0" smtClean="0"/>
              <a:t>î</a:t>
            </a:r>
            <a:r>
              <a:rPr lang="fr-FR" dirty="0" smtClean="0"/>
              <a:t>l </a:t>
            </a:r>
            <a:r>
              <a:rPr lang="fr-FR" dirty="0" err="1" smtClean="0"/>
              <a:t>vom</a:t>
            </a:r>
            <a:r>
              <a:rPr lang="fr-FR" dirty="0" smtClean="0"/>
              <a:t> nota </a:t>
            </a:r>
            <a:r>
              <a:rPr lang="ru-RU" i="1" dirty="0" smtClean="0"/>
              <a:t>(</a:t>
            </a:r>
            <a:r>
              <a:rPr lang="fr-FR" i="1" dirty="0" smtClean="0"/>
              <a:t>x</a:t>
            </a:r>
            <a:r>
              <a:rPr lang="ru-RU" i="1" dirty="0" smtClean="0"/>
              <a:t>, </a:t>
            </a:r>
            <a:r>
              <a:rPr lang="fr-FR" i="1" dirty="0" smtClean="0"/>
              <a:t>y</a:t>
            </a:r>
            <a:r>
              <a:rPr lang="ru-RU" i="1" dirty="0" smtClean="0"/>
              <a:t>)</a:t>
            </a:r>
            <a:r>
              <a:rPr lang="fr-FR" dirty="0" smtClean="0"/>
              <a:t> </a:t>
            </a:r>
            <a:r>
              <a:rPr lang="ru-RU" dirty="0" smtClean="0">
                <a:sym typeface="Symbol"/>
              </a:rPr>
              <a:t></a:t>
            </a:r>
            <a:r>
              <a:rPr lang="fr-FR" dirty="0" smtClean="0"/>
              <a:t> </a:t>
            </a:r>
            <a:r>
              <a:rPr lang="fr-FR" i="1" dirty="0" smtClean="0"/>
              <a:t>R</a:t>
            </a:r>
            <a:r>
              <a:rPr lang="fr-FR" dirty="0" smtClean="0"/>
              <a:t> </a:t>
            </a:r>
            <a:r>
              <a:rPr lang="fr-FR" dirty="0" err="1" smtClean="0"/>
              <a:t>sau</a:t>
            </a:r>
            <a:r>
              <a:rPr lang="fr-FR" dirty="0" smtClean="0"/>
              <a:t> </a:t>
            </a:r>
            <a:r>
              <a:rPr lang="fr-FR" i="1" dirty="0" err="1" smtClean="0"/>
              <a:t>xRy</a:t>
            </a:r>
            <a:r>
              <a:rPr lang="ru-RU" i="1" dirty="0" smtClean="0"/>
              <a:t>.</a:t>
            </a:r>
            <a:r>
              <a:rPr lang="fr-FR" dirty="0" smtClean="0"/>
              <a:t>  </a:t>
            </a:r>
            <a:r>
              <a:rPr lang="en-US" dirty="0" err="1" smtClean="0"/>
              <a:t>Dacă</a:t>
            </a:r>
            <a:r>
              <a:rPr lang="en-US" dirty="0" smtClean="0"/>
              <a:t> </a:t>
            </a:r>
            <a:r>
              <a:rPr lang="en-US" i="1" dirty="0" smtClean="0"/>
              <a:t>A=</a:t>
            </a:r>
            <a:r>
              <a:rPr lang="en-US" dirty="0" smtClean="0"/>
              <a:t>B</a:t>
            </a:r>
            <a:r>
              <a:rPr lang="en-US" i="1" dirty="0" smtClean="0"/>
              <a:t>,</a:t>
            </a:r>
            <a:r>
              <a:rPr lang="en-US" dirty="0" smtClean="0"/>
              <a:t>  </a:t>
            </a:r>
            <a:r>
              <a:rPr lang="en-US" dirty="0" err="1" smtClean="0"/>
              <a:t>atunci</a:t>
            </a:r>
            <a:r>
              <a:rPr lang="en-US" dirty="0" smtClean="0"/>
              <a:t> </a:t>
            </a:r>
            <a:r>
              <a:rPr lang="en-US" i="1" dirty="0" smtClean="0"/>
              <a:t>R</a:t>
            </a:r>
            <a:r>
              <a:rPr lang="en-US" dirty="0" smtClean="0"/>
              <a:t> </a:t>
            </a:r>
            <a:r>
              <a:rPr lang="en-US" dirty="0" err="1" smtClean="0"/>
              <a:t>este</a:t>
            </a:r>
            <a:r>
              <a:rPr lang="en-US" dirty="0" smtClean="0"/>
              <a:t> o </a:t>
            </a:r>
            <a:r>
              <a:rPr lang="en-US" dirty="0" err="1" smtClean="0"/>
              <a:t>relaţie</a:t>
            </a:r>
            <a:r>
              <a:rPr lang="en-US" dirty="0" smtClean="0"/>
              <a:t> </a:t>
            </a:r>
            <a:r>
              <a:rPr lang="en-US" dirty="0" err="1" smtClean="0"/>
              <a:t>binară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 </a:t>
            </a:r>
            <a:r>
              <a:rPr lang="en-US" i="1" dirty="0" smtClean="0"/>
              <a:t>A. </a:t>
            </a:r>
            <a:r>
              <a:rPr lang="en-US" dirty="0" smtClean="0"/>
              <a:t>Or,</a:t>
            </a:r>
            <a:r>
              <a:rPr lang="en-US" i="1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		xRy  (x.y) </a:t>
            </a:r>
            <a:r>
              <a:rPr lang="ru-RU" dirty="0" smtClean="0">
                <a:sym typeface="Symbol"/>
              </a:rPr>
              <a:t></a:t>
            </a:r>
            <a:r>
              <a:rPr lang="ro-RO" dirty="0" smtClean="0"/>
              <a:t> R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		xRy  (x.y) </a:t>
            </a:r>
            <a:r>
              <a:rPr lang="ru-RU" dirty="0" smtClean="0">
                <a:sym typeface="Symbol"/>
              </a:rPr>
              <a:t></a:t>
            </a:r>
            <a:r>
              <a:rPr lang="ro-RO" dirty="0" smtClean="0"/>
              <a:t> R</a:t>
            </a:r>
            <a:endParaRPr lang="en-US" dirty="0" smtClean="0"/>
          </a:p>
          <a:p>
            <a:r>
              <a:rPr lang="ro-RO" dirty="0" smtClean="0"/>
              <a:t>	Termenul binar se referă la faptul că relaţia este o submulţime a produsului cartezian dintre două mulţimi, de exemplu </a:t>
            </a:r>
            <a:r>
              <a:rPr lang="ro-RO" i="1" dirty="0" smtClean="0"/>
              <a:t>AxB</a:t>
            </a:r>
            <a:r>
              <a:rPr lang="ro-RO" dirty="0" smtClean="0"/>
              <a:t>.</a:t>
            </a:r>
            <a:endParaRPr lang="en-US" dirty="0" smtClean="0"/>
          </a:p>
          <a:p>
            <a:r>
              <a:rPr lang="fr-FR" dirty="0" smtClean="0"/>
              <a:t>	</a:t>
            </a:r>
            <a:r>
              <a:rPr lang="fr-FR" dirty="0" err="1" smtClean="0"/>
              <a:t>Relaţia</a:t>
            </a:r>
            <a:r>
              <a:rPr lang="fr-FR" dirty="0" smtClean="0"/>
              <a:t> </a:t>
            </a:r>
            <a:r>
              <a:rPr lang="fr-FR" dirty="0" err="1" smtClean="0"/>
              <a:t>binară</a:t>
            </a:r>
            <a:r>
              <a:rPr lang="fr-FR" dirty="0" smtClean="0"/>
              <a:t> </a:t>
            </a:r>
            <a:r>
              <a:rPr lang="fr-FR" dirty="0" err="1" smtClean="0"/>
              <a:t>poate</a:t>
            </a:r>
            <a:r>
              <a:rPr lang="fr-FR" dirty="0" smtClean="0"/>
              <a:t> fi </a:t>
            </a:r>
            <a:r>
              <a:rPr lang="fr-FR" dirty="0" err="1" smtClean="0"/>
              <a:t>definită</a:t>
            </a:r>
            <a:r>
              <a:rPr lang="fr-FR" dirty="0" smtClean="0"/>
              <a:t> </a:t>
            </a:r>
            <a:r>
              <a:rPr lang="fr-FR" dirty="0" err="1" smtClean="0"/>
              <a:t>prin</a:t>
            </a:r>
            <a:r>
              <a:rPr lang="fr-FR" dirty="0" smtClean="0"/>
              <a:t> </a:t>
            </a:r>
            <a:r>
              <a:rPr lang="fr-FR" dirty="0" err="1" smtClean="0"/>
              <a:t>prezentarea</a:t>
            </a:r>
            <a:r>
              <a:rPr lang="fr-FR" dirty="0" smtClean="0"/>
              <a:t> </a:t>
            </a:r>
            <a:r>
              <a:rPr lang="fr-FR" dirty="0" err="1" smtClean="0"/>
              <a:t>tuturor</a:t>
            </a:r>
            <a:r>
              <a:rPr lang="fr-FR" dirty="0" smtClean="0"/>
              <a:t> </a:t>
            </a:r>
            <a:r>
              <a:rPr lang="fr-FR" dirty="0" err="1" smtClean="0"/>
              <a:t>perechilor</a:t>
            </a:r>
            <a:r>
              <a:rPr lang="fr-FR" dirty="0" smtClean="0"/>
              <a:t>, </a:t>
            </a:r>
            <a:r>
              <a:rPr lang="fr-FR" dirty="0" err="1" smtClean="0"/>
              <a:t>pentru</a:t>
            </a:r>
            <a:r>
              <a:rPr lang="fr-FR" dirty="0" smtClean="0"/>
              <a:t> care </a:t>
            </a:r>
            <a:r>
              <a:rPr lang="fr-FR" dirty="0" err="1" smtClean="0"/>
              <a:t>această</a:t>
            </a:r>
            <a:r>
              <a:rPr lang="fr-FR" dirty="0" smtClean="0"/>
              <a:t> </a:t>
            </a:r>
            <a:r>
              <a:rPr lang="fr-FR" dirty="0" err="1" smtClean="0"/>
              <a:t>relaţie</a:t>
            </a:r>
            <a:r>
              <a:rPr lang="fr-FR" dirty="0" smtClean="0"/>
              <a:t> se </a:t>
            </a:r>
            <a:r>
              <a:rPr lang="fr-FR" dirty="0" err="1" smtClean="0"/>
              <a:t>realizează</a:t>
            </a:r>
            <a:r>
              <a:rPr lang="fr-FR" dirty="0" smtClean="0"/>
              <a:t>, </a:t>
            </a:r>
            <a:r>
              <a:rPr lang="fr-FR" dirty="0" err="1" smtClean="0"/>
              <a:t>sau</a:t>
            </a:r>
            <a:r>
              <a:rPr lang="fr-FR" dirty="0" smtClean="0"/>
              <a:t> </a:t>
            </a:r>
            <a:r>
              <a:rPr lang="fr-FR" dirty="0" err="1" smtClean="0"/>
              <a:t>în</a:t>
            </a:r>
            <a:r>
              <a:rPr lang="fr-FR" dirty="0" smtClean="0"/>
              <a:t> </a:t>
            </a:r>
            <a:r>
              <a:rPr lang="fr-FR" dirty="0" err="1" smtClean="0"/>
              <a:t>mod</a:t>
            </a:r>
            <a:r>
              <a:rPr lang="fr-FR" dirty="0" smtClean="0"/>
              <a:t> </a:t>
            </a:r>
            <a:r>
              <a:rPr lang="fr-FR" dirty="0" err="1" smtClean="0"/>
              <a:t>grafic</a:t>
            </a:r>
            <a:r>
              <a:rPr lang="fr-FR" dirty="0" smtClean="0"/>
              <a:t>.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295400" y="3810000"/>
            <a:ext cx="3810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514600" y="3810000"/>
            <a:ext cx="762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o-MO" b="1" dirty="0" smtClean="0">
                <a:solidFill>
                  <a:srgbClr val="FF0000"/>
                </a:solidFill>
              </a:rPr>
              <a:t>Exemplu</a:t>
            </a:r>
            <a:r>
              <a:rPr lang="ro-MO" b="1" dirty="0" smtClean="0">
                <a:solidFill>
                  <a:srgbClr val="0000CC"/>
                </a:solidFill>
              </a:rPr>
              <a:t> 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err="1" smtClean="0"/>
              <a:t>Să</a:t>
            </a:r>
            <a:r>
              <a:rPr lang="en-US" sz="3400" dirty="0" smtClean="0"/>
              <a:t> </a:t>
            </a:r>
            <a:r>
              <a:rPr lang="en-US" sz="3400" dirty="0" err="1" smtClean="0"/>
              <a:t>determinăm</a:t>
            </a:r>
            <a:r>
              <a:rPr lang="en-US" sz="3400" dirty="0" smtClean="0"/>
              <a:t> </a:t>
            </a:r>
            <a:r>
              <a:rPr lang="en-US" sz="3400" b="1" dirty="0" err="1" smtClean="0">
                <a:solidFill>
                  <a:srgbClr val="0000CC"/>
                </a:solidFill>
              </a:rPr>
              <a:t>matricea</a:t>
            </a:r>
            <a:r>
              <a:rPr lang="en-US" sz="3400" b="1" dirty="0" smtClean="0">
                <a:solidFill>
                  <a:srgbClr val="0000CC"/>
                </a:solidFill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</a:rPr>
              <a:t>transpusă</a:t>
            </a:r>
            <a:r>
              <a:rPr lang="en-US" sz="3400" b="1" dirty="0" smtClean="0">
                <a:solidFill>
                  <a:srgbClr val="0000CC"/>
                </a:solidFill>
              </a:rPr>
              <a:t> </a:t>
            </a:r>
            <a:r>
              <a:rPr lang="en-US" sz="3400" dirty="0" smtClean="0"/>
              <a:t>a </a:t>
            </a:r>
            <a:r>
              <a:rPr lang="en-US" sz="3400" dirty="0" err="1" smtClean="0"/>
              <a:t>relaţiilor</a:t>
            </a:r>
            <a:r>
              <a:rPr lang="en-US" sz="3400" dirty="0" smtClean="0"/>
              <a:t>.</a:t>
            </a:r>
            <a:endParaRPr lang="ro-MO" sz="3400" dirty="0" smtClean="0"/>
          </a:p>
          <a:p>
            <a:endParaRPr lang="ro-MO" sz="3400" dirty="0" smtClean="0"/>
          </a:p>
          <a:p>
            <a:endParaRPr lang="ro-MO" sz="3400" dirty="0" smtClean="0"/>
          </a:p>
          <a:p>
            <a:endParaRPr lang="ro-MO" sz="3400" dirty="0" smtClean="0"/>
          </a:p>
          <a:p>
            <a:endParaRPr lang="ro-MO" sz="3400" dirty="0" smtClean="0"/>
          </a:p>
          <a:p>
            <a:endParaRPr lang="ro-MO" sz="3400" dirty="0" smtClean="0"/>
          </a:p>
          <a:p>
            <a:endParaRPr lang="ro-MO" sz="3400" dirty="0" smtClean="0"/>
          </a:p>
          <a:p>
            <a:endParaRPr lang="ro-MO" sz="3400" dirty="0" smtClean="0"/>
          </a:p>
          <a:p>
            <a:r>
              <a:rPr lang="ru-RU" sz="3400" dirty="0" smtClean="0"/>
              <a:t>Comparînd matricele </a:t>
            </a:r>
            <a:r>
              <a:rPr lang="ru-RU" sz="3400" b="1" dirty="0" smtClean="0"/>
              <a:t>relaţiilor</a:t>
            </a:r>
            <a:r>
              <a:rPr lang="ru-RU" sz="3400" dirty="0" smtClean="0"/>
              <a:t> cu </a:t>
            </a:r>
            <a:r>
              <a:rPr lang="ru-RU" sz="3400" b="1" dirty="0" smtClean="0"/>
              <a:t>matricele transpuse </a:t>
            </a:r>
            <a:r>
              <a:rPr lang="ru-RU" sz="3400" dirty="0" smtClean="0"/>
              <a:t>a acestor relaţii, constatăm că relaţia </a:t>
            </a:r>
            <a:r>
              <a:rPr lang="ru-RU" sz="3400" b="1" dirty="0" smtClean="0"/>
              <a:t>P</a:t>
            </a:r>
            <a:r>
              <a:rPr lang="ru-RU" sz="3400" dirty="0" smtClean="0"/>
              <a:t> este </a:t>
            </a:r>
            <a:r>
              <a:rPr lang="ru-RU" sz="3400" b="1" i="1" dirty="0" smtClean="0"/>
              <a:t>simetrică</a:t>
            </a:r>
            <a:r>
              <a:rPr lang="ru-RU" sz="3400" dirty="0" smtClean="0"/>
              <a:t>, iar relaţiile</a:t>
            </a:r>
            <a:r>
              <a:rPr lang="ru-RU" sz="3400" b="1" i="1" dirty="0" smtClean="0"/>
              <a:t> R şi S</a:t>
            </a:r>
            <a:r>
              <a:rPr lang="ru-RU" sz="3400" dirty="0" smtClean="0"/>
              <a:t> </a:t>
            </a:r>
            <a:r>
              <a:rPr lang="ru-RU" sz="3400" b="1" i="1" dirty="0" smtClean="0"/>
              <a:t>nu sunt simetrice.</a:t>
            </a:r>
            <a:r>
              <a:rPr lang="ru-RU" sz="3400" dirty="0" smtClean="0"/>
              <a:t> </a:t>
            </a:r>
            <a:endParaRPr lang="ro-MO" sz="3400" dirty="0" smtClean="0"/>
          </a:p>
          <a:p>
            <a:r>
              <a:rPr lang="ru-RU" sz="3400" dirty="0" smtClean="0"/>
              <a:t>Relaţiile </a:t>
            </a:r>
            <a:r>
              <a:rPr lang="ru-RU" sz="3400" b="1" i="1" dirty="0" smtClean="0"/>
              <a:t>R şi S</a:t>
            </a:r>
            <a:r>
              <a:rPr lang="ru-RU" sz="3400" dirty="0" smtClean="0"/>
              <a:t> sunt </a:t>
            </a:r>
            <a:r>
              <a:rPr lang="ru-RU" sz="3400" b="1" i="1" dirty="0" smtClean="0"/>
              <a:t>antisimetrice</a:t>
            </a:r>
            <a:r>
              <a:rPr lang="ru-RU" sz="3400" dirty="0" smtClean="0"/>
              <a:t> (</a:t>
            </a:r>
            <a:r>
              <a:rPr lang="ru-RU" sz="3400" b="1" dirty="0" smtClean="0"/>
              <a:t>matricile [R] şi [R]</a:t>
            </a:r>
            <a:r>
              <a:rPr lang="ru-RU" sz="3400" b="1" baseline="30000" dirty="0" smtClean="0"/>
              <a:t>T</a:t>
            </a:r>
            <a:r>
              <a:rPr lang="ru-RU" sz="3400" b="1" dirty="0" smtClean="0"/>
              <a:t>, [S] şi [S]</a:t>
            </a:r>
            <a:r>
              <a:rPr lang="ru-RU" sz="3400" b="1" baseline="30000" dirty="0" smtClean="0"/>
              <a:t>T</a:t>
            </a:r>
            <a:r>
              <a:rPr lang="ru-RU" sz="3400" b="1" dirty="0" smtClean="0"/>
              <a:t> </a:t>
            </a:r>
            <a:r>
              <a:rPr lang="ru-RU" sz="3400" u="sng" dirty="0" smtClean="0"/>
              <a:t>nu conţin unităţi, în afara diagonalei principale, care se potrivesc</a:t>
            </a:r>
            <a:r>
              <a:rPr lang="ru-RU" sz="3400" dirty="0" smtClean="0"/>
              <a:t>), iar relaţia </a:t>
            </a:r>
            <a:r>
              <a:rPr lang="ru-RU" sz="3400" b="1" dirty="0" smtClean="0"/>
              <a:t>P</a:t>
            </a:r>
            <a:r>
              <a:rPr lang="ru-RU" sz="3400" dirty="0" smtClean="0"/>
              <a:t> </a:t>
            </a:r>
            <a:r>
              <a:rPr lang="ru-RU" sz="3400" b="1" dirty="0" smtClean="0"/>
              <a:t>nu este antisimetrică </a:t>
            </a:r>
            <a:r>
              <a:rPr lang="ru-RU" sz="3400" dirty="0" smtClean="0"/>
              <a:t>(de exemplu, </a:t>
            </a:r>
            <a:r>
              <a:rPr lang="ru-RU" sz="3400" b="1" dirty="0" smtClean="0"/>
              <a:t>p</a:t>
            </a:r>
            <a:r>
              <a:rPr lang="ru-RU" sz="3400" b="1" baseline="-25000" dirty="0" smtClean="0"/>
              <a:t>13</a:t>
            </a:r>
            <a:r>
              <a:rPr lang="ru-RU" sz="3400" b="1" dirty="0" smtClean="0"/>
              <a:t> = p</a:t>
            </a:r>
            <a:r>
              <a:rPr lang="ru-RU" sz="3400" b="1" baseline="-25000" dirty="0" smtClean="0"/>
              <a:t>31</a:t>
            </a:r>
            <a:r>
              <a:rPr lang="ru-RU" sz="3400" b="1" dirty="0" smtClean="0"/>
              <a:t> = 1</a:t>
            </a:r>
            <a:r>
              <a:rPr lang="ru-RU" sz="3400" dirty="0" smtClean="0"/>
              <a:t>).</a:t>
            </a:r>
            <a:endParaRPr lang="en-US" sz="3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718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7092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30E7-5837-4E64-A9B4-B6AFDBA81ED1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o-MO" b="1" dirty="0" smtClean="0">
                <a:solidFill>
                  <a:srgbClr val="FF0000"/>
                </a:solidFill>
              </a:rPr>
              <a:t>Exemplu</a:t>
            </a:r>
            <a:r>
              <a:rPr lang="ro-MO" b="1" dirty="0" smtClean="0">
                <a:solidFill>
                  <a:srgbClr val="0000CC"/>
                </a:solidFill>
              </a:rPr>
              <a:t> 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8674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Pentru a determina tranzitivitatea </a:t>
            </a:r>
            <a:r>
              <a:rPr lang="ru-RU" sz="2400" dirty="0" smtClean="0"/>
              <a:t>relaţiei, vom determina produsul fiecărei matrici a relaţiilor cu sine insăşi.  </a:t>
            </a:r>
            <a:endParaRPr lang="en-US" sz="2400" dirty="0" smtClean="0"/>
          </a:p>
          <a:p>
            <a:endParaRPr lang="ro-MO" sz="3400" dirty="0" smtClean="0"/>
          </a:p>
          <a:p>
            <a:endParaRPr lang="ro-MO" sz="3400" dirty="0" smtClean="0"/>
          </a:p>
          <a:p>
            <a:endParaRPr lang="ro-MO" sz="3400" dirty="0" smtClean="0"/>
          </a:p>
          <a:p>
            <a:endParaRPr lang="ro-MO" sz="3400" dirty="0" smtClean="0"/>
          </a:p>
          <a:p>
            <a:endParaRPr lang="ro-MO" sz="3400" dirty="0" smtClean="0"/>
          </a:p>
          <a:p>
            <a:endParaRPr lang="ro-MO" sz="3400" dirty="0" smtClean="0"/>
          </a:p>
          <a:p>
            <a:endParaRPr lang="ro-MO" sz="3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 l="22500" t="21111" r="25000" b="12222"/>
          <a:stretch>
            <a:fillRect/>
          </a:stretch>
        </p:blipFill>
        <p:spPr bwMode="auto">
          <a:xfrm>
            <a:off x="457200" y="1600200"/>
            <a:ext cx="815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3700-A92D-48E8-895C-8D0A63EFA262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15962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0000CC"/>
                </a:solidFill>
              </a:rPr>
              <a:t>Închiderea tranzitivă a unei relaţii R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6096000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ro-RO" sz="5100" dirty="0" smtClean="0"/>
              <a:t>Fie dată o mulţime </a:t>
            </a:r>
            <a:r>
              <a:rPr lang="ro-RO" sz="5100" b="1" i="1" dirty="0" smtClean="0"/>
              <a:t>A</a:t>
            </a:r>
            <a:r>
              <a:rPr lang="ro-RO" sz="5100" dirty="0" smtClean="0"/>
              <a:t>. Fie </a:t>
            </a:r>
            <a:r>
              <a:rPr lang="ro-RO" sz="5100" b="1" dirty="0" smtClean="0"/>
              <a:t>R</a:t>
            </a:r>
            <a:r>
              <a:rPr lang="ro-RO" sz="5100" dirty="0" smtClean="0"/>
              <a:t> o relaţie binară definită pe </a:t>
            </a:r>
            <a:r>
              <a:rPr lang="ro-RO" sz="5100" b="1" i="1" dirty="0" smtClean="0"/>
              <a:t>AxA</a:t>
            </a:r>
            <a:r>
              <a:rPr lang="ro-RO" sz="5100" b="1" dirty="0" smtClean="0"/>
              <a:t>.</a:t>
            </a:r>
            <a:endParaRPr lang="en-US" sz="5100" b="1" dirty="0" smtClean="0"/>
          </a:p>
          <a:p>
            <a:pPr>
              <a:buNone/>
            </a:pPr>
            <a:r>
              <a:rPr lang="ro-RO" sz="5100" b="1" dirty="0" smtClean="0">
                <a:solidFill>
                  <a:srgbClr val="FF0000"/>
                </a:solidFill>
              </a:rPr>
              <a:t>☞	DEFINIŢIE</a:t>
            </a:r>
            <a:r>
              <a:rPr lang="ro-RO" sz="5100" dirty="0" smtClean="0">
                <a:solidFill>
                  <a:srgbClr val="FF0000"/>
                </a:solidFill>
              </a:rPr>
              <a:t>:</a:t>
            </a:r>
            <a:endParaRPr lang="en-US" sz="51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o-RO" sz="5100" b="1" i="1" dirty="0" smtClean="0"/>
              <a:t>Închiderea tranzitivă </a:t>
            </a:r>
            <a:r>
              <a:rPr lang="ro-RO" sz="5100" dirty="0" smtClean="0"/>
              <a:t>a unei relaţii binare </a:t>
            </a:r>
            <a:r>
              <a:rPr lang="ro-RO" sz="5100" b="1" i="1" dirty="0" smtClean="0"/>
              <a:t>R</a:t>
            </a:r>
            <a:r>
              <a:rPr lang="ro-RO" sz="5100" dirty="0" smtClean="0"/>
              <a:t> este o relaţie </a:t>
            </a:r>
          </a:p>
          <a:p>
            <a:pPr>
              <a:buNone/>
            </a:pPr>
            <a:r>
              <a:rPr lang="ro-RO" sz="5100" dirty="0" smtClean="0"/>
              <a:t>binară </a:t>
            </a:r>
            <a:r>
              <a:rPr lang="ro-RO" sz="5100" b="1" dirty="0" smtClean="0"/>
              <a:t>R</a:t>
            </a:r>
            <a:r>
              <a:rPr lang="ro-RO" sz="5100" b="1" baseline="30000" dirty="0" smtClean="0"/>
              <a:t>t </a:t>
            </a:r>
            <a:r>
              <a:rPr lang="ro-RO" sz="5100" dirty="0" smtClean="0"/>
              <a:t>definită  pe </a:t>
            </a:r>
            <a:r>
              <a:rPr lang="ro-RO" sz="5100" b="1" i="1" dirty="0" smtClean="0"/>
              <a:t>AxA</a:t>
            </a:r>
            <a:r>
              <a:rPr lang="ro-RO" sz="5100" dirty="0" smtClean="0"/>
              <a:t>, care satisface următoarele 3</a:t>
            </a:r>
          </a:p>
          <a:p>
            <a:pPr>
              <a:buNone/>
            </a:pPr>
            <a:r>
              <a:rPr lang="ro-RO" sz="5100" dirty="0" smtClean="0"/>
              <a:t>proprietăţi:</a:t>
            </a:r>
            <a:endParaRPr lang="en-US" sz="5100" dirty="0" smtClean="0"/>
          </a:p>
          <a:p>
            <a:r>
              <a:rPr lang="ro-RO" sz="5100" b="1" dirty="0" smtClean="0"/>
              <a:t>R</a:t>
            </a:r>
            <a:r>
              <a:rPr lang="ro-RO" sz="5100" b="1" baseline="30000" dirty="0" smtClean="0"/>
              <a:t>t</a:t>
            </a:r>
            <a:r>
              <a:rPr lang="ro-RO" sz="5100" dirty="0" smtClean="0"/>
              <a:t> este</a:t>
            </a:r>
            <a:r>
              <a:rPr lang="ro-RO" sz="5100" b="1" i="1" dirty="0" smtClean="0"/>
              <a:t> tranzitivă</a:t>
            </a:r>
            <a:r>
              <a:rPr lang="ro-RO" sz="5100" dirty="0" smtClean="0"/>
              <a:t>;  </a:t>
            </a:r>
            <a:r>
              <a:rPr lang="ro-RO" sz="5100" b="1" dirty="0" smtClean="0">
                <a:solidFill>
                  <a:srgbClr val="FF0000"/>
                </a:solidFill>
              </a:rPr>
              <a:t>/</a:t>
            </a:r>
            <a:r>
              <a:rPr lang="ro-RO" b="1" dirty="0" smtClean="0">
                <a:solidFill>
                  <a:srgbClr val="FF0000"/>
                </a:solidFill>
              </a:rPr>
              <a:t>pentru toţi x, y, z </a:t>
            </a:r>
            <a:r>
              <a:rPr lang="ro-RO" b="1" dirty="0" smtClean="0">
                <a:solidFill>
                  <a:srgbClr val="FF0000"/>
                </a:solidFill>
                <a:sym typeface="Symbol"/>
              </a:rPr>
              <a:t></a:t>
            </a:r>
            <a:r>
              <a:rPr lang="ro-RO" b="1" dirty="0" smtClean="0">
                <a:solidFill>
                  <a:srgbClr val="FF0000"/>
                </a:solidFill>
              </a:rPr>
              <a:t> </a:t>
            </a:r>
            <a:r>
              <a:rPr lang="ro-RO" b="1" i="1" dirty="0" smtClean="0">
                <a:solidFill>
                  <a:srgbClr val="FF0000"/>
                </a:solidFill>
              </a:rPr>
              <a:t>A</a:t>
            </a:r>
            <a:r>
              <a:rPr lang="ro-RO" b="1" dirty="0" smtClean="0">
                <a:solidFill>
                  <a:srgbClr val="FF0000"/>
                </a:solidFill>
              </a:rPr>
              <a:t> din faptul că x </a:t>
            </a:r>
            <a:r>
              <a:rPr lang="ro-RO" b="1" i="1" dirty="0" smtClean="0">
                <a:solidFill>
                  <a:srgbClr val="FF0000"/>
                </a:solidFill>
              </a:rPr>
              <a:t>R</a:t>
            </a:r>
            <a:r>
              <a:rPr lang="ro-RO" b="1" dirty="0" smtClean="0">
                <a:solidFill>
                  <a:srgbClr val="FF0000"/>
                </a:solidFill>
              </a:rPr>
              <a:t> y  şi  y </a:t>
            </a:r>
            <a:r>
              <a:rPr lang="ro-RO" b="1" i="1" dirty="0" smtClean="0">
                <a:solidFill>
                  <a:srgbClr val="FF0000"/>
                </a:solidFill>
              </a:rPr>
              <a:t>R</a:t>
            </a:r>
            <a:r>
              <a:rPr lang="ro-RO" b="1" dirty="0" smtClean="0">
                <a:solidFill>
                  <a:srgbClr val="FF0000"/>
                </a:solidFill>
              </a:rPr>
              <a:t> z, urmează că x </a:t>
            </a:r>
            <a:r>
              <a:rPr lang="ro-RO" b="1" i="1" dirty="0" smtClean="0">
                <a:solidFill>
                  <a:srgbClr val="FF0000"/>
                </a:solidFill>
              </a:rPr>
              <a:t>R</a:t>
            </a:r>
            <a:r>
              <a:rPr lang="ro-RO" b="1" dirty="0" smtClean="0">
                <a:solidFill>
                  <a:srgbClr val="FF0000"/>
                </a:solidFill>
              </a:rPr>
              <a:t> z./</a:t>
            </a:r>
            <a:endParaRPr lang="en-US" sz="5100" b="1" dirty="0" smtClean="0">
              <a:solidFill>
                <a:srgbClr val="FF0000"/>
              </a:solidFill>
            </a:endParaRPr>
          </a:p>
          <a:p>
            <a:pPr lvl="0"/>
            <a:r>
              <a:rPr lang="ro-RO" sz="5100" b="1" dirty="0" smtClean="0"/>
              <a:t>R</a:t>
            </a:r>
            <a:r>
              <a:rPr lang="ro-RO" sz="5100" dirty="0" smtClean="0"/>
              <a:t> este submulţimea a </a:t>
            </a:r>
            <a:r>
              <a:rPr lang="ro-RO" sz="5100" b="1" i="1" dirty="0" smtClean="0"/>
              <a:t>R</a:t>
            </a:r>
            <a:r>
              <a:rPr lang="ro-RO" sz="5100" b="1" i="1" baseline="30000" dirty="0" smtClean="0"/>
              <a:t>t</a:t>
            </a:r>
            <a:r>
              <a:rPr lang="ro-RO" sz="5100" dirty="0" smtClean="0"/>
              <a:t>, adică </a:t>
            </a:r>
            <a:r>
              <a:rPr lang="ro-RO" sz="5100" b="1" i="1" dirty="0" smtClean="0"/>
              <a:t>R </a:t>
            </a:r>
            <a:r>
              <a:rPr lang="el-GR" sz="5100" dirty="0" smtClean="0">
                <a:solidFill>
                  <a:srgbClr val="FF0000"/>
                </a:solidFill>
              </a:rPr>
              <a:t>Ϲ</a:t>
            </a:r>
            <a:r>
              <a:rPr lang="ro-RO" sz="5100" b="1" i="1" dirty="0" smtClean="0"/>
              <a:t> R</a:t>
            </a:r>
            <a:r>
              <a:rPr lang="ro-RO" sz="5100" b="1" i="1" baseline="30000" dirty="0" smtClean="0"/>
              <a:t>t</a:t>
            </a:r>
            <a:r>
              <a:rPr lang="ro-RO" sz="5100" b="1" i="1" dirty="0" smtClean="0"/>
              <a:t>;</a:t>
            </a:r>
            <a:endParaRPr lang="en-US" sz="5100" b="1" dirty="0" smtClean="0"/>
          </a:p>
          <a:p>
            <a:pPr lvl="0"/>
            <a:r>
              <a:rPr lang="ro-RO" sz="5100" dirty="0" smtClean="0"/>
              <a:t>dacă </a:t>
            </a:r>
            <a:r>
              <a:rPr lang="ro-RO" sz="5100" b="1" i="1" dirty="0" smtClean="0"/>
              <a:t>S</a:t>
            </a:r>
            <a:r>
              <a:rPr lang="ro-RO" sz="5100" dirty="0" smtClean="0"/>
              <a:t> este o oarecare altă </a:t>
            </a:r>
            <a:r>
              <a:rPr lang="ro-RO" sz="5100" b="1" i="1" u="sng" dirty="0" smtClean="0"/>
              <a:t>relaţie tranzitivă </a:t>
            </a:r>
            <a:r>
              <a:rPr lang="ro-RO" sz="5100" dirty="0" smtClean="0"/>
              <a:t>care conţine în sine </a:t>
            </a:r>
            <a:r>
              <a:rPr lang="ro-RO" sz="5100" b="1" i="1" dirty="0" smtClean="0"/>
              <a:t>R</a:t>
            </a:r>
            <a:r>
              <a:rPr lang="ro-RO" sz="5100" dirty="0" smtClean="0"/>
              <a:t>, atunci </a:t>
            </a:r>
            <a:r>
              <a:rPr lang="ro-RO" sz="5100" b="1" i="1" dirty="0" smtClean="0"/>
              <a:t>R</a:t>
            </a:r>
            <a:r>
              <a:rPr lang="ro-RO" sz="5100" b="1" i="1" baseline="30000" dirty="0" smtClean="0"/>
              <a:t>t</a:t>
            </a:r>
            <a:r>
              <a:rPr lang="ro-RO" sz="5100" b="1" i="1" dirty="0" smtClean="0"/>
              <a:t> </a:t>
            </a:r>
            <a:r>
              <a:rPr lang="el-GR" sz="5100" dirty="0" smtClean="0">
                <a:solidFill>
                  <a:srgbClr val="FF0000"/>
                </a:solidFill>
              </a:rPr>
              <a:t>Ϲ</a:t>
            </a:r>
            <a:r>
              <a:rPr lang="ro-MO" sz="5100" b="1" i="1" dirty="0" smtClean="0"/>
              <a:t> </a:t>
            </a:r>
            <a:r>
              <a:rPr lang="ro-RO" sz="5100" b="1" i="1" dirty="0" smtClean="0"/>
              <a:t>S</a:t>
            </a:r>
            <a:r>
              <a:rPr lang="ro-RO" sz="5100" b="1" dirty="0" smtClean="0"/>
              <a:t>, adică după ce închidem relatia R cu R</a:t>
            </a:r>
            <a:r>
              <a:rPr lang="ro-RO" sz="5100" b="1" baseline="30000" dirty="0" smtClean="0"/>
              <a:t>t</a:t>
            </a:r>
            <a:r>
              <a:rPr lang="ro-RO" sz="5100" b="1" dirty="0" smtClean="0"/>
              <a:t>, orice relatie S care o contine pe R in mod automat o va contine si pe R</a:t>
            </a:r>
            <a:r>
              <a:rPr lang="ro-RO" sz="5100" b="1" baseline="30000" dirty="0" smtClean="0"/>
              <a:t>t </a:t>
            </a:r>
            <a:endParaRPr lang="en-US" sz="5100" b="1" dirty="0" smtClean="0"/>
          </a:p>
          <a:p>
            <a:pPr>
              <a:buNone/>
            </a:pPr>
            <a:r>
              <a:rPr lang="ro-RO" sz="5100" b="1" u="sng" dirty="0" smtClean="0">
                <a:solidFill>
                  <a:srgbClr val="FF0000"/>
                </a:solidFill>
              </a:rPr>
              <a:t>EXEMPLUL</a:t>
            </a:r>
            <a:endParaRPr lang="en-US" sz="51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o-RO" sz="5100" i="1" dirty="0" smtClean="0"/>
              <a:t>Fie </a:t>
            </a:r>
            <a:r>
              <a:rPr lang="ro-RO" sz="5100" b="1" i="1" dirty="0" smtClean="0"/>
              <a:t>A = </a:t>
            </a:r>
            <a:r>
              <a:rPr lang="ro-RO" sz="5100" b="1" i="1" dirty="0" smtClean="0">
                <a:sym typeface="Symbol"/>
              </a:rPr>
              <a:t></a:t>
            </a:r>
            <a:r>
              <a:rPr lang="ro-RO" sz="5100" b="1" i="1" dirty="0" smtClean="0"/>
              <a:t>0, 1, 2, 3</a:t>
            </a:r>
            <a:r>
              <a:rPr lang="ro-RO" sz="5100" b="1" i="1" dirty="0" smtClean="0">
                <a:sym typeface="Symbol"/>
              </a:rPr>
              <a:t></a:t>
            </a:r>
            <a:r>
              <a:rPr lang="ro-RO" sz="5100" b="1" i="1" dirty="0" smtClean="0"/>
              <a:t> </a:t>
            </a:r>
            <a:r>
              <a:rPr lang="ro-RO" sz="5100" i="1" dirty="0" smtClean="0"/>
              <a:t>şi să considerăm relaţia </a:t>
            </a:r>
            <a:r>
              <a:rPr lang="ro-RO" sz="5100" b="1" i="1" dirty="0" smtClean="0"/>
              <a:t>R</a:t>
            </a:r>
            <a:r>
              <a:rPr lang="ro-RO" sz="5100" i="1" dirty="0" smtClean="0"/>
              <a:t> definită pe </a:t>
            </a:r>
            <a:r>
              <a:rPr lang="ro-RO" sz="5100" b="1" i="1" dirty="0" smtClean="0"/>
              <a:t>A x A</a:t>
            </a:r>
          </a:p>
          <a:p>
            <a:pPr>
              <a:buNone/>
            </a:pPr>
            <a:r>
              <a:rPr lang="ro-RO" sz="5100" i="1" dirty="0" smtClean="0"/>
              <a:t>după cum urmează:. </a:t>
            </a:r>
            <a:r>
              <a:rPr lang="ro-RO" sz="5100" b="1" i="1" dirty="0" smtClean="0"/>
              <a:t>R = </a:t>
            </a:r>
            <a:r>
              <a:rPr lang="ro-RO" sz="5100" b="1" i="1" dirty="0" smtClean="0">
                <a:sym typeface="Symbol"/>
              </a:rPr>
              <a:t></a:t>
            </a:r>
            <a:r>
              <a:rPr lang="ro-RO" sz="5100" b="1" i="1" dirty="0" smtClean="0"/>
              <a:t>(0, 1), (1, 2), (2, 3)</a:t>
            </a:r>
            <a:r>
              <a:rPr lang="ro-RO" sz="5100" b="1" i="1" dirty="0" smtClean="0">
                <a:sym typeface="Symbol"/>
              </a:rPr>
              <a:t></a:t>
            </a:r>
            <a:endParaRPr lang="en-US" sz="5100" b="1" dirty="0" smtClean="0"/>
          </a:p>
          <a:p>
            <a:pPr>
              <a:buNone/>
            </a:pPr>
            <a:r>
              <a:rPr lang="ro-RO" sz="5100" i="1" dirty="0" smtClean="0"/>
              <a:t>De determinat închiderea tranzitivă a relaţiei </a:t>
            </a:r>
            <a:r>
              <a:rPr lang="ro-RO" sz="5100" b="1" i="1" dirty="0" smtClean="0"/>
              <a:t>R.</a:t>
            </a:r>
            <a:endParaRPr lang="en-US" sz="51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B083-560E-44D4-BFED-971BD6DCC381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0000CC"/>
                </a:solidFill>
              </a:rPr>
              <a:t>Închiderea tranzitivă a unei relaţii R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3581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524000"/>
            <a:ext cx="5562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7679-94B2-4B53-A606-F4553051E82D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0000CC"/>
                </a:solidFill>
              </a:rPr>
              <a:t>Relaţii </a:t>
            </a:r>
            <a:r>
              <a:rPr lang="ro-RO" b="1" i="1" dirty="0" smtClean="0">
                <a:solidFill>
                  <a:srgbClr val="FF0000"/>
                </a:solidFill>
              </a:rPr>
              <a:t>n-are</a:t>
            </a:r>
            <a:r>
              <a:rPr lang="ro-RO" b="1" dirty="0" smtClean="0">
                <a:solidFill>
                  <a:srgbClr val="0000CC"/>
                </a:solidFill>
              </a:rPr>
              <a:t> şi baze de date relaţionale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b="1" i="1" dirty="0" smtClean="0"/>
              <a:t>Relaţiile N-are </a:t>
            </a:r>
            <a:r>
              <a:rPr lang="ro-RO" dirty="0" smtClean="0"/>
              <a:t>stau la temelia teoriei matematice a </a:t>
            </a:r>
            <a:r>
              <a:rPr lang="ro-RO" b="1" dirty="0" smtClean="0"/>
              <a:t>BAZELOR RELAŢIONALE DE DATE</a:t>
            </a:r>
            <a:r>
              <a:rPr lang="ro-RO" dirty="0" smtClean="0"/>
              <a:t>. </a:t>
            </a:r>
          </a:p>
          <a:p>
            <a:r>
              <a:rPr lang="ro-RO" b="1" i="1" dirty="0" smtClean="0">
                <a:solidFill>
                  <a:srgbClr val="00B050"/>
                </a:solidFill>
              </a:rPr>
              <a:t>Relatia binară </a:t>
            </a:r>
            <a:r>
              <a:rPr lang="ro-RO" dirty="0" smtClean="0"/>
              <a:t>este, după cum s-a menţionat mai sus, </a:t>
            </a:r>
            <a:r>
              <a:rPr lang="ro-RO" b="1" i="1" dirty="0" smtClean="0"/>
              <a:t>o submulţime a produsului cartezian a 2 mulţimi</a:t>
            </a:r>
            <a:r>
              <a:rPr lang="ro-RO" dirty="0" smtClean="0"/>
              <a:t>. </a:t>
            </a:r>
          </a:p>
          <a:p>
            <a:r>
              <a:rPr lang="ro-RO" dirty="0" smtClean="0"/>
              <a:t>Similar, o </a:t>
            </a:r>
            <a:r>
              <a:rPr lang="ro-RO" b="1" dirty="0" smtClean="0"/>
              <a:t>relatie N-ară </a:t>
            </a:r>
            <a:r>
              <a:rPr lang="ro-RO" dirty="0" smtClean="0"/>
              <a:t>este o submultime a produsului cartezian al </a:t>
            </a:r>
            <a:r>
              <a:rPr lang="ro-RO" b="1" i="1" dirty="0" smtClean="0"/>
              <a:t>N multimi</a:t>
            </a:r>
            <a:r>
              <a:rPr lang="ro-RO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F36-1F09-4477-BA79-3534DA2E3AE3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731838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0000CC"/>
                </a:solidFill>
              </a:rPr>
              <a:t>Relaţii </a:t>
            </a:r>
            <a:r>
              <a:rPr lang="ro-RO" b="1" i="1" dirty="0" smtClean="0">
                <a:solidFill>
                  <a:srgbClr val="FF0000"/>
                </a:solidFill>
              </a:rPr>
              <a:t>n-are</a:t>
            </a:r>
            <a:r>
              <a:rPr lang="ro-RO" b="1" dirty="0" smtClean="0">
                <a:solidFill>
                  <a:srgbClr val="0000CC"/>
                </a:solidFill>
              </a:rPr>
              <a:t> şi baze de date relaţionale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D80E-4355-401A-B4C9-7BA7A2A61AAC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3657600"/>
          </a:xfrm>
        </p:spPr>
        <p:txBody>
          <a:bodyPr>
            <a:normAutofit fontScale="70000" lnSpcReduction="20000"/>
          </a:bodyPr>
          <a:lstStyle/>
          <a:p>
            <a:r>
              <a:rPr lang="ro-RO" b="1" dirty="0" smtClean="0">
                <a:solidFill>
                  <a:srgbClr val="FF0000"/>
                </a:solidFill>
              </a:rPr>
              <a:t>☞	DEFINIŢIE</a:t>
            </a:r>
            <a:r>
              <a:rPr lang="ro-RO" dirty="0" smtClean="0">
                <a:solidFill>
                  <a:srgbClr val="FF0000"/>
                </a:solidFill>
              </a:rPr>
              <a:t>: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o-RO" dirty="0" smtClean="0"/>
              <a:t>Fie mulţimile </a:t>
            </a:r>
            <a:r>
              <a:rPr lang="en-US" b="1" i="1" dirty="0" smtClean="0"/>
              <a:t>D</a:t>
            </a:r>
            <a:r>
              <a:rPr lang="ro-RO" b="1" i="1" baseline="-25000" dirty="0" smtClean="0"/>
              <a:t>1</a:t>
            </a:r>
            <a:r>
              <a:rPr lang="ro-RO" b="1" i="1" dirty="0" smtClean="0"/>
              <a:t>, </a:t>
            </a:r>
            <a:r>
              <a:rPr lang="en-US" b="1" i="1" dirty="0" smtClean="0"/>
              <a:t>D</a:t>
            </a:r>
            <a:r>
              <a:rPr lang="ro-RO" b="1" i="1" baseline="-25000" dirty="0" smtClean="0"/>
              <a:t>2</a:t>
            </a:r>
            <a:r>
              <a:rPr lang="ro-RO" b="1" i="1" dirty="0" smtClean="0"/>
              <a:t>, ..., </a:t>
            </a:r>
            <a:r>
              <a:rPr lang="en-US" b="1" i="1" dirty="0" smtClean="0"/>
              <a:t>D</a:t>
            </a:r>
            <a:r>
              <a:rPr lang="ro-RO" b="1" i="1" baseline="-25000" dirty="0" smtClean="0"/>
              <a:t>n</a:t>
            </a:r>
            <a:r>
              <a:rPr lang="ro-RO" b="1" dirty="0" smtClean="0"/>
              <a:t>.  </a:t>
            </a:r>
            <a:r>
              <a:rPr lang="ro-RO" dirty="0" smtClean="0"/>
              <a:t>Relaţia  </a:t>
            </a:r>
            <a:r>
              <a:rPr lang="ro-RO" b="1" i="1" dirty="0" smtClean="0"/>
              <a:t>n-ară</a:t>
            </a:r>
            <a:r>
              <a:rPr lang="ro-RO" dirty="0" smtClean="0"/>
              <a:t> </a:t>
            </a:r>
            <a:r>
              <a:rPr lang="ro-RO" b="1" dirty="0" smtClean="0">
                <a:solidFill>
                  <a:srgbClr val="FF0000"/>
                </a:solidFill>
              </a:rPr>
              <a:t>R</a:t>
            </a:r>
            <a:r>
              <a:rPr lang="ro-RO" dirty="0" smtClean="0"/>
              <a:t> este o submulţime din produsul cartezian </a:t>
            </a:r>
            <a:r>
              <a:rPr lang="ro-RO" b="1" i="1" dirty="0" smtClean="0"/>
              <a:t>N-ar</a:t>
            </a:r>
            <a:r>
              <a:rPr lang="ro-RO" dirty="0" smtClean="0"/>
              <a:t>, adică din </a:t>
            </a:r>
            <a:r>
              <a:rPr lang="en-US" b="1" i="1" dirty="0" smtClean="0"/>
              <a:t>D</a:t>
            </a:r>
            <a:r>
              <a:rPr lang="ro-RO" i="1" baseline="-25000" dirty="0" smtClean="0"/>
              <a:t>1</a:t>
            </a:r>
            <a:r>
              <a:rPr lang="ro-RO" i="1" dirty="0" smtClean="0"/>
              <a:t>x</a:t>
            </a:r>
            <a:r>
              <a:rPr lang="en-US" b="1" i="1" dirty="0" smtClean="0"/>
              <a:t>D</a:t>
            </a:r>
            <a:r>
              <a:rPr lang="ro-RO" i="1" baseline="-25000" dirty="0" smtClean="0"/>
              <a:t>2</a:t>
            </a:r>
            <a:r>
              <a:rPr lang="ro-RO" i="1" dirty="0" smtClean="0"/>
              <a:t>x…..x</a:t>
            </a:r>
            <a:r>
              <a:rPr lang="en-US" b="1" i="1" dirty="0" smtClean="0"/>
              <a:t>D</a:t>
            </a:r>
            <a:r>
              <a:rPr lang="ro-RO" i="1" baseline="-25000" dirty="0" smtClean="0"/>
              <a:t>n</a:t>
            </a:r>
            <a:r>
              <a:rPr lang="ro-RO" i="1" dirty="0" smtClean="0"/>
              <a:t> </a:t>
            </a:r>
            <a:r>
              <a:rPr lang="ro-RO" dirty="0" smtClean="0"/>
              <a:t>care pune în corespondenţă fiecărui element </a:t>
            </a:r>
            <a:r>
              <a:rPr lang="ro-RO" b="1" i="1" dirty="0" smtClean="0"/>
              <a:t>x</a:t>
            </a:r>
            <a:r>
              <a:rPr lang="ro-RO" i="1" baseline="-25000" dirty="0" smtClean="0"/>
              <a:t>1</a:t>
            </a:r>
            <a:r>
              <a:rPr lang="el-GR" dirty="0" smtClean="0"/>
              <a:t> ϵ</a:t>
            </a:r>
            <a:r>
              <a:rPr lang="ro-RO" i="1" dirty="0" smtClean="0"/>
              <a:t> </a:t>
            </a:r>
            <a:r>
              <a:rPr lang="en-US" b="1" i="1" dirty="0" smtClean="0"/>
              <a:t>D</a:t>
            </a:r>
            <a:r>
              <a:rPr lang="ro-RO" i="1" baseline="-25000" dirty="0" smtClean="0"/>
              <a:t>1</a:t>
            </a:r>
            <a:r>
              <a:rPr lang="ro-RO" i="1" dirty="0" smtClean="0"/>
              <a:t>, </a:t>
            </a:r>
            <a:r>
              <a:rPr lang="ro-RO" b="1" i="1" dirty="0" smtClean="0"/>
              <a:t>x</a:t>
            </a:r>
            <a:r>
              <a:rPr lang="ro-RO" i="1" baseline="-25000" dirty="0" smtClean="0"/>
              <a:t>2</a:t>
            </a:r>
            <a:r>
              <a:rPr lang="ro-RO" i="1" dirty="0" smtClean="0"/>
              <a:t> </a:t>
            </a:r>
            <a:r>
              <a:rPr lang="el-GR" dirty="0" smtClean="0"/>
              <a:t>ϵ</a:t>
            </a:r>
            <a:r>
              <a:rPr lang="en-US" b="1" i="1" dirty="0" smtClean="0"/>
              <a:t>D</a:t>
            </a:r>
            <a:r>
              <a:rPr lang="ro-RO" i="1" baseline="-25000" dirty="0" smtClean="0"/>
              <a:t>2</a:t>
            </a:r>
            <a:r>
              <a:rPr lang="ro-RO" i="1" dirty="0" smtClean="0"/>
              <a:t>, …. </a:t>
            </a:r>
            <a:r>
              <a:rPr lang="ro-RO" b="1" i="1" dirty="0" smtClean="0"/>
              <a:t>x</a:t>
            </a:r>
            <a:r>
              <a:rPr lang="ro-RO" i="1" baseline="-25000" dirty="0" smtClean="0"/>
              <a:t>n</a:t>
            </a:r>
            <a:r>
              <a:rPr lang="ro-RO" i="1" dirty="0" smtClean="0"/>
              <a:t> </a:t>
            </a:r>
            <a:r>
              <a:rPr lang="el-GR" dirty="0" smtClean="0"/>
              <a:t>ϵ</a:t>
            </a:r>
            <a:r>
              <a:rPr lang="en-US" b="1" i="1" dirty="0" smtClean="0"/>
              <a:t>D</a:t>
            </a:r>
            <a:r>
              <a:rPr lang="ro-RO" b="1" i="1" baseline="-25000" dirty="0" smtClean="0"/>
              <a:t>n </a:t>
            </a:r>
            <a:r>
              <a:rPr lang="ro-RO" dirty="0" smtClean="0"/>
              <a:t>şirul (</a:t>
            </a:r>
            <a:r>
              <a:rPr lang="ro-RO" b="1" dirty="0" smtClean="0"/>
              <a:t>x</a:t>
            </a:r>
            <a:r>
              <a:rPr lang="ro-RO" b="1" baseline="-25000" dirty="0" smtClean="0"/>
              <a:t>1</a:t>
            </a:r>
            <a:r>
              <a:rPr lang="ro-RO" b="1" dirty="0" smtClean="0"/>
              <a:t>, x</a:t>
            </a:r>
            <a:r>
              <a:rPr lang="ro-RO" b="1" baseline="-25000" dirty="0" smtClean="0"/>
              <a:t>2</a:t>
            </a:r>
            <a:r>
              <a:rPr lang="ro-RO" b="1" dirty="0" smtClean="0"/>
              <a:t>, ..., x</a:t>
            </a:r>
            <a:r>
              <a:rPr lang="ro-RO" b="1" baseline="-25000" dirty="0" smtClean="0"/>
              <a:t>n</a:t>
            </a:r>
            <a:r>
              <a:rPr lang="ro-RO" dirty="0" smtClean="0"/>
              <a:t>).</a:t>
            </a:r>
            <a:endParaRPr lang="en-US" dirty="0" smtClean="0"/>
          </a:p>
          <a:p>
            <a:r>
              <a:rPr lang="ro-RO" dirty="0" smtClean="0"/>
              <a:t>În particular pentru cazurile cînd </a:t>
            </a:r>
            <a:r>
              <a:rPr lang="ro-RO" b="1" dirty="0" smtClean="0"/>
              <a:t>n</a:t>
            </a:r>
            <a:r>
              <a:rPr lang="ro-RO" dirty="0" smtClean="0"/>
              <a:t>=2,3, şi 4, relaţiile se mai numesc </a:t>
            </a:r>
            <a:r>
              <a:rPr lang="ro-RO" b="1" dirty="0" smtClean="0"/>
              <a:t>binare, terţiare şi patrunare.</a:t>
            </a:r>
            <a:r>
              <a:rPr lang="el-GR" i="1" baseline="-25000" dirty="0" smtClean="0"/>
              <a:t> </a:t>
            </a:r>
            <a:endParaRPr lang="en-US" dirty="0" smtClean="0"/>
          </a:p>
          <a:p>
            <a:r>
              <a:rPr lang="ro-RO" dirty="0" smtClean="0"/>
              <a:t>În teoria contemporană, </a:t>
            </a:r>
            <a:r>
              <a:rPr lang="ro-RO" b="1" dirty="0" smtClean="0">
                <a:solidFill>
                  <a:srgbClr val="FF0000"/>
                </a:solidFill>
              </a:rPr>
              <a:t>bazele de date </a:t>
            </a:r>
            <a:r>
              <a:rPr lang="ro-RO" dirty="0" smtClean="0"/>
              <a:t>sunt </a:t>
            </a:r>
            <a:r>
              <a:rPr lang="ro-RO" b="1" dirty="0" smtClean="0">
                <a:solidFill>
                  <a:srgbClr val="00B050"/>
                </a:solidFill>
              </a:rPr>
              <a:t>o reuniune de tabele bidimensionale interdependente de date. 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ro-RO" dirty="0" smtClean="0"/>
              <a:t>Fiecare tabel de date poate fi interpretat printr-o relatie </a:t>
            </a:r>
            <a:r>
              <a:rPr lang="ro-RO" b="1" i="1" dirty="0" smtClean="0">
                <a:solidFill>
                  <a:srgbClr val="0000CC"/>
                </a:solidFill>
              </a:rPr>
              <a:t>n-ara</a:t>
            </a:r>
            <a:r>
              <a:rPr lang="ro-RO" b="1" dirty="0" smtClean="0">
                <a:solidFill>
                  <a:srgbClr val="0000CC"/>
                </a:solidFill>
              </a:rPr>
              <a:t> de exemplu de forma:</a:t>
            </a:r>
            <a:endParaRPr lang="en-US" b="1" dirty="0" smtClean="0">
              <a:solidFill>
                <a:srgbClr val="0000CC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419600"/>
            <a:ext cx="5486400" cy="178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Precizari</a:t>
            </a:r>
            <a:r>
              <a:rPr lang="ro-MO" dirty="0" smtClean="0"/>
              <a:t/>
            </a:r>
            <a:br>
              <a:rPr lang="ro-M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63880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o-RO" sz="8800" b="1" i="1" u="sng" dirty="0" smtClean="0"/>
              <a:t>Definiție:</a:t>
            </a:r>
            <a:r>
              <a:rPr lang="ro-RO" sz="8800" b="1" dirty="0" smtClean="0"/>
              <a:t> </a:t>
            </a:r>
            <a:r>
              <a:rPr lang="ro-RO" sz="8800" b="1" dirty="0" smtClean="0">
                <a:solidFill>
                  <a:srgbClr val="FF0000"/>
                </a:solidFill>
              </a:rPr>
              <a:t>Tuplu</a:t>
            </a:r>
            <a:r>
              <a:rPr lang="ro-RO" sz="8800" dirty="0" smtClean="0"/>
              <a:t> este o secvență ordonată de elemente cu posibilitatea de</a:t>
            </a:r>
          </a:p>
          <a:p>
            <a:pPr algn="just">
              <a:buNone/>
            </a:pPr>
            <a:r>
              <a:rPr lang="ro-RO" sz="8800" dirty="0" smtClean="0"/>
              <a:t>a fi repetate.  </a:t>
            </a:r>
            <a:r>
              <a:rPr lang="ro-RO" sz="8800" b="1" dirty="0" smtClean="0"/>
              <a:t>&lt;a, b, c&gt; ;(a,b,c).</a:t>
            </a:r>
            <a:endParaRPr lang="en-US" sz="8800" b="1" dirty="0" smtClean="0"/>
          </a:p>
          <a:p>
            <a:pPr algn="just">
              <a:buNone/>
            </a:pPr>
            <a:r>
              <a:rPr lang="ro-RO" sz="8800" dirty="0" smtClean="0"/>
              <a:t>Elementele unui </a:t>
            </a:r>
            <a:r>
              <a:rPr lang="ro-RO" sz="8800" b="1" dirty="0" smtClean="0">
                <a:solidFill>
                  <a:srgbClr val="FF0000"/>
                </a:solidFill>
              </a:rPr>
              <a:t>Tuplu</a:t>
            </a:r>
            <a:r>
              <a:rPr lang="ro-RO" sz="8800" dirty="0" smtClean="0"/>
              <a:t> sunt enumerate în paranteze, unghiulare sau</a:t>
            </a:r>
          </a:p>
          <a:p>
            <a:pPr algn="just">
              <a:buNone/>
            </a:pPr>
            <a:r>
              <a:rPr lang="ro-RO" sz="8800" dirty="0" smtClean="0"/>
              <a:t>rotunde. </a:t>
            </a:r>
            <a:endParaRPr lang="en-US" sz="8800" dirty="0" smtClean="0"/>
          </a:p>
          <a:p>
            <a:pPr algn="just">
              <a:buNone/>
            </a:pPr>
            <a:r>
              <a:rPr lang="ro-RO" sz="8800" b="1" dirty="0" smtClean="0"/>
              <a:t> </a:t>
            </a:r>
            <a:r>
              <a:rPr lang="ro-RO" sz="8800" b="1" u="sng" dirty="0" smtClean="0"/>
              <a:t>Exemplul 1</a:t>
            </a:r>
            <a:r>
              <a:rPr lang="ro-RO" sz="8800" b="1" dirty="0" smtClean="0"/>
              <a:t>. &lt;a, b, c&gt; ;(a,b,c).    k=3</a:t>
            </a:r>
            <a:endParaRPr lang="en-US" sz="8800" b="1" dirty="0" smtClean="0"/>
          </a:p>
          <a:p>
            <a:pPr algn="just">
              <a:buNone/>
            </a:pPr>
            <a:r>
              <a:rPr lang="ro-RO" sz="8800" b="1" i="1" dirty="0" smtClean="0">
                <a:solidFill>
                  <a:srgbClr val="00B050"/>
                </a:solidFill>
              </a:rPr>
              <a:t>Ordinea elementelor in tuplu are importanță</a:t>
            </a:r>
            <a:r>
              <a:rPr lang="ro-RO" sz="8800" dirty="0" smtClean="0"/>
              <a:t>.   </a:t>
            </a:r>
            <a:endParaRPr lang="en-US" sz="8800" dirty="0" smtClean="0"/>
          </a:p>
          <a:p>
            <a:pPr algn="just">
              <a:buNone/>
            </a:pPr>
            <a:r>
              <a:rPr lang="ro-RO" sz="8800" b="1" dirty="0" smtClean="0"/>
              <a:t>&lt;a, b&gt; </a:t>
            </a:r>
            <a:r>
              <a:rPr lang="ro-RO" sz="8800" dirty="0" smtClean="0"/>
              <a:t>nu este egal cu </a:t>
            </a:r>
            <a:r>
              <a:rPr lang="ro-RO" sz="8800" b="1" dirty="0" smtClean="0"/>
              <a:t>&lt;b, a&gt;.      k=2</a:t>
            </a:r>
            <a:endParaRPr lang="en-US" sz="8800" b="1" dirty="0" smtClean="0"/>
          </a:p>
          <a:p>
            <a:pPr algn="just">
              <a:buNone/>
            </a:pPr>
            <a:r>
              <a:rPr lang="ro-RO" sz="8800" i="1" dirty="0" smtClean="0"/>
              <a:t> </a:t>
            </a:r>
            <a:r>
              <a:rPr lang="ro-RO" sz="8800" b="1" i="1" u="sng" dirty="0" smtClean="0"/>
              <a:t>Definiție:</a:t>
            </a:r>
            <a:r>
              <a:rPr lang="ro-RO" sz="8800" dirty="0" smtClean="0"/>
              <a:t> </a:t>
            </a:r>
            <a:r>
              <a:rPr lang="ro-RO" sz="8800" b="1" i="1" dirty="0" smtClean="0">
                <a:solidFill>
                  <a:srgbClr val="FF0000"/>
                </a:solidFill>
              </a:rPr>
              <a:t>Gradul </a:t>
            </a:r>
            <a:r>
              <a:rPr lang="ro-RO" sz="8800" b="1" dirty="0" smtClean="0">
                <a:solidFill>
                  <a:srgbClr val="FF0000"/>
                </a:solidFill>
              </a:rPr>
              <a:t>unui tuplu </a:t>
            </a:r>
            <a:r>
              <a:rPr lang="ro-RO" sz="8800" dirty="0" smtClean="0"/>
              <a:t>este egal cu numărul </a:t>
            </a:r>
            <a:r>
              <a:rPr lang="ro-RO" sz="8800" b="1" dirty="0" smtClean="0">
                <a:solidFill>
                  <a:srgbClr val="FF0000"/>
                </a:solidFill>
              </a:rPr>
              <a:t>k</a:t>
            </a:r>
            <a:r>
              <a:rPr lang="ro-RO" sz="8800" dirty="0" smtClean="0"/>
              <a:t> de elemente in el.</a:t>
            </a:r>
            <a:endParaRPr lang="en-US" sz="8800" dirty="0" smtClean="0"/>
          </a:p>
          <a:p>
            <a:pPr algn="just">
              <a:buNone/>
            </a:pPr>
            <a:r>
              <a:rPr lang="ro-RO" sz="8800" b="1" i="1" dirty="0" smtClean="0"/>
              <a:t> </a:t>
            </a:r>
            <a:r>
              <a:rPr lang="ro-RO" sz="8800" b="1" i="1" u="sng" dirty="0" smtClean="0"/>
              <a:t>Definiție:</a:t>
            </a:r>
            <a:r>
              <a:rPr lang="ro-RO" sz="8800" dirty="0" smtClean="0"/>
              <a:t> Produsul (cartezian) a 2 mulțimi </a:t>
            </a:r>
            <a:r>
              <a:rPr lang="ro-RO" sz="8800" b="1" dirty="0" smtClean="0"/>
              <a:t>A</a:t>
            </a:r>
            <a:r>
              <a:rPr lang="ro-RO" sz="8800" dirty="0" smtClean="0"/>
              <a:t> și </a:t>
            </a:r>
            <a:r>
              <a:rPr lang="ro-RO" sz="8800" b="1" dirty="0" smtClean="0"/>
              <a:t>B</a:t>
            </a:r>
            <a:r>
              <a:rPr lang="ro-RO" sz="8800" dirty="0" smtClean="0"/>
              <a:t>, este </a:t>
            </a:r>
            <a:r>
              <a:rPr lang="ro-RO" sz="8800" b="1" dirty="0" smtClean="0">
                <a:solidFill>
                  <a:srgbClr val="FF0000"/>
                </a:solidFill>
              </a:rPr>
              <a:t>mulțimea tuturor</a:t>
            </a:r>
          </a:p>
          <a:p>
            <a:pPr algn="just">
              <a:buNone/>
            </a:pPr>
            <a:r>
              <a:rPr lang="ro-RO" sz="8800" b="1" dirty="0" smtClean="0">
                <a:solidFill>
                  <a:srgbClr val="FF0000"/>
                </a:solidFill>
              </a:rPr>
              <a:t>tuplurilor de gradul 2</a:t>
            </a:r>
            <a:r>
              <a:rPr lang="ro-RO" sz="8800" dirty="0" smtClean="0"/>
              <a:t>, în care primul element apartine multimii </a:t>
            </a:r>
            <a:r>
              <a:rPr lang="ro-RO" sz="8800" b="1" dirty="0" smtClean="0"/>
              <a:t>A</a:t>
            </a:r>
            <a:r>
              <a:rPr lang="ro-RO" sz="8800" dirty="0" smtClean="0"/>
              <a:t>, iar al</a:t>
            </a:r>
          </a:p>
          <a:p>
            <a:pPr algn="just">
              <a:buNone/>
            </a:pPr>
            <a:r>
              <a:rPr lang="ro-RO" sz="8800" dirty="0" smtClean="0"/>
              <a:t>doilea element lui </a:t>
            </a:r>
            <a:r>
              <a:rPr lang="ro-RO" sz="8800" b="1" dirty="0" smtClean="0"/>
              <a:t>B</a:t>
            </a:r>
            <a:r>
              <a:rPr lang="ro-RO" sz="8800" dirty="0" smtClean="0"/>
              <a:t>. </a:t>
            </a:r>
            <a:endParaRPr lang="en-US" sz="8800" dirty="0" smtClean="0"/>
          </a:p>
          <a:p>
            <a:pPr>
              <a:buNone/>
            </a:pPr>
            <a:r>
              <a:rPr lang="ro-RO" sz="8800" dirty="0" smtClean="0"/>
              <a:t> 			</a:t>
            </a:r>
            <a:r>
              <a:rPr lang="ro-RO" sz="8800" b="1" dirty="0" smtClean="0"/>
              <a:t>A X B - produs cartezian al multimilor A și B.</a:t>
            </a:r>
            <a:endParaRPr lang="en-US" sz="8800" dirty="0" smtClean="0"/>
          </a:p>
          <a:p>
            <a:pPr>
              <a:buNone/>
            </a:pPr>
            <a:r>
              <a:rPr lang="ro-RO" sz="8800" dirty="0" smtClean="0"/>
              <a:t>Este cunoscut că</a:t>
            </a:r>
            <a:endParaRPr lang="en-US" sz="8800" dirty="0" smtClean="0"/>
          </a:p>
          <a:p>
            <a:pPr>
              <a:buNone/>
            </a:pPr>
            <a:r>
              <a:rPr lang="ro-RO" sz="8800" b="1" dirty="0" smtClean="0"/>
              <a:t>				</a:t>
            </a:r>
            <a:r>
              <a:rPr lang="ro-RO" sz="8800" b="1" dirty="0" smtClean="0">
                <a:solidFill>
                  <a:srgbClr val="FF0000"/>
                </a:solidFill>
              </a:rPr>
              <a:t>A x B ≠ B x A</a:t>
            </a:r>
          </a:p>
          <a:p>
            <a:pPr>
              <a:buNone/>
            </a:pPr>
            <a:r>
              <a:rPr lang="ro-RO" sz="8800" b="1" dirty="0" smtClean="0"/>
              <a:t>O relație binară între două mulțimi este o submulțime a produsului</a:t>
            </a:r>
          </a:p>
          <a:p>
            <a:pPr>
              <a:buNone/>
            </a:pPr>
            <a:r>
              <a:rPr lang="ro-RO" sz="8800" b="1" dirty="0" smtClean="0"/>
              <a:t>cartezian. Definiția formală: </a:t>
            </a:r>
            <a:endParaRPr lang="en-US" sz="8800" dirty="0" smtClean="0"/>
          </a:p>
          <a:p>
            <a:pPr algn="ctr">
              <a:buNone/>
            </a:pPr>
            <a:r>
              <a:rPr lang="ro-RO" sz="8800" b="1" dirty="0" smtClean="0">
                <a:solidFill>
                  <a:srgbClr val="FF0000"/>
                </a:solidFill>
              </a:rPr>
              <a:t>R</a:t>
            </a:r>
            <a:r>
              <a:rPr lang="ro-RO" sz="8800" b="1" dirty="0" smtClean="0">
                <a:solidFill>
                  <a:srgbClr val="FF0000"/>
                </a:solidFill>
                <a:sym typeface="Symbol"/>
              </a:rPr>
              <a:t></a:t>
            </a:r>
            <a:r>
              <a:rPr lang="ro-RO" sz="8800" b="1" dirty="0" smtClean="0">
                <a:solidFill>
                  <a:srgbClr val="FF0000"/>
                </a:solidFill>
              </a:rPr>
              <a:t>A</a:t>
            </a:r>
            <a:r>
              <a:rPr lang="ro-RO" sz="8800" b="1" dirty="0" smtClean="0">
                <a:solidFill>
                  <a:srgbClr val="FF0000"/>
                </a:solidFill>
                <a:sym typeface="Symbol"/>
              </a:rPr>
              <a:t></a:t>
            </a:r>
            <a:r>
              <a:rPr lang="ro-RO" sz="8800" b="1" dirty="0" smtClean="0">
                <a:solidFill>
                  <a:srgbClr val="FF0000"/>
                </a:solidFill>
              </a:rPr>
              <a:t>B.</a:t>
            </a:r>
            <a:endParaRPr lang="en-US" sz="8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8800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419600" y="3276600"/>
            <a:ext cx="1981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114800" y="2590800"/>
            <a:ext cx="22860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C9C8-2AD2-43C4-BB5F-98AC883909BC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Exemplu: </a:t>
            </a:r>
            <a:r>
              <a:rPr lang="ro-RO" b="1" dirty="0" smtClean="0">
                <a:solidFill>
                  <a:srgbClr val="0000CC"/>
                </a:solidFill>
              </a:rPr>
              <a:t>Relația binară </a:t>
            </a:r>
            <a:r>
              <a:rPr lang="ro-RO" b="1" u="sng" dirty="0" smtClean="0">
                <a:solidFill>
                  <a:srgbClr val="0000CC"/>
                </a:solidFill>
              </a:rPr>
              <a:t>între</a:t>
            </a:r>
            <a:r>
              <a:rPr lang="ro-RO" b="1" dirty="0" smtClean="0">
                <a:solidFill>
                  <a:srgbClr val="0000CC"/>
                </a:solidFill>
              </a:rPr>
              <a:t> mulțimi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8001000" cy="527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5BD5-8B3E-470E-A161-C2D2EC879F1C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Exemplu: </a:t>
            </a:r>
            <a:r>
              <a:rPr lang="ro-RO" b="1" dirty="0" smtClean="0">
                <a:solidFill>
                  <a:srgbClr val="0000CC"/>
                </a:solidFill>
              </a:rPr>
              <a:t>Relatia binară </a:t>
            </a:r>
            <a:r>
              <a:rPr lang="ro-RO" b="1" u="sng" dirty="0" smtClean="0">
                <a:solidFill>
                  <a:srgbClr val="0000CC"/>
                </a:solidFill>
              </a:rPr>
              <a:t>între</a:t>
            </a:r>
            <a:r>
              <a:rPr lang="ro-RO" b="1" dirty="0" smtClean="0">
                <a:solidFill>
                  <a:srgbClr val="0000CC"/>
                </a:solidFill>
              </a:rPr>
              <a:t> mulțimi</a:t>
            </a:r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61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B92C-526B-4615-ABC8-0CBE6B3126B9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Exemplu: </a:t>
            </a:r>
            <a:r>
              <a:rPr lang="ro-RO" b="1" dirty="0" smtClean="0">
                <a:solidFill>
                  <a:srgbClr val="0000CC"/>
                </a:solidFill>
              </a:rPr>
              <a:t>Relatia binară </a:t>
            </a:r>
            <a:r>
              <a:rPr lang="ro-RO" b="1" u="sng" dirty="0" smtClean="0">
                <a:solidFill>
                  <a:srgbClr val="0000CC"/>
                </a:solidFill>
              </a:rPr>
              <a:t>pe</a:t>
            </a:r>
            <a:r>
              <a:rPr lang="ro-RO" b="1" dirty="0" smtClean="0">
                <a:solidFill>
                  <a:srgbClr val="0000CC"/>
                </a:solidFill>
              </a:rPr>
              <a:t> mulțimea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ro-RO" dirty="0" smtClean="0"/>
              <a:t>Dacă </a:t>
            </a:r>
            <a:r>
              <a:rPr lang="ro-RO" b="1" dirty="0" smtClean="0"/>
              <a:t>R</a:t>
            </a:r>
            <a:r>
              <a:rPr lang="ro-RO" b="1" dirty="0" smtClean="0">
                <a:sym typeface="Symbol"/>
              </a:rPr>
              <a:t></a:t>
            </a:r>
            <a:r>
              <a:rPr lang="ro-RO" b="1" dirty="0" smtClean="0"/>
              <a:t>A</a:t>
            </a:r>
            <a:r>
              <a:rPr lang="ro-RO" b="1" dirty="0" smtClean="0">
                <a:sym typeface="Symbol"/>
              </a:rPr>
              <a:t></a:t>
            </a:r>
            <a:r>
              <a:rPr lang="ro-RO" b="1" dirty="0" smtClean="0"/>
              <a:t>А atunci R </a:t>
            </a:r>
            <a:r>
              <a:rPr lang="ro-RO" dirty="0" smtClean="0"/>
              <a:t>—este ralatie binară </a:t>
            </a:r>
            <a:r>
              <a:rPr lang="ro-RO" b="1" dirty="0" smtClean="0"/>
              <a:t>pe</a:t>
            </a:r>
            <a:r>
              <a:rPr lang="ro-RO" dirty="0" smtClean="0"/>
              <a:t> mulțimea </a:t>
            </a:r>
            <a:r>
              <a:rPr lang="ro-RO" b="1" dirty="0" smtClean="0"/>
              <a:t>A</a:t>
            </a:r>
            <a:r>
              <a:rPr lang="ro-RO" dirty="0" smtClean="0"/>
              <a:t>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0"/>
            <a:ext cx="69056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3F5-D689-45B1-B5BB-FDCE9BFBEEA5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2560622" y="2821664"/>
            <a:ext cx="3233595" cy="2791485"/>
          </a:xfrm>
          <a:custGeom>
            <a:avLst/>
            <a:gdLst>
              <a:gd name="connsiteX0" fmla="*/ 3224542 w 3233595"/>
              <a:gd name="connsiteY0" fmla="*/ 491904 h 2791485"/>
              <a:gd name="connsiteX1" fmla="*/ 508503 w 3233595"/>
              <a:gd name="connsiteY1" fmla="*/ 2773378 h 2791485"/>
              <a:gd name="connsiteX2" fmla="*/ 454182 w 3233595"/>
              <a:gd name="connsiteY2" fmla="*/ 383263 h 2791485"/>
              <a:gd name="connsiteX3" fmla="*/ 3224542 w 3233595"/>
              <a:gd name="connsiteY3" fmla="*/ 491904 h 279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3595" h="2791485">
                <a:moveTo>
                  <a:pt x="3224542" y="491904"/>
                </a:moveTo>
                <a:cubicBezTo>
                  <a:pt x="3233595" y="890256"/>
                  <a:pt x="970230" y="2791485"/>
                  <a:pt x="508503" y="2773378"/>
                </a:cubicBezTo>
                <a:cubicBezTo>
                  <a:pt x="46776" y="2755271"/>
                  <a:pt x="0" y="766526"/>
                  <a:pt x="454182" y="383263"/>
                </a:cubicBezTo>
                <a:cubicBezTo>
                  <a:pt x="908364" y="0"/>
                  <a:pt x="3215489" y="93552"/>
                  <a:pt x="3224542" y="491904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Exemplu de relatie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5867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o-RO" b="1" u="sng" dirty="0" smtClean="0"/>
              <a:t>EXEMPL</a:t>
            </a:r>
            <a:r>
              <a:rPr lang="en-US" b="1" u="sng" dirty="0" smtClean="0"/>
              <a:t>U</a:t>
            </a:r>
            <a:r>
              <a:rPr lang="en-US" b="1" u="sng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ro-RO" i="1" dirty="0" smtClean="0"/>
              <a:t>	Fie </a:t>
            </a:r>
            <a:r>
              <a:rPr lang="ro-RO" b="1" i="1" dirty="0" smtClean="0">
                <a:solidFill>
                  <a:srgbClr val="0000CC"/>
                </a:solidFill>
              </a:rPr>
              <a:t>A = {0,1,2} </a:t>
            </a:r>
            <a:r>
              <a:rPr lang="ro-RO" i="1" dirty="0" smtClean="0"/>
              <a:t>şi </a:t>
            </a:r>
            <a:r>
              <a:rPr lang="ro-RO" b="1" i="1" dirty="0" smtClean="0">
                <a:solidFill>
                  <a:srgbClr val="0000CC"/>
                </a:solidFill>
              </a:rPr>
              <a:t>B = {1,2,3}.  </a:t>
            </a:r>
            <a:r>
              <a:rPr lang="ro-RO" i="1" dirty="0" smtClean="0"/>
              <a:t>Vom spune că un element x din A este în relaţie cu un element y din B dacă şi numai dacă x este mai mic decât y.</a:t>
            </a:r>
            <a:endParaRPr lang="en-US" dirty="0" smtClean="0"/>
          </a:p>
          <a:p>
            <a:pPr>
              <a:buNone/>
            </a:pPr>
            <a:r>
              <a:rPr lang="ro-RO" i="1" dirty="0" smtClean="0"/>
              <a:t>	Or, simbolic această relaţie poate fi scrisă </a:t>
            </a:r>
            <a:endParaRPr lang="en-US" dirty="0" smtClean="0"/>
          </a:p>
          <a:p>
            <a:pPr>
              <a:buNone/>
            </a:pPr>
            <a:r>
              <a:rPr lang="ro-RO" i="1" dirty="0" smtClean="0"/>
              <a:t>	</a:t>
            </a:r>
            <a:r>
              <a:rPr lang="ro-RO" b="1" i="1" dirty="0" smtClean="0">
                <a:solidFill>
                  <a:srgbClr val="FF0000"/>
                </a:solidFill>
              </a:rPr>
              <a:t>R</a:t>
            </a:r>
            <a:r>
              <a:rPr lang="ro-RO" i="1" dirty="0" smtClean="0"/>
              <a:t> ={(x,y) | x  A, y  B şi</a:t>
            </a:r>
            <a:r>
              <a:rPr lang="ro-RO" b="1" i="1" dirty="0" smtClean="0"/>
              <a:t> </a:t>
            </a:r>
            <a:r>
              <a:rPr lang="ro-RO" i="1" dirty="0" smtClean="0"/>
              <a:t>xRy  </a:t>
            </a:r>
            <a:r>
              <a:rPr lang="ro-RO" i="1" dirty="0" smtClean="0">
                <a:solidFill>
                  <a:srgbClr val="FF0000"/>
                </a:solidFill>
              </a:rPr>
              <a:t>„x&lt;y”. </a:t>
            </a:r>
            <a:r>
              <a:rPr lang="ro-RO" b="1" i="1" dirty="0" smtClean="0"/>
              <a:t>}.</a:t>
            </a:r>
            <a:endParaRPr lang="en-US" dirty="0" smtClean="0"/>
          </a:p>
          <a:p>
            <a:pPr>
              <a:buNone/>
            </a:pPr>
            <a:r>
              <a:rPr lang="ro-RO" i="1" dirty="0" smtClean="0"/>
              <a:t>	Punctele marcate reprezintă perechile ordonate ale căror primul şi al doilea element sunt în relaţia </a:t>
            </a:r>
            <a:r>
              <a:rPr lang="en-US" i="1" dirty="0" smtClean="0"/>
              <a:t>      </a:t>
            </a:r>
            <a:r>
              <a:rPr lang="ro-RO" b="1" i="1" dirty="0" smtClean="0">
                <a:solidFill>
                  <a:srgbClr val="FF0000"/>
                </a:solidFill>
              </a:rPr>
              <a:t>R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o-RO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				         </a:t>
            </a:r>
            <a:r>
              <a:rPr lang="en-US" dirty="0" err="1" smtClean="0"/>
              <a:t>AxB</a:t>
            </a:r>
            <a:r>
              <a:rPr lang="en-US" dirty="0" smtClean="0"/>
              <a:t>=</a:t>
            </a:r>
            <a:br>
              <a:rPr lang="en-US" dirty="0" smtClean="0"/>
            </a:br>
            <a:r>
              <a:rPr lang="ro-RO" dirty="0" smtClean="0"/>
              <a:t> 	</a:t>
            </a:r>
            <a:r>
              <a:rPr lang="ro-RO" b="1" dirty="0" smtClean="0">
                <a:solidFill>
                  <a:srgbClr val="0000CC"/>
                </a:solidFill>
              </a:rPr>
              <a:t> </a:t>
            </a:r>
            <a:r>
              <a:rPr lang="ro-RO" b="1" i="1" dirty="0" smtClean="0">
                <a:solidFill>
                  <a:srgbClr val="0000CC"/>
                </a:solidFill>
              </a:rPr>
              <a:t>B</a:t>
            </a:r>
            <a:r>
              <a:rPr lang="ro-RO" b="1" dirty="0" smtClean="0">
                <a:solidFill>
                  <a:srgbClr val="0000CC"/>
                </a:solidFill>
              </a:rPr>
              <a:t>= {1,2,3}</a:t>
            </a:r>
            <a:r>
              <a:rPr lang="ro-RO" dirty="0" smtClean="0"/>
              <a:t>	*(0,3)	*(1,3)	*(2,3)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				*(0,2)	*(1,2)	  (2,2)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o-RO" dirty="0" smtClean="0"/>
              <a:t>				*(0,1)	  (1,1)	*(</a:t>
            </a:r>
            <a:r>
              <a:rPr lang="ro-RO" dirty="0" smtClean="0"/>
              <a:t>2,</a:t>
            </a:r>
            <a:r>
              <a:rPr lang="en-US" dirty="0" smtClean="0"/>
              <a:t>1</a:t>
            </a:r>
            <a:r>
              <a:rPr lang="ro-RO" dirty="0" smtClean="0"/>
              <a:t>)  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o-RO" dirty="0" smtClean="0"/>
              <a:t>				</a:t>
            </a:r>
            <a:r>
              <a:rPr lang="ro-RO" b="1" dirty="0" smtClean="0">
                <a:solidFill>
                  <a:srgbClr val="0000CC"/>
                </a:solidFill>
              </a:rPr>
              <a:t>    </a:t>
            </a:r>
            <a:r>
              <a:rPr lang="ro-RO" b="1" i="1" dirty="0" smtClean="0">
                <a:solidFill>
                  <a:srgbClr val="0000CC"/>
                </a:solidFill>
              </a:rPr>
              <a:t>A</a:t>
            </a:r>
            <a:r>
              <a:rPr lang="ro-RO" b="1" dirty="0" smtClean="0">
                <a:solidFill>
                  <a:srgbClr val="0000CC"/>
                </a:solidFill>
              </a:rPr>
              <a:t>= {0,1,2}</a:t>
            </a:r>
            <a:endParaRPr lang="en-US" b="1" dirty="0" smtClean="0">
              <a:solidFill>
                <a:srgbClr val="0000CC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19400" y="3124200"/>
            <a:ext cx="40741" cy="2407467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62200" y="5334000"/>
            <a:ext cx="41148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>
            <a:spLocks noChangeArrowheads="1"/>
          </p:cNvSpPr>
          <p:nvPr/>
        </p:nvSpPr>
        <p:spPr bwMode="auto">
          <a:xfrm rot="16200000">
            <a:off x="6934200" y="3055203"/>
            <a:ext cx="220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(0,1),(0,2),(0,3),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(1,1),(1,2),(1,3),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(2,1),(2,2),(2,3)</a:t>
            </a:r>
          </a:p>
        </p:txBody>
      </p:sp>
      <p:sp>
        <p:nvSpPr>
          <p:cNvPr id="9" name="Left Brace 8"/>
          <p:cNvSpPr/>
          <p:nvPr/>
        </p:nvSpPr>
        <p:spPr>
          <a:xfrm>
            <a:off x="6858000" y="2971800"/>
            <a:ext cx="152400" cy="9906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8382000" y="2971800"/>
            <a:ext cx="155448" cy="9144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fr-FR" sz="3100" b="1" u="sng" dirty="0" err="1" smtClean="0">
                <a:solidFill>
                  <a:srgbClr val="0000CC"/>
                </a:solidFill>
              </a:rPr>
              <a:t>Algebra</a:t>
            </a:r>
            <a:r>
              <a:rPr lang="fr-FR" sz="3100" b="1" u="sng" dirty="0" smtClean="0">
                <a:solidFill>
                  <a:srgbClr val="0000CC"/>
                </a:solidFill>
              </a:rPr>
              <a:t> </a:t>
            </a:r>
            <a:r>
              <a:rPr lang="fr-FR" sz="3100" b="1" u="sng" dirty="0" err="1" smtClean="0">
                <a:solidFill>
                  <a:srgbClr val="0000CC"/>
                </a:solidFill>
              </a:rPr>
              <a:t>relationala</a:t>
            </a:r>
            <a:r>
              <a:rPr lang="fr-FR" sz="3100" b="1" u="sng" dirty="0" smtClean="0">
                <a:solidFill>
                  <a:srgbClr val="0000CC"/>
                </a:solidFill>
              </a:rPr>
              <a:t> si </a:t>
            </a:r>
            <a:r>
              <a:rPr lang="fr-FR" sz="3100" b="1" u="sng" dirty="0" err="1" smtClean="0">
                <a:solidFill>
                  <a:srgbClr val="0000CC"/>
                </a:solidFill>
              </a:rPr>
              <a:t>Bazele</a:t>
            </a:r>
            <a:r>
              <a:rPr lang="fr-FR" sz="3100" b="1" u="sng" dirty="0" smtClean="0">
                <a:solidFill>
                  <a:srgbClr val="0000CC"/>
                </a:solidFill>
              </a:rPr>
              <a:t> de Date </a:t>
            </a:r>
            <a:r>
              <a:rPr lang="fr-FR" sz="3100" b="1" u="sng" dirty="0" err="1" smtClean="0">
                <a:solidFill>
                  <a:srgbClr val="0000CC"/>
                </a:solidFill>
              </a:rPr>
              <a:t>Rela</a:t>
            </a:r>
            <a:r>
              <a:rPr lang="ro-RO" sz="3100" b="1" u="sng" dirty="0" smtClean="0">
                <a:solidFill>
                  <a:srgbClr val="0000CC"/>
                </a:solidFill>
              </a:rPr>
              <a:t>ționale BDR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334000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/>
              <a:t>No</a:t>
            </a:r>
            <a:r>
              <a:rPr lang="en-US" b="1" dirty="0" smtClean="0"/>
              <a:t>ț</a:t>
            </a:r>
            <a:r>
              <a:rPr lang="it-IT" b="1" dirty="0" smtClean="0"/>
              <a:t>iuni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it-IT" dirty="0" smtClean="0"/>
              <a:t>O baza de date relationala</a:t>
            </a:r>
            <a:r>
              <a:rPr lang="en-US" dirty="0" smtClean="0"/>
              <a:t> (</a:t>
            </a:r>
            <a:r>
              <a:rPr lang="it-IT" dirty="0" smtClean="0"/>
              <a:t>BDR</a:t>
            </a:r>
            <a:r>
              <a:rPr lang="en-US" dirty="0" smtClean="0"/>
              <a:t>) </a:t>
            </a:r>
            <a:r>
              <a:rPr lang="it-IT" dirty="0" smtClean="0"/>
              <a:t>reprezinta </a:t>
            </a:r>
            <a:r>
              <a:rPr lang="it-IT" b="1" i="1" dirty="0" smtClean="0"/>
              <a:t>un ansamblu de relatii</a:t>
            </a:r>
            <a:r>
              <a:rPr lang="en-US" dirty="0" smtClean="0"/>
              <a:t>, </a:t>
            </a:r>
            <a:r>
              <a:rPr lang="it-IT" dirty="0" smtClean="0"/>
              <a:t>prin care se reprezinta at</a:t>
            </a:r>
            <a:r>
              <a:rPr lang="en-US" dirty="0" smtClean="0"/>
              <a:t>â</a:t>
            </a:r>
            <a:r>
              <a:rPr lang="it-IT" dirty="0" smtClean="0"/>
              <a:t>t </a:t>
            </a:r>
            <a:r>
              <a:rPr lang="it-IT" b="1" i="1" dirty="0" smtClean="0"/>
              <a:t>datele c</a:t>
            </a:r>
            <a:r>
              <a:rPr lang="en-US" b="1" i="1" dirty="0" smtClean="0"/>
              <a:t>â</a:t>
            </a:r>
            <a:r>
              <a:rPr lang="it-IT" b="1" i="1" dirty="0" smtClean="0"/>
              <a:t>t si legaturile dintre date</a:t>
            </a:r>
            <a:r>
              <a:rPr lang="en-US" dirty="0" smtClean="0"/>
              <a:t>. </a:t>
            </a:r>
          </a:p>
          <a:p>
            <a:r>
              <a:rPr lang="it-IT" b="1" dirty="0" smtClean="0">
                <a:solidFill>
                  <a:srgbClr val="0000CC"/>
                </a:solidFill>
              </a:rPr>
              <a:t>In cadrul BDR</a:t>
            </a:r>
            <a:r>
              <a:rPr lang="it-IT" dirty="0" smtClean="0"/>
              <a:t>, datele </a:t>
            </a:r>
            <a:r>
              <a:rPr lang="it-IT" b="1" dirty="0" smtClean="0">
                <a:solidFill>
                  <a:srgbClr val="0000CC"/>
                </a:solidFill>
              </a:rPr>
              <a:t>sunt organizate </a:t>
            </a:r>
            <a:r>
              <a:rPr lang="it-IT" dirty="0" smtClean="0"/>
              <a:t>sub forma unor </a:t>
            </a:r>
            <a:r>
              <a:rPr lang="it-IT" b="1" dirty="0" smtClean="0">
                <a:solidFill>
                  <a:srgbClr val="0000CC"/>
                </a:solidFill>
              </a:rPr>
              <a:t>tablouri bidimensionale (tabele) de date</a:t>
            </a:r>
            <a:r>
              <a:rPr lang="it-IT" dirty="0" smtClean="0"/>
              <a:t>, numite</a:t>
            </a:r>
            <a:r>
              <a:rPr lang="it-IT" b="1" dirty="0" smtClean="0"/>
              <a:t> </a:t>
            </a:r>
            <a:r>
              <a:rPr lang="it-IT" b="1" dirty="0" smtClean="0">
                <a:solidFill>
                  <a:srgbClr val="0000CC"/>
                </a:solidFill>
              </a:rPr>
              <a:t>relatii</a:t>
            </a:r>
            <a:r>
              <a:rPr lang="it-IT" dirty="0" smtClean="0"/>
              <a:t>.  </a:t>
            </a:r>
            <a:endParaRPr lang="en-US" dirty="0" smtClean="0"/>
          </a:p>
          <a:p>
            <a:r>
              <a:rPr lang="it-IT" dirty="0" smtClean="0"/>
              <a:t>Tabelele sunt utilizate in diferite operatii si servesc la obtinerea unor informatii. Operțiile cele mai frecvente în obținerea informațiilor se numesc </a:t>
            </a:r>
            <a:r>
              <a:rPr lang="it-IT" b="1" dirty="0" smtClean="0"/>
              <a:t>asocieri</a:t>
            </a:r>
            <a:r>
              <a:rPr lang="it-IT" dirty="0" smtClean="0"/>
              <a:t>. </a:t>
            </a:r>
            <a:endParaRPr lang="en-US" dirty="0" smtClean="0"/>
          </a:p>
          <a:p>
            <a:r>
              <a:rPr lang="it-IT" b="1" i="1" dirty="0" smtClean="0"/>
              <a:t>Asocierile</a:t>
            </a:r>
            <a:r>
              <a:rPr lang="it-IT" dirty="0" smtClean="0"/>
              <a:t> dintre relatii se reprezinta explicit prin </a:t>
            </a:r>
            <a:r>
              <a:rPr lang="it-IT" b="1" i="1" dirty="0" smtClean="0"/>
              <a:t>atribute</a:t>
            </a:r>
            <a:r>
              <a:rPr lang="it-IT" dirty="0" smtClean="0"/>
              <a:t> de legatura.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639762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00CC"/>
                </a:solidFill>
              </a:rPr>
              <a:t>Elementele de baza ale modelului relațional pentru BDR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86800" cy="5867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9600" dirty="0" smtClean="0">
                <a:latin typeface="Arial" pitchFamily="34" charset="0"/>
                <a:cs typeface="Arial" pitchFamily="34" charset="0"/>
              </a:rPr>
              <a:t>Prezentarea structurii relationale a datelor pentru BDR impune definirea notiunilor de: </a:t>
            </a:r>
            <a:endParaRPr lang="en-US" sz="9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9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domeniu, </a:t>
            </a:r>
            <a:endParaRPr lang="en-US" sz="9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9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relatie, </a:t>
            </a:r>
            <a:endParaRPr lang="en-US" sz="9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9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atribut si </a:t>
            </a:r>
            <a:endParaRPr lang="en-US" sz="9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9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schema a unei relatii</a:t>
            </a:r>
            <a:r>
              <a:rPr lang="it-IT" sz="9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9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t-IT" sz="9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Domeniu </a:t>
            </a:r>
            <a:endParaRPr lang="en-US" sz="9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sz="9600" b="1" i="1" u="sng" dirty="0" smtClean="0">
                <a:latin typeface="Arial" pitchFamily="34" charset="0"/>
                <a:cs typeface="Arial" pitchFamily="34" charset="0"/>
              </a:rPr>
              <a:t>Definitie:</a:t>
            </a:r>
            <a:r>
              <a:rPr lang="it-IT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96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Domeniu (eng. Domain) = o multime de valori avand asociat un nume. </a:t>
            </a:r>
            <a:endParaRPr lang="en-US" sz="96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sz="9600" dirty="0" smtClean="0">
                <a:latin typeface="Arial" pitchFamily="34" charset="0"/>
                <a:cs typeface="Arial" pitchFamily="34" charset="0"/>
              </a:rPr>
              <a:t>Un domeniu se poate </a:t>
            </a:r>
            <a:r>
              <a:rPr lang="it-IT" sz="9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defini explicit</a:t>
            </a:r>
            <a:r>
              <a:rPr lang="it-IT" sz="9600" dirty="0" smtClean="0">
                <a:latin typeface="Arial" pitchFamily="34" charset="0"/>
                <a:cs typeface="Arial" pitchFamily="34" charset="0"/>
              </a:rPr>
              <a:t>, prin enumerarea tuturor valorilor apartinând acestuia sau </a:t>
            </a:r>
            <a:r>
              <a:rPr lang="it-IT" sz="9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implici</a:t>
            </a:r>
            <a:r>
              <a:rPr lang="it-IT" sz="9600" dirty="0" smtClean="0">
                <a:latin typeface="Arial" pitchFamily="34" charset="0"/>
                <a:cs typeface="Arial" pitchFamily="34" charset="0"/>
              </a:rPr>
              <a:t>t, prin precizarea proprietatilor pe care le au valorile din cadrul domeniului respectiv.</a:t>
            </a:r>
            <a:endParaRPr lang="en-US" sz="9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sz="8000" b="1" i="1" u="sng" dirty="0" smtClean="0"/>
              <a:t>Exemplu 1</a:t>
            </a:r>
            <a:r>
              <a:rPr lang="it-IT" sz="8000" b="1" i="1" dirty="0" smtClean="0"/>
              <a:t>: </a:t>
            </a:r>
            <a:r>
              <a:rPr lang="it-IT" sz="8000" b="1" dirty="0" smtClean="0"/>
              <a:t>Sa consideram un exemplu, de descriere și de prezentare a domeniilor. Fie </a:t>
            </a:r>
            <a:r>
              <a:rPr lang="it-IT" sz="8000" b="1" dirty="0" smtClean="0">
                <a:solidFill>
                  <a:srgbClr val="FF0000"/>
                </a:solidFill>
              </a:rPr>
              <a:t>D1, D2, D3, </a:t>
            </a:r>
            <a:r>
              <a:rPr lang="it-IT" sz="8000" b="1" dirty="0" smtClean="0"/>
              <a:t>definite după cum urmează:</a:t>
            </a:r>
            <a:endParaRPr lang="en-US" sz="8000" b="1" dirty="0" smtClean="0"/>
          </a:p>
          <a:p>
            <a:pPr>
              <a:buNone/>
            </a:pPr>
            <a:r>
              <a:rPr lang="it-IT" sz="8000" b="1" dirty="0" smtClean="0">
                <a:solidFill>
                  <a:srgbClr val="FF0000"/>
                </a:solidFill>
              </a:rPr>
              <a:t>D1</a:t>
            </a:r>
            <a:r>
              <a:rPr lang="it-IT" sz="8000" b="1" dirty="0" smtClean="0"/>
              <a:t> = {"F","M"}  - </a:t>
            </a:r>
            <a:r>
              <a:rPr lang="it-IT" sz="9600" dirty="0" smtClean="0">
                <a:solidFill>
                  <a:srgbClr val="00B0F0"/>
                </a:solidFill>
              </a:rPr>
              <a:t>definire explicita </a:t>
            </a:r>
            <a:endParaRPr lang="en-US" sz="96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it-IT" sz="9600" b="1" dirty="0" smtClean="0">
                <a:solidFill>
                  <a:srgbClr val="FF0000"/>
                </a:solidFill>
              </a:rPr>
              <a:t>D2</a:t>
            </a:r>
            <a:r>
              <a:rPr lang="it-IT" sz="9600" b="1" dirty="0" smtClean="0"/>
              <a:t> = {x / x apartine N, x apartine [0,100] }  - </a:t>
            </a:r>
            <a:r>
              <a:rPr lang="it-IT" sz="9600" dirty="0" smtClean="0">
                <a:solidFill>
                  <a:srgbClr val="7030A0"/>
                </a:solidFill>
              </a:rPr>
              <a:t>definirea implicita</a:t>
            </a:r>
            <a:endParaRPr lang="en-US" sz="96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it-IT" sz="9600" b="1" dirty="0" smtClean="0">
                <a:solidFill>
                  <a:srgbClr val="FF0000"/>
                </a:solidFill>
              </a:rPr>
              <a:t>D3</a:t>
            </a:r>
            <a:r>
              <a:rPr lang="it-IT" sz="9600" b="1" dirty="0" smtClean="0"/>
              <a:t> = {s/s=sir de caractere}  - </a:t>
            </a:r>
            <a:r>
              <a:rPr lang="it-IT" sz="9600" dirty="0" smtClean="0">
                <a:solidFill>
                  <a:srgbClr val="7030A0"/>
                </a:solidFill>
              </a:rPr>
              <a:t>definirea implicita</a:t>
            </a:r>
            <a:endParaRPr lang="en-US" sz="96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it-IT" sz="3100" b="1" u="sng" dirty="0" smtClean="0">
                <a:solidFill>
                  <a:srgbClr val="FF0000"/>
                </a:solidFill>
              </a:rPr>
              <a:t/>
            </a:r>
            <a:br>
              <a:rPr lang="it-IT" sz="3100" b="1" u="sng" dirty="0" smtClean="0">
                <a:solidFill>
                  <a:srgbClr val="FF0000"/>
                </a:solidFill>
              </a:rPr>
            </a:br>
            <a:r>
              <a:rPr lang="it-IT" sz="3100" b="1" u="sng" dirty="0" smtClean="0">
                <a:solidFill>
                  <a:srgbClr val="FF0000"/>
                </a:solidFill>
              </a:rPr>
              <a:t>Exemplu 2</a:t>
            </a:r>
            <a:r>
              <a:rPr lang="it-IT" sz="3100" dirty="0" smtClean="0"/>
              <a:t>: </a:t>
            </a:r>
            <a:r>
              <a:rPr lang="it-IT" sz="3100" b="1" dirty="0" smtClean="0">
                <a:solidFill>
                  <a:srgbClr val="0000CC"/>
                </a:solidFill>
              </a:rPr>
              <a:t>Domenii concrete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054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D1</a:t>
            </a:r>
            <a:r>
              <a:rPr lang="it-IT" dirty="0" smtClean="0"/>
              <a:t>= </a:t>
            </a:r>
            <a:r>
              <a:rPr lang="it-IT" b="1" dirty="0" smtClean="0"/>
              <a:t>Culori</a:t>
            </a:r>
            <a:r>
              <a:rPr lang="it-IT" dirty="0" smtClean="0"/>
              <a:t> = {rosu, galben, albastru, violet, verde} </a:t>
            </a:r>
            <a:endParaRPr lang="en-US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D2</a:t>
            </a:r>
            <a:r>
              <a:rPr lang="it-IT" dirty="0" smtClean="0"/>
              <a:t>= </a:t>
            </a:r>
            <a:r>
              <a:rPr lang="it-IT" b="1" dirty="0" smtClean="0"/>
              <a:t>Nota   </a:t>
            </a:r>
            <a:r>
              <a:rPr lang="it-IT" dirty="0" smtClean="0"/>
              <a:t>= {1, 2, 3, 4, 5, 6, 7, 8, 9, 10} sau Nota = {n ∈ N* | n ≥ 1 si n ≤ 10} </a:t>
            </a:r>
            <a:endParaRPr lang="en-US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D3</a:t>
            </a:r>
            <a:r>
              <a:rPr lang="fr-FR" dirty="0" smtClean="0"/>
              <a:t>= </a:t>
            </a:r>
            <a:r>
              <a:rPr lang="fr-FR" b="1" dirty="0" smtClean="0"/>
              <a:t>Sir40</a:t>
            </a:r>
            <a:r>
              <a:rPr lang="fr-FR" dirty="0" smtClean="0"/>
              <a:t>   = {</a:t>
            </a:r>
            <a:r>
              <a:rPr lang="fr-FR" dirty="0" err="1" smtClean="0"/>
              <a:t>Multimea</a:t>
            </a:r>
            <a:r>
              <a:rPr lang="fr-FR" dirty="0" smtClean="0"/>
              <a:t> </a:t>
            </a:r>
            <a:r>
              <a:rPr lang="fr-FR" dirty="0" err="1" smtClean="0"/>
              <a:t>sirurilor</a:t>
            </a:r>
            <a:r>
              <a:rPr lang="fr-FR" dirty="0" smtClean="0"/>
              <a:t> de </a:t>
            </a:r>
            <a:r>
              <a:rPr lang="fr-FR" dirty="0" err="1" smtClean="0"/>
              <a:t>maxim</a:t>
            </a:r>
            <a:r>
              <a:rPr lang="fr-FR" dirty="0" smtClean="0"/>
              <a:t> 40 de </a:t>
            </a:r>
            <a:r>
              <a:rPr lang="fr-FR" dirty="0" err="1" smtClean="0"/>
              <a:t>caractere</a:t>
            </a:r>
            <a:r>
              <a:rPr lang="fr-FR" dirty="0" smtClean="0"/>
              <a:t>} </a:t>
            </a:r>
            <a:endParaRPr lang="en-US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D4</a:t>
            </a:r>
            <a:r>
              <a:rPr lang="it-IT" dirty="0" smtClean="0"/>
              <a:t>={</a:t>
            </a:r>
            <a:r>
              <a:rPr lang="it-IT" b="1" dirty="0" smtClean="0"/>
              <a:t>Numar</a:t>
            </a:r>
            <a:r>
              <a:rPr lang="it-IT" dirty="0" smtClean="0"/>
              <a:t> = Multimea numerelor intregi pozitive din intervalul [0, 100000]}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RELATII PRIN DOMENII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839200" cy="6324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sz="3800" dirty="0" smtClean="0"/>
              <a:t>Pentru un ansamblu de domenii </a:t>
            </a:r>
            <a:r>
              <a:rPr lang="it-IT" sz="3800" b="1" dirty="0" smtClean="0">
                <a:solidFill>
                  <a:srgbClr val="FF0000"/>
                </a:solidFill>
              </a:rPr>
              <a:t>D1, D2, ..., Dn </a:t>
            </a:r>
            <a:r>
              <a:rPr lang="it-IT" sz="3800" b="1" i="1" dirty="0" smtClean="0"/>
              <a:t>produsul catezian</a:t>
            </a:r>
            <a:r>
              <a:rPr lang="it-IT" sz="3800" dirty="0" smtClean="0"/>
              <a:t> al acestora </a:t>
            </a:r>
          </a:p>
          <a:p>
            <a:pPr marL="0" indent="0">
              <a:buNone/>
            </a:pPr>
            <a:r>
              <a:rPr lang="it-IT" sz="3800" dirty="0" smtClean="0"/>
              <a:t>reprezinta  ansamblul </a:t>
            </a:r>
            <a:r>
              <a:rPr lang="it-IT" sz="3800" b="1" i="1" dirty="0" smtClean="0"/>
              <a:t>tuplurilor</a:t>
            </a:r>
            <a:r>
              <a:rPr lang="it-IT" sz="3800" dirty="0" smtClean="0"/>
              <a:t> (engl. </a:t>
            </a:r>
            <a:r>
              <a:rPr lang="it-IT" sz="3800" b="1" dirty="0" smtClean="0">
                <a:solidFill>
                  <a:srgbClr val="7030A0"/>
                </a:solidFill>
              </a:rPr>
              <a:t>Tuple</a:t>
            </a:r>
            <a:r>
              <a:rPr lang="it-IT" sz="3800" dirty="0" smtClean="0"/>
              <a:t>, tuplu, </a:t>
            </a:r>
            <a:r>
              <a:rPr lang="en-US" sz="3800" dirty="0" err="1" smtClean="0"/>
              <a:t>cortej</a:t>
            </a:r>
            <a:r>
              <a:rPr lang="it-IT" sz="3800" dirty="0" smtClean="0"/>
              <a:t>) </a:t>
            </a:r>
            <a:r>
              <a:rPr lang="it-IT" sz="3800" b="1" dirty="0" smtClean="0"/>
              <a:t>&lt;v1, v2, ..., vn&gt;</a:t>
            </a:r>
            <a:r>
              <a:rPr lang="it-IT" sz="3800" dirty="0" smtClean="0"/>
              <a:t>, unde: </a:t>
            </a:r>
            <a:endParaRPr lang="en-US" sz="3800" dirty="0" smtClean="0"/>
          </a:p>
          <a:p>
            <a:pPr lvl="0">
              <a:buNone/>
            </a:pPr>
            <a:r>
              <a:rPr lang="it-IT" sz="3800" b="1" dirty="0" smtClean="0"/>
              <a:t>v1</a:t>
            </a:r>
            <a:r>
              <a:rPr lang="it-IT" sz="3800" dirty="0" smtClean="0"/>
              <a:t> este o valoare apartinând domeniului </a:t>
            </a:r>
            <a:r>
              <a:rPr lang="it-IT" sz="3800" b="1" dirty="0" smtClean="0"/>
              <a:t>D1, </a:t>
            </a:r>
            <a:endParaRPr lang="en-US" sz="3800" b="1" dirty="0" smtClean="0"/>
          </a:p>
          <a:p>
            <a:pPr lvl="0">
              <a:buNone/>
            </a:pPr>
            <a:r>
              <a:rPr lang="it-IT" sz="3800" b="1" dirty="0" smtClean="0"/>
              <a:t>v2</a:t>
            </a:r>
            <a:r>
              <a:rPr lang="it-IT" sz="3800" dirty="0" smtClean="0"/>
              <a:t> este o valoare din </a:t>
            </a:r>
            <a:r>
              <a:rPr lang="it-IT" sz="3800" b="1" dirty="0" smtClean="0"/>
              <a:t>D2</a:t>
            </a:r>
            <a:r>
              <a:rPr lang="it-IT" sz="3800" dirty="0" smtClean="0"/>
              <a:t> s.a.m.d.</a:t>
            </a:r>
            <a:endParaRPr lang="en-US" sz="3800" dirty="0" smtClean="0"/>
          </a:p>
          <a:p>
            <a:pPr>
              <a:buNone/>
            </a:pPr>
            <a:r>
              <a:rPr lang="it-IT" sz="3800" dirty="0" smtClean="0"/>
              <a:t>Or, formal acest lucru poate fi scris:</a:t>
            </a:r>
            <a:endParaRPr lang="en-US" sz="3800" dirty="0" smtClean="0"/>
          </a:p>
          <a:p>
            <a:pPr algn="ctr">
              <a:buNone/>
            </a:pPr>
            <a:r>
              <a:rPr lang="it-IT" sz="3800" b="1" dirty="0" smtClean="0">
                <a:solidFill>
                  <a:srgbClr val="FF0000"/>
                </a:solidFill>
              </a:rPr>
              <a:t>D1 × D2 × … × Dn = { (v1 , v2 , …, vn ) | vi ∈ Di , i = 1, …, n}</a:t>
            </a:r>
            <a:endParaRPr lang="en-US" sz="3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3800" b="1" dirty="0" smtClean="0"/>
              <a:t> </a:t>
            </a:r>
            <a:r>
              <a:rPr lang="it-IT" sz="3800" dirty="0" smtClean="0"/>
              <a:t>Astfel, pentru </a:t>
            </a:r>
            <a:r>
              <a:rPr lang="it-IT" sz="3800" b="1" i="1" u="sng" dirty="0" smtClean="0"/>
              <a:t>Exemplul 2</a:t>
            </a:r>
            <a:r>
              <a:rPr lang="it-IT" sz="3800" dirty="0" smtClean="0"/>
              <a:t>, am putea precăuta următorul Produs Cartezian:</a:t>
            </a:r>
            <a:endParaRPr lang="en-US" sz="3800" dirty="0" smtClean="0"/>
          </a:p>
          <a:p>
            <a:pPr algn="ctr">
              <a:buNone/>
            </a:pPr>
            <a:r>
              <a:rPr lang="it-IT" sz="3800" dirty="0" smtClean="0"/>
              <a:t> </a:t>
            </a:r>
            <a:r>
              <a:rPr lang="it-IT" sz="3800" b="1" dirty="0" smtClean="0">
                <a:solidFill>
                  <a:srgbClr val="FF0000"/>
                </a:solidFill>
              </a:rPr>
              <a:t>PC = Numar × Sir40 × Numar × Numar × Sir40 × Sir40</a:t>
            </a:r>
            <a:endParaRPr lang="en-US" sz="3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3800" b="1" dirty="0" smtClean="0"/>
              <a:t> </a:t>
            </a:r>
            <a:r>
              <a:rPr lang="it-IT" sz="3800" dirty="0" smtClean="0"/>
              <a:t>In </a:t>
            </a:r>
            <a:r>
              <a:rPr lang="it-IT" sz="3800" b="1" i="1" u="sng" dirty="0" smtClean="0"/>
              <a:t>Exemplul 1</a:t>
            </a:r>
            <a:r>
              <a:rPr lang="it-IT" sz="3800" dirty="0" smtClean="0"/>
              <a:t>, </a:t>
            </a:r>
            <a:r>
              <a:rPr lang="it-IT" sz="3800" b="1" dirty="0" smtClean="0">
                <a:solidFill>
                  <a:srgbClr val="7030A0"/>
                </a:solidFill>
              </a:rPr>
              <a:t>tuplurile</a:t>
            </a:r>
            <a:r>
              <a:rPr lang="it-IT" sz="3800" dirty="0" smtClean="0"/>
              <a:t>: </a:t>
            </a:r>
          </a:p>
          <a:p>
            <a:pPr marL="0" indent="0">
              <a:buNone/>
            </a:pPr>
            <a:r>
              <a:rPr lang="it-IT" sz="3800" dirty="0" smtClean="0"/>
              <a:t>&lt;"Maria", "F", 50&gt;, </a:t>
            </a:r>
          </a:p>
          <a:p>
            <a:pPr marL="0" indent="0">
              <a:buNone/>
            </a:pPr>
            <a:r>
              <a:rPr lang="it-IT" sz="3800" dirty="0" smtClean="0"/>
              <a:t>&lt;"Vasile", "M",15&gt;, </a:t>
            </a:r>
          </a:p>
          <a:p>
            <a:pPr marL="0" indent="0">
              <a:buNone/>
            </a:pPr>
            <a:r>
              <a:rPr lang="it-IT" sz="3800" dirty="0" smtClean="0"/>
              <a:t>&lt;"Vasile","M",20&gt;, </a:t>
            </a:r>
          </a:p>
          <a:p>
            <a:pPr marL="0" indent="0">
              <a:buNone/>
            </a:pPr>
            <a:r>
              <a:rPr lang="it-IT" sz="3800" dirty="0" smtClean="0"/>
              <a:t>&lt;"Vasile", "F",100&gt; </a:t>
            </a:r>
          </a:p>
          <a:p>
            <a:pPr marL="0" indent="0">
              <a:buNone/>
            </a:pPr>
            <a:r>
              <a:rPr lang="it-IT" sz="3800" dirty="0" smtClean="0"/>
              <a:t>apartin produsului cartezian: </a:t>
            </a:r>
            <a:r>
              <a:rPr lang="it-IT" sz="3800" b="1" dirty="0" smtClean="0"/>
              <a:t>D3 x D1 x D2, </a:t>
            </a:r>
            <a:endParaRPr lang="en-US" sz="3800" b="1" dirty="0" smtClean="0"/>
          </a:p>
          <a:p>
            <a:pPr marL="0" indent="0">
              <a:buNone/>
            </a:pPr>
            <a:r>
              <a:rPr lang="it-IT" sz="3800" b="1" dirty="0" smtClean="0"/>
              <a:t>Notă:</a:t>
            </a:r>
            <a:r>
              <a:rPr lang="it-IT" sz="3800" dirty="0" smtClean="0"/>
              <a:t>Trebuie de mentionat ca in sirul de domenii care participa la un produs cartezian  unele se pot regasi in mod repetat.</a:t>
            </a:r>
          </a:p>
          <a:p>
            <a:pPr>
              <a:buNone/>
            </a:pPr>
            <a:r>
              <a:rPr lang="it-IT" sz="3800" b="1" dirty="0" smtClean="0">
                <a:solidFill>
                  <a:srgbClr val="FF0000"/>
                </a:solidFill>
              </a:rPr>
              <a:t>D1</a:t>
            </a:r>
            <a:r>
              <a:rPr lang="it-IT" sz="3800" b="1" dirty="0" smtClean="0"/>
              <a:t> = {"F","M"}  - </a:t>
            </a:r>
            <a:r>
              <a:rPr lang="it-IT" sz="3800" dirty="0" smtClean="0">
                <a:solidFill>
                  <a:srgbClr val="00B0F0"/>
                </a:solidFill>
              </a:rPr>
              <a:t>definire explicita </a:t>
            </a:r>
            <a:endParaRPr lang="en-US" sz="38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it-IT" sz="3800" b="1" dirty="0" smtClean="0">
                <a:solidFill>
                  <a:srgbClr val="FF0000"/>
                </a:solidFill>
              </a:rPr>
              <a:t>D2</a:t>
            </a:r>
            <a:r>
              <a:rPr lang="it-IT" sz="3800" b="1" dirty="0" smtClean="0"/>
              <a:t> = {x / x apartine N, x apartine [0,100] }  - </a:t>
            </a:r>
            <a:r>
              <a:rPr lang="it-IT" sz="3800" dirty="0" smtClean="0">
                <a:solidFill>
                  <a:srgbClr val="7030A0"/>
                </a:solidFill>
              </a:rPr>
              <a:t>definirea implicita</a:t>
            </a:r>
            <a:endParaRPr lang="en-US" sz="38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it-IT" sz="3800" b="1" dirty="0" smtClean="0">
                <a:solidFill>
                  <a:srgbClr val="FF0000"/>
                </a:solidFill>
              </a:rPr>
              <a:t>D3</a:t>
            </a:r>
            <a:r>
              <a:rPr lang="it-IT" sz="3800" b="1" dirty="0" smtClean="0"/>
              <a:t> = {s/s=sir de caractere}  - </a:t>
            </a:r>
            <a:r>
              <a:rPr lang="it-IT" sz="3800" dirty="0" smtClean="0">
                <a:solidFill>
                  <a:srgbClr val="7030A0"/>
                </a:solidFill>
              </a:rPr>
              <a:t>definirea implicita</a:t>
            </a:r>
            <a:endParaRPr lang="en-US" sz="3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3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it-IT" sz="3100" b="1" dirty="0" smtClean="0">
                <a:solidFill>
                  <a:srgbClr val="0000CC"/>
                </a:solidFill>
              </a:rPr>
              <a:t/>
            </a:r>
            <a:br>
              <a:rPr lang="it-IT" sz="3100" b="1" dirty="0" smtClean="0">
                <a:solidFill>
                  <a:srgbClr val="0000CC"/>
                </a:solidFill>
              </a:rPr>
            </a:br>
            <a:r>
              <a:rPr lang="it-IT" sz="3100" b="1" dirty="0" smtClean="0">
                <a:solidFill>
                  <a:srgbClr val="0000CC"/>
                </a:solidFill>
              </a:rPr>
              <a:t>Relatie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248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it-IT" sz="3400" b="1" dirty="0" smtClean="0"/>
              <a:t>Sa consideram, urmatorul exemplu:</a:t>
            </a:r>
          </a:p>
          <a:p>
            <a:pPr>
              <a:buNone/>
            </a:pPr>
            <a:endParaRPr lang="it-IT" sz="3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</a:rPr>
              <a:t>D1</a:t>
            </a:r>
            <a:r>
              <a:rPr lang="it-IT" b="1" dirty="0" smtClean="0"/>
              <a:t>=Nume_Persoana={"Maria", "Vasile"}, </a:t>
            </a:r>
          </a:p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</a:rPr>
              <a:t>D2</a:t>
            </a:r>
            <a:r>
              <a:rPr lang="it-IT" b="1" dirty="0" smtClean="0"/>
              <a:t>=Genul={"F","M"},</a:t>
            </a:r>
          </a:p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</a:rPr>
              <a:t>D3</a:t>
            </a:r>
            <a:r>
              <a:rPr lang="it-IT" b="1" dirty="0" smtClean="0"/>
              <a:t>=Virsta={30,35}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it-IT" dirty="0" smtClean="0"/>
              <a:t>PC=D1xD2xD3= (D1xD2)xD3= (({</a:t>
            </a:r>
            <a:r>
              <a:rPr lang="it-IT" b="1" dirty="0" smtClean="0"/>
              <a:t>"Maria", "Vasile"</a:t>
            </a:r>
            <a:r>
              <a:rPr lang="it-IT" dirty="0" smtClean="0"/>
              <a:t>}x{"F","M"}) xD3)=</a:t>
            </a:r>
            <a:endParaRPr lang="en-US" dirty="0" smtClean="0"/>
          </a:p>
          <a:p>
            <a:pPr>
              <a:buNone/>
            </a:pPr>
            <a:r>
              <a:rPr lang="it-IT" dirty="0" smtClean="0"/>
              <a:t>=(((</a:t>
            </a:r>
            <a:r>
              <a:rPr lang="it-IT" b="1" dirty="0" smtClean="0"/>
              <a:t>"Maria",</a:t>
            </a:r>
            <a:r>
              <a:rPr lang="it-IT" dirty="0" smtClean="0"/>
              <a:t>"F"),(</a:t>
            </a:r>
            <a:r>
              <a:rPr lang="it-IT" b="1" dirty="0" smtClean="0"/>
              <a:t>"Maria",</a:t>
            </a:r>
            <a:r>
              <a:rPr lang="it-IT" dirty="0" smtClean="0"/>
              <a:t>"M"),</a:t>
            </a:r>
            <a:r>
              <a:rPr lang="it-IT" b="1" dirty="0" smtClean="0"/>
              <a:t>("Vasile",</a:t>
            </a:r>
            <a:r>
              <a:rPr lang="it-IT" dirty="0" smtClean="0"/>
              <a:t>"F"),(</a:t>
            </a:r>
            <a:r>
              <a:rPr lang="it-IT" b="1" dirty="0" smtClean="0"/>
              <a:t>"Vasile",</a:t>
            </a:r>
            <a:r>
              <a:rPr lang="it-IT" dirty="0" smtClean="0"/>
              <a:t>"M")) xD3)=</a:t>
            </a:r>
            <a:endParaRPr lang="en-US" dirty="0" smtClean="0"/>
          </a:p>
          <a:p>
            <a:pPr>
              <a:buNone/>
            </a:pPr>
            <a:r>
              <a:rPr lang="it-IT" dirty="0" smtClean="0"/>
              <a:t>=({(</a:t>
            </a:r>
            <a:r>
              <a:rPr lang="it-IT" b="1" dirty="0" smtClean="0"/>
              <a:t>"Maria",</a:t>
            </a:r>
            <a:r>
              <a:rPr lang="it-IT" dirty="0" smtClean="0"/>
              <a:t>"F"),(</a:t>
            </a:r>
            <a:r>
              <a:rPr lang="it-IT" b="1" dirty="0" smtClean="0"/>
              <a:t>"Maria",</a:t>
            </a:r>
            <a:r>
              <a:rPr lang="it-IT" dirty="0" smtClean="0"/>
              <a:t>"M"),</a:t>
            </a:r>
            <a:r>
              <a:rPr lang="it-IT" b="1" dirty="0" smtClean="0"/>
              <a:t>("Vasile",</a:t>
            </a:r>
            <a:r>
              <a:rPr lang="it-IT" dirty="0" smtClean="0"/>
              <a:t>"F"),(</a:t>
            </a:r>
            <a:r>
              <a:rPr lang="it-IT" b="1" dirty="0" smtClean="0"/>
              <a:t>"Vasile",</a:t>
            </a:r>
            <a:r>
              <a:rPr lang="it-IT" dirty="0" smtClean="0"/>
              <a:t>"M")} x{30,35})=</a:t>
            </a:r>
            <a:endParaRPr lang="en-US" dirty="0" smtClean="0"/>
          </a:p>
          <a:p>
            <a:pPr>
              <a:buNone/>
            </a:pPr>
            <a:r>
              <a:rPr lang="it-IT" dirty="0" smtClean="0"/>
              <a:t>=(</a:t>
            </a:r>
            <a:endParaRPr lang="en-US" dirty="0" smtClean="0"/>
          </a:p>
          <a:p>
            <a:pPr>
              <a:buNone/>
            </a:pPr>
            <a:r>
              <a:rPr lang="it-IT" b="1" dirty="0" smtClean="0">
                <a:solidFill>
                  <a:srgbClr val="0000CC"/>
                </a:solidFill>
              </a:rPr>
              <a:t>("Maria","F",30),  - cu semnificatie, adica are sens</a:t>
            </a:r>
            <a:endParaRPr lang="en-US" b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it-IT" b="1" dirty="0" smtClean="0"/>
              <a:t>("Maria","M",30),</a:t>
            </a:r>
            <a:endParaRPr lang="en-US" b="1" dirty="0" smtClean="0"/>
          </a:p>
          <a:p>
            <a:pPr>
              <a:buNone/>
            </a:pPr>
            <a:r>
              <a:rPr lang="it-IT" b="1" dirty="0" smtClean="0"/>
              <a:t>("Vasile","F",30),</a:t>
            </a:r>
            <a:endParaRPr lang="en-US" b="1" dirty="0" smtClean="0"/>
          </a:p>
          <a:p>
            <a:pPr>
              <a:buNone/>
            </a:pPr>
            <a:r>
              <a:rPr lang="it-IT" b="1" dirty="0" smtClean="0">
                <a:solidFill>
                  <a:srgbClr val="00B050"/>
                </a:solidFill>
              </a:rPr>
              <a:t>("Vasile","M",30),</a:t>
            </a: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it-IT" b="1" dirty="0" smtClean="0">
                <a:solidFill>
                  <a:srgbClr val="00B050"/>
                </a:solidFill>
              </a:rPr>
              <a:t>("Maria","F",35),</a:t>
            </a: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it-IT" b="1" dirty="0" smtClean="0"/>
              <a:t>("Maria","M",35),</a:t>
            </a:r>
            <a:endParaRPr lang="en-US" b="1" dirty="0" smtClean="0"/>
          </a:p>
          <a:p>
            <a:pPr>
              <a:buNone/>
            </a:pPr>
            <a:r>
              <a:rPr lang="it-IT" b="1" dirty="0" smtClean="0"/>
              <a:t>("Vasile","F",35),</a:t>
            </a:r>
            <a:endParaRPr lang="en-US" b="1" dirty="0" smtClean="0"/>
          </a:p>
          <a:p>
            <a:pPr>
              <a:buNone/>
            </a:pPr>
            <a:r>
              <a:rPr lang="it-IT" b="1" dirty="0" smtClean="0">
                <a:solidFill>
                  <a:srgbClr val="0000CC"/>
                </a:solidFill>
              </a:rPr>
              <a:t>("Vasile","M",35) - - cu semnificatie, adica are sens</a:t>
            </a:r>
            <a:endParaRPr lang="en-US" b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it-IT" b="1" dirty="0" smtClean="0"/>
              <a:t>)</a:t>
            </a:r>
            <a:endParaRPr lang="en-US" dirty="0" smtClean="0"/>
          </a:p>
          <a:p>
            <a:endParaRPr lang="it-IT" sz="34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it-IT" sz="3100" b="1" dirty="0" smtClean="0">
                <a:solidFill>
                  <a:srgbClr val="0000CC"/>
                </a:solidFill>
              </a:rPr>
              <a:t/>
            </a:r>
            <a:br>
              <a:rPr lang="it-IT" sz="3100" b="1" dirty="0" smtClean="0">
                <a:solidFill>
                  <a:srgbClr val="0000CC"/>
                </a:solidFill>
              </a:rPr>
            </a:br>
            <a:r>
              <a:rPr lang="it-IT" sz="3100" b="1" dirty="0" smtClean="0">
                <a:solidFill>
                  <a:srgbClr val="0000CC"/>
                </a:solidFill>
              </a:rPr>
              <a:t>Relatie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067800" cy="6248400"/>
          </a:xfrm>
        </p:spPr>
        <p:txBody>
          <a:bodyPr>
            <a:normAutofit/>
          </a:bodyPr>
          <a:lstStyle/>
          <a:p>
            <a:r>
              <a:rPr lang="it-IT" sz="3400" b="1" i="1" dirty="0" smtClean="0"/>
              <a:t>Numai unele</a:t>
            </a:r>
            <a:r>
              <a:rPr lang="it-IT" sz="3400" dirty="0" smtClean="0"/>
              <a:t> dintre tuplurile produsului cartezian: </a:t>
            </a:r>
            <a:r>
              <a:rPr lang="it-IT" sz="3400" b="1" dirty="0" smtClean="0"/>
              <a:t>D1 x D2 x D3</a:t>
            </a:r>
            <a:r>
              <a:rPr lang="it-IT" sz="3400" dirty="0" smtClean="0"/>
              <a:t> </a:t>
            </a:r>
            <a:r>
              <a:rPr lang="it-IT" sz="3400" b="1" dirty="0" smtClean="0">
                <a:solidFill>
                  <a:srgbClr val="00B050"/>
                </a:solidFill>
              </a:rPr>
              <a:t>pot avea o semnificatie </a:t>
            </a:r>
            <a:r>
              <a:rPr lang="it-IT" sz="3400" dirty="0" smtClean="0"/>
              <a:t>si </a:t>
            </a:r>
            <a:r>
              <a:rPr lang="it-IT" sz="3400" dirty="0" smtClean="0">
                <a:solidFill>
                  <a:srgbClr val="FF0000"/>
                </a:solidFill>
              </a:rPr>
              <a:t>anume cele care contin numele, sexul si vârsta aceleiasi persoane</a:t>
            </a:r>
            <a:r>
              <a:rPr lang="it-IT" sz="3400" dirty="0" smtClean="0"/>
              <a:t>,, </a:t>
            </a:r>
            <a:r>
              <a:rPr lang="it-IT" sz="3400" b="1" i="1" dirty="0" smtClean="0"/>
              <a:t>daca  presupunem ca exista o singura persoana cu acest nume</a:t>
            </a:r>
            <a:r>
              <a:rPr lang="it-IT" sz="3400" dirty="0" smtClean="0"/>
              <a:t>.</a:t>
            </a:r>
            <a:endParaRPr lang="en-US" sz="3400" dirty="0" smtClean="0"/>
          </a:p>
          <a:p>
            <a:r>
              <a:rPr lang="it-IT" sz="3400" dirty="0" smtClean="0">
                <a:solidFill>
                  <a:srgbClr val="7030A0"/>
                </a:solidFill>
              </a:rPr>
              <a:t>Se desprinde de aici necesitatea </a:t>
            </a:r>
            <a:r>
              <a:rPr lang="it-IT" sz="3400" b="1" dirty="0" smtClean="0">
                <a:solidFill>
                  <a:srgbClr val="7030A0"/>
                </a:solidFill>
              </a:rPr>
              <a:t>definirii unei submultimi de tupluri</a:t>
            </a:r>
            <a:r>
              <a:rPr lang="it-IT" sz="3400" dirty="0" smtClean="0">
                <a:solidFill>
                  <a:srgbClr val="7030A0"/>
                </a:solidFill>
              </a:rPr>
              <a:t>, din cadrul produsului cartezian al domeniilor, submultime care sa cuprinda </a:t>
            </a:r>
            <a:r>
              <a:rPr lang="it-IT" sz="3400" b="1" i="1" dirty="0" smtClean="0">
                <a:solidFill>
                  <a:srgbClr val="7030A0"/>
                </a:solidFill>
              </a:rPr>
              <a:t>numai tuplurile cu semnificatie</a:t>
            </a:r>
            <a:r>
              <a:rPr lang="it-IT" sz="3400" dirty="0" smtClean="0">
                <a:solidFill>
                  <a:srgbClr val="7030A0"/>
                </a:solidFill>
              </a:rPr>
              <a:t>.</a:t>
            </a:r>
            <a:endParaRPr lang="en-US" sz="3400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it-IT" sz="3100" b="1" dirty="0" smtClean="0">
                <a:solidFill>
                  <a:srgbClr val="0000CC"/>
                </a:solidFill>
              </a:rPr>
              <a:t/>
            </a:r>
            <a:br>
              <a:rPr lang="it-IT" sz="3100" b="1" dirty="0" smtClean="0">
                <a:solidFill>
                  <a:srgbClr val="0000CC"/>
                </a:solidFill>
              </a:rPr>
            </a:br>
            <a:r>
              <a:rPr lang="it-IT" sz="3100" b="1" dirty="0" smtClean="0">
                <a:solidFill>
                  <a:srgbClr val="0000CC"/>
                </a:solidFill>
              </a:rPr>
              <a:t>Relatie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067800" cy="4191000"/>
          </a:xfrm>
        </p:spPr>
        <p:txBody>
          <a:bodyPr>
            <a:normAutofit fontScale="77500" lnSpcReduction="20000"/>
          </a:bodyPr>
          <a:lstStyle/>
          <a:p>
            <a:r>
              <a:rPr lang="it-IT" sz="3400" b="1" i="1" u="sng" dirty="0" smtClean="0"/>
              <a:t>Definitie:</a:t>
            </a:r>
            <a:r>
              <a:rPr lang="it-IT" sz="3400" dirty="0" smtClean="0"/>
              <a:t> </a:t>
            </a:r>
            <a:r>
              <a:rPr lang="it-IT" sz="3400" b="1" dirty="0" smtClean="0">
                <a:solidFill>
                  <a:srgbClr val="0000CC"/>
                </a:solidFill>
              </a:rPr>
              <a:t>Relatia</a:t>
            </a:r>
            <a:r>
              <a:rPr lang="it-IT" sz="3400" b="1" dirty="0" smtClean="0"/>
              <a:t> </a:t>
            </a:r>
            <a:r>
              <a:rPr lang="it-IT" sz="3400" dirty="0" smtClean="0"/>
              <a:t>reprezinta </a:t>
            </a:r>
            <a:r>
              <a:rPr lang="it-IT" sz="3400" b="1" dirty="0" smtClean="0">
                <a:solidFill>
                  <a:srgbClr val="FF0000"/>
                </a:solidFill>
              </a:rPr>
              <a:t>un subansamblu</a:t>
            </a:r>
            <a:r>
              <a:rPr lang="it-IT" sz="3400" dirty="0" smtClean="0"/>
              <a:t> al produsului cartezian al mai multor </a:t>
            </a:r>
            <a:r>
              <a:rPr lang="it-IT" sz="3400" b="1" dirty="0" smtClean="0">
                <a:solidFill>
                  <a:srgbClr val="FF0000"/>
                </a:solidFill>
              </a:rPr>
              <a:t>domenii</a:t>
            </a:r>
            <a:r>
              <a:rPr lang="it-IT" sz="3400" dirty="0" smtClean="0"/>
              <a:t>, subansamblu caracterizat </a:t>
            </a:r>
            <a:r>
              <a:rPr lang="it-IT" sz="3400" b="1" dirty="0" smtClean="0"/>
              <a:t>printr-un nume </a:t>
            </a:r>
            <a:r>
              <a:rPr lang="it-IT" sz="3400" dirty="0" smtClean="0"/>
              <a:t>si </a:t>
            </a:r>
            <a:r>
              <a:rPr lang="it-IT" sz="3400" b="1" i="1" dirty="0" smtClean="0">
                <a:solidFill>
                  <a:srgbClr val="7030A0"/>
                </a:solidFill>
              </a:rPr>
              <a:t>care contine tupluri cu semnificatie</a:t>
            </a:r>
            <a:r>
              <a:rPr lang="it-IT" b="1" i="1" dirty="0" smtClean="0">
                <a:solidFill>
                  <a:srgbClr val="7030A0"/>
                </a:solidFill>
              </a:rPr>
              <a:t>. 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ATENTIE!!!</a:t>
            </a:r>
            <a:r>
              <a:rPr lang="it-IT" dirty="0" smtClean="0"/>
              <a:t> Intr-o </a:t>
            </a:r>
            <a:r>
              <a:rPr lang="it-IT" b="1" dirty="0" smtClean="0">
                <a:solidFill>
                  <a:srgbClr val="0000CC"/>
                </a:solidFill>
              </a:rPr>
              <a:t>Relatie</a:t>
            </a:r>
            <a:r>
              <a:rPr lang="it-IT" dirty="0" smtClean="0"/>
              <a:t>, </a:t>
            </a:r>
            <a:r>
              <a:rPr lang="it-IT" b="1" dirty="0" smtClean="0"/>
              <a:t>tuplurile trebuie sa fie distincte </a:t>
            </a:r>
            <a:r>
              <a:rPr lang="it-IT" dirty="0" smtClean="0"/>
              <a:t>(nu se admit duplicari ale tuplurilor) .</a:t>
            </a:r>
          </a:p>
          <a:p>
            <a:r>
              <a:rPr lang="it-IT" b="1" dirty="0" smtClean="0"/>
              <a:t>Reprezentarea tabelara a unei </a:t>
            </a:r>
            <a:r>
              <a:rPr lang="it-IT" b="1" dirty="0" smtClean="0">
                <a:solidFill>
                  <a:srgbClr val="0000CC"/>
                </a:solidFill>
              </a:rPr>
              <a:t>Relații</a:t>
            </a:r>
            <a:r>
              <a:rPr lang="it-IT" b="1" dirty="0" smtClean="0"/>
              <a:t> este preferata adesea altor forme de reprezentare a  relatiilor, întrucat este usor de înteles si de utilizat.</a:t>
            </a:r>
          </a:p>
          <a:p>
            <a:r>
              <a:rPr lang="it-IT" i="1" dirty="0" smtClean="0"/>
              <a:t>O </a:t>
            </a:r>
            <a:r>
              <a:rPr lang="it-IT" b="1" dirty="0" smtClean="0">
                <a:solidFill>
                  <a:srgbClr val="0000CC"/>
                </a:solidFill>
              </a:rPr>
              <a:t>Relatie</a:t>
            </a:r>
            <a:r>
              <a:rPr lang="it-IT" i="1" dirty="0" smtClean="0"/>
              <a:t> se reprezinta printr-o tabela care contine date, fiecare coloana avand asociat un anumit tip de date, dat de domeniul din care provine.</a:t>
            </a:r>
            <a:endParaRPr lang="en-US" b="1" i="1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38200" y="4572000"/>
            <a:ext cx="69469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</a:rPr>
              <a:t>Atribut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1"/>
            <a:ext cx="8991600" cy="373380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In timp ce </a:t>
            </a:r>
            <a:r>
              <a:rPr lang="it-IT" b="1" dirty="0" smtClean="0">
                <a:solidFill>
                  <a:srgbClr val="FF0000"/>
                </a:solidFill>
              </a:rPr>
              <a:t>tuplurile dintr-o relatie trebuie sa fie unice</a:t>
            </a:r>
            <a:r>
              <a:rPr lang="it-IT" dirty="0" smtClean="0"/>
              <a:t> un domeniu poate apare de mai multe ori în produsul cartezian pe baza caruia este definita </a:t>
            </a:r>
            <a:r>
              <a:rPr lang="it-IT" b="1" dirty="0" smtClean="0">
                <a:solidFill>
                  <a:srgbClr val="0000CC"/>
                </a:solidFill>
              </a:rPr>
              <a:t>Relatia</a:t>
            </a:r>
            <a:r>
              <a:rPr lang="it-IT" dirty="0" smtClean="0"/>
              <a:t>.</a:t>
            </a:r>
            <a:endParaRPr lang="en-US" dirty="0" smtClean="0"/>
          </a:p>
          <a:p>
            <a:r>
              <a:rPr lang="it-IT" dirty="0" smtClean="0"/>
              <a:t> Sa consideram, de exemplu c</a:t>
            </a:r>
            <a:r>
              <a:rPr lang="ro-MO" dirty="0" smtClean="0"/>
              <a:t>ă</a:t>
            </a:r>
            <a:r>
              <a:rPr lang="it-IT" dirty="0" smtClean="0"/>
              <a:t> pentru o persoan</a:t>
            </a:r>
            <a:r>
              <a:rPr lang="ro-MO" dirty="0" smtClean="0"/>
              <a:t>ă</a:t>
            </a:r>
            <a:r>
              <a:rPr lang="it-IT" dirty="0" smtClean="0"/>
              <a:t> dispunem de urmatoarele date: </a:t>
            </a:r>
            <a:r>
              <a:rPr lang="it-IT" b="1" dirty="0" smtClean="0">
                <a:solidFill>
                  <a:srgbClr val="00B050"/>
                </a:solidFill>
              </a:rPr>
              <a:t>nume,sex, vârsta si numele sotului/sotiei.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it-IT" dirty="0" smtClean="0"/>
              <a:t>O posibilitate de organizare a acestor date o reprezinta </a:t>
            </a:r>
            <a:r>
              <a:rPr lang="it-IT" b="1" dirty="0" smtClean="0">
                <a:solidFill>
                  <a:srgbClr val="0000CC"/>
                </a:solidFill>
              </a:rPr>
              <a:t>Relatta</a:t>
            </a:r>
            <a:r>
              <a:rPr lang="it-IT" dirty="0" smtClean="0"/>
              <a:t> ce urmeaza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267200"/>
            <a:ext cx="5791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</a:rPr>
              <a:t>Atribut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91600" cy="5943600"/>
          </a:xfrm>
        </p:spPr>
        <p:txBody>
          <a:bodyPr>
            <a:normAutofit fontScale="85000" lnSpcReduction="10000"/>
          </a:bodyPr>
          <a:lstStyle/>
          <a:p>
            <a:r>
              <a:rPr lang="it-IT" b="1" dirty="0" smtClean="0"/>
              <a:t>Într-o organizare eficienta, flexibila, ordinea liniilor si a coloanelor din cadrul tabelei de date nu trebuie sa prezinte nici o importanta. </a:t>
            </a:r>
            <a:endParaRPr lang="ro-MO" b="1" dirty="0" smtClean="0"/>
          </a:p>
          <a:p>
            <a:r>
              <a:rPr lang="it-IT" dirty="0" smtClean="0"/>
              <a:t>Pentru a diferentia coloanele care contin valori ale aceluiasi domeniu si a elimina astfel dependenta de pozitie</a:t>
            </a:r>
            <a:r>
              <a:rPr lang="it-IT" b="1" dirty="0" smtClean="0"/>
              <a:t>, </a:t>
            </a:r>
            <a:r>
              <a:rPr lang="it-IT" b="1" i="1" dirty="0" smtClean="0"/>
              <a:t>în cadrul tabelei se asociaza fiecarei coloane un nume distinct, ceea ce duce la aparitta notiunii de </a:t>
            </a:r>
            <a:r>
              <a:rPr lang="ro-MO" b="1" i="1" u="sng" dirty="0" smtClean="0">
                <a:solidFill>
                  <a:srgbClr val="0000CC"/>
                </a:solidFill>
              </a:rPr>
              <a:t>A</a:t>
            </a:r>
            <a:r>
              <a:rPr lang="it-IT" b="1" i="1" u="sng" dirty="0" smtClean="0">
                <a:solidFill>
                  <a:srgbClr val="0000CC"/>
                </a:solidFill>
              </a:rPr>
              <a:t>tribut</a:t>
            </a:r>
            <a:r>
              <a:rPr lang="it-IT" b="1" dirty="0" smtClean="0">
                <a:solidFill>
                  <a:srgbClr val="0000CC"/>
                </a:solidFill>
              </a:rPr>
              <a:t>.</a:t>
            </a:r>
            <a:endParaRPr lang="en-US" b="1" dirty="0" smtClean="0">
              <a:solidFill>
                <a:srgbClr val="0000CC"/>
              </a:solidFill>
            </a:endParaRPr>
          </a:p>
          <a:p>
            <a:r>
              <a:rPr lang="it-IT" b="1" dirty="0" smtClean="0"/>
              <a:t> </a:t>
            </a:r>
            <a:r>
              <a:rPr lang="it-IT" b="1" i="1" u="sng" dirty="0" smtClean="0">
                <a:solidFill>
                  <a:srgbClr val="FF0000"/>
                </a:solidFill>
              </a:rPr>
              <a:t>Definitie: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0000CC"/>
                </a:solidFill>
              </a:rPr>
              <a:t>Atributul</a:t>
            </a:r>
            <a:r>
              <a:rPr lang="it-IT" dirty="0" smtClean="0">
                <a:solidFill>
                  <a:srgbClr val="0000CC"/>
                </a:solidFill>
              </a:rPr>
              <a:t> </a:t>
            </a:r>
            <a:r>
              <a:rPr lang="it-IT" dirty="0" smtClean="0"/>
              <a:t>(eng. attribute) </a:t>
            </a:r>
            <a:r>
              <a:rPr lang="it-IT" b="1" dirty="0" smtClean="0"/>
              <a:t>reprezinta </a:t>
            </a:r>
            <a:r>
              <a:rPr lang="it-IT" b="1" dirty="0" smtClean="0">
                <a:solidFill>
                  <a:srgbClr val="7030A0"/>
                </a:solidFill>
              </a:rPr>
              <a:t>coloana</a:t>
            </a:r>
            <a:r>
              <a:rPr lang="it-IT" b="1" dirty="0" smtClean="0"/>
              <a:t> unei relații</a:t>
            </a:r>
            <a:r>
              <a:rPr lang="it-IT" dirty="0" smtClean="0"/>
              <a:t> (tabelă de date), </a:t>
            </a:r>
            <a:r>
              <a:rPr lang="it-IT" b="1" dirty="0" smtClean="0">
                <a:solidFill>
                  <a:srgbClr val="7030A0"/>
                </a:solidFill>
              </a:rPr>
              <a:t>caracterizata printr-un nume</a:t>
            </a:r>
            <a:r>
              <a:rPr lang="it-IT" dirty="0" smtClean="0"/>
              <a:t>. </a:t>
            </a:r>
            <a:endParaRPr lang="ro-MO" dirty="0" smtClean="0"/>
          </a:p>
          <a:p>
            <a:r>
              <a:rPr lang="it-IT" b="1" dirty="0" smtClean="0"/>
              <a:t>Numele coloanei </a:t>
            </a:r>
            <a:r>
              <a:rPr lang="it-IT" dirty="0" smtClean="0"/>
              <a:t>(atributului) </a:t>
            </a:r>
            <a:r>
              <a:rPr lang="it-IT" b="1" dirty="0" smtClean="0"/>
              <a:t>exprima de obicei semnificatia valorilor din cadrul coloanei respective</a:t>
            </a:r>
            <a:r>
              <a:rPr lang="it-IT" dirty="0" smtClean="0"/>
              <a:t>.</a:t>
            </a:r>
            <a:endParaRPr lang="en-US" dirty="0" smtClean="0"/>
          </a:p>
          <a:p>
            <a:r>
              <a:rPr lang="it-IT" b="1" i="1" dirty="0" smtClean="0">
                <a:solidFill>
                  <a:srgbClr val="0000CC"/>
                </a:solidFill>
              </a:rPr>
              <a:t>Deoarece o relatie are o reprezentare tabelara </a:t>
            </a:r>
            <a:r>
              <a:rPr lang="it-IT" dirty="0" smtClean="0"/>
              <a:t>putem vorbi de ‘</a:t>
            </a:r>
            <a:r>
              <a:rPr lang="it-IT" b="1" i="1" dirty="0" smtClean="0"/>
              <a:t>coloana a unei relatii</a:t>
            </a:r>
            <a:r>
              <a:rPr lang="it-IT" dirty="0" smtClean="0"/>
              <a:t>’. In mod obisnuit, într-o tabela coloanele au un nume</a:t>
            </a:r>
            <a:r>
              <a:rPr lang="ro-MO" dirty="0" smtClean="0"/>
              <a:t> si acest nume nu trebuie să se repete</a:t>
            </a:r>
            <a:r>
              <a:rPr lang="it-IT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vi-VN" sz="36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Schema </a:t>
            </a:r>
            <a:r>
              <a:rPr lang="ro-MO" sz="36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 </a:t>
            </a:r>
            <a:r>
              <a:rPr lang="vi-VN" sz="36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relații </a:t>
            </a:r>
            <a:r>
              <a:rPr lang="ro-MO" dirty="0" smtClean="0"/>
              <a:t/>
            </a:r>
            <a:br>
              <a:rPr lang="ro-M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96000"/>
          </a:xfrm>
        </p:spPr>
        <p:txBody>
          <a:bodyPr>
            <a:normAutofit fontScale="85000" lnSpcReduction="20000"/>
          </a:bodyPr>
          <a:lstStyle/>
          <a:p>
            <a:r>
              <a:rPr lang="en-GB" sz="3400" b="1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Definitie</a:t>
            </a:r>
            <a:r>
              <a:rPr lang="en-GB" sz="3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o-MO" sz="3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o-MO" sz="3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3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Schema relației</a:t>
            </a:r>
            <a:r>
              <a:rPr lang="en-GB" sz="3400" dirty="0" smtClean="0">
                <a:latin typeface="Arial" pitchFamily="34" charset="0"/>
                <a:cs typeface="Arial" pitchFamily="34" charset="0"/>
              </a:rPr>
              <a:t>, n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otată </a:t>
            </a:r>
            <a:r>
              <a:rPr lang="ro-RO" sz="3400" b="1" dirty="0" smtClean="0">
                <a:latin typeface="Arial" pitchFamily="34" charset="0"/>
                <a:cs typeface="Arial" pitchFamily="34" charset="0"/>
              </a:rPr>
              <a:t>R(</a:t>
            </a: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o-RO" sz="3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o-RO" sz="3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o-RO" sz="3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o-RO" sz="3400" b="1" dirty="0" smtClean="0">
                <a:latin typeface="Arial" pitchFamily="34" charset="0"/>
                <a:cs typeface="Arial" pitchFamily="34" charset="0"/>
              </a:rPr>
              <a:t>, ... </a:t>
            </a: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o-RO" sz="3400" b="1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o-RO" sz="34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este compusă din </a:t>
            </a:r>
            <a:r>
              <a:rPr lang="vi-VN" sz="3400" b="1" i="1" dirty="0" smtClean="0">
                <a:latin typeface="Arial" pitchFamily="34" charset="0"/>
                <a:cs typeface="Arial" pitchFamily="34" charset="0"/>
              </a:rPr>
              <a:t>numele </a:t>
            </a:r>
            <a:r>
              <a:rPr lang="en-GB" sz="3400" b="1" i="1" dirty="0" err="1" smtClean="0">
                <a:latin typeface="Arial" pitchFamily="34" charset="0"/>
                <a:cs typeface="Arial" pitchFamily="34" charset="0"/>
              </a:rPr>
              <a:t>schemei</a:t>
            </a:r>
            <a:r>
              <a:rPr lang="en-GB" sz="3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400" b="1" dirty="0" smtClean="0">
                <a:latin typeface="Arial" pitchFamily="34" charset="0"/>
                <a:cs typeface="Arial" pitchFamily="34" charset="0"/>
              </a:rPr>
              <a:t>R 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si o listă de </a:t>
            </a:r>
            <a:r>
              <a:rPr lang="vi-VN" sz="3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atribute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3400" b="1" dirty="0" smtClean="0">
                <a:latin typeface="Arial" pitchFamily="34" charset="0"/>
                <a:cs typeface="Arial" pitchFamily="34" charset="0"/>
              </a:rPr>
              <a:t>R(</a:t>
            </a: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o-RO" sz="3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o-RO" sz="3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o-RO" sz="3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o-RO" sz="3400" b="1" dirty="0" smtClean="0">
                <a:latin typeface="Arial" pitchFamily="34" charset="0"/>
                <a:cs typeface="Arial" pitchFamily="34" charset="0"/>
              </a:rPr>
              <a:t>, ... </a:t>
            </a: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o-RO" sz="3400" b="1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o-RO" sz="3400" b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r>
              <a:rPr lang="ro-MO" sz="3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Fiecare </a:t>
            </a:r>
            <a:r>
              <a:rPr lang="vi-VN" sz="3400" b="1" i="1" dirty="0" smtClean="0">
                <a:latin typeface="Arial" pitchFamily="34" charset="0"/>
                <a:cs typeface="Arial" pitchFamily="34" charset="0"/>
              </a:rPr>
              <a:t>atribut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o-RO" sz="3400" baseline="-250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reprezintă numele unui domeniu </a:t>
            </a:r>
            <a:r>
              <a:rPr lang="vi-VN" sz="3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 din </a:t>
            </a:r>
            <a:r>
              <a:rPr lang="vi-VN" sz="3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schema relației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.</a:t>
            </a:r>
            <a:endParaRPr lang="ro-MO" sz="3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o-MO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ro-MO" sz="3600" b="1" i="1" u="sng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Deci</a:t>
            </a:r>
          </a:p>
          <a:p>
            <a:pPr>
              <a:buNone/>
            </a:pPr>
            <a:r>
              <a:rPr lang="ro-MO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vi-VN" sz="3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Schema relației</a:t>
            </a: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</a:t>
            </a:r>
            <a:r>
              <a:rPr lang="vi-VN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otată </a:t>
            </a:r>
            <a:r>
              <a:rPr lang="ro-RO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R(D</a:t>
            </a:r>
            <a:r>
              <a:rPr lang="ro-RO" sz="3600" b="1" baseline="-25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ro-RO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D</a:t>
            </a:r>
            <a:r>
              <a:rPr lang="ro-RO" sz="3600" b="1" baseline="-25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o-RO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... D</a:t>
            </a:r>
            <a:r>
              <a:rPr lang="ro-RO" sz="3600" b="1" baseline="-25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ro-RO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vi-VN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este compusă din </a:t>
            </a:r>
            <a:r>
              <a:rPr lang="vi-VN" sz="3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numele </a:t>
            </a:r>
            <a:r>
              <a:rPr lang="en-GB" sz="36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schemei</a:t>
            </a:r>
            <a:r>
              <a:rPr lang="en-GB" sz="3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o-MO" sz="3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GB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vi-VN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 o listă de </a:t>
            </a:r>
            <a:r>
              <a:rPr lang="ro-MO" sz="3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atribute</a:t>
            </a:r>
            <a:r>
              <a:rPr lang="ro-RO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r>
              <a:rPr lang="vi-VN" sz="36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Schema relației este folosită pentru a descrie o relație</a:t>
            </a:r>
            <a:r>
              <a:rPr lang="ro-MO" sz="36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mai simplu</a:t>
            </a:r>
            <a:r>
              <a:rPr lang="vi-VN" sz="36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3600" i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ro-MO" sz="3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o-MO" sz="3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o-RO" sz="34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66F2-BD84-4615-89D1-6ACEF357357D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RELATII COMPUSE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o-RO" b="1" dirty="0" smtClean="0">
                <a:solidFill>
                  <a:srgbClr val="FF0000"/>
                </a:solidFill>
              </a:rPr>
              <a:t>☞	DEFINIŢIE</a:t>
            </a:r>
            <a:r>
              <a:rPr lang="ro-RO" dirty="0" smtClean="0">
                <a:solidFill>
                  <a:srgbClr val="FF0000"/>
                </a:solidFill>
              </a:rPr>
              <a:t>: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o-RO" dirty="0" smtClean="0"/>
              <a:t>	Să presupunem că sunt date 3 mulţimi </a:t>
            </a:r>
            <a:r>
              <a:rPr lang="ro-RO" i="1" dirty="0" smtClean="0"/>
              <a:t>A, B, C</a:t>
            </a:r>
            <a:r>
              <a:rPr lang="ro-RO" dirty="0" smtClean="0"/>
              <a:t> şi relaţiile  </a:t>
            </a:r>
            <a:r>
              <a:rPr lang="ro-RO" i="1" dirty="0" smtClean="0"/>
              <a:t>R</a:t>
            </a:r>
            <a:r>
              <a:rPr lang="ro-RO" dirty="0" smtClean="0"/>
              <a:t> </a:t>
            </a:r>
            <a:r>
              <a:rPr lang="ru-RU" i="1" dirty="0" smtClean="0">
                <a:sym typeface="Symbol"/>
              </a:rPr>
              <a:t></a:t>
            </a:r>
            <a:r>
              <a:rPr lang="ro-RO" dirty="0" smtClean="0"/>
              <a:t> </a:t>
            </a:r>
            <a:r>
              <a:rPr lang="ro-RO" i="1" dirty="0" smtClean="0"/>
              <a:t>A</a:t>
            </a:r>
            <a:r>
              <a:rPr lang="ro-RO" dirty="0" smtClean="0"/>
              <a:t> </a:t>
            </a:r>
            <a:r>
              <a:rPr lang="ru-RU" i="1" dirty="0" smtClean="0">
                <a:sym typeface="Symbol"/>
              </a:rPr>
              <a:t></a:t>
            </a:r>
            <a:r>
              <a:rPr lang="ro-RO" dirty="0" smtClean="0"/>
              <a:t> </a:t>
            </a:r>
            <a:r>
              <a:rPr lang="ro-RO" i="1" dirty="0" smtClean="0"/>
              <a:t>B,  P</a:t>
            </a:r>
            <a:r>
              <a:rPr lang="ro-RO" dirty="0" smtClean="0"/>
              <a:t> </a:t>
            </a:r>
            <a:r>
              <a:rPr lang="ru-RU" i="1" dirty="0" smtClean="0">
                <a:sym typeface="Symbol"/>
              </a:rPr>
              <a:t></a:t>
            </a:r>
            <a:r>
              <a:rPr lang="en-US" i="1" dirty="0" smtClean="0">
                <a:sym typeface="Symbol"/>
              </a:rPr>
              <a:t> </a:t>
            </a:r>
            <a:r>
              <a:rPr lang="ro-RO" i="1" dirty="0" smtClean="0"/>
              <a:t>B</a:t>
            </a:r>
            <a:r>
              <a:rPr lang="ru-RU" i="1" dirty="0" smtClean="0">
                <a:sym typeface="Symbol"/>
              </a:rPr>
              <a:t></a:t>
            </a:r>
            <a:r>
              <a:rPr lang="ro-RO" dirty="0" smtClean="0"/>
              <a:t> </a:t>
            </a:r>
            <a:r>
              <a:rPr lang="ro-RO" i="1" dirty="0" smtClean="0"/>
              <a:t>C.</a:t>
            </a:r>
            <a:r>
              <a:rPr lang="ro-RO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</a:t>
            </a:r>
            <a:r>
              <a:rPr lang="ro-RO" b="1" i="1" dirty="0" smtClean="0"/>
              <a:t>Vom </a:t>
            </a:r>
            <a:r>
              <a:rPr lang="ro-RO" b="1" i="1" dirty="0" smtClean="0"/>
              <a:t>defini relaţia</a:t>
            </a:r>
            <a:r>
              <a:rPr lang="ro-RO" dirty="0" smtClean="0"/>
              <a:t> </a:t>
            </a:r>
            <a:r>
              <a:rPr lang="ro-RO" i="1" dirty="0" smtClean="0"/>
              <a:t>S</a:t>
            </a:r>
            <a:r>
              <a:rPr lang="ro-RO" dirty="0" smtClean="0"/>
              <a:t> </a:t>
            </a:r>
            <a:r>
              <a:rPr lang="ru-RU" i="1" dirty="0" smtClean="0">
                <a:sym typeface="Symbol"/>
              </a:rPr>
              <a:t></a:t>
            </a:r>
            <a:r>
              <a:rPr lang="ro-RO" dirty="0" smtClean="0"/>
              <a:t> </a:t>
            </a:r>
            <a:r>
              <a:rPr lang="ro-RO" i="1" dirty="0" smtClean="0"/>
              <a:t>A</a:t>
            </a:r>
            <a:r>
              <a:rPr lang="ro-RO" dirty="0" smtClean="0"/>
              <a:t> </a:t>
            </a:r>
            <a:r>
              <a:rPr lang="ru-RU" i="1" dirty="0" smtClean="0">
                <a:sym typeface="Symbol"/>
              </a:rPr>
              <a:t></a:t>
            </a:r>
            <a:r>
              <a:rPr lang="ro-RO" dirty="0" smtClean="0"/>
              <a:t> </a:t>
            </a:r>
            <a:r>
              <a:rPr lang="ro-RO" i="1" dirty="0" smtClean="0"/>
              <a:t>C.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 </a:t>
            </a:r>
            <a:r>
              <a:rPr lang="en-US" i="1" dirty="0" smtClean="0"/>
              <a:t>    </a:t>
            </a:r>
            <a:r>
              <a:rPr lang="ro-RO" dirty="0" smtClean="0"/>
              <a:t>Această </a:t>
            </a:r>
            <a:r>
              <a:rPr lang="ro-RO" dirty="0" smtClean="0"/>
              <a:t>relaţie este una care: reprezintă o relaţie compusă care mai întîi acţionează din </a:t>
            </a:r>
            <a:r>
              <a:rPr lang="ro-RO" i="1" dirty="0" smtClean="0"/>
              <a:t>A</a:t>
            </a:r>
            <a:r>
              <a:rPr lang="ro-RO" dirty="0" smtClean="0"/>
              <a:t> în </a:t>
            </a:r>
            <a:r>
              <a:rPr lang="ro-RO" i="1" dirty="0" smtClean="0"/>
              <a:t>B</a:t>
            </a:r>
            <a:r>
              <a:rPr lang="ro-RO" dirty="0" smtClean="0"/>
              <a:t> prin </a:t>
            </a:r>
            <a:r>
              <a:rPr lang="ro-RO" i="1" dirty="0" smtClean="0"/>
              <a:t>R,</a:t>
            </a:r>
            <a:r>
              <a:rPr lang="ro-RO" dirty="0" smtClean="0"/>
              <a:t> iar apoi o relaţie din </a:t>
            </a:r>
            <a:r>
              <a:rPr lang="ro-RO" i="1" dirty="0" smtClean="0"/>
              <a:t>B</a:t>
            </a:r>
            <a:r>
              <a:rPr lang="ro-RO" dirty="0" smtClean="0"/>
              <a:t> în </a:t>
            </a:r>
            <a:r>
              <a:rPr lang="ro-RO" i="1" dirty="0" smtClean="0"/>
              <a:t>C</a:t>
            </a:r>
            <a:r>
              <a:rPr lang="ro-RO" dirty="0" smtClean="0"/>
              <a:t>, prin </a:t>
            </a:r>
            <a:r>
              <a:rPr lang="ro-RO" i="1" dirty="0" smtClean="0"/>
              <a:t>P.</a:t>
            </a:r>
            <a:r>
              <a:rPr lang="ro-RO" dirty="0" smtClean="0"/>
              <a:t> O astfel de relaţie compusă (compoziţie de relaţii) se notează </a:t>
            </a:r>
            <a:endParaRPr lang="en-US" dirty="0" smtClean="0"/>
          </a:p>
          <a:p>
            <a:pPr>
              <a:buNone/>
            </a:pPr>
            <a:r>
              <a:rPr lang="ro-RO" b="1" i="1" dirty="0" smtClean="0"/>
              <a:t>	S = P ◦ R.</a:t>
            </a:r>
          </a:p>
          <a:p>
            <a:pPr>
              <a:buNone/>
            </a:pPr>
            <a:r>
              <a:rPr lang="ro-RO" i="1" dirty="0" smtClean="0"/>
              <a:t>	S</a:t>
            </a:r>
            <a:r>
              <a:rPr lang="ro-RO" dirty="0" smtClean="0"/>
              <a:t> = {(x, y) | </a:t>
            </a:r>
            <a:r>
              <a:rPr lang="ru-RU" dirty="0" smtClean="0">
                <a:sym typeface="Symbol"/>
              </a:rPr>
              <a:t></a:t>
            </a:r>
            <a:r>
              <a:rPr lang="ro-RO" dirty="0" smtClean="0"/>
              <a:t> </a:t>
            </a:r>
            <a:r>
              <a:rPr lang="ro-RO" i="1" dirty="0" smtClean="0"/>
              <a:t>z</a:t>
            </a:r>
            <a:r>
              <a:rPr lang="ro-RO" dirty="0" smtClean="0"/>
              <a:t> </a:t>
            </a:r>
            <a:r>
              <a:rPr lang="ru-RU" dirty="0" smtClean="0">
                <a:sym typeface="Symbol"/>
              </a:rPr>
              <a:t></a:t>
            </a:r>
            <a:r>
              <a:rPr lang="ro-RO" dirty="0" smtClean="0"/>
              <a:t> </a:t>
            </a:r>
            <a:r>
              <a:rPr lang="ro-RO" i="1" dirty="0" smtClean="0"/>
              <a:t>B,</a:t>
            </a:r>
            <a:r>
              <a:rPr lang="ro-RO" dirty="0" smtClean="0"/>
              <a:t> pentru care </a:t>
            </a:r>
            <a:r>
              <a:rPr lang="ro-RO" i="1" dirty="0" smtClean="0"/>
              <a:t>(x, z)</a:t>
            </a:r>
            <a:r>
              <a:rPr lang="ro-RO" dirty="0" smtClean="0"/>
              <a:t> </a:t>
            </a:r>
            <a:r>
              <a:rPr lang="ru-RU" i="1" dirty="0" smtClean="0">
                <a:sym typeface="Symbol"/>
              </a:rPr>
              <a:t></a:t>
            </a:r>
            <a:r>
              <a:rPr lang="ro-RO" dirty="0" smtClean="0"/>
              <a:t> </a:t>
            </a:r>
            <a:r>
              <a:rPr lang="ro-RO" i="1" dirty="0" smtClean="0"/>
              <a:t>R, (z, y)</a:t>
            </a:r>
            <a:r>
              <a:rPr lang="ro-RO" dirty="0" smtClean="0"/>
              <a:t> </a:t>
            </a:r>
            <a:r>
              <a:rPr lang="ru-RU" i="1" dirty="0" smtClean="0">
                <a:sym typeface="Symbol"/>
              </a:rPr>
              <a:t></a:t>
            </a:r>
            <a:r>
              <a:rPr lang="ro-RO" dirty="0" smtClean="0"/>
              <a:t> </a:t>
            </a:r>
            <a:r>
              <a:rPr lang="ro-RO" i="1" dirty="0" smtClean="0"/>
              <a:t>P</a:t>
            </a:r>
            <a:r>
              <a:rPr lang="ro-RO" dirty="0" smtClean="0"/>
              <a:t>}.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MO" sz="3600" b="1" dirty="0" smtClean="0">
                <a:solidFill>
                  <a:srgbClr val="0000CC"/>
                </a:solidFill>
              </a:rPr>
              <a:t>Schema unei relatii</a:t>
            </a:r>
            <a:r>
              <a:rPr lang="ro-MO" dirty="0" smtClean="0"/>
              <a:t/>
            </a:r>
            <a:br>
              <a:rPr lang="ro-MO" dirty="0" smtClean="0"/>
            </a:b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A554-E2B8-46D9-8147-4A2D9CCDC596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685800"/>
            <a:ext cx="9017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Exemplu </a:t>
            </a:r>
            <a:r>
              <a:rPr lang="vi-VN" b="1" dirty="0" smtClean="0">
                <a:solidFill>
                  <a:srgbClr val="FF0000"/>
                </a:solidFill>
              </a:rPr>
              <a:t>Schema relaţiei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32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vi-VN" sz="2000" dirty="0" smtClean="0">
                <a:latin typeface="+mj-lt"/>
              </a:rPr>
              <a:t>Fie </a:t>
            </a:r>
            <a:r>
              <a:rPr lang="ro-MO" sz="2000" b="1" dirty="0" smtClean="0"/>
              <a:t> </a:t>
            </a:r>
            <a:endParaRPr lang="ro-MO" sz="2000" dirty="0" smtClean="0">
              <a:latin typeface="+mj-lt"/>
            </a:endParaRPr>
          </a:p>
          <a:p>
            <a:pPr>
              <a:buNone/>
            </a:pPr>
            <a:r>
              <a:rPr lang="ro-RO" sz="2000" b="1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ro-MO" sz="2000" b="1" baseline="-25000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vi-VN" sz="2000" b="1" i="1" dirty="0" smtClean="0">
                <a:latin typeface="+mj-lt"/>
              </a:rPr>
              <a:t>mulțimea</a:t>
            </a:r>
            <a:r>
              <a:rPr lang="vi-VN" sz="2000" dirty="0" smtClean="0">
                <a:latin typeface="+mj-lt"/>
              </a:rPr>
              <a:t> care conține numerele </a:t>
            </a:r>
            <a:r>
              <a:rPr lang="ro-MO" sz="2000" b="1" dirty="0" smtClean="0"/>
              <a:t>codului produsului</a:t>
            </a:r>
            <a:r>
              <a:rPr lang="ro-MO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 { </a:t>
            </a:r>
            <a:r>
              <a:rPr lang="ro-MO" sz="2000" b="1" dirty="0" smtClean="0">
                <a:solidFill>
                  <a:srgbClr val="00B050"/>
                </a:solidFill>
                <a:latin typeface="+mj-lt"/>
              </a:rPr>
              <a:t>100,300,200,150,</a:t>
            </a:r>
            <a:r>
              <a:rPr lang="vi-VN" sz="2000" b="1" dirty="0" smtClean="0">
                <a:solidFill>
                  <a:srgbClr val="00B050"/>
                </a:solidFill>
                <a:latin typeface="+mj-lt"/>
              </a:rPr>
              <a:t>, </a:t>
            </a:r>
            <a:r>
              <a:rPr lang="ro-MO" sz="2000" b="1" dirty="0" smtClean="0">
                <a:solidFill>
                  <a:srgbClr val="00B050"/>
                </a:solidFill>
                <a:latin typeface="+mj-lt"/>
              </a:rPr>
              <a:t>700</a:t>
            </a:r>
            <a:r>
              <a:rPr lang="vi-VN" sz="2000" dirty="0" smtClean="0">
                <a:latin typeface="+mj-lt"/>
              </a:rPr>
              <a:t>}, </a:t>
            </a:r>
            <a:r>
              <a:rPr lang="ro-MO" sz="2000" dirty="0" smtClean="0">
                <a:latin typeface="+mj-lt"/>
              </a:rPr>
              <a:t>notat cu atrubutul </a:t>
            </a:r>
            <a:r>
              <a:rPr lang="ro-RO" sz="2000" b="1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ro-MO" sz="2000" b="1" baseline="-25000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ro-MO" sz="2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2000" b="1" dirty="0" smtClean="0"/>
              <a:t> CODPRODUS</a:t>
            </a:r>
            <a:r>
              <a:rPr lang="ro-MO" sz="2000" dirty="0" smtClean="0">
                <a:latin typeface="+mj-lt"/>
              </a:rPr>
              <a:t>, </a:t>
            </a:r>
          </a:p>
          <a:p>
            <a:pPr>
              <a:buNone/>
            </a:pPr>
            <a:r>
              <a:rPr lang="ro-RO" sz="2000" b="1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ro-MO" sz="2000" b="1" baseline="-25000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vi-VN" sz="2000" b="1" i="1" dirty="0" smtClean="0">
                <a:latin typeface="+mj-lt"/>
              </a:rPr>
              <a:t>mulțimea</a:t>
            </a:r>
            <a:r>
              <a:rPr lang="vi-VN" sz="2000" dirty="0" smtClean="0">
                <a:latin typeface="+mj-lt"/>
              </a:rPr>
              <a:t> care conține denumirile </a:t>
            </a:r>
            <a:r>
              <a:rPr lang="ro-MO" sz="2000" b="1" dirty="0" smtClean="0"/>
              <a:t>denumirea produsului</a:t>
            </a:r>
            <a:r>
              <a:rPr lang="vi-VN" sz="2000" dirty="0" smtClean="0">
                <a:latin typeface="+mj-lt"/>
              </a:rPr>
              <a:t>{</a:t>
            </a:r>
            <a:r>
              <a:rPr lang="ro-MO" sz="2000" b="1" dirty="0" smtClean="0">
                <a:solidFill>
                  <a:srgbClr val="00B050"/>
                </a:solidFill>
                <a:latin typeface="+mj-lt"/>
              </a:rPr>
              <a:t>P1.P2.P3,P4,P5</a:t>
            </a:r>
            <a:r>
              <a:rPr lang="vi-VN" sz="2000" dirty="0" smtClean="0">
                <a:latin typeface="+mj-lt"/>
              </a:rPr>
              <a:t>}, </a:t>
            </a:r>
            <a:r>
              <a:rPr lang="ro-MO" sz="2000" dirty="0" smtClean="0">
                <a:latin typeface="+mj-lt"/>
              </a:rPr>
              <a:t>notat cu atrubutul </a:t>
            </a:r>
            <a:r>
              <a:rPr lang="ro-RO" sz="2000" b="1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ro-MO" sz="2000" b="1" baseline="-25000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ro-MO" sz="2000" dirty="0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2000" b="1" dirty="0" smtClean="0"/>
              <a:t> DENUMIREPRODUS</a:t>
            </a:r>
            <a:r>
              <a:rPr lang="ro-MO" sz="2000" dirty="0" smtClean="0">
                <a:latin typeface="+mj-lt"/>
              </a:rPr>
              <a:t>, </a:t>
            </a:r>
          </a:p>
          <a:p>
            <a:pPr>
              <a:buNone/>
            </a:pPr>
            <a:r>
              <a:rPr lang="ro-RO" sz="2000" b="1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ro-RO" sz="2000" b="1" baseline="-25000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vi-VN" sz="2000" dirty="0" smtClean="0">
                <a:latin typeface="+mj-lt"/>
              </a:rPr>
              <a:t> </a:t>
            </a:r>
            <a:r>
              <a:rPr lang="vi-VN" sz="2000" b="1" i="1" dirty="0" smtClean="0">
                <a:latin typeface="+mj-lt"/>
              </a:rPr>
              <a:t>mulțimea</a:t>
            </a:r>
            <a:r>
              <a:rPr lang="vi-VN" sz="2000" dirty="0" smtClean="0">
                <a:latin typeface="+mj-lt"/>
              </a:rPr>
              <a:t> care conține </a:t>
            </a:r>
            <a:r>
              <a:rPr lang="ro-MO" sz="2000" b="1" dirty="0" smtClean="0"/>
              <a:t>unitatea de măsură a produsului</a:t>
            </a:r>
            <a:r>
              <a:rPr lang="ro-MO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 {</a:t>
            </a:r>
            <a:r>
              <a:rPr lang="ro-MO" sz="2000" b="1" dirty="0" smtClean="0">
                <a:solidFill>
                  <a:srgbClr val="00B050"/>
                </a:solidFill>
                <a:latin typeface="+mj-lt"/>
              </a:rPr>
              <a:t>Buc,Kg,</a:t>
            </a:r>
            <a:r>
              <a:rPr lang="vi-VN" sz="2000" dirty="0" smtClean="0">
                <a:latin typeface="+mj-lt"/>
              </a:rPr>
              <a:t>}</a:t>
            </a:r>
            <a:r>
              <a:rPr lang="ro-MO" sz="2000" dirty="0" smtClean="0">
                <a:latin typeface="+mj-lt"/>
              </a:rPr>
              <a:t>, notat cu atrubutul </a:t>
            </a:r>
            <a:r>
              <a:rPr lang="ro-RO" sz="2000" b="1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ro-MO" sz="2000" b="1" baseline="-25000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ro-MO" sz="2000" dirty="0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2000" b="1" dirty="0" smtClean="0"/>
              <a:t> UM</a:t>
            </a:r>
            <a:r>
              <a:rPr lang="vi-VN" sz="2000" dirty="0" smtClean="0">
                <a:latin typeface="+mj-lt"/>
              </a:rPr>
              <a:t>.</a:t>
            </a:r>
            <a:endParaRPr lang="ro-MO" sz="2000" dirty="0" smtClean="0">
              <a:latin typeface="+mj-lt"/>
            </a:endParaRPr>
          </a:p>
          <a:p>
            <a:pPr>
              <a:buNone/>
            </a:pPr>
            <a:r>
              <a:rPr lang="ro-RO" sz="2000" b="1" dirty="0" smtClean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ro-RO" sz="2000" b="1" baseline="-25000" dirty="0" smtClean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vi-VN" sz="2000" dirty="0" smtClean="0"/>
              <a:t> </a:t>
            </a:r>
            <a:r>
              <a:rPr lang="vi-VN" sz="2000" b="1" i="1" dirty="0" smtClean="0"/>
              <a:t>mulțimea</a:t>
            </a:r>
            <a:r>
              <a:rPr lang="vi-VN" sz="2000" dirty="0" smtClean="0"/>
              <a:t> care conține </a:t>
            </a:r>
            <a:r>
              <a:rPr lang="ro-MO" sz="2000" b="1" dirty="0" smtClean="0"/>
              <a:t>pretul unei unitati de produs</a:t>
            </a:r>
            <a:r>
              <a:rPr lang="ro-MO" sz="2000" dirty="0" smtClean="0"/>
              <a:t> </a:t>
            </a:r>
            <a:r>
              <a:rPr lang="vi-VN" sz="2000" dirty="0" smtClean="0"/>
              <a:t> {</a:t>
            </a:r>
            <a:r>
              <a:rPr lang="ro-MO" sz="2000" b="1" dirty="0" smtClean="0">
                <a:solidFill>
                  <a:srgbClr val="00B050"/>
                </a:solidFill>
              </a:rPr>
              <a:t>4,6.5,7,1.5,2</a:t>
            </a:r>
            <a:r>
              <a:rPr lang="vi-VN" sz="2000" dirty="0" smtClean="0"/>
              <a:t>}</a:t>
            </a:r>
            <a:r>
              <a:rPr lang="ro-MO" sz="2000" dirty="0" smtClean="0"/>
              <a:t>, notat cu atrubutul </a:t>
            </a:r>
            <a:r>
              <a:rPr lang="ro-RO" sz="2000" b="1" dirty="0" smtClean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ro-MO" sz="2000" b="1" baseline="-25000" dirty="0" smtClean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ro-MO" sz="2000" dirty="0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2000" b="1" dirty="0" smtClean="0"/>
              <a:t> PRET</a:t>
            </a:r>
            <a:r>
              <a:rPr lang="vi-VN" sz="2000" dirty="0" smtClean="0"/>
              <a:t>.</a:t>
            </a:r>
            <a:endParaRPr lang="ro-MO" sz="2000" dirty="0" smtClean="0"/>
          </a:p>
          <a:p>
            <a:pPr>
              <a:buNone/>
            </a:pPr>
            <a:r>
              <a:rPr lang="vi-VN" sz="2000" b="1" dirty="0" smtClean="0">
                <a:latin typeface="+mj-lt"/>
              </a:rPr>
              <a:t>Atunci</a:t>
            </a:r>
            <a:r>
              <a:rPr lang="vi-VN" sz="2000" dirty="0" smtClean="0">
                <a:latin typeface="+mj-lt"/>
              </a:rPr>
              <a:t> </a:t>
            </a:r>
            <a:endParaRPr lang="ro-MO" sz="2000" dirty="0" smtClean="0">
              <a:latin typeface="+mj-lt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CC"/>
                </a:solidFill>
              </a:rPr>
              <a:t>R=PRODUSE </a:t>
            </a:r>
            <a:r>
              <a:rPr lang="ru-RU" sz="2000" b="1" dirty="0" smtClean="0">
                <a:solidFill>
                  <a:srgbClr val="0000CC"/>
                </a:solidFill>
                <a:sym typeface="Symbol"/>
              </a:rPr>
              <a:t></a:t>
            </a:r>
            <a:r>
              <a:rPr lang="en-US" sz="2000" b="1" dirty="0" smtClean="0">
                <a:solidFill>
                  <a:srgbClr val="0000CC"/>
                </a:solidFill>
              </a:rPr>
              <a:t>(CODPRODUS x DENUMIREPRODUS x UM x PRET)</a:t>
            </a:r>
            <a:r>
              <a:rPr lang="ro-MO" sz="2000" b="1" dirty="0" smtClean="0">
                <a:solidFill>
                  <a:srgbClr val="0000CC"/>
                </a:solidFill>
              </a:rPr>
              <a:t>,  </a:t>
            </a:r>
            <a:r>
              <a:rPr lang="ro-MO" sz="2000" b="1" dirty="0" smtClean="0"/>
              <a:t>adică </a:t>
            </a:r>
            <a:endParaRPr lang="en-US" sz="2000" dirty="0" smtClean="0"/>
          </a:p>
          <a:p>
            <a:pPr>
              <a:buNone/>
            </a:pPr>
            <a:r>
              <a:rPr lang="vi-VN" sz="2000" b="1" i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Schema relației </a:t>
            </a:r>
            <a:r>
              <a:rPr lang="ro-MO" sz="2000" b="1" i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o-MO" sz="2000" b="1" dirty="0" smtClean="0">
                <a:latin typeface="+mj-lt"/>
              </a:rPr>
              <a:t>Produse</a:t>
            </a:r>
            <a:r>
              <a:rPr lang="vi-VN" sz="2000" b="1" dirty="0" smtClean="0">
                <a:latin typeface="+mj-lt"/>
              </a:rPr>
              <a:t>(</a:t>
            </a:r>
            <a:r>
              <a:rPr lang="en-US" sz="2000" b="1" dirty="0" smtClean="0"/>
              <a:t>CODPRODUS</a:t>
            </a:r>
            <a:r>
              <a:rPr lang="ro-MO" sz="2000" b="1" dirty="0" smtClean="0"/>
              <a:t>,</a:t>
            </a:r>
            <a:r>
              <a:rPr lang="en-US" sz="2000" b="1" dirty="0" smtClean="0"/>
              <a:t>DENUMIREPRODUS</a:t>
            </a:r>
            <a:r>
              <a:rPr lang="ro-MO" sz="2000" b="1" dirty="0" smtClean="0"/>
              <a:t>,</a:t>
            </a:r>
            <a:r>
              <a:rPr lang="en-US" sz="2000" b="1" dirty="0" smtClean="0"/>
              <a:t>UM</a:t>
            </a:r>
            <a:r>
              <a:rPr lang="ro-MO" sz="2000" b="1" dirty="0" smtClean="0"/>
              <a:t>,</a:t>
            </a:r>
            <a:r>
              <a:rPr lang="en-US" sz="2000" b="1" dirty="0" smtClean="0"/>
              <a:t>PRET)</a:t>
            </a:r>
            <a:r>
              <a:rPr lang="vi-VN" sz="2000" b="1" dirty="0" smtClean="0">
                <a:latin typeface="+mj-lt"/>
              </a:rPr>
              <a:t>)</a:t>
            </a:r>
            <a:r>
              <a:rPr lang="ro-MO" sz="2000" b="1" dirty="0" smtClean="0">
                <a:latin typeface="+mj-lt"/>
              </a:rPr>
              <a:t>, </a:t>
            </a:r>
          </a:p>
          <a:p>
            <a:pPr>
              <a:buNone/>
            </a:pPr>
            <a:r>
              <a:rPr lang="en-US" sz="2000" b="1" dirty="0" err="1" smtClean="0"/>
              <a:t>Relaţia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reprezentată</a:t>
            </a:r>
            <a:r>
              <a:rPr lang="en-US" sz="2000" dirty="0" smtClean="0"/>
              <a:t> sub forma </a:t>
            </a:r>
            <a:r>
              <a:rPr lang="en-US" sz="2000" dirty="0" err="1" smtClean="0"/>
              <a:t>unui</a:t>
            </a:r>
            <a:r>
              <a:rPr lang="en-US" sz="2000" dirty="0" smtClean="0"/>
              <a:t> </a:t>
            </a:r>
            <a:r>
              <a:rPr lang="en-US" sz="2000" b="1" i="1" dirty="0" err="1" smtClean="0"/>
              <a:t>tablou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dezvoltat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pe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linii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şi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coloane</a:t>
            </a:r>
            <a:r>
              <a:rPr lang="en-US" sz="2000" dirty="0" smtClean="0"/>
              <a:t> (de </a:t>
            </a:r>
            <a:r>
              <a:rPr lang="en-US" sz="2000" dirty="0" err="1" smtClean="0"/>
              <a:t>unde</a:t>
            </a:r>
            <a:endParaRPr lang="ro-MO" sz="2000" dirty="0" smtClean="0"/>
          </a:p>
          <a:p>
            <a:pPr>
              <a:buNone/>
            </a:pPr>
            <a:r>
              <a:rPr lang="en-US" sz="2000" dirty="0" err="1" smtClean="0"/>
              <a:t>şi</a:t>
            </a:r>
            <a:r>
              <a:rPr lang="en-US" sz="2000" dirty="0" smtClean="0"/>
              <a:t> </a:t>
            </a:r>
            <a:r>
              <a:rPr lang="en-US" sz="2000" dirty="0" err="1" smtClean="0"/>
              <a:t>denumirea</a:t>
            </a:r>
            <a:r>
              <a:rPr lang="en-US" sz="2000" dirty="0" smtClean="0"/>
              <a:t> de </a:t>
            </a:r>
            <a:r>
              <a:rPr lang="en-US" sz="2000" dirty="0" err="1" smtClean="0"/>
              <a:t>tabel</a:t>
            </a:r>
            <a:r>
              <a:rPr lang="en-US" sz="2000" dirty="0" smtClean="0"/>
              <a:t>). </a:t>
            </a:r>
            <a:endParaRPr lang="ro-MO" sz="2000" dirty="0" smtClean="0"/>
          </a:p>
          <a:p>
            <a:pPr>
              <a:buNone/>
            </a:pPr>
            <a:r>
              <a:rPr lang="en-US" sz="2000" b="1" dirty="0" err="1" smtClean="0">
                <a:solidFill>
                  <a:srgbClr val="0000CC"/>
                </a:solidFill>
              </a:rPr>
              <a:t>Relaţia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este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formată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dintr</a:t>
            </a:r>
            <a:r>
              <a:rPr lang="en-US" sz="2000" b="1" dirty="0" smtClean="0">
                <a:solidFill>
                  <a:srgbClr val="0000CC"/>
                </a:solidFill>
              </a:rPr>
              <a:t>-un </a:t>
            </a:r>
            <a:r>
              <a:rPr lang="en-US" sz="2000" b="1" dirty="0" err="1" smtClean="0">
                <a:solidFill>
                  <a:srgbClr val="0000CC"/>
                </a:solidFill>
              </a:rPr>
              <a:t>ansamblu</a:t>
            </a:r>
            <a:r>
              <a:rPr lang="en-US" sz="2000" b="1" dirty="0" smtClean="0">
                <a:solidFill>
                  <a:srgbClr val="0000CC"/>
                </a:solidFill>
              </a:rPr>
              <a:t> de n-</a:t>
            </a:r>
            <a:r>
              <a:rPr lang="en-US" sz="2000" b="1" dirty="0" err="1" smtClean="0">
                <a:solidFill>
                  <a:srgbClr val="0000CC"/>
                </a:solidFill>
              </a:rPr>
              <a:t>tupluri</a:t>
            </a:r>
            <a:r>
              <a:rPr lang="ro-MO" sz="2000" b="1" dirty="0" smtClean="0">
                <a:solidFill>
                  <a:srgbClr val="0000CC"/>
                </a:solidFill>
              </a:rPr>
              <a:t> </a:t>
            </a:r>
            <a:r>
              <a:rPr lang="en-US" sz="2000" dirty="0" smtClean="0">
                <a:solidFill>
                  <a:srgbClr val="0000CC"/>
                </a:solidFill>
              </a:rPr>
              <a:t>.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0000CC"/>
                </a:solidFill>
              </a:rPr>
              <a:t>Fiecare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tuplu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reprezintă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b="1" i="1" dirty="0" smtClean="0">
                <a:solidFill>
                  <a:srgbClr val="0000CC"/>
                </a:solidFill>
              </a:rPr>
              <a:t>un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rând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în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cadrul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tabelului</a:t>
            </a:r>
            <a:r>
              <a:rPr lang="en-US" sz="2000" dirty="0" smtClean="0">
                <a:solidFill>
                  <a:srgbClr val="0000CC"/>
                </a:solidFill>
              </a:rPr>
              <a:t>. </a:t>
            </a:r>
          </a:p>
          <a:p>
            <a:pPr>
              <a:buNone/>
            </a:pPr>
            <a:r>
              <a:rPr lang="en-US" sz="2000" b="1" dirty="0" err="1" smtClean="0"/>
              <a:t>Fiecare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coloană</a:t>
            </a:r>
            <a:r>
              <a:rPr lang="en-US" sz="2000" dirty="0" smtClean="0"/>
              <a:t> </a:t>
            </a:r>
            <a:r>
              <a:rPr lang="en-US" sz="2000" dirty="0" err="1" smtClean="0"/>
              <a:t>corespunde</a:t>
            </a:r>
            <a:r>
              <a:rPr lang="en-US" sz="2000" dirty="0" smtClean="0"/>
              <a:t> </a:t>
            </a:r>
            <a:r>
              <a:rPr lang="en-US" sz="2000" b="1" i="1" dirty="0" err="1" smtClean="0"/>
              <a:t>unui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atribut</a:t>
            </a:r>
            <a:r>
              <a:rPr lang="en-US" sz="2000" dirty="0" smtClean="0"/>
              <a:t>, </a:t>
            </a:r>
            <a:r>
              <a:rPr lang="en-US" sz="2000" dirty="0" err="1" smtClean="0"/>
              <a:t>descriind</a:t>
            </a:r>
            <a:r>
              <a:rPr lang="en-US" sz="2000" dirty="0" smtClean="0"/>
              <a:t> o </a:t>
            </a:r>
            <a:r>
              <a:rPr lang="en-US" sz="2000" dirty="0" err="1" smtClean="0"/>
              <a:t>caracteristică</a:t>
            </a:r>
            <a:r>
              <a:rPr lang="en-US" sz="2000" dirty="0" smtClean="0"/>
              <a:t> a </a:t>
            </a:r>
            <a:r>
              <a:rPr lang="en-US" sz="2000" dirty="0" err="1" smtClean="0"/>
              <a:t>entităţii</a:t>
            </a:r>
            <a:r>
              <a:rPr lang="en-US" sz="2000" dirty="0" smtClean="0"/>
              <a:t> din</a:t>
            </a:r>
            <a:endParaRPr lang="ro-MO" sz="2000" dirty="0" smtClean="0"/>
          </a:p>
          <a:p>
            <a:pPr>
              <a:buNone/>
            </a:pPr>
            <a:r>
              <a:rPr lang="en-US" sz="2000" dirty="0" err="1" smtClean="0"/>
              <a:t>lumea</a:t>
            </a:r>
            <a:r>
              <a:rPr lang="en-US" sz="2000" dirty="0" smtClean="0"/>
              <a:t> </a:t>
            </a:r>
            <a:r>
              <a:rPr lang="en-US" sz="2000" dirty="0" err="1" smtClean="0"/>
              <a:t>reală</a:t>
            </a:r>
            <a:r>
              <a:rPr lang="en-US" sz="2000" dirty="0" smtClean="0"/>
              <a:t>, </a:t>
            </a:r>
            <a:r>
              <a:rPr lang="en-US" sz="2000" dirty="0" err="1" smtClean="0"/>
              <a:t>aşa</a:t>
            </a:r>
            <a:r>
              <a:rPr lang="en-US" sz="2000" dirty="0" smtClean="0"/>
              <a:t> cum </a:t>
            </a:r>
            <a:r>
              <a:rPr lang="en-US" sz="2000" dirty="0" err="1" smtClean="0"/>
              <a:t>rezultă</a:t>
            </a:r>
            <a:r>
              <a:rPr lang="en-US" sz="2000" dirty="0" smtClean="0"/>
              <a:t> din </a:t>
            </a:r>
            <a:r>
              <a:rPr lang="en-US" sz="2000" dirty="0" err="1" smtClean="0"/>
              <a:t>figura</a:t>
            </a:r>
            <a:r>
              <a:rPr lang="en-US" sz="2000" dirty="0" smtClean="0"/>
              <a:t>  </a:t>
            </a:r>
            <a:r>
              <a:rPr lang="en-US" sz="2000" dirty="0" err="1" smtClean="0"/>
              <a:t>ce</a:t>
            </a:r>
            <a:r>
              <a:rPr lang="en-US" sz="2000" dirty="0" smtClean="0"/>
              <a:t> </a:t>
            </a:r>
            <a:r>
              <a:rPr lang="en-US" sz="2000" dirty="0" err="1" smtClean="0"/>
              <a:t>urmeaza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397C-5D7D-4FD3-B955-F1043E5D6EC8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Exemplu: s</a:t>
            </a:r>
            <a:r>
              <a:rPr lang="vi-VN" b="1" dirty="0" smtClean="0">
                <a:solidFill>
                  <a:srgbClr val="FF0000"/>
                </a:solidFill>
              </a:rPr>
              <a:t>chema relaţiei </a:t>
            </a:r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76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57200" y="4800600"/>
            <a:ext cx="845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+mn-ea"/>
                <a:cs typeface="+mn-cs"/>
              </a:rPr>
              <a:t>Numărul tuplurilor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dintr-o relaţie reprezintă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+mn-ea"/>
                <a:cs typeface="+mn-cs"/>
              </a:rPr>
              <a:t>cardinalul relaţiei</a:t>
            </a:r>
            <a:r>
              <a:rPr kumimoji="0" lang="ro-MO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+mn-ea"/>
                <a:cs typeface="+mn-cs"/>
              </a:rPr>
              <a:t>    -  k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+mn-ea"/>
                <a:cs typeface="+mn-cs"/>
              </a:rPr>
              <a:t>.</a:t>
            </a:r>
            <a:endParaRPr kumimoji="0" lang="ro-MO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kumimoji="0" lang="ro-MO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+mn-ea"/>
                <a:cs typeface="+mn-cs"/>
              </a:rPr>
              <a:t>k=5,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Numărul de atribute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ale unei relaţii R reprezintă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gradul relaţiei</a:t>
            </a:r>
            <a:r>
              <a:rPr kumimoji="0" lang="ro-MO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-</a:t>
            </a:r>
            <a:r>
              <a:rPr kumimoji="0" lang="ro-MO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MO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gr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o-MO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lang="ro-MO" sz="20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gr.R=4.</a:t>
            </a:r>
            <a:endParaRPr kumimoji="0" lang="ro-MO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F2F1-F92E-4913-ABE5-8F8081EAB8BB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Exemplu: </a:t>
            </a:r>
            <a:r>
              <a:rPr lang="vi-VN" b="1" dirty="0" smtClean="0">
                <a:solidFill>
                  <a:srgbClr val="FF0000"/>
                </a:solidFill>
              </a:rPr>
              <a:t>Schema relaţiei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vi-VN" sz="3000" dirty="0" smtClean="0">
                <a:latin typeface="+mj-lt"/>
              </a:rPr>
              <a:t>Fie </a:t>
            </a:r>
            <a:endParaRPr lang="ro-MO" sz="3000" dirty="0" smtClean="0">
              <a:latin typeface="+mj-lt"/>
            </a:endParaRPr>
          </a:p>
          <a:p>
            <a:pPr>
              <a:buNone/>
            </a:pPr>
            <a:r>
              <a:rPr lang="ro-RO" sz="3000" b="1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ro-MO" sz="3000" b="1" baseline="-25000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vi-VN" sz="3000" b="1" i="1" dirty="0" smtClean="0">
                <a:latin typeface="+mj-lt"/>
              </a:rPr>
              <a:t>mulțimea</a:t>
            </a:r>
            <a:r>
              <a:rPr lang="vi-VN" sz="3000" dirty="0" smtClean="0">
                <a:latin typeface="+mj-lt"/>
              </a:rPr>
              <a:t> care conține numerele conturilor { </a:t>
            </a:r>
            <a:r>
              <a:rPr lang="ro-MO" sz="3000" dirty="0" smtClean="0">
                <a:latin typeface="+mj-lt"/>
              </a:rPr>
              <a:t>MD</a:t>
            </a:r>
            <a:r>
              <a:rPr lang="vi-VN" sz="3000" dirty="0" smtClean="0">
                <a:latin typeface="+mj-lt"/>
              </a:rPr>
              <a:t>11ING012392330, </a:t>
            </a:r>
            <a:r>
              <a:rPr lang="ro-MO" sz="3000" dirty="0" smtClean="0">
                <a:latin typeface="+mj-lt"/>
              </a:rPr>
              <a:t>MD</a:t>
            </a:r>
            <a:r>
              <a:rPr lang="vi-VN" sz="3000" dirty="0" smtClean="0">
                <a:latin typeface="+mj-lt"/>
              </a:rPr>
              <a:t>21BCR014569879}, </a:t>
            </a:r>
            <a:r>
              <a:rPr lang="ro-MO" sz="3000" dirty="0" smtClean="0">
                <a:latin typeface="+mj-lt"/>
              </a:rPr>
              <a:t>notat cu atrubutul </a:t>
            </a:r>
            <a:r>
              <a:rPr lang="ro-RO" sz="3000" b="1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ro-MO" sz="3000" b="1" baseline="-25000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ro-MO" sz="3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ro-MO" sz="3000" b="1" dirty="0" smtClean="0">
                <a:latin typeface="+mj-lt"/>
              </a:rPr>
              <a:t>NrCont</a:t>
            </a:r>
            <a:r>
              <a:rPr lang="ro-MO" sz="3000" dirty="0" smtClean="0">
                <a:latin typeface="+mj-lt"/>
              </a:rPr>
              <a:t>, </a:t>
            </a:r>
          </a:p>
          <a:p>
            <a:pPr>
              <a:buNone/>
            </a:pPr>
            <a:r>
              <a:rPr lang="ro-RO" sz="3000" b="1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ro-MO" sz="3000" b="1" baseline="-25000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vi-VN" sz="3000" b="1" i="1" dirty="0" smtClean="0">
                <a:latin typeface="+mj-lt"/>
              </a:rPr>
              <a:t>mulțimea</a:t>
            </a:r>
            <a:r>
              <a:rPr lang="vi-VN" sz="3000" dirty="0" smtClean="0">
                <a:latin typeface="+mj-lt"/>
              </a:rPr>
              <a:t> care conține denumirile filialelor {ING1, BCR2}, </a:t>
            </a:r>
            <a:r>
              <a:rPr lang="ro-MO" sz="3000" dirty="0" smtClean="0">
                <a:latin typeface="+mj-lt"/>
              </a:rPr>
              <a:t>notat cu atrubutul </a:t>
            </a:r>
            <a:r>
              <a:rPr lang="ro-RO" sz="3000" b="1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ro-MO" sz="3000" b="1" baseline="-25000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ro-MO" sz="3000" dirty="0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ro-MO" sz="3000" b="1" dirty="0" smtClean="0">
                <a:latin typeface="+mj-lt"/>
              </a:rPr>
              <a:t>Filiala</a:t>
            </a:r>
            <a:r>
              <a:rPr lang="ro-MO" sz="3000" dirty="0" smtClean="0">
                <a:latin typeface="+mj-lt"/>
              </a:rPr>
              <a:t>, </a:t>
            </a:r>
          </a:p>
          <a:p>
            <a:pPr>
              <a:buNone/>
            </a:pPr>
            <a:r>
              <a:rPr lang="ro-RO" sz="3000" b="1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ro-RO" sz="3000" b="1" baseline="-25000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vi-VN" sz="3000" dirty="0" smtClean="0">
                <a:latin typeface="+mj-lt"/>
              </a:rPr>
              <a:t> </a:t>
            </a:r>
            <a:r>
              <a:rPr lang="vi-VN" sz="3000" b="1" i="1" dirty="0" smtClean="0">
                <a:latin typeface="+mj-lt"/>
              </a:rPr>
              <a:t>mulțimea</a:t>
            </a:r>
            <a:r>
              <a:rPr lang="vi-VN" sz="3000" dirty="0" smtClean="0">
                <a:latin typeface="+mj-lt"/>
              </a:rPr>
              <a:t> care conține balanțele {500, 1000}</a:t>
            </a:r>
            <a:r>
              <a:rPr lang="ro-MO" sz="3000" dirty="0" smtClean="0">
                <a:latin typeface="+mj-lt"/>
              </a:rPr>
              <a:t>, notat cu atrubutul </a:t>
            </a:r>
            <a:r>
              <a:rPr lang="ro-RO" sz="3000" b="1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ro-MO" sz="3000" b="1" baseline="-25000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ro-MO" sz="3000" dirty="0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ro-MO" sz="3000" b="1" dirty="0" smtClean="0">
                <a:latin typeface="+mj-lt"/>
              </a:rPr>
              <a:t>Balanta</a:t>
            </a:r>
            <a:r>
              <a:rPr lang="vi-VN" sz="3000" dirty="0" smtClean="0">
                <a:latin typeface="+mj-lt"/>
              </a:rPr>
              <a:t>.</a:t>
            </a:r>
            <a:endParaRPr lang="en-US" sz="3000" dirty="0" smtClean="0">
              <a:latin typeface="+mj-lt"/>
            </a:endParaRPr>
          </a:p>
          <a:p>
            <a:pPr>
              <a:buNone/>
            </a:pPr>
            <a:r>
              <a:rPr lang="vi-VN" sz="3000" b="1" dirty="0" smtClean="0">
                <a:latin typeface="+mj-lt"/>
              </a:rPr>
              <a:t>Atunci</a:t>
            </a:r>
            <a:r>
              <a:rPr lang="vi-VN" sz="3000" dirty="0" smtClean="0">
                <a:latin typeface="+mj-lt"/>
              </a:rPr>
              <a:t> </a:t>
            </a:r>
            <a:r>
              <a:rPr lang="vi-VN" sz="3000" b="1" i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Schema relației </a:t>
            </a:r>
            <a:r>
              <a:rPr lang="ro-MO" sz="3000" b="1" i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vi-VN" sz="3000" b="1" dirty="0" smtClean="0">
                <a:latin typeface="+mj-lt"/>
              </a:rPr>
              <a:t>Cont_</a:t>
            </a:r>
            <a:r>
              <a:rPr lang="ro-MO" sz="3000" b="1" dirty="0" smtClean="0">
                <a:latin typeface="+mj-lt"/>
              </a:rPr>
              <a:t>bancar</a:t>
            </a:r>
            <a:r>
              <a:rPr lang="vi-VN" sz="3000" b="1" dirty="0" smtClean="0">
                <a:latin typeface="+mj-lt"/>
              </a:rPr>
              <a:t>(NrCont, Filială, Balanță)</a:t>
            </a:r>
            <a:r>
              <a:rPr lang="ro-MO" sz="3000" b="1" dirty="0" smtClean="0">
                <a:latin typeface="+mj-lt"/>
              </a:rPr>
              <a:t>, sau</a:t>
            </a:r>
            <a:endParaRPr lang="en-US" sz="3000" dirty="0" smtClean="0">
              <a:latin typeface="+mj-lt"/>
            </a:endParaRPr>
          </a:p>
          <a:p>
            <a:pPr>
              <a:buNone/>
            </a:pPr>
            <a:r>
              <a:rPr lang="ro-MO" sz="3000" b="1" dirty="0" smtClean="0">
                <a:latin typeface="+mj-lt"/>
              </a:rPr>
              <a:t>	R=C</a:t>
            </a:r>
            <a:r>
              <a:rPr lang="vi-VN" sz="3000" b="1" dirty="0" smtClean="0">
                <a:latin typeface="+mj-lt"/>
              </a:rPr>
              <a:t>ont</a:t>
            </a:r>
            <a:r>
              <a:rPr lang="ro-MO" sz="3000" b="1" dirty="0" smtClean="0">
                <a:latin typeface="+mj-lt"/>
              </a:rPr>
              <a:t> _bancar</a:t>
            </a:r>
            <a:r>
              <a:rPr lang="vi-VN" sz="3000" dirty="0" smtClean="0">
                <a:latin typeface="+mj-lt"/>
              </a:rPr>
              <a:t>{(</a:t>
            </a:r>
            <a:r>
              <a:rPr lang="ro-MO" sz="3000" dirty="0" smtClean="0">
                <a:latin typeface="+mj-lt"/>
              </a:rPr>
              <a:t>MD</a:t>
            </a:r>
            <a:r>
              <a:rPr lang="vi-VN" sz="3000" dirty="0" smtClean="0">
                <a:latin typeface="+mj-lt"/>
              </a:rPr>
              <a:t>11ING012392330, ING1, 500), (</a:t>
            </a:r>
            <a:r>
              <a:rPr lang="ro-MO" sz="3000" dirty="0" smtClean="0">
                <a:latin typeface="+mj-lt"/>
              </a:rPr>
              <a:t>MD</a:t>
            </a:r>
            <a:r>
              <a:rPr lang="vi-VN" sz="3000" dirty="0" smtClean="0">
                <a:latin typeface="+mj-lt"/>
              </a:rPr>
              <a:t>21BCR014569879, BCR2, 1000)} reprezintă o relație</a:t>
            </a:r>
            <a:r>
              <a:rPr lang="ro-MO" sz="3000" dirty="0" smtClean="0">
                <a:latin typeface="+mj-lt"/>
              </a:rPr>
              <a:t>, sau in formă de tabel</a:t>
            </a:r>
            <a:endParaRPr lang="en-US" sz="3000" dirty="0" smtClean="0"/>
          </a:p>
          <a:p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410200"/>
            <a:ext cx="8001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4701-0552-42C1-B352-322FCD0C565B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vi-VN" sz="3100" b="1" dirty="0" smtClean="0">
                <a:solidFill>
                  <a:srgbClr val="0000CC"/>
                </a:solidFill>
              </a:rPr>
              <a:t>TIPURI DE LEGĂTURI ÎNTRE RELAȚII</a:t>
            </a:r>
            <a:r>
              <a:rPr lang="ro-MO" sz="3100" b="1" dirty="0" smtClean="0">
                <a:solidFill>
                  <a:srgbClr val="0000CC"/>
                </a:solidFill>
              </a:rPr>
              <a:t>. CHEI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85000" lnSpcReduction="20000"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O cheie</a:t>
            </a:r>
            <a:r>
              <a:rPr lang="vi-VN" dirty="0" smtClean="0">
                <a:solidFill>
                  <a:srgbClr val="FF0000"/>
                </a:solidFill>
              </a:rPr>
              <a:t> </a:t>
            </a:r>
            <a:r>
              <a:rPr lang="vi-VN" dirty="0" smtClean="0"/>
              <a:t>este determinată de înțelesul atributelor și această </a:t>
            </a:r>
            <a:r>
              <a:rPr lang="vi-VN" b="1" i="1" u="sng" dirty="0" smtClean="0">
                <a:solidFill>
                  <a:srgbClr val="0000CC"/>
                </a:solidFill>
              </a:rPr>
              <a:t>proprietate este invariantă în timp</a:t>
            </a:r>
            <a:r>
              <a:rPr lang="vi-VN" dirty="0" smtClean="0"/>
              <a:t>, deci continuă să existe și </a:t>
            </a:r>
            <a:r>
              <a:rPr lang="vi-VN" b="1" i="1" dirty="0" smtClean="0"/>
              <a:t>după ce se inserează noi tupluri în relație</a:t>
            </a:r>
            <a:r>
              <a:rPr lang="vi-VN" dirty="0" smtClean="0"/>
              <a:t>.</a:t>
            </a:r>
            <a:endParaRPr lang="en-US" dirty="0" smtClean="0"/>
          </a:p>
          <a:p>
            <a:pPr lvl="0"/>
            <a:r>
              <a:rPr lang="vi-VN" b="1" dirty="0" smtClean="0"/>
              <a:t>O relație poate avea</a:t>
            </a:r>
            <a:r>
              <a:rPr lang="vi-VN" dirty="0" smtClean="0"/>
              <a:t> mai multe chei, numite </a:t>
            </a:r>
            <a:r>
              <a:rPr lang="vi-VN" b="1" i="1" dirty="0" smtClean="0">
                <a:solidFill>
                  <a:srgbClr val="FF0000"/>
                </a:solidFill>
              </a:rPr>
              <a:t>chei candidat</a:t>
            </a:r>
            <a:r>
              <a:rPr lang="vi-VN" dirty="0" smtClean="0"/>
              <a:t>. De  obicei, dintre aceste chei candidat se desemnează una singură, numită </a:t>
            </a:r>
            <a:r>
              <a:rPr lang="vi-VN" b="1" i="1" dirty="0" smtClean="0">
                <a:solidFill>
                  <a:srgbClr val="FF0000"/>
                </a:solidFill>
              </a:rPr>
              <a:t>cheie primară</a:t>
            </a:r>
            <a:r>
              <a:rPr lang="vi-VN" dirty="0" smtClean="0">
                <a:solidFill>
                  <a:srgbClr val="FF0000"/>
                </a:solidFill>
              </a:rPr>
              <a:t>.</a:t>
            </a:r>
            <a:endParaRPr lang="ro-MO" dirty="0" smtClean="0">
              <a:solidFill>
                <a:srgbClr val="FF0000"/>
              </a:solidFill>
            </a:endParaRPr>
          </a:p>
          <a:p>
            <a:pPr lvl="0"/>
            <a:r>
              <a:rPr lang="vi-VN" b="1" i="1" dirty="0" smtClean="0">
                <a:solidFill>
                  <a:srgbClr val="FF0000"/>
                </a:solidFill>
              </a:rPr>
              <a:t>Cheile candidat rămase </a:t>
            </a:r>
            <a:r>
              <a:rPr lang="vi-VN" dirty="0" smtClean="0"/>
              <a:t>după alegerea cheii primare se numesc </a:t>
            </a:r>
            <a:r>
              <a:rPr lang="vi-VN" b="1" i="1" dirty="0" smtClean="0">
                <a:solidFill>
                  <a:srgbClr val="FF0000"/>
                </a:solidFill>
              </a:rPr>
              <a:t>chei alternative</a:t>
            </a:r>
            <a:r>
              <a:rPr lang="vi-VN" dirty="0" smtClean="0"/>
              <a:t>. </a:t>
            </a:r>
            <a:endParaRPr lang="ro-MO" dirty="0" smtClean="0"/>
          </a:p>
          <a:p>
            <a:r>
              <a:rPr lang="vi-VN" b="1" i="1" dirty="0" smtClean="0"/>
              <a:t>Când schema relației are mai multe chei candidat</a:t>
            </a:r>
            <a:r>
              <a:rPr lang="vi-VN" dirty="0" smtClean="0"/>
              <a:t>, alegerea dintre ele a </a:t>
            </a:r>
            <a:r>
              <a:rPr lang="vi-VN" b="1" i="1" dirty="0" smtClean="0"/>
              <a:t>cheii primare </a:t>
            </a:r>
            <a:r>
              <a:rPr lang="vi-VN" dirty="0" smtClean="0"/>
              <a:t>se face arbitrar. </a:t>
            </a:r>
            <a:r>
              <a:rPr lang="vi-VN" i="1" u="sng" dirty="0" smtClean="0"/>
              <a:t>De obicei, este indicată alegerea cheii primare cu un singur atribut sau cu numărul minim de atribute</a:t>
            </a:r>
            <a:r>
              <a:rPr lang="vi-VN" dirty="0" smtClean="0"/>
              <a:t>.</a:t>
            </a:r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65B4-5587-45EF-953C-357964579E89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vi-VN" sz="2800" b="1" dirty="0" smtClean="0">
                <a:solidFill>
                  <a:srgbClr val="0000CC"/>
                </a:solidFill>
              </a:rPr>
              <a:t>TIPURI DE LEGĂTURI ÎNTRE RELAȚII</a:t>
            </a:r>
            <a:r>
              <a:rPr lang="ro-MO" sz="2800" b="1" dirty="0" smtClean="0">
                <a:solidFill>
                  <a:srgbClr val="0000CC"/>
                </a:solidFill>
              </a:rPr>
              <a:t>. CHEI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686800" cy="5867400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vi-VN" sz="10400" b="1" i="1" u="sng" dirty="0" smtClean="0">
                <a:solidFill>
                  <a:srgbClr val="0000CC"/>
                </a:solidFill>
                <a:latin typeface="+mj-lt"/>
              </a:rPr>
              <a:t>Spre deosebire</a:t>
            </a:r>
            <a:r>
              <a:rPr lang="vi-VN" sz="104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10400" dirty="0" smtClean="0">
                <a:latin typeface="+mj-lt"/>
              </a:rPr>
              <a:t>de alte modele implementabile ale bazelor de date, la care</a:t>
            </a:r>
            <a:r>
              <a:rPr lang="ro-MO" sz="10400" dirty="0" smtClean="0">
                <a:latin typeface="+mj-lt"/>
              </a:rPr>
              <a:t> </a:t>
            </a:r>
            <a:r>
              <a:rPr lang="vi-VN" sz="10400" dirty="0" smtClean="0">
                <a:latin typeface="+mj-lt"/>
              </a:rPr>
              <a:t>legăturile între obiectele bazei de date se realizează la nivel fizic prin lanțuri de pointeri, în cazul </a:t>
            </a:r>
            <a:r>
              <a:rPr lang="en-GB" sz="10400" dirty="0" err="1" smtClean="0">
                <a:latin typeface="+mj-lt"/>
              </a:rPr>
              <a:t>modelului</a:t>
            </a:r>
            <a:r>
              <a:rPr lang="en-GB" sz="10400" dirty="0" smtClean="0">
                <a:latin typeface="+mj-lt"/>
              </a:rPr>
              <a:t> relational,</a:t>
            </a:r>
            <a:r>
              <a:rPr lang="vi-VN" sz="10400" dirty="0" smtClean="0">
                <a:latin typeface="+mj-lt"/>
              </a:rPr>
              <a:t> legăturile se realizează la nivel logic prin mecanismul </a:t>
            </a:r>
            <a:r>
              <a:rPr lang="vi-VN" sz="10400" b="1" dirty="0" smtClean="0">
                <a:solidFill>
                  <a:srgbClr val="FF0000"/>
                </a:solidFill>
                <a:latin typeface="+mj-lt"/>
              </a:rPr>
              <a:t>cheilor externe</a:t>
            </a:r>
            <a:r>
              <a:rPr lang="vi-VN" sz="10400" dirty="0" smtClean="0">
                <a:solidFill>
                  <a:srgbClr val="FF0000"/>
                </a:solidFill>
                <a:latin typeface="+mj-lt"/>
              </a:rPr>
              <a:t>. </a:t>
            </a:r>
            <a:endParaRPr lang="en-US" sz="10400" dirty="0" smtClean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r>
              <a:rPr lang="en-US" sz="10400" dirty="0" smtClean="0">
                <a:latin typeface="+mj-lt"/>
              </a:rPr>
              <a:t> </a:t>
            </a:r>
            <a:r>
              <a:rPr lang="vi-VN" sz="10400" dirty="0" smtClean="0">
                <a:latin typeface="+mj-lt"/>
              </a:rPr>
              <a:t>Se numeşte </a:t>
            </a:r>
            <a:r>
              <a:rPr lang="vi-VN" sz="10400" b="1" dirty="0" smtClean="0">
                <a:solidFill>
                  <a:srgbClr val="0000CC"/>
                </a:solidFill>
                <a:latin typeface="+mj-lt"/>
              </a:rPr>
              <a:t>cheie externă </a:t>
            </a:r>
            <a:r>
              <a:rPr lang="vi-VN" sz="10400" b="1" dirty="0" smtClean="0">
                <a:latin typeface="+mj-lt"/>
              </a:rPr>
              <a:t>(secundară)</a:t>
            </a:r>
            <a:r>
              <a:rPr lang="ro-MO" sz="10400" b="1" dirty="0" smtClean="0">
                <a:latin typeface="+mj-lt"/>
              </a:rPr>
              <a:t> </a:t>
            </a:r>
            <a:r>
              <a:rPr lang="vi-VN" sz="10400" b="1" dirty="0" smtClean="0">
                <a:solidFill>
                  <a:srgbClr val="0000CC"/>
                </a:solidFill>
                <a:latin typeface="+mj-lt"/>
              </a:rPr>
              <a:t>un atribut </a:t>
            </a:r>
            <a:r>
              <a:rPr lang="vi-VN" sz="10400" dirty="0" smtClean="0">
                <a:latin typeface="+mj-lt"/>
              </a:rPr>
              <a:t>(simplu sau compus)</a:t>
            </a:r>
            <a:r>
              <a:rPr lang="ro-MO" sz="10400" dirty="0" smtClean="0">
                <a:latin typeface="+mj-lt"/>
              </a:rPr>
              <a:t> u</a:t>
            </a:r>
            <a:r>
              <a:rPr lang="vi-VN" sz="10400" b="1" dirty="0" smtClean="0">
                <a:latin typeface="+mj-lt"/>
              </a:rPr>
              <a:t>tilizat</a:t>
            </a:r>
            <a:r>
              <a:rPr lang="ro-MO" sz="10400" b="1" dirty="0" smtClean="0">
                <a:latin typeface="+mj-lt"/>
              </a:rPr>
              <a:t> </a:t>
            </a:r>
            <a:r>
              <a:rPr lang="vi-VN" sz="10400" b="1" dirty="0" smtClean="0">
                <a:latin typeface="+mj-lt"/>
              </a:rPr>
              <a:t>numai în scopul</a:t>
            </a:r>
            <a:r>
              <a:rPr lang="ro-MO" sz="10400" b="1" dirty="0" smtClean="0">
                <a:latin typeface="+mj-lt"/>
              </a:rPr>
              <a:t> </a:t>
            </a:r>
            <a:r>
              <a:rPr lang="vi-VN" sz="10400" b="1" dirty="0" smtClean="0">
                <a:latin typeface="+mj-lt"/>
              </a:rPr>
              <a:t>căutării unor tupluri</a:t>
            </a:r>
            <a:r>
              <a:rPr lang="vi-VN" sz="10400" dirty="0" smtClean="0">
                <a:latin typeface="+mj-lt"/>
              </a:rPr>
              <a:t>.</a:t>
            </a:r>
            <a:endParaRPr lang="en-US" sz="10400" dirty="0" smtClean="0">
              <a:latin typeface="+mj-lt"/>
            </a:endParaRPr>
          </a:p>
          <a:p>
            <a:pPr lvl="0">
              <a:buNone/>
            </a:pPr>
            <a:r>
              <a:rPr lang="vi-VN" sz="10400" dirty="0" smtClean="0">
                <a:latin typeface="+mj-lt"/>
              </a:rPr>
              <a:t>Fie </a:t>
            </a:r>
            <a:r>
              <a:rPr lang="vi-VN" sz="10400" b="1" dirty="0" smtClean="0">
                <a:latin typeface="+mj-lt"/>
              </a:rPr>
              <a:t>R1 şi R2 </a:t>
            </a:r>
            <a:r>
              <a:rPr lang="vi-VN" sz="10400" dirty="0" smtClean="0">
                <a:latin typeface="+mj-lt"/>
              </a:rPr>
              <a:t>două relaţii cu schemele </a:t>
            </a:r>
            <a:r>
              <a:rPr lang="vi-VN" sz="10400" b="1" dirty="0" smtClean="0">
                <a:latin typeface="+mj-lt"/>
              </a:rPr>
              <a:t>R1</a:t>
            </a:r>
            <a:r>
              <a:rPr lang="vi-VN" sz="10400" dirty="0" smtClean="0">
                <a:latin typeface="+mj-lt"/>
              </a:rPr>
              <a:t>(</a:t>
            </a:r>
            <a:r>
              <a:rPr lang="vi-VN" sz="10400" b="1" dirty="0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vi-VN" sz="10400" dirty="0" smtClean="0">
                <a:latin typeface="+mj-lt"/>
              </a:rPr>
              <a:t>,…) respectiv </a:t>
            </a:r>
            <a:r>
              <a:rPr lang="vi-VN" sz="10400" b="1" dirty="0" smtClean="0">
                <a:latin typeface="+mj-lt"/>
              </a:rPr>
              <a:t>R2</a:t>
            </a:r>
            <a:r>
              <a:rPr lang="vi-VN" sz="10400" dirty="0" smtClean="0">
                <a:latin typeface="+mj-lt"/>
              </a:rPr>
              <a:t>(</a:t>
            </a:r>
            <a:r>
              <a:rPr lang="vi-VN" sz="10400" b="1" dirty="0" smtClean="0">
                <a:solidFill>
                  <a:srgbClr val="FF0000"/>
                </a:solidFill>
                <a:latin typeface="+mj-lt"/>
              </a:rPr>
              <a:t>B</a:t>
            </a:r>
            <a:r>
              <a:rPr lang="vi-VN" sz="10400" dirty="0" smtClean="0">
                <a:latin typeface="+mj-lt"/>
              </a:rPr>
              <a:t>,…) şi </a:t>
            </a:r>
            <a:r>
              <a:rPr lang="vi-VN" sz="10400" dirty="0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ro-MO" sz="10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0400" dirty="0" smtClean="0">
                <a:solidFill>
                  <a:srgbClr val="FF0000"/>
                </a:solidFill>
                <a:latin typeface="+mj-lt"/>
              </a:rPr>
              <a:t>este cheie </a:t>
            </a:r>
            <a:r>
              <a:rPr lang="ro-MO" sz="10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0400" dirty="0" smtClean="0">
                <a:solidFill>
                  <a:srgbClr val="FF0000"/>
                </a:solidFill>
                <a:latin typeface="+mj-lt"/>
              </a:rPr>
              <a:t>primara </a:t>
            </a:r>
            <a:r>
              <a:rPr lang="vi-VN" sz="10400" dirty="0" smtClean="0">
                <a:latin typeface="+mj-lt"/>
              </a:rPr>
              <a:t>in</a:t>
            </a:r>
            <a:r>
              <a:rPr lang="ro-MO" sz="10400" dirty="0" smtClean="0">
                <a:latin typeface="+mj-lt"/>
              </a:rPr>
              <a:t> </a:t>
            </a:r>
            <a:r>
              <a:rPr lang="vi-VN" sz="10400" b="1" dirty="0" smtClean="0">
                <a:latin typeface="+mj-lt"/>
              </a:rPr>
              <a:t>R1</a:t>
            </a:r>
            <a:r>
              <a:rPr lang="en-GB" sz="10400" dirty="0" smtClean="0">
                <a:latin typeface="+mj-lt"/>
              </a:rPr>
              <a:t>,</a:t>
            </a:r>
            <a:r>
              <a:rPr lang="vi-VN" sz="10400" dirty="0" smtClean="0">
                <a:latin typeface="+mj-lt"/>
              </a:rPr>
              <a:t> iar </a:t>
            </a:r>
            <a:r>
              <a:rPr lang="vi-VN" sz="10400" b="1" dirty="0" smtClean="0">
                <a:latin typeface="+mj-lt"/>
              </a:rPr>
              <a:t>dom(A)=dom(B)</a:t>
            </a:r>
            <a:r>
              <a:rPr lang="vi-VN" sz="10400" dirty="0" smtClean="0">
                <a:latin typeface="+mj-lt"/>
              </a:rPr>
              <a:t>. Se spune că </a:t>
            </a:r>
            <a:r>
              <a:rPr lang="vi-VN" sz="10400" b="1" dirty="0" smtClean="0">
                <a:solidFill>
                  <a:srgbClr val="0000CC"/>
                </a:solidFill>
                <a:latin typeface="+mj-lt"/>
              </a:rPr>
              <a:t>atributul B</a:t>
            </a:r>
            <a:r>
              <a:rPr lang="ro-MO" sz="104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10400" dirty="0" smtClean="0">
                <a:latin typeface="+mj-lt"/>
              </a:rPr>
              <a:t>reprezintă </a:t>
            </a:r>
            <a:r>
              <a:rPr lang="vi-VN" sz="10400" b="1" dirty="0" smtClean="0">
                <a:latin typeface="+mj-lt"/>
              </a:rPr>
              <a:t>o cheie</a:t>
            </a:r>
            <a:r>
              <a:rPr lang="ro-MO" sz="10400" b="1" dirty="0" smtClean="0">
                <a:latin typeface="+mj-lt"/>
              </a:rPr>
              <a:t> </a:t>
            </a:r>
            <a:r>
              <a:rPr lang="vi-VN" sz="10400" b="1" dirty="0" smtClean="0">
                <a:latin typeface="+mj-lt"/>
              </a:rPr>
              <a:t>externă</a:t>
            </a:r>
            <a:r>
              <a:rPr lang="vi-VN" sz="10400" dirty="0" smtClean="0">
                <a:latin typeface="+mj-lt"/>
              </a:rPr>
              <a:t> definită peste</a:t>
            </a:r>
            <a:r>
              <a:rPr lang="ro-MO" sz="10400" dirty="0" smtClean="0">
                <a:latin typeface="+mj-lt"/>
              </a:rPr>
              <a:t> </a:t>
            </a:r>
            <a:r>
              <a:rPr lang="vi-VN" sz="10400" dirty="0" smtClean="0">
                <a:latin typeface="+mj-lt"/>
              </a:rPr>
              <a:t>cheia primară a relaţiei R1. </a:t>
            </a:r>
            <a:endParaRPr lang="en-US" sz="10400" dirty="0" smtClean="0">
              <a:latin typeface="+mj-lt"/>
            </a:endParaRPr>
          </a:p>
          <a:p>
            <a:pPr>
              <a:buNone/>
            </a:pPr>
            <a:r>
              <a:rPr lang="vi-VN" sz="10400" b="1" u="sng" dirty="0" smtClean="0">
                <a:latin typeface="+mj-lt"/>
              </a:rPr>
              <a:t>Tipuri de legături între relații</a:t>
            </a:r>
            <a:endParaRPr lang="en-US" sz="10400" dirty="0" smtClean="0">
              <a:latin typeface="+mj-lt"/>
            </a:endParaRPr>
          </a:p>
          <a:p>
            <a:pPr lvl="0"/>
            <a:r>
              <a:rPr lang="en-GB" sz="10400" dirty="0" smtClean="0">
                <a:latin typeface="+mj-lt"/>
              </a:rPr>
              <a:t>L</a:t>
            </a:r>
            <a:r>
              <a:rPr lang="vi-VN" sz="10400" dirty="0" smtClean="0">
                <a:latin typeface="+mj-lt"/>
              </a:rPr>
              <a:t>egături unu la unu</a:t>
            </a:r>
            <a:r>
              <a:rPr lang="en-GB" sz="10400" dirty="0" smtClean="0">
                <a:latin typeface="+mj-lt"/>
              </a:rPr>
              <a:t> (nota</a:t>
            </a:r>
            <a:r>
              <a:rPr lang="vi-VN" sz="10400" dirty="0" smtClean="0">
                <a:latin typeface="+mj-lt"/>
              </a:rPr>
              <a:t>ț</a:t>
            </a:r>
            <a:r>
              <a:rPr lang="en-GB" sz="10400" dirty="0" smtClean="0">
                <a:latin typeface="+mj-lt"/>
              </a:rPr>
              <a:t>ie-1:1)</a:t>
            </a:r>
            <a:endParaRPr lang="en-US" sz="10400" dirty="0" smtClean="0">
              <a:latin typeface="+mj-lt"/>
            </a:endParaRPr>
          </a:p>
          <a:p>
            <a:pPr lvl="0"/>
            <a:r>
              <a:rPr lang="vi-VN" sz="10400" dirty="0" smtClean="0">
                <a:latin typeface="+mj-lt"/>
              </a:rPr>
              <a:t>-</a:t>
            </a:r>
            <a:r>
              <a:rPr lang="en-GB" sz="10400" dirty="0" smtClean="0">
                <a:latin typeface="+mj-lt"/>
              </a:rPr>
              <a:t>L</a:t>
            </a:r>
            <a:r>
              <a:rPr lang="vi-VN" sz="10400" dirty="0" smtClean="0">
                <a:latin typeface="+mj-lt"/>
              </a:rPr>
              <a:t>egături unu-la-mulți</a:t>
            </a:r>
            <a:r>
              <a:rPr lang="en-GB" sz="10400" dirty="0" smtClean="0">
                <a:latin typeface="+mj-lt"/>
              </a:rPr>
              <a:t> (nota</a:t>
            </a:r>
            <a:r>
              <a:rPr lang="vi-VN" sz="10400" dirty="0" smtClean="0">
                <a:latin typeface="+mj-lt"/>
              </a:rPr>
              <a:t>ț</a:t>
            </a:r>
            <a:r>
              <a:rPr lang="en-GB" sz="10400" dirty="0" smtClean="0">
                <a:latin typeface="+mj-lt"/>
              </a:rPr>
              <a:t>ie-1:m, 1:∞)</a:t>
            </a:r>
            <a:endParaRPr lang="en-US" sz="10400" dirty="0" smtClean="0">
              <a:latin typeface="+mj-lt"/>
            </a:endParaRPr>
          </a:p>
          <a:p>
            <a:pPr lvl="0"/>
            <a:r>
              <a:rPr lang="en-GB" sz="10400" dirty="0" smtClean="0">
                <a:latin typeface="+mj-lt"/>
              </a:rPr>
              <a:t>L</a:t>
            </a:r>
            <a:r>
              <a:rPr lang="vi-VN" sz="10400" dirty="0" smtClean="0">
                <a:latin typeface="+mj-lt"/>
              </a:rPr>
              <a:t>egături mulți-la-mulți</a:t>
            </a:r>
            <a:r>
              <a:rPr lang="en-US" sz="10400" dirty="0" smtClean="0">
                <a:latin typeface="+mj-lt"/>
              </a:rPr>
              <a:t> (</a:t>
            </a:r>
            <a:r>
              <a:rPr lang="en-GB" sz="10400" dirty="0" smtClean="0">
                <a:latin typeface="+mj-lt"/>
              </a:rPr>
              <a:t>nota</a:t>
            </a:r>
            <a:r>
              <a:rPr lang="vi-VN" sz="10400" dirty="0" smtClean="0">
                <a:latin typeface="+mj-lt"/>
              </a:rPr>
              <a:t>ț</a:t>
            </a:r>
            <a:r>
              <a:rPr lang="en-GB" sz="10400" dirty="0" err="1" smtClean="0">
                <a:latin typeface="+mj-lt"/>
              </a:rPr>
              <a:t>ie</a:t>
            </a:r>
            <a:r>
              <a:rPr lang="en-US" sz="10400" dirty="0" smtClean="0">
                <a:latin typeface="+mj-lt"/>
              </a:rPr>
              <a:t>-</a:t>
            </a:r>
            <a:r>
              <a:rPr lang="en-GB" sz="10400" dirty="0" smtClean="0">
                <a:latin typeface="+mj-lt"/>
              </a:rPr>
              <a:t>m</a:t>
            </a:r>
            <a:r>
              <a:rPr lang="en-US" sz="10400" dirty="0" smtClean="0">
                <a:latin typeface="+mj-lt"/>
              </a:rPr>
              <a:t>:</a:t>
            </a:r>
            <a:r>
              <a:rPr lang="en-GB" sz="10400" dirty="0" smtClean="0">
                <a:latin typeface="+mj-lt"/>
              </a:rPr>
              <a:t>n</a:t>
            </a:r>
            <a:r>
              <a:rPr lang="en-US" sz="10400" dirty="0" smtClean="0">
                <a:latin typeface="+mj-lt"/>
              </a:rPr>
              <a:t>, ∞:∞)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77CC-E627-45BF-9DD0-077C94620266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Legaturi intre relatii prin schemele lor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62C2-1FD4-434A-971A-46455434310A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Exemplu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MO" b="1" dirty="0" smtClean="0">
                <a:solidFill>
                  <a:srgbClr val="0000CC"/>
                </a:solidFill>
              </a:rPr>
              <a:t>legături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801852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C2E6-86EA-496C-837D-B4660E953019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Legături in tabele relațiilor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624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676400" y="4247646"/>
            <a:ext cx="632460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o-RO" sz="24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Legenda!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Cheia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primară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Această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linie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reprezintă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relația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Cheia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externă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F6FB-BE52-47D5-9047-B575C705795F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Operatii cu relatiile in forma de tabele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Modelul relational ofera doua colectii de operatori pe relatii si anume:</a:t>
            </a:r>
            <a:endParaRPr lang="en-US" dirty="0" smtClean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Algebra </a:t>
            </a:r>
            <a:r>
              <a:rPr lang="en-US" b="1" dirty="0" err="1" smtClean="0">
                <a:solidFill>
                  <a:srgbClr val="FF0000"/>
                </a:solidFill>
              </a:rPr>
              <a:t>Relationala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/>
              <a:t>AR</a:t>
            </a:r>
            <a:r>
              <a:rPr lang="en-US" dirty="0" smtClean="0"/>
              <a:t>);</a:t>
            </a:r>
          </a:p>
          <a:p>
            <a:pPr lvl="0"/>
            <a:r>
              <a:rPr lang="en-US" dirty="0" err="1" smtClean="0"/>
              <a:t>calculul</a:t>
            </a:r>
            <a:r>
              <a:rPr lang="en-US" dirty="0" smtClean="0"/>
              <a:t> relational.</a:t>
            </a:r>
            <a:endParaRPr lang="ro-MO" dirty="0" smtClean="0"/>
          </a:p>
          <a:p>
            <a:pPr marL="0" lvl="0" indent="0">
              <a:buNone/>
            </a:pPr>
            <a:r>
              <a:rPr lang="fr-FR" b="1" dirty="0" smtClean="0"/>
              <a:t>La </a:t>
            </a:r>
            <a:r>
              <a:rPr lang="fr-FR" b="1" dirty="0" err="1" smtClean="0"/>
              <a:t>rândul</a:t>
            </a:r>
            <a:r>
              <a:rPr lang="fr-FR" b="1" dirty="0" smtClean="0"/>
              <a:t> </a:t>
            </a:r>
            <a:r>
              <a:rPr lang="fr-FR" b="1" dirty="0" err="1" smtClean="0"/>
              <a:t>sau</a:t>
            </a:r>
            <a:r>
              <a:rPr lang="fr-FR" b="1" dirty="0" smtClean="0"/>
              <a:t>, </a:t>
            </a:r>
            <a:r>
              <a:rPr lang="fr-FR" b="1" dirty="0" err="1" smtClean="0"/>
              <a:t>calculul</a:t>
            </a:r>
            <a:r>
              <a:rPr lang="fr-FR" b="1" dirty="0" smtClean="0"/>
              <a:t> </a:t>
            </a:r>
            <a:r>
              <a:rPr lang="fr-FR" b="1" dirty="0" err="1" smtClean="0"/>
              <a:t>relational</a:t>
            </a:r>
            <a:r>
              <a:rPr lang="fr-FR" b="1" dirty="0" smtClean="0"/>
              <a:t> este de </a:t>
            </a:r>
            <a:r>
              <a:rPr lang="fr-FR" b="1" dirty="0" err="1" smtClean="0"/>
              <a:t>doua</a:t>
            </a:r>
            <a:r>
              <a:rPr lang="fr-FR" b="1" dirty="0" smtClean="0"/>
              <a:t> </a:t>
            </a:r>
            <a:r>
              <a:rPr lang="fr-FR" b="1" dirty="0" err="1" smtClean="0"/>
              <a:t>tipuri</a:t>
            </a:r>
            <a:r>
              <a:rPr lang="fr-FR" b="1" dirty="0" smtClean="0"/>
              <a:t>:</a:t>
            </a:r>
            <a:endParaRPr lang="en-US" dirty="0" smtClean="0"/>
          </a:p>
          <a:p>
            <a:pPr lvl="0"/>
            <a:r>
              <a:rPr lang="fr-FR" dirty="0" smtClean="0"/>
              <a:t>calcul </a:t>
            </a:r>
            <a:r>
              <a:rPr lang="fr-FR" dirty="0" err="1" smtClean="0"/>
              <a:t>relational</a:t>
            </a:r>
            <a:r>
              <a:rPr lang="fr-FR" dirty="0" smtClean="0"/>
              <a:t> </a:t>
            </a:r>
            <a:r>
              <a:rPr lang="fr-FR" dirty="0" err="1" smtClean="0"/>
              <a:t>orientat</a:t>
            </a:r>
            <a:r>
              <a:rPr lang="fr-FR" dirty="0" smtClean="0"/>
              <a:t> </a:t>
            </a:r>
            <a:r>
              <a:rPr lang="fr-FR" dirty="0" err="1" smtClean="0"/>
              <a:t>pe</a:t>
            </a:r>
            <a:r>
              <a:rPr lang="fr-FR" dirty="0" smtClean="0"/>
              <a:t> </a:t>
            </a:r>
            <a:r>
              <a:rPr lang="fr-FR" dirty="0" err="1" smtClean="0"/>
              <a:t>tuplu</a:t>
            </a:r>
            <a:r>
              <a:rPr lang="fr-FR" dirty="0" smtClean="0"/>
              <a:t>;</a:t>
            </a:r>
            <a:endParaRPr lang="en-US" dirty="0" smtClean="0"/>
          </a:p>
          <a:p>
            <a:pPr lvl="0"/>
            <a:r>
              <a:rPr lang="en-US" dirty="0" err="1" smtClean="0"/>
              <a:t>calcul</a:t>
            </a:r>
            <a:r>
              <a:rPr lang="en-US" dirty="0" smtClean="0"/>
              <a:t> relational </a:t>
            </a:r>
            <a:r>
              <a:rPr lang="en-US" dirty="0" err="1" smtClean="0"/>
              <a:t>orientat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domeniu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Ne limitam, în cele ce urmeaza, la elemente </a:t>
            </a:r>
            <a:r>
              <a:rPr lang="it-IT" b="1" dirty="0" smtClean="0">
                <a:solidFill>
                  <a:srgbClr val="FF0000"/>
                </a:solidFill>
              </a:rPr>
              <a:t>de algebra relationala.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9054-4D04-4EA2-BD67-62EDB34532CB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Exemplu relatie compusă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763000" cy="3048000"/>
          </a:xfrm>
        </p:spPr>
        <p:txBody>
          <a:bodyPr>
            <a:normAutofit fontScale="92500" lnSpcReduction="20000"/>
          </a:bodyPr>
          <a:lstStyle/>
          <a:p>
            <a:r>
              <a:rPr lang="ro-RO" i="1" dirty="0" smtClean="0"/>
              <a:t>Fie mulţimea A={1,2,3,4}. </a:t>
            </a:r>
            <a:r>
              <a:rPr lang="fr-FR" i="1" dirty="0" err="1" smtClean="0"/>
              <a:t>Vom</a:t>
            </a:r>
            <a:r>
              <a:rPr lang="fr-FR" i="1" dirty="0" smtClean="0"/>
              <a:t> </a:t>
            </a:r>
            <a:r>
              <a:rPr lang="fr-FR" i="1" dirty="0" err="1" smtClean="0"/>
              <a:t>defini</a:t>
            </a:r>
            <a:r>
              <a:rPr lang="fr-FR" i="1" dirty="0" smtClean="0"/>
              <a:t> </a:t>
            </a:r>
            <a:r>
              <a:rPr lang="fr-FR" i="1" dirty="0" err="1" smtClean="0"/>
              <a:t>pe</a:t>
            </a:r>
            <a:r>
              <a:rPr lang="fr-FR" i="1" dirty="0" smtClean="0"/>
              <a:t> </a:t>
            </a:r>
            <a:r>
              <a:rPr lang="fr-FR" i="1" dirty="0" err="1" smtClean="0"/>
              <a:t>mul</a:t>
            </a:r>
            <a:r>
              <a:rPr lang="ro-RO" i="1" dirty="0" smtClean="0"/>
              <a:t>ţimea </a:t>
            </a:r>
            <a:r>
              <a:rPr lang="fr-FR" i="1" dirty="0" smtClean="0"/>
              <a:t>A </a:t>
            </a:r>
            <a:r>
              <a:rPr lang="fr-FR" i="1" dirty="0" err="1" smtClean="0"/>
              <a:t>următoarele</a:t>
            </a:r>
            <a:r>
              <a:rPr lang="fr-FR" i="1" dirty="0" smtClean="0"/>
              <a:t> </a:t>
            </a:r>
            <a:r>
              <a:rPr lang="fr-FR" i="1" dirty="0" err="1" smtClean="0"/>
              <a:t>două</a:t>
            </a:r>
            <a:r>
              <a:rPr lang="fr-FR" i="1" dirty="0" smtClean="0"/>
              <a:t> </a:t>
            </a:r>
            <a:r>
              <a:rPr lang="fr-FR" i="1" dirty="0" err="1" smtClean="0"/>
              <a:t>relaţii</a:t>
            </a:r>
            <a:r>
              <a:rPr lang="fr-FR" i="1" dirty="0" smtClean="0"/>
              <a:t>: </a:t>
            </a:r>
            <a:endParaRPr lang="ro-MO" i="1" dirty="0" smtClean="0"/>
          </a:p>
          <a:p>
            <a:r>
              <a:rPr lang="fr-FR" i="1" dirty="0" smtClean="0"/>
              <a:t>R = {(x, y) | 2x </a:t>
            </a:r>
            <a:r>
              <a:rPr lang="ru-RU" i="1" dirty="0" smtClean="0">
                <a:sym typeface="Symbol"/>
              </a:rPr>
              <a:t></a:t>
            </a:r>
            <a:r>
              <a:rPr lang="fr-FR" i="1" dirty="0" smtClean="0"/>
              <a:t> y}  </a:t>
            </a:r>
            <a:r>
              <a:rPr lang="fr-FR" i="1" dirty="0" err="1" smtClean="0"/>
              <a:t>şi</a:t>
            </a:r>
            <a:r>
              <a:rPr lang="fr-FR" i="1" dirty="0" smtClean="0"/>
              <a:t>  </a:t>
            </a:r>
            <a:r>
              <a:rPr lang="fr-FR" b="1" i="1" dirty="0" smtClean="0">
                <a:solidFill>
                  <a:srgbClr val="0000CC"/>
                </a:solidFill>
              </a:rPr>
              <a:t> </a:t>
            </a:r>
            <a:endParaRPr lang="ro-MO" b="1" i="1" dirty="0" smtClean="0">
              <a:solidFill>
                <a:srgbClr val="0000CC"/>
              </a:solidFill>
            </a:endParaRPr>
          </a:p>
          <a:p>
            <a:r>
              <a:rPr lang="fr-FR" i="1" dirty="0" smtClean="0"/>
              <a:t>P = {(x, y) | x+3y  se </a:t>
            </a:r>
            <a:r>
              <a:rPr lang="fr-FR" i="1" dirty="0" err="1" smtClean="0"/>
              <a:t>împarte</a:t>
            </a:r>
            <a:r>
              <a:rPr lang="fr-FR" i="1" dirty="0" smtClean="0"/>
              <a:t> la 2}. </a:t>
            </a:r>
            <a:endParaRPr lang="ro-MO" i="1" dirty="0" smtClean="0"/>
          </a:p>
          <a:p>
            <a:r>
              <a:rPr lang="en-US" i="1" dirty="0" err="1" smtClean="0"/>
              <a:t>Vom</a:t>
            </a:r>
            <a:r>
              <a:rPr lang="en-US" i="1" dirty="0" smtClean="0"/>
              <a:t> pre</a:t>
            </a:r>
            <a:r>
              <a:rPr lang="ro-RO" i="1" dirty="0" smtClean="0"/>
              <a:t>zenta în continuare</a:t>
            </a:r>
            <a:r>
              <a:rPr lang="en-US" i="1" dirty="0" smtClean="0"/>
              <a:t> </a:t>
            </a:r>
            <a:r>
              <a:rPr lang="en-US" i="1" dirty="0" err="1" smtClean="0"/>
              <a:t>relaţiile</a:t>
            </a:r>
            <a:r>
              <a:rPr lang="en-US" i="1" dirty="0" smtClean="0"/>
              <a:t> R, P </a:t>
            </a:r>
            <a:r>
              <a:rPr lang="en-US" i="1" dirty="0" err="1" smtClean="0"/>
              <a:t>şi</a:t>
            </a:r>
            <a:r>
              <a:rPr lang="en-US" i="1" dirty="0" smtClean="0"/>
              <a:t>  S = P ◦ R </a:t>
            </a:r>
            <a:r>
              <a:rPr lang="en-US" i="1" dirty="0" err="1" smtClean="0"/>
              <a:t>în</a:t>
            </a:r>
            <a:r>
              <a:rPr lang="en-US" i="1" dirty="0" smtClean="0"/>
              <a:t> mod </a:t>
            </a:r>
            <a:r>
              <a:rPr lang="en-US" i="1" dirty="0" err="1" smtClean="0"/>
              <a:t>grafic</a:t>
            </a:r>
            <a:r>
              <a:rPr lang="en-US" i="1" dirty="0" smtClean="0"/>
              <a:t>.</a:t>
            </a:r>
            <a:endParaRPr lang="ro-MO" i="1" dirty="0" smtClean="0"/>
          </a:p>
          <a:p>
            <a:r>
              <a:rPr lang="ro-RO" i="1" dirty="0" smtClean="0"/>
              <a:t>S</a:t>
            </a:r>
            <a:r>
              <a:rPr lang="ro-RO" dirty="0" smtClean="0"/>
              <a:t> = {(x, y) | </a:t>
            </a:r>
            <a:r>
              <a:rPr lang="ru-RU" dirty="0" smtClean="0">
                <a:sym typeface="Symbol"/>
              </a:rPr>
              <a:t></a:t>
            </a:r>
            <a:r>
              <a:rPr lang="ro-RO" dirty="0" smtClean="0"/>
              <a:t> </a:t>
            </a:r>
            <a:r>
              <a:rPr lang="ro-RO" i="1" dirty="0" smtClean="0"/>
              <a:t>z</a:t>
            </a:r>
            <a:r>
              <a:rPr lang="ro-RO" dirty="0" smtClean="0"/>
              <a:t> </a:t>
            </a:r>
            <a:r>
              <a:rPr lang="ru-RU" dirty="0" smtClean="0">
                <a:sym typeface="Symbol"/>
              </a:rPr>
              <a:t></a:t>
            </a:r>
            <a:r>
              <a:rPr lang="ro-RO" dirty="0" smtClean="0"/>
              <a:t> </a:t>
            </a:r>
            <a:r>
              <a:rPr lang="en-US" i="1" dirty="0" smtClean="0"/>
              <a:t>A</a:t>
            </a:r>
            <a:r>
              <a:rPr lang="ro-RO" i="1" dirty="0" smtClean="0"/>
              <a:t>,</a:t>
            </a:r>
            <a:r>
              <a:rPr lang="ro-RO" dirty="0" smtClean="0"/>
              <a:t> pentru care </a:t>
            </a:r>
            <a:r>
              <a:rPr lang="ro-RO" i="1" dirty="0" smtClean="0"/>
              <a:t>(x, z)</a:t>
            </a:r>
            <a:r>
              <a:rPr lang="ro-RO" dirty="0" smtClean="0"/>
              <a:t> </a:t>
            </a:r>
            <a:r>
              <a:rPr lang="ru-RU" i="1" dirty="0" smtClean="0">
                <a:sym typeface="Symbol"/>
              </a:rPr>
              <a:t></a:t>
            </a:r>
            <a:r>
              <a:rPr lang="ro-RO" dirty="0" smtClean="0"/>
              <a:t> </a:t>
            </a:r>
            <a:r>
              <a:rPr lang="ro-RO" i="1" dirty="0" smtClean="0"/>
              <a:t>R, (z, y)</a:t>
            </a:r>
            <a:r>
              <a:rPr lang="ro-RO" dirty="0" smtClean="0"/>
              <a:t> </a:t>
            </a:r>
            <a:r>
              <a:rPr lang="ru-RU" i="1" dirty="0" smtClean="0">
                <a:sym typeface="Symbol"/>
              </a:rPr>
              <a:t></a:t>
            </a:r>
            <a:r>
              <a:rPr lang="ro-RO" dirty="0" smtClean="0"/>
              <a:t> </a:t>
            </a:r>
            <a:r>
              <a:rPr lang="ro-RO" i="1" dirty="0" smtClean="0"/>
              <a:t>P</a:t>
            </a:r>
            <a:r>
              <a:rPr lang="ro-RO" dirty="0" smtClean="0"/>
              <a:t>}.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2536" t="35356" r="16854" b="27604"/>
          <a:stretch>
            <a:fillRect/>
          </a:stretch>
        </p:blipFill>
        <p:spPr bwMode="auto">
          <a:xfrm>
            <a:off x="2133600" y="3810000"/>
            <a:ext cx="678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3886200"/>
            <a:ext cx="213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{(1,1),(1,2),(1,3),(1,4),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(2,1),(2,2),(2,3),(2,4),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(3,1),(3,2),(3,3),(3,4),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(4,1),(4,2),(4,3),(4,4)}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6019800"/>
            <a:ext cx="266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rgbClr val="0000CC"/>
                </a:solidFill>
              </a:rPr>
              <a:t>{(1,1),(1,3),(2,2), (2,4), (3,1),(3,3),(4,2),(4,4)}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6019800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i="1" dirty="0" smtClean="0">
                <a:solidFill>
                  <a:srgbClr val="0000CC"/>
                </a:solidFill>
              </a:rPr>
              <a:t>{(1,2),(1,3),(1,4</a:t>
            </a:r>
            <a:r>
              <a:rPr lang="fr-FR" sz="2000" b="1" i="1" dirty="0" smtClean="0">
                <a:solidFill>
                  <a:srgbClr val="0000CC"/>
                </a:solidFill>
              </a:rPr>
              <a:t>), </a:t>
            </a:r>
            <a:r>
              <a:rPr lang="fr-FR" sz="2000" b="1" i="1" dirty="0" smtClean="0">
                <a:solidFill>
                  <a:srgbClr val="0000CC"/>
                </a:solidFill>
              </a:rPr>
              <a:t>(2,4)}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477000" y="5715000"/>
            <a:ext cx="266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Z</a:t>
            </a:r>
            <a:r>
              <a:rPr lang="fr-FR" sz="2000" b="1" i="1" dirty="0" smtClean="0">
                <a:solidFill>
                  <a:srgbClr val="0000CC"/>
                </a:solidFill>
              </a:rPr>
              <a:t>   </a:t>
            </a:r>
            <a:r>
              <a:rPr lang="fr-FR" sz="2000" b="1" i="1" dirty="0" smtClean="0">
                <a:solidFill>
                  <a:srgbClr val="FF0000"/>
                </a:solidFill>
              </a:rPr>
              <a:t>3</a:t>
            </a:r>
            <a:r>
              <a:rPr lang="fr-FR" sz="2000" b="1" i="1" dirty="0" smtClean="0">
                <a:solidFill>
                  <a:srgbClr val="0000CC"/>
                </a:solidFill>
              </a:rPr>
              <a:t>       </a:t>
            </a:r>
            <a:r>
              <a:rPr lang="fr-FR" sz="2000" b="1" i="1" dirty="0" smtClean="0">
                <a:solidFill>
                  <a:srgbClr val="FF0000"/>
                </a:solidFill>
              </a:rPr>
              <a:t>2        3       4</a:t>
            </a:r>
          </a:p>
          <a:p>
            <a:r>
              <a:rPr lang="fr-FR" sz="2000" b="1" i="1" dirty="0" smtClean="0">
                <a:solidFill>
                  <a:srgbClr val="0000CC"/>
                </a:solidFill>
              </a:rPr>
              <a:t>{(1,1),(1,2),(1,3), (1,4), (2,2), (2,4)}</a:t>
            </a:r>
            <a:endParaRPr lang="en-US" sz="2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00CC"/>
                </a:solidFill>
              </a:rPr>
              <a:t>Algebra Relationala si extensiile </a:t>
            </a:r>
            <a:r>
              <a:rPr lang="ro-MO" b="1" dirty="0" smtClean="0">
                <a:solidFill>
                  <a:srgbClr val="0000CC"/>
                </a:solidFill>
              </a:rPr>
              <a:t>ei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 smtClean="0"/>
              <a:t>E. F. Codd </a:t>
            </a:r>
            <a:r>
              <a:rPr lang="it-IT" dirty="0" smtClean="0"/>
              <a:t>a introdus </a:t>
            </a:r>
            <a:r>
              <a:rPr lang="it-IT" b="1" i="1" dirty="0" smtClean="0"/>
              <a:t>Algebra Relationala (AR)</a:t>
            </a:r>
            <a:r>
              <a:rPr lang="it-IT" dirty="0" smtClean="0"/>
              <a:t> </a:t>
            </a:r>
            <a:r>
              <a:rPr lang="it-IT" b="1" i="1" dirty="0" smtClean="0">
                <a:solidFill>
                  <a:srgbClr val="FF0000"/>
                </a:solidFill>
              </a:rPr>
              <a:t>cu operatii pe relatii</a:t>
            </a:r>
            <a:r>
              <a:rPr lang="it-IT" dirty="0" smtClean="0"/>
              <a:t>, fiecare operatie având drept operanzi una sau mai  multe  relatii  si producând ca rezultat o alta relatie. </a:t>
            </a:r>
            <a:endParaRPr lang="ro-MO" dirty="0" smtClean="0"/>
          </a:p>
          <a:p>
            <a:pPr>
              <a:buNone/>
            </a:pPr>
            <a:r>
              <a:rPr lang="ro-MO" dirty="0" smtClean="0"/>
              <a:t>    </a:t>
            </a:r>
            <a:r>
              <a:rPr lang="en-US" dirty="0" smtClean="0"/>
              <a:t>(</a:t>
            </a:r>
            <a:r>
              <a:rPr lang="en-US" b="1" i="1" dirty="0" smtClean="0"/>
              <a:t>Edgar Frank </a:t>
            </a:r>
            <a:r>
              <a:rPr lang="en-US" b="1" dirty="0" err="1" smtClean="0"/>
              <a:t>Codd</a:t>
            </a:r>
            <a:r>
              <a:rPr lang="en-US" b="1" i="1" dirty="0" smtClean="0"/>
              <a:t> (23 august 1923, </a:t>
            </a:r>
            <a:r>
              <a:rPr lang="en-US" b="1" i="1" dirty="0" err="1" smtClean="0"/>
              <a:t>Insula</a:t>
            </a:r>
            <a:r>
              <a:rPr lang="en-US" b="1" i="1" dirty="0" smtClean="0"/>
              <a:t> Portland, Anglia – 18 </a:t>
            </a:r>
            <a:r>
              <a:rPr lang="en-US" b="1" i="1" dirty="0" err="1" smtClean="0"/>
              <a:t>aprilie</a:t>
            </a:r>
            <a:r>
              <a:rPr lang="en-US" b="1" i="1" dirty="0" smtClean="0"/>
              <a:t> 2003, Williams Island, Florida, SUA) a </a:t>
            </a:r>
            <a:r>
              <a:rPr lang="en-US" b="1" i="1" dirty="0" err="1" smtClean="0"/>
              <a:t>fost</a:t>
            </a:r>
            <a:r>
              <a:rPr lang="en-US" b="1" i="1" dirty="0" smtClean="0"/>
              <a:t> un </a:t>
            </a:r>
            <a:r>
              <a:rPr lang="en-US" b="1" i="1" dirty="0" err="1" smtClean="0"/>
              <a:t>informatician</a:t>
            </a:r>
            <a:r>
              <a:rPr lang="en-US" b="1" i="1" dirty="0" smtClean="0"/>
              <a:t> </a:t>
            </a:r>
            <a:r>
              <a:rPr lang="en-US" b="1" i="1" dirty="0" err="1" smtClean="0"/>
              <a:t>american</a:t>
            </a:r>
            <a:r>
              <a:rPr lang="en-US" b="1" i="1" dirty="0" smtClean="0"/>
              <a:t> de </a:t>
            </a:r>
            <a:r>
              <a:rPr lang="en-US" b="1" i="1" dirty="0" err="1" smtClean="0"/>
              <a:t>origine</a:t>
            </a:r>
            <a:r>
              <a:rPr lang="en-US" b="1" i="1" dirty="0" smtClean="0"/>
              <a:t> </a:t>
            </a:r>
            <a:r>
              <a:rPr lang="en-US" b="1" i="1" dirty="0" err="1" smtClean="0"/>
              <a:t>engleză</a:t>
            </a:r>
            <a:r>
              <a:rPr lang="en-US" dirty="0" smtClean="0"/>
              <a:t>)</a:t>
            </a:r>
          </a:p>
          <a:p>
            <a:r>
              <a:rPr lang="it-IT" b="1" dirty="0" smtClean="0"/>
              <a:t>Unele operatii ale AR pot fi definite prin intermediul altor operatii</a:t>
            </a:r>
            <a:r>
              <a:rPr lang="it-IT" dirty="0" smtClean="0"/>
              <a:t>. În acest  sens, putem vorbi de</a:t>
            </a:r>
            <a:r>
              <a:rPr lang="ro-MO" dirty="0" smtClean="0"/>
              <a:t>:</a:t>
            </a:r>
          </a:p>
          <a:p>
            <a:pPr lvl="1"/>
            <a:r>
              <a:rPr lang="it-IT" b="1" dirty="0" smtClean="0">
                <a:solidFill>
                  <a:srgbClr val="0000CC"/>
                </a:solidFill>
              </a:rPr>
              <a:t>operatii de baza, precum: </a:t>
            </a:r>
            <a:r>
              <a:rPr lang="it-IT" b="1" i="1" dirty="0" smtClean="0">
                <a:solidFill>
                  <a:srgbClr val="FF0000"/>
                </a:solidFill>
              </a:rPr>
              <a:t>reuniunea, diferenta, produsul cartezian etc.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it-IT" b="1" dirty="0" smtClean="0">
                <a:solidFill>
                  <a:srgbClr val="0000CC"/>
                </a:solidFill>
              </a:rPr>
              <a:t>operatii derivate, ca: </a:t>
            </a:r>
            <a:r>
              <a:rPr lang="it-IT" b="1" i="1" dirty="0" smtClean="0"/>
              <a:t>intersectia, diviziunea etc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AB06-79B1-494C-8368-073064E6C180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Operatii cu relatiile in forma de tabele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638800"/>
          </a:xfrm>
        </p:spPr>
        <p:txBody>
          <a:bodyPr>
            <a:normAutofit fontScale="925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Codd </a:t>
            </a:r>
            <a:r>
              <a:rPr lang="it-IT" b="1" dirty="0" smtClean="0"/>
              <a:t>a introdus asa numita AR standard, constituita din </a:t>
            </a:r>
            <a:r>
              <a:rPr lang="it-IT" b="1" dirty="0" smtClean="0">
                <a:solidFill>
                  <a:srgbClr val="FF0000"/>
                </a:solidFill>
              </a:rPr>
              <a:t>6 operatii de baza</a:t>
            </a:r>
            <a:r>
              <a:rPr lang="it-IT" b="1" dirty="0" smtClean="0"/>
              <a:t>: </a:t>
            </a:r>
            <a:endParaRPr lang="en-US" dirty="0" smtClean="0"/>
          </a:p>
          <a:p>
            <a:r>
              <a:rPr lang="it-IT" b="1" i="1" dirty="0" smtClean="0">
                <a:solidFill>
                  <a:srgbClr val="FF0000"/>
                </a:solidFill>
              </a:rPr>
              <a:t>reuniunea, diferenta, produsul cartezian, proiectia, selectia si jonctiunea precum si din doua operatii derivate: intersectia si diviziunea.</a:t>
            </a:r>
            <a:endParaRPr lang="ro-MO" b="1" i="1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Ulterior, la operatiile </a:t>
            </a:r>
            <a:r>
              <a:rPr lang="it-IT" b="1" dirty="0" smtClean="0"/>
              <a:t>AR standard </a:t>
            </a:r>
            <a:r>
              <a:rPr lang="it-IT" dirty="0" smtClean="0"/>
              <a:t>au fost adaugate si alte operatii, asa numitele operatii "aditionale" sau</a:t>
            </a:r>
            <a:r>
              <a:rPr lang="it-IT" b="1" dirty="0" smtClean="0"/>
              <a:t> extensii ale AR  standard</a:t>
            </a:r>
            <a:r>
              <a:rPr lang="it-IT" dirty="0" smtClean="0"/>
              <a:t>, precum: </a:t>
            </a:r>
            <a:endParaRPr lang="en-US" dirty="0" smtClean="0"/>
          </a:p>
          <a:p>
            <a:r>
              <a:rPr lang="it-IT" b="1" i="1" dirty="0" smtClean="0">
                <a:solidFill>
                  <a:srgbClr val="0000CC"/>
                </a:solidFill>
              </a:rPr>
              <a:t>complementara unei relatii, splitarea (spargerea) unei relatii, închiderea tranzitiva etc.</a:t>
            </a:r>
            <a:endParaRPr lang="en-US" dirty="0" smtClean="0">
              <a:solidFill>
                <a:srgbClr val="0000CC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68F6-ACAD-4C34-824E-0A8F9E02B7F6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0"/>
            <a:ext cx="646861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0000CC"/>
                </a:solidFill>
                <a:uFill>
                  <a:solidFill>
                    <a:srgbClr val="333399"/>
                  </a:solidFill>
                </a:uFill>
              </a:rPr>
              <a:t>ALGEBRA</a:t>
            </a:r>
            <a:r>
              <a:rPr u="heavy" spc="-45" dirty="0">
                <a:solidFill>
                  <a:srgbClr val="0000CC"/>
                </a:solidFill>
                <a:uFill>
                  <a:solidFill>
                    <a:srgbClr val="333399"/>
                  </a:solidFill>
                </a:uFill>
              </a:rPr>
              <a:t> </a:t>
            </a:r>
            <a:r>
              <a:rPr u="heavy" dirty="0">
                <a:solidFill>
                  <a:srgbClr val="0000CC"/>
                </a:solidFill>
                <a:uFill>
                  <a:solidFill>
                    <a:srgbClr val="333399"/>
                  </a:solidFill>
                </a:uFill>
              </a:rPr>
              <a:t>RELAŢIONALĂ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43203"/>
            <a:ext cx="8733790" cy="55912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Algebra relaţională poate fi definită ca fiind o parte a algebrei </a:t>
            </a:r>
            <a:r>
              <a:rPr sz="2400" spc="-15" dirty="0">
                <a:latin typeface="Times New Roman"/>
                <a:cs typeface="Times New Roman"/>
              </a:rPr>
              <a:t>ce  </a:t>
            </a:r>
            <a:r>
              <a:rPr sz="2400" spc="-5" dirty="0">
                <a:latin typeface="Times New Roman"/>
                <a:cs typeface="Times New Roman"/>
              </a:rPr>
              <a:t>contine un </a:t>
            </a:r>
            <a:r>
              <a:rPr sz="2400" dirty="0">
                <a:latin typeface="Times New Roman"/>
                <a:cs typeface="Times New Roman"/>
              </a:rPr>
              <a:t>set </a:t>
            </a:r>
            <a:r>
              <a:rPr sz="2400" spc="-5" dirty="0">
                <a:latin typeface="Times New Roman"/>
                <a:cs typeface="Times New Roman"/>
              </a:rPr>
              <a:t>de operatori, care prelucrează relaţii </a:t>
            </a:r>
            <a:r>
              <a:rPr sz="2400" dirty="0">
                <a:latin typeface="Times New Roman"/>
                <a:cs typeface="Times New Roman"/>
              </a:rPr>
              <a:t>în scopul </a:t>
            </a:r>
            <a:r>
              <a:rPr sz="2400" spc="-5" dirty="0">
                <a:latin typeface="Times New Roman"/>
                <a:cs typeface="Times New Roman"/>
              </a:rPr>
              <a:t>obţinerii  </a:t>
            </a:r>
            <a:r>
              <a:rPr sz="2400" dirty="0">
                <a:latin typeface="Times New Roman"/>
                <a:cs typeface="Times New Roman"/>
              </a:rPr>
              <a:t>altor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relaţii.</a:t>
            </a:r>
          </a:p>
          <a:p>
            <a:pPr marL="12700" algn="just">
              <a:lnSpc>
                <a:spcPct val="100000"/>
              </a:lnSpc>
              <a:spcBef>
                <a:spcPts val="285"/>
              </a:spcBef>
            </a:pPr>
            <a:r>
              <a:rPr sz="2400" b="1" dirty="0">
                <a:solidFill>
                  <a:srgbClr val="3333CC"/>
                </a:solidFill>
                <a:latin typeface="Times New Roman"/>
                <a:cs typeface="Times New Roman"/>
              </a:rPr>
              <a:t>Operatorii </a:t>
            </a: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relaţionali </a:t>
            </a:r>
            <a:r>
              <a:rPr sz="2400" spc="-5" dirty="0">
                <a:latin typeface="Times New Roman"/>
                <a:cs typeface="Times New Roman"/>
              </a:rPr>
              <a:t>se împart </a:t>
            </a:r>
            <a:r>
              <a:rPr sz="2400" dirty="0">
                <a:latin typeface="Times New Roman"/>
                <a:cs typeface="Times New Roman"/>
              </a:rPr>
              <a:t>în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</a:p>
          <a:p>
            <a:pPr marL="740410" indent="-271145" algn="just">
              <a:lnSpc>
                <a:spcPct val="100000"/>
              </a:lnSpc>
              <a:buClr>
                <a:srgbClr val="000000"/>
              </a:buClr>
              <a:buAutoNum type="romanUcPeriod"/>
              <a:tabLst>
                <a:tab pos="741045" algn="l"/>
              </a:tabLst>
            </a:pP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Operatori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de</a:t>
            </a:r>
            <a:r>
              <a:rPr sz="24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asamblare</a:t>
            </a:r>
            <a:endParaRPr sz="2400" dirty="0">
              <a:latin typeface="Times New Roman"/>
              <a:cs typeface="Times New Roman"/>
            </a:endParaRPr>
          </a:p>
          <a:p>
            <a:pPr marL="1109980" lvl="1" indent="-183515">
              <a:lnSpc>
                <a:spcPct val="100000"/>
              </a:lnSpc>
              <a:buFont typeface="Times New Roman"/>
              <a:buChar char="•"/>
              <a:tabLst>
                <a:tab pos="111061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reuniunea;</a:t>
            </a:r>
            <a:endParaRPr sz="2400" dirty="0">
              <a:latin typeface="Times New Roman"/>
              <a:cs typeface="Times New Roman"/>
            </a:endParaRPr>
          </a:p>
          <a:p>
            <a:pPr marL="1109980" lvl="1" indent="-183515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1110615" algn="l"/>
              </a:tabLst>
            </a:pPr>
            <a:r>
              <a:rPr sz="2400" b="1" dirty="0">
                <a:latin typeface="Times New Roman"/>
                <a:cs typeface="Times New Roman"/>
              </a:rPr>
              <a:t>intersecţia;</a:t>
            </a:r>
            <a:endParaRPr sz="2400" dirty="0">
              <a:latin typeface="Times New Roman"/>
              <a:cs typeface="Times New Roman"/>
            </a:endParaRPr>
          </a:p>
          <a:p>
            <a:pPr marL="1109980" lvl="1" indent="-183515">
              <a:lnSpc>
                <a:spcPct val="100000"/>
              </a:lnSpc>
              <a:buFont typeface="Times New Roman"/>
              <a:buChar char="•"/>
              <a:tabLst>
                <a:tab pos="1110615" algn="l"/>
              </a:tabLst>
            </a:pPr>
            <a:r>
              <a:rPr lang="en-US" sz="2400" b="1" spc="-10" dirty="0" err="1" smtClean="0">
                <a:latin typeface="Times New Roman"/>
                <a:cs typeface="Times New Roman"/>
              </a:rPr>
              <a:t>D</a:t>
            </a:r>
            <a:r>
              <a:rPr sz="2400" b="1" spc="-10" dirty="0" err="1" smtClean="0">
                <a:latin typeface="Times New Roman"/>
                <a:cs typeface="Times New Roman"/>
              </a:rPr>
              <a:t>iferenţa</a:t>
            </a:r>
            <a:r>
              <a:rPr sz="2400" b="1" spc="-10" dirty="0" smtClean="0">
                <a:latin typeface="Times New Roman"/>
                <a:cs typeface="Times New Roman"/>
              </a:rPr>
              <a:t>;</a:t>
            </a:r>
            <a:endParaRPr lang="ro-MO" sz="2400" b="1" spc="-10" dirty="0" smtClean="0">
              <a:latin typeface="Times New Roman"/>
              <a:cs typeface="Times New Roman"/>
            </a:endParaRPr>
          </a:p>
          <a:p>
            <a:pPr marL="1109980" lvl="1" indent="-183515">
              <a:lnSpc>
                <a:spcPct val="100000"/>
              </a:lnSpc>
              <a:buFont typeface="Times New Roman"/>
              <a:buChar char="•"/>
              <a:tabLst>
                <a:tab pos="1110615" algn="l"/>
              </a:tabLst>
            </a:pPr>
            <a:r>
              <a:rPr sz="2400" b="1" spc="-10" dirty="0" err="1" smtClean="0">
                <a:latin typeface="Times New Roman"/>
                <a:cs typeface="Times New Roman"/>
              </a:rPr>
              <a:t>produsul</a:t>
            </a:r>
            <a:r>
              <a:rPr sz="2400" b="1" spc="-35" dirty="0" smtClean="0">
                <a:latin typeface="Times New Roman"/>
                <a:cs typeface="Times New Roman"/>
              </a:rPr>
              <a:t> </a:t>
            </a:r>
            <a:r>
              <a:rPr sz="2400" b="1" spc="-5" dirty="0" err="1">
                <a:latin typeface="Times New Roman"/>
                <a:cs typeface="Times New Roman"/>
              </a:rPr>
              <a:t>cartezian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endParaRPr lang="ro-MO" sz="2400" b="1" spc="-5" dirty="0" smtClean="0">
              <a:latin typeface="Times New Roman"/>
              <a:cs typeface="Times New Roman"/>
            </a:endParaRPr>
          </a:p>
          <a:p>
            <a:pPr marL="1109663" lvl="1" indent="-657225">
              <a:lnSpc>
                <a:spcPct val="100000"/>
              </a:lnSpc>
              <a:tabLst>
                <a:tab pos="1110615" algn="l"/>
              </a:tabLst>
            </a:pPr>
            <a:r>
              <a:rPr sz="2400" b="1" u="heavy" spc="-5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II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.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Operatori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unari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1109980" lvl="1" indent="-183515">
              <a:lnSpc>
                <a:spcPct val="100000"/>
              </a:lnSpc>
              <a:buFont typeface="Times New Roman"/>
              <a:buChar char="•"/>
              <a:tabLst>
                <a:tab pos="111061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proiecţia;</a:t>
            </a:r>
            <a:endParaRPr sz="2400" dirty="0">
              <a:latin typeface="Times New Roman"/>
              <a:cs typeface="Times New Roman"/>
            </a:endParaRPr>
          </a:p>
          <a:p>
            <a:pPr marL="1109980" lvl="1" indent="-183515">
              <a:lnSpc>
                <a:spcPct val="100000"/>
              </a:lnSpc>
              <a:buFont typeface="Times New Roman"/>
              <a:buChar char="•"/>
              <a:tabLst>
                <a:tab pos="1110615" algn="l"/>
              </a:tabLst>
            </a:pPr>
            <a:r>
              <a:rPr sz="2400" b="1" dirty="0">
                <a:latin typeface="Times New Roman"/>
                <a:cs typeface="Times New Roman"/>
              </a:rPr>
              <a:t>selecţia</a:t>
            </a:r>
            <a:endParaRPr sz="2400" dirty="0">
              <a:latin typeface="Times New Roman"/>
              <a:cs typeface="Times New Roman"/>
            </a:endParaRPr>
          </a:p>
          <a:p>
            <a:pPr marL="977900" indent="-508634">
              <a:lnSpc>
                <a:spcPct val="100000"/>
              </a:lnSpc>
              <a:buClr>
                <a:srgbClr val="000000"/>
              </a:buClr>
              <a:buAutoNum type="romanUcPeriod" startAt="3"/>
              <a:tabLst>
                <a:tab pos="978535" algn="l"/>
              </a:tabLst>
            </a:pP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Operatori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de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extensie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1109980" lvl="1" indent="-183515">
              <a:lnSpc>
                <a:spcPct val="100000"/>
              </a:lnSpc>
              <a:buFont typeface="Times New Roman"/>
              <a:buChar char="•"/>
              <a:tabLst>
                <a:tab pos="111061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compunerea;</a:t>
            </a:r>
            <a:endParaRPr sz="2400" dirty="0">
              <a:latin typeface="Times New Roman"/>
              <a:cs typeface="Times New Roman"/>
            </a:endParaRPr>
          </a:p>
          <a:p>
            <a:pPr marL="1109980" lvl="1" indent="-183515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111061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diviziunea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E69-E071-455B-ABFE-5913C809D560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219200"/>
            <a:ext cx="8303259" cy="54431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b="1" i="1" dirty="0">
                <a:latin typeface="Tahoma"/>
                <a:cs typeface="Tahoma"/>
              </a:rPr>
              <a:t>Rezultatul obţinut </a:t>
            </a:r>
            <a:r>
              <a:rPr sz="3200" dirty="0">
                <a:latin typeface="Tahoma"/>
                <a:cs typeface="Tahoma"/>
              </a:rPr>
              <a:t>prin utilizarea </a:t>
            </a:r>
            <a:r>
              <a:rPr sz="3200" spc="-5" dirty="0">
                <a:latin typeface="Tahoma"/>
                <a:cs typeface="Tahoma"/>
              </a:rPr>
              <a:t>operatorilor  </a:t>
            </a:r>
            <a:r>
              <a:rPr sz="3200" dirty="0">
                <a:latin typeface="Tahoma"/>
                <a:cs typeface="Tahoma"/>
              </a:rPr>
              <a:t>algebrei </a:t>
            </a:r>
            <a:r>
              <a:rPr sz="3200" spc="-5" dirty="0">
                <a:latin typeface="Tahoma"/>
                <a:cs typeface="Tahoma"/>
              </a:rPr>
              <a:t>relaţionale este </a:t>
            </a:r>
            <a:r>
              <a:rPr sz="3200" dirty="0">
                <a:latin typeface="Tahoma"/>
                <a:cs typeface="Tahoma"/>
              </a:rPr>
              <a:t>un </a:t>
            </a:r>
            <a:r>
              <a:rPr sz="3200" spc="-5" dirty="0">
                <a:latin typeface="Tahoma"/>
                <a:cs typeface="Tahoma"/>
              </a:rPr>
              <a:t>tabel virtual.  </a:t>
            </a:r>
            <a:endParaRPr lang="ro-MO" sz="3200" spc="-5" dirty="0" smtClean="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dirty="0" err="1" smtClean="0">
                <a:latin typeface="Tahoma"/>
                <a:cs typeface="Tahoma"/>
              </a:rPr>
              <a:t>Având</a:t>
            </a:r>
            <a:r>
              <a:rPr sz="3200" dirty="0" smtClean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în vedere </a:t>
            </a:r>
            <a:r>
              <a:rPr sz="3200" spc="-5" dirty="0">
                <a:latin typeface="Tahoma"/>
                <a:cs typeface="Tahoma"/>
              </a:rPr>
              <a:t>fundamentele </a:t>
            </a:r>
            <a:r>
              <a:rPr sz="3200" dirty="0">
                <a:latin typeface="Tahoma"/>
                <a:cs typeface="Tahoma"/>
              </a:rPr>
              <a:t>matematice  ale modelului </a:t>
            </a:r>
            <a:r>
              <a:rPr sz="3200" spc="-5" dirty="0">
                <a:latin typeface="Tahoma"/>
                <a:cs typeface="Tahoma"/>
              </a:rPr>
              <a:t>relaţional, </a:t>
            </a:r>
            <a:r>
              <a:rPr lang="ro-MO" sz="3200" dirty="0" smtClean="0">
                <a:latin typeface="Tahoma"/>
                <a:cs typeface="Tahoma"/>
              </a:rPr>
              <a:t>AR  </a:t>
            </a:r>
            <a:r>
              <a:rPr sz="3200" b="1" i="1" dirty="0" err="1" smtClean="0">
                <a:latin typeface="Tahoma"/>
                <a:cs typeface="Tahoma"/>
              </a:rPr>
              <a:t>utilizează</a:t>
            </a:r>
            <a:r>
              <a:rPr sz="3200" b="1" i="1" dirty="0" smtClean="0">
                <a:latin typeface="Tahoma"/>
                <a:cs typeface="Tahoma"/>
              </a:rPr>
              <a:t> </a:t>
            </a:r>
            <a:r>
              <a:rPr sz="3200" b="1" i="1" dirty="0">
                <a:latin typeface="Tahoma"/>
                <a:cs typeface="Tahoma"/>
              </a:rPr>
              <a:t>operatori </a:t>
            </a:r>
            <a:r>
              <a:rPr sz="3200" b="1" i="1" spc="-5" dirty="0">
                <a:latin typeface="Tahoma"/>
                <a:cs typeface="Tahoma"/>
              </a:rPr>
              <a:t>clasici</a:t>
            </a:r>
            <a:r>
              <a:rPr sz="3200" i="1" spc="-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 manipulare a  ansamblurilor de date (reuniune,  intersecţie, diferenţă, produs </a:t>
            </a:r>
            <a:r>
              <a:rPr sz="3200" spc="-5" dirty="0">
                <a:latin typeface="Tahoma"/>
                <a:cs typeface="Tahoma"/>
              </a:rPr>
              <a:t>cartezian) </a:t>
            </a:r>
            <a:r>
              <a:rPr sz="3200" b="1" i="1" spc="-5" dirty="0">
                <a:latin typeface="Tahoma"/>
                <a:cs typeface="Tahoma"/>
              </a:rPr>
              <a:t>şi  </a:t>
            </a:r>
            <a:r>
              <a:rPr sz="3200" b="1" i="1" dirty="0">
                <a:latin typeface="Tahoma"/>
                <a:cs typeface="Tahoma"/>
              </a:rPr>
              <a:t>introduce operatori proprii bazelor de date  </a:t>
            </a:r>
            <a:r>
              <a:rPr sz="3200" dirty="0">
                <a:latin typeface="Tahoma"/>
                <a:cs typeface="Tahoma"/>
              </a:rPr>
              <a:t>(selecţie, proiecţie, </a:t>
            </a:r>
            <a:r>
              <a:rPr sz="3200" spc="-5" dirty="0">
                <a:latin typeface="Tahoma"/>
                <a:cs typeface="Tahoma"/>
              </a:rPr>
              <a:t>compunere,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diviziune).</a:t>
            </a: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1447800" y="152400"/>
            <a:ext cx="646861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heavy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>
                  <a:solidFill>
                    <a:srgbClr val="333399"/>
                  </a:solidFill>
                </a:uFill>
                <a:latin typeface="+mj-lt"/>
                <a:ea typeface="+mj-ea"/>
                <a:cs typeface="+mj-cs"/>
              </a:rPr>
              <a:t>ALGEBRA</a:t>
            </a:r>
            <a:r>
              <a:rPr kumimoji="0" lang="en-US" sz="4400" b="0" i="0" u="heavy" strike="noStrike" kern="1200" cap="none" spc="-45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>
                  <a:solidFill>
                    <a:srgbClr val="333399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heavy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>
                  <a:solidFill>
                    <a:srgbClr val="333399"/>
                  </a:solidFill>
                </a:uFill>
                <a:latin typeface="+mj-lt"/>
                <a:ea typeface="+mj-ea"/>
                <a:cs typeface="+mj-cs"/>
              </a:rPr>
              <a:t>RELAŢIONALĂ</a:t>
            </a:r>
            <a:endParaRPr kumimoji="0" lang="en-US" sz="4400" b="0" i="0" u="heavy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>
                <a:solidFill>
                  <a:srgbClr val="333399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C98E-9D99-488B-AAE7-2F20BD0DC9AF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117841" cy="689932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solidFill>
                  <a:srgbClr val="0000CC"/>
                </a:solidFill>
                <a:uFill>
                  <a:solidFill>
                    <a:srgbClr val="333399"/>
                  </a:solidFill>
                </a:uFill>
              </a:rPr>
              <a:t>I. </a:t>
            </a:r>
            <a:r>
              <a:rPr u="heavy" dirty="0">
                <a:solidFill>
                  <a:srgbClr val="0000CC"/>
                </a:solidFill>
                <a:uFill>
                  <a:solidFill>
                    <a:srgbClr val="333399"/>
                  </a:solidFill>
                </a:uFill>
              </a:rPr>
              <a:t>OPERATORI DE</a:t>
            </a:r>
            <a:r>
              <a:rPr u="heavy" spc="-55" dirty="0">
                <a:solidFill>
                  <a:srgbClr val="0000CC"/>
                </a:solidFill>
                <a:uFill>
                  <a:solidFill>
                    <a:srgbClr val="333399"/>
                  </a:solidFill>
                </a:uFill>
              </a:rPr>
              <a:t> </a:t>
            </a:r>
            <a:r>
              <a:rPr u="heavy" spc="-5" dirty="0">
                <a:solidFill>
                  <a:srgbClr val="0000CC"/>
                </a:solidFill>
                <a:uFill>
                  <a:solidFill>
                    <a:srgbClr val="333399"/>
                  </a:solidFill>
                </a:uFill>
              </a:rPr>
              <a:t>ASAMBLARE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11681"/>
            <a:ext cx="80156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Operatorii </a:t>
            </a:r>
            <a:r>
              <a:rPr sz="2800" b="1" dirty="0">
                <a:latin typeface="Times New Roman"/>
                <a:cs typeface="Times New Roman"/>
              </a:rPr>
              <a:t>de </a:t>
            </a:r>
            <a:r>
              <a:rPr sz="2800" b="1" spc="-10" dirty="0">
                <a:latin typeface="Times New Roman"/>
                <a:cs typeface="Times New Roman"/>
              </a:rPr>
              <a:t>asamblare </a:t>
            </a:r>
            <a:r>
              <a:rPr sz="2800" b="1" spc="-5" dirty="0">
                <a:latin typeface="Times New Roman"/>
                <a:cs typeface="Times New Roman"/>
              </a:rPr>
              <a:t>sunt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operatori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binari</a:t>
            </a:r>
            <a:r>
              <a:rPr sz="2800" b="1" dirty="0">
                <a:latin typeface="Times New Roman"/>
                <a:cs typeface="Times New Roman"/>
              </a:rPr>
              <a:t>, </a:t>
            </a:r>
            <a:r>
              <a:rPr sz="2800" b="1" spc="-20" dirty="0">
                <a:latin typeface="Times New Roman"/>
                <a:cs typeface="Times New Roman"/>
              </a:rPr>
              <a:t>care 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primesc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intrare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două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relaţii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şi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generează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ieşire</a:t>
            </a:r>
            <a:r>
              <a:rPr sz="28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865198"/>
            <a:ext cx="2309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singură</a:t>
            </a:r>
            <a:r>
              <a:rPr sz="2800"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relaţie</a:t>
            </a:r>
            <a:r>
              <a:rPr sz="2800" b="1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51175" y="4347717"/>
            <a:ext cx="461137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Operatorii </a:t>
            </a:r>
            <a:r>
              <a:rPr sz="2800" b="1" dirty="0">
                <a:latin typeface="Times New Roman"/>
                <a:cs typeface="Times New Roman"/>
              </a:rPr>
              <a:t>de </a:t>
            </a:r>
            <a:r>
              <a:rPr sz="2800" b="1" spc="-10" dirty="0">
                <a:latin typeface="Times New Roman"/>
                <a:cs typeface="Times New Roman"/>
              </a:rPr>
              <a:t>asamblare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sunt:</a:t>
            </a:r>
            <a:endParaRPr sz="2800">
              <a:latin typeface="Times New Roman"/>
              <a:cs typeface="Times New Roman"/>
            </a:endParaRPr>
          </a:p>
          <a:p>
            <a:pPr marL="594360" indent="-125095">
              <a:lnSpc>
                <a:spcPct val="100000"/>
              </a:lnSpc>
              <a:buSzPct val="96428"/>
              <a:buFont typeface="Times New Roman"/>
              <a:buChar char="•"/>
              <a:tabLst>
                <a:tab pos="594995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Reuniunea</a:t>
            </a:r>
            <a:r>
              <a:rPr sz="2800" i="1" spc="-5" dirty="0">
                <a:latin typeface="Times New Roman"/>
                <a:cs typeface="Times New Roman"/>
              </a:rPr>
              <a:t>;</a:t>
            </a:r>
            <a:endParaRPr sz="2800">
              <a:latin typeface="Times New Roman"/>
              <a:cs typeface="Times New Roman"/>
            </a:endParaRPr>
          </a:p>
          <a:p>
            <a:pPr marL="594360" indent="-125095">
              <a:lnSpc>
                <a:spcPct val="100000"/>
              </a:lnSpc>
              <a:buSzPct val="96428"/>
              <a:buFont typeface="Times New Roman"/>
              <a:buChar char="•"/>
              <a:tabLst>
                <a:tab pos="594995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Intersecţia</a:t>
            </a:r>
            <a:r>
              <a:rPr sz="2800" i="1" spc="-5" dirty="0">
                <a:latin typeface="Times New Roman"/>
                <a:cs typeface="Times New Roman"/>
              </a:rPr>
              <a:t>;</a:t>
            </a:r>
            <a:endParaRPr sz="2800">
              <a:latin typeface="Times New Roman"/>
              <a:cs typeface="Times New Roman"/>
            </a:endParaRPr>
          </a:p>
          <a:p>
            <a:pPr marL="594360" indent="-125095">
              <a:lnSpc>
                <a:spcPct val="100000"/>
              </a:lnSpc>
              <a:buSzPct val="96428"/>
              <a:buFont typeface="Times New Roman"/>
              <a:buChar char="•"/>
              <a:tabLst>
                <a:tab pos="594995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Diferenţa</a:t>
            </a:r>
            <a:r>
              <a:rPr sz="2800" i="1" spc="-5" dirty="0">
                <a:latin typeface="Times New Roman"/>
                <a:cs typeface="Times New Roman"/>
              </a:rPr>
              <a:t>;</a:t>
            </a:r>
            <a:endParaRPr sz="2800">
              <a:latin typeface="Times New Roman"/>
              <a:cs typeface="Times New Roman"/>
            </a:endParaRPr>
          </a:p>
          <a:p>
            <a:pPr marL="594360" indent="-125095">
              <a:lnSpc>
                <a:spcPct val="100000"/>
              </a:lnSpc>
              <a:buSzPct val="96428"/>
              <a:buFont typeface="Times New Roman"/>
              <a:buChar char="•"/>
              <a:tabLst>
                <a:tab pos="594995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Produsul</a:t>
            </a:r>
            <a:r>
              <a:rPr sz="2800" b="1" i="1" spc="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cartezian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7200" y="2133600"/>
            <a:ext cx="1905000" cy="86042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501015" marR="212090" indent="-279400">
              <a:lnSpc>
                <a:spcPct val="100000"/>
              </a:lnSpc>
              <a:spcBef>
                <a:spcPts val="350"/>
              </a:spcBef>
            </a:pPr>
            <a:r>
              <a:rPr sz="2400" b="1" dirty="0">
                <a:latin typeface="Tahoma"/>
                <a:cs typeface="Tahoma"/>
              </a:rPr>
              <a:t>Operatori  </a:t>
            </a:r>
            <a:r>
              <a:rPr sz="2400" b="1" spc="-5" dirty="0">
                <a:latin typeface="Tahoma"/>
                <a:cs typeface="Tahoma"/>
              </a:rPr>
              <a:t>Binari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3200" y="2940050"/>
            <a:ext cx="1905000" cy="514350"/>
          </a:xfrm>
          <a:prstGeom prst="rect">
            <a:avLst/>
          </a:prstGeom>
          <a:solidFill>
            <a:srgbClr val="FFFF66"/>
          </a:solidFill>
          <a:ln w="57150">
            <a:solidFill>
              <a:srgbClr val="008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350"/>
              </a:spcBef>
            </a:pPr>
            <a:r>
              <a:rPr sz="2400" b="1" spc="-5" dirty="0">
                <a:latin typeface="Tahoma"/>
                <a:cs typeface="Tahoma"/>
              </a:rPr>
              <a:t>Relaţie3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95400" y="3054350"/>
            <a:ext cx="1905000" cy="514350"/>
          </a:xfrm>
          <a:custGeom>
            <a:avLst/>
            <a:gdLst/>
            <a:ahLst/>
            <a:cxnLst/>
            <a:rect l="l" t="t" r="r" b="b"/>
            <a:pathLst>
              <a:path w="1905000" h="514350">
                <a:moveTo>
                  <a:pt x="0" y="514350"/>
                </a:moveTo>
                <a:lnTo>
                  <a:pt x="1905000" y="514350"/>
                </a:lnTo>
                <a:lnTo>
                  <a:pt x="1905000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95400" y="3054350"/>
            <a:ext cx="1905000" cy="514350"/>
          </a:xfrm>
          <a:prstGeom prst="rect">
            <a:avLst/>
          </a:prstGeom>
          <a:ln w="57150">
            <a:solidFill>
              <a:srgbClr val="3333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350"/>
              </a:spcBef>
            </a:pPr>
            <a:r>
              <a:rPr sz="2400" b="1" spc="-5" dirty="0">
                <a:latin typeface="Tahoma"/>
                <a:cs typeface="Tahoma"/>
              </a:rPr>
              <a:t>Relaţie1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2900" y="3752850"/>
            <a:ext cx="1905000" cy="514350"/>
          </a:xfrm>
          <a:prstGeom prst="rect">
            <a:avLst/>
          </a:prstGeom>
          <a:solidFill>
            <a:srgbClr val="FFCF00"/>
          </a:solidFill>
          <a:ln w="57150">
            <a:solidFill>
              <a:srgbClr val="FF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350"/>
              </a:spcBef>
            </a:pPr>
            <a:r>
              <a:rPr sz="2400" b="1" spc="-5" dirty="0">
                <a:latin typeface="Tahoma"/>
                <a:cs typeface="Tahoma"/>
              </a:rPr>
              <a:t>Relaţie2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62200" y="2559050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>
                <a:moveTo>
                  <a:pt x="19050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05050" y="2559050"/>
            <a:ext cx="114300" cy="495300"/>
          </a:xfrm>
          <a:custGeom>
            <a:avLst/>
            <a:gdLst/>
            <a:ahLst/>
            <a:cxnLst/>
            <a:rect l="l" t="t" r="r" b="b"/>
            <a:pathLst>
              <a:path w="114300" h="495300">
                <a:moveTo>
                  <a:pt x="76200" y="0"/>
                </a:moveTo>
                <a:lnTo>
                  <a:pt x="38100" y="0"/>
                </a:lnTo>
                <a:lnTo>
                  <a:pt x="38100" y="38100"/>
                </a:lnTo>
                <a:lnTo>
                  <a:pt x="76200" y="38100"/>
                </a:lnTo>
                <a:lnTo>
                  <a:pt x="76200" y="0"/>
                </a:lnTo>
                <a:close/>
              </a:path>
              <a:path w="114300" h="495300">
                <a:moveTo>
                  <a:pt x="76200" y="76200"/>
                </a:moveTo>
                <a:lnTo>
                  <a:pt x="38100" y="76200"/>
                </a:lnTo>
                <a:lnTo>
                  <a:pt x="38100" y="114300"/>
                </a:lnTo>
                <a:lnTo>
                  <a:pt x="76200" y="114300"/>
                </a:lnTo>
                <a:lnTo>
                  <a:pt x="76200" y="76200"/>
                </a:lnTo>
                <a:close/>
              </a:path>
              <a:path w="114300" h="495300">
                <a:moveTo>
                  <a:pt x="76200" y="152400"/>
                </a:moveTo>
                <a:lnTo>
                  <a:pt x="38100" y="152400"/>
                </a:lnTo>
                <a:lnTo>
                  <a:pt x="38100" y="190500"/>
                </a:lnTo>
                <a:lnTo>
                  <a:pt x="76200" y="190500"/>
                </a:lnTo>
                <a:lnTo>
                  <a:pt x="76200" y="152400"/>
                </a:lnTo>
                <a:close/>
              </a:path>
              <a:path w="114300" h="495300">
                <a:moveTo>
                  <a:pt x="76200" y="228600"/>
                </a:moveTo>
                <a:lnTo>
                  <a:pt x="38100" y="228600"/>
                </a:lnTo>
                <a:lnTo>
                  <a:pt x="38100" y="266700"/>
                </a:lnTo>
                <a:lnTo>
                  <a:pt x="76200" y="266700"/>
                </a:lnTo>
                <a:lnTo>
                  <a:pt x="76200" y="228600"/>
                </a:lnTo>
                <a:close/>
              </a:path>
              <a:path w="114300" h="495300">
                <a:moveTo>
                  <a:pt x="76200" y="304800"/>
                </a:moveTo>
                <a:lnTo>
                  <a:pt x="38100" y="304800"/>
                </a:lnTo>
                <a:lnTo>
                  <a:pt x="38100" y="342900"/>
                </a:lnTo>
                <a:lnTo>
                  <a:pt x="76200" y="342900"/>
                </a:lnTo>
                <a:lnTo>
                  <a:pt x="76200" y="304800"/>
                </a:lnTo>
                <a:close/>
              </a:path>
              <a:path w="114300" h="495300">
                <a:moveTo>
                  <a:pt x="38100" y="381000"/>
                </a:moveTo>
                <a:lnTo>
                  <a:pt x="0" y="381000"/>
                </a:lnTo>
                <a:lnTo>
                  <a:pt x="57150" y="495300"/>
                </a:lnTo>
                <a:lnTo>
                  <a:pt x="104775" y="400050"/>
                </a:lnTo>
                <a:lnTo>
                  <a:pt x="38100" y="400050"/>
                </a:lnTo>
                <a:lnTo>
                  <a:pt x="38100" y="381000"/>
                </a:lnTo>
                <a:close/>
              </a:path>
              <a:path w="114300" h="495300">
                <a:moveTo>
                  <a:pt x="76200" y="381000"/>
                </a:moveTo>
                <a:lnTo>
                  <a:pt x="38100" y="381000"/>
                </a:lnTo>
                <a:lnTo>
                  <a:pt x="38100" y="400050"/>
                </a:lnTo>
                <a:lnTo>
                  <a:pt x="76200" y="400050"/>
                </a:lnTo>
                <a:lnTo>
                  <a:pt x="76200" y="381000"/>
                </a:lnTo>
                <a:close/>
              </a:path>
              <a:path w="114300" h="495300">
                <a:moveTo>
                  <a:pt x="114300" y="381000"/>
                </a:moveTo>
                <a:lnTo>
                  <a:pt x="76200" y="381000"/>
                </a:lnTo>
                <a:lnTo>
                  <a:pt x="76200" y="400050"/>
                </a:lnTo>
                <a:lnTo>
                  <a:pt x="104775" y="400050"/>
                </a:lnTo>
                <a:lnTo>
                  <a:pt x="114300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800" y="2559050"/>
            <a:ext cx="3200400" cy="0"/>
          </a:xfrm>
          <a:custGeom>
            <a:avLst/>
            <a:gdLst/>
            <a:ahLst/>
            <a:cxnLst/>
            <a:rect l="l" t="t" r="r" b="b"/>
            <a:pathLst>
              <a:path w="3200400">
                <a:moveTo>
                  <a:pt x="32004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9650" y="2559050"/>
            <a:ext cx="114300" cy="1193800"/>
          </a:xfrm>
          <a:custGeom>
            <a:avLst/>
            <a:gdLst/>
            <a:ahLst/>
            <a:cxnLst/>
            <a:rect l="l" t="t" r="r" b="b"/>
            <a:pathLst>
              <a:path w="114300" h="1193800">
                <a:moveTo>
                  <a:pt x="76200" y="0"/>
                </a:moveTo>
                <a:lnTo>
                  <a:pt x="38100" y="0"/>
                </a:lnTo>
                <a:lnTo>
                  <a:pt x="38100" y="38100"/>
                </a:lnTo>
                <a:lnTo>
                  <a:pt x="76200" y="38100"/>
                </a:lnTo>
                <a:lnTo>
                  <a:pt x="76200" y="0"/>
                </a:lnTo>
                <a:close/>
              </a:path>
              <a:path w="114300" h="1193800">
                <a:moveTo>
                  <a:pt x="76200" y="76200"/>
                </a:moveTo>
                <a:lnTo>
                  <a:pt x="38100" y="76200"/>
                </a:lnTo>
                <a:lnTo>
                  <a:pt x="38100" y="114300"/>
                </a:lnTo>
                <a:lnTo>
                  <a:pt x="76200" y="114300"/>
                </a:lnTo>
                <a:lnTo>
                  <a:pt x="76200" y="76200"/>
                </a:lnTo>
                <a:close/>
              </a:path>
              <a:path w="114300" h="1193800">
                <a:moveTo>
                  <a:pt x="76200" y="152400"/>
                </a:moveTo>
                <a:lnTo>
                  <a:pt x="38100" y="152400"/>
                </a:lnTo>
                <a:lnTo>
                  <a:pt x="38100" y="190500"/>
                </a:lnTo>
                <a:lnTo>
                  <a:pt x="76200" y="190500"/>
                </a:lnTo>
                <a:lnTo>
                  <a:pt x="76200" y="152400"/>
                </a:lnTo>
                <a:close/>
              </a:path>
              <a:path w="114300" h="1193800">
                <a:moveTo>
                  <a:pt x="76200" y="228600"/>
                </a:moveTo>
                <a:lnTo>
                  <a:pt x="38100" y="228600"/>
                </a:lnTo>
                <a:lnTo>
                  <a:pt x="38100" y="266700"/>
                </a:lnTo>
                <a:lnTo>
                  <a:pt x="76200" y="266700"/>
                </a:lnTo>
                <a:lnTo>
                  <a:pt x="76200" y="228600"/>
                </a:lnTo>
                <a:close/>
              </a:path>
              <a:path w="114300" h="1193800">
                <a:moveTo>
                  <a:pt x="76200" y="304800"/>
                </a:moveTo>
                <a:lnTo>
                  <a:pt x="38100" y="304800"/>
                </a:lnTo>
                <a:lnTo>
                  <a:pt x="38100" y="342900"/>
                </a:lnTo>
                <a:lnTo>
                  <a:pt x="76200" y="342900"/>
                </a:lnTo>
                <a:lnTo>
                  <a:pt x="76200" y="304800"/>
                </a:lnTo>
                <a:close/>
              </a:path>
              <a:path w="114300" h="1193800">
                <a:moveTo>
                  <a:pt x="76200" y="381000"/>
                </a:moveTo>
                <a:lnTo>
                  <a:pt x="38100" y="381000"/>
                </a:lnTo>
                <a:lnTo>
                  <a:pt x="38100" y="419100"/>
                </a:lnTo>
                <a:lnTo>
                  <a:pt x="76200" y="419100"/>
                </a:lnTo>
                <a:lnTo>
                  <a:pt x="76200" y="381000"/>
                </a:lnTo>
                <a:close/>
              </a:path>
              <a:path w="114300" h="1193800">
                <a:moveTo>
                  <a:pt x="76200" y="457200"/>
                </a:moveTo>
                <a:lnTo>
                  <a:pt x="38100" y="457200"/>
                </a:lnTo>
                <a:lnTo>
                  <a:pt x="38100" y="495300"/>
                </a:lnTo>
                <a:lnTo>
                  <a:pt x="76200" y="495300"/>
                </a:lnTo>
                <a:lnTo>
                  <a:pt x="76200" y="457200"/>
                </a:lnTo>
                <a:close/>
              </a:path>
              <a:path w="114300" h="1193800">
                <a:moveTo>
                  <a:pt x="76200" y="533400"/>
                </a:moveTo>
                <a:lnTo>
                  <a:pt x="38100" y="533400"/>
                </a:lnTo>
                <a:lnTo>
                  <a:pt x="38100" y="571500"/>
                </a:lnTo>
                <a:lnTo>
                  <a:pt x="76200" y="571500"/>
                </a:lnTo>
                <a:lnTo>
                  <a:pt x="76200" y="533400"/>
                </a:lnTo>
                <a:close/>
              </a:path>
              <a:path w="114300" h="1193800">
                <a:moveTo>
                  <a:pt x="76200" y="609600"/>
                </a:moveTo>
                <a:lnTo>
                  <a:pt x="38100" y="609600"/>
                </a:lnTo>
                <a:lnTo>
                  <a:pt x="38100" y="647700"/>
                </a:lnTo>
                <a:lnTo>
                  <a:pt x="76200" y="647700"/>
                </a:lnTo>
                <a:lnTo>
                  <a:pt x="76200" y="609600"/>
                </a:lnTo>
                <a:close/>
              </a:path>
              <a:path w="114300" h="1193800">
                <a:moveTo>
                  <a:pt x="76200" y="685800"/>
                </a:moveTo>
                <a:lnTo>
                  <a:pt x="38100" y="685800"/>
                </a:lnTo>
                <a:lnTo>
                  <a:pt x="38100" y="723900"/>
                </a:lnTo>
                <a:lnTo>
                  <a:pt x="76200" y="723900"/>
                </a:lnTo>
                <a:lnTo>
                  <a:pt x="76200" y="685800"/>
                </a:lnTo>
                <a:close/>
              </a:path>
              <a:path w="114300" h="1193800">
                <a:moveTo>
                  <a:pt x="76200" y="762000"/>
                </a:moveTo>
                <a:lnTo>
                  <a:pt x="38100" y="762000"/>
                </a:lnTo>
                <a:lnTo>
                  <a:pt x="38100" y="800100"/>
                </a:lnTo>
                <a:lnTo>
                  <a:pt x="76200" y="800100"/>
                </a:lnTo>
                <a:lnTo>
                  <a:pt x="76200" y="762000"/>
                </a:lnTo>
                <a:close/>
              </a:path>
              <a:path w="114300" h="1193800">
                <a:moveTo>
                  <a:pt x="76200" y="838200"/>
                </a:moveTo>
                <a:lnTo>
                  <a:pt x="38100" y="838200"/>
                </a:lnTo>
                <a:lnTo>
                  <a:pt x="38100" y="876300"/>
                </a:lnTo>
                <a:lnTo>
                  <a:pt x="76200" y="876300"/>
                </a:lnTo>
                <a:lnTo>
                  <a:pt x="76200" y="838200"/>
                </a:lnTo>
                <a:close/>
              </a:path>
              <a:path w="114300" h="1193800">
                <a:moveTo>
                  <a:pt x="76200" y="914400"/>
                </a:moveTo>
                <a:lnTo>
                  <a:pt x="38100" y="914400"/>
                </a:lnTo>
                <a:lnTo>
                  <a:pt x="38100" y="952500"/>
                </a:lnTo>
                <a:lnTo>
                  <a:pt x="76200" y="952500"/>
                </a:lnTo>
                <a:lnTo>
                  <a:pt x="76200" y="914400"/>
                </a:lnTo>
                <a:close/>
              </a:path>
              <a:path w="114300" h="1193800">
                <a:moveTo>
                  <a:pt x="76200" y="990600"/>
                </a:moveTo>
                <a:lnTo>
                  <a:pt x="38100" y="990600"/>
                </a:lnTo>
                <a:lnTo>
                  <a:pt x="38100" y="1028700"/>
                </a:lnTo>
                <a:lnTo>
                  <a:pt x="76200" y="1028700"/>
                </a:lnTo>
                <a:lnTo>
                  <a:pt x="76200" y="990600"/>
                </a:lnTo>
                <a:close/>
              </a:path>
              <a:path w="114300" h="1193800">
                <a:moveTo>
                  <a:pt x="38100" y="1079500"/>
                </a:moveTo>
                <a:lnTo>
                  <a:pt x="0" y="1079500"/>
                </a:lnTo>
                <a:lnTo>
                  <a:pt x="57150" y="1193800"/>
                </a:lnTo>
                <a:lnTo>
                  <a:pt x="104775" y="1098550"/>
                </a:lnTo>
                <a:lnTo>
                  <a:pt x="38100" y="1098550"/>
                </a:lnTo>
                <a:lnTo>
                  <a:pt x="38100" y="1079500"/>
                </a:lnTo>
                <a:close/>
              </a:path>
              <a:path w="114300" h="1193800">
                <a:moveTo>
                  <a:pt x="76200" y="1066800"/>
                </a:moveTo>
                <a:lnTo>
                  <a:pt x="38100" y="1066800"/>
                </a:lnTo>
                <a:lnTo>
                  <a:pt x="38100" y="1098550"/>
                </a:lnTo>
                <a:lnTo>
                  <a:pt x="76200" y="1098550"/>
                </a:lnTo>
                <a:lnTo>
                  <a:pt x="76200" y="1066800"/>
                </a:lnTo>
                <a:close/>
              </a:path>
              <a:path w="114300" h="1193800">
                <a:moveTo>
                  <a:pt x="114300" y="1079500"/>
                </a:moveTo>
                <a:lnTo>
                  <a:pt x="76200" y="1079500"/>
                </a:lnTo>
                <a:lnTo>
                  <a:pt x="76200" y="1098550"/>
                </a:lnTo>
                <a:lnTo>
                  <a:pt x="104775" y="1098550"/>
                </a:lnTo>
                <a:lnTo>
                  <a:pt x="114300" y="1079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0400" y="3149600"/>
            <a:ext cx="3352800" cy="114300"/>
          </a:xfrm>
          <a:custGeom>
            <a:avLst/>
            <a:gdLst/>
            <a:ahLst/>
            <a:cxnLst/>
            <a:rect l="l" t="t" r="r" b="b"/>
            <a:pathLst>
              <a:path w="3352800" h="114300">
                <a:moveTo>
                  <a:pt x="3238500" y="0"/>
                </a:moveTo>
                <a:lnTo>
                  <a:pt x="3238500" y="114300"/>
                </a:lnTo>
                <a:lnTo>
                  <a:pt x="3314700" y="76200"/>
                </a:lnTo>
                <a:lnTo>
                  <a:pt x="3257550" y="76200"/>
                </a:lnTo>
                <a:lnTo>
                  <a:pt x="3257550" y="38100"/>
                </a:lnTo>
                <a:lnTo>
                  <a:pt x="3314700" y="38100"/>
                </a:lnTo>
                <a:lnTo>
                  <a:pt x="3238500" y="0"/>
                </a:lnTo>
                <a:close/>
              </a:path>
              <a:path w="3352800" h="114300">
                <a:moveTo>
                  <a:pt x="32385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238500" y="76200"/>
                </a:lnTo>
                <a:lnTo>
                  <a:pt x="3238500" y="38100"/>
                </a:lnTo>
                <a:close/>
              </a:path>
              <a:path w="3352800" h="114300">
                <a:moveTo>
                  <a:pt x="3314700" y="38100"/>
                </a:moveTo>
                <a:lnTo>
                  <a:pt x="3257550" y="38100"/>
                </a:lnTo>
                <a:lnTo>
                  <a:pt x="3257550" y="76200"/>
                </a:lnTo>
                <a:lnTo>
                  <a:pt x="3314700" y="76200"/>
                </a:lnTo>
                <a:lnTo>
                  <a:pt x="3352800" y="57150"/>
                </a:lnTo>
                <a:lnTo>
                  <a:pt x="33147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44344" y="3172332"/>
            <a:ext cx="4309110" cy="885190"/>
          </a:xfrm>
          <a:custGeom>
            <a:avLst/>
            <a:gdLst/>
            <a:ahLst/>
            <a:cxnLst/>
            <a:rect l="l" t="t" r="r" b="b"/>
            <a:pathLst>
              <a:path w="4309109" h="885189">
                <a:moveTo>
                  <a:pt x="4193025" y="37390"/>
                </a:moveTo>
                <a:lnTo>
                  <a:pt x="0" y="847597"/>
                </a:lnTo>
                <a:lnTo>
                  <a:pt x="7112" y="884935"/>
                </a:lnTo>
                <a:lnTo>
                  <a:pt x="4200272" y="74853"/>
                </a:lnTo>
                <a:lnTo>
                  <a:pt x="4193025" y="37390"/>
                </a:lnTo>
                <a:close/>
              </a:path>
              <a:path w="4309109" h="885189">
                <a:moveTo>
                  <a:pt x="4306585" y="33781"/>
                </a:moveTo>
                <a:lnTo>
                  <a:pt x="4211701" y="33781"/>
                </a:lnTo>
                <a:lnTo>
                  <a:pt x="4218940" y="71246"/>
                </a:lnTo>
                <a:lnTo>
                  <a:pt x="4200272" y="74853"/>
                </a:lnTo>
                <a:lnTo>
                  <a:pt x="4207509" y="112267"/>
                </a:lnTo>
                <a:lnTo>
                  <a:pt x="4308856" y="34416"/>
                </a:lnTo>
                <a:lnTo>
                  <a:pt x="4306585" y="33781"/>
                </a:lnTo>
                <a:close/>
              </a:path>
              <a:path w="4309109" h="885189">
                <a:moveTo>
                  <a:pt x="4211701" y="33781"/>
                </a:moveTo>
                <a:lnTo>
                  <a:pt x="4193025" y="37390"/>
                </a:lnTo>
                <a:lnTo>
                  <a:pt x="4200272" y="74853"/>
                </a:lnTo>
                <a:lnTo>
                  <a:pt x="4218940" y="71246"/>
                </a:lnTo>
                <a:lnTo>
                  <a:pt x="4211701" y="33781"/>
                </a:lnTo>
                <a:close/>
              </a:path>
              <a:path w="4309109" h="885189">
                <a:moveTo>
                  <a:pt x="4185793" y="0"/>
                </a:moveTo>
                <a:lnTo>
                  <a:pt x="4193025" y="37390"/>
                </a:lnTo>
                <a:lnTo>
                  <a:pt x="4211701" y="33781"/>
                </a:lnTo>
                <a:lnTo>
                  <a:pt x="4306585" y="33781"/>
                </a:lnTo>
                <a:lnTo>
                  <a:pt x="41857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45AF-C0C7-4C79-9EBE-D2EE92129C1F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79264" y="6522632"/>
            <a:ext cx="97790" cy="21526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ahoma"/>
                <a:cs typeface="Tahoma"/>
              </a:rPr>
              <a:t>4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65135" y="0"/>
            <a:ext cx="495300" cy="664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43321"/>
            <a:ext cx="700709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000CC"/>
                </a:solidFill>
              </a:rPr>
              <a:t>Algebra relaţională: Operatori </a:t>
            </a:r>
            <a:r>
              <a:rPr sz="2800" b="1" dirty="0">
                <a:solidFill>
                  <a:srgbClr val="0000CC"/>
                </a:solidFill>
              </a:rPr>
              <a:t>de </a:t>
            </a:r>
            <a:r>
              <a:rPr sz="2800" b="1" spc="-5" dirty="0">
                <a:solidFill>
                  <a:srgbClr val="0000CC"/>
                </a:solidFill>
              </a:rPr>
              <a:t>asamblare </a:t>
            </a:r>
            <a:r>
              <a:rPr sz="2800" b="1" dirty="0">
                <a:solidFill>
                  <a:srgbClr val="0000CC"/>
                </a:solidFill>
              </a:rPr>
              <a:t>-</a:t>
            </a:r>
            <a:r>
              <a:rPr sz="2800" b="1" spc="-5" dirty="0">
                <a:solidFill>
                  <a:srgbClr val="0000CC"/>
                </a:solidFill>
              </a:rPr>
              <a:t> </a:t>
            </a:r>
            <a:r>
              <a:rPr sz="2800" b="1" dirty="0">
                <a:solidFill>
                  <a:srgbClr val="0000CC"/>
                </a:solidFill>
              </a:rPr>
              <a:t>R</a:t>
            </a:r>
          </a:p>
        </p:txBody>
      </p:sp>
      <p:sp>
        <p:nvSpPr>
          <p:cNvPr id="9" name="object 9"/>
          <p:cNvSpPr/>
          <p:nvPr/>
        </p:nvSpPr>
        <p:spPr>
          <a:xfrm>
            <a:off x="6377940" y="2023872"/>
            <a:ext cx="495300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400" y="609600"/>
            <a:ext cx="8811260" cy="1926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0"/>
              </a:spcBef>
              <a:tabLst>
                <a:tab pos="4159885" algn="l"/>
              </a:tabLst>
            </a:pPr>
            <a:r>
              <a:rPr sz="2800" b="1" u="heavy" spc="-5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1.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Reuniunea</a:t>
            </a:r>
            <a:r>
              <a:rPr sz="2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ahoma"/>
                <a:cs typeface="Tahoma"/>
              </a:rPr>
              <a:t>a </a:t>
            </a:r>
            <a:r>
              <a:rPr sz="2400" b="1" spc="-5" dirty="0">
                <a:latin typeface="Tahoma"/>
                <a:cs typeface="Tahoma"/>
              </a:rPr>
              <a:t>două relaţii </a:t>
            </a:r>
            <a:r>
              <a:rPr sz="2400" b="1" dirty="0">
                <a:latin typeface="Tahoma"/>
                <a:cs typeface="Tahoma"/>
              </a:rPr>
              <a:t>R şi </a:t>
            </a:r>
            <a:r>
              <a:rPr sz="2400" b="1" spc="-5" dirty="0">
                <a:latin typeface="Tahoma"/>
                <a:cs typeface="Tahoma"/>
              </a:rPr>
              <a:t>S, cu </a:t>
            </a:r>
            <a:r>
              <a:rPr sz="2400" b="1" dirty="0">
                <a:latin typeface="Tahoma"/>
                <a:cs typeface="Tahoma"/>
              </a:rPr>
              <a:t>aceeaşi structură,  </a:t>
            </a:r>
            <a:r>
              <a:rPr sz="2400" b="1" spc="-5" dirty="0">
                <a:latin typeface="Tahoma"/>
                <a:cs typeface="Tahoma"/>
              </a:rPr>
              <a:t>unde 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R </a:t>
            </a:r>
            <a:r>
              <a:rPr sz="2400" b="1" dirty="0">
                <a:latin typeface="Tahoma"/>
                <a:cs typeface="Tahoma"/>
              </a:rPr>
              <a:t>este </a:t>
            </a:r>
            <a:r>
              <a:rPr sz="2400" b="1" spc="-5" dirty="0">
                <a:latin typeface="Tahoma"/>
                <a:cs typeface="Tahoma"/>
              </a:rPr>
              <a:t>formată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din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500" b="1" i="1" spc="-65" dirty="0">
                <a:latin typeface="Tahoma"/>
                <a:cs typeface="Tahoma"/>
              </a:rPr>
              <a:t>n	</a:t>
            </a:r>
            <a:r>
              <a:rPr sz="2400" b="1" dirty="0">
                <a:latin typeface="Tahoma"/>
                <a:cs typeface="Tahoma"/>
              </a:rPr>
              <a:t>tupluri şi 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S </a:t>
            </a:r>
            <a:r>
              <a:rPr sz="2400" b="1" dirty="0">
                <a:latin typeface="Tahoma"/>
                <a:cs typeface="Tahoma"/>
              </a:rPr>
              <a:t>este </a:t>
            </a:r>
            <a:r>
              <a:rPr sz="2400" b="1" spc="-5" dirty="0">
                <a:latin typeface="Tahoma"/>
                <a:cs typeface="Tahoma"/>
              </a:rPr>
              <a:t>formată din</a:t>
            </a:r>
            <a:r>
              <a:rPr sz="2400" b="1" spc="-70" dirty="0">
                <a:latin typeface="Tahoma"/>
                <a:cs typeface="Tahoma"/>
              </a:rPr>
              <a:t> </a:t>
            </a:r>
            <a:r>
              <a:rPr sz="2500" b="1" i="1" spc="-100" dirty="0">
                <a:latin typeface="Tahoma"/>
                <a:cs typeface="Tahoma"/>
              </a:rPr>
              <a:t>m  </a:t>
            </a:r>
            <a:r>
              <a:rPr sz="2400" b="1" spc="-5" dirty="0">
                <a:latin typeface="Tahoma"/>
                <a:cs typeface="Tahoma"/>
              </a:rPr>
              <a:t>tupluri, </a:t>
            </a:r>
            <a:r>
              <a:rPr sz="2400" b="1" dirty="0">
                <a:latin typeface="Tahoma"/>
                <a:cs typeface="Tahoma"/>
              </a:rPr>
              <a:t>are </a:t>
            </a:r>
            <a:r>
              <a:rPr sz="2400" b="1" spc="-5" dirty="0">
                <a:latin typeface="Tahoma"/>
                <a:cs typeface="Tahoma"/>
              </a:rPr>
              <a:t>ca rezultat </a:t>
            </a:r>
            <a:r>
              <a:rPr sz="2400" b="1" dirty="0">
                <a:latin typeface="Tahoma"/>
                <a:cs typeface="Tahoma"/>
              </a:rPr>
              <a:t>o a treia </a:t>
            </a:r>
            <a:r>
              <a:rPr sz="2400" b="1" spc="-5" dirty="0">
                <a:latin typeface="Tahoma"/>
                <a:cs typeface="Tahoma"/>
              </a:rPr>
              <a:t>relaţie </a:t>
            </a:r>
            <a:r>
              <a:rPr sz="2400" b="1" spc="-10" dirty="0">
                <a:latin typeface="Tahoma"/>
                <a:cs typeface="Tahoma"/>
              </a:rPr>
              <a:t>T, </a:t>
            </a:r>
            <a:r>
              <a:rPr sz="2400" b="1" dirty="0">
                <a:latin typeface="Tahoma"/>
                <a:cs typeface="Tahoma"/>
              </a:rPr>
              <a:t>având aceeaşi  structură </a:t>
            </a:r>
            <a:r>
              <a:rPr sz="2400" b="1" spc="-5" dirty="0">
                <a:latin typeface="Tahoma"/>
                <a:cs typeface="Tahoma"/>
              </a:rPr>
              <a:t>cu </a:t>
            </a:r>
            <a:r>
              <a:rPr sz="2400" b="1" dirty="0">
                <a:latin typeface="Tahoma"/>
                <a:cs typeface="Tahoma"/>
              </a:rPr>
              <a:t>a </a:t>
            </a:r>
            <a:r>
              <a:rPr sz="2400" b="1" spc="-5" dirty="0">
                <a:latin typeface="Tahoma"/>
                <a:cs typeface="Tahoma"/>
              </a:rPr>
              <a:t>relaţiilor </a:t>
            </a:r>
            <a:r>
              <a:rPr sz="2400" b="1" dirty="0">
                <a:latin typeface="Tahoma"/>
                <a:cs typeface="Tahoma"/>
              </a:rPr>
              <a:t>sursă şi </a:t>
            </a:r>
            <a:r>
              <a:rPr sz="2400" b="1" spc="-5" dirty="0">
                <a:latin typeface="Tahoma"/>
                <a:cs typeface="Tahoma"/>
              </a:rPr>
              <a:t>conţinând tuplurile care  </a:t>
            </a:r>
            <a:r>
              <a:rPr sz="2400" b="1" dirty="0">
                <a:latin typeface="Tahoma"/>
                <a:cs typeface="Tahoma"/>
              </a:rPr>
              <a:t>aparțin relației R sau </a:t>
            </a:r>
            <a:r>
              <a:rPr sz="2400" b="1" spc="-5" dirty="0">
                <a:latin typeface="Tahoma"/>
                <a:cs typeface="Tahoma"/>
              </a:rPr>
              <a:t>S, notată 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T= 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R U</a:t>
            </a:r>
            <a:r>
              <a:rPr sz="24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S.</a:t>
            </a:r>
            <a:endParaRPr sz="24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38772" y="2937852"/>
            <a:ext cx="246287" cy="232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66672" y="2750820"/>
            <a:ext cx="48158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8566" y="2826511"/>
            <a:ext cx="1251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Relaţia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14325" y="3370960"/>
          <a:ext cx="1845944" cy="1302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4680"/>
                <a:gridCol w="616584"/>
                <a:gridCol w="614680"/>
              </a:tblGrid>
              <a:tr h="435343"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A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76200">
                      <a:solidFill>
                        <a:srgbClr val="0000CC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00CC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B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00CC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C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00CC"/>
                      </a:solidFill>
                      <a:prstDash val="solid"/>
                    </a:lnR>
                    <a:lnT w="76200">
                      <a:solidFill>
                        <a:srgbClr val="0000CC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31926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0000CC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00CC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35368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0000CC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00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00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00CC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00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3794215" y="2704690"/>
            <a:ext cx="168716" cy="2417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58184" y="2522220"/>
            <a:ext cx="48158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61869" y="2597911"/>
            <a:ext cx="1200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Relaţia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647950" y="3123819"/>
          <a:ext cx="1773555" cy="2014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50"/>
                <a:gridCol w="592455"/>
                <a:gridCol w="590550"/>
              </a:tblGrid>
              <a:tr h="505713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A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99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B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C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501776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501776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505713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6178296" y="2503932"/>
            <a:ext cx="626364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4435538" y="2551112"/>
          <a:ext cx="4452618" cy="4175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3870"/>
                <a:gridCol w="112394"/>
                <a:gridCol w="493394"/>
                <a:gridCol w="104775"/>
                <a:gridCol w="104775"/>
                <a:gridCol w="500380"/>
                <a:gridCol w="104775"/>
                <a:gridCol w="104775"/>
                <a:gridCol w="492760"/>
                <a:gridCol w="111760"/>
                <a:gridCol w="568960"/>
              </a:tblGrid>
              <a:tr h="485775">
                <a:tc gridSpan="11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Relaţia </a:t>
                      </a:r>
                      <a:r>
                        <a:rPr sz="2400" b="1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2400" b="1" dirty="0">
                          <a:latin typeface="Wingdings"/>
                          <a:cs typeface="Wingdings"/>
                        </a:rPr>
                        <a:t>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2400" b="1" dirty="0">
                          <a:solidFill>
                            <a:srgbClr val="3333CC"/>
                          </a:solidFill>
                          <a:latin typeface="Tahoma"/>
                          <a:cs typeface="Tahoma"/>
                        </a:rPr>
                        <a:t>R </a:t>
                      </a:r>
                      <a:r>
                        <a:rPr sz="2400" b="1" dirty="0">
                          <a:latin typeface="Tahoma"/>
                          <a:cs typeface="Tahoma"/>
                        </a:rPr>
                        <a:t>reunit </a:t>
                      </a:r>
                      <a:r>
                        <a:rPr sz="2400" b="1" spc="-5" dirty="0">
                          <a:latin typeface="Tahoma"/>
                          <a:cs typeface="Tahoma"/>
                        </a:rPr>
                        <a:t>cu</a:t>
                      </a:r>
                      <a:r>
                        <a:rPr sz="2400" b="1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2400" b="1" dirty="0">
                          <a:latin typeface="Tahoma"/>
                          <a:cs typeface="Tahoma"/>
                        </a:rPr>
                        <a:t>)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008000"/>
                      </a:solidFill>
                      <a:prstDash val="solid"/>
                    </a:lnL>
                    <a:lnR w="28575">
                      <a:solidFill>
                        <a:srgbClr val="008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  <a:lnB w="28575">
                      <a:solidFill>
                        <a:srgbClr val="008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43661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008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774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9F9F9F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F9F9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774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9F9F9F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F9F9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774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T w="28575">
                      <a:solidFill>
                        <a:srgbClr val="008000"/>
                      </a:solidFill>
                      <a:prstDash val="solid"/>
                    </a:lnT>
                  </a:tcPr>
                </a:tc>
              </a:tr>
              <a:tr h="608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008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8100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8100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T w="28575">
                      <a:solidFill>
                        <a:srgbClr val="008000"/>
                      </a:solidFill>
                      <a:prstDash val="solid"/>
                    </a:lnT>
                  </a:tcPr>
                </a:tc>
              </a:tr>
              <a:tr h="6088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008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8100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8100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T w="28575">
                      <a:solidFill>
                        <a:srgbClr val="008000"/>
                      </a:solidFill>
                      <a:prstDash val="solid"/>
                    </a:lnT>
                  </a:tcPr>
                </a:tc>
              </a:tr>
              <a:tr h="608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008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T w="28575">
                      <a:solidFill>
                        <a:srgbClr val="008000"/>
                      </a:solidFill>
                      <a:prstDash val="solid"/>
                    </a:lnT>
                  </a:tcPr>
                </a:tc>
              </a:tr>
              <a:tr h="6088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008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T w="28575">
                      <a:solidFill>
                        <a:srgbClr val="008000"/>
                      </a:solidFill>
                      <a:prstDash val="solid"/>
                    </a:lnT>
                  </a:tcPr>
                </a:tc>
              </a:tr>
              <a:tr h="6111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008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a5</a:t>
                      </a:r>
                      <a:endParaRPr sz="1600" dirty="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C0C0C0"/>
                      </a:solidFill>
                      <a:prstDash val="solid"/>
                    </a:lnR>
                    <a:lnT w="76200">
                      <a:solidFill>
                        <a:srgbClr val="C0C0C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C0C0C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C0C0C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C0C0C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C0C0C0"/>
                      </a:solidFill>
                      <a:prstDash val="solid"/>
                    </a:lnR>
                    <a:lnT w="76200">
                      <a:solidFill>
                        <a:srgbClr val="C0C0C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C0C0C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T w="28575">
                      <a:solidFill>
                        <a:srgbClr val="008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254000" y="5294312"/>
            <a:ext cx="4832350" cy="1470025"/>
          </a:xfrm>
          <a:custGeom>
            <a:avLst/>
            <a:gdLst/>
            <a:ahLst/>
            <a:cxnLst/>
            <a:rect l="l" t="t" r="r" b="b"/>
            <a:pathLst>
              <a:path w="4832350" h="1470025">
                <a:moveTo>
                  <a:pt x="0" y="1470025"/>
                </a:moveTo>
                <a:lnTo>
                  <a:pt x="4832350" y="1470025"/>
                </a:lnTo>
                <a:lnTo>
                  <a:pt x="4832350" y="0"/>
                </a:lnTo>
                <a:lnTo>
                  <a:pt x="0" y="0"/>
                </a:lnTo>
                <a:lnTo>
                  <a:pt x="0" y="1470025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4950" y="6776719"/>
            <a:ext cx="4870450" cy="0"/>
          </a:xfrm>
          <a:custGeom>
            <a:avLst/>
            <a:gdLst/>
            <a:ahLst/>
            <a:cxnLst/>
            <a:rect l="l" t="t" r="r" b="b"/>
            <a:pathLst>
              <a:path w="4870450">
                <a:moveTo>
                  <a:pt x="0" y="0"/>
                </a:moveTo>
                <a:lnTo>
                  <a:pt x="48704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1300" y="5288279"/>
            <a:ext cx="0" cy="1482090"/>
          </a:xfrm>
          <a:custGeom>
            <a:avLst/>
            <a:gdLst/>
            <a:ahLst/>
            <a:cxnLst/>
            <a:rect l="l" t="t" r="r" b="b"/>
            <a:pathLst>
              <a:path h="1482090">
                <a:moveTo>
                  <a:pt x="0" y="0"/>
                </a:moveTo>
                <a:lnTo>
                  <a:pt x="0" y="148209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4950" y="5281929"/>
            <a:ext cx="4870450" cy="0"/>
          </a:xfrm>
          <a:custGeom>
            <a:avLst/>
            <a:gdLst/>
            <a:ahLst/>
            <a:cxnLst/>
            <a:rect l="l" t="t" r="r" b="b"/>
            <a:pathLst>
              <a:path w="4870450">
                <a:moveTo>
                  <a:pt x="0" y="0"/>
                </a:moveTo>
                <a:lnTo>
                  <a:pt x="48704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99050" y="5287898"/>
            <a:ext cx="0" cy="1483360"/>
          </a:xfrm>
          <a:custGeom>
            <a:avLst/>
            <a:gdLst/>
            <a:ahLst/>
            <a:cxnLst/>
            <a:rect l="l" t="t" r="r" b="b"/>
            <a:pathLst>
              <a:path h="1483359">
                <a:moveTo>
                  <a:pt x="0" y="0"/>
                </a:moveTo>
                <a:lnTo>
                  <a:pt x="0" y="14827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0350" y="6744969"/>
            <a:ext cx="4819650" cy="12700"/>
          </a:xfrm>
          <a:custGeom>
            <a:avLst/>
            <a:gdLst/>
            <a:ahLst/>
            <a:cxnLst/>
            <a:rect l="l" t="t" r="r" b="b"/>
            <a:pathLst>
              <a:path w="4819650" h="12700">
                <a:moveTo>
                  <a:pt x="0" y="12699"/>
                </a:moveTo>
                <a:lnTo>
                  <a:pt x="4819650" y="12699"/>
                </a:lnTo>
                <a:lnTo>
                  <a:pt x="481965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6700" y="5313679"/>
            <a:ext cx="0" cy="1431290"/>
          </a:xfrm>
          <a:custGeom>
            <a:avLst/>
            <a:gdLst/>
            <a:ahLst/>
            <a:cxnLst/>
            <a:rect l="l" t="t" r="r" b="b"/>
            <a:pathLst>
              <a:path h="1431290">
                <a:moveTo>
                  <a:pt x="0" y="0"/>
                </a:moveTo>
                <a:lnTo>
                  <a:pt x="0" y="143129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0350" y="5300979"/>
            <a:ext cx="4819650" cy="12700"/>
          </a:xfrm>
          <a:custGeom>
            <a:avLst/>
            <a:gdLst/>
            <a:ahLst/>
            <a:cxnLst/>
            <a:rect l="l" t="t" r="r" b="b"/>
            <a:pathLst>
              <a:path w="4819650" h="12700">
                <a:moveTo>
                  <a:pt x="0" y="12700"/>
                </a:moveTo>
                <a:lnTo>
                  <a:pt x="4819650" y="12700"/>
                </a:lnTo>
                <a:lnTo>
                  <a:pt x="481965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73650" y="5313298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59">
                <a:moveTo>
                  <a:pt x="0" y="0"/>
                </a:moveTo>
                <a:lnTo>
                  <a:pt x="0" y="14319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32943" y="5319471"/>
            <a:ext cx="449897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26465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Ex.	</a:t>
            </a:r>
            <a:r>
              <a:rPr sz="2200" b="1" i="1" spc="-5" dirty="0">
                <a:latin typeface="Times New Roman"/>
                <a:cs typeface="Times New Roman"/>
              </a:rPr>
              <a:t>Care sunt furnizorii care</a:t>
            </a:r>
            <a:r>
              <a:rPr sz="2200" b="1" i="1" spc="-10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au</a:t>
            </a: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200" b="1" i="1" spc="-5" dirty="0">
                <a:latin typeface="Times New Roman"/>
                <a:cs typeface="Times New Roman"/>
              </a:rPr>
              <a:t>livrat cel puţin unul dintre produsele</a:t>
            </a:r>
            <a:r>
              <a:rPr sz="2200" b="1" i="1" spc="-90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A  şi B </a:t>
            </a:r>
            <a:r>
              <a:rPr sz="2200" b="1" spc="-5" dirty="0">
                <a:latin typeface="Times New Roman"/>
                <a:cs typeface="Times New Roman"/>
              </a:rPr>
              <a:t>= </a:t>
            </a:r>
            <a:r>
              <a:rPr sz="2200" b="1" spc="-10" dirty="0">
                <a:latin typeface="Times New Roman"/>
                <a:cs typeface="Times New Roman"/>
              </a:rPr>
              <a:t>reuniunea </a:t>
            </a:r>
            <a:r>
              <a:rPr sz="2200" b="1" spc="-5" dirty="0">
                <a:latin typeface="Times New Roman"/>
                <a:cs typeface="Times New Roman"/>
              </a:rPr>
              <a:t>furnizorilor </a:t>
            </a:r>
            <a:r>
              <a:rPr sz="2200" b="1" spc="-15" dirty="0">
                <a:latin typeface="Times New Roman"/>
                <a:cs typeface="Times New Roman"/>
              </a:rPr>
              <a:t>care </a:t>
            </a:r>
            <a:r>
              <a:rPr sz="2200" b="1" spc="-5" dirty="0">
                <a:latin typeface="Times New Roman"/>
                <a:cs typeface="Times New Roman"/>
              </a:rPr>
              <a:t>au  livrat A cu furnizorii </a:t>
            </a:r>
            <a:r>
              <a:rPr sz="2200" b="1" spc="-15" dirty="0">
                <a:latin typeface="Times New Roman"/>
                <a:cs typeface="Times New Roman"/>
              </a:rPr>
              <a:t>care </a:t>
            </a:r>
            <a:r>
              <a:rPr sz="2200" b="1" spc="-5" dirty="0">
                <a:latin typeface="Times New Roman"/>
                <a:cs typeface="Times New Roman"/>
              </a:rPr>
              <a:t>au livrat</a:t>
            </a:r>
            <a:r>
              <a:rPr sz="2200" b="1" spc="-17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B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E22C-978B-4B98-9FC5-C2E3F6D6596F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7600" y="228600"/>
            <a:ext cx="29984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REUNIUNEA</a:t>
            </a:r>
            <a:endParaRPr sz="24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16936" y="1443926"/>
            <a:ext cx="1862455" cy="240665"/>
          </a:xfrm>
          <a:custGeom>
            <a:avLst/>
            <a:gdLst/>
            <a:ahLst/>
            <a:cxnLst/>
            <a:rect l="l" t="t" r="r" b="b"/>
            <a:pathLst>
              <a:path w="1862454" h="240664">
                <a:moveTo>
                  <a:pt x="0" y="240601"/>
                </a:moveTo>
                <a:lnTo>
                  <a:pt x="1862327" y="240601"/>
                </a:lnTo>
                <a:lnTo>
                  <a:pt x="1862327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79265" y="1443926"/>
            <a:ext cx="1800860" cy="240665"/>
          </a:xfrm>
          <a:custGeom>
            <a:avLst/>
            <a:gdLst/>
            <a:ahLst/>
            <a:cxnLst/>
            <a:rect l="l" t="t" r="r" b="b"/>
            <a:pathLst>
              <a:path w="1800860" h="240664">
                <a:moveTo>
                  <a:pt x="0" y="240601"/>
                </a:moveTo>
                <a:lnTo>
                  <a:pt x="1800479" y="240601"/>
                </a:lnTo>
                <a:lnTo>
                  <a:pt x="1800479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9616" y="1443926"/>
            <a:ext cx="1086485" cy="240665"/>
          </a:xfrm>
          <a:custGeom>
            <a:avLst/>
            <a:gdLst/>
            <a:ahLst/>
            <a:cxnLst/>
            <a:rect l="l" t="t" r="r" b="b"/>
            <a:pathLst>
              <a:path w="1086484" h="240664">
                <a:moveTo>
                  <a:pt x="0" y="240601"/>
                </a:moveTo>
                <a:lnTo>
                  <a:pt x="1086294" y="240601"/>
                </a:lnTo>
                <a:lnTo>
                  <a:pt x="1086294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6936" y="1684591"/>
            <a:ext cx="1862455" cy="240665"/>
          </a:xfrm>
          <a:custGeom>
            <a:avLst/>
            <a:gdLst/>
            <a:ahLst/>
            <a:cxnLst/>
            <a:rect l="l" t="t" r="r" b="b"/>
            <a:pathLst>
              <a:path w="1862454" h="240664">
                <a:moveTo>
                  <a:pt x="0" y="240601"/>
                </a:moveTo>
                <a:lnTo>
                  <a:pt x="1862327" y="240601"/>
                </a:lnTo>
                <a:lnTo>
                  <a:pt x="1862327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79265" y="1684591"/>
            <a:ext cx="1800860" cy="240665"/>
          </a:xfrm>
          <a:custGeom>
            <a:avLst/>
            <a:gdLst/>
            <a:ahLst/>
            <a:cxnLst/>
            <a:rect l="l" t="t" r="r" b="b"/>
            <a:pathLst>
              <a:path w="1800860" h="240664">
                <a:moveTo>
                  <a:pt x="0" y="240601"/>
                </a:moveTo>
                <a:lnTo>
                  <a:pt x="1800479" y="240601"/>
                </a:lnTo>
                <a:lnTo>
                  <a:pt x="1800479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79616" y="1684591"/>
            <a:ext cx="1086485" cy="240665"/>
          </a:xfrm>
          <a:custGeom>
            <a:avLst/>
            <a:gdLst/>
            <a:ahLst/>
            <a:cxnLst/>
            <a:rect l="l" t="t" r="r" b="b"/>
            <a:pathLst>
              <a:path w="1086484" h="240664">
                <a:moveTo>
                  <a:pt x="0" y="240601"/>
                </a:moveTo>
                <a:lnTo>
                  <a:pt x="1086294" y="240601"/>
                </a:lnTo>
                <a:lnTo>
                  <a:pt x="1086294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16936" y="1925129"/>
            <a:ext cx="1862455" cy="240665"/>
          </a:xfrm>
          <a:custGeom>
            <a:avLst/>
            <a:gdLst/>
            <a:ahLst/>
            <a:cxnLst/>
            <a:rect l="l" t="t" r="r" b="b"/>
            <a:pathLst>
              <a:path w="1862454" h="240664">
                <a:moveTo>
                  <a:pt x="0" y="240601"/>
                </a:moveTo>
                <a:lnTo>
                  <a:pt x="1862327" y="240601"/>
                </a:lnTo>
                <a:lnTo>
                  <a:pt x="1862327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79265" y="1925129"/>
            <a:ext cx="1800860" cy="240665"/>
          </a:xfrm>
          <a:custGeom>
            <a:avLst/>
            <a:gdLst/>
            <a:ahLst/>
            <a:cxnLst/>
            <a:rect l="l" t="t" r="r" b="b"/>
            <a:pathLst>
              <a:path w="1800860" h="240664">
                <a:moveTo>
                  <a:pt x="0" y="240601"/>
                </a:moveTo>
                <a:lnTo>
                  <a:pt x="1800479" y="240601"/>
                </a:lnTo>
                <a:lnTo>
                  <a:pt x="1800479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79616" y="1925129"/>
            <a:ext cx="1086485" cy="240665"/>
          </a:xfrm>
          <a:custGeom>
            <a:avLst/>
            <a:gdLst/>
            <a:ahLst/>
            <a:cxnLst/>
            <a:rect l="l" t="t" r="r" b="b"/>
            <a:pathLst>
              <a:path w="1086484" h="240664">
                <a:moveTo>
                  <a:pt x="0" y="240601"/>
                </a:moveTo>
                <a:lnTo>
                  <a:pt x="1086294" y="240601"/>
                </a:lnTo>
                <a:lnTo>
                  <a:pt x="1086294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16936" y="2165794"/>
            <a:ext cx="1862455" cy="240665"/>
          </a:xfrm>
          <a:custGeom>
            <a:avLst/>
            <a:gdLst/>
            <a:ahLst/>
            <a:cxnLst/>
            <a:rect l="l" t="t" r="r" b="b"/>
            <a:pathLst>
              <a:path w="1862454" h="240664">
                <a:moveTo>
                  <a:pt x="0" y="240601"/>
                </a:moveTo>
                <a:lnTo>
                  <a:pt x="1862327" y="240601"/>
                </a:lnTo>
                <a:lnTo>
                  <a:pt x="1862327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79265" y="2165794"/>
            <a:ext cx="1800860" cy="240665"/>
          </a:xfrm>
          <a:custGeom>
            <a:avLst/>
            <a:gdLst/>
            <a:ahLst/>
            <a:cxnLst/>
            <a:rect l="l" t="t" r="r" b="b"/>
            <a:pathLst>
              <a:path w="1800860" h="240664">
                <a:moveTo>
                  <a:pt x="0" y="240601"/>
                </a:moveTo>
                <a:lnTo>
                  <a:pt x="1800479" y="240601"/>
                </a:lnTo>
                <a:lnTo>
                  <a:pt x="1800479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79616" y="2165794"/>
            <a:ext cx="1086485" cy="240665"/>
          </a:xfrm>
          <a:custGeom>
            <a:avLst/>
            <a:gdLst/>
            <a:ahLst/>
            <a:cxnLst/>
            <a:rect l="l" t="t" r="r" b="b"/>
            <a:pathLst>
              <a:path w="1086484" h="240664">
                <a:moveTo>
                  <a:pt x="0" y="240601"/>
                </a:moveTo>
                <a:lnTo>
                  <a:pt x="1086294" y="240601"/>
                </a:lnTo>
                <a:lnTo>
                  <a:pt x="1086294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16936" y="1447800"/>
            <a:ext cx="908430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15055" y="1452372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79265" y="1447800"/>
            <a:ext cx="384175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53128" y="1452372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79616" y="1447800"/>
            <a:ext cx="2785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47815" y="1452372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16936" y="1687067"/>
            <a:ext cx="632587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39211" y="169163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79265" y="1687067"/>
            <a:ext cx="384175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53128" y="169163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79616" y="1687067"/>
            <a:ext cx="278511" cy="347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47815" y="169163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16936" y="1927860"/>
            <a:ext cx="588390" cy="347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95016" y="1932432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79265" y="1927860"/>
            <a:ext cx="384175" cy="347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53128" y="1932432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79616" y="1927860"/>
            <a:ext cx="278511" cy="3474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47815" y="1932432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16936" y="2168651"/>
            <a:ext cx="733170" cy="3474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39795" y="2173223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79265" y="2168651"/>
            <a:ext cx="384175" cy="3474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53128" y="2173223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79616" y="2168651"/>
            <a:ext cx="278511" cy="3474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47815" y="2173223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792162" y="1196975"/>
          <a:ext cx="6367780" cy="12030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8615"/>
                <a:gridCol w="1862455"/>
                <a:gridCol w="1800225"/>
                <a:gridCol w="1086485"/>
              </a:tblGrid>
              <a:tr h="240664"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Unitate de</a:t>
                      </a:r>
                      <a:r>
                        <a:rPr sz="12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masura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</a:tr>
              <a:tr h="240537">
                <a:tc>
                  <a:txBody>
                    <a:bodyPr/>
                    <a:lstStyle/>
                    <a:p>
                      <a:pPr marL="68580">
                        <a:lnSpc>
                          <a:spcPts val="1375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5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5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5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40664"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40537"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300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Caise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400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Piersici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796544" y="773048"/>
            <a:ext cx="3609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00"/>
                </a:solidFill>
                <a:latin typeface="Tahoma"/>
                <a:cs typeface="Tahoma"/>
              </a:rPr>
              <a:t>Marfuri_Cumparate</a:t>
            </a:r>
            <a:r>
              <a:rPr sz="2400" b="1" spc="-9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Tahoma"/>
                <a:cs typeface="Tahoma"/>
              </a:rPr>
              <a:t>(R)</a:t>
            </a:r>
            <a:endParaRPr sz="2400">
              <a:latin typeface="Tahoma"/>
              <a:cs typeface="Tahoma"/>
            </a:endParaRPr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814387" y="3159125"/>
          <a:ext cx="6527798" cy="1097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5764"/>
                <a:gridCol w="1928494"/>
                <a:gridCol w="1864360"/>
                <a:gridCol w="1059180"/>
              </a:tblGrid>
              <a:tr h="27419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Unitate de</a:t>
                      </a:r>
                      <a:r>
                        <a:rPr sz="12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masura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F5E0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F5E0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F5E0"/>
                    </a:solidFill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9F0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9F0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9F0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500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Mere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F5E0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F5E0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F5E0"/>
                    </a:solidFill>
                  </a:tcPr>
                </a:tc>
              </a:tr>
            </a:tbl>
          </a:graphicData>
        </a:graphic>
      </p:graphicFrame>
      <p:sp>
        <p:nvSpPr>
          <p:cNvPr id="42" name="object 42"/>
          <p:cNvSpPr txBox="1"/>
          <p:nvPr/>
        </p:nvSpPr>
        <p:spPr>
          <a:xfrm>
            <a:off x="796544" y="2581478"/>
            <a:ext cx="31788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Marfuri_Vandute</a:t>
            </a:r>
            <a:r>
              <a:rPr sz="2400" b="1" spc="-7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(S)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17550" y="4808550"/>
            <a:ext cx="1842135" cy="274955"/>
          </a:xfrm>
          <a:custGeom>
            <a:avLst/>
            <a:gdLst/>
            <a:ahLst/>
            <a:cxnLst/>
            <a:rect l="l" t="t" r="r" b="b"/>
            <a:pathLst>
              <a:path w="1842135" h="274954">
                <a:moveTo>
                  <a:pt x="0" y="274370"/>
                </a:moveTo>
                <a:lnTo>
                  <a:pt x="1841754" y="274370"/>
                </a:lnTo>
                <a:lnTo>
                  <a:pt x="1841754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59304" y="4808550"/>
            <a:ext cx="1944370" cy="274955"/>
          </a:xfrm>
          <a:custGeom>
            <a:avLst/>
            <a:gdLst/>
            <a:ahLst/>
            <a:cxnLst/>
            <a:rect l="l" t="t" r="r" b="b"/>
            <a:pathLst>
              <a:path w="1944370" h="274954">
                <a:moveTo>
                  <a:pt x="0" y="274370"/>
                </a:moveTo>
                <a:lnTo>
                  <a:pt x="1944116" y="274370"/>
                </a:lnTo>
                <a:lnTo>
                  <a:pt x="1944116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03420" y="4808550"/>
            <a:ext cx="1879600" cy="274955"/>
          </a:xfrm>
          <a:custGeom>
            <a:avLst/>
            <a:gdLst/>
            <a:ahLst/>
            <a:cxnLst/>
            <a:rect l="l" t="t" r="r" b="b"/>
            <a:pathLst>
              <a:path w="1879600" h="274954">
                <a:moveTo>
                  <a:pt x="0" y="274370"/>
                </a:moveTo>
                <a:lnTo>
                  <a:pt x="1879473" y="274370"/>
                </a:lnTo>
                <a:lnTo>
                  <a:pt x="1879473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82892" y="4808550"/>
            <a:ext cx="1134110" cy="274955"/>
          </a:xfrm>
          <a:custGeom>
            <a:avLst/>
            <a:gdLst/>
            <a:ahLst/>
            <a:cxnLst/>
            <a:rect l="l" t="t" r="r" b="b"/>
            <a:pathLst>
              <a:path w="1134109" h="274954">
                <a:moveTo>
                  <a:pt x="0" y="274370"/>
                </a:moveTo>
                <a:lnTo>
                  <a:pt x="1133983" y="274370"/>
                </a:lnTo>
                <a:lnTo>
                  <a:pt x="1133983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7550" y="5082870"/>
            <a:ext cx="1842135" cy="274955"/>
          </a:xfrm>
          <a:custGeom>
            <a:avLst/>
            <a:gdLst/>
            <a:ahLst/>
            <a:cxnLst/>
            <a:rect l="l" t="t" r="r" b="b"/>
            <a:pathLst>
              <a:path w="1842135" h="274954">
                <a:moveTo>
                  <a:pt x="0" y="274370"/>
                </a:moveTo>
                <a:lnTo>
                  <a:pt x="1841754" y="274370"/>
                </a:lnTo>
                <a:lnTo>
                  <a:pt x="1841754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59304" y="5082870"/>
            <a:ext cx="1944370" cy="274955"/>
          </a:xfrm>
          <a:custGeom>
            <a:avLst/>
            <a:gdLst/>
            <a:ahLst/>
            <a:cxnLst/>
            <a:rect l="l" t="t" r="r" b="b"/>
            <a:pathLst>
              <a:path w="1944370" h="274954">
                <a:moveTo>
                  <a:pt x="0" y="274370"/>
                </a:moveTo>
                <a:lnTo>
                  <a:pt x="1944116" y="274370"/>
                </a:lnTo>
                <a:lnTo>
                  <a:pt x="1944116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03420" y="5082870"/>
            <a:ext cx="1879600" cy="274955"/>
          </a:xfrm>
          <a:custGeom>
            <a:avLst/>
            <a:gdLst/>
            <a:ahLst/>
            <a:cxnLst/>
            <a:rect l="l" t="t" r="r" b="b"/>
            <a:pathLst>
              <a:path w="1879600" h="274954">
                <a:moveTo>
                  <a:pt x="0" y="274370"/>
                </a:moveTo>
                <a:lnTo>
                  <a:pt x="1879473" y="274370"/>
                </a:lnTo>
                <a:lnTo>
                  <a:pt x="1879473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82892" y="5082870"/>
            <a:ext cx="1134110" cy="274955"/>
          </a:xfrm>
          <a:custGeom>
            <a:avLst/>
            <a:gdLst/>
            <a:ahLst/>
            <a:cxnLst/>
            <a:rect l="l" t="t" r="r" b="b"/>
            <a:pathLst>
              <a:path w="1134109" h="274954">
                <a:moveTo>
                  <a:pt x="0" y="274370"/>
                </a:moveTo>
                <a:lnTo>
                  <a:pt x="1133983" y="274370"/>
                </a:lnTo>
                <a:lnTo>
                  <a:pt x="1133983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7550" y="5357291"/>
            <a:ext cx="1842135" cy="274955"/>
          </a:xfrm>
          <a:custGeom>
            <a:avLst/>
            <a:gdLst/>
            <a:ahLst/>
            <a:cxnLst/>
            <a:rect l="l" t="t" r="r" b="b"/>
            <a:pathLst>
              <a:path w="1842135" h="274954">
                <a:moveTo>
                  <a:pt x="0" y="274370"/>
                </a:moveTo>
                <a:lnTo>
                  <a:pt x="1841754" y="274370"/>
                </a:lnTo>
                <a:lnTo>
                  <a:pt x="1841754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59304" y="5357291"/>
            <a:ext cx="1944370" cy="274955"/>
          </a:xfrm>
          <a:custGeom>
            <a:avLst/>
            <a:gdLst/>
            <a:ahLst/>
            <a:cxnLst/>
            <a:rect l="l" t="t" r="r" b="b"/>
            <a:pathLst>
              <a:path w="1944370" h="274954">
                <a:moveTo>
                  <a:pt x="0" y="274370"/>
                </a:moveTo>
                <a:lnTo>
                  <a:pt x="1944116" y="274370"/>
                </a:lnTo>
                <a:lnTo>
                  <a:pt x="1944116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03420" y="5357291"/>
            <a:ext cx="1879600" cy="274955"/>
          </a:xfrm>
          <a:custGeom>
            <a:avLst/>
            <a:gdLst/>
            <a:ahLst/>
            <a:cxnLst/>
            <a:rect l="l" t="t" r="r" b="b"/>
            <a:pathLst>
              <a:path w="1879600" h="274954">
                <a:moveTo>
                  <a:pt x="0" y="274370"/>
                </a:moveTo>
                <a:lnTo>
                  <a:pt x="1879473" y="274370"/>
                </a:lnTo>
                <a:lnTo>
                  <a:pt x="1879473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82892" y="5357291"/>
            <a:ext cx="1134110" cy="274955"/>
          </a:xfrm>
          <a:custGeom>
            <a:avLst/>
            <a:gdLst/>
            <a:ahLst/>
            <a:cxnLst/>
            <a:rect l="l" t="t" r="r" b="b"/>
            <a:pathLst>
              <a:path w="1134109" h="274954">
                <a:moveTo>
                  <a:pt x="0" y="274370"/>
                </a:moveTo>
                <a:lnTo>
                  <a:pt x="1133983" y="274370"/>
                </a:lnTo>
                <a:lnTo>
                  <a:pt x="1133983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7550" y="5631662"/>
            <a:ext cx="1842135" cy="274955"/>
          </a:xfrm>
          <a:custGeom>
            <a:avLst/>
            <a:gdLst/>
            <a:ahLst/>
            <a:cxnLst/>
            <a:rect l="l" t="t" r="r" b="b"/>
            <a:pathLst>
              <a:path w="1842135" h="274954">
                <a:moveTo>
                  <a:pt x="0" y="274370"/>
                </a:moveTo>
                <a:lnTo>
                  <a:pt x="1841754" y="274370"/>
                </a:lnTo>
                <a:lnTo>
                  <a:pt x="1841754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59304" y="5631662"/>
            <a:ext cx="1944370" cy="274955"/>
          </a:xfrm>
          <a:custGeom>
            <a:avLst/>
            <a:gdLst/>
            <a:ahLst/>
            <a:cxnLst/>
            <a:rect l="l" t="t" r="r" b="b"/>
            <a:pathLst>
              <a:path w="1944370" h="274954">
                <a:moveTo>
                  <a:pt x="0" y="274370"/>
                </a:moveTo>
                <a:lnTo>
                  <a:pt x="1944116" y="274370"/>
                </a:lnTo>
                <a:lnTo>
                  <a:pt x="1944116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03420" y="5631662"/>
            <a:ext cx="1879600" cy="274955"/>
          </a:xfrm>
          <a:custGeom>
            <a:avLst/>
            <a:gdLst/>
            <a:ahLst/>
            <a:cxnLst/>
            <a:rect l="l" t="t" r="r" b="b"/>
            <a:pathLst>
              <a:path w="1879600" h="274954">
                <a:moveTo>
                  <a:pt x="0" y="274370"/>
                </a:moveTo>
                <a:lnTo>
                  <a:pt x="1879473" y="274370"/>
                </a:lnTo>
                <a:lnTo>
                  <a:pt x="1879473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82892" y="5631662"/>
            <a:ext cx="1134110" cy="274955"/>
          </a:xfrm>
          <a:custGeom>
            <a:avLst/>
            <a:gdLst/>
            <a:ahLst/>
            <a:cxnLst/>
            <a:rect l="l" t="t" r="r" b="b"/>
            <a:pathLst>
              <a:path w="1134109" h="274954">
                <a:moveTo>
                  <a:pt x="0" y="274370"/>
                </a:moveTo>
                <a:lnTo>
                  <a:pt x="1133983" y="274370"/>
                </a:lnTo>
                <a:lnTo>
                  <a:pt x="1133983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7550" y="5906033"/>
            <a:ext cx="1842135" cy="274955"/>
          </a:xfrm>
          <a:custGeom>
            <a:avLst/>
            <a:gdLst/>
            <a:ahLst/>
            <a:cxnLst/>
            <a:rect l="l" t="t" r="r" b="b"/>
            <a:pathLst>
              <a:path w="1842135" h="274954">
                <a:moveTo>
                  <a:pt x="0" y="274370"/>
                </a:moveTo>
                <a:lnTo>
                  <a:pt x="1841754" y="274370"/>
                </a:lnTo>
                <a:lnTo>
                  <a:pt x="1841754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59304" y="5906033"/>
            <a:ext cx="1944370" cy="274955"/>
          </a:xfrm>
          <a:custGeom>
            <a:avLst/>
            <a:gdLst/>
            <a:ahLst/>
            <a:cxnLst/>
            <a:rect l="l" t="t" r="r" b="b"/>
            <a:pathLst>
              <a:path w="1944370" h="274954">
                <a:moveTo>
                  <a:pt x="0" y="274370"/>
                </a:moveTo>
                <a:lnTo>
                  <a:pt x="1944116" y="274370"/>
                </a:lnTo>
                <a:lnTo>
                  <a:pt x="1944116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03420" y="5906033"/>
            <a:ext cx="1879600" cy="274955"/>
          </a:xfrm>
          <a:custGeom>
            <a:avLst/>
            <a:gdLst/>
            <a:ahLst/>
            <a:cxnLst/>
            <a:rect l="l" t="t" r="r" b="b"/>
            <a:pathLst>
              <a:path w="1879600" h="274954">
                <a:moveTo>
                  <a:pt x="0" y="274370"/>
                </a:moveTo>
                <a:lnTo>
                  <a:pt x="1879473" y="274370"/>
                </a:lnTo>
                <a:lnTo>
                  <a:pt x="1879473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82892" y="5906033"/>
            <a:ext cx="1134110" cy="274955"/>
          </a:xfrm>
          <a:custGeom>
            <a:avLst/>
            <a:gdLst/>
            <a:ahLst/>
            <a:cxnLst/>
            <a:rect l="l" t="t" r="r" b="b"/>
            <a:pathLst>
              <a:path w="1134109" h="274954">
                <a:moveTo>
                  <a:pt x="0" y="274370"/>
                </a:moveTo>
                <a:lnTo>
                  <a:pt x="1133983" y="274370"/>
                </a:lnTo>
                <a:lnTo>
                  <a:pt x="1133983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7550" y="6180404"/>
            <a:ext cx="1842135" cy="274955"/>
          </a:xfrm>
          <a:custGeom>
            <a:avLst/>
            <a:gdLst/>
            <a:ahLst/>
            <a:cxnLst/>
            <a:rect l="l" t="t" r="r" b="b"/>
            <a:pathLst>
              <a:path w="1842135" h="274954">
                <a:moveTo>
                  <a:pt x="0" y="274370"/>
                </a:moveTo>
                <a:lnTo>
                  <a:pt x="1841754" y="274370"/>
                </a:lnTo>
                <a:lnTo>
                  <a:pt x="1841754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59304" y="6180404"/>
            <a:ext cx="1944370" cy="274955"/>
          </a:xfrm>
          <a:custGeom>
            <a:avLst/>
            <a:gdLst/>
            <a:ahLst/>
            <a:cxnLst/>
            <a:rect l="l" t="t" r="r" b="b"/>
            <a:pathLst>
              <a:path w="1944370" h="274954">
                <a:moveTo>
                  <a:pt x="0" y="274370"/>
                </a:moveTo>
                <a:lnTo>
                  <a:pt x="1944116" y="274370"/>
                </a:lnTo>
                <a:lnTo>
                  <a:pt x="1944116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03420" y="6180404"/>
            <a:ext cx="1879600" cy="274955"/>
          </a:xfrm>
          <a:custGeom>
            <a:avLst/>
            <a:gdLst/>
            <a:ahLst/>
            <a:cxnLst/>
            <a:rect l="l" t="t" r="r" b="b"/>
            <a:pathLst>
              <a:path w="1879600" h="274954">
                <a:moveTo>
                  <a:pt x="0" y="274370"/>
                </a:moveTo>
                <a:lnTo>
                  <a:pt x="1879473" y="274370"/>
                </a:lnTo>
                <a:lnTo>
                  <a:pt x="1879473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82892" y="6180404"/>
            <a:ext cx="1134110" cy="274955"/>
          </a:xfrm>
          <a:custGeom>
            <a:avLst/>
            <a:gdLst/>
            <a:ahLst/>
            <a:cxnLst/>
            <a:rect l="l" t="t" r="r" b="b"/>
            <a:pathLst>
              <a:path w="1134109" h="274954">
                <a:moveTo>
                  <a:pt x="0" y="274370"/>
                </a:moveTo>
                <a:lnTo>
                  <a:pt x="1133983" y="274370"/>
                </a:lnTo>
                <a:lnTo>
                  <a:pt x="1133983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7550" y="4811267"/>
            <a:ext cx="474218" cy="3474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81455" y="4811267"/>
            <a:ext cx="252984" cy="3474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24127" y="4811267"/>
            <a:ext cx="661416" cy="3474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75232" y="481584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59304" y="4811267"/>
            <a:ext cx="927607" cy="3474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76600" y="4811267"/>
            <a:ext cx="257555" cy="3474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23844" y="4811267"/>
            <a:ext cx="661415" cy="3474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774947" y="481584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03420" y="4811267"/>
            <a:ext cx="746759" cy="3474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39867" y="4811267"/>
            <a:ext cx="252984" cy="3474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82540" y="4811267"/>
            <a:ext cx="396239" cy="3474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268467" y="4811267"/>
            <a:ext cx="254508" cy="3474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12664" y="4811267"/>
            <a:ext cx="778763" cy="3474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81115" y="481584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382892" y="4811267"/>
            <a:ext cx="775335" cy="3474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947916" y="4815840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17550" y="5085588"/>
            <a:ext cx="474218" cy="3474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81455" y="5090159"/>
            <a:ext cx="248412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59304" y="5085588"/>
            <a:ext cx="907795" cy="3474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56788" y="5090159"/>
            <a:ext cx="248412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03420" y="5085588"/>
            <a:ext cx="384047" cy="3474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677155" y="5090159"/>
            <a:ext cx="248412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382892" y="5085588"/>
            <a:ext cx="278511" cy="3474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51091" y="5090159"/>
            <a:ext cx="248412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17550" y="5359908"/>
            <a:ext cx="474218" cy="34747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81455" y="536447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59304" y="5359908"/>
            <a:ext cx="631951" cy="34747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80944" y="536447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03420" y="5359908"/>
            <a:ext cx="384047" cy="3474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677155" y="536447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82892" y="5359908"/>
            <a:ext cx="278511" cy="3474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451091" y="536447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17550" y="5634228"/>
            <a:ext cx="474218" cy="34747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81455" y="56388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559304" y="5634228"/>
            <a:ext cx="587755" cy="3474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936748" y="56388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03420" y="5634228"/>
            <a:ext cx="384047" cy="34747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677155" y="56388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382892" y="5634228"/>
            <a:ext cx="278511" cy="34747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451091" y="56388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17550" y="5908547"/>
            <a:ext cx="474218" cy="34747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81455" y="591312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559304" y="5908547"/>
            <a:ext cx="732535" cy="34747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081527" y="591312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503420" y="5908547"/>
            <a:ext cx="384047" cy="34747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677155" y="591312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82892" y="5908547"/>
            <a:ext cx="278511" cy="34747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51091" y="591312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17550" y="6182867"/>
            <a:ext cx="474218" cy="34747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81455" y="6187440"/>
            <a:ext cx="248412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559304" y="6182867"/>
            <a:ext cx="561847" cy="3474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910839" y="6187440"/>
            <a:ext cx="248412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503420" y="6182867"/>
            <a:ext cx="384047" cy="34747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677155" y="6187440"/>
            <a:ext cx="248412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82892" y="6182867"/>
            <a:ext cx="278511" cy="34747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51091" y="6187440"/>
            <a:ext cx="248412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3" name="object 123"/>
          <p:cNvGraphicFramePr>
            <a:graphicFrameLocks noGrp="1"/>
          </p:cNvGraphicFramePr>
          <p:nvPr/>
        </p:nvGraphicFramePr>
        <p:xfrm>
          <a:off x="711200" y="4802251"/>
          <a:ext cx="6797674" cy="1646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500"/>
                <a:gridCol w="1943735"/>
                <a:gridCol w="1878964"/>
                <a:gridCol w="1133475"/>
              </a:tblGrid>
              <a:tr h="27431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 dirty="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Unitate de</a:t>
                      </a:r>
                      <a:r>
                        <a:rPr sz="12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masura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42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300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Caise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400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Piersici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500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Mere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 dirty="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4" name="object 124"/>
          <p:cNvSpPr txBox="1"/>
          <p:nvPr/>
        </p:nvSpPr>
        <p:spPr>
          <a:xfrm>
            <a:off x="1033068" y="4378909"/>
            <a:ext cx="66224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Marfuri Cumparate </a:t>
            </a:r>
            <a:r>
              <a:rPr sz="2400" b="1" dirty="0">
                <a:latin typeface="Tahoma"/>
                <a:cs typeface="Tahoma"/>
              </a:rPr>
              <a:t>sau Vandute </a:t>
            </a:r>
            <a:r>
              <a:rPr sz="2400" b="1" spc="-5" dirty="0">
                <a:latin typeface="Tahoma"/>
                <a:cs typeface="Tahoma"/>
              </a:rPr>
              <a:t>(T= </a:t>
            </a:r>
            <a:r>
              <a:rPr sz="2400" b="1" dirty="0">
                <a:latin typeface="Tahoma"/>
                <a:cs typeface="Tahoma"/>
              </a:rPr>
              <a:t>R U</a:t>
            </a:r>
            <a:r>
              <a:rPr sz="2400" b="1" spc="-8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S)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6" name="Date Placeholder 1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2BB6-4CFA-4210-B359-6813C01B8021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127" name="Slide Number Placeholder 1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28600"/>
            <a:ext cx="83032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5" dirty="0">
                <a:solidFill>
                  <a:srgbClr val="0000CC"/>
                </a:solidFill>
                <a:latin typeface="Tahoma"/>
                <a:cs typeface="Tahoma"/>
              </a:rPr>
              <a:t>Reuniune </a:t>
            </a:r>
            <a:r>
              <a:rPr sz="2800" u="sng" spc="-5" dirty="0">
                <a:solidFill>
                  <a:srgbClr val="0000CC"/>
                </a:solidFill>
                <a:latin typeface="Tahoma"/>
                <a:cs typeface="Tahoma"/>
              </a:rPr>
              <a:t>se exprimă </a:t>
            </a:r>
            <a:r>
              <a:rPr sz="2800" u="sng" dirty="0">
                <a:solidFill>
                  <a:srgbClr val="0000CC"/>
                </a:solidFill>
                <a:latin typeface="Tahoma"/>
                <a:cs typeface="Tahoma"/>
              </a:rPr>
              <a:t>în </a:t>
            </a:r>
            <a:r>
              <a:rPr sz="2800" u="sng" spc="-5" dirty="0">
                <a:solidFill>
                  <a:srgbClr val="0000CC"/>
                </a:solidFill>
                <a:latin typeface="Tahoma"/>
                <a:cs typeface="Tahoma"/>
              </a:rPr>
              <a:t>SQL conform</a:t>
            </a:r>
            <a:r>
              <a:rPr sz="2800" u="sng" spc="15" dirty="0">
                <a:solidFill>
                  <a:srgbClr val="0000CC"/>
                </a:solidFill>
                <a:latin typeface="Tahoma"/>
                <a:cs typeface="Tahoma"/>
              </a:rPr>
              <a:t> </a:t>
            </a:r>
            <a:r>
              <a:rPr sz="2800" u="sng" spc="-5" dirty="0">
                <a:solidFill>
                  <a:srgbClr val="0000CC"/>
                </a:solidFill>
                <a:latin typeface="Tahoma"/>
                <a:cs typeface="Tahoma"/>
              </a:rPr>
              <a:t>sintaxei</a:t>
            </a:r>
            <a:r>
              <a:rPr sz="2400" u="sng" spc="-5" dirty="0">
                <a:solidFill>
                  <a:srgbClr val="0000CC"/>
                </a:solidFill>
                <a:latin typeface="Tahoma"/>
                <a:cs typeface="Tahoma"/>
              </a:rPr>
              <a:t>:</a:t>
            </a:r>
            <a:endParaRPr sz="2400" u="sng" dirty="0">
              <a:solidFill>
                <a:srgbClr val="0000CC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9288" y="4633347"/>
            <a:ext cx="1239012" cy="302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6166" y="850773"/>
            <a:ext cx="791527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0000"/>
                </a:solidFill>
                <a:latin typeface="Tahoma"/>
                <a:cs typeface="Tahoma"/>
              </a:rPr>
              <a:t>SELECT lista_câmpuri FROM nume_tabel_1  [WHERE conditie_1] 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UNION </a:t>
            </a:r>
            <a:r>
              <a:rPr sz="2800" b="1" spc="-10" dirty="0">
                <a:solidFill>
                  <a:srgbClr val="000000"/>
                </a:solidFill>
                <a:latin typeface="Tahoma"/>
                <a:cs typeface="Tahoma"/>
              </a:rPr>
              <a:t>SELECT  lista_câmpuri FROM nume_tabel_2 [WHERE  conditie_2];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166" y="2558183"/>
            <a:ext cx="7929880" cy="34002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u="sng" spc="-5" dirty="0">
                <a:solidFill>
                  <a:srgbClr val="0000CC"/>
                </a:solidFill>
                <a:latin typeface="Tahoma"/>
                <a:cs typeface="Tahoma"/>
              </a:rPr>
              <a:t>Exemplu:</a:t>
            </a:r>
            <a:endParaRPr sz="2400" b="1" u="sng" dirty="0">
              <a:solidFill>
                <a:srgbClr val="0000CC"/>
              </a:solidFill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670"/>
              </a:spcBef>
            </a:pPr>
            <a:r>
              <a:rPr sz="2800" b="1" spc="-10" dirty="0">
                <a:latin typeface="Tahoma"/>
                <a:cs typeface="Tahoma"/>
              </a:rPr>
              <a:t>SELECT </a:t>
            </a:r>
            <a:r>
              <a:rPr sz="2800" b="1" spc="-5" dirty="0">
                <a:latin typeface="Tahoma"/>
                <a:cs typeface="Tahoma"/>
              </a:rPr>
              <a:t>[COD </a:t>
            </a:r>
            <a:r>
              <a:rPr sz="2800" b="1" spc="-10" dirty="0">
                <a:latin typeface="Tahoma"/>
                <a:cs typeface="Tahoma"/>
              </a:rPr>
              <a:t>MARFA],[DENUMIRE  </a:t>
            </a:r>
            <a:r>
              <a:rPr sz="2800" b="1" spc="-5" dirty="0">
                <a:latin typeface="Tahoma"/>
                <a:cs typeface="Tahoma"/>
              </a:rPr>
              <a:t>MARFA],[UNITATE </a:t>
            </a:r>
            <a:r>
              <a:rPr sz="2800" b="1" spc="-10" dirty="0">
                <a:latin typeface="Tahoma"/>
                <a:cs typeface="Tahoma"/>
              </a:rPr>
              <a:t>DE</a:t>
            </a:r>
            <a:r>
              <a:rPr sz="2800" b="1" spc="-2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MASURA],[CALITATE]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b="1" spc="-10" dirty="0">
                <a:latin typeface="Tahoma"/>
                <a:cs typeface="Tahoma"/>
              </a:rPr>
              <a:t>FROM [MARFURI</a:t>
            </a:r>
            <a:r>
              <a:rPr sz="2800" b="1" spc="4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CUMPARATE]</a:t>
            </a:r>
            <a:endParaRPr sz="28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675"/>
              </a:spcBef>
            </a:pPr>
            <a:r>
              <a:rPr sz="2800" b="1" spc="-5" dirty="0">
                <a:solidFill>
                  <a:srgbClr val="0000CC"/>
                </a:solidFill>
                <a:latin typeface="Tahoma"/>
                <a:cs typeface="Tahoma"/>
              </a:rPr>
              <a:t>UNION </a:t>
            </a:r>
            <a:r>
              <a:rPr sz="2800" b="1" spc="-10" dirty="0">
                <a:latin typeface="Tahoma"/>
                <a:cs typeface="Tahoma"/>
              </a:rPr>
              <a:t>SELECT </a:t>
            </a:r>
            <a:r>
              <a:rPr sz="2800" b="1" spc="-5" dirty="0">
                <a:latin typeface="Tahoma"/>
                <a:cs typeface="Tahoma"/>
              </a:rPr>
              <a:t>[COD </a:t>
            </a:r>
            <a:r>
              <a:rPr sz="2800" b="1" spc="-10" dirty="0">
                <a:latin typeface="Tahoma"/>
                <a:cs typeface="Tahoma"/>
              </a:rPr>
              <a:t>MARFA],[DENUMIRE  </a:t>
            </a:r>
            <a:r>
              <a:rPr sz="2800" b="1" spc="-5" dirty="0">
                <a:latin typeface="Tahoma"/>
                <a:cs typeface="Tahoma"/>
              </a:rPr>
              <a:t>MARFA],[UNITATE </a:t>
            </a:r>
            <a:r>
              <a:rPr sz="2800" b="1" spc="-10" dirty="0">
                <a:latin typeface="Tahoma"/>
                <a:cs typeface="Tahoma"/>
              </a:rPr>
              <a:t>DE</a:t>
            </a:r>
            <a:r>
              <a:rPr sz="2800" b="1" spc="-2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MASURA],[CALITATE]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b="1" spc="-10" dirty="0">
                <a:latin typeface="Tahoma"/>
                <a:cs typeface="Tahoma"/>
              </a:rPr>
              <a:t>FROM [MARFURI</a:t>
            </a:r>
            <a:r>
              <a:rPr sz="2800" b="1" spc="4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VANDUTE];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24F8-0C7C-420F-91A7-665C5C6FC527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79264" y="6522632"/>
            <a:ext cx="97790" cy="21526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ahoma"/>
                <a:cs typeface="Tahoma"/>
              </a:rPr>
              <a:t>7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72295"/>
            <a:ext cx="92963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CC"/>
                </a:solidFill>
              </a:rPr>
              <a:t>Algebra </a:t>
            </a:r>
            <a:r>
              <a:rPr sz="3200" b="1" spc="-5" dirty="0">
                <a:solidFill>
                  <a:srgbClr val="0000CC"/>
                </a:solidFill>
              </a:rPr>
              <a:t>relaţională: </a:t>
            </a:r>
            <a:r>
              <a:rPr sz="3200" b="1" dirty="0">
                <a:solidFill>
                  <a:srgbClr val="0000CC"/>
                </a:solidFill>
              </a:rPr>
              <a:t>Operatori de</a:t>
            </a:r>
            <a:r>
              <a:rPr sz="3200" b="1" spc="-15" dirty="0">
                <a:solidFill>
                  <a:srgbClr val="0000CC"/>
                </a:solidFill>
              </a:rPr>
              <a:t> </a:t>
            </a:r>
            <a:r>
              <a:rPr sz="3200" b="1" spc="-5" dirty="0" err="1">
                <a:solidFill>
                  <a:srgbClr val="0000CC"/>
                </a:solidFill>
              </a:rPr>
              <a:t>asamblare</a:t>
            </a:r>
            <a:r>
              <a:rPr sz="3200" b="1" spc="-5" dirty="0" smtClean="0">
                <a:solidFill>
                  <a:srgbClr val="0000CC"/>
                </a:solidFill>
              </a:rPr>
              <a:t>:</a:t>
            </a:r>
            <a:endParaRPr sz="3200" b="1" spc="-5" dirty="0">
              <a:solidFill>
                <a:srgbClr val="0000CC"/>
              </a:solidFill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00" y="533400"/>
            <a:ext cx="8987790" cy="15849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299"/>
              </a:lnSpc>
              <a:spcBef>
                <a:spcPts val="85"/>
              </a:spcBef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2.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Intersecţia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două </a:t>
            </a:r>
            <a:r>
              <a:rPr sz="2400" spc="-5" dirty="0">
                <a:latin typeface="Times New Roman"/>
                <a:cs typeface="Times New Roman"/>
              </a:rPr>
              <a:t>relaţii </a:t>
            </a: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R </a:t>
            </a:r>
            <a:r>
              <a:rPr sz="2400" dirty="0">
                <a:latin typeface="Times New Roman"/>
                <a:cs typeface="Times New Roman"/>
              </a:rPr>
              <a:t>şi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 </a:t>
            </a:r>
            <a:r>
              <a:rPr sz="2400" dirty="0">
                <a:latin typeface="Times New Roman"/>
                <a:cs typeface="Times New Roman"/>
              </a:rPr>
              <a:t>cu aceeaşi </a:t>
            </a:r>
            <a:r>
              <a:rPr sz="2400" spc="-5" dirty="0">
                <a:latin typeface="Times New Roman"/>
                <a:cs typeface="Times New Roman"/>
              </a:rPr>
              <a:t>structură </a:t>
            </a:r>
            <a:r>
              <a:rPr sz="2400" spc="-5" dirty="0">
                <a:latin typeface="Tahoma"/>
                <a:cs typeface="Tahoma"/>
              </a:rPr>
              <a:t>este </a:t>
            </a:r>
            <a:r>
              <a:rPr sz="2400" dirty="0">
                <a:latin typeface="Tahoma"/>
                <a:cs typeface="Tahoma"/>
              </a:rPr>
              <a:t>o </a:t>
            </a:r>
            <a:r>
              <a:rPr sz="2400" spc="-10" dirty="0">
                <a:latin typeface="Tahoma"/>
                <a:cs typeface="Tahoma"/>
              </a:rPr>
              <a:t>relaţie </a:t>
            </a:r>
            <a:r>
              <a:rPr sz="2400" spc="-10" dirty="0">
                <a:solidFill>
                  <a:srgbClr val="3366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336600"/>
                </a:solidFill>
                <a:latin typeface="Tahoma"/>
                <a:cs typeface="Tahoma"/>
              </a:rPr>
              <a:t>T</a:t>
            </a:r>
            <a:r>
              <a:rPr sz="2400" spc="-5" dirty="0">
                <a:latin typeface="Tahoma"/>
                <a:cs typeface="Tahoma"/>
              </a:rPr>
              <a:t>, </a:t>
            </a:r>
            <a:r>
              <a:rPr sz="2400" dirty="0">
                <a:latin typeface="Tahoma"/>
                <a:cs typeface="Tahoma"/>
              </a:rPr>
              <a:t>(cu </a:t>
            </a:r>
            <a:r>
              <a:rPr sz="2400" spc="-5" dirty="0">
                <a:latin typeface="Tahoma"/>
                <a:cs typeface="Tahoma"/>
              </a:rPr>
              <a:t>aceeaşi structură), conţinând tuplurile identice aparţinând  </a:t>
            </a:r>
            <a:r>
              <a:rPr sz="2400" dirty="0">
                <a:latin typeface="Tahoma"/>
                <a:cs typeface="Tahoma"/>
              </a:rPr>
              <a:t>atât lui 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R </a:t>
            </a:r>
            <a:r>
              <a:rPr sz="2400" spc="-5" dirty="0">
                <a:latin typeface="Tahoma"/>
                <a:cs typeface="Tahoma"/>
              </a:rPr>
              <a:t>cât şi </a:t>
            </a:r>
            <a:r>
              <a:rPr sz="2400" dirty="0" err="1">
                <a:latin typeface="Tahoma"/>
                <a:cs typeface="Tahoma"/>
              </a:rPr>
              <a:t>lui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b="1" dirty="0" smtClean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lang="ro-MO" sz="2400" dirty="0" smtClean="0">
                <a:latin typeface="Tahoma"/>
                <a:cs typeface="Tahoma"/>
              </a:rPr>
              <a:t>, </a:t>
            </a:r>
            <a:r>
              <a:rPr lang="en-US" sz="2400" b="1" spc="-5" dirty="0" smtClean="0">
                <a:latin typeface="Tahoma"/>
                <a:cs typeface="Tahoma"/>
              </a:rPr>
              <a:t>T= </a:t>
            </a:r>
            <a:r>
              <a:rPr lang="en-US" sz="2400" b="1" dirty="0" smtClean="0">
                <a:latin typeface="Tahoma"/>
                <a:cs typeface="Tahoma"/>
              </a:rPr>
              <a:t>R </a:t>
            </a:r>
            <a:r>
              <a:rPr lang="en-US" sz="2400" b="1" dirty="0" smtClean="0">
                <a:latin typeface="Arial"/>
                <a:cs typeface="Arial"/>
              </a:rPr>
              <a:t>∩</a:t>
            </a:r>
            <a:r>
              <a:rPr lang="en-US" sz="2400" b="1" spc="60" dirty="0" smtClean="0"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endParaRPr sz="240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5213985">
              <a:lnSpc>
                <a:spcPct val="100000"/>
              </a:lnSpc>
              <a:spcBef>
                <a:spcPts val="735"/>
              </a:spcBef>
            </a:pPr>
            <a:r>
              <a:rPr sz="2000" spc="-5" dirty="0">
                <a:latin typeface="Times New Roman"/>
                <a:cs typeface="Times New Roman"/>
              </a:rPr>
              <a:t>Relaţia </a:t>
            </a:r>
            <a:r>
              <a:rPr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latin typeface="Wingdings"/>
                <a:cs typeface="Wingdings"/>
              </a:rPr>
              <a:t>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ahoma"/>
                <a:cs typeface="Tahoma"/>
              </a:rPr>
              <a:t>(</a:t>
            </a:r>
            <a:r>
              <a:rPr sz="2000" dirty="0">
                <a:solidFill>
                  <a:srgbClr val="3333CC"/>
                </a:solidFill>
                <a:latin typeface="Tahoma"/>
                <a:cs typeface="Tahoma"/>
              </a:rPr>
              <a:t>R </a:t>
            </a:r>
            <a:r>
              <a:rPr sz="2000" dirty="0">
                <a:latin typeface="Tahoma"/>
                <a:cs typeface="Tahoma"/>
              </a:rPr>
              <a:t>intersectat </a:t>
            </a:r>
            <a:r>
              <a:rPr sz="2000" spc="-5" dirty="0">
                <a:latin typeface="Tahoma"/>
                <a:cs typeface="Tahoma"/>
              </a:rPr>
              <a:t>cu</a:t>
            </a:r>
            <a:r>
              <a:rPr sz="2000" spc="60" dirty="0"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2000" dirty="0">
                <a:latin typeface="Tahoma"/>
                <a:cs typeface="Tahoma"/>
              </a:rPr>
              <a:t>)</a:t>
            </a: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886450" y="2768600"/>
          <a:ext cx="2546981" cy="1539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985"/>
                <a:gridCol w="588010"/>
                <a:gridCol w="125094"/>
                <a:gridCol w="125094"/>
                <a:gridCol w="600075"/>
                <a:gridCol w="125730"/>
                <a:gridCol w="125730"/>
                <a:gridCol w="588644"/>
                <a:gridCol w="134619"/>
              </a:tblGrid>
              <a:tr h="7702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769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2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1643928" y="2320632"/>
            <a:ext cx="246287" cy="232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71827" y="2133600"/>
            <a:ext cx="481584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60901" y="5294312"/>
            <a:ext cx="4832350" cy="1470025"/>
          </a:xfrm>
          <a:custGeom>
            <a:avLst/>
            <a:gdLst/>
            <a:ahLst/>
            <a:cxnLst/>
            <a:rect l="l" t="t" r="r" b="b"/>
            <a:pathLst>
              <a:path w="4832350" h="1470025">
                <a:moveTo>
                  <a:pt x="0" y="1470025"/>
                </a:moveTo>
                <a:lnTo>
                  <a:pt x="4832350" y="1470025"/>
                </a:lnTo>
                <a:lnTo>
                  <a:pt x="4832350" y="0"/>
                </a:lnTo>
                <a:lnTo>
                  <a:pt x="0" y="0"/>
                </a:lnTo>
                <a:lnTo>
                  <a:pt x="0" y="1470025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41723" y="6776719"/>
            <a:ext cx="4870450" cy="0"/>
          </a:xfrm>
          <a:custGeom>
            <a:avLst/>
            <a:gdLst/>
            <a:ahLst/>
            <a:cxnLst/>
            <a:rect l="l" t="t" r="r" b="b"/>
            <a:pathLst>
              <a:path w="4870450">
                <a:moveTo>
                  <a:pt x="0" y="0"/>
                </a:moveTo>
                <a:lnTo>
                  <a:pt x="48704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48073" y="5288279"/>
            <a:ext cx="0" cy="1482090"/>
          </a:xfrm>
          <a:custGeom>
            <a:avLst/>
            <a:gdLst/>
            <a:ahLst/>
            <a:cxnLst/>
            <a:rect l="l" t="t" r="r" b="b"/>
            <a:pathLst>
              <a:path h="1482090">
                <a:moveTo>
                  <a:pt x="0" y="0"/>
                </a:moveTo>
                <a:lnTo>
                  <a:pt x="0" y="148209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41723" y="5281929"/>
            <a:ext cx="4870450" cy="0"/>
          </a:xfrm>
          <a:custGeom>
            <a:avLst/>
            <a:gdLst/>
            <a:ahLst/>
            <a:cxnLst/>
            <a:rect l="l" t="t" r="r" b="b"/>
            <a:pathLst>
              <a:path w="4870450">
                <a:moveTo>
                  <a:pt x="0" y="0"/>
                </a:moveTo>
                <a:lnTo>
                  <a:pt x="48704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05823" y="5287898"/>
            <a:ext cx="0" cy="1483360"/>
          </a:xfrm>
          <a:custGeom>
            <a:avLst/>
            <a:gdLst/>
            <a:ahLst/>
            <a:cxnLst/>
            <a:rect l="l" t="t" r="r" b="b"/>
            <a:pathLst>
              <a:path h="1483359">
                <a:moveTo>
                  <a:pt x="0" y="0"/>
                </a:moveTo>
                <a:lnTo>
                  <a:pt x="0" y="14827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67123" y="6744969"/>
            <a:ext cx="4819650" cy="12700"/>
          </a:xfrm>
          <a:custGeom>
            <a:avLst/>
            <a:gdLst/>
            <a:ahLst/>
            <a:cxnLst/>
            <a:rect l="l" t="t" r="r" b="b"/>
            <a:pathLst>
              <a:path w="4819650" h="12700">
                <a:moveTo>
                  <a:pt x="0" y="12699"/>
                </a:moveTo>
                <a:lnTo>
                  <a:pt x="4819650" y="12699"/>
                </a:lnTo>
                <a:lnTo>
                  <a:pt x="481965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73473" y="5313679"/>
            <a:ext cx="0" cy="1431290"/>
          </a:xfrm>
          <a:custGeom>
            <a:avLst/>
            <a:gdLst/>
            <a:ahLst/>
            <a:cxnLst/>
            <a:rect l="l" t="t" r="r" b="b"/>
            <a:pathLst>
              <a:path h="1431290">
                <a:moveTo>
                  <a:pt x="0" y="0"/>
                </a:moveTo>
                <a:lnTo>
                  <a:pt x="0" y="143129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67123" y="5300979"/>
            <a:ext cx="4819650" cy="12700"/>
          </a:xfrm>
          <a:custGeom>
            <a:avLst/>
            <a:gdLst/>
            <a:ahLst/>
            <a:cxnLst/>
            <a:rect l="l" t="t" r="r" b="b"/>
            <a:pathLst>
              <a:path w="4819650" h="12700">
                <a:moveTo>
                  <a:pt x="0" y="12700"/>
                </a:moveTo>
                <a:lnTo>
                  <a:pt x="4819650" y="12700"/>
                </a:lnTo>
                <a:lnTo>
                  <a:pt x="481965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80423" y="5313298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59">
                <a:moveTo>
                  <a:pt x="0" y="0"/>
                </a:moveTo>
                <a:lnTo>
                  <a:pt x="0" y="14319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253229" y="5319471"/>
            <a:ext cx="444055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93370">
              <a:lnSpc>
                <a:spcPct val="100000"/>
              </a:lnSpc>
              <a:spcBef>
                <a:spcPts val="95"/>
              </a:spcBef>
              <a:tabLst>
                <a:tab pos="913765" algn="l"/>
                <a:tab pos="998855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Ex.	</a:t>
            </a:r>
            <a:r>
              <a:rPr sz="2200" b="1" i="1" spc="-5" dirty="0">
                <a:latin typeface="Times New Roman"/>
                <a:cs typeface="Times New Roman"/>
              </a:rPr>
              <a:t>Care sunt furnizorii care au  livrat</a:t>
            </a:r>
            <a:r>
              <a:rPr sz="2200" b="1" i="1" spc="15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şi		produsul A şi produsul B</a:t>
            </a:r>
            <a:r>
              <a:rPr sz="2200" b="1" i="1" spc="-24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=</a:t>
            </a:r>
            <a:endParaRPr sz="2200" dirty="0">
              <a:latin typeface="Times New Roman"/>
              <a:cs typeface="Times New Roman"/>
            </a:endParaRPr>
          </a:p>
          <a:p>
            <a:pPr marR="5080">
              <a:lnSpc>
                <a:spcPct val="100000"/>
              </a:lnSpc>
            </a:pPr>
            <a:r>
              <a:rPr sz="2200" b="1" spc="-5" dirty="0">
                <a:latin typeface="Times New Roman"/>
                <a:cs typeface="Times New Roman"/>
              </a:rPr>
              <a:t>intersecţia tabelelor de furnizori </a:t>
            </a:r>
            <a:r>
              <a:rPr sz="2200" b="1" spc="-15" dirty="0">
                <a:latin typeface="Times New Roman"/>
                <a:cs typeface="Times New Roman"/>
              </a:rPr>
              <a:t>care  </a:t>
            </a:r>
            <a:r>
              <a:rPr sz="2200" b="1" spc="-5" dirty="0">
                <a:latin typeface="Times New Roman"/>
                <a:cs typeface="Times New Roman"/>
              </a:rPr>
              <a:t>au livrat A cu </a:t>
            </a:r>
            <a:r>
              <a:rPr sz="2200" b="1" spc="-10" dirty="0">
                <a:latin typeface="Times New Roman"/>
                <a:cs typeface="Times New Roman"/>
              </a:rPr>
              <a:t>fz. </a:t>
            </a:r>
            <a:r>
              <a:rPr sz="2200" b="1" spc="-15" dirty="0">
                <a:latin typeface="Times New Roman"/>
                <a:cs typeface="Times New Roman"/>
              </a:rPr>
              <a:t>care </a:t>
            </a:r>
            <a:r>
              <a:rPr sz="2200" b="1" spc="-5" dirty="0">
                <a:latin typeface="Times New Roman"/>
                <a:cs typeface="Times New Roman"/>
              </a:rPr>
              <a:t>au livrat</a:t>
            </a:r>
            <a:r>
              <a:rPr sz="2200" b="1" spc="-19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B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8775" y="5534025"/>
            <a:ext cx="3288029" cy="1135380"/>
          </a:xfrm>
          <a:custGeom>
            <a:avLst/>
            <a:gdLst/>
            <a:ahLst/>
            <a:cxnLst/>
            <a:rect l="l" t="t" r="r" b="b"/>
            <a:pathLst>
              <a:path w="3288029" h="1135379">
                <a:moveTo>
                  <a:pt x="0" y="1135062"/>
                </a:moveTo>
                <a:lnTo>
                  <a:pt x="3287776" y="1135062"/>
                </a:lnTo>
                <a:lnTo>
                  <a:pt x="3287776" y="0"/>
                </a:lnTo>
                <a:lnTo>
                  <a:pt x="0" y="0"/>
                </a:lnTo>
                <a:lnTo>
                  <a:pt x="0" y="1135062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9725" y="6681469"/>
            <a:ext cx="3326129" cy="0"/>
          </a:xfrm>
          <a:custGeom>
            <a:avLst/>
            <a:gdLst/>
            <a:ahLst/>
            <a:cxnLst/>
            <a:rect l="l" t="t" r="r" b="b"/>
            <a:pathLst>
              <a:path w="3326129">
                <a:moveTo>
                  <a:pt x="0" y="0"/>
                </a:moveTo>
                <a:lnTo>
                  <a:pt x="33257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6075" y="5528309"/>
            <a:ext cx="0" cy="1146810"/>
          </a:xfrm>
          <a:custGeom>
            <a:avLst/>
            <a:gdLst/>
            <a:ahLst/>
            <a:cxnLst/>
            <a:rect l="l" t="t" r="r" b="b"/>
            <a:pathLst>
              <a:path h="1146809">
                <a:moveTo>
                  <a:pt x="0" y="0"/>
                </a:moveTo>
                <a:lnTo>
                  <a:pt x="0" y="114680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9725" y="5521959"/>
            <a:ext cx="3326129" cy="0"/>
          </a:xfrm>
          <a:custGeom>
            <a:avLst/>
            <a:gdLst/>
            <a:ahLst/>
            <a:cxnLst/>
            <a:rect l="l" t="t" r="r" b="b"/>
            <a:pathLst>
              <a:path w="3326129">
                <a:moveTo>
                  <a:pt x="0" y="0"/>
                </a:moveTo>
                <a:lnTo>
                  <a:pt x="33257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59123" y="5527675"/>
            <a:ext cx="0" cy="1148080"/>
          </a:xfrm>
          <a:custGeom>
            <a:avLst/>
            <a:gdLst/>
            <a:ahLst/>
            <a:cxnLst/>
            <a:rect l="l" t="t" r="r" b="b"/>
            <a:pathLst>
              <a:path h="1148079">
                <a:moveTo>
                  <a:pt x="0" y="0"/>
                </a:moveTo>
                <a:lnTo>
                  <a:pt x="0" y="114776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5125" y="6649719"/>
            <a:ext cx="3275329" cy="12700"/>
          </a:xfrm>
          <a:custGeom>
            <a:avLst/>
            <a:gdLst/>
            <a:ahLst/>
            <a:cxnLst/>
            <a:rect l="l" t="t" r="r" b="b"/>
            <a:pathLst>
              <a:path w="3275329" h="12700">
                <a:moveTo>
                  <a:pt x="0" y="12699"/>
                </a:moveTo>
                <a:lnTo>
                  <a:pt x="3274949" y="12699"/>
                </a:lnTo>
                <a:lnTo>
                  <a:pt x="327494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1475" y="5553709"/>
            <a:ext cx="0" cy="1096010"/>
          </a:xfrm>
          <a:custGeom>
            <a:avLst/>
            <a:gdLst/>
            <a:ahLst/>
            <a:cxnLst/>
            <a:rect l="l" t="t" r="r" b="b"/>
            <a:pathLst>
              <a:path h="1096009">
                <a:moveTo>
                  <a:pt x="0" y="0"/>
                </a:moveTo>
                <a:lnTo>
                  <a:pt x="0" y="109600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5125" y="5541009"/>
            <a:ext cx="3275329" cy="12700"/>
          </a:xfrm>
          <a:custGeom>
            <a:avLst/>
            <a:gdLst/>
            <a:ahLst/>
            <a:cxnLst/>
            <a:rect l="l" t="t" r="r" b="b"/>
            <a:pathLst>
              <a:path w="3275329" h="12700">
                <a:moveTo>
                  <a:pt x="0" y="12699"/>
                </a:moveTo>
                <a:lnTo>
                  <a:pt x="3274949" y="12699"/>
                </a:lnTo>
                <a:lnTo>
                  <a:pt x="327494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33723" y="5553075"/>
            <a:ext cx="0" cy="1097280"/>
          </a:xfrm>
          <a:custGeom>
            <a:avLst/>
            <a:gdLst/>
            <a:ahLst/>
            <a:cxnLst/>
            <a:rect l="l" t="t" r="r" b="b"/>
            <a:pathLst>
              <a:path h="1097279">
                <a:moveTo>
                  <a:pt x="0" y="0"/>
                </a:moveTo>
                <a:lnTo>
                  <a:pt x="0" y="109696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363537" y="2152650"/>
          <a:ext cx="1904364" cy="3011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"/>
                <a:gridCol w="532765"/>
                <a:gridCol w="636270"/>
                <a:gridCol w="565785"/>
                <a:gridCol w="67944"/>
              </a:tblGrid>
              <a:tr h="639258">
                <a:tc gridSpan="5"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Relaţia</a:t>
                      </a:r>
                      <a:r>
                        <a:rPr sz="1800" b="1" spc="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3333CC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34278">
                <a:tc gridSpan="2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B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34211">
                <a:tc gridSpan="2"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1603">
                <a:tc gridSpan="2"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923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2135"/>
                        </a:lnSpc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2135"/>
                        </a:lnSpc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2819400" y="2057400"/>
          <a:ext cx="2094864" cy="3084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025"/>
                <a:gridCol w="615950"/>
                <a:gridCol w="704215"/>
                <a:gridCol w="587374"/>
                <a:gridCol w="114300"/>
              </a:tblGrid>
              <a:tr h="614426">
                <a:tc gridSpan="5">
                  <a:txBody>
                    <a:bodyPr/>
                    <a:lstStyle/>
                    <a:p>
                      <a:pPr marL="5626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Relaţia 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40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09536">
                <a:tc gridSpan="2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sz="180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endParaRPr sz="180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81038">
                <a:tc gridSpan="2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a3</a:t>
                      </a:r>
                      <a:endParaRPr sz="180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b3</a:t>
                      </a:r>
                      <a:endParaRPr sz="180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c3</a:t>
                      </a:r>
                      <a:endParaRPr sz="180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008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68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ts val="214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a4</a:t>
                      </a:r>
                      <a:endParaRPr sz="180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ts val="214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b4</a:t>
                      </a:r>
                      <a:endParaRPr sz="180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ts val="214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c4</a:t>
                      </a:r>
                      <a:endParaRPr sz="180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31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62305">
                <a:tc gridSpan="2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a5</a:t>
                      </a:r>
                      <a:endParaRPr sz="180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9017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b5</a:t>
                      </a:r>
                      <a:endParaRPr sz="180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9017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c5</a:t>
                      </a:r>
                      <a:endParaRPr sz="180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9017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0" name="object 40"/>
          <p:cNvSpPr txBox="1"/>
          <p:nvPr/>
        </p:nvSpPr>
        <p:spPr>
          <a:xfrm>
            <a:off x="450189" y="5559044"/>
            <a:ext cx="301244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  <a:tabLst>
                <a:tab pos="91440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Ex.	</a:t>
            </a:r>
            <a:r>
              <a:rPr sz="2200" b="1" i="1" spc="-5" dirty="0">
                <a:latin typeface="Times New Roman"/>
                <a:cs typeface="Times New Roman"/>
              </a:rPr>
              <a:t>Care sunt zilele</a:t>
            </a:r>
            <a:r>
              <a:rPr sz="2200" b="1" i="1" spc="-40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în  care au fost cumpărate  autoturismele A şi</a:t>
            </a:r>
            <a:r>
              <a:rPr sz="2200" b="1" i="1" spc="-220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B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3D8D-27E7-4EB0-9973-A2378043493F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191000" y="3962400"/>
            <a:ext cx="609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2866490" y="2054831"/>
          <a:ext cx="2024009" cy="3154167"/>
        </p:xfrm>
        <a:graphic>
          <a:graphicData uri="http://schemas.openxmlformats.org/drawingml/2006/table">
            <a:tbl>
              <a:tblPr/>
              <a:tblGrid>
                <a:gridCol w="2024009"/>
              </a:tblGrid>
              <a:tr h="1880171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76200" cmpd="sng">
                      <a:solidFill>
                        <a:srgbClr val="FF0000"/>
                      </a:solidFill>
                      <a:prstDash val="solid"/>
                    </a:lnL>
                    <a:lnR w="76200" cmpd="sng">
                      <a:solidFill>
                        <a:srgbClr val="FF0000"/>
                      </a:solidFill>
                      <a:prstDash val="solid"/>
                    </a:lnR>
                    <a:lnT w="76200" cmpd="sng">
                      <a:solidFill>
                        <a:srgbClr val="FF0000"/>
                      </a:solidFill>
                      <a:prstDash val="soli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399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410966" y="4572000"/>
          <a:ext cx="1818526" cy="606175"/>
        </p:xfrm>
        <a:graphic>
          <a:graphicData uri="http://schemas.openxmlformats.org/drawingml/2006/table">
            <a:tbl>
              <a:tblPr/>
              <a:tblGrid>
                <a:gridCol w="1818526"/>
              </a:tblGrid>
              <a:tr h="606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mpd="sng">
                      <a:solidFill>
                        <a:srgbClr val="00B050"/>
                      </a:solidFill>
                      <a:prstDash val="solid"/>
                    </a:lnL>
                    <a:lnR w="76200" cmpd="sng">
                      <a:solidFill>
                        <a:srgbClr val="00B050"/>
                      </a:solidFill>
                      <a:prstDash val="solid"/>
                    </a:lnR>
                    <a:lnT w="76200" cmpd="sng">
                      <a:solidFill>
                        <a:srgbClr val="00B050"/>
                      </a:solidFill>
                      <a:prstDash val="solid"/>
                    </a:lnT>
                    <a:lnB w="762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369870" y="2198670"/>
          <a:ext cx="1900719" cy="3030876"/>
        </p:xfrm>
        <a:graphic>
          <a:graphicData uri="http://schemas.openxmlformats.org/drawingml/2006/table">
            <a:tbl>
              <a:tblPr/>
              <a:tblGrid>
                <a:gridCol w="1900719"/>
              </a:tblGrid>
              <a:tr h="30308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mpd="sng">
                      <a:solidFill>
                        <a:srgbClr val="0000CC"/>
                      </a:solidFill>
                      <a:prstDash val="solid"/>
                    </a:lnL>
                    <a:lnR w="76200" cmpd="sng">
                      <a:solidFill>
                        <a:srgbClr val="0000CC"/>
                      </a:solidFill>
                      <a:prstDash val="solid"/>
                    </a:lnR>
                    <a:lnT w="76200" cmpd="sng">
                      <a:solidFill>
                        <a:srgbClr val="0000CC"/>
                      </a:solidFill>
                      <a:prstDash val="solid"/>
                    </a:lnT>
                    <a:lnB w="76200" cmpd="sng">
                      <a:solidFill>
                        <a:srgbClr val="0000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650" y="1462087"/>
            <a:ext cx="1803400" cy="240665"/>
          </a:xfrm>
          <a:custGeom>
            <a:avLst/>
            <a:gdLst/>
            <a:ahLst/>
            <a:cxnLst/>
            <a:rect l="l" t="t" r="r" b="b"/>
            <a:pathLst>
              <a:path w="1803400" h="240664">
                <a:moveTo>
                  <a:pt x="0" y="240601"/>
                </a:moveTo>
                <a:lnTo>
                  <a:pt x="1802892" y="240601"/>
                </a:lnTo>
                <a:lnTo>
                  <a:pt x="1802892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5542" y="1462087"/>
            <a:ext cx="1604645" cy="240665"/>
          </a:xfrm>
          <a:custGeom>
            <a:avLst/>
            <a:gdLst/>
            <a:ahLst/>
            <a:cxnLst/>
            <a:rect l="l" t="t" r="r" b="b"/>
            <a:pathLst>
              <a:path w="1604645" h="240664">
                <a:moveTo>
                  <a:pt x="0" y="240601"/>
                </a:moveTo>
                <a:lnTo>
                  <a:pt x="1604518" y="240601"/>
                </a:lnTo>
                <a:lnTo>
                  <a:pt x="1604518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90059" y="1462087"/>
            <a:ext cx="1551305" cy="240665"/>
          </a:xfrm>
          <a:custGeom>
            <a:avLst/>
            <a:gdLst/>
            <a:ahLst/>
            <a:cxnLst/>
            <a:rect l="l" t="t" r="r" b="b"/>
            <a:pathLst>
              <a:path w="1551304" h="240664">
                <a:moveTo>
                  <a:pt x="0" y="240601"/>
                </a:moveTo>
                <a:lnTo>
                  <a:pt x="1551177" y="240601"/>
                </a:lnTo>
                <a:lnTo>
                  <a:pt x="1551177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41110" y="1462087"/>
            <a:ext cx="935990" cy="240665"/>
          </a:xfrm>
          <a:custGeom>
            <a:avLst/>
            <a:gdLst/>
            <a:ahLst/>
            <a:cxnLst/>
            <a:rect l="l" t="t" r="r" b="b"/>
            <a:pathLst>
              <a:path w="935990" h="240664">
                <a:moveTo>
                  <a:pt x="0" y="240601"/>
                </a:moveTo>
                <a:lnTo>
                  <a:pt x="935875" y="240601"/>
                </a:lnTo>
                <a:lnTo>
                  <a:pt x="935875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650" y="1702752"/>
            <a:ext cx="1803400" cy="240665"/>
          </a:xfrm>
          <a:custGeom>
            <a:avLst/>
            <a:gdLst/>
            <a:ahLst/>
            <a:cxnLst/>
            <a:rect l="l" t="t" r="r" b="b"/>
            <a:pathLst>
              <a:path w="1803400" h="240664">
                <a:moveTo>
                  <a:pt x="0" y="240601"/>
                </a:moveTo>
                <a:lnTo>
                  <a:pt x="1802892" y="240601"/>
                </a:lnTo>
                <a:lnTo>
                  <a:pt x="1802892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85542" y="1702752"/>
            <a:ext cx="1604645" cy="240665"/>
          </a:xfrm>
          <a:custGeom>
            <a:avLst/>
            <a:gdLst/>
            <a:ahLst/>
            <a:cxnLst/>
            <a:rect l="l" t="t" r="r" b="b"/>
            <a:pathLst>
              <a:path w="1604645" h="240664">
                <a:moveTo>
                  <a:pt x="0" y="240601"/>
                </a:moveTo>
                <a:lnTo>
                  <a:pt x="1604518" y="240601"/>
                </a:lnTo>
                <a:lnTo>
                  <a:pt x="1604518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90059" y="1702752"/>
            <a:ext cx="1551305" cy="240665"/>
          </a:xfrm>
          <a:custGeom>
            <a:avLst/>
            <a:gdLst/>
            <a:ahLst/>
            <a:cxnLst/>
            <a:rect l="l" t="t" r="r" b="b"/>
            <a:pathLst>
              <a:path w="1551304" h="240664">
                <a:moveTo>
                  <a:pt x="0" y="240601"/>
                </a:moveTo>
                <a:lnTo>
                  <a:pt x="1551177" y="240601"/>
                </a:lnTo>
                <a:lnTo>
                  <a:pt x="1551177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41110" y="1702752"/>
            <a:ext cx="935990" cy="240665"/>
          </a:xfrm>
          <a:custGeom>
            <a:avLst/>
            <a:gdLst/>
            <a:ahLst/>
            <a:cxnLst/>
            <a:rect l="l" t="t" r="r" b="b"/>
            <a:pathLst>
              <a:path w="935990" h="240664">
                <a:moveTo>
                  <a:pt x="0" y="240601"/>
                </a:moveTo>
                <a:lnTo>
                  <a:pt x="935875" y="240601"/>
                </a:lnTo>
                <a:lnTo>
                  <a:pt x="935875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2650" y="1943290"/>
            <a:ext cx="1803400" cy="240665"/>
          </a:xfrm>
          <a:custGeom>
            <a:avLst/>
            <a:gdLst/>
            <a:ahLst/>
            <a:cxnLst/>
            <a:rect l="l" t="t" r="r" b="b"/>
            <a:pathLst>
              <a:path w="1803400" h="240664">
                <a:moveTo>
                  <a:pt x="0" y="240601"/>
                </a:moveTo>
                <a:lnTo>
                  <a:pt x="1802892" y="240601"/>
                </a:lnTo>
                <a:lnTo>
                  <a:pt x="1802892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85542" y="1943290"/>
            <a:ext cx="1604645" cy="240665"/>
          </a:xfrm>
          <a:custGeom>
            <a:avLst/>
            <a:gdLst/>
            <a:ahLst/>
            <a:cxnLst/>
            <a:rect l="l" t="t" r="r" b="b"/>
            <a:pathLst>
              <a:path w="1604645" h="240664">
                <a:moveTo>
                  <a:pt x="0" y="240601"/>
                </a:moveTo>
                <a:lnTo>
                  <a:pt x="1604518" y="240601"/>
                </a:lnTo>
                <a:lnTo>
                  <a:pt x="1604518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90059" y="1943290"/>
            <a:ext cx="1551305" cy="240665"/>
          </a:xfrm>
          <a:custGeom>
            <a:avLst/>
            <a:gdLst/>
            <a:ahLst/>
            <a:cxnLst/>
            <a:rect l="l" t="t" r="r" b="b"/>
            <a:pathLst>
              <a:path w="1551304" h="240664">
                <a:moveTo>
                  <a:pt x="0" y="240601"/>
                </a:moveTo>
                <a:lnTo>
                  <a:pt x="1551177" y="240601"/>
                </a:lnTo>
                <a:lnTo>
                  <a:pt x="1551177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41110" y="1943290"/>
            <a:ext cx="935990" cy="240665"/>
          </a:xfrm>
          <a:custGeom>
            <a:avLst/>
            <a:gdLst/>
            <a:ahLst/>
            <a:cxnLst/>
            <a:rect l="l" t="t" r="r" b="b"/>
            <a:pathLst>
              <a:path w="935990" h="240664">
                <a:moveTo>
                  <a:pt x="0" y="240601"/>
                </a:moveTo>
                <a:lnTo>
                  <a:pt x="935875" y="240601"/>
                </a:lnTo>
                <a:lnTo>
                  <a:pt x="935875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2650" y="2183955"/>
            <a:ext cx="1803400" cy="240665"/>
          </a:xfrm>
          <a:custGeom>
            <a:avLst/>
            <a:gdLst/>
            <a:ahLst/>
            <a:cxnLst/>
            <a:rect l="l" t="t" r="r" b="b"/>
            <a:pathLst>
              <a:path w="1803400" h="240664">
                <a:moveTo>
                  <a:pt x="0" y="240601"/>
                </a:moveTo>
                <a:lnTo>
                  <a:pt x="1802892" y="240601"/>
                </a:lnTo>
                <a:lnTo>
                  <a:pt x="1802892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85542" y="2183955"/>
            <a:ext cx="1604645" cy="240665"/>
          </a:xfrm>
          <a:custGeom>
            <a:avLst/>
            <a:gdLst/>
            <a:ahLst/>
            <a:cxnLst/>
            <a:rect l="l" t="t" r="r" b="b"/>
            <a:pathLst>
              <a:path w="1604645" h="240664">
                <a:moveTo>
                  <a:pt x="0" y="240601"/>
                </a:moveTo>
                <a:lnTo>
                  <a:pt x="1604518" y="240601"/>
                </a:lnTo>
                <a:lnTo>
                  <a:pt x="1604518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90059" y="2183955"/>
            <a:ext cx="1551305" cy="240665"/>
          </a:xfrm>
          <a:custGeom>
            <a:avLst/>
            <a:gdLst/>
            <a:ahLst/>
            <a:cxnLst/>
            <a:rect l="l" t="t" r="r" b="b"/>
            <a:pathLst>
              <a:path w="1551304" h="240664">
                <a:moveTo>
                  <a:pt x="0" y="240601"/>
                </a:moveTo>
                <a:lnTo>
                  <a:pt x="1551177" y="240601"/>
                </a:lnTo>
                <a:lnTo>
                  <a:pt x="1551177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41110" y="2183955"/>
            <a:ext cx="935990" cy="240665"/>
          </a:xfrm>
          <a:custGeom>
            <a:avLst/>
            <a:gdLst/>
            <a:ahLst/>
            <a:cxnLst/>
            <a:rect l="l" t="t" r="r" b="b"/>
            <a:pathLst>
              <a:path w="935990" h="240664">
                <a:moveTo>
                  <a:pt x="0" y="240601"/>
                </a:moveTo>
                <a:lnTo>
                  <a:pt x="935875" y="240601"/>
                </a:lnTo>
                <a:lnTo>
                  <a:pt x="935875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2650" y="2424493"/>
            <a:ext cx="1803400" cy="240665"/>
          </a:xfrm>
          <a:custGeom>
            <a:avLst/>
            <a:gdLst/>
            <a:ahLst/>
            <a:cxnLst/>
            <a:rect l="l" t="t" r="r" b="b"/>
            <a:pathLst>
              <a:path w="1803400" h="240664">
                <a:moveTo>
                  <a:pt x="0" y="240601"/>
                </a:moveTo>
                <a:lnTo>
                  <a:pt x="1802892" y="240601"/>
                </a:lnTo>
                <a:lnTo>
                  <a:pt x="1802892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85542" y="2424493"/>
            <a:ext cx="1604645" cy="240665"/>
          </a:xfrm>
          <a:custGeom>
            <a:avLst/>
            <a:gdLst/>
            <a:ahLst/>
            <a:cxnLst/>
            <a:rect l="l" t="t" r="r" b="b"/>
            <a:pathLst>
              <a:path w="1604645" h="240664">
                <a:moveTo>
                  <a:pt x="0" y="240601"/>
                </a:moveTo>
                <a:lnTo>
                  <a:pt x="1604518" y="240601"/>
                </a:lnTo>
                <a:lnTo>
                  <a:pt x="1604518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0059" y="2424493"/>
            <a:ext cx="1551305" cy="240665"/>
          </a:xfrm>
          <a:custGeom>
            <a:avLst/>
            <a:gdLst/>
            <a:ahLst/>
            <a:cxnLst/>
            <a:rect l="l" t="t" r="r" b="b"/>
            <a:pathLst>
              <a:path w="1551304" h="240664">
                <a:moveTo>
                  <a:pt x="0" y="240601"/>
                </a:moveTo>
                <a:lnTo>
                  <a:pt x="1551177" y="240601"/>
                </a:lnTo>
                <a:lnTo>
                  <a:pt x="1551177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41110" y="2424493"/>
            <a:ext cx="935990" cy="240665"/>
          </a:xfrm>
          <a:custGeom>
            <a:avLst/>
            <a:gdLst/>
            <a:ahLst/>
            <a:cxnLst/>
            <a:rect l="l" t="t" r="r" b="b"/>
            <a:pathLst>
              <a:path w="935990" h="240664">
                <a:moveTo>
                  <a:pt x="0" y="240601"/>
                </a:moveTo>
                <a:lnTo>
                  <a:pt x="935875" y="240601"/>
                </a:lnTo>
                <a:lnTo>
                  <a:pt x="935875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2650" y="1464563"/>
            <a:ext cx="473710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6047" y="1464563"/>
            <a:ext cx="25298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88719" y="1464563"/>
            <a:ext cx="661416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39823" y="1469136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85542" y="1464563"/>
            <a:ext cx="927861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03091" y="1464563"/>
            <a:ext cx="257556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50335" y="1464563"/>
            <a:ext cx="661415" cy="347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01440" y="1469136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90059" y="1464563"/>
            <a:ext cx="746759" cy="347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26508" y="1464563"/>
            <a:ext cx="25298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69179" y="1464563"/>
            <a:ext cx="396239" cy="347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55108" y="1464563"/>
            <a:ext cx="254508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99303" y="1464563"/>
            <a:ext cx="741934" cy="3474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67755" y="1469136"/>
            <a:ext cx="173482" cy="3474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41110" y="1464563"/>
            <a:ext cx="776096" cy="3474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06896" y="1469136"/>
            <a:ext cx="2484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2650" y="1705355"/>
            <a:ext cx="473710" cy="3474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46047" y="1709927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85542" y="1705355"/>
            <a:ext cx="908049" cy="3474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83279" y="1709927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90059" y="1705355"/>
            <a:ext cx="384047" cy="3474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63796" y="1709927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41110" y="1705355"/>
            <a:ext cx="279273" cy="3474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10071" y="1709927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2650" y="1946148"/>
            <a:ext cx="473710" cy="3474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6047" y="1950720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85542" y="1946148"/>
            <a:ext cx="632206" cy="3474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07435" y="1950720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90059" y="1946148"/>
            <a:ext cx="384047" cy="3474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63796" y="1950720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41110" y="1946148"/>
            <a:ext cx="279273" cy="3474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10071" y="1950720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82650" y="2186939"/>
            <a:ext cx="473710" cy="3474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46047" y="2191511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85542" y="2186939"/>
            <a:ext cx="588009" cy="3474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63239" y="2191511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90059" y="2186939"/>
            <a:ext cx="384047" cy="3474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63796" y="2191511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41110" y="2186939"/>
            <a:ext cx="279273" cy="3474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10071" y="2191511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82650" y="2427732"/>
            <a:ext cx="473710" cy="3474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46047" y="2432304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85542" y="2427732"/>
            <a:ext cx="732789" cy="3474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08020" y="2432304"/>
            <a:ext cx="2484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90059" y="2427732"/>
            <a:ext cx="384047" cy="3474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463796" y="2432304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41110" y="2427732"/>
            <a:ext cx="279273" cy="34747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10071" y="2432304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0" name="object 70"/>
          <p:cNvGraphicFramePr>
            <a:graphicFrameLocks noGrp="1"/>
          </p:cNvGraphicFramePr>
          <p:nvPr/>
        </p:nvGraphicFramePr>
        <p:xfrm>
          <a:off x="876300" y="1455800"/>
          <a:ext cx="5894701" cy="1202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2764"/>
                <a:gridCol w="1604644"/>
                <a:gridCol w="1551304"/>
                <a:gridCol w="935989"/>
              </a:tblGrid>
              <a:tr h="240537"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Unitate 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200" b="1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masura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40664"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40537"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300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Caise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40537"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400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Piersici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1" name="object 71"/>
          <p:cNvSpPr/>
          <p:nvPr/>
        </p:nvSpPr>
        <p:spPr>
          <a:xfrm>
            <a:off x="903287" y="3632149"/>
            <a:ext cx="1948814" cy="274320"/>
          </a:xfrm>
          <a:custGeom>
            <a:avLst/>
            <a:gdLst/>
            <a:ahLst/>
            <a:cxnLst/>
            <a:rect l="l" t="t" r="r" b="b"/>
            <a:pathLst>
              <a:path w="1948814" h="274320">
                <a:moveTo>
                  <a:pt x="0" y="274243"/>
                </a:moveTo>
                <a:lnTo>
                  <a:pt x="1948307" y="274243"/>
                </a:lnTo>
                <a:lnTo>
                  <a:pt x="1948307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51530" y="3632149"/>
            <a:ext cx="1605280" cy="274320"/>
          </a:xfrm>
          <a:custGeom>
            <a:avLst/>
            <a:gdLst/>
            <a:ahLst/>
            <a:cxnLst/>
            <a:rect l="l" t="t" r="r" b="b"/>
            <a:pathLst>
              <a:path w="1605279" h="274320">
                <a:moveTo>
                  <a:pt x="0" y="274243"/>
                </a:moveTo>
                <a:lnTo>
                  <a:pt x="1604771" y="274243"/>
                </a:lnTo>
                <a:lnTo>
                  <a:pt x="1604771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56303" y="3632149"/>
            <a:ext cx="1551940" cy="274320"/>
          </a:xfrm>
          <a:custGeom>
            <a:avLst/>
            <a:gdLst/>
            <a:ahLst/>
            <a:cxnLst/>
            <a:rect l="l" t="t" r="r" b="b"/>
            <a:pathLst>
              <a:path w="1551939" h="274320">
                <a:moveTo>
                  <a:pt x="0" y="274243"/>
                </a:moveTo>
                <a:lnTo>
                  <a:pt x="1551431" y="274243"/>
                </a:lnTo>
                <a:lnTo>
                  <a:pt x="1551431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007734" y="3632149"/>
            <a:ext cx="936625" cy="274320"/>
          </a:xfrm>
          <a:custGeom>
            <a:avLst/>
            <a:gdLst/>
            <a:ahLst/>
            <a:cxnLst/>
            <a:rect l="l" t="t" r="r" b="b"/>
            <a:pathLst>
              <a:path w="936625" h="274320">
                <a:moveTo>
                  <a:pt x="0" y="274243"/>
                </a:moveTo>
                <a:lnTo>
                  <a:pt x="936040" y="274243"/>
                </a:lnTo>
                <a:lnTo>
                  <a:pt x="936040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3287" y="3906469"/>
            <a:ext cx="1948814" cy="274320"/>
          </a:xfrm>
          <a:custGeom>
            <a:avLst/>
            <a:gdLst/>
            <a:ahLst/>
            <a:cxnLst/>
            <a:rect l="l" t="t" r="r" b="b"/>
            <a:pathLst>
              <a:path w="1948814" h="274320">
                <a:moveTo>
                  <a:pt x="0" y="274243"/>
                </a:moveTo>
                <a:lnTo>
                  <a:pt x="1948307" y="274243"/>
                </a:lnTo>
                <a:lnTo>
                  <a:pt x="1948307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51530" y="3906469"/>
            <a:ext cx="1605280" cy="274320"/>
          </a:xfrm>
          <a:custGeom>
            <a:avLst/>
            <a:gdLst/>
            <a:ahLst/>
            <a:cxnLst/>
            <a:rect l="l" t="t" r="r" b="b"/>
            <a:pathLst>
              <a:path w="1605279" h="274320">
                <a:moveTo>
                  <a:pt x="0" y="274243"/>
                </a:moveTo>
                <a:lnTo>
                  <a:pt x="1604771" y="274243"/>
                </a:lnTo>
                <a:lnTo>
                  <a:pt x="1604771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56303" y="3906469"/>
            <a:ext cx="1551940" cy="274320"/>
          </a:xfrm>
          <a:custGeom>
            <a:avLst/>
            <a:gdLst/>
            <a:ahLst/>
            <a:cxnLst/>
            <a:rect l="l" t="t" r="r" b="b"/>
            <a:pathLst>
              <a:path w="1551939" h="274320">
                <a:moveTo>
                  <a:pt x="0" y="274243"/>
                </a:moveTo>
                <a:lnTo>
                  <a:pt x="1551431" y="274243"/>
                </a:lnTo>
                <a:lnTo>
                  <a:pt x="1551431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007734" y="3906469"/>
            <a:ext cx="936625" cy="274320"/>
          </a:xfrm>
          <a:custGeom>
            <a:avLst/>
            <a:gdLst/>
            <a:ahLst/>
            <a:cxnLst/>
            <a:rect l="l" t="t" r="r" b="b"/>
            <a:pathLst>
              <a:path w="936625" h="274320">
                <a:moveTo>
                  <a:pt x="0" y="274243"/>
                </a:moveTo>
                <a:lnTo>
                  <a:pt x="936040" y="274243"/>
                </a:lnTo>
                <a:lnTo>
                  <a:pt x="936040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03287" y="4180662"/>
            <a:ext cx="1948814" cy="274320"/>
          </a:xfrm>
          <a:custGeom>
            <a:avLst/>
            <a:gdLst/>
            <a:ahLst/>
            <a:cxnLst/>
            <a:rect l="l" t="t" r="r" b="b"/>
            <a:pathLst>
              <a:path w="1948814" h="274320">
                <a:moveTo>
                  <a:pt x="0" y="274243"/>
                </a:moveTo>
                <a:lnTo>
                  <a:pt x="1948307" y="274243"/>
                </a:lnTo>
                <a:lnTo>
                  <a:pt x="1948307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51530" y="4180662"/>
            <a:ext cx="1605280" cy="274320"/>
          </a:xfrm>
          <a:custGeom>
            <a:avLst/>
            <a:gdLst/>
            <a:ahLst/>
            <a:cxnLst/>
            <a:rect l="l" t="t" r="r" b="b"/>
            <a:pathLst>
              <a:path w="1605279" h="274320">
                <a:moveTo>
                  <a:pt x="0" y="274243"/>
                </a:moveTo>
                <a:lnTo>
                  <a:pt x="1604771" y="274243"/>
                </a:lnTo>
                <a:lnTo>
                  <a:pt x="1604771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456303" y="4180662"/>
            <a:ext cx="1551940" cy="274320"/>
          </a:xfrm>
          <a:custGeom>
            <a:avLst/>
            <a:gdLst/>
            <a:ahLst/>
            <a:cxnLst/>
            <a:rect l="l" t="t" r="r" b="b"/>
            <a:pathLst>
              <a:path w="1551939" h="274320">
                <a:moveTo>
                  <a:pt x="0" y="274243"/>
                </a:moveTo>
                <a:lnTo>
                  <a:pt x="1551431" y="274243"/>
                </a:lnTo>
                <a:lnTo>
                  <a:pt x="1551431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07734" y="4180662"/>
            <a:ext cx="936625" cy="274320"/>
          </a:xfrm>
          <a:custGeom>
            <a:avLst/>
            <a:gdLst/>
            <a:ahLst/>
            <a:cxnLst/>
            <a:rect l="l" t="t" r="r" b="b"/>
            <a:pathLst>
              <a:path w="936625" h="274320">
                <a:moveTo>
                  <a:pt x="0" y="274243"/>
                </a:moveTo>
                <a:lnTo>
                  <a:pt x="936040" y="274243"/>
                </a:lnTo>
                <a:lnTo>
                  <a:pt x="936040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03287" y="4454982"/>
            <a:ext cx="1948814" cy="274320"/>
          </a:xfrm>
          <a:custGeom>
            <a:avLst/>
            <a:gdLst/>
            <a:ahLst/>
            <a:cxnLst/>
            <a:rect l="l" t="t" r="r" b="b"/>
            <a:pathLst>
              <a:path w="1948814" h="274320">
                <a:moveTo>
                  <a:pt x="0" y="274243"/>
                </a:moveTo>
                <a:lnTo>
                  <a:pt x="1948307" y="274243"/>
                </a:lnTo>
                <a:lnTo>
                  <a:pt x="1948307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851530" y="4454982"/>
            <a:ext cx="1605280" cy="274320"/>
          </a:xfrm>
          <a:custGeom>
            <a:avLst/>
            <a:gdLst/>
            <a:ahLst/>
            <a:cxnLst/>
            <a:rect l="l" t="t" r="r" b="b"/>
            <a:pathLst>
              <a:path w="1605279" h="274320">
                <a:moveTo>
                  <a:pt x="0" y="274243"/>
                </a:moveTo>
                <a:lnTo>
                  <a:pt x="1604771" y="274243"/>
                </a:lnTo>
                <a:lnTo>
                  <a:pt x="1604771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456303" y="4454982"/>
            <a:ext cx="1551940" cy="274320"/>
          </a:xfrm>
          <a:custGeom>
            <a:avLst/>
            <a:gdLst/>
            <a:ahLst/>
            <a:cxnLst/>
            <a:rect l="l" t="t" r="r" b="b"/>
            <a:pathLst>
              <a:path w="1551939" h="274320">
                <a:moveTo>
                  <a:pt x="0" y="274243"/>
                </a:moveTo>
                <a:lnTo>
                  <a:pt x="1551431" y="274243"/>
                </a:lnTo>
                <a:lnTo>
                  <a:pt x="1551431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007734" y="4454982"/>
            <a:ext cx="936625" cy="274320"/>
          </a:xfrm>
          <a:custGeom>
            <a:avLst/>
            <a:gdLst/>
            <a:ahLst/>
            <a:cxnLst/>
            <a:rect l="l" t="t" r="r" b="b"/>
            <a:pathLst>
              <a:path w="936625" h="274320">
                <a:moveTo>
                  <a:pt x="0" y="274243"/>
                </a:moveTo>
                <a:lnTo>
                  <a:pt x="936040" y="274243"/>
                </a:lnTo>
                <a:lnTo>
                  <a:pt x="936040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03287" y="3634740"/>
            <a:ext cx="474408" cy="34747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67383" y="3634740"/>
            <a:ext cx="25298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210055" y="3634740"/>
            <a:ext cx="661416" cy="3474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661160" y="3639311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851530" y="3634740"/>
            <a:ext cx="927989" cy="3474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69208" y="3634740"/>
            <a:ext cx="257556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616452" y="3634740"/>
            <a:ext cx="661415" cy="34747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67555" y="3639311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456303" y="3634740"/>
            <a:ext cx="746633" cy="3474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992623" y="3634740"/>
            <a:ext cx="25298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035296" y="3634740"/>
            <a:ext cx="396239" cy="34747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221223" y="3634740"/>
            <a:ext cx="254508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265420" y="3634740"/>
            <a:ext cx="742314" cy="34747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833871" y="3639311"/>
            <a:ext cx="173862" cy="3474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007734" y="3634740"/>
            <a:ext cx="775588" cy="34747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573011" y="3639311"/>
            <a:ext cx="248411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03287" y="3909059"/>
            <a:ext cx="474408" cy="34747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67383" y="3913632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851530" y="3909059"/>
            <a:ext cx="908177" cy="34747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549396" y="3913632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456303" y="3909059"/>
            <a:ext cx="383921" cy="34747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29911" y="3913632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07734" y="3909059"/>
            <a:ext cx="278764" cy="34747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76188" y="3913632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03287" y="4183379"/>
            <a:ext cx="474408" cy="34747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67383" y="4187952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851530" y="4183379"/>
            <a:ext cx="632332" cy="34747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273552" y="4187952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456303" y="4183379"/>
            <a:ext cx="383921" cy="34747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629911" y="4187952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007734" y="4183379"/>
            <a:ext cx="278764" cy="34747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76188" y="4187952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03287" y="4457700"/>
            <a:ext cx="474408" cy="34747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67383" y="4462271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851530" y="4457700"/>
            <a:ext cx="562229" cy="34747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203448" y="4462271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56303" y="4457700"/>
            <a:ext cx="383921" cy="34747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629911" y="4462271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007734" y="4457700"/>
            <a:ext cx="278764" cy="34747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076188" y="4462271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7" name="object 127"/>
          <p:cNvGraphicFramePr>
            <a:graphicFrameLocks noGrp="1"/>
          </p:cNvGraphicFramePr>
          <p:nvPr/>
        </p:nvGraphicFramePr>
        <p:xfrm>
          <a:off x="896937" y="3625850"/>
          <a:ext cx="6040118" cy="1097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8180"/>
                <a:gridCol w="1604645"/>
                <a:gridCol w="1551304"/>
                <a:gridCol w="935989"/>
              </a:tblGrid>
              <a:tr h="27419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Unitate de</a:t>
                      </a:r>
                      <a:r>
                        <a:rPr sz="1200" b="1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masura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500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Mere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8" name="object 128"/>
          <p:cNvSpPr/>
          <p:nvPr/>
        </p:nvSpPr>
        <p:spPr>
          <a:xfrm>
            <a:off x="850900" y="5237162"/>
            <a:ext cx="1820545" cy="274955"/>
          </a:xfrm>
          <a:custGeom>
            <a:avLst/>
            <a:gdLst/>
            <a:ahLst/>
            <a:cxnLst/>
            <a:rect l="l" t="t" r="r" b="b"/>
            <a:pathLst>
              <a:path w="1820545" h="274954">
                <a:moveTo>
                  <a:pt x="0" y="274637"/>
                </a:moveTo>
                <a:lnTo>
                  <a:pt x="1820418" y="274637"/>
                </a:lnTo>
                <a:lnTo>
                  <a:pt x="1820418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671317" y="5237162"/>
            <a:ext cx="1604645" cy="274955"/>
          </a:xfrm>
          <a:custGeom>
            <a:avLst/>
            <a:gdLst/>
            <a:ahLst/>
            <a:cxnLst/>
            <a:rect l="l" t="t" r="r" b="b"/>
            <a:pathLst>
              <a:path w="1604645" h="274954">
                <a:moveTo>
                  <a:pt x="0" y="274637"/>
                </a:moveTo>
                <a:lnTo>
                  <a:pt x="1604518" y="274637"/>
                </a:lnTo>
                <a:lnTo>
                  <a:pt x="1604518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275709" y="5237162"/>
            <a:ext cx="1551305" cy="274955"/>
          </a:xfrm>
          <a:custGeom>
            <a:avLst/>
            <a:gdLst/>
            <a:ahLst/>
            <a:cxnLst/>
            <a:rect l="l" t="t" r="r" b="b"/>
            <a:pathLst>
              <a:path w="1551304" h="274954">
                <a:moveTo>
                  <a:pt x="0" y="274637"/>
                </a:moveTo>
                <a:lnTo>
                  <a:pt x="1551177" y="274637"/>
                </a:lnTo>
                <a:lnTo>
                  <a:pt x="1551177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26886" y="5237162"/>
            <a:ext cx="935990" cy="274955"/>
          </a:xfrm>
          <a:custGeom>
            <a:avLst/>
            <a:gdLst/>
            <a:ahLst/>
            <a:cxnLst/>
            <a:rect l="l" t="t" r="r" b="b"/>
            <a:pathLst>
              <a:path w="935990" h="274954">
                <a:moveTo>
                  <a:pt x="0" y="274637"/>
                </a:moveTo>
                <a:lnTo>
                  <a:pt x="935875" y="274637"/>
                </a:lnTo>
                <a:lnTo>
                  <a:pt x="935875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0900" y="5511800"/>
            <a:ext cx="1820545" cy="274955"/>
          </a:xfrm>
          <a:custGeom>
            <a:avLst/>
            <a:gdLst/>
            <a:ahLst/>
            <a:cxnLst/>
            <a:rect l="l" t="t" r="r" b="b"/>
            <a:pathLst>
              <a:path w="1820545" h="274954">
                <a:moveTo>
                  <a:pt x="0" y="274637"/>
                </a:moveTo>
                <a:lnTo>
                  <a:pt x="1820418" y="274637"/>
                </a:lnTo>
                <a:lnTo>
                  <a:pt x="1820418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71317" y="5511800"/>
            <a:ext cx="1604645" cy="274955"/>
          </a:xfrm>
          <a:custGeom>
            <a:avLst/>
            <a:gdLst/>
            <a:ahLst/>
            <a:cxnLst/>
            <a:rect l="l" t="t" r="r" b="b"/>
            <a:pathLst>
              <a:path w="1604645" h="274954">
                <a:moveTo>
                  <a:pt x="0" y="274637"/>
                </a:moveTo>
                <a:lnTo>
                  <a:pt x="1604518" y="274637"/>
                </a:lnTo>
                <a:lnTo>
                  <a:pt x="1604518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275709" y="5511800"/>
            <a:ext cx="1551305" cy="274955"/>
          </a:xfrm>
          <a:custGeom>
            <a:avLst/>
            <a:gdLst/>
            <a:ahLst/>
            <a:cxnLst/>
            <a:rect l="l" t="t" r="r" b="b"/>
            <a:pathLst>
              <a:path w="1551304" h="274954">
                <a:moveTo>
                  <a:pt x="0" y="274637"/>
                </a:moveTo>
                <a:lnTo>
                  <a:pt x="1551177" y="274637"/>
                </a:lnTo>
                <a:lnTo>
                  <a:pt x="1551177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826886" y="5511800"/>
            <a:ext cx="935990" cy="274955"/>
          </a:xfrm>
          <a:custGeom>
            <a:avLst/>
            <a:gdLst/>
            <a:ahLst/>
            <a:cxnLst/>
            <a:rect l="l" t="t" r="r" b="b"/>
            <a:pathLst>
              <a:path w="935990" h="274954">
                <a:moveTo>
                  <a:pt x="0" y="274637"/>
                </a:moveTo>
                <a:lnTo>
                  <a:pt x="935875" y="274637"/>
                </a:lnTo>
                <a:lnTo>
                  <a:pt x="935875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50900" y="5786437"/>
            <a:ext cx="1820545" cy="274955"/>
          </a:xfrm>
          <a:custGeom>
            <a:avLst/>
            <a:gdLst/>
            <a:ahLst/>
            <a:cxnLst/>
            <a:rect l="l" t="t" r="r" b="b"/>
            <a:pathLst>
              <a:path w="1820545" h="274954">
                <a:moveTo>
                  <a:pt x="0" y="274637"/>
                </a:moveTo>
                <a:lnTo>
                  <a:pt x="1820418" y="274637"/>
                </a:lnTo>
                <a:lnTo>
                  <a:pt x="1820418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671317" y="5786437"/>
            <a:ext cx="1604645" cy="274955"/>
          </a:xfrm>
          <a:custGeom>
            <a:avLst/>
            <a:gdLst/>
            <a:ahLst/>
            <a:cxnLst/>
            <a:rect l="l" t="t" r="r" b="b"/>
            <a:pathLst>
              <a:path w="1604645" h="274954">
                <a:moveTo>
                  <a:pt x="0" y="274637"/>
                </a:moveTo>
                <a:lnTo>
                  <a:pt x="1604518" y="274637"/>
                </a:lnTo>
                <a:lnTo>
                  <a:pt x="1604518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275709" y="5786437"/>
            <a:ext cx="1551305" cy="274955"/>
          </a:xfrm>
          <a:custGeom>
            <a:avLst/>
            <a:gdLst/>
            <a:ahLst/>
            <a:cxnLst/>
            <a:rect l="l" t="t" r="r" b="b"/>
            <a:pathLst>
              <a:path w="1551304" h="274954">
                <a:moveTo>
                  <a:pt x="0" y="274637"/>
                </a:moveTo>
                <a:lnTo>
                  <a:pt x="1551177" y="274637"/>
                </a:lnTo>
                <a:lnTo>
                  <a:pt x="1551177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826886" y="5786437"/>
            <a:ext cx="935990" cy="274955"/>
          </a:xfrm>
          <a:custGeom>
            <a:avLst/>
            <a:gdLst/>
            <a:ahLst/>
            <a:cxnLst/>
            <a:rect l="l" t="t" r="r" b="b"/>
            <a:pathLst>
              <a:path w="935990" h="274954">
                <a:moveTo>
                  <a:pt x="0" y="274637"/>
                </a:moveTo>
                <a:lnTo>
                  <a:pt x="935875" y="274637"/>
                </a:lnTo>
                <a:lnTo>
                  <a:pt x="935875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0900" y="5241035"/>
            <a:ext cx="473456" cy="34747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14044" y="5241035"/>
            <a:ext cx="25298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56716" y="5241035"/>
            <a:ext cx="661416" cy="34747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607819" y="524560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671317" y="5241035"/>
            <a:ext cx="928369" cy="34747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389376" y="5241035"/>
            <a:ext cx="257555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436620" y="5241035"/>
            <a:ext cx="661415" cy="34747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887723" y="524560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275709" y="5241035"/>
            <a:ext cx="747394" cy="34747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812791" y="5241035"/>
            <a:ext cx="25298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855464" y="5241035"/>
            <a:ext cx="396239" cy="34747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041391" y="5241035"/>
            <a:ext cx="254508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085588" y="5241035"/>
            <a:ext cx="741299" cy="34747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654040" y="5245608"/>
            <a:ext cx="172847" cy="3474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826886" y="5241035"/>
            <a:ext cx="776605" cy="34747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393179" y="5245608"/>
            <a:ext cx="2484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50900" y="5515355"/>
            <a:ext cx="473456" cy="34747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14044" y="551992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671317" y="5515355"/>
            <a:ext cx="908557" cy="34747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369564" y="551992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275709" y="5515355"/>
            <a:ext cx="384682" cy="34747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450079" y="551992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826886" y="5515355"/>
            <a:ext cx="279781" cy="34747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896355" y="551992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50900" y="5789676"/>
            <a:ext cx="473456" cy="34747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114044" y="5794247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671317" y="5789676"/>
            <a:ext cx="632714" cy="34747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093720" y="5794247"/>
            <a:ext cx="248411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275709" y="5789676"/>
            <a:ext cx="384682" cy="34747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450079" y="5794247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826886" y="5789676"/>
            <a:ext cx="279781" cy="34747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896355" y="5794247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2" name="object 172"/>
          <p:cNvGraphicFramePr>
            <a:graphicFrameLocks noGrp="1"/>
          </p:cNvGraphicFramePr>
          <p:nvPr/>
        </p:nvGraphicFramePr>
        <p:xfrm>
          <a:off x="844550" y="5230876"/>
          <a:ext cx="5912484" cy="823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0545"/>
                <a:gridCol w="1604645"/>
                <a:gridCol w="1551305"/>
                <a:gridCol w="935989"/>
              </a:tblGrid>
              <a:tr h="27457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Unitate de</a:t>
                      </a:r>
                      <a:r>
                        <a:rPr sz="1200" b="1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masura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63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63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3" name="object 173"/>
          <p:cNvSpPr txBox="1"/>
          <p:nvPr/>
        </p:nvSpPr>
        <p:spPr>
          <a:xfrm>
            <a:off x="674319" y="4755642"/>
            <a:ext cx="78587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ahoma"/>
                <a:cs typeface="Tahoma"/>
              </a:rPr>
              <a:t>Tabelul </a:t>
            </a:r>
            <a:r>
              <a:rPr sz="2400" b="1" spc="-5" dirty="0">
                <a:latin typeface="Tahoma"/>
                <a:cs typeface="Tahoma"/>
              </a:rPr>
              <a:t>Marfuri_Cumparate_si_Vandute (T= </a:t>
            </a:r>
            <a:r>
              <a:rPr sz="2400" b="1" dirty="0">
                <a:latin typeface="Tahoma"/>
                <a:cs typeface="Tahoma"/>
              </a:rPr>
              <a:t>R </a:t>
            </a:r>
            <a:r>
              <a:rPr sz="2400" b="1" dirty="0">
                <a:latin typeface="Arial"/>
                <a:cs typeface="Arial"/>
              </a:rPr>
              <a:t>∩</a:t>
            </a:r>
            <a:r>
              <a:rPr sz="2400" b="1" spc="60" dirty="0">
                <a:latin typeface="Arial"/>
                <a:cs typeface="Arial"/>
              </a:rPr>
              <a:t> </a:t>
            </a:r>
            <a:r>
              <a:rPr sz="2400" b="1" dirty="0">
                <a:latin typeface="Tahoma"/>
                <a:cs typeface="Tahoma"/>
              </a:rPr>
              <a:t>S)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956868" y="3092958"/>
            <a:ext cx="3178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Marfuri_Vandute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(S)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535940" y="306070"/>
            <a:ext cx="3935095" cy="975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INTERSECTIA</a:t>
            </a:r>
            <a:endParaRPr sz="2400" b="1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333375">
              <a:lnSpc>
                <a:spcPct val="100000"/>
              </a:lnSpc>
              <a:spcBef>
                <a:spcPts val="1725"/>
              </a:spcBef>
            </a:pPr>
            <a:r>
              <a:rPr sz="2400" b="1" spc="-5" dirty="0">
                <a:latin typeface="Tahoma"/>
                <a:cs typeface="Tahoma"/>
              </a:rPr>
              <a:t>Marfuri_Cumparate</a:t>
            </a:r>
            <a:r>
              <a:rPr sz="2400" b="1" spc="-7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(R)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77" name="Date Placeholder 17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FB9E-A17C-4B4B-BFF3-031EC16A7061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178" name="Slide Number Placeholder 1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Relatii. Amintiri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☞</a:t>
            </a:r>
            <a:r>
              <a:rPr lang="ro-RO" b="1" dirty="0" smtClean="0">
                <a:solidFill>
                  <a:srgbClr val="FF0000"/>
                </a:solidFill>
              </a:rPr>
              <a:t>	DEFINIŢIE</a:t>
            </a:r>
            <a:r>
              <a:rPr lang="ro-RO" dirty="0" smtClean="0">
                <a:solidFill>
                  <a:srgbClr val="FF0000"/>
                </a:solidFill>
              </a:rPr>
              <a:t>: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o-RO" dirty="0" smtClean="0"/>
              <a:t>O relaţie binară </a:t>
            </a:r>
            <a:r>
              <a:rPr lang="ro-RO" i="1" dirty="0" smtClean="0"/>
              <a:t>R</a:t>
            </a:r>
            <a:r>
              <a:rPr lang="ro-RO" dirty="0" smtClean="0"/>
              <a:t> pe mulţimea </a:t>
            </a:r>
            <a:r>
              <a:rPr lang="ro-RO" i="1" dirty="0" smtClean="0"/>
              <a:t>A</a:t>
            </a:r>
            <a:r>
              <a:rPr lang="ro-RO" dirty="0" smtClean="0"/>
              <a:t> se numeşte </a:t>
            </a:r>
            <a:r>
              <a:rPr lang="ro-RO" b="1" i="1" dirty="0" smtClean="0">
                <a:solidFill>
                  <a:srgbClr val="0000CC"/>
                </a:solidFill>
              </a:rPr>
              <a:t>reflexivă</a:t>
            </a:r>
            <a:r>
              <a:rPr lang="ro-RO" dirty="0" smtClean="0"/>
              <a:t> dacă pentru fiecare  </a:t>
            </a:r>
            <a:r>
              <a:rPr lang="ru-RU" dirty="0" smtClean="0"/>
              <a:t> </a:t>
            </a:r>
            <a:r>
              <a:rPr lang="ro-RO" dirty="0" smtClean="0"/>
              <a:t> are loc relaţia </a:t>
            </a:r>
            <a:r>
              <a:rPr lang="ro-RO" i="1" dirty="0" smtClean="0"/>
              <a:t>aRa</a:t>
            </a:r>
            <a:r>
              <a:rPr lang="ro-RO" dirty="0" smtClean="0"/>
              <a:t>.</a:t>
            </a:r>
            <a:endParaRPr lang="en-US" dirty="0" smtClean="0"/>
          </a:p>
          <a:p>
            <a:r>
              <a:rPr lang="ro-RO" dirty="0" smtClean="0"/>
              <a:t>O relaţie binară </a:t>
            </a:r>
            <a:r>
              <a:rPr lang="ro-RO" i="1" dirty="0" smtClean="0"/>
              <a:t>R</a:t>
            </a:r>
            <a:r>
              <a:rPr lang="ro-RO" dirty="0" smtClean="0"/>
              <a:t> pe </a:t>
            </a:r>
            <a:r>
              <a:rPr lang="ro-RO" i="1" dirty="0" smtClean="0"/>
              <a:t>A </a:t>
            </a:r>
            <a:r>
              <a:rPr lang="ro-RO" dirty="0" smtClean="0"/>
              <a:t>se numeşte</a:t>
            </a:r>
            <a:r>
              <a:rPr lang="ro-RO" i="1" dirty="0" smtClean="0"/>
              <a:t> </a:t>
            </a:r>
            <a:r>
              <a:rPr lang="ro-RO" b="1" i="1" dirty="0" smtClean="0">
                <a:solidFill>
                  <a:srgbClr val="0000CC"/>
                </a:solidFill>
              </a:rPr>
              <a:t>tranzitivă </a:t>
            </a:r>
            <a:r>
              <a:rPr lang="ro-RO" dirty="0" smtClean="0"/>
              <a:t>dacă din faptul că au loc relaţiile </a:t>
            </a:r>
            <a:r>
              <a:rPr lang="ro-RO" i="1" dirty="0" smtClean="0"/>
              <a:t>xRy</a:t>
            </a:r>
            <a:r>
              <a:rPr lang="ro-RO" dirty="0" smtClean="0"/>
              <a:t> şi </a:t>
            </a:r>
            <a:r>
              <a:rPr lang="ro-RO" i="1" dirty="0" smtClean="0"/>
              <a:t>yRz, </a:t>
            </a:r>
            <a:r>
              <a:rPr lang="ro-RO" dirty="0" smtClean="0"/>
              <a:t>urmează că are loc şi relaţia</a:t>
            </a:r>
            <a:r>
              <a:rPr lang="ro-RO" i="1" dirty="0" smtClean="0"/>
              <a:t> xRz.</a:t>
            </a:r>
            <a:endParaRPr lang="en-US" dirty="0" smtClean="0"/>
          </a:p>
          <a:p>
            <a:r>
              <a:rPr lang="ro-RO" dirty="0" smtClean="0"/>
              <a:t>O relaţie binară </a:t>
            </a:r>
            <a:r>
              <a:rPr lang="ro-RO" i="1" dirty="0" smtClean="0"/>
              <a:t>R</a:t>
            </a:r>
            <a:r>
              <a:rPr lang="ro-RO" dirty="0" smtClean="0"/>
              <a:t> pe </a:t>
            </a:r>
            <a:r>
              <a:rPr lang="ro-RO" i="1" dirty="0" smtClean="0"/>
              <a:t>A</a:t>
            </a:r>
            <a:r>
              <a:rPr lang="ro-RO" dirty="0" smtClean="0"/>
              <a:t> se numeşte </a:t>
            </a:r>
            <a:r>
              <a:rPr lang="ro-RO" b="1" i="1" dirty="0" smtClean="0">
                <a:solidFill>
                  <a:srgbClr val="0000CC"/>
                </a:solidFill>
              </a:rPr>
              <a:t>simetrică</a:t>
            </a:r>
            <a:r>
              <a:rPr lang="ro-RO" dirty="0" smtClean="0">
                <a:solidFill>
                  <a:srgbClr val="0000CC"/>
                </a:solidFill>
              </a:rPr>
              <a:t> </a:t>
            </a:r>
            <a:r>
              <a:rPr lang="ro-RO" dirty="0" smtClean="0"/>
              <a:t>dacă din faptul că are loc relaţia </a:t>
            </a:r>
            <a:r>
              <a:rPr lang="ro-RO" i="1" dirty="0" smtClean="0"/>
              <a:t>xRy</a:t>
            </a:r>
            <a:r>
              <a:rPr lang="ro-RO" dirty="0" smtClean="0"/>
              <a:t> urmează că are loc şi relaţia </a:t>
            </a:r>
            <a:r>
              <a:rPr lang="ro-RO" i="1" dirty="0" smtClean="0"/>
              <a:t>yRx.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06070"/>
            <a:ext cx="80746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5" dirty="0">
                <a:solidFill>
                  <a:srgbClr val="0000CC"/>
                </a:solidFill>
                <a:latin typeface="Tahoma"/>
                <a:cs typeface="Tahoma"/>
              </a:rPr>
              <a:t>În </a:t>
            </a:r>
            <a:r>
              <a:rPr sz="2400" b="1" u="sng" dirty="0">
                <a:solidFill>
                  <a:srgbClr val="0000CC"/>
                </a:solidFill>
                <a:latin typeface="Tahoma"/>
                <a:cs typeface="Tahoma"/>
              </a:rPr>
              <a:t>SQL </a:t>
            </a:r>
            <a:r>
              <a:rPr sz="2400" b="1" u="sng" spc="-5" dirty="0">
                <a:solidFill>
                  <a:srgbClr val="0000CC"/>
                </a:solidFill>
                <a:latin typeface="Tahoma"/>
                <a:cs typeface="Tahoma"/>
              </a:rPr>
              <a:t>sintaxa pentru operația de intersecție</a:t>
            </a:r>
            <a:r>
              <a:rPr sz="2400" b="1" u="sng" spc="-75" dirty="0">
                <a:solidFill>
                  <a:srgbClr val="0000CC"/>
                </a:solidFill>
                <a:latin typeface="Tahoma"/>
                <a:cs typeface="Tahoma"/>
              </a:rPr>
              <a:t> </a:t>
            </a:r>
            <a:r>
              <a:rPr sz="2400" b="1" u="sng" dirty="0">
                <a:solidFill>
                  <a:srgbClr val="0000CC"/>
                </a:solidFill>
                <a:latin typeface="Tahoma"/>
                <a:cs typeface="Tahoma"/>
              </a:rPr>
              <a:t>este:</a:t>
            </a:r>
            <a:endParaRPr sz="2400" u="sng" dirty="0">
              <a:solidFill>
                <a:srgbClr val="0000CC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888" y="807796"/>
            <a:ext cx="7249159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0000"/>
                </a:solidFill>
                <a:latin typeface="Tahoma"/>
                <a:cs typeface="Tahoma"/>
              </a:rPr>
              <a:t>SELECT 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lista_atribute_1 </a:t>
            </a:r>
            <a:r>
              <a:rPr sz="2800" b="1" spc="-10" dirty="0">
                <a:solidFill>
                  <a:srgbClr val="000000"/>
                </a:solidFill>
                <a:latin typeface="Tahoma"/>
                <a:cs typeface="Tahoma"/>
              </a:rPr>
              <a:t>FROM 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tabel_1  </a:t>
            </a:r>
            <a:r>
              <a:rPr sz="2800" b="1" spc="-10" dirty="0">
                <a:solidFill>
                  <a:srgbClr val="000000"/>
                </a:solidFill>
                <a:latin typeface="Tahoma"/>
                <a:cs typeface="Tahoma"/>
              </a:rPr>
              <a:t>[WHERE 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conditie_1] INTERSECT</a:t>
            </a:r>
            <a:r>
              <a:rPr sz="2800" b="1" spc="10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Tahoma"/>
                <a:cs typeface="Tahoma"/>
              </a:rPr>
              <a:t>SELECT</a:t>
            </a:r>
            <a:endParaRPr sz="2800">
              <a:latin typeface="Tahoma"/>
              <a:cs typeface="Tahoma"/>
            </a:endParaRPr>
          </a:p>
          <a:p>
            <a:pPr marL="12700" marR="127000">
              <a:lnSpc>
                <a:spcPct val="100000"/>
              </a:lnSpc>
            </a:pP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lista_atribute_2 </a:t>
            </a:r>
            <a:r>
              <a:rPr sz="2800" b="1" spc="-10" dirty="0">
                <a:solidFill>
                  <a:srgbClr val="000000"/>
                </a:solidFill>
                <a:latin typeface="Tahoma"/>
                <a:cs typeface="Tahoma"/>
              </a:rPr>
              <a:t>FROM 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tabel_2 </a:t>
            </a:r>
            <a:r>
              <a:rPr sz="2800" b="1" spc="-10" dirty="0">
                <a:solidFill>
                  <a:srgbClr val="000000"/>
                </a:solidFill>
                <a:latin typeface="Tahoma"/>
                <a:cs typeface="Tahoma"/>
              </a:rPr>
              <a:t>[WHERE  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conditie_2];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888" y="3112769"/>
            <a:ext cx="7938134" cy="3268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ahoma"/>
                <a:cs typeface="Tahoma"/>
              </a:rPr>
              <a:t>SELECT </a:t>
            </a:r>
            <a:r>
              <a:rPr sz="2800" b="1" spc="-5" dirty="0">
                <a:latin typeface="Tahoma"/>
                <a:cs typeface="Tahoma"/>
              </a:rPr>
              <a:t>[COD MARFA],[DENUMIRE  MARFA],[UNITATE DE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MASURA],[CALITATE]</a:t>
            </a:r>
            <a:endParaRPr sz="2800">
              <a:latin typeface="Tahoma"/>
              <a:cs typeface="Tahoma"/>
            </a:endParaRPr>
          </a:p>
          <a:p>
            <a:pPr marL="12700" marR="2374900">
              <a:lnSpc>
                <a:spcPct val="120000"/>
              </a:lnSpc>
            </a:pPr>
            <a:r>
              <a:rPr sz="2800" b="1" spc="-10" dirty="0">
                <a:latin typeface="Tahoma"/>
                <a:cs typeface="Tahoma"/>
              </a:rPr>
              <a:t>FROM [MARFURI </a:t>
            </a:r>
            <a:r>
              <a:rPr sz="2800" b="1" spc="-5" dirty="0">
                <a:latin typeface="Tahoma"/>
                <a:cs typeface="Tahoma"/>
              </a:rPr>
              <a:t>CUMPARATE]  </a:t>
            </a:r>
            <a:r>
              <a:rPr sz="2800" b="1" spc="-5" dirty="0">
                <a:solidFill>
                  <a:srgbClr val="0000CC"/>
                </a:solidFill>
                <a:latin typeface="Tahoma"/>
                <a:cs typeface="Tahoma"/>
              </a:rPr>
              <a:t>INTERSECT </a:t>
            </a:r>
            <a:r>
              <a:rPr sz="2800" b="1" spc="-10" dirty="0">
                <a:latin typeface="Tahoma"/>
                <a:cs typeface="Tahoma"/>
              </a:rPr>
              <a:t>SELECT</a:t>
            </a:r>
            <a:r>
              <a:rPr sz="2800" b="1" spc="5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[COD</a:t>
            </a:r>
            <a:endParaRPr sz="2800">
              <a:latin typeface="Tahoma"/>
              <a:cs typeface="Tahoma"/>
            </a:endParaRPr>
          </a:p>
          <a:p>
            <a:pPr marL="12700" marR="208915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Tahoma"/>
                <a:cs typeface="Tahoma"/>
              </a:rPr>
              <a:t>MARFA],[DENUMIRE MARFA],[UNITATE </a:t>
            </a:r>
            <a:r>
              <a:rPr sz="2800" b="1" spc="-10" dirty="0">
                <a:latin typeface="Tahoma"/>
                <a:cs typeface="Tahoma"/>
              </a:rPr>
              <a:t>DE  </a:t>
            </a:r>
            <a:r>
              <a:rPr sz="2800" b="1" spc="-5" dirty="0">
                <a:latin typeface="Tahoma"/>
                <a:cs typeface="Tahoma"/>
              </a:rPr>
              <a:t>MASURA],[CALITATE]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b="1" spc="-10" dirty="0">
                <a:latin typeface="Tahoma"/>
                <a:cs typeface="Tahoma"/>
              </a:rPr>
              <a:t>FROM [MARFURI</a:t>
            </a:r>
            <a:r>
              <a:rPr sz="2800" b="1" spc="5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VANDUTE];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C543-538C-462B-818C-BD606BBDFA71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6341" y="103073"/>
            <a:ext cx="835342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00CC"/>
                </a:solidFill>
              </a:rPr>
              <a:t>Algebra </a:t>
            </a:r>
            <a:r>
              <a:rPr sz="2800" b="1" spc="-5" dirty="0">
                <a:solidFill>
                  <a:srgbClr val="0000CC"/>
                </a:solidFill>
              </a:rPr>
              <a:t>relaţională: </a:t>
            </a:r>
            <a:r>
              <a:rPr sz="2800" b="1" dirty="0">
                <a:solidFill>
                  <a:srgbClr val="0000CC"/>
                </a:solidFill>
              </a:rPr>
              <a:t>Operatori de</a:t>
            </a:r>
            <a:r>
              <a:rPr sz="2800" b="1" spc="-40" dirty="0">
                <a:solidFill>
                  <a:srgbClr val="0000CC"/>
                </a:solidFill>
              </a:rPr>
              <a:t> </a:t>
            </a:r>
            <a:r>
              <a:rPr sz="2800" b="1" dirty="0" err="1">
                <a:solidFill>
                  <a:srgbClr val="0000CC"/>
                </a:solidFill>
              </a:rPr>
              <a:t>Asamblare</a:t>
            </a:r>
            <a:r>
              <a:rPr sz="2800" b="1" dirty="0" smtClean="0">
                <a:solidFill>
                  <a:srgbClr val="0000CC"/>
                </a:solidFill>
              </a:rPr>
              <a:t>:</a:t>
            </a:r>
            <a:endParaRPr sz="2800" b="1" dirty="0">
              <a:solidFill>
                <a:srgbClr val="0000CC"/>
              </a:solidFill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01701" y="3186264"/>
            <a:ext cx="246287" cy="232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25039" y="2999232"/>
            <a:ext cx="481584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77544" y="3075813"/>
            <a:ext cx="1251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Relaţia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973137" y="3620134"/>
          <a:ext cx="1845944" cy="1302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4680"/>
                <a:gridCol w="616584"/>
                <a:gridCol w="614680"/>
              </a:tblGrid>
              <a:tr h="435470"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508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B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31926"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35241"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4862539" y="3312766"/>
            <a:ext cx="168716" cy="241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26508" y="3130295"/>
            <a:ext cx="481584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830573" y="3205988"/>
            <a:ext cx="1200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Relaţia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3716401" y="3748468"/>
          <a:ext cx="1773555" cy="20728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50"/>
                <a:gridCol w="592455"/>
                <a:gridCol w="590550"/>
              </a:tblGrid>
              <a:tr h="520211"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B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516191"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516235"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520255"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7834883" y="3376784"/>
            <a:ext cx="233172" cy="2508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76616" y="3198876"/>
            <a:ext cx="598931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70164" y="3208020"/>
            <a:ext cx="481583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113779" y="3283711"/>
            <a:ext cx="2259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Relaţia </a:t>
            </a:r>
            <a:r>
              <a:rPr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T </a:t>
            </a:r>
            <a:r>
              <a:rPr sz="2400" b="1" spc="-5" dirty="0">
                <a:latin typeface="Wingdings"/>
                <a:cs typeface="Wingdings"/>
              </a:rPr>
              <a:t>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ahoma"/>
                <a:cs typeface="Tahoma"/>
              </a:rPr>
              <a:t>R</a:t>
            </a:r>
            <a:r>
              <a:rPr sz="2400" b="1" spc="-5" dirty="0">
                <a:latin typeface="Tahoma"/>
                <a:cs typeface="Tahoma"/>
              </a:rPr>
              <a:t>-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endParaRPr sz="2400">
              <a:latin typeface="Tahoma"/>
              <a:cs typeface="Tahoma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6091301" y="3963955"/>
          <a:ext cx="2663823" cy="2536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335"/>
                <a:gridCol w="615950"/>
                <a:gridCol w="130809"/>
                <a:gridCol w="130809"/>
                <a:gridCol w="628015"/>
                <a:gridCol w="130810"/>
                <a:gridCol w="130810"/>
                <a:gridCol w="615950"/>
                <a:gridCol w="140335"/>
              </a:tblGrid>
              <a:tr h="8477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8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8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8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8413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800" b="1" spc="-10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a1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b1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800" b="1" spc="-10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c1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800" b="1" spc="-10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b2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800" b="1" spc="-10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c2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139700" y="609600"/>
            <a:ext cx="8775700" cy="2383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90"/>
              </a:spcBef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3. 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Diferenţa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 </a:t>
            </a:r>
            <a:r>
              <a:rPr sz="2400" b="1" spc="-5" dirty="0">
                <a:latin typeface="Times New Roman"/>
                <a:cs typeface="Times New Roman"/>
              </a:rPr>
              <a:t>două </a:t>
            </a:r>
            <a:r>
              <a:rPr sz="2400" b="1" spc="-10" dirty="0">
                <a:latin typeface="Times New Roman"/>
                <a:cs typeface="Times New Roman"/>
              </a:rPr>
              <a:t>relaţii </a:t>
            </a: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R </a:t>
            </a:r>
            <a:r>
              <a:rPr sz="2400" b="1" dirty="0">
                <a:latin typeface="Times New Roman"/>
                <a:cs typeface="Times New Roman"/>
              </a:rPr>
              <a:t>şi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 </a:t>
            </a:r>
            <a:r>
              <a:rPr sz="2400" b="1" spc="-5" dirty="0">
                <a:latin typeface="Times New Roman"/>
                <a:cs typeface="Times New Roman"/>
              </a:rPr>
              <a:t>având aceeasi structură (</a:t>
            </a: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>
                <a:latin typeface="Times New Roman"/>
                <a:cs typeface="Times New Roman"/>
              </a:rPr>
              <a:t>-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b="1" spc="-5" dirty="0">
                <a:latin typeface="Times New Roman"/>
                <a:cs typeface="Times New Roman"/>
              </a:rPr>
              <a:t>),  </a:t>
            </a:r>
            <a:r>
              <a:rPr sz="2400" b="1" dirty="0">
                <a:latin typeface="Times New Roman"/>
                <a:cs typeface="Times New Roman"/>
              </a:rPr>
              <a:t>este o </a:t>
            </a:r>
            <a:r>
              <a:rPr sz="2400" b="1" spc="-10" dirty="0">
                <a:latin typeface="Times New Roman"/>
                <a:cs typeface="Times New Roman"/>
              </a:rPr>
              <a:t>relaţie </a:t>
            </a:r>
            <a:r>
              <a:rPr sz="2400" b="1" spc="-95" dirty="0">
                <a:solidFill>
                  <a:srgbClr val="336600"/>
                </a:solidFill>
                <a:latin typeface="Times New Roman"/>
                <a:cs typeface="Times New Roman"/>
              </a:rPr>
              <a:t>T</a:t>
            </a:r>
            <a:r>
              <a:rPr sz="2400" b="1" spc="-95" dirty="0">
                <a:latin typeface="Times New Roman"/>
                <a:cs typeface="Times New Roman"/>
              </a:rPr>
              <a:t>, </a:t>
            </a:r>
            <a:r>
              <a:rPr sz="2400" b="1" spc="-5" dirty="0">
                <a:latin typeface="Times New Roman"/>
                <a:cs typeface="Times New Roman"/>
              </a:rPr>
              <a:t>cuprinzând </a:t>
            </a:r>
            <a:r>
              <a:rPr sz="2400" b="1" dirty="0">
                <a:latin typeface="Times New Roman"/>
                <a:cs typeface="Times New Roman"/>
              </a:rPr>
              <a:t>mulţimea </a:t>
            </a:r>
            <a:r>
              <a:rPr sz="2400" b="1" spc="-5" dirty="0">
                <a:latin typeface="Times New Roman"/>
                <a:cs typeface="Times New Roman"/>
              </a:rPr>
              <a:t>tuplurilor aparţinând lui </a:t>
            </a: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R </a:t>
            </a:r>
            <a:r>
              <a:rPr sz="2400" b="1" spc="-5" dirty="0">
                <a:latin typeface="Times New Roman"/>
                <a:cs typeface="Times New Roman"/>
              </a:rPr>
              <a:t> dar neaparţinând lui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b="1" spc="-5" dirty="0" smtClean="0">
                <a:latin typeface="Times New Roman"/>
                <a:cs typeface="Times New Roman"/>
              </a:rPr>
              <a:t>.</a:t>
            </a:r>
            <a:r>
              <a:rPr lang="ro-MO" sz="2400" b="1" spc="-5" dirty="0" smtClean="0">
                <a:latin typeface="Times New Roman"/>
                <a:cs typeface="Times New Roman"/>
              </a:rPr>
              <a:t> </a:t>
            </a:r>
            <a:r>
              <a:rPr lang="en-US" sz="2400" b="1" spc="-5" dirty="0" smtClean="0">
                <a:solidFill>
                  <a:srgbClr val="000000"/>
                </a:solidFill>
                <a:latin typeface="Tahoma"/>
                <a:cs typeface="Tahoma"/>
              </a:rPr>
              <a:t>T= </a:t>
            </a:r>
            <a:r>
              <a:rPr lang="en-US" sz="2400" b="1" dirty="0" smtClean="0">
                <a:solidFill>
                  <a:srgbClr val="000000"/>
                </a:solidFill>
                <a:latin typeface="Tahoma"/>
                <a:cs typeface="Tahoma"/>
              </a:rPr>
              <a:t>R –</a:t>
            </a:r>
            <a:r>
              <a:rPr lang="en-US" sz="2400" b="1" spc="-6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endParaRPr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91770" marR="165100">
              <a:lnSpc>
                <a:spcPct val="100000"/>
              </a:lnSpc>
              <a:spcBef>
                <a:spcPts val="790"/>
              </a:spcBef>
            </a:pPr>
            <a:r>
              <a:rPr sz="2400" spc="-10" dirty="0">
                <a:latin typeface="Tahoma"/>
                <a:cs typeface="Tahoma"/>
              </a:rPr>
              <a:t>Diferenţa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nu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este comutativă</a:t>
            </a:r>
            <a:r>
              <a:rPr sz="2400" spc="-5" dirty="0">
                <a:latin typeface="Tahoma"/>
                <a:cs typeface="Tahoma"/>
              </a:rPr>
              <a:t>. Atributele relaţiei </a:t>
            </a:r>
            <a:r>
              <a:rPr sz="2400" spc="-10" dirty="0">
                <a:latin typeface="Tahoma"/>
                <a:cs typeface="Tahoma"/>
              </a:rPr>
              <a:t>“diferenţă” </a:t>
            </a:r>
            <a:r>
              <a:rPr sz="2400" spc="15" dirty="0">
                <a:latin typeface="Tahoma"/>
                <a:cs typeface="Tahoma"/>
              </a:rPr>
              <a:t>(T)  </a:t>
            </a:r>
            <a:r>
              <a:rPr sz="2400" spc="-5" dirty="0">
                <a:latin typeface="Tahoma"/>
                <a:cs typeface="Tahoma"/>
              </a:rPr>
              <a:t>sunt </a:t>
            </a:r>
            <a:r>
              <a:rPr sz="2400" spc="-10" dirty="0">
                <a:latin typeface="Tahoma"/>
                <a:cs typeface="Tahoma"/>
              </a:rPr>
              <a:t>cele </a:t>
            </a:r>
            <a:r>
              <a:rPr sz="2400" dirty="0">
                <a:latin typeface="Tahoma"/>
                <a:cs typeface="Tahoma"/>
              </a:rPr>
              <a:t>ale primei </a:t>
            </a:r>
            <a:r>
              <a:rPr sz="2400" spc="-10" dirty="0">
                <a:latin typeface="Tahoma"/>
                <a:cs typeface="Tahoma"/>
              </a:rPr>
              <a:t>relaţii </a:t>
            </a:r>
            <a:r>
              <a:rPr sz="2400" dirty="0">
                <a:latin typeface="Tahoma"/>
                <a:cs typeface="Tahoma"/>
              </a:rPr>
              <a:t>(descăzutul), iar tuplurile </a:t>
            </a:r>
            <a:r>
              <a:rPr sz="2400" spc="-10" dirty="0">
                <a:latin typeface="Tahoma"/>
                <a:cs typeface="Tahoma"/>
              </a:rPr>
              <a:t>care </a:t>
            </a:r>
            <a:r>
              <a:rPr sz="2400" spc="-5" dirty="0">
                <a:latin typeface="Tahoma"/>
                <a:cs typeface="Tahoma"/>
              </a:rPr>
              <a:t>sunt  </a:t>
            </a:r>
            <a:r>
              <a:rPr sz="2400" spc="-10" dirty="0">
                <a:latin typeface="Tahoma"/>
                <a:cs typeface="Tahoma"/>
              </a:rPr>
              <a:t>extrase </a:t>
            </a:r>
            <a:r>
              <a:rPr sz="2400" dirty="0">
                <a:latin typeface="Tahoma"/>
                <a:cs typeface="Tahoma"/>
              </a:rPr>
              <a:t>din </a:t>
            </a:r>
            <a:r>
              <a:rPr sz="2400" spc="-10" dirty="0">
                <a:latin typeface="Tahoma"/>
                <a:cs typeface="Tahoma"/>
              </a:rPr>
              <a:t>relaţia </a:t>
            </a:r>
            <a:r>
              <a:rPr sz="2400" dirty="0">
                <a:latin typeface="Tahoma"/>
                <a:cs typeface="Tahoma"/>
              </a:rPr>
              <a:t>descăzut, nu </a:t>
            </a:r>
            <a:r>
              <a:rPr sz="2400" spc="-5" dirty="0">
                <a:latin typeface="Tahoma"/>
                <a:cs typeface="Tahoma"/>
              </a:rPr>
              <a:t>se </a:t>
            </a:r>
            <a:r>
              <a:rPr sz="2400" spc="-10" dirty="0">
                <a:latin typeface="Tahoma"/>
                <a:cs typeface="Tahoma"/>
              </a:rPr>
              <a:t>regăsesc </a:t>
            </a:r>
            <a:r>
              <a:rPr sz="2400" dirty="0">
                <a:latin typeface="Tahoma"/>
                <a:cs typeface="Tahoma"/>
              </a:rPr>
              <a:t>în </a:t>
            </a:r>
            <a:r>
              <a:rPr sz="2400" spc="-10" dirty="0">
                <a:latin typeface="Tahoma"/>
                <a:cs typeface="Tahoma"/>
              </a:rPr>
              <a:t>relaţia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scăzător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79387" y="5114925"/>
            <a:ext cx="3288029" cy="1470025"/>
          </a:xfrm>
          <a:custGeom>
            <a:avLst/>
            <a:gdLst/>
            <a:ahLst/>
            <a:cxnLst/>
            <a:rect l="l" t="t" r="r" b="b"/>
            <a:pathLst>
              <a:path w="3288029" h="1470025">
                <a:moveTo>
                  <a:pt x="0" y="1470025"/>
                </a:moveTo>
                <a:lnTo>
                  <a:pt x="3287649" y="1470025"/>
                </a:lnTo>
                <a:lnTo>
                  <a:pt x="3287649" y="0"/>
                </a:lnTo>
                <a:lnTo>
                  <a:pt x="0" y="0"/>
                </a:lnTo>
                <a:lnTo>
                  <a:pt x="0" y="1470025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0337" y="6597650"/>
            <a:ext cx="3326129" cy="0"/>
          </a:xfrm>
          <a:custGeom>
            <a:avLst/>
            <a:gdLst/>
            <a:ahLst/>
            <a:cxnLst/>
            <a:rect l="l" t="t" r="r" b="b"/>
            <a:pathLst>
              <a:path w="3326129">
                <a:moveTo>
                  <a:pt x="0" y="0"/>
                </a:moveTo>
                <a:lnTo>
                  <a:pt x="332581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6687" y="5109209"/>
            <a:ext cx="0" cy="1482090"/>
          </a:xfrm>
          <a:custGeom>
            <a:avLst/>
            <a:gdLst/>
            <a:ahLst/>
            <a:cxnLst/>
            <a:rect l="l" t="t" r="r" b="b"/>
            <a:pathLst>
              <a:path h="1482090">
                <a:moveTo>
                  <a:pt x="0" y="0"/>
                </a:moveTo>
                <a:lnTo>
                  <a:pt x="0" y="148209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337" y="5102859"/>
            <a:ext cx="3326129" cy="0"/>
          </a:xfrm>
          <a:custGeom>
            <a:avLst/>
            <a:gdLst/>
            <a:ahLst/>
            <a:cxnLst/>
            <a:rect l="l" t="t" r="r" b="b"/>
            <a:pathLst>
              <a:path w="3326129">
                <a:moveTo>
                  <a:pt x="0" y="0"/>
                </a:moveTo>
                <a:lnTo>
                  <a:pt x="332581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79800" y="5108575"/>
            <a:ext cx="0" cy="1482725"/>
          </a:xfrm>
          <a:custGeom>
            <a:avLst/>
            <a:gdLst/>
            <a:ahLst/>
            <a:cxnLst/>
            <a:rect l="l" t="t" r="r" b="b"/>
            <a:pathLst>
              <a:path h="1482725">
                <a:moveTo>
                  <a:pt x="0" y="0"/>
                </a:moveTo>
                <a:lnTo>
                  <a:pt x="0" y="14827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5737" y="6565900"/>
            <a:ext cx="3275329" cy="12700"/>
          </a:xfrm>
          <a:custGeom>
            <a:avLst/>
            <a:gdLst/>
            <a:ahLst/>
            <a:cxnLst/>
            <a:rect l="l" t="t" r="r" b="b"/>
            <a:pathLst>
              <a:path w="3275329" h="12700">
                <a:moveTo>
                  <a:pt x="0" y="12700"/>
                </a:moveTo>
                <a:lnTo>
                  <a:pt x="3275012" y="12700"/>
                </a:lnTo>
                <a:lnTo>
                  <a:pt x="327501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2087" y="5134609"/>
            <a:ext cx="0" cy="1431290"/>
          </a:xfrm>
          <a:custGeom>
            <a:avLst/>
            <a:gdLst/>
            <a:ahLst/>
            <a:cxnLst/>
            <a:rect l="l" t="t" r="r" b="b"/>
            <a:pathLst>
              <a:path h="1431290">
                <a:moveTo>
                  <a:pt x="0" y="0"/>
                </a:moveTo>
                <a:lnTo>
                  <a:pt x="0" y="143129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5737" y="5121909"/>
            <a:ext cx="3275329" cy="12700"/>
          </a:xfrm>
          <a:custGeom>
            <a:avLst/>
            <a:gdLst/>
            <a:ahLst/>
            <a:cxnLst/>
            <a:rect l="l" t="t" r="r" b="b"/>
            <a:pathLst>
              <a:path w="3275329" h="12700">
                <a:moveTo>
                  <a:pt x="0" y="12700"/>
                </a:moveTo>
                <a:lnTo>
                  <a:pt x="3275012" y="12700"/>
                </a:lnTo>
                <a:lnTo>
                  <a:pt x="327501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54400" y="5133975"/>
            <a:ext cx="0" cy="1431925"/>
          </a:xfrm>
          <a:custGeom>
            <a:avLst/>
            <a:gdLst/>
            <a:ahLst/>
            <a:cxnLst/>
            <a:rect l="l" t="t" r="r" b="b"/>
            <a:pathLst>
              <a:path h="1431925">
                <a:moveTo>
                  <a:pt x="0" y="0"/>
                </a:moveTo>
                <a:lnTo>
                  <a:pt x="0" y="14319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70967" y="5139944"/>
            <a:ext cx="291084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  <a:tabLst>
                <a:tab pos="913765" algn="l"/>
                <a:tab pos="99949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Ex.	</a:t>
            </a:r>
            <a:r>
              <a:rPr sz="2200" b="1" i="1" spc="-5" dirty="0">
                <a:latin typeface="Times New Roman"/>
                <a:cs typeface="Times New Roman"/>
              </a:rPr>
              <a:t>Care </a:t>
            </a:r>
            <a:r>
              <a:rPr sz="2200" b="1" i="1" spc="-10" dirty="0">
                <a:latin typeface="Times New Roman"/>
                <a:cs typeface="Times New Roman"/>
              </a:rPr>
              <a:t>sunt</a:t>
            </a:r>
            <a:r>
              <a:rPr sz="2200" b="1" i="1" spc="-45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clienţii  care</a:t>
            </a:r>
            <a:r>
              <a:rPr sz="2200" b="1" i="1" spc="5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au		cumpărat  produsul A, fără</a:t>
            </a:r>
            <a:r>
              <a:rPr sz="2200" b="1" i="1" spc="-110" dirty="0">
                <a:latin typeface="Times New Roman"/>
                <a:cs typeface="Times New Roman"/>
              </a:rPr>
              <a:t> </a:t>
            </a:r>
            <a:r>
              <a:rPr sz="2200" b="1" i="1" spc="5" dirty="0">
                <a:latin typeface="Times New Roman"/>
                <a:cs typeface="Times New Roman"/>
              </a:rPr>
              <a:t>a-l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8267" y="6176456"/>
            <a:ext cx="1638300" cy="33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95"/>
              </a:lnSpc>
            </a:pPr>
            <a:r>
              <a:rPr sz="2200" b="1" i="1" spc="-5" dirty="0">
                <a:latin typeface="Times New Roman"/>
                <a:cs typeface="Times New Roman"/>
              </a:rPr>
              <a:t>cumpăra pe</a:t>
            </a:r>
            <a:r>
              <a:rPr sz="2200" b="1" i="1" spc="-70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B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ABC2-C163-4161-B6EF-51C0E6082926}" type="datetime1">
              <a:rPr lang="en-US" smtClean="0"/>
              <a:pPr/>
              <a:t>5/7/2020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087" y="1374838"/>
            <a:ext cx="1896110" cy="274955"/>
          </a:xfrm>
          <a:custGeom>
            <a:avLst/>
            <a:gdLst/>
            <a:ahLst/>
            <a:cxnLst/>
            <a:rect l="l" t="t" r="r" b="b"/>
            <a:pathLst>
              <a:path w="1896110" h="274955">
                <a:moveTo>
                  <a:pt x="0" y="274637"/>
                </a:moveTo>
                <a:lnTo>
                  <a:pt x="1895602" y="274637"/>
                </a:lnTo>
                <a:lnTo>
                  <a:pt x="1895602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22752" y="1374838"/>
            <a:ext cx="1753235" cy="274955"/>
          </a:xfrm>
          <a:custGeom>
            <a:avLst/>
            <a:gdLst/>
            <a:ahLst/>
            <a:cxnLst/>
            <a:rect l="l" t="t" r="r" b="b"/>
            <a:pathLst>
              <a:path w="1753235" h="274955">
                <a:moveTo>
                  <a:pt x="0" y="274637"/>
                </a:moveTo>
                <a:lnTo>
                  <a:pt x="1753107" y="274637"/>
                </a:lnTo>
                <a:lnTo>
                  <a:pt x="1753107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75734" y="1374838"/>
            <a:ext cx="1639570" cy="274955"/>
          </a:xfrm>
          <a:custGeom>
            <a:avLst/>
            <a:gdLst/>
            <a:ahLst/>
            <a:cxnLst/>
            <a:rect l="l" t="t" r="r" b="b"/>
            <a:pathLst>
              <a:path w="1639570" h="274955">
                <a:moveTo>
                  <a:pt x="0" y="274637"/>
                </a:moveTo>
                <a:lnTo>
                  <a:pt x="1639062" y="274637"/>
                </a:lnTo>
                <a:lnTo>
                  <a:pt x="1639062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4796" y="1374838"/>
            <a:ext cx="1211580" cy="274955"/>
          </a:xfrm>
          <a:custGeom>
            <a:avLst/>
            <a:gdLst/>
            <a:ahLst/>
            <a:cxnLst/>
            <a:rect l="l" t="t" r="r" b="b"/>
            <a:pathLst>
              <a:path w="1211579" h="274955">
                <a:moveTo>
                  <a:pt x="0" y="274637"/>
                </a:moveTo>
                <a:lnTo>
                  <a:pt x="1211478" y="274637"/>
                </a:lnTo>
                <a:lnTo>
                  <a:pt x="1211478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7087" y="1649412"/>
            <a:ext cx="1896110" cy="274955"/>
          </a:xfrm>
          <a:custGeom>
            <a:avLst/>
            <a:gdLst/>
            <a:ahLst/>
            <a:cxnLst/>
            <a:rect l="l" t="t" r="r" b="b"/>
            <a:pathLst>
              <a:path w="1896110" h="274955">
                <a:moveTo>
                  <a:pt x="0" y="274637"/>
                </a:moveTo>
                <a:lnTo>
                  <a:pt x="1895602" y="274637"/>
                </a:lnTo>
                <a:lnTo>
                  <a:pt x="1895602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22752" y="1649412"/>
            <a:ext cx="1753235" cy="274955"/>
          </a:xfrm>
          <a:custGeom>
            <a:avLst/>
            <a:gdLst/>
            <a:ahLst/>
            <a:cxnLst/>
            <a:rect l="l" t="t" r="r" b="b"/>
            <a:pathLst>
              <a:path w="1753235" h="274955">
                <a:moveTo>
                  <a:pt x="0" y="274637"/>
                </a:moveTo>
                <a:lnTo>
                  <a:pt x="1753107" y="274637"/>
                </a:lnTo>
                <a:lnTo>
                  <a:pt x="1753107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75734" y="1649412"/>
            <a:ext cx="1639570" cy="274955"/>
          </a:xfrm>
          <a:custGeom>
            <a:avLst/>
            <a:gdLst/>
            <a:ahLst/>
            <a:cxnLst/>
            <a:rect l="l" t="t" r="r" b="b"/>
            <a:pathLst>
              <a:path w="1639570" h="274955">
                <a:moveTo>
                  <a:pt x="0" y="274637"/>
                </a:moveTo>
                <a:lnTo>
                  <a:pt x="1639062" y="274637"/>
                </a:lnTo>
                <a:lnTo>
                  <a:pt x="1639062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14796" y="1649412"/>
            <a:ext cx="1211580" cy="274955"/>
          </a:xfrm>
          <a:custGeom>
            <a:avLst/>
            <a:gdLst/>
            <a:ahLst/>
            <a:cxnLst/>
            <a:rect l="l" t="t" r="r" b="b"/>
            <a:pathLst>
              <a:path w="1211579" h="274955">
                <a:moveTo>
                  <a:pt x="0" y="274637"/>
                </a:moveTo>
                <a:lnTo>
                  <a:pt x="1211478" y="274637"/>
                </a:lnTo>
                <a:lnTo>
                  <a:pt x="1211478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7087" y="1924113"/>
            <a:ext cx="1896110" cy="274955"/>
          </a:xfrm>
          <a:custGeom>
            <a:avLst/>
            <a:gdLst/>
            <a:ahLst/>
            <a:cxnLst/>
            <a:rect l="l" t="t" r="r" b="b"/>
            <a:pathLst>
              <a:path w="1896110" h="274955">
                <a:moveTo>
                  <a:pt x="0" y="274637"/>
                </a:moveTo>
                <a:lnTo>
                  <a:pt x="1895602" y="274637"/>
                </a:lnTo>
                <a:lnTo>
                  <a:pt x="1895602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2752" y="1924113"/>
            <a:ext cx="1753235" cy="274955"/>
          </a:xfrm>
          <a:custGeom>
            <a:avLst/>
            <a:gdLst/>
            <a:ahLst/>
            <a:cxnLst/>
            <a:rect l="l" t="t" r="r" b="b"/>
            <a:pathLst>
              <a:path w="1753235" h="274955">
                <a:moveTo>
                  <a:pt x="0" y="274637"/>
                </a:moveTo>
                <a:lnTo>
                  <a:pt x="1753107" y="274637"/>
                </a:lnTo>
                <a:lnTo>
                  <a:pt x="1753107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75734" y="1924113"/>
            <a:ext cx="1639570" cy="274955"/>
          </a:xfrm>
          <a:custGeom>
            <a:avLst/>
            <a:gdLst/>
            <a:ahLst/>
            <a:cxnLst/>
            <a:rect l="l" t="t" r="r" b="b"/>
            <a:pathLst>
              <a:path w="1639570" h="274955">
                <a:moveTo>
                  <a:pt x="0" y="274637"/>
                </a:moveTo>
                <a:lnTo>
                  <a:pt x="1639062" y="274637"/>
                </a:lnTo>
                <a:lnTo>
                  <a:pt x="1639062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14796" y="1924113"/>
            <a:ext cx="1211580" cy="274955"/>
          </a:xfrm>
          <a:custGeom>
            <a:avLst/>
            <a:gdLst/>
            <a:ahLst/>
            <a:cxnLst/>
            <a:rect l="l" t="t" r="r" b="b"/>
            <a:pathLst>
              <a:path w="1211579" h="274955">
                <a:moveTo>
                  <a:pt x="0" y="274637"/>
                </a:moveTo>
                <a:lnTo>
                  <a:pt x="1211478" y="274637"/>
                </a:lnTo>
                <a:lnTo>
                  <a:pt x="1211478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7087" y="1377696"/>
            <a:ext cx="474408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1183" y="1377696"/>
            <a:ext cx="25298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33855" y="1377696"/>
            <a:ext cx="661416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84960" y="1382267"/>
            <a:ext cx="2484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2752" y="1377696"/>
            <a:ext cx="928751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41191" y="1377696"/>
            <a:ext cx="257556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88435" y="1377696"/>
            <a:ext cx="661415" cy="347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39540" y="1382267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75734" y="1377696"/>
            <a:ext cx="747013" cy="347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12435" y="1377696"/>
            <a:ext cx="25298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55108" y="1377696"/>
            <a:ext cx="396239" cy="347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41035" y="1377696"/>
            <a:ext cx="254508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85232" y="1377696"/>
            <a:ext cx="778763" cy="3474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53684" y="1382267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14796" y="1377696"/>
            <a:ext cx="775207" cy="3474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79692" y="1382267"/>
            <a:ext cx="2484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7087" y="1652016"/>
            <a:ext cx="474408" cy="3474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91183" y="165658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22752" y="1652016"/>
            <a:ext cx="588899" cy="3474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01339" y="165658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75734" y="1652016"/>
            <a:ext cx="384301" cy="3474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9723" y="165658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14796" y="1652016"/>
            <a:ext cx="278384" cy="3474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82867" y="165658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7087" y="1927860"/>
            <a:ext cx="474408" cy="3474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91183" y="1932432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22752" y="1927860"/>
            <a:ext cx="733678" cy="3474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46120" y="1932432"/>
            <a:ext cx="2484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75734" y="1927860"/>
            <a:ext cx="384301" cy="3474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49723" y="1932432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14796" y="1927860"/>
            <a:ext cx="278384" cy="3474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82867" y="1932432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820737" y="1368425"/>
          <a:ext cx="6498590" cy="823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5475"/>
                <a:gridCol w="1752600"/>
                <a:gridCol w="1638935"/>
                <a:gridCol w="1211580"/>
              </a:tblGrid>
              <a:tr h="2747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Unitate de</a:t>
                      </a:r>
                      <a:r>
                        <a:rPr sz="1200" b="1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masura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57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300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Caise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7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400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Piersici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409143" y="855726"/>
            <a:ext cx="69856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00"/>
                </a:solidFill>
                <a:latin typeface="Tahoma"/>
                <a:cs typeface="Tahoma"/>
              </a:rPr>
              <a:t>Marfuri_cumparate_dar_nevadute (T= </a:t>
            </a:r>
            <a:r>
              <a:rPr sz="2400" b="1" dirty="0">
                <a:solidFill>
                  <a:srgbClr val="000000"/>
                </a:solidFill>
                <a:latin typeface="Tahoma"/>
                <a:cs typeface="Tahoma"/>
              </a:rPr>
              <a:t>R –</a:t>
            </a:r>
            <a:r>
              <a:rPr sz="2400" b="1"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ahoma"/>
                <a:cs typeface="Tahoma"/>
              </a:rPr>
              <a:t>S)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200911" y="5080637"/>
            <a:ext cx="3730752" cy="3193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41164" y="4911852"/>
            <a:ext cx="495300" cy="6797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0228" y="6177917"/>
            <a:ext cx="3409355" cy="3193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24428" y="6009132"/>
            <a:ext cx="495300" cy="6797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74142" y="2436952"/>
            <a:ext cx="837819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În </a:t>
            </a:r>
            <a:r>
              <a:rPr sz="2400" b="1" spc="-5" dirty="0">
                <a:latin typeface="Tahoma"/>
                <a:cs typeface="Tahoma"/>
              </a:rPr>
              <a:t>SQL sintaxa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este: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SELECT lista_atribute_1 FROM </a:t>
            </a:r>
            <a:r>
              <a:rPr sz="2400" b="1" spc="-10" dirty="0">
                <a:latin typeface="Tahoma"/>
                <a:cs typeface="Tahoma"/>
              </a:rPr>
              <a:t>nume_tabel_1 </a:t>
            </a:r>
            <a:r>
              <a:rPr sz="2400" b="1" spc="-5" dirty="0">
                <a:latin typeface="Tahoma"/>
                <a:cs typeface="Tahoma"/>
              </a:rPr>
              <a:t>[WHERE  </a:t>
            </a:r>
            <a:r>
              <a:rPr sz="2400" b="1" spc="-10" dirty="0">
                <a:latin typeface="Tahoma"/>
                <a:cs typeface="Tahoma"/>
              </a:rPr>
              <a:t>conditie_1] </a:t>
            </a:r>
            <a:r>
              <a:rPr sz="2400" b="1" dirty="0">
                <a:solidFill>
                  <a:srgbClr val="0000CC"/>
                </a:solidFill>
                <a:latin typeface="Tahoma"/>
                <a:cs typeface="Tahoma"/>
              </a:rPr>
              <a:t>MINUS </a:t>
            </a:r>
            <a:r>
              <a:rPr sz="2400" b="1" spc="-5" dirty="0">
                <a:latin typeface="Tahoma"/>
                <a:cs typeface="Tahoma"/>
              </a:rPr>
              <a:t>SELECT lista_atribute_2 FROM  </a:t>
            </a:r>
            <a:r>
              <a:rPr sz="2400" b="1" spc="-10" dirty="0">
                <a:latin typeface="Tahoma"/>
                <a:cs typeface="Tahoma"/>
              </a:rPr>
              <a:t>nume_tabel_2 </a:t>
            </a:r>
            <a:r>
              <a:rPr sz="2400" b="1" spc="-5" dirty="0">
                <a:latin typeface="Tahoma"/>
                <a:cs typeface="Tahoma"/>
              </a:rPr>
              <a:t>[WHERE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conditie_2];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149225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SELECT [COD MARFA],[DENUMIRE MARFA],[UNITATE  DE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MASURA],[CALITATE]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FROM [MARFURI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CUMPARATE]</a:t>
            </a:r>
            <a:endParaRPr sz="2400">
              <a:latin typeface="Tahoma"/>
              <a:cs typeface="Tahoma"/>
            </a:endParaRPr>
          </a:p>
          <a:p>
            <a:pPr marL="12700" marR="593725">
              <a:lnSpc>
                <a:spcPct val="100000"/>
              </a:lnSpc>
              <a:tabLst>
                <a:tab pos="1263650" algn="l"/>
              </a:tabLst>
            </a:pP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MINUS	</a:t>
            </a:r>
            <a:r>
              <a:rPr sz="2400" b="1" spc="-5" dirty="0">
                <a:latin typeface="Tahoma"/>
                <a:cs typeface="Tahoma"/>
              </a:rPr>
              <a:t>SELECT [COD MARFA],[DENUMIRE  MARFA],[UNITATE DE MASURA],[CALITATE] FROM  [MARFURI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VANDUTE];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4" name="Date Placeholder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B4D5-7631-4B63-80EE-A1DCBE119EFE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788" y="3461003"/>
            <a:ext cx="137160" cy="137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779" y="3180588"/>
            <a:ext cx="6661404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800" y="3180588"/>
            <a:ext cx="495300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15" y="3799332"/>
            <a:ext cx="379476" cy="393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779" y="3619500"/>
            <a:ext cx="1399032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8427" y="3619500"/>
            <a:ext cx="2517648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50692" y="3619500"/>
            <a:ext cx="495300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15" y="4238244"/>
            <a:ext cx="379476" cy="393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779" y="4058411"/>
            <a:ext cx="1773936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13332" y="4058411"/>
            <a:ext cx="1566671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74620" y="4058411"/>
            <a:ext cx="501395" cy="679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70632" y="4058411"/>
            <a:ext cx="2604516" cy="6797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69764" y="4058411"/>
            <a:ext cx="2014728" cy="679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79107" y="4058411"/>
            <a:ext cx="1319783" cy="679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53511" y="4474464"/>
            <a:ext cx="2238756" cy="701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" y="4424171"/>
            <a:ext cx="1690116" cy="679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2352" y="4424171"/>
            <a:ext cx="493776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0744" y="4424171"/>
            <a:ext cx="495300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15" y="5042915"/>
            <a:ext cx="379476" cy="393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4779" y="4863084"/>
            <a:ext cx="1182624" cy="679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2019" y="4863084"/>
            <a:ext cx="1399032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15667" y="4863084"/>
            <a:ext cx="2517648" cy="6797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27932" y="4863084"/>
            <a:ext cx="495300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915" y="5481828"/>
            <a:ext cx="379476" cy="393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4779" y="5301996"/>
            <a:ext cx="1182624" cy="679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2019" y="5301996"/>
            <a:ext cx="1773936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90572" y="5301996"/>
            <a:ext cx="4439412" cy="6797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" y="5667755"/>
            <a:ext cx="2552700" cy="6797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54935" y="5667755"/>
            <a:ext cx="682751" cy="6797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32304" y="5667755"/>
            <a:ext cx="495300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85115" y="339597"/>
            <a:ext cx="7519034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00"/>
                </a:solidFill>
              </a:rPr>
              <a:t>SELECT DISTINCT </a:t>
            </a:r>
            <a:r>
              <a:rPr sz="2400" b="1" dirty="0">
                <a:solidFill>
                  <a:srgbClr val="000000"/>
                </a:solidFill>
              </a:rPr>
              <a:t>[COD </a:t>
            </a:r>
            <a:r>
              <a:rPr sz="2400" b="1" spc="-5" dirty="0">
                <a:solidFill>
                  <a:srgbClr val="000000"/>
                </a:solidFill>
              </a:rPr>
              <a:t>MARFA], [DENUMIRE </a:t>
            </a:r>
            <a:r>
              <a:rPr sz="2400" b="1" dirty="0">
                <a:solidFill>
                  <a:srgbClr val="000000"/>
                </a:solidFill>
              </a:rPr>
              <a:t>MARFA],  [UNITATE </a:t>
            </a:r>
            <a:r>
              <a:rPr sz="2400" b="1" spc="-5" dirty="0">
                <a:solidFill>
                  <a:srgbClr val="000000"/>
                </a:solidFill>
              </a:rPr>
              <a:t>DE MASURA],</a:t>
            </a:r>
            <a:r>
              <a:rPr sz="2400" b="1" spc="5" dirty="0">
                <a:solidFill>
                  <a:srgbClr val="000000"/>
                </a:solidFill>
              </a:rPr>
              <a:t> </a:t>
            </a:r>
            <a:r>
              <a:rPr sz="2400" b="1" dirty="0">
                <a:solidFill>
                  <a:srgbClr val="000000"/>
                </a:solidFill>
              </a:rPr>
              <a:t>[CALITATE]</a:t>
            </a:r>
            <a:endParaRPr sz="2400" b="1" dirty="0"/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solidFill>
                  <a:srgbClr val="000000"/>
                </a:solidFill>
              </a:rPr>
              <a:t>FROM </a:t>
            </a:r>
            <a:r>
              <a:rPr sz="2400" b="1" dirty="0">
                <a:solidFill>
                  <a:srgbClr val="000000"/>
                </a:solidFill>
              </a:rPr>
              <a:t>[MARFURI</a:t>
            </a:r>
            <a:r>
              <a:rPr sz="2400" b="1" spc="-15" dirty="0">
                <a:solidFill>
                  <a:srgbClr val="000000"/>
                </a:solidFill>
              </a:rPr>
              <a:t> </a:t>
            </a:r>
            <a:r>
              <a:rPr sz="2400" b="1" spc="-5" dirty="0">
                <a:solidFill>
                  <a:srgbClr val="000000"/>
                </a:solidFill>
              </a:rPr>
              <a:t>CUMPARATE]</a:t>
            </a:r>
            <a:endParaRPr sz="2400" b="1" dirty="0"/>
          </a:p>
        </p:txBody>
      </p:sp>
      <p:sp>
        <p:nvSpPr>
          <p:cNvPr id="33" name="object 33"/>
          <p:cNvSpPr txBox="1"/>
          <p:nvPr/>
        </p:nvSpPr>
        <p:spPr>
          <a:xfrm>
            <a:off x="185115" y="1583258"/>
            <a:ext cx="857821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WHERE [MARFURI CUMPARATE].[COD MARFA]=(SELECT</a:t>
            </a:r>
            <a:r>
              <a:rPr sz="2400" spc="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[COD</a:t>
            </a: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ahoma"/>
                <a:cs typeface="Tahoma"/>
              </a:rPr>
              <a:t>MARFA] FROM </a:t>
            </a:r>
            <a:r>
              <a:rPr sz="2400" dirty="0">
                <a:latin typeface="Tahoma"/>
                <a:cs typeface="Tahoma"/>
              </a:rPr>
              <a:t>[MARFURI </a:t>
            </a:r>
            <a:r>
              <a:rPr sz="2400" spc="-5" dirty="0">
                <a:latin typeface="Tahoma"/>
                <a:cs typeface="Tahoma"/>
              </a:rPr>
              <a:t>VANDUTE] </a:t>
            </a:r>
            <a:r>
              <a:rPr sz="2400" dirty="0">
                <a:latin typeface="Tahoma"/>
                <a:cs typeface="Tahoma"/>
              </a:rPr>
              <a:t>WHERE CALITATE=1);</a:t>
            </a:r>
          </a:p>
          <a:p>
            <a:pPr>
              <a:lnSpc>
                <a:spcPct val="100000"/>
              </a:lnSpc>
            </a:pPr>
            <a:endParaRPr sz="2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149860" indent="-137795">
              <a:lnSpc>
                <a:spcPct val="100000"/>
              </a:lnSpc>
              <a:buClr>
                <a:srgbClr val="3333CC"/>
              </a:buClr>
              <a:buSzPct val="56250"/>
              <a:buFont typeface="Wingdings"/>
              <a:buChar char=""/>
              <a:tabLst>
                <a:tab pos="150495" algn="l"/>
              </a:tabLst>
            </a:pPr>
            <a:r>
              <a:rPr sz="2400" b="1" spc="-5" dirty="0">
                <a:latin typeface="Tahoma"/>
                <a:cs typeface="Tahoma"/>
              </a:rPr>
              <a:t>SELECT [domeniu] listă selecţie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câmpuri</a:t>
            </a:r>
            <a:endParaRPr sz="2400" dirty="0">
              <a:latin typeface="Tahoma"/>
              <a:cs typeface="Tahoma"/>
            </a:endParaRPr>
          </a:p>
          <a:p>
            <a:pPr marL="149860" indent="-137795">
              <a:lnSpc>
                <a:spcPct val="100000"/>
              </a:lnSpc>
              <a:spcBef>
                <a:spcPts val="580"/>
              </a:spcBef>
              <a:buClr>
                <a:srgbClr val="3333CC"/>
              </a:buClr>
              <a:buSzPct val="56250"/>
              <a:buFont typeface="Wingdings"/>
              <a:buChar char=""/>
              <a:tabLst>
                <a:tab pos="150495" algn="l"/>
              </a:tabLst>
            </a:pPr>
            <a:r>
              <a:rPr sz="2400" b="1" spc="-5" dirty="0">
                <a:latin typeface="Tahoma"/>
                <a:cs typeface="Tahoma"/>
              </a:rPr>
              <a:t>FROM 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nume</a:t>
            </a: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tabel_1</a:t>
            </a:r>
            <a:endParaRPr sz="2400" dirty="0">
              <a:latin typeface="Tahoma"/>
              <a:cs typeface="Tahoma"/>
            </a:endParaRPr>
          </a:p>
          <a:p>
            <a:pPr marL="12700" marR="1159510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56250"/>
              <a:buFont typeface="Wingdings"/>
              <a:buChar char=""/>
              <a:tabLst>
                <a:tab pos="150495" algn="l"/>
              </a:tabLst>
            </a:pPr>
            <a:r>
              <a:rPr sz="2400" b="1" spc="-5" dirty="0">
                <a:latin typeface="Tahoma"/>
                <a:cs typeface="Tahoma"/>
              </a:rPr>
              <a:t>[WHERE 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tabel_1</a:t>
            </a:r>
            <a:r>
              <a:rPr sz="2400" b="1" spc="-5" dirty="0">
                <a:latin typeface="Tahoma"/>
                <a:cs typeface="Tahoma"/>
              </a:rPr>
              <a:t>.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câmp legătură</a:t>
            </a:r>
            <a:r>
              <a:rPr sz="2400" b="1" spc="-5" dirty="0">
                <a:latin typeface="Tahoma"/>
                <a:cs typeface="Tahoma"/>
              </a:rPr>
              <a:t>=(SELECT 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câmp  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legătură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5115" y="5071109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99819" y="4949190"/>
            <a:ext cx="3131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FROM </a:t>
            </a:r>
            <a:r>
              <a:rPr sz="2400" b="1" spc="-5" dirty="0">
                <a:solidFill>
                  <a:srgbClr val="0000FF"/>
                </a:solidFill>
                <a:latin typeface="Tahoma"/>
                <a:cs typeface="Tahoma"/>
              </a:rPr>
              <a:t>nume</a:t>
            </a:r>
            <a:r>
              <a:rPr sz="2400" b="1" spc="-8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ahoma"/>
                <a:cs typeface="Tahoma"/>
              </a:rPr>
              <a:t>tabel_2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5115" y="5509971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99819" y="5388050"/>
            <a:ext cx="5337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[WHERE </a:t>
            </a:r>
            <a:r>
              <a:rPr sz="2400" b="1" spc="-5" dirty="0">
                <a:solidFill>
                  <a:srgbClr val="0000FF"/>
                </a:solidFill>
                <a:latin typeface="Tahoma"/>
                <a:cs typeface="Tahoma"/>
              </a:rPr>
              <a:t>criteriu de selecţie</a:t>
            </a:r>
            <a:r>
              <a:rPr sz="2400" b="1" spc="-4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ahoma"/>
                <a:cs typeface="Tahoma"/>
              </a:rPr>
              <a:t>pentru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5115" y="5753811"/>
            <a:ext cx="24504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FF"/>
                </a:solidFill>
                <a:latin typeface="Tahoma"/>
                <a:cs typeface="Tahoma"/>
              </a:rPr>
              <a:t>subinterogare</a:t>
            </a:r>
            <a:r>
              <a:rPr sz="2400" b="1" spc="-5" dirty="0">
                <a:latin typeface="Tahoma"/>
                <a:cs typeface="Tahoma"/>
              </a:rPr>
              <a:t>])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1EDB-0FEB-4D34-87C0-A0289A619887}" type="datetime1">
              <a:rPr lang="en-US" smtClean="0"/>
              <a:pPr/>
              <a:t>5/7/2020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5150" y="198373"/>
            <a:ext cx="6134100" cy="196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7717" y="2297429"/>
            <a:ext cx="779907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SELECT DISTINCT [Nrcontract], </a:t>
            </a:r>
            <a:r>
              <a:rPr sz="2400" b="1" spc="-10" dirty="0">
                <a:latin typeface="Tahoma"/>
                <a:cs typeface="Tahoma"/>
              </a:rPr>
              <a:t>codfz, DATA </a:t>
            </a:r>
            <a:r>
              <a:rPr sz="2400" b="1" spc="-5" dirty="0">
                <a:latin typeface="Tahoma"/>
                <a:cs typeface="Tahoma"/>
              </a:rPr>
              <a:t>FROM  CONTRACTE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2457450" algn="l"/>
              </a:tabLst>
            </a:pPr>
            <a:r>
              <a:rPr sz="2400" b="1" dirty="0">
                <a:latin typeface="Tahoma"/>
                <a:cs typeface="Tahoma"/>
              </a:rPr>
              <a:t>WHERE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CODFZ	</a:t>
            </a:r>
            <a:r>
              <a:rPr sz="2400" b="1" dirty="0">
                <a:latin typeface="Tahoma"/>
                <a:cs typeface="Tahoma"/>
              </a:rPr>
              <a:t>NOT</a:t>
            </a:r>
            <a:r>
              <a:rPr sz="2400" b="1" spc="-5" dirty="0">
                <a:latin typeface="Tahoma"/>
                <a:cs typeface="Tahoma"/>
              </a:rPr>
              <a:t> IN</a:t>
            </a:r>
            <a:endParaRPr sz="2400">
              <a:latin typeface="Tahoma"/>
              <a:cs typeface="Tahoma"/>
            </a:endParaRPr>
          </a:p>
          <a:p>
            <a:pPr marL="12700" marR="2435860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(SELECT </a:t>
            </a:r>
            <a:r>
              <a:rPr sz="2400" b="1" spc="-10" dirty="0">
                <a:latin typeface="Tahoma"/>
                <a:cs typeface="Tahoma"/>
              </a:rPr>
              <a:t>CODFZ </a:t>
            </a:r>
            <a:r>
              <a:rPr sz="2400" b="1" spc="-5" dirty="0">
                <a:latin typeface="Tahoma"/>
                <a:cs typeface="Tahoma"/>
              </a:rPr>
              <a:t>FROM CONTRACTE  WHERE([DATA]=</a:t>
            </a:r>
            <a:r>
              <a:rPr sz="2400" b="1" spc="-7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#4/17/2012#));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9350" y="4391025"/>
            <a:ext cx="4868926" cy="1733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45F0-BDD5-4EB4-829A-3DDD1B97502D}" type="datetime1">
              <a:rPr lang="en-US" smtClean="0"/>
              <a:pPr/>
              <a:t>5/7/2020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189" y="295147"/>
            <a:ext cx="7837170" cy="2660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Tahoma"/>
                <a:cs typeface="Tahoma"/>
              </a:rPr>
              <a:t>SELECT DISTINCT </a:t>
            </a:r>
            <a:r>
              <a:rPr sz="3200" b="1" dirty="0">
                <a:latin typeface="Tahoma"/>
                <a:cs typeface="Tahoma"/>
              </a:rPr>
              <a:t>[Nrcontract], </a:t>
            </a:r>
            <a:r>
              <a:rPr sz="3200" b="1" spc="-5" dirty="0">
                <a:latin typeface="Tahoma"/>
                <a:cs typeface="Tahoma"/>
              </a:rPr>
              <a:t>codfz,  DATA </a:t>
            </a:r>
            <a:r>
              <a:rPr sz="3200" b="1" dirty="0">
                <a:latin typeface="Tahoma"/>
                <a:cs typeface="Tahoma"/>
              </a:rPr>
              <a:t>FROM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CONTRACTE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  <a:tabLst>
                <a:tab pos="3394710" algn="l"/>
              </a:tabLst>
            </a:pPr>
            <a:r>
              <a:rPr sz="3200" b="1" dirty="0">
                <a:latin typeface="Tahoma"/>
                <a:cs typeface="Tahoma"/>
              </a:rPr>
              <a:t>WHERE</a:t>
            </a:r>
            <a:r>
              <a:rPr sz="3200" b="1" spc="1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CODFZ	IN</a:t>
            </a:r>
            <a:endParaRPr sz="3200">
              <a:latin typeface="Tahoma"/>
              <a:cs typeface="Tahoma"/>
            </a:endParaRPr>
          </a:p>
          <a:p>
            <a:pPr marL="12700" marR="684530">
              <a:lnSpc>
                <a:spcPct val="100000"/>
              </a:lnSpc>
              <a:spcBef>
                <a:spcPts val="765"/>
              </a:spcBef>
            </a:pPr>
            <a:r>
              <a:rPr sz="3200" b="1" spc="-5" dirty="0">
                <a:latin typeface="Tahoma"/>
                <a:cs typeface="Tahoma"/>
              </a:rPr>
              <a:t>(SELECT CODFZ FROM CONTRACTE  WHERE([DATA]= #4/17/2012#));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0562" y="3700462"/>
            <a:ext cx="6359525" cy="2190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CEAA-F005-47CE-A2B0-D259896FA21C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01004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00CC"/>
                </a:solidFill>
              </a:rPr>
              <a:t>Algebra </a:t>
            </a:r>
            <a:r>
              <a:rPr sz="2800" b="1" spc="-5" dirty="0">
                <a:solidFill>
                  <a:srgbClr val="0000CC"/>
                </a:solidFill>
              </a:rPr>
              <a:t>relaţională: </a:t>
            </a:r>
            <a:r>
              <a:rPr sz="2800" b="1" dirty="0">
                <a:solidFill>
                  <a:srgbClr val="0000CC"/>
                </a:solidFill>
              </a:rPr>
              <a:t>Operatori de</a:t>
            </a:r>
            <a:r>
              <a:rPr sz="2800" b="1" spc="-25" dirty="0">
                <a:solidFill>
                  <a:srgbClr val="0000CC"/>
                </a:solidFill>
              </a:rPr>
              <a:t> </a:t>
            </a:r>
            <a:r>
              <a:rPr sz="2800" b="1" spc="-5" dirty="0" err="1" smtClean="0">
                <a:solidFill>
                  <a:srgbClr val="0000CC"/>
                </a:solidFill>
              </a:rPr>
              <a:t>asamblare</a:t>
            </a:r>
            <a:endParaRPr sz="2800" b="1" spc="-5" dirty="0">
              <a:solidFill>
                <a:srgbClr val="0000CC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295" y="830165"/>
            <a:ext cx="192590" cy="278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7" y="615695"/>
            <a:ext cx="557784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160" y="615695"/>
            <a:ext cx="585216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2204" y="615695"/>
            <a:ext cx="585216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69541" y="1611972"/>
            <a:ext cx="246287" cy="232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68351" y="1611972"/>
            <a:ext cx="168716" cy="237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7950" y="685800"/>
            <a:ext cx="8883650" cy="15504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90"/>
              </a:spcBef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4. 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Produsul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cartezian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 </a:t>
            </a:r>
            <a:r>
              <a:rPr sz="2400" b="1" spc="-5" dirty="0">
                <a:latin typeface="Times New Roman"/>
                <a:cs typeface="Times New Roman"/>
              </a:rPr>
              <a:t>două </a:t>
            </a:r>
            <a:r>
              <a:rPr sz="2400" b="1" spc="-10" dirty="0">
                <a:latin typeface="Times New Roman"/>
                <a:cs typeface="Times New Roman"/>
              </a:rPr>
              <a:t>relaţii </a:t>
            </a: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R </a:t>
            </a:r>
            <a:r>
              <a:rPr sz="2400" b="1" dirty="0">
                <a:latin typeface="Times New Roman"/>
                <a:cs typeface="Times New Roman"/>
              </a:rPr>
              <a:t>şi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 </a:t>
            </a:r>
            <a:r>
              <a:rPr sz="2400" b="1" spc="-5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>
                <a:latin typeface="Times New Roman"/>
                <a:cs typeface="Times New Roman"/>
              </a:rPr>
              <a:t>x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b="1" spc="-5" dirty="0">
                <a:latin typeface="Times New Roman"/>
                <a:cs typeface="Times New Roman"/>
              </a:rPr>
              <a:t>) </a:t>
            </a:r>
            <a:r>
              <a:rPr sz="2400" b="1" dirty="0">
                <a:latin typeface="Times New Roman"/>
                <a:cs typeface="Times New Roman"/>
              </a:rPr>
              <a:t>este o </a:t>
            </a:r>
            <a:r>
              <a:rPr sz="2400" b="1" spc="-10" dirty="0">
                <a:latin typeface="Times New Roman"/>
                <a:cs typeface="Times New Roman"/>
              </a:rPr>
              <a:t>relaţie </a:t>
            </a:r>
            <a:r>
              <a:rPr sz="2400" b="1" dirty="0">
                <a:solidFill>
                  <a:srgbClr val="336600"/>
                </a:solidFill>
                <a:latin typeface="Times New Roman"/>
                <a:cs typeface="Times New Roman"/>
              </a:rPr>
              <a:t>T </a:t>
            </a:r>
            <a:r>
              <a:rPr sz="2400" b="1" dirty="0">
                <a:latin typeface="Times New Roman"/>
                <a:cs typeface="Times New Roman"/>
              </a:rPr>
              <a:t> stocând </a:t>
            </a:r>
            <a:r>
              <a:rPr sz="2400" b="1" spc="-5" dirty="0">
                <a:latin typeface="Times New Roman"/>
                <a:cs typeface="Times New Roman"/>
              </a:rPr>
              <a:t>mulţimea </a:t>
            </a:r>
            <a:r>
              <a:rPr sz="2400" b="1" spc="-10" dirty="0">
                <a:latin typeface="Times New Roman"/>
                <a:cs typeface="Times New Roman"/>
              </a:rPr>
              <a:t>perechilor </a:t>
            </a:r>
            <a:r>
              <a:rPr sz="2400" b="1" spc="-5" dirty="0">
                <a:latin typeface="Times New Roman"/>
                <a:cs typeface="Times New Roman"/>
              </a:rPr>
              <a:t>obţinute prin concatenarea  înregistrărilor aparţinând lui </a:t>
            </a: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R </a:t>
            </a:r>
            <a:r>
              <a:rPr sz="2400" b="1" spc="-5" dirty="0">
                <a:latin typeface="Times New Roman"/>
                <a:cs typeface="Times New Roman"/>
              </a:rPr>
              <a:t>cu </a:t>
            </a:r>
            <a:r>
              <a:rPr sz="2400" b="1" dirty="0">
                <a:latin typeface="Times New Roman"/>
                <a:cs typeface="Times New Roman"/>
              </a:rPr>
              <a:t>cele </a:t>
            </a:r>
            <a:r>
              <a:rPr sz="2400" b="1" spc="-5" dirty="0">
                <a:latin typeface="Times New Roman"/>
                <a:cs typeface="Times New Roman"/>
              </a:rPr>
              <a:t>aparţinând lui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b="1" spc="-5" dirty="0" smtClean="0">
                <a:latin typeface="Times New Roman"/>
                <a:cs typeface="Times New Roman"/>
              </a:rPr>
              <a:t>.</a:t>
            </a:r>
            <a:r>
              <a:rPr lang="ro-MO" sz="2400" b="1" spc="-5" dirty="0" smtClean="0">
                <a:latin typeface="Times New Roman"/>
                <a:cs typeface="Times New Roman"/>
              </a:rPr>
              <a:t> </a:t>
            </a:r>
          </a:p>
          <a:p>
            <a:pPr marL="12700" marR="5080" algn="just">
              <a:lnSpc>
                <a:spcPct val="100200"/>
              </a:lnSpc>
              <a:spcBef>
                <a:spcPts val="90"/>
              </a:spcBef>
            </a:pPr>
            <a:r>
              <a:rPr lang="en-US" sz="2400" b="1" spc="-5" dirty="0" smtClean="0">
                <a:latin typeface="Tahoma"/>
                <a:cs typeface="Tahoma"/>
              </a:rPr>
              <a:t>T= </a:t>
            </a:r>
            <a:r>
              <a:rPr lang="en-US" sz="2400" b="1" dirty="0" smtClean="0">
                <a:latin typeface="Tahoma"/>
                <a:cs typeface="Tahoma"/>
              </a:rPr>
              <a:t>(R x</a:t>
            </a:r>
            <a:r>
              <a:rPr lang="en-US" sz="2400" b="1" spc="-30" dirty="0" smtClean="0">
                <a:latin typeface="Tahoma"/>
                <a:cs typeface="Tahoma"/>
              </a:rPr>
              <a:t> </a:t>
            </a:r>
            <a:r>
              <a:rPr lang="en-US" sz="2400" b="1" spc="-5" dirty="0" smtClean="0">
                <a:latin typeface="Tahoma"/>
                <a:cs typeface="Tahoma"/>
              </a:rPr>
              <a:t>S)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78753" y="2327569"/>
            <a:ext cx="188058" cy="1788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96567" y="2185416"/>
            <a:ext cx="365760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304800" y="2438400"/>
          <a:ext cx="1753235" cy="2651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585"/>
                <a:gridCol w="882650"/>
              </a:tblGrid>
              <a:tr h="781697">
                <a:tc gridSpan="2">
                  <a:txBody>
                    <a:bodyPr/>
                    <a:lstStyle/>
                    <a:p>
                      <a:pPr marL="4146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Relaţia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333CC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21537"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B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21538"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10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26351"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3950208" y="2318412"/>
            <a:ext cx="137160" cy="1880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25823" y="2180844"/>
            <a:ext cx="365760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362200" y="2438400"/>
          <a:ext cx="2439034" cy="3057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165"/>
                <a:gridCol w="814705"/>
                <a:gridCol w="812164"/>
              </a:tblGrid>
              <a:tr h="614299">
                <a:tc gridSpan="3">
                  <a:txBody>
                    <a:bodyPr/>
                    <a:lstStyle/>
                    <a:p>
                      <a:pPr marL="74866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Relaţia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09600">
                <a:tc>
                  <a:txBody>
                    <a:bodyPr/>
                    <a:lstStyle/>
                    <a:p>
                      <a:pPr marR="32575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R="29019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R="29019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14426">
                <a:tc>
                  <a:txBody>
                    <a:bodyPr/>
                    <a:lstStyle/>
                    <a:p>
                      <a:pPr marR="29019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7467600" y="1879092"/>
            <a:ext cx="626364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72983" y="1879092"/>
            <a:ext cx="598931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66531" y="1888235"/>
            <a:ext cx="481583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88788" y="2284476"/>
            <a:ext cx="598424" cy="6904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81828" y="2279904"/>
            <a:ext cx="495300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49136" y="2284476"/>
            <a:ext cx="604646" cy="6904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48400" y="2279904"/>
            <a:ext cx="495300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19900" y="2284476"/>
            <a:ext cx="598932" cy="6904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13447" y="2279904"/>
            <a:ext cx="495300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80248" y="2284476"/>
            <a:ext cx="605155" cy="6904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80019" y="2279904"/>
            <a:ext cx="495300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51139" y="2284476"/>
            <a:ext cx="591692" cy="6904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37447" y="2279904"/>
            <a:ext cx="495300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5167376" y="1906587"/>
          <a:ext cx="3841108" cy="4668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85"/>
                <a:gridCol w="533400"/>
                <a:gridCol w="113665"/>
                <a:gridCol w="113665"/>
                <a:gridCol w="544195"/>
                <a:gridCol w="113665"/>
                <a:gridCol w="113665"/>
                <a:gridCol w="533400"/>
                <a:gridCol w="113664"/>
                <a:gridCol w="113664"/>
                <a:gridCol w="544194"/>
                <a:gridCol w="113664"/>
                <a:gridCol w="113664"/>
                <a:gridCol w="532129"/>
                <a:gridCol w="123189"/>
              </a:tblGrid>
              <a:tr h="3992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 gridSpan="13">
                  <a:txBody>
                    <a:bodyPr/>
                    <a:lstStyle/>
                    <a:p>
                      <a:pPr marL="652780">
                        <a:lnSpc>
                          <a:spcPts val="2735"/>
                        </a:lnSpc>
                        <a:spcBef>
                          <a:spcPts val="309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Relaţia </a:t>
                      </a:r>
                      <a:r>
                        <a:rPr sz="2400" b="1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2400" b="1" spc="-5" dirty="0" smtClean="0">
                          <a:latin typeface="Wingdings"/>
                          <a:cs typeface="Wingdings"/>
                        </a:rPr>
                        <a:t></a:t>
                      </a:r>
                      <a:r>
                        <a:rPr sz="2400" b="1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 err="1" smtClean="0">
                          <a:solidFill>
                            <a:srgbClr val="3333CC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2400" b="1" spc="-5" dirty="0" err="1" smtClean="0">
                          <a:latin typeface="Tahoma"/>
                          <a:cs typeface="Tahoma"/>
                        </a:rPr>
                        <a:t>x</a:t>
                      </a:r>
                      <a:r>
                        <a:rPr sz="2400" b="1" spc="-5" dirty="0" err="1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39369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09600">
                <a:tc gridSpan="3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1905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c3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d3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e3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11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c3</a:t>
                      </a:r>
                      <a:endParaRPr sz="2400" dirty="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d3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e3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6D8E-5CCB-457F-BE58-F3AC129352A0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0800" y="0"/>
            <a:ext cx="453923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Tahoma"/>
                <a:cs typeface="Tahoma"/>
              </a:rPr>
              <a:t>PRODUS</a:t>
            </a:r>
            <a:r>
              <a:rPr sz="2800" b="1" spc="-9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ahoma"/>
                <a:cs typeface="Tahoma"/>
              </a:rPr>
              <a:t>CARTEZIAN</a:t>
            </a:r>
            <a:endParaRPr sz="28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5950" y="949325"/>
            <a:ext cx="1451610" cy="274320"/>
          </a:xfrm>
          <a:custGeom>
            <a:avLst/>
            <a:gdLst/>
            <a:ahLst/>
            <a:cxnLst/>
            <a:rect l="l" t="t" r="r" b="b"/>
            <a:pathLst>
              <a:path w="1451610" h="274319">
                <a:moveTo>
                  <a:pt x="0" y="274320"/>
                </a:moveTo>
                <a:lnTo>
                  <a:pt x="1451610" y="274320"/>
                </a:lnTo>
                <a:lnTo>
                  <a:pt x="1451610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67560" y="949325"/>
            <a:ext cx="1604645" cy="274320"/>
          </a:xfrm>
          <a:custGeom>
            <a:avLst/>
            <a:gdLst/>
            <a:ahLst/>
            <a:cxnLst/>
            <a:rect l="l" t="t" r="r" b="b"/>
            <a:pathLst>
              <a:path w="1604645" h="274319">
                <a:moveTo>
                  <a:pt x="0" y="274320"/>
                </a:moveTo>
                <a:lnTo>
                  <a:pt x="1604644" y="274320"/>
                </a:lnTo>
                <a:lnTo>
                  <a:pt x="160464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72204" y="949325"/>
            <a:ext cx="1551305" cy="274320"/>
          </a:xfrm>
          <a:custGeom>
            <a:avLst/>
            <a:gdLst/>
            <a:ahLst/>
            <a:cxnLst/>
            <a:rect l="l" t="t" r="r" b="b"/>
            <a:pathLst>
              <a:path w="1551304" h="274319">
                <a:moveTo>
                  <a:pt x="0" y="274320"/>
                </a:moveTo>
                <a:lnTo>
                  <a:pt x="1551304" y="274320"/>
                </a:lnTo>
                <a:lnTo>
                  <a:pt x="155130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23509" y="949325"/>
            <a:ext cx="935990" cy="274320"/>
          </a:xfrm>
          <a:custGeom>
            <a:avLst/>
            <a:gdLst/>
            <a:ahLst/>
            <a:cxnLst/>
            <a:rect l="l" t="t" r="r" b="b"/>
            <a:pathLst>
              <a:path w="935989" h="274319">
                <a:moveTo>
                  <a:pt x="0" y="274320"/>
                </a:moveTo>
                <a:lnTo>
                  <a:pt x="935989" y="274320"/>
                </a:lnTo>
                <a:lnTo>
                  <a:pt x="93598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5950" y="1223644"/>
            <a:ext cx="1451610" cy="307340"/>
          </a:xfrm>
          <a:custGeom>
            <a:avLst/>
            <a:gdLst/>
            <a:ahLst/>
            <a:cxnLst/>
            <a:rect l="l" t="t" r="r" b="b"/>
            <a:pathLst>
              <a:path w="1451610" h="307340">
                <a:moveTo>
                  <a:pt x="0" y="307339"/>
                </a:moveTo>
                <a:lnTo>
                  <a:pt x="1451610" y="307339"/>
                </a:lnTo>
                <a:lnTo>
                  <a:pt x="1451610" y="0"/>
                </a:lnTo>
                <a:lnTo>
                  <a:pt x="0" y="0"/>
                </a:lnTo>
                <a:lnTo>
                  <a:pt x="0" y="307339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67560" y="1223644"/>
            <a:ext cx="1604645" cy="307340"/>
          </a:xfrm>
          <a:custGeom>
            <a:avLst/>
            <a:gdLst/>
            <a:ahLst/>
            <a:cxnLst/>
            <a:rect l="l" t="t" r="r" b="b"/>
            <a:pathLst>
              <a:path w="1604645" h="307340">
                <a:moveTo>
                  <a:pt x="0" y="307339"/>
                </a:moveTo>
                <a:lnTo>
                  <a:pt x="1604644" y="307339"/>
                </a:lnTo>
                <a:lnTo>
                  <a:pt x="1604644" y="0"/>
                </a:lnTo>
                <a:lnTo>
                  <a:pt x="0" y="0"/>
                </a:lnTo>
                <a:lnTo>
                  <a:pt x="0" y="307339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72204" y="1223644"/>
            <a:ext cx="1551305" cy="307340"/>
          </a:xfrm>
          <a:custGeom>
            <a:avLst/>
            <a:gdLst/>
            <a:ahLst/>
            <a:cxnLst/>
            <a:rect l="l" t="t" r="r" b="b"/>
            <a:pathLst>
              <a:path w="1551304" h="307340">
                <a:moveTo>
                  <a:pt x="0" y="307339"/>
                </a:moveTo>
                <a:lnTo>
                  <a:pt x="1551304" y="307339"/>
                </a:lnTo>
                <a:lnTo>
                  <a:pt x="1551304" y="0"/>
                </a:lnTo>
                <a:lnTo>
                  <a:pt x="0" y="0"/>
                </a:lnTo>
                <a:lnTo>
                  <a:pt x="0" y="307339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23509" y="1223644"/>
            <a:ext cx="935990" cy="307340"/>
          </a:xfrm>
          <a:custGeom>
            <a:avLst/>
            <a:gdLst/>
            <a:ahLst/>
            <a:cxnLst/>
            <a:rect l="l" t="t" r="r" b="b"/>
            <a:pathLst>
              <a:path w="935989" h="307340">
                <a:moveTo>
                  <a:pt x="0" y="307339"/>
                </a:moveTo>
                <a:lnTo>
                  <a:pt x="935989" y="307339"/>
                </a:lnTo>
                <a:lnTo>
                  <a:pt x="935989" y="0"/>
                </a:lnTo>
                <a:lnTo>
                  <a:pt x="0" y="0"/>
                </a:lnTo>
                <a:lnTo>
                  <a:pt x="0" y="307339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950" y="1530985"/>
            <a:ext cx="1451610" cy="274320"/>
          </a:xfrm>
          <a:custGeom>
            <a:avLst/>
            <a:gdLst/>
            <a:ahLst/>
            <a:cxnLst/>
            <a:rect l="l" t="t" r="r" b="b"/>
            <a:pathLst>
              <a:path w="1451610" h="274319">
                <a:moveTo>
                  <a:pt x="0" y="274320"/>
                </a:moveTo>
                <a:lnTo>
                  <a:pt x="1451610" y="274320"/>
                </a:lnTo>
                <a:lnTo>
                  <a:pt x="1451610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67560" y="1530985"/>
            <a:ext cx="1604645" cy="274320"/>
          </a:xfrm>
          <a:custGeom>
            <a:avLst/>
            <a:gdLst/>
            <a:ahLst/>
            <a:cxnLst/>
            <a:rect l="l" t="t" r="r" b="b"/>
            <a:pathLst>
              <a:path w="1604645" h="274319">
                <a:moveTo>
                  <a:pt x="0" y="274320"/>
                </a:moveTo>
                <a:lnTo>
                  <a:pt x="1604644" y="274320"/>
                </a:lnTo>
                <a:lnTo>
                  <a:pt x="160464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72204" y="1530985"/>
            <a:ext cx="1551305" cy="274320"/>
          </a:xfrm>
          <a:custGeom>
            <a:avLst/>
            <a:gdLst/>
            <a:ahLst/>
            <a:cxnLst/>
            <a:rect l="l" t="t" r="r" b="b"/>
            <a:pathLst>
              <a:path w="1551304" h="274319">
                <a:moveTo>
                  <a:pt x="0" y="274320"/>
                </a:moveTo>
                <a:lnTo>
                  <a:pt x="1551304" y="274320"/>
                </a:lnTo>
                <a:lnTo>
                  <a:pt x="155130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23509" y="1530985"/>
            <a:ext cx="935990" cy="274320"/>
          </a:xfrm>
          <a:custGeom>
            <a:avLst/>
            <a:gdLst/>
            <a:ahLst/>
            <a:cxnLst/>
            <a:rect l="l" t="t" r="r" b="b"/>
            <a:pathLst>
              <a:path w="935989" h="274319">
                <a:moveTo>
                  <a:pt x="0" y="274320"/>
                </a:moveTo>
                <a:lnTo>
                  <a:pt x="935989" y="274320"/>
                </a:lnTo>
                <a:lnTo>
                  <a:pt x="93598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5950" y="1805304"/>
            <a:ext cx="1451610" cy="274320"/>
          </a:xfrm>
          <a:custGeom>
            <a:avLst/>
            <a:gdLst/>
            <a:ahLst/>
            <a:cxnLst/>
            <a:rect l="l" t="t" r="r" b="b"/>
            <a:pathLst>
              <a:path w="1451610" h="274319">
                <a:moveTo>
                  <a:pt x="0" y="274320"/>
                </a:moveTo>
                <a:lnTo>
                  <a:pt x="1451610" y="274320"/>
                </a:lnTo>
                <a:lnTo>
                  <a:pt x="1451610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67560" y="1805304"/>
            <a:ext cx="1604645" cy="274320"/>
          </a:xfrm>
          <a:custGeom>
            <a:avLst/>
            <a:gdLst/>
            <a:ahLst/>
            <a:cxnLst/>
            <a:rect l="l" t="t" r="r" b="b"/>
            <a:pathLst>
              <a:path w="1604645" h="274319">
                <a:moveTo>
                  <a:pt x="0" y="274320"/>
                </a:moveTo>
                <a:lnTo>
                  <a:pt x="1604644" y="274320"/>
                </a:lnTo>
                <a:lnTo>
                  <a:pt x="160464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72204" y="1805304"/>
            <a:ext cx="1551305" cy="274320"/>
          </a:xfrm>
          <a:custGeom>
            <a:avLst/>
            <a:gdLst/>
            <a:ahLst/>
            <a:cxnLst/>
            <a:rect l="l" t="t" r="r" b="b"/>
            <a:pathLst>
              <a:path w="1551304" h="274319">
                <a:moveTo>
                  <a:pt x="0" y="274320"/>
                </a:moveTo>
                <a:lnTo>
                  <a:pt x="1551304" y="274320"/>
                </a:lnTo>
                <a:lnTo>
                  <a:pt x="155130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3509" y="1805304"/>
            <a:ext cx="935990" cy="274320"/>
          </a:xfrm>
          <a:custGeom>
            <a:avLst/>
            <a:gdLst/>
            <a:ahLst/>
            <a:cxnLst/>
            <a:rect l="l" t="t" r="r" b="b"/>
            <a:pathLst>
              <a:path w="935989" h="274319">
                <a:moveTo>
                  <a:pt x="0" y="274320"/>
                </a:moveTo>
                <a:lnTo>
                  <a:pt x="935989" y="274320"/>
                </a:lnTo>
                <a:lnTo>
                  <a:pt x="93598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5950" y="952500"/>
            <a:ext cx="473710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9347" y="952500"/>
            <a:ext cx="25298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2019" y="952500"/>
            <a:ext cx="661416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3124" y="957072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7560" y="952500"/>
            <a:ext cx="928624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85872" y="952500"/>
            <a:ext cx="257556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33116" y="952500"/>
            <a:ext cx="661416" cy="347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84220" y="957072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72204" y="952500"/>
            <a:ext cx="747395" cy="347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09288" y="952500"/>
            <a:ext cx="25298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51959" y="952500"/>
            <a:ext cx="396239" cy="347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37888" y="952500"/>
            <a:ext cx="254508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82084" y="952500"/>
            <a:ext cx="741425" cy="3474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50535" y="957072"/>
            <a:ext cx="172973" cy="3474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23509" y="952500"/>
            <a:ext cx="776477" cy="3474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89676" y="957072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5950" y="1226819"/>
            <a:ext cx="473710" cy="3474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9347" y="1231391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67560" y="1226819"/>
            <a:ext cx="908812" cy="3474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66060" y="1231391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72204" y="1226819"/>
            <a:ext cx="384683" cy="3474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46576" y="1231391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23509" y="1226819"/>
            <a:ext cx="279653" cy="3474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92852" y="1231391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5950" y="1534667"/>
            <a:ext cx="473710" cy="3474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9347" y="1539239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67560" y="1534667"/>
            <a:ext cx="632967" cy="3474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90216" y="1539239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72204" y="1534667"/>
            <a:ext cx="384683" cy="3474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46576" y="1539239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23509" y="1534667"/>
            <a:ext cx="279653" cy="3474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92852" y="1539239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5950" y="1808988"/>
            <a:ext cx="473710" cy="3474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79347" y="1813560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67560" y="1808988"/>
            <a:ext cx="562863" cy="3474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20111" y="1813560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72204" y="1808988"/>
            <a:ext cx="384683" cy="3474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46576" y="1813560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23509" y="1808988"/>
            <a:ext cx="279653" cy="3474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92852" y="1813560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9" name="object 59"/>
          <p:cNvGraphicFramePr>
            <a:graphicFrameLocks noGrp="1"/>
          </p:cNvGraphicFramePr>
          <p:nvPr/>
        </p:nvGraphicFramePr>
        <p:xfrm>
          <a:off x="609600" y="942975"/>
          <a:ext cx="5543547" cy="11302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1610"/>
                <a:gridCol w="1604644"/>
                <a:gridCol w="1551304"/>
                <a:gridCol w="935989"/>
              </a:tblGrid>
              <a:tr h="2743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Unitate de</a:t>
                      </a:r>
                      <a:r>
                        <a:rPr sz="1200" b="1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masura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0733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500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Mere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0" name="object 60"/>
          <p:cNvSpPr txBox="1"/>
          <p:nvPr/>
        </p:nvSpPr>
        <p:spPr>
          <a:xfrm>
            <a:off x="4730496" y="6522632"/>
            <a:ext cx="195580" cy="21526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ahoma"/>
                <a:cs typeface="Tahoma"/>
              </a:rPr>
              <a:t>16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25475" y="2598712"/>
            <a:ext cx="971550" cy="548640"/>
          </a:xfrm>
          <a:custGeom>
            <a:avLst/>
            <a:gdLst/>
            <a:ahLst/>
            <a:cxnLst/>
            <a:rect l="l" t="t" r="r" b="b"/>
            <a:pathLst>
              <a:path w="971550" h="548639">
                <a:moveTo>
                  <a:pt x="0" y="548474"/>
                </a:moveTo>
                <a:lnTo>
                  <a:pt x="971550" y="548474"/>
                </a:lnTo>
                <a:lnTo>
                  <a:pt x="971550" y="0"/>
                </a:lnTo>
                <a:lnTo>
                  <a:pt x="0" y="0"/>
                </a:lnTo>
                <a:lnTo>
                  <a:pt x="0" y="548474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7025" y="2598712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39">
                <a:moveTo>
                  <a:pt x="0" y="548474"/>
                </a:moveTo>
                <a:lnTo>
                  <a:pt x="914400" y="548474"/>
                </a:lnTo>
                <a:lnTo>
                  <a:pt x="914400" y="0"/>
                </a:lnTo>
                <a:lnTo>
                  <a:pt x="0" y="0"/>
                </a:lnTo>
                <a:lnTo>
                  <a:pt x="0" y="548474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5475" y="3147263"/>
            <a:ext cx="971550" cy="274320"/>
          </a:xfrm>
          <a:custGeom>
            <a:avLst/>
            <a:gdLst/>
            <a:ahLst/>
            <a:cxnLst/>
            <a:rect l="l" t="t" r="r" b="b"/>
            <a:pathLst>
              <a:path w="971550" h="274320">
                <a:moveTo>
                  <a:pt x="0" y="274243"/>
                </a:moveTo>
                <a:lnTo>
                  <a:pt x="971550" y="274243"/>
                </a:lnTo>
                <a:lnTo>
                  <a:pt x="971550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97025" y="3147263"/>
            <a:ext cx="914400" cy="274320"/>
          </a:xfrm>
          <a:custGeom>
            <a:avLst/>
            <a:gdLst/>
            <a:ahLst/>
            <a:cxnLst/>
            <a:rect l="l" t="t" r="r" b="b"/>
            <a:pathLst>
              <a:path w="914400" h="274320">
                <a:moveTo>
                  <a:pt x="0" y="274243"/>
                </a:moveTo>
                <a:lnTo>
                  <a:pt x="914400" y="274243"/>
                </a:lnTo>
                <a:lnTo>
                  <a:pt x="914400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5475" y="3421456"/>
            <a:ext cx="971550" cy="274320"/>
          </a:xfrm>
          <a:custGeom>
            <a:avLst/>
            <a:gdLst/>
            <a:ahLst/>
            <a:cxnLst/>
            <a:rect l="l" t="t" r="r" b="b"/>
            <a:pathLst>
              <a:path w="971550" h="274320">
                <a:moveTo>
                  <a:pt x="0" y="274243"/>
                </a:moveTo>
                <a:lnTo>
                  <a:pt x="971550" y="274243"/>
                </a:lnTo>
                <a:lnTo>
                  <a:pt x="971550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97025" y="3421456"/>
            <a:ext cx="914400" cy="274320"/>
          </a:xfrm>
          <a:custGeom>
            <a:avLst/>
            <a:gdLst/>
            <a:ahLst/>
            <a:cxnLst/>
            <a:rect l="l" t="t" r="r" b="b"/>
            <a:pathLst>
              <a:path w="914400" h="274320">
                <a:moveTo>
                  <a:pt x="0" y="274243"/>
                </a:moveTo>
                <a:lnTo>
                  <a:pt x="914400" y="274243"/>
                </a:lnTo>
                <a:lnTo>
                  <a:pt x="914400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97025" y="2592323"/>
            <a:ext cx="0" cy="1109980"/>
          </a:xfrm>
          <a:custGeom>
            <a:avLst/>
            <a:gdLst/>
            <a:ahLst/>
            <a:cxnLst/>
            <a:rect l="l" t="t" r="r" b="b"/>
            <a:pathLst>
              <a:path h="1109979">
                <a:moveTo>
                  <a:pt x="0" y="0"/>
                </a:moveTo>
                <a:lnTo>
                  <a:pt x="0" y="110972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9125" y="3147186"/>
            <a:ext cx="1898650" cy="0"/>
          </a:xfrm>
          <a:custGeom>
            <a:avLst/>
            <a:gdLst/>
            <a:ahLst/>
            <a:cxnLst/>
            <a:rect l="l" t="t" r="r" b="b"/>
            <a:pathLst>
              <a:path w="1898650">
                <a:moveTo>
                  <a:pt x="0" y="0"/>
                </a:moveTo>
                <a:lnTo>
                  <a:pt x="189865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9125" y="3421507"/>
            <a:ext cx="1898650" cy="0"/>
          </a:xfrm>
          <a:custGeom>
            <a:avLst/>
            <a:gdLst/>
            <a:ahLst/>
            <a:cxnLst/>
            <a:rect l="l" t="t" r="r" b="b"/>
            <a:pathLst>
              <a:path w="1898650">
                <a:moveTo>
                  <a:pt x="0" y="0"/>
                </a:moveTo>
                <a:lnTo>
                  <a:pt x="18986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25475" y="2592323"/>
            <a:ext cx="0" cy="1109980"/>
          </a:xfrm>
          <a:custGeom>
            <a:avLst/>
            <a:gdLst/>
            <a:ahLst/>
            <a:cxnLst/>
            <a:rect l="l" t="t" r="r" b="b"/>
            <a:pathLst>
              <a:path h="1109979">
                <a:moveTo>
                  <a:pt x="0" y="0"/>
                </a:moveTo>
                <a:lnTo>
                  <a:pt x="0" y="110972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11425" y="2592323"/>
            <a:ext cx="0" cy="1109980"/>
          </a:xfrm>
          <a:custGeom>
            <a:avLst/>
            <a:gdLst/>
            <a:ahLst/>
            <a:cxnLst/>
            <a:rect l="l" t="t" r="r" b="b"/>
            <a:pathLst>
              <a:path h="1109979">
                <a:moveTo>
                  <a:pt x="0" y="0"/>
                </a:moveTo>
                <a:lnTo>
                  <a:pt x="0" y="110972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19125" y="2598673"/>
            <a:ext cx="1898650" cy="0"/>
          </a:xfrm>
          <a:custGeom>
            <a:avLst/>
            <a:gdLst/>
            <a:ahLst/>
            <a:cxnLst/>
            <a:rect l="l" t="t" r="r" b="b"/>
            <a:pathLst>
              <a:path w="1898650">
                <a:moveTo>
                  <a:pt x="0" y="0"/>
                </a:moveTo>
                <a:lnTo>
                  <a:pt x="18986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19125" y="3695700"/>
            <a:ext cx="1898650" cy="0"/>
          </a:xfrm>
          <a:custGeom>
            <a:avLst/>
            <a:gdLst/>
            <a:ahLst/>
            <a:cxnLst/>
            <a:rect l="l" t="t" r="r" b="b"/>
            <a:pathLst>
              <a:path w="1898650">
                <a:moveTo>
                  <a:pt x="0" y="0"/>
                </a:moveTo>
                <a:lnTo>
                  <a:pt x="18986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25475" y="2601467"/>
            <a:ext cx="698881" cy="3474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4044" y="2601467"/>
            <a:ext cx="256031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5475" y="2875788"/>
            <a:ext cx="878713" cy="3474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93875" y="2880360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97025" y="2601467"/>
            <a:ext cx="891667" cy="3474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278379" y="2606039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5475" y="3150107"/>
            <a:ext cx="572388" cy="3474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87552" y="3154679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97025" y="3150107"/>
            <a:ext cx="474091" cy="34747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60804" y="3154679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25475" y="3424428"/>
            <a:ext cx="572388" cy="34747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87552" y="3429000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625475" y="3421507"/>
            <a:ext cx="971550" cy="27432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425"/>
              </a:spcBef>
            </a:pPr>
            <a:r>
              <a:rPr sz="1200" b="1" dirty="0">
                <a:latin typeface="Tahoma"/>
                <a:cs typeface="Tahoma"/>
              </a:rPr>
              <a:t>2002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597025" y="3424428"/>
            <a:ext cx="474091" cy="3474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60804" y="3429000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1597025" y="3421507"/>
            <a:ext cx="914400" cy="27432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425"/>
              </a:spcBef>
            </a:pPr>
            <a:r>
              <a:rPr sz="1200" b="1" dirty="0">
                <a:latin typeface="Tahoma"/>
                <a:cs typeface="Tahoma"/>
              </a:rPr>
              <a:t>300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615950" y="4338675"/>
            <a:ext cx="1407795" cy="822960"/>
          </a:xfrm>
          <a:custGeom>
            <a:avLst/>
            <a:gdLst/>
            <a:ahLst/>
            <a:cxnLst/>
            <a:rect l="l" t="t" r="r" b="b"/>
            <a:pathLst>
              <a:path w="1407795" h="822960">
                <a:moveTo>
                  <a:pt x="0" y="822858"/>
                </a:moveTo>
                <a:lnTo>
                  <a:pt x="1407414" y="822858"/>
                </a:lnTo>
                <a:lnTo>
                  <a:pt x="1407414" y="0"/>
                </a:lnTo>
                <a:lnTo>
                  <a:pt x="0" y="0"/>
                </a:lnTo>
                <a:lnTo>
                  <a:pt x="0" y="822858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023364" y="4338675"/>
            <a:ext cx="1443355" cy="822960"/>
          </a:xfrm>
          <a:custGeom>
            <a:avLst/>
            <a:gdLst/>
            <a:ahLst/>
            <a:cxnLst/>
            <a:rect l="l" t="t" r="r" b="b"/>
            <a:pathLst>
              <a:path w="1443354" h="822960">
                <a:moveTo>
                  <a:pt x="0" y="822858"/>
                </a:moveTo>
                <a:lnTo>
                  <a:pt x="1443227" y="822858"/>
                </a:lnTo>
                <a:lnTo>
                  <a:pt x="1443227" y="0"/>
                </a:lnTo>
                <a:lnTo>
                  <a:pt x="0" y="0"/>
                </a:lnTo>
                <a:lnTo>
                  <a:pt x="0" y="822858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66591" y="4338675"/>
            <a:ext cx="923925" cy="822960"/>
          </a:xfrm>
          <a:custGeom>
            <a:avLst/>
            <a:gdLst/>
            <a:ahLst/>
            <a:cxnLst/>
            <a:rect l="l" t="t" r="r" b="b"/>
            <a:pathLst>
              <a:path w="923925" h="822960">
                <a:moveTo>
                  <a:pt x="0" y="822858"/>
                </a:moveTo>
                <a:lnTo>
                  <a:pt x="923683" y="822858"/>
                </a:lnTo>
                <a:lnTo>
                  <a:pt x="923683" y="0"/>
                </a:lnTo>
                <a:lnTo>
                  <a:pt x="0" y="0"/>
                </a:lnTo>
                <a:lnTo>
                  <a:pt x="0" y="822858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390263" y="4338675"/>
            <a:ext cx="808355" cy="822960"/>
          </a:xfrm>
          <a:custGeom>
            <a:avLst/>
            <a:gdLst/>
            <a:ahLst/>
            <a:cxnLst/>
            <a:rect l="l" t="t" r="r" b="b"/>
            <a:pathLst>
              <a:path w="808354" h="822960">
                <a:moveTo>
                  <a:pt x="0" y="822858"/>
                </a:moveTo>
                <a:lnTo>
                  <a:pt x="808215" y="822858"/>
                </a:lnTo>
                <a:lnTo>
                  <a:pt x="808215" y="0"/>
                </a:lnTo>
                <a:lnTo>
                  <a:pt x="0" y="0"/>
                </a:lnTo>
                <a:lnTo>
                  <a:pt x="0" y="822858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198490" y="4338675"/>
            <a:ext cx="1207770" cy="822960"/>
          </a:xfrm>
          <a:custGeom>
            <a:avLst/>
            <a:gdLst/>
            <a:ahLst/>
            <a:cxnLst/>
            <a:rect l="l" t="t" r="r" b="b"/>
            <a:pathLst>
              <a:path w="1207770" h="822960">
                <a:moveTo>
                  <a:pt x="0" y="822858"/>
                </a:moveTo>
                <a:lnTo>
                  <a:pt x="1207198" y="822858"/>
                </a:lnTo>
                <a:lnTo>
                  <a:pt x="1207198" y="0"/>
                </a:lnTo>
                <a:lnTo>
                  <a:pt x="0" y="0"/>
                </a:lnTo>
                <a:lnTo>
                  <a:pt x="0" y="822858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05753" y="4338675"/>
            <a:ext cx="709930" cy="822960"/>
          </a:xfrm>
          <a:custGeom>
            <a:avLst/>
            <a:gdLst/>
            <a:ahLst/>
            <a:cxnLst/>
            <a:rect l="l" t="t" r="r" b="b"/>
            <a:pathLst>
              <a:path w="709929" h="822960">
                <a:moveTo>
                  <a:pt x="0" y="822858"/>
                </a:moveTo>
                <a:lnTo>
                  <a:pt x="709434" y="822858"/>
                </a:lnTo>
                <a:lnTo>
                  <a:pt x="709434" y="0"/>
                </a:lnTo>
                <a:lnTo>
                  <a:pt x="0" y="0"/>
                </a:lnTo>
                <a:lnTo>
                  <a:pt x="0" y="822858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15950" y="5161445"/>
            <a:ext cx="1407795" cy="274320"/>
          </a:xfrm>
          <a:custGeom>
            <a:avLst/>
            <a:gdLst/>
            <a:ahLst/>
            <a:cxnLst/>
            <a:rect l="l" t="t" r="r" b="b"/>
            <a:pathLst>
              <a:path w="1407795" h="274320">
                <a:moveTo>
                  <a:pt x="0" y="274281"/>
                </a:moveTo>
                <a:lnTo>
                  <a:pt x="1407414" y="274281"/>
                </a:lnTo>
                <a:lnTo>
                  <a:pt x="1407414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023364" y="5161445"/>
            <a:ext cx="1443355" cy="274320"/>
          </a:xfrm>
          <a:custGeom>
            <a:avLst/>
            <a:gdLst/>
            <a:ahLst/>
            <a:cxnLst/>
            <a:rect l="l" t="t" r="r" b="b"/>
            <a:pathLst>
              <a:path w="1443354" h="274320">
                <a:moveTo>
                  <a:pt x="0" y="274281"/>
                </a:moveTo>
                <a:lnTo>
                  <a:pt x="1443227" y="274281"/>
                </a:lnTo>
                <a:lnTo>
                  <a:pt x="1443227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66591" y="5161445"/>
            <a:ext cx="923925" cy="274320"/>
          </a:xfrm>
          <a:custGeom>
            <a:avLst/>
            <a:gdLst/>
            <a:ahLst/>
            <a:cxnLst/>
            <a:rect l="l" t="t" r="r" b="b"/>
            <a:pathLst>
              <a:path w="923925" h="274320">
                <a:moveTo>
                  <a:pt x="0" y="274281"/>
                </a:moveTo>
                <a:lnTo>
                  <a:pt x="923683" y="274281"/>
                </a:lnTo>
                <a:lnTo>
                  <a:pt x="923683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90263" y="5161445"/>
            <a:ext cx="808355" cy="274320"/>
          </a:xfrm>
          <a:custGeom>
            <a:avLst/>
            <a:gdLst/>
            <a:ahLst/>
            <a:cxnLst/>
            <a:rect l="l" t="t" r="r" b="b"/>
            <a:pathLst>
              <a:path w="808354" h="274320">
                <a:moveTo>
                  <a:pt x="0" y="274281"/>
                </a:moveTo>
                <a:lnTo>
                  <a:pt x="808215" y="274281"/>
                </a:lnTo>
                <a:lnTo>
                  <a:pt x="808215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98490" y="5161445"/>
            <a:ext cx="1207770" cy="274320"/>
          </a:xfrm>
          <a:custGeom>
            <a:avLst/>
            <a:gdLst/>
            <a:ahLst/>
            <a:cxnLst/>
            <a:rect l="l" t="t" r="r" b="b"/>
            <a:pathLst>
              <a:path w="1207770" h="274320">
                <a:moveTo>
                  <a:pt x="0" y="274281"/>
                </a:moveTo>
                <a:lnTo>
                  <a:pt x="1207198" y="274281"/>
                </a:lnTo>
                <a:lnTo>
                  <a:pt x="1207198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05753" y="5161445"/>
            <a:ext cx="709930" cy="274320"/>
          </a:xfrm>
          <a:custGeom>
            <a:avLst/>
            <a:gdLst/>
            <a:ahLst/>
            <a:cxnLst/>
            <a:rect l="l" t="t" r="r" b="b"/>
            <a:pathLst>
              <a:path w="709929" h="274320">
                <a:moveTo>
                  <a:pt x="0" y="274281"/>
                </a:moveTo>
                <a:lnTo>
                  <a:pt x="709434" y="274281"/>
                </a:lnTo>
                <a:lnTo>
                  <a:pt x="709434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15950" y="5435777"/>
            <a:ext cx="1407795" cy="274320"/>
          </a:xfrm>
          <a:custGeom>
            <a:avLst/>
            <a:gdLst/>
            <a:ahLst/>
            <a:cxnLst/>
            <a:rect l="l" t="t" r="r" b="b"/>
            <a:pathLst>
              <a:path w="1407795" h="274320">
                <a:moveTo>
                  <a:pt x="0" y="274281"/>
                </a:moveTo>
                <a:lnTo>
                  <a:pt x="1407414" y="274281"/>
                </a:lnTo>
                <a:lnTo>
                  <a:pt x="1407414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023364" y="5435777"/>
            <a:ext cx="1443355" cy="274320"/>
          </a:xfrm>
          <a:custGeom>
            <a:avLst/>
            <a:gdLst/>
            <a:ahLst/>
            <a:cxnLst/>
            <a:rect l="l" t="t" r="r" b="b"/>
            <a:pathLst>
              <a:path w="1443354" h="274320">
                <a:moveTo>
                  <a:pt x="0" y="274281"/>
                </a:moveTo>
                <a:lnTo>
                  <a:pt x="1443227" y="274281"/>
                </a:lnTo>
                <a:lnTo>
                  <a:pt x="1443227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66591" y="5435777"/>
            <a:ext cx="923925" cy="274320"/>
          </a:xfrm>
          <a:custGeom>
            <a:avLst/>
            <a:gdLst/>
            <a:ahLst/>
            <a:cxnLst/>
            <a:rect l="l" t="t" r="r" b="b"/>
            <a:pathLst>
              <a:path w="923925" h="274320">
                <a:moveTo>
                  <a:pt x="0" y="274281"/>
                </a:moveTo>
                <a:lnTo>
                  <a:pt x="923683" y="274281"/>
                </a:lnTo>
                <a:lnTo>
                  <a:pt x="923683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390263" y="5435777"/>
            <a:ext cx="808355" cy="274320"/>
          </a:xfrm>
          <a:custGeom>
            <a:avLst/>
            <a:gdLst/>
            <a:ahLst/>
            <a:cxnLst/>
            <a:rect l="l" t="t" r="r" b="b"/>
            <a:pathLst>
              <a:path w="808354" h="274320">
                <a:moveTo>
                  <a:pt x="0" y="274281"/>
                </a:moveTo>
                <a:lnTo>
                  <a:pt x="808215" y="274281"/>
                </a:lnTo>
                <a:lnTo>
                  <a:pt x="808215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198490" y="5435777"/>
            <a:ext cx="1207770" cy="274320"/>
          </a:xfrm>
          <a:custGeom>
            <a:avLst/>
            <a:gdLst/>
            <a:ahLst/>
            <a:cxnLst/>
            <a:rect l="l" t="t" r="r" b="b"/>
            <a:pathLst>
              <a:path w="1207770" h="274320">
                <a:moveTo>
                  <a:pt x="0" y="274281"/>
                </a:moveTo>
                <a:lnTo>
                  <a:pt x="1207198" y="274281"/>
                </a:lnTo>
                <a:lnTo>
                  <a:pt x="1207198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405753" y="5435777"/>
            <a:ext cx="709930" cy="274320"/>
          </a:xfrm>
          <a:custGeom>
            <a:avLst/>
            <a:gdLst/>
            <a:ahLst/>
            <a:cxnLst/>
            <a:rect l="l" t="t" r="r" b="b"/>
            <a:pathLst>
              <a:path w="709929" h="274320">
                <a:moveTo>
                  <a:pt x="0" y="274281"/>
                </a:moveTo>
                <a:lnTo>
                  <a:pt x="709434" y="274281"/>
                </a:lnTo>
                <a:lnTo>
                  <a:pt x="709434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15950" y="5710059"/>
            <a:ext cx="1407795" cy="274320"/>
          </a:xfrm>
          <a:custGeom>
            <a:avLst/>
            <a:gdLst/>
            <a:ahLst/>
            <a:cxnLst/>
            <a:rect l="l" t="t" r="r" b="b"/>
            <a:pathLst>
              <a:path w="1407795" h="274320">
                <a:moveTo>
                  <a:pt x="0" y="274281"/>
                </a:moveTo>
                <a:lnTo>
                  <a:pt x="1407414" y="274281"/>
                </a:lnTo>
                <a:lnTo>
                  <a:pt x="1407414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023364" y="5710059"/>
            <a:ext cx="1443355" cy="274320"/>
          </a:xfrm>
          <a:custGeom>
            <a:avLst/>
            <a:gdLst/>
            <a:ahLst/>
            <a:cxnLst/>
            <a:rect l="l" t="t" r="r" b="b"/>
            <a:pathLst>
              <a:path w="1443354" h="274320">
                <a:moveTo>
                  <a:pt x="0" y="274281"/>
                </a:moveTo>
                <a:lnTo>
                  <a:pt x="1443227" y="274281"/>
                </a:lnTo>
                <a:lnTo>
                  <a:pt x="1443227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66591" y="5710059"/>
            <a:ext cx="923925" cy="274320"/>
          </a:xfrm>
          <a:custGeom>
            <a:avLst/>
            <a:gdLst/>
            <a:ahLst/>
            <a:cxnLst/>
            <a:rect l="l" t="t" r="r" b="b"/>
            <a:pathLst>
              <a:path w="923925" h="274320">
                <a:moveTo>
                  <a:pt x="0" y="274281"/>
                </a:moveTo>
                <a:lnTo>
                  <a:pt x="923683" y="274281"/>
                </a:lnTo>
                <a:lnTo>
                  <a:pt x="923683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390263" y="5710059"/>
            <a:ext cx="808355" cy="274320"/>
          </a:xfrm>
          <a:custGeom>
            <a:avLst/>
            <a:gdLst/>
            <a:ahLst/>
            <a:cxnLst/>
            <a:rect l="l" t="t" r="r" b="b"/>
            <a:pathLst>
              <a:path w="808354" h="274320">
                <a:moveTo>
                  <a:pt x="0" y="274281"/>
                </a:moveTo>
                <a:lnTo>
                  <a:pt x="808215" y="274281"/>
                </a:lnTo>
                <a:lnTo>
                  <a:pt x="808215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98490" y="5710059"/>
            <a:ext cx="1207770" cy="274320"/>
          </a:xfrm>
          <a:custGeom>
            <a:avLst/>
            <a:gdLst/>
            <a:ahLst/>
            <a:cxnLst/>
            <a:rect l="l" t="t" r="r" b="b"/>
            <a:pathLst>
              <a:path w="1207770" h="274320">
                <a:moveTo>
                  <a:pt x="0" y="274281"/>
                </a:moveTo>
                <a:lnTo>
                  <a:pt x="1207198" y="274281"/>
                </a:lnTo>
                <a:lnTo>
                  <a:pt x="1207198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405753" y="5710059"/>
            <a:ext cx="709930" cy="274320"/>
          </a:xfrm>
          <a:custGeom>
            <a:avLst/>
            <a:gdLst/>
            <a:ahLst/>
            <a:cxnLst/>
            <a:rect l="l" t="t" r="r" b="b"/>
            <a:pathLst>
              <a:path w="709929" h="274320">
                <a:moveTo>
                  <a:pt x="0" y="274281"/>
                </a:moveTo>
                <a:lnTo>
                  <a:pt x="709434" y="274281"/>
                </a:lnTo>
                <a:lnTo>
                  <a:pt x="709434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15950" y="5984354"/>
            <a:ext cx="1407795" cy="274320"/>
          </a:xfrm>
          <a:custGeom>
            <a:avLst/>
            <a:gdLst/>
            <a:ahLst/>
            <a:cxnLst/>
            <a:rect l="l" t="t" r="r" b="b"/>
            <a:pathLst>
              <a:path w="1407795" h="274320">
                <a:moveTo>
                  <a:pt x="0" y="274281"/>
                </a:moveTo>
                <a:lnTo>
                  <a:pt x="1407414" y="274281"/>
                </a:lnTo>
                <a:lnTo>
                  <a:pt x="1407414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023364" y="5984354"/>
            <a:ext cx="1443355" cy="274320"/>
          </a:xfrm>
          <a:custGeom>
            <a:avLst/>
            <a:gdLst/>
            <a:ahLst/>
            <a:cxnLst/>
            <a:rect l="l" t="t" r="r" b="b"/>
            <a:pathLst>
              <a:path w="1443354" h="274320">
                <a:moveTo>
                  <a:pt x="0" y="274281"/>
                </a:moveTo>
                <a:lnTo>
                  <a:pt x="1443227" y="274281"/>
                </a:lnTo>
                <a:lnTo>
                  <a:pt x="1443227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466591" y="5984354"/>
            <a:ext cx="923925" cy="274320"/>
          </a:xfrm>
          <a:custGeom>
            <a:avLst/>
            <a:gdLst/>
            <a:ahLst/>
            <a:cxnLst/>
            <a:rect l="l" t="t" r="r" b="b"/>
            <a:pathLst>
              <a:path w="923925" h="274320">
                <a:moveTo>
                  <a:pt x="0" y="274281"/>
                </a:moveTo>
                <a:lnTo>
                  <a:pt x="923683" y="274281"/>
                </a:lnTo>
                <a:lnTo>
                  <a:pt x="923683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390263" y="5984354"/>
            <a:ext cx="808355" cy="274320"/>
          </a:xfrm>
          <a:custGeom>
            <a:avLst/>
            <a:gdLst/>
            <a:ahLst/>
            <a:cxnLst/>
            <a:rect l="l" t="t" r="r" b="b"/>
            <a:pathLst>
              <a:path w="808354" h="274320">
                <a:moveTo>
                  <a:pt x="0" y="274281"/>
                </a:moveTo>
                <a:lnTo>
                  <a:pt x="808215" y="274281"/>
                </a:lnTo>
                <a:lnTo>
                  <a:pt x="808215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98490" y="5984354"/>
            <a:ext cx="1207770" cy="274320"/>
          </a:xfrm>
          <a:custGeom>
            <a:avLst/>
            <a:gdLst/>
            <a:ahLst/>
            <a:cxnLst/>
            <a:rect l="l" t="t" r="r" b="b"/>
            <a:pathLst>
              <a:path w="1207770" h="274320">
                <a:moveTo>
                  <a:pt x="0" y="274281"/>
                </a:moveTo>
                <a:lnTo>
                  <a:pt x="1207198" y="274281"/>
                </a:lnTo>
                <a:lnTo>
                  <a:pt x="1207198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05753" y="5984354"/>
            <a:ext cx="709930" cy="274320"/>
          </a:xfrm>
          <a:custGeom>
            <a:avLst/>
            <a:gdLst/>
            <a:ahLst/>
            <a:cxnLst/>
            <a:rect l="l" t="t" r="r" b="b"/>
            <a:pathLst>
              <a:path w="709929" h="274320">
                <a:moveTo>
                  <a:pt x="0" y="274281"/>
                </a:moveTo>
                <a:lnTo>
                  <a:pt x="709434" y="274281"/>
                </a:lnTo>
                <a:lnTo>
                  <a:pt x="709434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15950" y="6258636"/>
            <a:ext cx="1407795" cy="274320"/>
          </a:xfrm>
          <a:custGeom>
            <a:avLst/>
            <a:gdLst/>
            <a:ahLst/>
            <a:cxnLst/>
            <a:rect l="l" t="t" r="r" b="b"/>
            <a:pathLst>
              <a:path w="1407795" h="274320">
                <a:moveTo>
                  <a:pt x="0" y="274281"/>
                </a:moveTo>
                <a:lnTo>
                  <a:pt x="1407414" y="274281"/>
                </a:lnTo>
                <a:lnTo>
                  <a:pt x="1407414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023364" y="6258636"/>
            <a:ext cx="1443355" cy="274320"/>
          </a:xfrm>
          <a:custGeom>
            <a:avLst/>
            <a:gdLst/>
            <a:ahLst/>
            <a:cxnLst/>
            <a:rect l="l" t="t" r="r" b="b"/>
            <a:pathLst>
              <a:path w="1443354" h="274320">
                <a:moveTo>
                  <a:pt x="0" y="274281"/>
                </a:moveTo>
                <a:lnTo>
                  <a:pt x="1443227" y="274281"/>
                </a:lnTo>
                <a:lnTo>
                  <a:pt x="1443227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466591" y="6258636"/>
            <a:ext cx="923925" cy="274320"/>
          </a:xfrm>
          <a:custGeom>
            <a:avLst/>
            <a:gdLst/>
            <a:ahLst/>
            <a:cxnLst/>
            <a:rect l="l" t="t" r="r" b="b"/>
            <a:pathLst>
              <a:path w="923925" h="274320">
                <a:moveTo>
                  <a:pt x="0" y="274281"/>
                </a:moveTo>
                <a:lnTo>
                  <a:pt x="923683" y="274281"/>
                </a:lnTo>
                <a:lnTo>
                  <a:pt x="923683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390263" y="6258636"/>
            <a:ext cx="808355" cy="274320"/>
          </a:xfrm>
          <a:custGeom>
            <a:avLst/>
            <a:gdLst/>
            <a:ahLst/>
            <a:cxnLst/>
            <a:rect l="l" t="t" r="r" b="b"/>
            <a:pathLst>
              <a:path w="808354" h="274320">
                <a:moveTo>
                  <a:pt x="0" y="274281"/>
                </a:moveTo>
                <a:lnTo>
                  <a:pt x="808215" y="274281"/>
                </a:lnTo>
                <a:lnTo>
                  <a:pt x="808215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198490" y="6258636"/>
            <a:ext cx="1207770" cy="274320"/>
          </a:xfrm>
          <a:custGeom>
            <a:avLst/>
            <a:gdLst/>
            <a:ahLst/>
            <a:cxnLst/>
            <a:rect l="l" t="t" r="r" b="b"/>
            <a:pathLst>
              <a:path w="1207770" h="274320">
                <a:moveTo>
                  <a:pt x="0" y="274281"/>
                </a:moveTo>
                <a:lnTo>
                  <a:pt x="1207198" y="274281"/>
                </a:lnTo>
                <a:lnTo>
                  <a:pt x="1207198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405753" y="6258636"/>
            <a:ext cx="709930" cy="274320"/>
          </a:xfrm>
          <a:custGeom>
            <a:avLst/>
            <a:gdLst/>
            <a:ahLst/>
            <a:cxnLst/>
            <a:rect l="l" t="t" r="r" b="b"/>
            <a:pathLst>
              <a:path w="709929" h="274320">
                <a:moveTo>
                  <a:pt x="0" y="274281"/>
                </a:moveTo>
                <a:lnTo>
                  <a:pt x="709434" y="274281"/>
                </a:lnTo>
                <a:lnTo>
                  <a:pt x="709434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15950" y="6532919"/>
            <a:ext cx="1407795" cy="274320"/>
          </a:xfrm>
          <a:custGeom>
            <a:avLst/>
            <a:gdLst/>
            <a:ahLst/>
            <a:cxnLst/>
            <a:rect l="l" t="t" r="r" b="b"/>
            <a:pathLst>
              <a:path w="1407795" h="274320">
                <a:moveTo>
                  <a:pt x="0" y="274281"/>
                </a:moveTo>
                <a:lnTo>
                  <a:pt x="1407414" y="274281"/>
                </a:lnTo>
                <a:lnTo>
                  <a:pt x="1407414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023364" y="6532919"/>
            <a:ext cx="1443355" cy="274320"/>
          </a:xfrm>
          <a:custGeom>
            <a:avLst/>
            <a:gdLst/>
            <a:ahLst/>
            <a:cxnLst/>
            <a:rect l="l" t="t" r="r" b="b"/>
            <a:pathLst>
              <a:path w="1443354" h="274320">
                <a:moveTo>
                  <a:pt x="0" y="274281"/>
                </a:moveTo>
                <a:lnTo>
                  <a:pt x="1443227" y="274281"/>
                </a:lnTo>
                <a:lnTo>
                  <a:pt x="1443227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466591" y="6532919"/>
            <a:ext cx="923925" cy="274320"/>
          </a:xfrm>
          <a:custGeom>
            <a:avLst/>
            <a:gdLst/>
            <a:ahLst/>
            <a:cxnLst/>
            <a:rect l="l" t="t" r="r" b="b"/>
            <a:pathLst>
              <a:path w="923925" h="274320">
                <a:moveTo>
                  <a:pt x="0" y="274281"/>
                </a:moveTo>
                <a:lnTo>
                  <a:pt x="923683" y="274281"/>
                </a:lnTo>
                <a:lnTo>
                  <a:pt x="923683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390263" y="6532919"/>
            <a:ext cx="808355" cy="274320"/>
          </a:xfrm>
          <a:custGeom>
            <a:avLst/>
            <a:gdLst/>
            <a:ahLst/>
            <a:cxnLst/>
            <a:rect l="l" t="t" r="r" b="b"/>
            <a:pathLst>
              <a:path w="808354" h="274320">
                <a:moveTo>
                  <a:pt x="0" y="274281"/>
                </a:moveTo>
                <a:lnTo>
                  <a:pt x="808215" y="274281"/>
                </a:lnTo>
                <a:lnTo>
                  <a:pt x="808215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198490" y="6532919"/>
            <a:ext cx="1207770" cy="274320"/>
          </a:xfrm>
          <a:custGeom>
            <a:avLst/>
            <a:gdLst/>
            <a:ahLst/>
            <a:cxnLst/>
            <a:rect l="l" t="t" r="r" b="b"/>
            <a:pathLst>
              <a:path w="1207770" h="274320">
                <a:moveTo>
                  <a:pt x="0" y="274281"/>
                </a:moveTo>
                <a:lnTo>
                  <a:pt x="1207198" y="274281"/>
                </a:lnTo>
                <a:lnTo>
                  <a:pt x="1207198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405753" y="6532919"/>
            <a:ext cx="709930" cy="274320"/>
          </a:xfrm>
          <a:custGeom>
            <a:avLst/>
            <a:gdLst/>
            <a:ahLst/>
            <a:cxnLst/>
            <a:rect l="l" t="t" r="r" b="b"/>
            <a:pathLst>
              <a:path w="709929" h="274320">
                <a:moveTo>
                  <a:pt x="0" y="274281"/>
                </a:moveTo>
                <a:lnTo>
                  <a:pt x="709434" y="274281"/>
                </a:lnTo>
                <a:lnTo>
                  <a:pt x="709434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5950" y="4341876"/>
            <a:ext cx="473710" cy="3474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79347" y="4341876"/>
            <a:ext cx="25298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22019" y="4341876"/>
            <a:ext cx="661416" cy="34747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373124" y="4346447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023364" y="4341876"/>
            <a:ext cx="928624" cy="3474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741676" y="4341876"/>
            <a:ext cx="257556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88920" y="4341876"/>
            <a:ext cx="661416" cy="34747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240023" y="4346447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466591" y="4341876"/>
            <a:ext cx="745744" cy="34747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002023" y="4341876"/>
            <a:ext cx="254508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466591" y="4616196"/>
            <a:ext cx="367792" cy="34747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624071" y="4616196"/>
            <a:ext cx="254508" cy="3474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66591" y="4890515"/>
            <a:ext cx="750316" cy="34747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006596" y="489508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390263" y="4341876"/>
            <a:ext cx="776097" cy="34747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956047" y="4346447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198490" y="4341876"/>
            <a:ext cx="697865" cy="34747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686044" y="4341876"/>
            <a:ext cx="256032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198490" y="4616196"/>
            <a:ext cx="877697" cy="34747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865876" y="4620767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405753" y="4341876"/>
            <a:ext cx="709434" cy="34747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405753" y="4616196"/>
            <a:ext cx="334899" cy="34747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530340" y="4620767"/>
            <a:ext cx="2484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15950" y="5164835"/>
            <a:ext cx="473710" cy="34747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79347" y="5169408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023364" y="5164835"/>
            <a:ext cx="908812" cy="34747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721864" y="5169408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466591" y="5164835"/>
            <a:ext cx="384556" cy="34747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640835" y="5169408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390263" y="5164835"/>
            <a:ext cx="279273" cy="34747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459223" y="5169408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198490" y="5164835"/>
            <a:ext cx="571373" cy="34747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559552" y="5169408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405753" y="5164835"/>
            <a:ext cx="473582" cy="34747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669023" y="5169408"/>
            <a:ext cx="248411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15950" y="5439155"/>
            <a:ext cx="473710" cy="34747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9347" y="544372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023364" y="5439155"/>
            <a:ext cx="908812" cy="34747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721864" y="544372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466591" y="5439155"/>
            <a:ext cx="384556" cy="34747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640835" y="544372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390263" y="5439155"/>
            <a:ext cx="279273" cy="34747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459223" y="544372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198490" y="5439155"/>
            <a:ext cx="571373" cy="34747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559552" y="544372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405753" y="5439155"/>
            <a:ext cx="473582" cy="34747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669023" y="5443728"/>
            <a:ext cx="2484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15950" y="5713476"/>
            <a:ext cx="473710" cy="34747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9347" y="5718047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023364" y="5713476"/>
            <a:ext cx="632968" cy="34747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446020" y="5718047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466591" y="5713476"/>
            <a:ext cx="384556" cy="34747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640835" y="5718047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390263" y="5713476"/>
            <a:ext cx="279273" cy="34747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459223" y="5718047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198490" y="5713476"/>
            <a:ext cx="571373" cy="34747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559552" y="5718047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405753" y="5713476"/>
            <a:ext cx="473582" cy="34747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669023" y="5718047"/>
            <a:ext cx="248411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15950" y="5987796"/>
            <a:ext cx="473710" cy="34747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9347" y="5992367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023364" y="5987796"/>
            <a:ext cx="632968" cy="34747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446020" y="5992367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466591" y="5987796"/>
            <a:ext cx="384556" cy="34747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640835" y="5992367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390263" y="5987796"/>
            <a:ext cx="279273" cy="34747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459223" y="5992367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198490" y="5987796"/>
            <a:ext cx="571373" cy="34747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559552" y="5992367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405753" y="5987796"/>
            <a:ext cx="473582" cy="34747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669023" y="5992367"/>
            <a:ext cx="2484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15950" y="6262115"/>
            <a:ext cx="473710" cy="34747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79347" y="626668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023364" y="6262115"/>
            <a:ext cx="562864" cy="347472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375916" y="626668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466591" y="6262115"/>
            <a:ext cx="384556" cy="34747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640835" y="626668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390263" y="6262115"/>
            <a:ext cx="279273" cy="34747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59223" y="626668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198490" y="6262115"/>
            <a:ext cx="571373" cy="347472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559552" y="626668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405753" y="6262115"/>
            <a:ext cx="473582" cy="34747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669023" y="6266688"/>
            <a:ext cx="2484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15950" y="6536434"/>
            <a:ext cx="473710" cy="321564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79347" y="6541006"/>
            <a:ext cx="248412" cy="316992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023364" y="6536434"/>
            <a:ext cx="562864" cy="321564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375916" y="6541006"/>
            <a:ext cx="248412" cy="316992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466591" y="6536434"/>
            <a:ext cx="384556" cy="321564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640835" y="6541006"/>
            <a:ext cx="248412" cy="316992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390263" y="6536434"/>
            <a:ext cx="279273" cy="321564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459223" y="6541006"/>
            <a:ext cx="248412" cy="316992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198490" y="6536434"/>
            <a:ext cx="571373" cy="321564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559552" y="6541006"/>
            <a:ext cx="248412" cy="316992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405753" y="6536434"/>
            <a:ext cx="473582" cy="321564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669023" y="6541006"/>
            <a:ext cx="248411" cy="316992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7" name="object 227"/>
          <p:cNvGraphicFramePr>
            <a:graphicFrameLocks noGrp="1"/>
          </p:cNvGraphicFramePr>
          <p:nvPr/>
        </p:nvGraphicFramePr>
        <p:xfrm>
          <a:off x="609600" y="4332223"/>
          <a:ext cx="6496048" cy="24686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160"/>
                <a:gridCol w="1442719"/>
                <a:gridCol w="923289"/>
                <a:gridCol w="807720"/>
                <a:gridCol w="1206500"/>
                <a:gridCol w="708660"/>
              </a:tblGrid>
              <a:tr h="82295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Unitate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69215" marR="278130">
                        <a:lnSpc>
                          <a:spcPct val="150000"/>
                        </a:lnSpc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de 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sur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Numar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comanda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Cantita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b="1" spc="5" dirty="0">
                          <a:latin typeface="Tahoma"/>
                          <a:cs typeface="Tahoma"/>
                        </a:rPr>
                        <a:t>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3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300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28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29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300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28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500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Mere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28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500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Mere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300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28" name="object 228"/>
          <p:cNvSpPr txBox="1"/>
          <p:nvPr/>
        </p:nvSpPr>
        <p:spPr>
          <a:xfrm>
            <a:off x="694740" y="3777233"/>
            <a:ext cx="5808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Cantitati_Marfuri_Vandute T= </a:t>
            </a:r>
            <a:r>
              <a:rPr sz="2400" b="1" dirty="0">
                <a:latin typeface="Tahoma"/>
                <a:cs typeface="Tahoma"/>
              </a:rPr>
              <a:t>(R x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S)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631825" y="1957958"/>
            <a:ext cx="4055110" cy="1438910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760"/>
              </a:spcBef>
            </a:pPr>
            <a:r>
              <a:rPr sz="2400" b="1" spc="-5" dirty="0">
                <a:latin typeface="Tahoma"/>
                <a:cs typeface="Tahoma"/>
              </a:rPr>
              <a:t>Cantitati_Pe_Comenzi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(S)</a:t>
            </a:r>
            <a:endParaRPr sz="2400">
              <a:latin typeface="Tahoma"/>
              <a:cs typeface="Tahoma"/>
            </a:endParaRPr>
          </a:p>
          <a:p>
            <a:pPr marL="62230" marR="2302510">
              <a:lnSpc>
                <a:spcPct val="150000"/>
              </a:lnSpc>
              <a:spcBef>
                <a:spcPts val="110"/>
              </a:spcBef>
              <a:tabLst>
                <a:tab pos="1033780" algn="l"/>
              </a:tabLst>
            </a:pPr>
            <a:r>
              <a:rPr sz="1200" b="1" dirty="0">
                <a:latin typeface="Tahoma"/>
                <a:cs typeface="Tahoma"/>
              </a:rPr>
              <a:t>Nu</a:t>
            </a:r>
            <a:r>
              <a:rPr sz="1200" b="1" spc="-10" dirty="0">
                <a:latin typeface="Tahoma"/>
                <a:cs typeface="Tahoma"/>
              </a:rPr>
              <a:t>m</a:t>
            </a:r>
            <a:r>
              <a:rPr sz="1200" b="1" dirty="0">
                <a:latin typeface="Tahoma"/>
                <a:cs typeface="Tahoma"/>
              </a:rPr>
              <a:t>ar	Can</a:t>
            </a:r>
            <a:r>
              <a:rPr sz="1200" b="1" spc="5" dirty="0">
                <a:latin typeface="Tahoma"/>
                <a:cs typeface="Tahoma"/>
              </a:rPr>
              <a:t>t</a:t>
            </a:r>
            <a:r>
              <a:rPr sz="1200" b="1" dirty="0">
                <a:latin typeface="Tahoma"/>
                <a:cs typeface="Tahoma"/>
              </a:rPr>
              <a:t>itate  </a:t>
            </a:r>
            <a:r>
              <a:rPr sz="1200" b="1" spc="-5" dirty="0">
                <a:latin typeface="Tahoma"/>
                <a:cs typeface="Tahoma"/>
              </a:rPr>
              <a:t>comanda</a:t>
            </a:r>
            <a:endParaRPr sz="1200">
              <a:latin typeface="Tahoma"/>
              <a:cs typeface="Tahoma"/>
            </a:endParaRPr>
          </a:p>
          <a:p>
            <a:pPr marL="62230">
              <a:lnSpc>
                <a:spcPct val="100000"/>
              </a:lnSpc>
              <a:spcBef>
                <a:spcPts val="720"/>
              </a:spcBef>
              <a:tabLst>
                <a:tab pos="1033780" algn="l"/>
              </a:tabLst>
            </a:pPr>
            <a:r>
              <a:rPr sz="1200" b="1" dirty="0">
                <a:latin typeface="Tahoma"/>
                <a:cs typeface="Tahoma"/>
              </a:rPr>
              <a:t>1001	100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0" name="object 230"/>
          <p:cNvSpPr txBox="1">
            <a:spLocks noGrp="1"/>
          </p:cNvSpPr>
          <p:nvPr>
            <p:ph type="title"/>
          </p:nvPr>
        </p:nvSpPr>
        <p:spPr>
          <a:xfrm>
            <a:off x="694740" y="518871"/>
            <a:ext cx="32067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00"/>
                </a:solidFill>
                <a:latin typeface="Tahoma"/>
                <a:cs typeface="Tahoma"/>
              </a:rPr>
              <a:t>Marfuri_Vandute</a:t>
            </a:r>
            <a:r>
              <a:rPr sz="2400" b="1" spc="-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Tahoma"/>
                <a:cs typeface="Tahoma"/>
              </a:rPr>
              <a:t>(R)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31" name="Date Placeholder 2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214D-8A49-430F-8882-663B56D45314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232" name="Slide Number Placeholder 2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685800"/>
            <a:ext cx="8691245" cy="53482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88340" indent="-34290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latin typeface="Tahoma"/>
                <a:cs typeface="Tahoma"/>
              </a:rPr>
              <a:t>În </a:t>
            </a:r>
            <a:r>
              <a:rPr sz="3200" dirty="0">
                <a:latin typeface="Tahoma"/>
                <a:cs typeface="Tahoma"/>
              </a:rPr>
              <a:t>limbajul </a:t>
            </a:r>
            <a:r>
              <a:rPr sz="3200" spc="-5" dirty="0">
                <a:latin typeface="Tahoma"/>
                <a:cs typeface="Tahoma"/>
              </a:rPr>
              <a:t>SQL, </a:t>
            </a:r>
            <a:r>
              <a:rPr sz="3200" dirty="0">
                <a:latin typeface="Tahoma"/>
                <a:cs typeface="Tahoma"/>
              </a:rPr>
              <a:t>produsul </a:t>
            </a:r>
            <a:r>
              <a:rPr sz="3200" spc="-5" dirty="0">
                <a:latin typeface="Tahoma"/>
                <a:cs typeface="Tahoma"/>
              </a:rPr>
              <a:t>cartezian </a:t>
            </a:r>
            <a:r>
              <a:rPr sz="3200" dirty="0">
                <a:latin typeface="Tahoma"/>
                <a:cs typeface="Tahoma"/>
              </a:rPr>
              <a:t>a două  </a:t>
            </a:r>
            <a:r>
              <a:rPr sz="3200" spc="-5" dirty="0">
                <a:latin typeface="Tahoma"/>
                <a:cs typeface="Tahoma"/>
              </a:rPr>
              <a:t>tabele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R </a:t>
            </a:r>
            <a:r>
              <a:rPr sz="3200" spc="-10" dirty="0">
                <a:latin typeface="Tahoma"/>
                <a:cs typeface="Tahoma"/>
              </a:rPr>
              <a:t>si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3200" dirty="0">
                <a:latin typeface="Tahoma"/>
                <a:cs typeface="Tahoma"/>
              </a:rPr>
              <a:t> se obține utilizând una din  </a:t>
            </a:r>
            <a:r>
              <a:rPr sz="3200" spc="-5" dirty="0">
                <a:latin typeface="Tahoma"/>
                <a:cs typeface="Tahoma"/>
              </a:rPr>
              <a:t>sintaxele:</a:t>
            </a:r>
            <a:endParaRPr sz="3200" dirty="0">
              <a:latin typeface="Tahoma"/>
              <a:cs typeface="Tahoma"/>
            </a:endParaRPr>
          </a:p>
          <a:p>
            <a:pPr marL="355600" marR="1570990" indent="-342900">
              <a:lnSpc>
                <a:spcPct val="100000"/>
              </a:lnSpc>
              <a:spcBef>
                <a:spcPts val="765"/>
              </a:spcBef>
              <a:buAutoNum type="alphaLcParenR"/>
              <a:tabLst>
                <a:tab pos="558800" algn="l"/>
                <a:tab pos="2308225" algn="l"/>
              </a:tabLst>
            </a:pPr>
            <a:r>
              <a:rPr sz="3200" b="1" spc="-5" dirty="0">
                <a:latin typeface="Tahoma"/>
                <a:cs typeface="Tahoma"/>
              </a:rPr>
              <a:t>SELECT	</a:t>
            </a:r>
            <a:r>
              <a:rPr sz="3200" b="1" dirty="0">
                <a:latin typeface="Tahoma"/>
                <a:cs typeface="Tahoma"/>
              </a:rPr>
              <a:t>* </a:t>
            </a:r>
            <a:r>
              <a:rPr sz="3200" b="1" spc="-5" dirty="0">
                <a:latin typeface="Tahoma"/>
                <a:cs typeface="Tahoma"/>
              </a:rPr>
              <a:t>FROM </a:t>
            </a:r>
            <a:r>
              <a:rPr sz="3200" b="1" dirty="0">
                <a:latin typeface="Tahoma"/>
                <a:cs typeface="Tahoma"/>
              </a:rPr>
              <a:t>nume_tabel_1,  </a:t>
            </a:r>
            <a:r>
              <a:rPr sz="3200" b="1" spc="-5" dirty="0">
                <a:latin typeface="Tahoma"/>
                <a:cs typeface="Tahoma"/>
              </a:rPr>
              <a:t>nume_tabel</a:t>
            </a:r>
            <a:r>
              <a:rPr sz="3200" spc="-5" dirty="0">
                <a:latin typeface="Tahoma"/>
                <a:cs typeface="Tahoma"/>
              </a:rPr>
              <a:t>_</a:t>
            </a:r>
            <a:r>
              <a:rPr sz="3200" b="1" spc="-5" dirty="0">
                <a:latin typeface="Tahoma"/>
                <a:cs typeface="Tahoma"/>
              </a:rPr>
              <a:t>2;</a:t>
            </a:r>
            <a:endParaRPr sz="3200" dirty="0">
              <a:latin typeface="Tahoma"/>
              <a:cs typeface="Tahoma"/>
            </a:endParaRPr>
          </a:p>
          <a:p>
            <a:pPr marL="355600" marR="2049145" indent="-342900">
              <a:lnSpc>
                <a:spcPct val="100000"/>
              </a:lnSpc>
              <a:spcBef>
                <a:spcPts val="770"/>
              </a:spcBef>
              <a:buAutoNum type="alphaLcParenR"/>
              <a:tabLst>
                <a:tab pos="574040" algn="l"/>
              </a:tabLst>
            </a:pPr>
            <a:r>
              <a:rPr sz="3200" b="1" spc="-5" dirty="0">
                <a:latin typeface="Tahoma"/>
                <a:cs typeface="Tahoma"/>
              </a:rPr>
              <a:t>SELECT lista_câmpuri FROM  </a:t>
            </a:r>
            <a:r>
              <a:rPr sz="3200" b="1" dirty="0">
                <a:latin typeface="Tahoma"/>
                <a:cs typeface="Tahoma"/>
              </a:rPr>
              <a:t>nume_tabel_1,</a:t>
            </a:r>
            <a:r>
              <a:rPr sz="3200" b="1" spc="-11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nume_tabel</a:t>
            </a:r>
            <a:r>
              <a:rPr sz="3200" dirty="0">
                <a:latin typeface="Tahoma"/>
                <a:cs typeface="Tahoma"/>
              </a:rPr>
              <a:t>_</a:t>
            </a:r>
            <a:r>
              <a:rPr sz="3200" b="1" dirty="0">
                <a:latin typeface="Tahoma"/>
                <a:cs typeface="Tahoma"/>
              </a:rPr>
              <a:t>2;</a:t>
            </a:r>
            <a:endParaRPr sz="32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b="1" u="sng" spc="-5" dirty="0">
                <a:solidFill>
                  <a:srgbClr val="0000CC"/>
                </a:solidFill>
                <a:latin typeface="Tahoma"/>
                <a:cs typeface="Tahoma"/>
              </a:rPr>
              <a:t>Exemplu:</a:t>
            </a:r>
            <a:endParaRPr sz="3200" b="1" u="sng" dirty="0">
              <a:solidFill>
                <a:srgbClr val="0000CC"/>
              </a:solidFill>
              <a:latin typeface="Tahoma"/>
              <a:cs typeface="Tahoma"/>
            </a:endParaRPr>
          </a:p>
          <a:p>
            <a:pPr marR="5080">
              <a:lnSpc>
                <a:spcPct val="100000"/>
              </a:lnSpc>
              <a:spcBef>
                <a:spcPts val="765"/>
              </a:spcBef>
            </a:pPr>
            <a:r>
              <a:rPr sz="3200" b="1" spc="-5" dirty="0">
                <a:latin typeface="Tahoma"/>
                <a:cs typeface="Tahoma"/>
              </a:rPr>
              <a:t>SELECT </a:t>
            </a:r>
            <a:r>
              <a:rPr sz="3200" b="1" dirty="0">
                <a:latin typeface="Tahoma"/>
                <a:cs typeface="Tahoma"/>
              </a:rPr>
              <a:t>* </a:t>
            </a:r>
            <a:r>
              <a:rPr sz="3200" b="1" spc="-5" dirty="0">
                <a:latin typeface="Tahoma"/>
                <a:cs typeface="Tahoma"/>
              </a:rPr>
              <a:t>FROM </a:t>
            </a:r>
            <a:r>
              <a:rPr sz="3200" b="1" dirty="0">
                <a:latin typeface="Tahoma"/>
                <a:cs typeface="Tahoma"/>
              </a:rPr>
              <a:t>[MARFURI  </a:t>
            </a:r>
            <a:r>
              <a:rPr sz="3200" b="1" spc="-5" dirty="0">
                <a:latin typeface="Tahoma"/>
                <a:cs typeface="Tahoma"/>
              </a:rPr>
              <a:t>CUMPARATE],[CANTITATI_PE_COMENZI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34400" y="5410200"/>
            <a:ext cx="3575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Tahoma"/>
                <a:cs typeface="Tahoma"/>
              </a:rPr>
              <a:t>];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133600" cy="365125"/>
          </a:xfrm>
        </p:spPr>
        <p:txBody>
          <a:bodyPr/>
          <a:lstStyle/>
          <a:p>
            <a:fld id="{F61D7C69-2381-4F8D-BDDF-71469D5BCCAB}" type="datetime1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7" name="object 2"/>
          <p:cNvSpPr txBox="1"/>
          <p:nvPr/>
        </p:nvSpPr>
        <p:spPr>
          <a:xfrm>
            <a:off x="2514600" y="0"/>
            <a:ext cx="453923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Tahoma"/>
                <a:cs typeface="Tahoma"/>
              </a:rPr>
              <a:t>PRODUS</a:t>
            </a:r>
            <a:r>
              <a:rPr sz="2800" b="1" spc="-9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ahoma"/>
                <a:cs typeface="Tahoma"/>
              </a:rPr>
              <a:t>CARTEZIAN</a:t>
            </a:r>
            <a:endParaRPr sz="28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0"/>
            <a:ext cx="592137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u="heavy" dirty="0">
                <a:solidFill>
                  <a:srgbClr val="0000CC"/>
                </a:solidFill>
                <a:uFill>
                  <a:solidFill>
                    <a:srgbClr val="333399"/>
                  </a:solidFill>
                </a:uFill>
              </a:rPr>
              <a:t>II. OPERATORI</a:t>
            </a:r>
            <a:r>
              <a:rPr b="1" u="heavy" spc="-55" dirty="0">
                <a:solidFill>
                  <a:srgbClr val="0000CC"/>
                </a:solidFill>
                <a:uFill>
                  <a:solidFill>
                    <a:srgbClr val="333399"/>
                  </a:solidFill>
                </a:uFill>
              </a:rPr>
              <a:t> </a:t>
            </a:r>
            <a:r>
              <a:rPr b="1" u="heavy" dirty="0">
                <a:solidFill>
                  <a:srgbClr val="0000CC"/>
                </a:solidFill>
                <a:uFill>
                  <a:solidFill>
                    <a:srgbClr val="333399"/>
                  </a:solidFill>
                </a:uFill>
              </a:rPr>
              <a:t>UNARI</a:t>
            </a:r>
          </a:p>
        </p:txBody>
      </p:sp>
      <p:sp>
        <p:nvSpPr>
          <p:cNvPr id="3" name="object 3"/>
          <p:cNvSpPr/>
          <p:nvPr/>
        </p:nvSpPr>
        <p:spPr>
          <a:xfrm>
            <a:off x="5646420" y="1988405"/>
            <a:ext cx="1307592" cy="342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26608" y="2263139"/>
            <a:ext cx="1338071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8340" y="1011681"/>
            <a:ext cx="7258684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6428"/>
              <a:buFont typeface="Times New Roman"/>
              <a:buChar char="•"/>
              <a:tabLst>
                <a:tab pos="137795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Operatorii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unari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se aplică asupra unei </a:t>
            </a:r>
            <a:r>
              <a:rPr sz="2800" b="1" spc="-10" dirty="0">
                <a:latin typeface="Times New Roman"/>
                <a:cs typeface="Times New Roman"/>
              </a:rPr>
              <a:t>relaţii şi  </a:t>
            </a:r>
            <a:r>
              <a:rPr sz="2800" b="1" spc="-15" dirty="0">
                <a:latin typeface="Times New Roman"/>
                <a:cs typeface="Times New Roman"/>
              </a:rPr>
              <a:t>generează </a:t>
            </a:r>
            <a:r>
              <a:rPr sz="2800" b="1" spc="-5" dirty="0">
                <a:latin typeface="Times New Roman"/>
                <a:cs typeface="Times New Roman"/>
              </a:rPr>
              <a:t>o altă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relaţie.</a:t>
            </a:r>
            <a:endParaRPr sz="2800">
              <a:latin typeface="Times New Roman"/>
              <a:cs typeface="Times New Roman"/>
            </a:endParaRPr>
          </a:p>
          <a:p>
            <a:pPr marL="137160" indent="-125095">
              <a:lnSpc>
                <a:spcPct val="100000"/>
              </a:lnSpc>
              <a:spcBef>
                <a:spcPts val="5"/>
              </a:spcBef>
              <a:buSzPct val="96428"/>
              <a:buFont typeface="Times New Roman"/>
              <a:buChar char="•"/>
              <a:tabLst>
                <a:tab pos="13779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Operatorii unari </a:t>
            </a:r>
            <a:r>
              <a:rPr sz="2800" b="1" spc="-15" dirty="0">
                <a:latin typeface="Times New Roman"/>
                <a:cs typeface="Times New Roman"/>
              </a:rPr>
              <a:t>operează </a:t>
            </a:r>
            <a:r>
              <a:rPr sz="2800" b="1" spc="-5" dirty="0">
                <a:latin typeface="Times New Roman"/>
                <a:cs typeface="Times New Roman"/>
              </a:rPr>
              <a:t>prin</a:t>
            </a:r>
            <a:r>
              <a:rPr sz="2800" b="1" spc="50" dirty="0"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restricţii</a:t>
            </a:r>
            <a:r>
              <a:rPr sz="2800" b="1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065" y="5143246"/>
            <a:ext cx="75120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Operatorii unari </a:t>
            </a:r>
            <a:r>
              <a:rPr sz="2800" b="1" spc="-10" dirty="0">
                <a:latin typeface="Times New Roman"/>
                <a:cs typeface="Times New Roman"/>
              </a:rPr>
              <a:t>permit </a:t>
            </a:r>
            <a:r>
              <a:rPr sz="2800" b="1" spc="-15" dirty="0">
                <a:latin typeface="Times New Roman"/>
                <a:cs typeface="Times New Roman"/>
              </a:rPr>
              <a:t>decuparea </a:t>
            </a:r>
            <a:r>
              <a:rPr sz="2800" b="1" spc="-5" dirty="0">
                <a:latin typeface="Times New Roman"/>
                <a:cs typeface="Times New Roman"/>
              </a:rPr>
              <a:t>unei </a:t>
            </a:r>
            <a:r>
              <a:rPr sz="2800" b="1" spc="-10" dirty="0">
                <a:latin typeface="Times New Roman"/>
                <a:cs typeface="Times New Roman"/>
              </a:rPr>
              <a:t>relaţii pe 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orizontală</a:t>
            </a:r>
            <a:r>
              <a:rPr sz="2800" b="1" spc="-5" dirty="0">
                <a:latin typeface="Times New Roman"/>
                <a:cs typeface="Times New Roman"/>
              </a:rPr>
              <a:t> : </a:t>
            </a:r>
            <a:r>
              <a:rPr sz="2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S</a:t>
            </a:r>
            <a:r>
              <a:rPr sz="2800" b="1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elecţia </a:t>
            </a:r>
            <a:r>
              <a:rPr sz="2800" spc="-5" dirty="0">
                <a:latin typeface="Times New Roman"/>
                <a:cs typeface="Times New Roman"/>
              </a:rPr>
              <a:t>şi pe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verticală</a:t>
            </a:r>
            <a:r>
              <a:rPr sz="2800" b="1" spc="-5" dirty="0">
                <a:latin typeface="Times New Roman"/>
                <a:cs typeface="Times New Roman"/>
              </a:rPr>
              <a:t>: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Proiecţia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00" y="3870325"/>
            <a:ext cx="1905000" cy="495300"/>
          </a:xfrm>
          <a:prstGeom prst="rect">
            <a:avLst/>
          </a:prstGeom>
          <a:solidFill>
            <a:srgbClr val="FFCF00"/>
          </a:solidFill>
          <a:ln w="38100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355"/>
              </a:spcBef>
            </a:pPr>
            <a:r>
              <a:rPr sz="2400" b="1" spc="-5" dirty="0">
                <a:latin typeface="Tahoma"/>
                <a:cs typeface="Tahoma"/>
              </a:rPr>
              <a:t>Relaţie1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81400" y="2949575"/>
            <a:ext cx="1905000" cy="86042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539115" marR="212725" indent="-317500">
              <a:lnSpc>
                <a:spcPct val="100000"/>
              </a:lnSpc>
              <a:spcBef>
                <a:spcPts val="350"/>
              </a:spcBef>
            </a:pPr>
            <a:r>
              <a:rPr sz="2400" b="1" dirty="0">
                <a:latin typeface="Tahoma"/>
                <a:cs typeface="Tahoma"/>
              </a:rPr>
              <a:t>Operatori  Unari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76400" y="3375025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>
                <a:moveTo>
                  <a:pt x="19050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19250" y="3375025"/>
            <a:ext cx="114300" cy="495300"/>
          </a:xfrm>
          <a:custGeom>
            <a:avLst/>
            <a:gdLst/>
            <a:ahLst/>
            <a:cxnLst/>
            <a:rect l="l" t="t" r="r" b="b"/>
            <a:pathLst>
              <a:path w="114300" h="495300">
                <a:moveTo>
                  <a:pt x="76200" y="0"/>
                </a:moveTo>
                <a:lnTo>
                  <a:pt x="38100" y="0"/>
                </a:lnTo>
                <a:lnTo>
                  <a:pt x="38100" y="38100"/>
                </a:lnTo>
                <a:lnTo>
                  <a:pt x="76200" y="38100"/>
                </a:lnTo>
                <a:lnTo>
                  <a:pt x="76200" y="0"/>
                </a:lnTo>
                <a:close/>
              </a:path>
              <a:path w="114300" h="495300">
                <a:moveTo>
                  <a:pt x="76200" y="76200"/>
                </a:moveTo>
                <a:lnTo>
                  <a:pt x="38100" y="76200"/>
                </a:lnTo>
                <a:lnTo>
                  <a:pt x="38100" y="114300"/>
                </a:lnTo>
                <a:lnTo>
                  <a:pt x="76200" y="114300"/>
                </a:lnTo>
                <a:lnTo>
                  <a:pt x="76200" y="76200"/>
                </a:lnTo>
                <a:close/>
              </a:path>
              <a:path w="114300" h="495300">
                <a:moveTo>
                  <a:pt x="76200" y="152400"/>
                </a:moveTo>
                <a:lnTo>
                  <a:pt x="38100" y="152400"/>
                </a:lnTo>
                <a:lnTo>
                  <a:pt x="38100" y="190500"/>
                </a:lnTo>
                <a:lnTo>
                  <a:pt x="76200" y="190500"/>
                </a:lnTo>
                <a:lnTo>
                  <a:pt x="76200" y="152400"/>
                </a:lnTo>
                <a:close/>
              </a:path>
              <a:path w="114300" h="495300">
                <a:moveTo>
                  <a:pt x="76200" y="228600"/>
                </a:moveTo>
                <a:lnTo>
                  <a:pt x="38100" y="228600"/>
                </a:lnTo>
                <a:lnTo>
                  <a:pt x="38100" y="266700"/>
                </a:lnTo>
                <a:lnTo>
                  <a:pt x="76200" y="266700"/>
                </a:lnTo>
                <a:lnTo>
                  <a:pt x="76200" y="228600"/>
                </a:lnTo>
                <a:close/>
              </a:path>
              <a:path w="114300" h="495300">
                <a:moveTo>
                  <a:pt x="76200" y="304800"/>
                </a:moveTo>
                <a:lnTo>
                  <a:pt x="38100" y="304800"/>
                </a:lnTo>
                <a:lnTo>
                  <a:pt x="38100" y="342900"/>
                </a:lnTo>
                <a:lnTo>
                  <a:pt x="76200" y="342900"/>
                </a:lnTo>
                <a:lnTo>
                  <a:pt x="76200" y="304800"/>
                </a:lnTo>
                <a:close/>
              </a:path>
              <a:path w="114300" h="495300">
                <a:moveTo>
                  <a:pt x="38100" y="381000"/>
                </a:moveTo>
                <a:lnTo>
                  <a:pt x="0" y="381000"/>
                </a:lnTo>
                <a:lnTo>
                  <a:pt x="57150" y="495300"/>
                </a:lnTo>
                <a:lnTo>
                  <a:pt x="104775" y="400050"/>
                </a:lnTo>
                <a:lnTo>
                  <a:pt x="38100" y="400050"/>
                </a:lnTo>
                <a:lnTo>
                  <a:pt x="38100" y="381000"/>
                </a:lnTo>
                <a:close/>
              </a:path>
              <a:path w="114300" h="495300">
                <a:moveTo>
                  <a:pt x="76200" y="381000"/>
                </a:moveTo>
                <a:lnTo>
                  <a:pt x="38100" y="381000"/>
                </a:lnTo>
                <a:lnTo>
                  <a:pt x="38100" y="400050"/>
                </a:lnTo>
                <a:lnTo>
                  <a:pt x="76200" y="400050"/>
                </a:lnTo>
                <a:lnTo>
                  <a:pt x="76200" y="381000"/>
                </a:lnTo>
                <a:close/>
              </a:path>
              <a:path w="114300" h="495300">
                <a:moveTo>
                  <a:pt x="114300" y="381000"/>
                </a:moveTo>
                <a:lnTo>
                  <a:pt x="76200" y="381000"/>
                </a:lnTo>
                <a:lnTo>
                  <a:pt x="76200" y="400050"/>
                </a:lnTo>
                <a:lnTo>
                  <a:pt x="104775" y="400050"/>
                </a:lnTo>
                <a:lnTo>
                  <a:pt x="114300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67400" y="3756025"/>
            <a:ext cx="1905000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355"/>
              </a:spcBef>
            </a:pPr>
            <a:r>
              <a:rPr sz="2400" b="1" spc="-5" dirty="0">
                <a:latin typeface="Tahoma"/>
                <a:cs typeface="Tahoma"/>
              </a:rPr>
              <a:t>Relaţie2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14600" y="3965575"/>
            <a:ext cx="3352800" cy="114300"/>
          </a:xfrm>
          <a:custGeom>
            <a:avLst/>
            <a:gdLst/>
            <a:ahLst/>
            <a:cxnLst/>
            <a:rect l="l" t="t" r="r" b="b"/>
            <a:pathLst>
              <a:path w="3352800" h="114300">
                <a:moveTo>
                  <a:pt x="3238500" y="0"/>
                </a:moveTo>
                <a:lnTo>
                  <a:pt x="3238500" y="114300"/>
                </a:lnTo>
                <a:lnTo>
                  <a:pt x="3314700" y="76200"/>
                </a:lnTo>
                <a:lnTo>
                  <a:pt x="3257550" y="76200"/>
                </a:lnTo>
                <a:lnTo>
                  <a:pt x="3257550" y="38100"/>
                </a:lnTo>
                <a:lnTo>
                  <a:pt x="3314700" y="38100"/>
                </a:lnTo>
                <a:lnTo>
                  <a:pt x="3238500" y="0"/>
                </a:lnTo>
                <a:close/>
              </a:path>
              <a:path w="3352800" h="114300">
                <a:moveTo>
                  <a:pt x="32385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238500" y="76200"/>
                </a:lnTo>
                <a:lnTo>
                  <a:pt x="3238500" y="38100"/>
                </a:lnTo>
                <a:close/>
              </a:path>
              <a:path w="3352800" h="114300">
                <a:moveTo>
                  <a:pt x="3314700" y="38100"/>
                </a:moveTo>
                <a:lnTo>
                  <a:pt x="3257550" y="38100"/>
                </a:lnTo>
                <a:lnTo>
                  <a:pt x="3257550" y="76200"/>
                </a:lnTo>
                <a:lnTo>
                  <a:pt x="3314700" y="76200"/>
                </a:lnTo>
                <a:lnTo>
                  <a:pt x="3352800" y="57150"/>
                </a:lnTo>
                <a:lnTo>
                  <a:pt x="33147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DCBB-AE3D-4996-B707-EE7577AE7F8D}" type="datetime1">
              <a:rPr lang="en-US" smtClean="0"/>
              <a:pPr/>
              <a:t>5/7/2020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ro-MO" b="1" u="sng" dirty="0" smtClean="0">
                <a:solidFill>
                  <a:srgbClr val="0000CC"/>
                </a:solidFill>
              </a:rPr>
              <a:t>Exemplu</a:t>
            </a:r>
            <a:r>
              <a:rPr lang="ro-MO" b="1" dirty="0" smtClean="0">
                <a:solidFill>
                  <a:srgbClr val="0000CC"/>
                </a:solidFill>
              </a:rPr>
              <a:t> 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610600" cy="6248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o-RO" sz="2400" i="1" dirty="0" smtClean="0"/>
              <a:t>Fie dată mulţimea A = </a:t>
            </a:r>
            <a:r>
              <a:rPr lang="ro-RO" sz="2400" i="1" dirty="0" smtClean="0">
                <a:sym typeface="Symbol"/>
              </a:rPr>
              <a:t></a:t>
            </a:r>
            <a:r>
              <a:rPr lang="ro-RO" sz="2400" i="1" dirty="0" smtClean="0"/>
              <a:t>2, 3, 4, 6, 7, 9</a:t>
            </a:r>
            <a:r>
              <a:rPr lang="ro-RO" sz="2400" i="1" dirty="0" smtClean="0">
                <a:sym typeface="Symbol"/>
              </a:rPr>
              <a:t></a:t>
            </a:r>
            <a:r>
              <a:rPr lang="ro-RO" sz="2400" i="1" dirty="0" smtClean="0"/>
              <a:t>.</a:t>
            </a:r>
            <a:endParaRPr lang="en-US" sz="2400" dirty="0" smtClean="0"/>
          </a:p>
          <a:p>
            <a:pPr>
              <a:buNone/>
            </a:pPr>
            <a:r>
              <a:rPr lang="ro-RO" sz="2400" i="1" dirty="0" smtClean="0"/>
              <a:t>Vom defini relaţia </a:t>
            </a:r>
            <a:r>
              <a:rPr lang="ro-RO" sz="2400" b="1" i="1" dirty="0" smtClean="0"/>
              <a:t>R</a:t>
            </a:r>
            <a:r>
              <a:rPr lang="ro-RO" sz="2400" i="1" dirty="0" smtClean="0"/>
              <a:t> pe mulţimea</a:t>
            </a:r>
            <a:r>
              <a:rPr lang="en-US" sz="2400" i="1" dirty="0" smtClean="0"/>
              <a:t> </a:t>
            </a:r>
            <a:r>
              <a:rPr lang="ro-RO" sz="2400" b="1" i="1" dirty="0" smtClean="0">
                <a:solidFill>
                  <a:srgbClr val="0000CC"/>
                </a:solidFill>
              </a:rPr>
              <a:t>A x A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ro-RO" sz="2400" i="1" dirty="0" smtClean="0"/>
              <a:t>Vom </a:t>
            </a:r>
            <a:r>
              <a:rPr lang="ro-RO" sz="2400" i="1" dirty="0" smtClean="0"/>
              <a:t>zice că  </a:t>
            </a:r>
            <a:r>
              <a:rPr lang="ro-RO" sz="2400" i="1" dirty="0" smtClean="0">
                <a:solidFill>
                  <a:srgbClr val="0000CC"/>
                </a:solidFill>
              </a:rPr>
              <a:t>x R y</a:t>
            </a:r>
            <a:r>
              <a:rPr lang="ro-RO" sz="2400" i="1" dirty="0" smtClean="0"/>
              <a:t>, dacă </a:t>
            </a:r>
            <a:r>
              <a:rPr lang="ro-RO" sz="2400" i="1" dirty="0" smtClean="0"/>
              <a:t>orice</a:t>
            </a:r>
            <a:endParaRPr lang="en-US" sz="2400" i="1" dirty="0" smtClean="0"/>
          </a:p>
          <a:p>
            <a:pPr>
              <a:buNone/>
            </a:pPr>
            <a:r>
              <a:rPr lang="ro-RO" sz="2400" i="1" dirty="0" smtClean="0"/>
              <a:t>perechiordonate </a:t>
            </a:r>
            <a:r>
              <a:rPr lang="ro-RO" sz="2400" i="1" dirty="0" smtClean="0"/>
              <a:t>de valori (x, y)  AxA, </a:t>
            </a:r>
            <a:r>
              <a:rPr lang="en-US" sz="2400" i="1" dirty="0" smtClean="0"/>
              <a:t>			</a:t>
            </a:r>
            <a:endParaRPr lang="ro-RO" sz="2400" i="1" dirty="0" smtClean="0"/>
          </a:p>
          <a:p>
            <a:pPr>
              <a:buNone/>
            </a:pPr>
            <a:r>
              <a:rPr lang="ro-RO" sz="2400" i="1" dirty="0" smtClean="0">
                <a:solidFill>
                  <a:srgbClr val="0000CC"/>
                </a:solidFill>
              </a:rPr>
              <a:t> x-y este divizibil la 3</a:t>
            </a:r>
            <a:r>
              <a:rPr lang="ro-RO" sz="2400" i="1" dirty="0" smtClean="0"/>
              <a:t>.</a:t>
            </a:r>
            <a:r>
              <a:rPr lang="ro-RO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smtClean="0">
                <a:solidFill>
                  <a:srgbClr val="0000CC"/>
                </a:solidFill>
              </a:rPr>
              <a:t>					</a:t>
            </a:r>
            <a:r>
              <a:rPr lang="ro-RO" sz="2400" b="1" i="1" dirty="0" smtClean="0">
                <a:solidFill>
                  <a:srgbClr val="0000CC"/>
                </a:solidFill>
              </a:rPr>
              <a:t>A </a:t>
            </a:r>
            <a:r>
              <a:rPr lang="ro-RO" sz="2400" b="1" i="1" dirty="0" smtClean="0">
                <a:solidFill>
                  <a:srgbClr val="0000CC"/>
                </a:solidFill>
              </a:rPr>
              <a:t>x A</a:t>
            </a:r>
            <a:r>
              <a:rPr lang="en-US" sz="2400" b="1" i="1" dirty="0" smtClean="0">
                <a:solidFill>
                  <a:srgbClr val="0000CC"/>
                </a:solidFill>
              </a:rPr>
              <a:t>  </a:t>
            </a:r>
            <a:r>
              <a:rPr lang="en-US" sz="2400" i="1" dirty="0" smtClean="0"/>
              <a:t>=</a:t>
            </a:r>
            <a:r>
              <a:rPr lang="ro-RO" sz="2400" i="1" dirty="0" smtClean="0"/>
              <a:t> </a:t>
            </a:r>
            <a:endParaRPr lang="en-US" sz="2400" dirty="0" smtClean="0"/>
          </a:p>
          <a:p>
            <a:pPr>
              <a:buNone/>
            </a:pPr>
            <a:r>
              <a:rPr lang="ro-RO" sz="2400" i="1" dirty="0" smtClean="0"/>
              <a:t>Or, formal acest lucru poate fi scris:</a:t>
            </a:r>
            <a:endParaRPr lang="en-US" sz="2400" dirty="0" smtClean="0"/>
          </a:p>
          <a:p>
            <a:pPr>
              <a:buNone/>
            </a:pPr>
            <a:r>
              <a:rPr lang="ro-RO" sz="2400" i="1" dirty="0" smtClean="0"/>
              <a:t>		</a:t>
            </a:r>
            <a:r>
              <a:rPr lang="ro-RO" sz="2400" b="1" i="1" dirty="0" smtClean="0"/>
              <a:t>R= {(x,y)  AxA, x R y  3 | (x-y)}</a:t>
            </a:r>
            <a:endParaRPr lang="en-US" sz="2400" b="1" dirty="0" smtClean="0"/>
          </a:p>
          <a:p>
            <a:pPr>
              <a:buNone/>
            </a:pPr>
            <a:r>
              <a:rPr lang="ro-RO" sz="2400" dirty="0" smtClean="0"/>
              <a:t>Este evident că, </a:t>
            </a:r>
            <a:endParaRPr lang="en-US" sz="2400" dirty="0" smtClean="0"/>
          </a:p>
          <a:p>
            <a:pPr>
              <a:buNone/>
            </a:pPr>
            <a:r>
              <a:rPr lang="ro-RO" sz="2400" b="1" i="1" dirty="0" smtClean="0"/>
              <a:t>R</a:t>
            </a:r>
            <a:r>
              <a:rPr lang="ro-RO" sz="2400" b="1" dirty="0" smtClean="0"/>
              <a:t> = </a:t>
            </a:r>
            <a:r>
              <a:rPr lang="ro-RO" sz="2400" b="1" dirty="0" smtClean="0">
                <a:sym typeface="Symbol"/>
              </a:rPr>
              <a:t></a:t>
            </a:r>
            <a:r>
              <a:rPr lang="ro-RO" sz="2400" b="1" dirty="0" smtClean="0"/>
              <a:t>(2, 2), (3, 3), (4, 4), (6,6), (7, 7), (9, 9), </a:t>
            </a:r>
            <a:endParaRPr lang="en-US" sz="2400" b="1" dirty="0" smtClean="0"/>
          </a:p>
          <a:p>
            <a:pPr>
              <a:buNone/>
            </a:pPr>
            <a:r>
              <a:rPr lang="ro-RO" sz="2400" b="1" dirty="0" smtClean="0"/>
              <a:t>(</a:t>
            </a:r>
            <a:r>
              <a:rPr lang="ro-RO" sz="2400" b="1" dirty="0" smtClean="0"/>
              <a:t>6, 3), (3, 6), (3, 9), (9,3), </a:t>
            </a:r>
          </a:p>
          <a:p>
            <a:pPr>
              <a:buNone/>
            </a:pPr>
            <a:r>
              <a:rPr lang="ro-RO" sz="2400" b="1" dirty="0" smtClean="0"/>
              <a:t>(6, 9), (9, 6), (4, 7), (7, 4)</a:t>
            </a:r>
            <a:r>
              <a:rPr lang="ro-RO" sz="2400" b="1" dirty="0" smtClean="0">
                <a:sym typeface="Symbol"/>
              </a:rPr>
              <a:t></a:t>
            </a:r>
            <a:endParaRPr lang="en-US" sz="2400" b="1" dirty="0" smtClean="0"/>
          </a:p>
          <a:p>
            <a:pPr>
              <a:buNone/>
            </a:pPr>
            <a:r>
              <a:rPr lang="ro-RO" sz="2400" dirty="0" smtClean="0"/>
              <a:t>este o submultime din </a:t>
            </a:r>
            <a:r>
              <a:rPr lang="ro-RO" sz="2400" i="1" dirty="0" smtClean="0"/>
              <a:t>A x A</a:t>
            </a:r>
            <a:r>
              <a:rPr lang="ro-RO" sz="2400" dirty="0" smtClean="0"/>
              <a:t>.</a:t>
            </a:r>
            <a:endParaRPr lang="en-US" sz="2400" dirty="0" smtClean="0"/>
          </a:p>
          <a:p>
            <a:pPr>
              <a:buNone/>
            </a:pPr>
            <a:r>
              <a:rPr lang="ro-RO" sz="2400" dirty="0" smtClean="0"/>
              <a:t>Să prezentăm grafic mulţimea </a:t>
            </a:r>
            <a:r>
              <a:rPr lang="ro-RO" sz="2400" i="1" dirty="0" smtClean="0"/>
              <a:t>R  </a:t>
            </a:r>
            <a:r>
              <a:rPr lang="ro-RO" sz="2400" i="1" dirty="0" smtClean="0"/>
              <a:t>A x A</a:t>
            </a:r>
            <a:r>
              <a:rPr lang="ro-RO" sz="2400" dirty="0" smtClean="0"/>
              <a:t>, </a:t>
            </a:r>
            <a:endParaRPr lang="en-US" sz="2400" dirty="0" smtClean="0"/>
          </a:p>
          <a:p>
            <a:pPr>
              <a:buNone/>
            </a:pPr>
            <a:r>
              <a:rPr lang="ro-RO" sz="2400" dirty="0" smtClean="0"/>
              <a:t>astfel </a:t>
            </a:r>
            <a:r>
              <a:rPr lang="ro-RO" sz="2400" dirty="0" smtClean="0"/>
              <a:t>încît să fie evidenţiate</a:t>
            </a:r>
          </a:p>
          <a:p>
            <a:pPr>
              <a:buNone/>
            </a:pPr>
            <a:r>
              <a:rPr lang="ro-RO" sz="2400" dirty="0" smtClean="0"/>
              <a:t>legăturile dintre elementele ei.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876800"/>
            <a:ext cx="4114800" cy="1752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867400" y="2286000"/>
            <a:ext cx="3048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{(2,2),(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2,3),(2,4),(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2,6),(2,7),(2.9),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(3,2),</a:t>
            </a:r>
            <a:r>
              <a:rPr lang="en-US" sz="16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(3,3),(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3,4</a:t>
            </a:r>
            <a:r>
              <a:rPr lang="en-US" sz="16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),(3,6),(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3,7),</a:t>
            </a:r>
            <a:r>
              <a:rPr lang="en-US" sz="16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(3.9</a:t>
            </a:r>
            <a:r>
              <a:rPr lang="en-US" sz="16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),</a:t>
            </a:r>
            <a:endParaRPr lang="en-US" sz="16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(4,2),(4,3</a:t>
            </a:r>
            <a:r>
              <a:rPr lang="en-US" sz="16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),(4,4),(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4,6),(</a:t>
            </a:r>
            <a:r>
              <a:rPr lang="en-US" sz="16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4,7),(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4.9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),</a:t>
            </a:r>
            <a:endParaRPr lang="en-US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(6,2</a:t>
            </a:r>
            <a:r>
              <a:rPr lang="en-US" sz="16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),(6,3),(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6,4</a:t>
            </a:r>
            <a:r>
              <a:rPr lang="en-US" sz="16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),(6,6),(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6,7</a:t>
            </a:r>
            <a:r>
              <a:rPr lang="en-US" sz="16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),(6.9),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(7,2),(7,3</a:t>
            </a:r>
            <a:r>
              <a:rPr lang="en-US" sz="16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),(7,4),(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7,6),(</a:t>
            </a:r>
            <a:r>
              <a:rPr lang="en-US" sz="16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7,7),(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7.9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(9,2</a:t>
            </a:r>
            <a:r>
              <a:rPr lang="en-US" sz="16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),(9,3),(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9,4),</a:t>
            </a:r>
            <a:r>
              <a:rPr lang="en-US" sz="16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(9,6),(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9,7</a:t>
            </a:r>
            <a:r>
              <a:rPr lang="en-US" sz="16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),(9.9)}</a:t>
            </a:r>
            <a:endParaRPr lang="en-US" sz="16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3000" y="152400"/>
            <a:ext cx="7239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00CC"/>
                </a:solidFill>
              </a:rPr>
              <a:t>Algebra </a:t>
            </a:r>
            <a:r>
              <a:rPr sz="2800" b="1" spc="-5" dirty="0">
                <a:solidFill>
                  <a:srgbClr val="0000CC"/>
                </a:solidFill>
              </a:rPr>
              <a:t>relaţională: </a:t>
            </a:r>
            <a:r>
              <a:rPr sz="2800" b="1" dirty="0">
                <a:solidFill>
                  <a:srgbClr val="0000CC"/>
                </a:solidFill>
              </a:rPr>
              <a:t>Operatori</a:t>
            </a:r>
            <a:r>
              <a:rPr sz="2800" b="1" spc="-75" dirty="0">
                <a:solidFill>
                  <a:srgbClr val="0000CC"/>
                </a:solidFill>
              </a:rPr>
              <a:t> </a:t>
            </a:r>
            <a:r>
              <a:rPr sz="2800" b="1" dirty="0" err="1">
                <a:solidFill>
                  <a:srgbClr val="0000CC"/>
                </a:solidFill>
              </a:rPr>
              <a:t>Unari</a:t>
            </a:r>
            <a:r>
              <a:rPr sz="2800" b="1" dirty="0" smtClean="0">
                <a:solidFill>
                  <a:srgbClr val="0000CC"/>
                </a:solidFill>
              </a:rPr>
              <a:t>:</a:t>
            </a:r>
            <a:endParaRPr sz="2800" b="1" dirty="0">
              <a:solidFill>
                <a:srgbClr val="0000CC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819" y="1104900"/>
            <a:ext cx="17526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2400" y="736600"/>
            <a:ext cx="8825230" cy="2311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 marR="17780">
              <a:lnSpc>
                <a:spcPct val="100200"/>
              </a:lnSpc>
              <a:spcBef>
                <a:spcPts val="90"/>
              </a:spcBef>
              <a:tabLst>
                <a:tab pos="1242695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1. 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Proiecţia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unei relaţii </a:t>
            </a:r>
            <a:r>
              <a:rPr sz="2400" b="1" spc="-5" dirty="0">
                <a:latin typeface="Times New Roman"/>
                <a:cs typeface="Times New Roman"/>
              </a:rPr>
              <a:t>R </a:t>
            </a:r>
            <a:r>
              <a:rPr sz="2400" dirty="0">
                <a:latin typeface="Times New Roman"/>
                <a:cs typeface="Times New Roman"/>
              </a:rPr>
              <a:t>după </a:t>
            </a:r>
            <a:r>
              <a:rPr sz="2400" spc="-5" dirty="0">
                <a:latin typeface="Times New Roman"/>
                <a:cs typeface="Times New Roman"/>
              </a:rPr>
              <a:t>anumite </a:t>
            </a:r>
            <a:r>
              <a:rPr sz="2400" dirty="0">
                <a:latin typeface="Times New Roman"/>
                <a:cs typeface="Times New Roman"/>
              </a:rPr>
              <a:t>atribute, este relaţia </a:t>
            </a:r>
            <a:r>
              <a:rPr sz="2400" b="1" i="1" spc="-5" dirty="0">
                <a:latin typeface="Times New Roman"/>
                <a:cs typeface="Times New Roman"/>
              </a:rPr>
              <a:t>R1 </a:t>
            </a:r>
            <a:r>
              <a:rPr sz="2400" dirty="0">
                <a:latin typeface="Times New Roman"/>
                <a:cs typeface="Times New Roman"/>
              </a:rPr>
              <a:t>cu  structura	</a:t>
            </a:r>
            <a:r>
              <a:rPr sz="2400" b="1" i="1" dirty="0">
                <a:latin typeface="Times New Roman"/>
                <a:cs typeface="Times New Roman"/>
              </a:rPr>
              <a:t>R1 </a:t>
            </a:r>
            <a:r>
              <a:rPr sz="2400" b="1" i="1" spc="-5" dirty="0">
                <a:latin typeface="Times New Roman"/>
                <a:cs typeface="Times New Roman"/>
              </a:rPr>
              <a:t>(A</a:t>
            </a:r>
            <a:r>
              <a:rPr sz="2400" b="1" i="1" spc="-7" baseline="-24305" dirty="0">
                <a:latin typeface="Times New Roman"/>
                <a:cs typeface="Times New Roman"/>
              </a:rPr>
              <a:t>i1</a:t>
            </a:r>
            <a:r>
              <a:rPr sz="2400" b="1" i="1" spc="-5" dirty="0">
                <a:latin typeface="Times New Roman"/>
                <a:cs typeface="Times New Roman"/>
              </a:rPr>
              <a:t>, A</a:t>
            </a:r>
            <a:r>
              <a:rPr sz="2400" b="1" i="1" spc="-7" baseline="-24305" dirty="0">
                <a:latin typeface="Times New Roman"/>
                <a:cs typeface="Times New Roman"/>
              </a:rPr>
              <a:t>i2</a:t>
            </a:r>
            <a:r>
              <a:rPr sz="2400" b="1" i="1" spc="-5" dirty="0">
                <a:latin typeface="Times New Roman"/>
                <a:cs typeface="Times New Roman"/>
              </a:rPr>
              <a:t>, </a:t>
            </a:r>
            <a:r>
              <a:rPr sz="2400" b="1" i="1" dirty="0">
                <a:latin typeface="Times New Roman"/>
                <a:cs typeface="Times New Roman"/>
              </a:rPr>
              <a:t>… , </a:t>
            </a:r>
            <a:r>
              <a:rPr sz="2400" b="1" i="1" spc="-5" dirty="0">
                <a:latin typeface="Times New Roman"/>
                <a:cs typeface="Times New Roman"/>
              </a:rPr>
              <a:t>A</a:t>
            </a:r>
            <a:r>
              <a:rPr sz="2400" b="1" i="1" spc="-7" baseline="-24305" dirty="0">
                <a:latin typeface="Times New Roman"/>
                <a:cs typeface="Times New Roman"/>
              </a:rPr>
              <a:t>ip</a:t>
            </a:r>
            <a:r>
              <a:rPr sz="2400" b="1" i="1" spc="-5" dirty="0">
                <a:latin typeface="Times New Roman"/>
                <a:cs typeface="Times New Roman"/>
              </a:rPr>
              <a:t>)</a:t>
            </a:r>
            <a:r>
              <a:rPr sz="2400" b="1" spc="-5" dirty="0">
                <a:latin typeface="Times New Roman"/>
                <a:cs typeface="Times New Roman"/>
              </a:rPr>
              <a:t>, </a:t>
            </a:r>
            <a:r>
              <a:rPr sz="2400" dirty="0">
                <a:latin typeface="Times New Roman"/>
                <a:cs typeface="Times New Roman"/>
              </a:rPr>
              <a:t>ale cărei tupluri </a:t>
            </a:r>
            <a:r>
              <a:rPr sz="2400" spc="-5" dirty="0">
                <a:latin typeface="Times New Roman"/>
                <a:cs typeface="Times New Roman"/>
              </a:rPr>
              <a:t>se </a:t>
            </a:r>
            <a:r>
              <a:rPr sz="2400" dirty="0">
                <a:latin typeface="Times New Roman"/>
                <a:cs typeface="Times New Roman"/>
              </a:rPr>
              <a:t>obţin prin</a:t>
            </a:r>
            <a:r>
              <a:rPr sz="2400" spc="-2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eliminarea  </a:t>
            </a:r>
            <a:r>
              <a:rPr sz="2400" dirty="0">
                <a:latin typeface="Times New Roman"/>
                <a:cs typeface="Times New Roman"/>
              </a:rPr>
              <a:t>valorilor atributelor din </a:t>
            </a:r>
            <a:r>
              <a:rPr sz="2400" b="1" i="1" dirty="0">
                <a:latin typeface="Times New Roman"/>
                <a:cs typeface="Times New Roman"/>
              </a:rPr>
              <a:t>R </a:t>
            </a:r>
            <a:r>
              <a:rPr sz="2400" dirty="0">
                <a:latin typeface="Times New Roman"/>
                <a:cs typeface="Times New Roman"/>
              </a:rPr>
              <a:t>care nu apar în </a:t>
            </a:r>
            <a:r>
              <a:rPr sz="2400" b="1" i="1" spc="-5" dirty="0">
                <a:latin typeface="Times New Roman"/>
                <a:cs typeface="Times New Roman"/>
              </a:rPr>
              <a:t>R1 </a:t>
            </a:r>
            <a:r>
              <a:rPr sz="2400" spc="-5" dirty="0">
                <a:latin typeface="Times New Roman"/>
                <a:cs typeface="Times New Roman"/>
              </a:rPr>
              <a:t>şi </a:t>
            </a:r>
            <a:r>
              <a:rPr sz="2400" dirty="0">
                <a:latin typeface="Times New Roman"/>
                <a:cs typeface="Times New Roman"/>
              </a:rPr>
              <a:t>prin </a:t>
            </a:r>
            <a:r>
              <a:rPr sz="2400" spc="-5" dirty="0">
                <a:latin typeface="Times New Roman"/>
                <a:cs typeface="Times New Roman"/>
              </a:rPr>
              <a:t>suprimarea  </a:t>
            </a:r>
            <a:r>
              <a:rPr sz="2400" dirty="0">
                <a:latin typeface="Times New Roman"/>
                <a:cs typeface="Times New Roman"/>
              </a:rPr>
              <a:t>tuplurilor identice (dubluri)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25400">
              <a:lnSpc>
                <a:spcPct val="100000"/>
              </a:lnSpc>
              <a:spcBef>
                <a:spcPts val="225"/>
              </a:spcBef>
            </a:pPr>
            <a:r>
              <a:rPr sz="2400" dirty="0">
                <a:latin typeface="Times New Roman"/>
                <a:cs typeface="Times New Roman"/>
              </a:rPr>
              <a:t>Altfel spus,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prin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intermediul proiecţiei, dintr-un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tabel cu un</a:t>
            </a:r>
            <a:r>
              <a:rPr sz="2400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anumit</a:t>
            </a:r>
            <a:endParaRPr sz="2400" dirty="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număr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 coloane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obţine unul cu un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număr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mai mic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coloane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1144" y="3852671"/>
            <a:ext cx="443484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6780" y="3849623"/>
            <a:ext cx="374903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408" y="3852671"/>
            <a:ext cx="443484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5044" y="3849623"/>
            <a:ext cx="374904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34411" y="3852671"/>
            <a:ext cx="443484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70048" y="3849623"/>
            <a:ext cx="374904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57225" y="3238500"/>
          <a:ext cx="2360294" cy="30575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280"/>
                <a:gridCol w="591184"/>
                <a:gridCol w="582930"/>
                <a:gridCol w="596900"/>
              </a:tblGrid>
              <a:tr h="614299">
                <a:tc gridSpan="4">
                  <a:txBody>
                    <a:bodyPr/>
                    <a:lstStyle/>
                    <a:p>
                      <a:pPr marL="7213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Relaţia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09600">
                <a:tc>
                  <a:txBody>
                    <a:bodyPr/>
                    <a:lstStyle/>
                    <a:p>
                      <a:pPr marR="21717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solidFill>
                            <a:srgbClr val="00E3A8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09631">
                <a:tc>
                  <a:txBody>
                    <a:bodyPr/>
                    <a:lstStyle/>
                    <a:p>
                      <a:pPr marR="17970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latin typeface="Arial Narrow"/>
                          <a:cs typeface="Arial Narrow"/>
                        </a:rPr>
                        <a:t>c1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00E3A8"/>
                          </a:solidFill>
                          <a:latin typeface="Arial Narrow"/>
                          <a:cs typeface="Arial Narrow"/>
                        </a:rPr>
                        <a:t>d1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09631">
                <a:tc>
                  <a:txBody>
                    <a:bodyPr/>
                    <a:lstStyle/>
                    <a:p>
                      <a:pPr marR="17970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latin typeface="Arial Narrow"/>
                          <a:cs typeface="Arial Narrow"/>
                        </a:rPr>
                        <a:t>c2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00E3A8"/>
                          </a:solidFill>
                          <a:latin typeface="Arial Narrow"/>
                          <a:cs typeface="Arial Narrow"/>
                        </a:rPr>
                        <a:t>d2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14362">
                <a:tc>
                  <a:txBody>
                    <a:bodyPr/>
                    <a:lstStyle/>
                    <a:p>
                      <a:pPr marR="17970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latin typeface="Arial Narrow"/>
                          <a:cs typeface="Arial Narrow"/>
                        </a:rPr>
                        <a:t>c3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00E3A8"/>
                          </a:solidFill>
                          <a:latin typeface="Arial Narrow"/>
                          <a:cs typeface="Arial Narrow"/>
                        </a:rPr>
                        <a:t>d3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3293364" y="4483188"/>
            <a:ext cx="374903" cy="232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30962" y="4464921"/>
            <a:ext cx="238335" cy="2508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44796" y="4287011"/>
            <a:ext cx="614172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279775" y="4356633"/>
            <a:ext cx="2094864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1" spc="-25" dirty="0">
                <a:solidFill>
                  <a:srgbClr val="008000"/>
                </a:solidFill>
                <a:latin typeface="Times New Roman"/>
                <a:cs typeface="Times New Roman"/>
              </a:rPr>
              <a:t>R1</a:t>
            </a:r>
            <a:r>
              <a:rPr sz="2400" spc="-25" dirty="0">
                <a:latin typeface="Wingdings"/>
                <a:cs typeface="Wingdings"/>
              </a:rPr>
              <a:t></a:t>
            </a:r>
            <a:r>
              <a:rPr sz="2500" i="1" spc="-25" dirty="0">
                <a:latin typeface="Symbol"/>
                <a:cs typeface="Symbol"/>
              </a:rPr>
              <a:t></a:t>
            </a:r>
            <a:r>
              <a:rPr sz="2500" i="1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ahoma"/>
                <a:cs typeface="Tahoma"/>
              </a:rPr>
              <a:t>(R;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A</a:t>
            </a:r>
            <a:r>
              <a:rPr sz="2400" dirty="0">
                <a:latin typeface="Tahoma"/>
                <a:cs typeface="Tahoma"/>
              </a:rPr>
              <a:t>,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B</a:t>
            </a:r>
            <a:r>
              <a:rPr sz="2400" dirty="0">
                <a:latin typeface="Tahoma"/>
                <a:cs typeface="Tahoma"/>
              </a:rPr>
              <a:t>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96683" y="3151632"/>
            <a:ext cx="624840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16140" y="3151632"/>
            <a:ext cx="557783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56376" y="3913632"/>
            <a:ext cx="585216" cy="679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36208" y="3909059"/>
            <a:ext cx="495299" cy="679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14031" y="3913632"/>
            <a:ext cx="585216" cy="6797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93864" y="3909059"/>
            <a:ext cx="495300" cy="679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5773801" y="3171825"/>
          <a:ext cx="2136138" cy="32075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"/>
                <a:gridCol w="734060"/>
                <a:gridCol w="158750"/>
                <a:gridCol w="156844"/>
                <a:gridCol w="750569"/>
                <a:gridCol w="168275"/>
              </a:tblGrid>
              <a:tr h="7666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Relaţia</a:t>
                      </a:r>
                      <a:r>
                        <a:rPr sz="2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R1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6096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096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11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a3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b3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B87C-1A4E-43E5-AD2A-2D43B7F808AD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381000"/>
            <a:ext cx="8469630" cy="303865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75"/>
              </a:spcBef>
              <a:tabLst>
                <a:tab pos="1120775" algn="l"/>
                <a:tab pos="3048635" algn="l"/>
              </a:tabLst>
            </a:pPr>
            <a:r>
              <a:rPr sz="2400" spc="-5" dirty="0">
                <a:solidFill>
                  <a:srgbClr val="0000CC"/>
                </a:solidFill>
                <a:latin typeface="Tahoma"/>
                <a:cs typeface="Tahoma"/>
              </a:rPr>
              <a:t>În</a:t>
            </a:r>
            <a:r>
              <a:rPr sz="2400" spc="5" dirty="0">
                <a:solidFill>
                  <a:srgbClr val="0000CC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Tahoma"/>
                <a:cs typeface="Tahoma"/>
              </a:rPr>
              <a:t>SQL	</a:t>
            </a:r>
            <a:r>
              <a:rPr sz="2400" b="1" spc="-5" dirty="0">
                <a:solidFill>
                  <a:srgbClr val="0000CC"/>
                </a:solidFill>
                <a:latin typeface="Tahoma"/>
                <a:cs typeface="Tahoma"/>
              </a:rPr>
              <a:t>PROIECTIA	</a:t>
            </a:r>
            <a:r>
              <a:rPr sz="2400" spc="-5" dirty="0">
                <a:solidFill>
                  <a:srgbClr val="0000CC"/>
                </a:solidFill>
                <a:latin typeface="Tahoma"/>
                <a:cs typeface="Tahoma"/>
              </a:rPr>
              <a:t>este conform</a:t>
            </a:r>
            <a:r>
              <a:rPr sz="2400" spc="-30" dirty="0">
                <a:solidFill>
                  <a:srgbClr val="0000CC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Tahoma"/>
                <a:cs typeface="Tahoma"/>
              </a:rPr>
              <a:t>sintaxei:</a:t>
            </a:r>
            <a:endParaRPr sz="2400" dirty="0">
              <a:solidFill>
                <a:srgbClr val="0000CC"/>
              </a:solidFill>
              <a:latin typeface="Tahoma"/>
              <a:cs typeface="Tahoma"/>
            </a:endParaRPr>
          </a:p>
          <a:p>
            <a:pPr marL="149860" indent="-137795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56250"/>
              <a:tabLst>
                <a:tab pos="150495" algn="l"/>
              </a:tabLst>
            </a:pPr>
            <a:r>
              <a:rPr sz="2400" b="1" spc="-5" dirty="0">
                <a:latin typeface="Tahoma"/>
                <a:cs typeface="Tahoma"/>
              </a:rPr>
              <a:t>SELECT DISTINCT lista_atribute FROM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nume_tabel;</a:t>
            </a:r>
            <a:endParaRPr sz="2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80"/>
              </a:spcBef>
              <a:tabLst>
                <a:tab pos="5119370" algn="l"/>
              </a:tabLst>
            </a:pPr>
            <a:r>
              <a:rPr sz="2400" spc="-5" dirty="0">
                <a:latin typeface="Tahoma"/>
                <a:cs typeface="Tahoma"/>
              </a:rPr>
              <a:t>Dacă lipsește clauza DISTINCT rezultatul </a:t>
            </a:r>
            <a:r>
              <a:rPr sz="2400" dirty="0">
                <a:latin typeface="Tahoma"/>
                <a:cs typeface="Tahoma"/>
              </a:rPr>
              <a:t>operației poate  </a:t>
            </a:r>
            <a:r>
              <a:rPr sz="2400" spc="-5" dirty="0">
                <a:latin typeface="Tahoma"/>
                <a:cs typeface="Tahoma"/>
              </a:rPr>
              <a:t>conține tupluri </a:t>
            </a:r>
            <a:r>
              <a:rPr sz="2400" dirty="0">
                <a:latin typeface="Tahoma"/>
                <a:cs typeface="Tahoma"/>
              </a:rPr>
              <a:t>duplicat </a:t>
            </a:r>
            <a:r>
              <a:rPr sz="2400" spc="-5" dirty="0">
                <a:latin typeface="Tahoma"/>
                <a:cs typeface="Tahoma"/>
              </a:rPr>
              <a:t>(deci</a:t>
            </a:r>
            <a:r>
              <a:rPr sz="2400" dirty="0">
                <a:latin typeface="Tahoma"/>
                <a:cs typeface="Tahoma"/>
              </a:rPr>
              <a:t> nu </a:t>
            </a:r>
            <a:r>
              <a:rPr sz="2400" spc="-5" dirty="0">
                <a:latin typeface="Tahoma"/>
                <a:cs typeface="Tahoma"/>
              </a:rPr>
              <a:t>este	relație </a:t>
            </a:r>
            <a:r>
              <a:rPr sz="2400" dirty="0">
                <a:latin typeface="Tahoma"/>
                <a:cs typeface="Tahoma"/>
              </a:rPr>
              <a:t>în </a:t>
            </a:r>
            <a:r>
              <a:rPr sz="2400" spc="-5" dirty="0">
                <a:latin typeface="Tahoma"/>
                <a:cs typeface="Tahoma"/>
              </a:rPr>
              <a:t>sensul definiției  </a:t>
            </a:r>
            <a:r>
              <a:rPr sz="2400" dirty="0">
                <a:latin typeface="Tahoma"/>
                <a:cs typeface="Tahoma"/>
              </a:rPr>
              <a:t>din </a:t>
            </a:r>
            <a:r>
              <a:rPr sz="2400" spc="-5" dirty="0">
                <a:latin typeface="Tahoma"/>
                <a:cs typeface="Tahoma"/>
              </a:rPr>
              <a:t>modelul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relațional).</a:t>
            </a:r>
            <a:endParaRPr sz="2400" dirty="0">
              <a:latin typeface="Tahoma"/>
              <a:cs typeface="Tahoma"/>
            </a:endParaRPr>
          </a:p>
          <a:p>
            <a:pPr marL="12700" marR="292100">
              <a:lnSpc>
                <a:spcPct val="100000"/>
              </a:lnSpc>
              <a:spcBef>
                <a:spcPts val="670"/>
              </a:spcBef>
            </a:pPr>
            <a:r>
              <a:rPr sz="2800" b="1" spc="-10" dirty="0">
                <a:latin typeface="Tahoma"/>
                <a:cs typeface="Tahoma"/>
              </a:rPr>
              <a:t>SELECT </a:t>
            </a:r>
            <a:r>
              <a:rPr sz="2800" b="1" spc="-5" dirty="0">
                <a:latin typeface="Tahoma"/>
                <a:cs typeface="Tahoma"/>
              </a:rPr>
              <a:t>DISTINCT [COD </a:t>
            </a:r>
            <a:r>
              <a:rPr sz="2800" b="1" spc="-10" dirty="0">
                <a:latin typeface="Tahoma"/>
                <a:cs typeface="Tahoma"/>
              </a:rPr>
              <a:t>MARFA], [DENUMIRE  MARFA</a:t>
            </a:r>
            <a:r>
              <a:rPr sz="2800" b="1" spc="-10" dirty="0" smtClean="0">
                <a:latin typeface="Tahoma"/>
                <a:cs typeface="Tahoma"/>
              </a:rPr>
              <a:t>]</a:t>
            </a:r>
            <a:r>
              <a:rPr lang="ro-MO" sz="2800" b="1" spc="-10" dirty="0" smtClean="0">
                <a:latin typeface="Tahoma"/>
                <a:cs typeface="Tahoma"/>
              </a:rPr>
              <a:t> </a:t>
            </a:r>
            <a:r>
              <a:rPr sz="2800" b="1" spc="-10" dirty="0" smtClean="0">
                <a:latin typeface="Tahoma"/>
                <a:cs typeface="Tahoma"/>
              </a:rPr>
              <a:t>FROM </a:t>
            </a:r>
            <a:r>
              <a:rPr sz="2800" b="1" spc="-10" dirty="0">
                <a:latin typeface="Tahoma"/>
                <a:cs typeface="Tahoma"/>
              </a:rPr>
              <a:t>[MARFURI</a:t>
            </a:r>
            <a:r>
              <a:rPr sz="2800" b="1" spc="4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VANDUTE];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95800" y="3657600"/>
            <a:ext cx="4325874" cy="2076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3657600"/>
            <a:ext cx="3846576" cy="2182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1E57-6E35-4A85-84F9-52946AF12570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4910" y="103073"/>
            <a:ext cx="717295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00CC"/>
                </a:solidFill>
              </a:rPr>
              <a:t>Algebra </a:t>
            </a:r>
            <a:r>
              <a:rPr sz="2800" b="1" spc="-5" dirty="0">
                <a:solidFill>
                  <a:srgbClr val="0000CC"/>
                </a:solidFill>
              </a:rPr>
              <a:t>relaţională: </a:t>
            </a:r>
            <a:r>
              <a:rPr sz="2800" b="1" dirty="0" err="1">
                <a:solidFill>
                  <a:srgbClr val="0000CC"/>
                </a:solidFill>
              </a:rPr>
              <a:t>Operatori</a:t>
            </a:r>
            <a:r>
              <a:rPr sz="2800" b="1" spc="-70" dirty="0">
                <a:solidFill>
                  <a:srgbClr val="0000CC"/>
                </a:solidFill>
              </a:rPr>
              <a:t> </a:t>
            </a:r>
            <a:r>
              <a:rPr sz="2800" b="1" dirty="0" err="1" smtClean="0">
                <a:solidFill>
                  <a:srgbClr val="0000CC"/>
                </a:solidFill>
              </a:rPr>
              <a:t>Unari</a:t>
            </a:r>
            <a:r>
              <a:rPr sz="2800" b="1" dirty="0" smtClean="0">
                <a:solidFill>
                  <a:srgbClr val="0000CC"/>
                </a:solidFill>
              </a:rPr>
              <a:t>:</a:t>
            </a:r>
            <a:endParaRPr sz="2800" b="1" dirty="0">
              <a:solidFill>
                <a:srgbClr val="0000CC"/>
              </a:solidFill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" y="4642103"/>
            <a:ext cx="443484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5236" y="4639055"/>
            <a:ext cx="374904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00025" y="4168711"/>
          <a:ext cx="2361565" cy="1986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2845"/>
                <a:gridCol w="1188720"/>
              </a:tblGrid>
              <a:tr h="474427">
                <a:tc gridSpan="2">
                  <a:txBody>
                    <a:bodyPr/>
                    <a:lstStyle/>
                    <a:p>
                      <a:pPr marL="7200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Relaţia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7190">
                <a:tc>
                  <a:txBody>
                    <a:bodyPr/>
                    <a:lstStyle/>
                    <a:p>
                      <a:pPr marL="5238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B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marL="4889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latin typeface="Arial Narrow"/>
                          <a:cs typeface="Arial Narrow"/>
                        </a:rPr>
                        <a:t>a1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8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latin typeface="Arial Narrow"/>
                          <a:cs typeface="Arial Narrow"/>
                        </a:rPr>
                        <a:t>b1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377145">
                <a:tc>
                  <a:txBody>
                    <a:bodyPr/>
                    <a:lstStyle/>
                    <a:p>
                      <a:pPr marL="4889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8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latin typeface="Arial Narrow"/>
                          <a:cs typeface="Arial Narrow"/>
                        </a:rPr>
                        <a:t>b2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380098">
                <a:tc>
                  <a:txBody>
                    <a:bodyPr/>
                    <a:lstStyle/>
                    <a:p>
                      <a:pPr marL="48895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87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5" dirty="0">
                          <a:latin typeface="Arial Narrow"/>
                          <a:cs typeface="Arial Narrow"/>
                        </a:rPr>
                        <a:t>b3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2924175" y="3746500"/>
            <a:ext cx="3048000" cy="739775"/>
          </a:xfrm>
          <a:custGeom>
            <a:avLst/>
            <a:gdLst/>
            <a:ahLst/>
            <a:cxnLst/>
            <a:rect l="l" t="t" r="r" b="b"/>
            <a:pathLst>
              <a:path w="3048000" h="739775">
                <a:moveTo>
                  <a:pt x="0" y="739775"/>
                </a:moveTo>
                <a:lnTo>
                  <a:pt x="3048000" y="739775"/>
                </a:lnTo>
                <a:lnTo>
                  <a:pt x="3048000" y="0"/>
                </a:lnTo>
                <a:lnTo>
                  <a:pt x="0" y="0"/>
                </a:lnTo>
                <a:lnTo>
                  <a:pt x="0" y="73977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38516" y="4196676"/>
            <a:ext cx="374903" cy="232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18347" y="4009644"/>
            <a:ext cx="481583" cy="679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837298" y="6104082"/>
            <a:ext cx="277495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30"/>
              </a:lnSpc>
            </a:pPr>
            <a:r>
              <a:rPr sz="2400" b="1" spc="-5" dirty="0">
                <a:latin typeface="Arial Narrow"/>
                <a:cs typeface="Arial Narrow"/>
              </a:rPr>
              <a:t>a3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12506" y="6104082"/>
            <a:ext cx="291465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30"/>
              </a:lnSpc>
            </a:pPr>
            <a:r>
              <a:rPr sz="2400" b="1" spc="-5" dirty="0">
                <a:latin typeface="Arial Narrow"/>
                <a:cs typeface="Arial Narrow"/>
              </a:rPr>
              <a:t>b3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924175" y="4686300"/>
            <a:ext cx="3048000" cy="739775"/>
          </a:xfrm>
          <a:custGeom>
            <a:avLst/>
            <a:gdLst/>
            <a:ahLst/>
            <a:cxnLst/>
            <a:rect l="l" t="t" r="r" b="b"/>
            <a:pathLst>
              <a:path w="3048000" h="739775">
                <a:moveTo>
                  <a:pt x="0" y="739775"/>
                </a:moveTo>
                <a:lnTo>
                  <a:pt x="3048000" y="739775"/>
                </a:lnTo>
                <a:lnTo>
                  <a:pt x="3048000" y="0"/>
                </a:lnTo>
                <a:lnTo>
                  <a:pt x="0" y="0"/>
                </a:lnTo>
                <a:lnTo>
                  <a:pt x="0" y="73977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55976" y="4649723"/>
            <a:ext cx="525779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52400" y="762000"/>
            <a:ext cx="8760460" cy="457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  <a:tabLst>
                <a:tab pos="388620" algn="l"/>
                <a:tab pos="1534795" algn="l"/>
                <a:tab pos="1854835" algn="l"/>
                <a:tab pos="2527300" algn="l"/>
                <a:tab pos="2877820" algn="l"/>
                <a:tab pos="3482975" algn="l"/>
                <a:tab pos="3919220" algn="l"/>
                <a:tab pos="5030470" algn="l"/>
                <a:tab pos="5397500" algn="l"/>
                <a:tab pos="6019800" algn="l"/>
                <a:tab pos="6927850" algn="l"/>
                <a:tab pos="7430770" algn="l"/>
                <a:tab pos="7867015" algn="l"/>
              </a:tabLst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2.	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Sel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ţ</a:t>
            </a:r>
            <a:r>
              <a:rPr sz="2400" b="1" u="heavy" spc="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rel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ţi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i	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R	</a:t>
            </a:r>
            <a:r>
              <a:rPr sz="2400" dirty="0">
                <a:latin typeface="Times New Roman"/>
                <a:cs typeface="Times New Roman"/>
              </a:rPr>
              <a:t>faţă	de	cr</a:t>
            </a:r>
            <a:r>
              <a:rPr sz="2400" spc="-1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teri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l	</a:t>
            </a: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Q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es</a:t>
            </a:r>
            <a:r>
              <a:rPr sz="2400" dirty="0">
                <a:latin typeface="Times New Roman"/>
                <a:cs typeface="Times New Roman"/>
              </a:rPr>
              <a:t>te	rela</a:t>
            </a:r>
            <a:r>
              <a:rPr sz="2400" spc="-15" dirty="0">
                <a:latin typeface="Times New Roman"/>
                <a:cs typeface="Times New Roman"/>
              </a:rPr>
              <a:t>ţ</a:t>
            </a:r>
            <a:r>
              <a:rPr sz="2400" dirty="0">
                <a:latin typeface="Times New Roman"/>
                <a:cs typeface="Times New Roman"/>
              </a:rPr>
              <a:t>ia	</a:t>
            </a: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R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1	</a:t>
            </a:r>
            <a:r>
              <a:rPr sz="2400" dirty="0">
                <a:latin typeface="Times New Roman"/>
                <a:cs typeface="Times New Roman"/>
              </a:rPr>
              <a:t>cu	aceea</a:t>
            </a:r>
            <a:r>
              <a:rPr sz="2400" spc="-10" dirty="0">
                <a:latin typeface="Times New Roman"/>
                <a:cs typeface="Times New Roman"/>
              </a:rPr>
              <a:t>ş</a:t>
            </a:r>
            <a:r>
              <a:rPr sz="2400" dirty="0">
                <a:latin typeface="Times New Roman"/>
                <a:cs typeface="Times New Roman"/>
              </a:rPr>
              <a:t>i  </a:t>
            </a:r>
            <a:r>
              <a:rPr sz="2400" spc="-5" dirty="0">
                <a:latin typeface="Times New Roman"/>
                <a:cs typeface="Times New Roman"/>
              </a:rPr>
              <a:t>structură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 şi	</a:t>
            </a: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dirty="0">
                <a:latin typeface="Times New Roman"/>
                <a:cs typeface="Times New Roman"/>
              </a:rPr>
              <a:t>ale cărei tupluri satisfac criteriul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specificat.</a:t>
            </a: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spc="-5" dirty="0">
                <a:latin typeface="Times New Roman"/>
                <a:cs typeface="Times New Roman"/>
              </a:rPr>
              <a:t>Altfel spus,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prin operatorul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 selecţie, dintr-un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tabel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cu un</a:t>
            </a:r>
            <a:r>
              <a:rPr sz="2400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anumit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u="heavy" spc="-6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număr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 coloane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obţine unul cu aceleaşi coloane, dar cu un</a:t>
            </a:r>
            <a:r>
              <a:rPr sz="2400" u="heavy" spc="-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număr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mai mic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</a:t>
            </a:r>
            <a:r>
              <a:rPr sz="2400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rânduri.</a:t>
            </a:r>
            <a:endParaRPr sz="2400" dirty="0">
              <a:latin typeface="Times New Roman"/>
              <a:cs typeface="Times New Roman"/>
            </a:endParaRPr>
          </a:p>
          <a:p>
            <a:pPr marL="254000" marR="5080">
              <a:lnSpc>
                <a:spcPct val="100000"/>
              </a:lnSpc>
              <a:spcBef>
                <a:spcPts val="710"/>
              </a:spcBef>
              <a:tabLst>
                <a:tab pos="703580" algn="l"/>
                <a:tab pos="1875789" algn="l"/>
                <a:tab pos="2764155" algn="l"/>
                <a:tab pos="3989704" algn="l"/>
                <a:tab pos="4774565" algn="l"/>
                <a:tab pos="5763895" algn="l"/>
                <a:tab pos="7024370" algn="l"/>
                <a:tab pos="7470775" algn="l"/>
                <a:tab pos="8594725" algn="l"/>
              </a:tabLst>
            </a:pPr>
            <a:r>
              <a:rPr sz="2400" b="1" spc="-5" dirty="0">
                <a:latin typeface="Wingdings"/>
                <a:cs typeface="Wingdings"/>
              </a:rPr>
              <a:t>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Times New Roman"/>
                <a:cs typeface="Times New Roman"/>
              </a:rPr>
              <a:t>S</a:t>
            </a:r>
            <a:r>
              <a:rPr sz="2400" b="1" spc="-15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lec</a:t>
            </a:r>
            <a:r>
              <a:rPr sz="2400" b="1" spc="-10" dirty="0">
                <a:latin typeface="Times New Roman"/>
                <a:cs typeface="Times New Roman"/>
              </a:rPr>
              <a:t>ţ</a:t>
            </a:r>
            <a:r>
              <a:rPr sz="2400" b="1" dirty="0">
                <a:latin typeface="Times New Roman"/>
                <a:cs typeface="Times New Roman"/>
              </a:rPr>
              <a:t>ia	</a:t>
            </a:r>
            <a:r>
              <a:rPr sz="2400" b="1" i="1" dirty="0">
                <a:latin typeface="Times New Roman"/>
                <a:cs typeface="Times New Roman"/>
              </a:rPr>
              <a:t>triază	</a:t>
            </a:r>
            <a:r>
              <a:rPr sz="2400" b="1" i="1" spc="-15" dirty="0">
                <a:latin typeface="Times New Roman"/>
                <a:cs typeface="Times New Roman"/>
              </a:rPr>
              <a:t>d</a:t>
            </a:r>
            <a:r>
              <a:rPr sz="2400" b="1" i="1" spc="-5" dirty="0">
                <a:latin typeface="Times New Roman"/>
                <a:cs typeface="Times New Roman"/>
              </a:rPr>
              <a:t>intr</a:t>
            </a:r>
            <a:r>
              <a:rPr sz="2400" b="1" i="1" dirty="0">
                <a:latin typeface="Times New Roman"/>
                <a:cs typeface="Times New Roman"/>
              </a:rPr>
              <a:t>-</a:t>
            </a:r>
            <a:r>
              <a:rPr sz="2400" b="1" i="1" spc="-10" dirty="0">
                <a:latin typeface="Times New Roman"/>
                <a:cs typeface="Times New Roman"/>
              </a:rPr>
              <a:t>u</a:t>
            </a:r>
            <a:r>
              <a:rPr sz="2400" b="1" i="1" spc="-5" dirty="0">
                <a:latin typeface="Times New Roman"/>
                <a:cs typeface="Times New Roman"/>
              </a:rPr>
              <a:t>n</a:t>
            </a:r>
            <a:r>
              <a:rPr sz="2400" b="1" i="1" dirty="0">
                <a:latin typeface="Times New Roman"/>
                <a:cs typeface="Times New Roman"/>
              </a:rPr>
              <a:t>	tabel	</a:t>
            </a:r>
            <a:r>
              <a:rPr sz="2400" b="1" i="1" spc="-5" dirty="0">
                <a:latin typeface="Times New Roman"/>
                <a:cs typeface="Times New Roman"/>
              </a:rPr>
              <a:t>numai</a:t>
            </a:r>
            <a:r>
              <a:rPr sz="2400" b="1" i="1" dirty="0">
                <a:latin typeface="Times New Roman"/>
                <a:cs typeface="Times New Roman"/>
              </a:rPr>
              <a:t>	</a:t>
            </a:r>
            <a:r>
              <a:rPr sz="2400" b="1" i="1" spc="-5" dirty="0">
                <a:latin typeface="Times New Roman"/>
                <a:cs typeface="Times New Roman"/>
              </a:rPr>
              <a:t>tupl</a:t>
            </a:r>
            <a:r>
              <a:rPr sz="2400" b="1" i="1" spc="-15" dirty="0">
                <a:latin typeface="Times New Roman"/>
                <a:cs typeface="Times New Roman"/>
              </a:rPr>
              <a:t>u</a:t>
            </a:r>
            <a:r>
              <a:rPr sz="2400" b="1" i="1" spc="-5" dirty="0">
                <a:latin typeface="Times New Roman"/>
                <a:cs typeface="Times New Roman"/>
              </a:rPr>
              <a:t>ri</a:t>
            </a:r>
            <a:r>
              <a:rPr sz="2400" b="1" i="1" dirty="0">
                <a:latin typeface="Times New Roman"/>
                <a:cs typeface="Times New Roman"/>
              </a:rPr>
              <a:t>le	</a:t>
            </a:r>
            <a:r>
              <a:rPr sz="2400" b="1" i="1" spc="-10" dirty="0">
                <a:latin typeface="Times New Roman"/>
                <a:cs typeface="Times New Roman"/>
              </a:rPr>
              <a:t>c</a:t>
            </a:r>
            <a:r>
              <a:rPr sz="2400" b="1" i="1" dirty="0">
                <a:latin typeface="Times New Roman"/>
                <a:cs typeface="Times New Roman"/>
              </a:rPr>
              <a:t>e	</a:t>
            </a:r>
            <a:r>
              <a:rPr sz="2400" b="1" i="1" spc="-5" dirty="0">
                <a:latin typeface="Times New Roman"/>
                <a:cs typeface="Times New Roman"/>
              </a:rPr>
              <a:t>s</a:t>
            </a:r>
            <a:r>
              <a:rPr sz="2400" b="1" i="1" spc="-15" dirty="0">
                <a:latin typeface="Times New Roman"/>
                <a:cs typeface="Times New Roman"/>
              </a:rPr>
              <a:t>a</a:t>
            </a:r>
            <a:r>
              <a:rPr sz="2400" b="1" i="1" spc="-5" dirty="0">
                <a:latin typeface="Times New Roman"/>
                <a:cs typeface="Times New Roman"/>
              </a:rPr>
              <a:t>tisfac	o </a:t>
            </a:r>
            <a:r>
              <a:rPr sz="2400" b="1" i="1" dirty="0">
                <a:latin typeface="Times New Roman"/>
                <a:cs typeface="Times New Roman"/>
              </a:rPr>
              <a:t> condiţie precizată (printr-un</a:t>
            </a:r>
            <a:r>
              <a:rPr sz="2400" b="1" i="1" spc="-7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predicat)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2937510" marR="3158490">
              <a:lnSpc>
                <a:spcPct val="100000"/>
              </a:lnSpc>
              <a:spcBef>
                <a:spcPts val="1220"/>
              </a:spcBef>
            </a:pPr>
            <a:r>
              <a:rPr sz="2000" b="1" spc="-5" dirty="0">
                <a:solidFill>
                  <a:srgbClr val="008000"/>
                </a:solidFill>
                <a:latin typeface="Times New Roman"/>
                <a:cs typeface="Times New Roman"/>
              </a:rPr>
              <a:t>R1</a:t>
            </a:r>
            <a:r>
              <a:rPr sz="2000" spc="-5" dirty="0">
                <a:latin typeface="Wingdings"/>
                <a:cs typeface="Wingdings"/>
              </a:rPr>
              <a:t></a:t>
            </a:r>
            <a:r>
              <a:rPr sz="2000" spc="-5" dirty="0">
                <a:latin typeface="Tahoma"/>
                <a:cs typeface="Tahoma"/>
              </a:rPr>
              <a:t>SELECTIE(R;</a:t>
            </a:r>
            <a:r>
              <a:rPr sz="2000" b="1" spc="-5" dirty="0">
                <a:solidFill>
                  <a:srgbClr val="3333CC"/>
                </a:solidFill>
                <a:latin typeface="Tahoma"/>
                <a:cs typeface="Tahoma"/>
              </a:rPr>
              <a:t>A</a:t>
            </a:r>
            <a:r>
              <a:rPr sz="2000" spc="-5" dirty="0">
                <a:latin typeface="Tahoma"/>
                <a:cs typeface="Tahoma"/>
              </a:rPr>
              <a:t>=</a:t>
            </a:r>
            <a:r>
              <a:rPr sz="2000" spc="-5" dirty="0">
                <a:solidFill>
                  <a:srgbClr val="FF0000"/>
                </a:solidFill>
                <a:latin typeface="Tahoma"/>
                <a:cs typeface="Tahoma"/>
              </a:rPr>
              <a:t>a2  </a:t>
            </a:r>
            <a:r>
              <a:rPr sz="2000" dirty="0">
                <a:latin typeface="Tahoma"/>
                <a:cs typeface="Tahoma"/>
              </a:rPr>
              <a:t>OR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3333CC"/>
                </a:solidFill>
                <a:latin typeface="Tahoma"/>
                <a:cs typeface="Tahoma"/>
              </a:rPr>
              <a:t>A</a:t>
            </a:r>
            <a:r>
              <a:rPr sz="2000" spc="-5" dirty="0">
                <a:latin typeface="Tahoma"/>
                <a:cs typeface="Tahoma"/>
              </a:rPr>
              <a:t>=</a:t>
            </a:r>
            <a:r>
              <a:rPr sz="2000" spc="-5" dirty="0">
                <a:solidFill>
                  <a:srgbClr val="FF0000"/>
                </a:solidFill>
                <a:latin typeface="Tahoma"/>
                <a:cs typeface="Tahoma"/>
              </a:rPr>
              <a:t>a3</a:t>
            </a:r>
            <a:r>
              <a:rPr sz="2000" spc="-5" dirty="0">
                <a:latin typeface="Tahoma"/>
                <a:cs typeface="Tahoma"/>
              </a:rPr>
              <a:t>)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2937510">
              <a:lnSpc>
                <a:spcPct val="100000"/>
              </a:lnSpc>
            </a:pPr>
            <a:r>
              <a:rPr sz="2000" b="1" spc="-5" dirty="0">
                <a:solidFill>
                  <a:srgbClr val="008000"/>
                </a:solidFill>
                <a:latin typeface="Times New Roman"/>
                <a:cs typeface="Times New Roman"/>
              </a:rPr>
              <a:t>R2</a:t>
            </a:r>
            <a:r>
              <a:rPr sz="2000" spc="-5" dirty="0">
                <a:latin typeface="Wingdings"/>
                <a:cs typeface="Wingdings"/>
              </a:rPr>
              <a:t></a:t>
            </a:r>
            <a:r>
              <a:rPr sz="2000" spc="-5" dirty="0">
                <a:latin typeface="Tahoma"/>
                <a:cs typeface="Tahoma"/>
              </a:rPr>
              <a:t>SELECTIE(R;</a:t>
            </a:r>
            <a:r>
              <a:rPr sz="2000" b="1" spc="-5" dirty="0">
                <a:solidFill>
                  <a:srgbClr val="3333CC"/>
                </a:solidFill>
                <a:latin typeface="Tahoma"/>
                <a:cs typeface="Tahoma"/>
              </a:rPr>
              <a:t>A</a:t>
            </a:r>
            <a:r>
              <a:rPr sz="2000" spc="-5" dirty="0">
                <a:latin typeface="Tahoma"/>
                <a:cs typeface="Tahoma"/>
              </a:rPr>
              <a:t>=</a:t>
            </a:r>
            <a:r>
              <a:rPr sz="2000" spc="-5" dirty="0">
                <a:solidFill>
                  <a:srgbClr val="FF0000"/>
                </a:solidFill>
                <a:latin typeface="Tahoma"/>
                <a:cs typeface="Tahoma"/>
              </a:rPr>
              <a:t>a2</a:t>
            </a:r>
            <a:endParaRPr sz="2000" dirty="0">
              <a:latin typeface="Tahoma"/>
              <a:cs typeface="Tahoma"/>
            </a:endParaRPr>
          </a:p>
          <a:p>
            <a:pPr marL="293751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AND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3333CC"/>
                </a:solidFill>
                <a:latin typeface="Tahoma"/>
                <a:cs typeface="Tahoma"/>
              </a:rPr>
              <a:t>B</a:t>
            </a:r>
            <a:r>
              <a:rPr sz="2000" spc="-5" dirty="0">
                <a:latin typeface="Tahoma"/>
                <a:cs typeface="Tahoma"/>
              </a:rPr>
              <a:t>=</a:t>
            </a:r>
            <a:r>
              <a:rPr sz="2000" spc="-5" dirty="0">
                <a:solidFill>
                  <a:srgbClr val="FF0000"/>
                </a:solidFill>
                <a:latin typeface="Tahoma"/>
                <a:cs typeface="Tahoma"/>
              </a:rPr>
              <a:t>b2</a:t>
            </a:r>
            <a:r>
              <a:rPr sz="2000" spc="-5" dirty="0">
                <a:latin typeface="Tahoma"/>
                <a:cs typeface="Tahoma"/>
              </a:rPr>
              <a:t>)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740395" y="4011167"/>
            <a:ext cx="624840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59852" y="4011167"/>
            <a:ext cx="557783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12252" y="4011167"/>
            <a:ext cx="481583" cy="679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6289675" y="4029075"/>
          <a:ext cx="2592703" cy="26003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580"/>
                <a:gridCol w="902969"/>
                <a:gridCol w="188594"/>
                <a:gridCol w="187325"/>
                <a:gridCol w="911225"/>
                <a:gridCol w="207010"/>
              </a:tblGrid>
              <a:tr h="766730">
                <a:tc gridSpan="6">
                  <a:txBody>
                    <a:bodyPr/>
                    <a:lstStyle/>
                    <a:p>
                      <a:pPr marL="6038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Relaţia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39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R21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6350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09631">
                <a:tc gridSpan="3"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b="1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6350">
                      <a:solidFill>
                        <a:srgbClr val="9F9F9F"/>
                      </a:solidFill>
                      <a:prstDash val="solid"/>
                    </a:lnT>
                    <a:lnB w="6350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b="1" dirty="0">
                          <a:latin typeface="Arial Narrow"/>
                          <a:cs typeface="Arial Narrow"/>
                        </a:rPr>
                        <a:t>B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6350">
                      <a:solidFill>
                        <a:srgbClr val="9F9F9F"/>
                      </a:solidFill>
                      <a:prstDash val="solid"/>
                    </a:lnT>
                    <a:lnB w="6350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09600">
                <a:tc gridSpan="3"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6350">
                      <a:solidFill>
                        <a:srgbClr val="9F9F9F"/>
                      </a:solidFill>
                      <a:prstDash val="solid"/>
                    </a:lnT>
                    <a:lnB w="6350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6350">
                      <a:solidFill>
                        <a:srgbClr val="9F9F9F"/>
                      </a:solidFill>
                      <a:prstDash val="solid"/>
                    </a:lnT>
                    <a:lnB w="6350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143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T w="635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9F9F9F"/>
                      </a:solidFill>
                      <a:prstDash val="solid"/>
                    </a:lnR>
                    <a:lnT w="635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T w="635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008000"/>
                      </a:solidFill>
                      <a:prstDash val="solid"/>
                    </a:lnR>
                    <a:lnT w="635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363E-EDB3-4B4B-AEB4-B47C0C52873F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295400"/>
            <a:ext cx="8364855" cy="4873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latin typeface="Tahoma"/>
                <a:cs typeface="Tahoma"/>
              </a:rPr>
              <a:t>În </a:t>
            </a:r>
            <a:r>
              <a:rPr sz="3200" dirty="0">
                <a:latin typeface="Tahoma"/>
                <a:cs typeface="Tahoma"/>
              </a:rPr>
              <a:t>limbajul </a:t>
            </a:r>
            <a:r>
              <a:rPr sz="3200" spc="-5" dirty="0">
                <a:latin typeface="Tahoma"/>
                <a:cs typeface="Tahoma"/>
              </a:rPr>
              <a:t>SQL </a:t>
            </a:r>
            <a:r>
              <a:rPr sz="3200" b="1" dirty="0">
                <a:latin typeface="Tahoma"/>
                <a:cs typeface="Tahoma"/>
              </a:rPr>
              <a:t>selecția </a:t>
            </a:r>
            <a:r>
              <a:rPr sz="3200" spc="-5" dirty="0">
                <a:latin typeface="Tahoma"/>
                <a:cs typeface="Tahoma"/>
              </a:rPr>
              <a:t>se exprimă </a:t>
            </a:r>
            <a:r>
              <a:rPr sz="3200" dirty="0">
                <a:latin typeface="Tahoma"/>
                <a:cs typeface="Tahoma"/>
              </a:rPr>
              <a:t>printr-o  </a:t>
            </a:r>
            <a:r>
              <a:rPr sz="3200" spc="-5" dirty="0">
                <a:latin typeface="Tahoma"/>
                <a:cs typeface="Tahoma"/>
              </a:rPr>
              <a:t>formă </a:t>
            </a:r>
            <a:r>
              <a:rPr sz="3200" dirty="0">
                <a:latin typeface="Tahoma"/>
                <a:cs typeface="Tahoma"/>
              </a:rPr>
              <a:t>particulară a </a:t>
            </a:r>
            <a:r>
              <a:rPr sz="3200" spc="-5" dirty="0">
                <a:latin typeface="Tahoma"/>
                <a:cs typeface="Tahoma"/>
              </a:rPr>
              <a:t>frazei </a:t>
            </a:r>
            <a:r>
              <a:rPr sz="3200" b="1" spc="-5" dirty="0">
                <a:solidFill>
                  <a:srgbClr val="FF0000"/>
                </a:solidFill>
                <a:latin typeface="Tahoma"/>
                <a:cs typeface="Tahoma"/>
              </a:rPr>
              <a:t>SELECT</a:t>
            </a:r>
            <a:r>
              <a:rPr sz="3200" spc="-5" dirty="0">
                <a:latin typeface="Tahoma"/>
                <a:cs typeface="Tahoma"/>
              </a:rPr>
              <a:t>, </a:t>
            </a:r>
            <a:r>
              <a:rPr sz="3200" dirty="0">
                <a:latin typeface="Tahoma"/>
                <a:cs typeface="Tahoma"/>
              </a:rPr>
              <a:t>în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care:</a:t>
            </a:r>
          </a:p>
          <a:p>
            <a:pPr marL="355600" marR="953769" indent="-342900">
              <a:lnSpc>
                <a:spcPct val="100000"/>
              </a:lnSpc>
              <a:spcBef>
                <a:spcPts val="775"/>
              </a:spcBef>
              <a:buClr>
                <a:srgbClr val="3333CC"/>
              </a:buClr>
              <a:buSzPct val="59375"/>
              <a:buFont typeface="Wingdings"/>
              <a:buChar char=""/>
              <a:tabLst>
                <a:tab pos="481965" algn="l"/>
                <a:tab pos="482600" algn="l"/>
              </a:tabLst>
            </a:pPr>
            <a:r>
              <a:rPr dirty="0"/>
              <a:t>	</a:t>
            </a:r>
            <a:r>
              <a:rPr sz="3200" dirty="0">
                <a:latin typeface="Tahoma"/>
                <a:cs typeface="Tahoma"/>
              </a:rPr>
              <a:t>lista de </a:t>
            </a:r>
            <a:r>
              <a:rPr sz="3200" spc="-5" dirty="0">
                <a:latin typeface="Tahoma"/>
                <a:cs typeface="Tahoma"/>
              </a:rPr>
              <a:t>atribute este formată </a:t>
            </a:r>
            <a:r>
              <a:rPr sz="3200" dirty="0">
                <a:latin typeface="Tahoma"/>
                <a:cs typeface="Tahoma"/>
              </a:rPr>
              <a:t>din </a:t>
            </a:r>
            <a:r>
              <a:rPr sz="3200" spc="-5" dirty="0">
                <a:latin typeface="Tahoma"/>
                <a:cs typeface="Tahoma"/>
              </a:rPr>
              <a:t>toate  </a:t>
            </a:r>
            <a:r>
              <a:rPr sz="3200" dirty="0">
                <a:latin typeface="Tahoma"/>
                <a:cs typeface="Tahoma"/>
              </a:rPr>
              <a:t>atributele unei </a:t>
            </a:r>
            <a:r>
              <a:rPr sz="3200" spc="-5" dirty="0" err="1">
                <a:latin typeface="Tahoma"/>
                <a:cs typeface="Tahoma"/>
              </a:rPr>
              <a:t>singure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-5" dirty="0" err="1" smtClean="0">
                <a:latin typeface="Tahoma"/>
                <a:cs typeface="Tahoma"/>
              </a:rPr>
              <a:t>relații</a:t>
            </a:r>
            <a:r>
              <a:rPr lang="ro-MO" sz="3200" dirty="0" smtClean="0">
                <a:latin typeface="Tahoma"/>
                <a:cs typeface="Tahoma"/>
              </a:rPr>
              <a:t> </a:t>
            </a:r>
            <a:r>
              <a:rPr sz="3200" spc="-5" dirty="0" err="1" smtClean="0">
                <a:latin typeface="Tahoma"/>
                <a:cs typeface="Tahoma"/>
              </a:rPr>
              <a:t>clauza</a:t>
            </a:r>
            <a:r>
              <a:rPr sz="3200" spc="-5" dirty="0" smtClean="0"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WHERE</a:t>
            </a:r>
            <a:r>
              <a:rPr sz="320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este </a:t>
            </a:r>
            <a:r>
              <a:rPr sz="3200" dirty="0">
                <a:latin typeface="Tahoma"/>
                <a:cs typeface="Tahoma"/>
              </a:rPr>
              <a:t>obligatorie </a:t>
            </a:r>
            <a:r>
              <a:rPr sz="3200" spc="-5" dirty="0">
                <a:latin typeface="Tahoma"/>
                <a:cs typeface="Tahoma"/>
              </a:rPr>
              <a:t>și </a:t>
            </a:r>
            <a:r>
              <a:rPr sz="3200" dirty="0">
                <a:latin typeface="Tahoma"/>
                <a:cs typeface="Tahoma"/>
              </a:rPr>
              <a:t>introduce  </a:t>
            </a:r>
            <a:r>
              <a:rPr sz="3200" spc="-5" dirty="0">
                <a:latin typeface="Tahoma"/>
                <a:cs typeface="Tahoma"/>
              </a:rPr>
              <a:t>condiția </a:t>
            </a:r>
            <a:r>
              <a:rPr sz="3200" dirty="0">
                <a:latin typeface="Tahoma"/>
                <a:cs typeface="Tahoma"/>
              </a:rPr>
              <a:t>de </a:t>
            </a:r>
            <a:r>
              <a:rPr sz="3200" spc="-5" dirty="0">
                <a:latin typeface="Tahoma"/>
                <a:cs typeface="Tahoma"/>
              </a:rPr>
              <a:t>selecție </a:t>
            </a:r>
            <a:r>
              <a:rPr sz="3200" dirty="0">
                <a:latin typeface="Tahoma"/>
                <a:cs typeface="Tahoma"/>
              </a:rPr>
              <a:t>pentru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tupluri</a:t>
            </a:r>
            <a:endParaRPr sz="3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 dirty="0">
              <a:latin typeface="Times New Roman"/>
              <a:cs typeface="Times New Roman"/>
            </a:endParaRPr>
          </a:p>
          <a:p>
            <a:pPr marL="355600" marR="461645" indent="-342900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  <a:tab pos="2106295" algn="l"/>
              </a:tabLst>
            </a:pPr>
            <a:r>
              <a:rPr sz="3200" b="1" spc="-5" dirty="0">
                <a:latin typeface="Tahoma"/>
                <a:cs typeface="Tahoma"/>
              </a:rPr>
              <a:t>SELECT	</a:t>
            </a:r>
            <a:r>
              <a:rPr sz="3200" b="1" dirty="0">
                <a:latin typeface="Tahoma"/>
                <a:cs typeface="Tahoma"/>
              </a:rPr>
              <a:t>* FROM </a:t>
            </a:r>
            <a:r>
              <a:rPr sz="3200" b="1" spc="-5" dirty="0">
                <a:latin typeface="Tahoma"/>
                <a:cs typeface="Tahoma"/>
              </a:rPr>
              <a:t>nume_tabel</a:t>
            </a:r>
            <a:r>
              <a:rPr sz="3200" b="1" spc="-8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WHERE  </a:t>
            </a:r>
            <a:r>
              <a:rPr sz="3200" b="1" dirty="0">
                <a:latin typeface="Tahoma"/>
                <a:cs typeface="Tahoma"/>
              </a:rPr>
              <a:t>conditie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[clauze_secundare];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2CC4-71E7-42CF-A8D3-A5E988E049ED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3810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5" dirty="0" smtClean="0">
                <a:solidFill>
                  <a:srgbClr val="FF0000"/>
                </a:solidFill>
                <a:latin typeface="Tahoma"/>
                <a:cs typeface="Tahoma"/>
              </a:rPr>
              <a:t>SELECT</a:t>
            </a:r>
            <a:endParaRPr lang="en-US" sz="28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06070"/>
            <a:ext cx="18262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EX</a:t>
            </a: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MPLU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9143" y="488936"/>
            <a:ext cx="8277657" cy="2413096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pc="-5" dirty="0">
                <a:solidFill>
                  <a:srgbClr val="000000"/>
                </a:solidFill>
              </a:rPr>
              <a:t>SELECT </a:t>
            </a:r>
            <a:r>
              <a:rPr dirty="0">
                <a:solidFill>
                  <a:srgbClr val="000000"/>
                </a:solidFill>
              </a:rPr>
              <a:t>*</a:t>
            </a:r>
          </a:p>
          <a:p>
            <a:pPr marL="12700" marR="5080">
              <a:lnSpc>
                <a:spcPct val="120000"/>
              </a:lnSpc>
            </a:pPr>
            <a:r>
              <a:rPr dirty="0">
                <a:solidFill>
                  <a:srgbClr val="000000"/>
                </a:solidFill>
              </a:rPr>
              <a:t>FROM [MARFURI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CUMPARATE]  WHERE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CALITATE=1;</a:t>
            </a:r>
          </a:p>
        </p:txBody>
      </p:sp>
      <p:sp>
        <p:nvSpPr>
          <p:cNvPr id="4" name="object 4"/>
          <p:cNvSpPr/>
          <p:nvPr/>
        </p:nvSpPr>
        <p:spPr>
          <a:xfrm>
            <a:off x="1676400" y="4800600"/>
            <a:ext cx="5791200" cy="1838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7800" y="2895600"/>
            <a:ext cx="5819775" cy="1762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CFAD-37B8-4A40-B94A-907D60F8F610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927847" y="222504"/>
            <a:ext cx="501396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8600" y="304800"/>
            <a:ext cx="8915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333399"/>
                </a:solidFill>
                <a:latin typeface="Tahoma"/>
                <a:cs typeface="Tahoma"/>
              </a:rPr>
              <a:t>III. OPERATORI DE EXTENSIE: </a:t>
            </a:r>
            <a:r>
              <a:rPr sz="2400" b="1" dirty="0">
                <a:solidFill>
                  <a:srgbClr val="333399"/>
                </a:solidFill>
                <a:latin typeface="Tahoma"/>
                <a:cs typeface="Tahoma"/>
              </a:rPr>
              <a:t>1. 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Compunerea</a:t>
            </a:r>
            <a:r>
              <a:rPr sz="2400" b="1" spc="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JOIN</a:t>
            </a:r>
            <a:endParaRPr sz="2400" b="1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3915" y="1009649"/>
            <a:ext cx="836612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Compunerea </a:t>
            </a:r>
            <a:r>
              <a:rPr sz="2800" spc="-5" dirty="0">
                <a:solidFill>
                  <a:srgbClr val="000000"/>
                </a:solidFill>
              </a:rPr>
              <a:t>a două </a:t>
            </a:r>
            <a:r>
              <a:rPr sz="2800" spc="-10" dirty="0">
                <a:solidFill>
                  <a:srgbClr val="000000"/>
                </a:solidFill>
              </a:rPr>
              <a:t>tabele 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R </a:t>
            </a:r>
            <a:r>
              <a:rPr sz="2800" spc="-5" dirty="0">
                <a:solidFill>
                  <a:srgbClr val="000000"/>
                </a:solidFill>
              </a:rPr>
              <a:t>şi </a:t>
            </a:r>
            <a:r>
              <a:rPr sz="2800" b="1" dirty="0">
                <a:solidFill>
                  <a:srgbClr val="000000"/>
                </a:solidFill>
                <a:latin typeface="Tahoma"/>
                <a:cs typeface="Tahoma"/>
              </a:rPr>
              <a:t>S</a:t>
            </a:r>
            <a:r>
              <a:rPr sz="2800" dirty="0">
                <a:solidFill>
                  <a:srgbClr val="000000"/>
                </a:solidFill>
              </a:rPr>
              <a:t>, </a:t>
            </a:r>
            <a:r>
              <a:rPr sz="2800" spc="-5" dirty="0">
                <a:solidFill>
                  <a:srgbClr val="000000"/>
                </a:solidFill>
              </a:rPr>
              <a:t>după valorile  egale </a:t>
            </a:r>
            <a:r>
              <a:rPr sz="2800" spc="-10" dirty="0">
                <a:solidFill>
                  <a:srgbClr val="000000"/>
                </a:solidFill>
              </a:rPr>
              <a:t>ale </a:t>
            </a:r>
            <a:r>
              <a:rPr sz="2800" spc="-5" dirty="0">
                <a:solidFill>
                  <a:srgbClr val="000000"/>
                </a:solidFill>
              </a:rPr>
              <a:t>unui atribut comun 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sz="2800" spc="-5" dirty="0">
                <a:solidFill>
                  <a:srgbClr val="000000"/>
                </a:solidFill>
              </a:rPr>
              <a:t>, </a:t>
            </a:r>
            <a:r>
              <a:rPr sz="2800" spc="-10" dirty="0">
                <a:solidFill>
                  <a:srgbClr val="000000"/>
                </a:solidFill>
              </a:rPr>
              <a:t>conduce </a:t>
            </a:r>
            <a:r>
              <a:rPr sz="2800" spc="-5" dirty="0">
                <a:solidFill>
                  <a:srgbClr val="000000"/>
                </a:solidFill>
              </a:rPr>
              <a:t>la obţinerea  unui tabel 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T </a:t>
            </a:r>
            <a:r>
              <a:rPr sz="2800" spc="-5" dirty="0">
                <a:solidFill>
                  <a:srgbClr val="000000"/>
                </a:solidFill>
              </a:rPr>
              <a:t>ale cărei </a:t>
            </a:r>
            <a:r>
              <a:rPr sz="2800" spc="-10" dirty="0">
                <a:solidFill>
                  <a:srgbClr val="000000"/>
                </a:solidFill>
              </a:rPr>
              <a:t>tupluri </a:t>
            </a:r>
            <a:r>
              <a:rPr sz="2800" spc="5" dirty="0">
                <a:solidFill>
                  <a:srgbClr val="000000"/>
                </a:solidFill>
              </a:rPr>
              <a:t>s-au </a:t>
            </a:r>
            <a:r>
              <a:rPr sz="2800" spc="-5" dirty="0">
                <a:solidFill>
                  <a:srgbClr val="000000"/>
                </a:solidFill>
              </a:rPr>
              <a:t>format prin  produsul </a:t>
            </a:r>
            <a:r>
              <a:rPr sz="2800" spc="-10" dirty="0">
                <a:solidFill>
                  <a:srgbClr val="000000"/>
                </a:solidFill>
              </a:rPr>
              <a:t>cartezian </a:t>
            </a:r>
            <a:r>
              <a:rPr sz="2800" spc="-5" dirty="0">
                <a:solidFill>
                  <a:srgbClr val="000000"/>
                </a:solidFill>
              </a:rPr>
              <a:t>al tuplurilor din 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R </a:t>
            </a:r>
            <a:r>
              <a:rPr sz="2800" spc="-5" dirty="0">
                <a:solidFill>
                  <a:srgbClr val="000000"/>
                </a:solidFill>
              </a:rPr>
              <a:t>şi 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S </a:t>
            </a:r>
            <a:r>
              <a:rPr sz="2800" spc="-5" dirty="0">
                <a:solidFill>
                  <a:srgbClr val="000000"/>
                </a:solidFill>
              </a:rPr>
              <a:t>prezentând  valori </a:t>
            </a:r>
            <a:r>
              <a:rPr sz="2800" spc="-10" dirty="0">
                <a:solidFill>
                  <a:srgbClr val="000000"/>
                </a:solidFill>
              </a:rPr>
              <a:t>egale </a:t>
            </a:r>
            <a:r>
              <a:rPr sz="2800" spc="-5" dirty="0">
                <a:solidFill>
                  <a:srgbClr val="000000"/>
                </a:solidFill>
              </a:rPr>
              <a:t>pe atributul de compunere</a:t>
            </a:r>
            <a:r>
              <a:rPr sz="2800" spc="125" dirty="0">
                <a:solidFill>
                  <a:srgbClr val="000000"/>
                </a:solidFill>
              </a:rPr>
              <a:t> </a:t>
            </a:r>
            <a:r>
              <a:rPr sz="2800" b="1" dirty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sz="2800" dirty="0">
                <a:solidFill>
                  <a:srgbClr val="000000"/>
                </a:solidFill>
              </a:rPr>
              <a:t>.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915" y="3142843"/>
            <a:ext cx="8266685" cy="119840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865"/>
              </a:spcBef>
              <a:buClr>
                <a:srgbClr val="3333CC"/>
              </a:buClr>
              <a:buSzPct val="56250"/>
              <a:buFont typeface="Wingdings"/>
              <a:buChar char=""/>
              <a:tabLst>
                <a:tab pos="195580" algn="l"/>
              </a:tabLst>
            </a:pPr>
            <a:r>
              <a:rPr sz="3200" spc="-5" dirty="0">
                <a:latin typeface="Tahoma"/>
                <a:cs typeface="Tahoma"/>
              </a:rPr>
              <a:t>Fie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tabelele:</a:t>
            </a:r>
          </a:p>
          <a:p>
            <a:pPr marL="195580" indent="-182880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6250"/>
              <a:buFont typeface="Wingdings"/>
              <a:buChar char=""/>
              <a:tabLst>
                <a:tab pos="195580" algn="l"/>
              </a:tabLst>
            </a:pPr>
            <a:r>
              <a:rPr sz="3200" b="1" dirty="0" smtClean="0">
                <a:latin typeface="Tahoma"/>
                <a:cs typeface="Tahoma"/>
              </a:rPr>
              <a:t>R</a:t>
            </a:r>
            <a:r>
              <a:rPr lang="ro-MO" sz="3200" b="1" dirty="0" smtClean="0">
                <a:latin typeface="Tahoma"/>
                <a:cs typeface="Tahoma"/>
              </a:rPr>
              <a:t>  </a:t>
            </a:r>
            <a:r>
              <a:rPr sz="3200" b="1" dirty="0" smtClean="0">
                <a:latin typeface="Tahoma"/>
                <a:cs typeface="Tahoma"/>
              </a:rPr>
              <a:t>-</a:t>
            </a:r>
            <a:r>
              <a:rPr sz="3200" b="1" spc="-70" dirty="0" smtClean="0">
                <a:latin typeface="Tahoma"/>
                <a:cs typeface="Tahoma"/>
              </a:rPr>
              <a:t> </a:t>
            </a:r>
            <a:r>
              <a:rPr lang="ro-MO" sz="3200" b="1" spc="-70" dirty="0" smtClean="0">
                <a:latin typeface="Tahoma"/>
                <a:cs typeface="Tahoma"/>
              </a:rPr>
              <a:t>  </a:t>
            </a:r>
            <a:r>
              <a:rPr sz="3200" b="1" spc="-5" dirty="0" err="1" smtClean="0">
                <a:latin typeface="Tahoma"/>
                <a:cs typeface="Tahoma"/>
              </a:rPr>
              <a:t>Marfuri_Vandute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2825" y="4537112"/>
            <a:ext cx="1938020" cy="481965"/>
          </a:xfrm>
          <a:custGeom>
            <a:avLst/>
            <a:gdLst/>
            <a:ahLst/>
            <a:cxnLst/>
            <a:rect l="l" t="t" r="r" b="b"/>
            <a:pathLst>
              <a:path w="1938020" h="481964">
                <a:moveTo>
                  <a:pt x="0" y="481799"/>
                </a:moveTo>
                <a:lnTo>
                  <a:pt x="1937639" y="481799"/>
                </a:lnTo>
                <a:lnTo>
                  <a:pt x="1937639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50464" y="4537112"/>
            <a:ext cx="2045335" cy="481965"/>
          </a:xfrm>
          <a:custGeom>
            <a:avLst/>
            <a:gdLst/>
            <a:ahLst/>
            <a:cxnLst/>
            <a:rect l="l" t="t" r="r" b="b"/>
            <a:pathLst>
              <a:path w="2045335" h="481964">
                <a:moveTo>
                  <a:pt x="0" y="481799"/>
                </a:moveTo>
                <a:lnTo>
                  <a:pt x="2045335" y="481799"/>
                </a:lnTo>
                <a:lnTo>
                  <a:pt x="2045335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95798" y="4537112"/>
            <a:ext cx="1977389" cy="481965"/>
          </a:xfrm>
          <a:custGeom>
            <a:avLst/>
            <a:gdLst/>
            <a:ahLst/>
            <a:cxnLst/>
            <a:rect l="l" t="t" r="r" b="b"/>
            <a:pathLst>
              <a:path w="1977390" h="481964">
                <a:moveTo>
                  <a:pt x="0" y="481799"/>
                </a:moveTo>
                <a:lnTo>
                  <a:pt x="1977262" y="481799"/>
                </a:lnTo>
                <a:lnTo>
                  <a:pt x="1977262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73061" y="4537112"/>
            <a:ext cx="1193165" cy="481965"/>
          </a:xfrm>
          <a:custGeom>
            <a:avLst/>
            <a:gdLst/>
            <a:ahLst/>
            <a:cxnLst/>
            <a:rect l="l" t="t" r="r" b="b"/>
            <a:pathLst>
              <a:path w="1193165" h="481964">
                <a:moveTo>
                  <a:pt x="0" y="481799"/>
                </a:moveTo>
                <a:lnTo>
                  <a:pt x="1193025" y="481799"/>
                </a:lnTo>
                <a:lnTo>
                  <a:pt x="1193025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2825" y="5018824"/>
            <a:ext cx="1938020" cy="481965"/>
          </a:xfrm>
          <a:custGeom>
            <a:avLst/>
            <a:gdLst/>
            <a:ahLst/>
            <a:cxnLst/>
            <a:rect l="l" t="t" r="r" b="b"/>
            <a:pathLst>
              <a:path w="1938020" h="481964">
                <a:moveTo>
                  <a:pt x="0" y="481799"/>
                </a:moveTo>
                <a:lnTo>
                  <a:pt x="1937639" y="481799"/>
                </a:lnTo>
                <a:lnTo>
                  <a:pt x="1937639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0464" y="5018824"/>
            <a:ext cx="2045335" cy="481965"/>
          </a:xfrm>
          <a:custGeom>
            <a:avLst/>
            <a:gdLst/>
            <a:ahLst/>
            <a:cxnLst/>
            <a:rect l="l" t="t" r="r" b="b"/>
            <a:pathLst>
              <a:path w="2045335" h="481964">
                <a:moveTo>
                  <a:pt x="0" y="481799"/>
                </a:moveTo>
                <a:lnTo>
                  <a:pt x="2045335" y="481799"/>
                </a:lnTo>
                <a:lnTo>
                  <a:pt x="2045335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95798" y="5018824"/>
            <a:ext cx="1977389" cy="481965"/>
          </a:xfrm>
          <a:custGeom>
            <a:avLst/>
            <a:gdLst/>
            <a:ahLst/>
            <a:cxnLst/>
            <a:rect l="l" t="t" r="r" b="b"/>
            <a:pathLst>
              <a:path w="1977390" h="481964">
                <a:moveTo>
                  <a:pt x="0" y="481799"/>
                </a:moveTo>
                <a:lnTo>
                  <a:pt x="1977262" y="481799"/>
                </a:lnTo>
                <a:lnTo>
                  <a:pt x="1977262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3061" y="5018824"/>
            <a:ext cx="1193165" cy="481965"/>
          </a:xfrm>
          <a:custGeom>
            <a:avLst/>
            <a:gdLst/>
            <a:ahLst/>
            <a:cxnLst/>
            <a:rect l="l" t="t" r="r" b="b"/>
            <a:pathLst>
              <a:path w="1193165" h="481964">
                <a:moveTo>
                  <a:pt x="0" y="481799"/>
                </a:moveTo>
                <a:lnTo>
                  <a:pt x="1193025" y="481799"/>
                </a:lnTo>
                <a:lnTo>
                  <a:pt x="1193025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2825" y="5500687"/>
            <a:ext cx="1938020" cy="481965"/>
          </a:xfrm>
          <a:custGeom>
            <a:avLst/>
            <a:gdLst/>
            <a:ahLst/>
            <a:cxnLst/>
            <a:rect l="l" t="t" r="r" b="b"/>
            <a:pathLst>
              <a:path w="1938020" h="481964">
                <a:moveTo>
                  <a:pt x="0" y="481799"/>
                </a:moveTo>
                <a:lnTo>
                  <a:pt x="1937639" y="481799"/>
                </a:lnTo>
                <a:lnTo>
                  <a:pt x="1937639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50464" y="5500687"/>
            <a:ext cx="2045335" cy="481965"/>
          </a:xfrm>
          <a:custGeom>
            <a:avLst/>
            <a:gdLst/>
            <a:ahLst/>
            <a:cxnLst/>
            <a:rect l="l" t="t" r="r" b="b"/>
            <a:pathLst>
              <a:path w="2045335" h="481964">
                <a:moveTo>
                  <a:pt x="0" y="481799"/>
                </a:moveTo>
                <a:lnTo>
                  <a:pt x="2045335" y="481799"/>
                </a:lnTo>
                <a:lnTo>
                  <a:pt x="2045335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95798" y="5500687"/>
            <a:ext cx="1977389" cy="481965"/>
          </a:xfrm>
          <a:custGeom>
            <a:avLst/>
            <a:gdLst/>
            <a:ahLst/>
            <a:cxnLst/>
            <a:rect l="l" t="t" r="r" b="b"/>
            <a:pathLst>
              <a:path w="1977390" h="481964">
                <a:moveTo>
                  <a:pt x="0" y="481799"/>
                </a:moveTo>
                <a:lnTo>
                  <a:pt x="1977262" y="481799"/>
                </a:lnTo>
                <a:lnTo>
                  <a:pt x="1977262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73061" y="5500687"/>
            <a:ext cx="1193165" cy="481965"/>
          </a:xfrm>
          <a:custGeom>
            <a:avLst/>
            <a:gdLst/>
            <a:ahLst/>
            <a:cxnLst/>
            <a:rect l="l" t="t" r="r" b="b"/>
            <a:pathLst>
              <a:path w="1193165" h="481964">
                <a:moveTo>
                  <a:pt x="0" y="481799"/>
                </a:moveTo>
                <a:lnTo>
                  <a:pt x="1193025" y="481799"/>
                </a:lnTo>
                <a:lnTo>
                  <a:pt x="1193025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12825" y="5982499"/>
            <a:ext cx="1938020" cy="481965"/>
          </a:xfrm>
          <a:custGeom>
            <a:avLst/>
            <a:gdLst/>
            <a:ahLst/>
            <a:cxnLst/>
            <a:rect l="l" t="t" r="r" b="b"/>
            <a:pathLst>
              <a:path w="1938020" h="481964">
                <a:moveTo>
                  <a:pt x="0" y="481799"/>
                </a:moveTo>
                <a:lnTo>
                  <a:pt x="1937639" y="481799"/>
                </a:lnTo>
                <a:lnTo>
                  <a:pt x="1937639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50464" y="5982499"/>
            <a:ext cx="2045335" cy="481965"/>
          </a:xfrm>
          <a:custGeom>
            <a:avLst/>
            <a:gdLst/>
            <a:ahLst/>
            <a:cxnLst/>
            <a:rect l="l" t="t" r="r" b="b"/>
            <a:pathLst>
              <a:path w="2045335" h="481964">
                <a:moveTo>
                  <a:pt x="0" y="481799"/>
                </a:moveTo>
                <a:lnTo>
                  <a:pt x="2045335" y="481799"/>
                </a:lnTo>
                <a:lnTo>
                  <a:pt x="2045335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95798" y="5982499"/>
            <a:ext cx="1977389" cy="481965"/>
          </a:xfrm>
          <a:custGeom>
            <a:avLst/>
            <a:gdLst/>
            <a:ahLst/>
            <a:cxnLst/>
            <a:rect l="l" t="t" r="r" b="b"/>
            <a:pathLst>
              <a:path w="1977390" h="481964">
                <a:moveTo>
                  <a:pt x="0" y="481799"/>
                </a:moveTo>
                <a:lnTo>
                  <a:pt x="1977262" y="481799"/>
                </a:lnTo>
                <a:lnTo>
                  <a:pt x="1977262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73061" y="5982499"/>
            <a:ext cx="1193165" cy="481965"/>
          </a:xfrm>
          <a:custGeom>
            <a:avLst/>
            <a:gdLst/>
            <a:ahLst/>
            <a:cxnLst/>
            <a:rect l="l" t="t" r="r" b="b"/>
            <a:pathLst>
              <a:path w="1193165" h="481964">
                <a:moveTo>
                  <a:pt x="0" y="481799"/>
                </a:moveTo>
                <a:lnTo>
                  <a:pt x="1193025" y="481799"/>
                </a:lnTo>
                <a:lnTo>
                  <a:pt x="1193025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12825" y="4539996"/>
            <a:ext cx="474599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77111" y="4539996"/>
            <a:ext cx="252984" cy="347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19783" y="4539996"/>
            <a:ext cx="661416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70888" y="4544567"/>
            <a:ext cx="2484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50464" y="4539996"/>
            <a:ext cx="928115" cy="3474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68267" y="4539996"/>
            <a:ext cx="257556" cy="3474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15511" y="4539996"/>
            <a:ext cx="661415" cy="3474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66615" y="4544567"/>
            <a:ext cx="2484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95798" y="4539996"/>
            <a:ext cx="746632" cy="3474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32120" y="4539996"/>
            <a:ext cx="252984" cy="347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74791" y="4539996"/>
            <a:ext cx="396239" cy="3474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60720" y="4539996"/>
            <a:ext cx="254508" cy="3474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04915" y="4539996"/>
            <a:ext cx="778763" cy="3474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73367" y="4544567"/>
            <a:ext cx="2484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73061" y="4539996"/>
            <a:ext cx="776478" cy="3474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39228" y="4544567"/>
            <a:ext cx="248411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12825" y="5021579"/>
            <a:ext cx="474599" cy="3474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77111" y="5026152"/>
            <a:ext cx="2484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50464" y="5021579"/>
            <a:ext cx="908303" cy="3474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48455" y="5026152"/>
            <a:ext cx="2484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95798" y="5021579"/>
            <a:ext cx="383920" cy="3474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69408" y="5026152"/>
            <a:ext cx="2484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73061" y="5021579"/>
            <a:ext cx="279654" cy="3474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42404" y="5026152"/>
            <a:ext cx="248411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12825" y="5503164"/>
            <a:ext cx="474599" cy="3474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77111" y="5507735"/>
            <a:ext cx="2484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50464" y="5503164"/>
            <a:ext cx="632460" cy="3474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72611" y="5507735"/>
            <a:ext cx="2484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95798" y="5503164"/>
            <a:ext cx="383920" cy="3474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69408" y="5507735"/>
            <a:ext cx="2484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73061" y="5503164"/>
            <a:ext cx="279654" cy="3474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42404" y="5507735"/>
            <a:ext cx="248411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12825" y="5986271"/>
            <a:ext cx="474599" cy="3474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77111" y="5990844"/>
            <a:ext cx="2484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50464" y="5986271"/>
            <a:ext cx="562356" cy="3474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02508" y="5990844"/>
            <a:ext cx="2484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95798" y="5986271"/>
            <a:ext cx="383920" cy="3474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69408" y="5990844"/>
            <a:ext cx="2484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73061" y="5986271"/>
            <a:ext cx="279654" cy="3474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42404" y="5990844"/>
            <a:ext cx="248411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4" name="object 64"/>
          <p:cNvGraphicFramePr>
            <a:graphicFrameLocks noGrp="1"/>
          </p:cNvGraphicFramePr>
          <p:nvPr/>
        </p:nvGraphicFramePr>
        <p:xfrm>
          <a:off x="1006475" y="4530725"/>
          <a:ext cx="7153273" cy="1927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7385"/>
                <a:gridCol w="2045335"/>
                <a:gridCol w="1977389"/>
                <a:gridCol w="1193164"/>
              </a:tblGrid>
              <a:tr h="48183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Unitate de</a:t>
                      </a:r>
                      <a:r>
                        <a:rPr sz="12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masura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8171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8186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8181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500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Mere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6" name="Date Placeholder 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A9D1-6FF9-4ECF-A877-EDB69FC6AF15}" type="datetime1">
              <a:rPr lang="en-US" smtClean="0"/>
              <a:pPr/>
              <a:t>5/7/2020</a:t>
            </a:fld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41453"/>
            <a:ext cx="89915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 smtClean="0">
                <a:solidFill>
                  <a:srgbClr val="000000"/>
                </a:solidFill>
                <a:latin typeface="Tahoma"/>
                <a:cs typeface="Tahoma"/>
              </a:rPr>
              <a:t>S </a:t>
            </a:r>
            <a:r>
              <a:rPr sz="2800" dirty="0">
                <a:solidFill>
                  <a:srgbClr val="000000"/>
                </a:solidFill>
              </a:rPr>
              <a:t>-</a:t>
            </a:r>
            <a:r>
              <a:rPr sz="2800" spc="-25" dirty="0">
                <a:solidFill>
                  <a:srgbClr val="000000"/>
                </a:solidFill>
              </a:rPr>
              <a:t> </a:t>
            </a:r>
            <a:r>
              <a:rPr lang="ro-MO" sz="2800" spc="-25" dirty="0" smtClean="0">
                <a:solidFill>
                  <a:srgbClr val="000000"/>
                </a:solidFill>
              </a:rPr>
              <a:t>     </a:t>
            </a:r>
            <a:r>
              <a:rPr sz="2800" b="1" spc="-5" dirty="0" err="1" smtClean="0">
                <a:solidFill>
                  <a:srgbClr val="000000"/>
                </a:solidFill>
                <a:latin typeface="Tahoma"/>
                <a:cs typeface="Tahoma"/>
              </a:rPr>
              <a:t>Cantitati_Comandate_Pe_Produs</a:t>
            </a:r>
            <a:endParaRPr sz="2800" b="1" spc="-5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2400" y="2362200"/>
            <a:ext cx="8991600" cy="20595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None/>
            </a:pPr>
            <a:r>
              <a:rPr b="1" spc="-5" dirty="0"/>
              <a:t>T= </a:t>
            </a:r>
            <a:r>
              <a:rPr b="1" spc="-10" dirty="0">
                <a:solidFill>
                  <a:srgbClr val="FF0000"/>
                </a:solidFill>
              </a:rPr>
              <a:t>Join</a:t>
            </a:r>
            <a:r>
              <a:rPr b="1" spc="-10" dirty="0"/>
              <a:t>  </a:t>
            </a:r>
            <a:r>
              <a:rPr b="1" spc="-5" dirty="0"/>
              <a:t>(</a:t>
            </a:r>
            <a:r>
              <a:rPr b="1" spc="-5" dirty="0" err="1" smtClean="0"/>
              <a:t>Marfuri_Vandute,Cantitati_Comandate_Pe_Produs</a:t>
            </a:r>
            <a:r>
              <a:rPr b="1" spc="-5" dirty="0" smtClean="0"/>
              <a:t>;</a:t>
            </a:r>
            <a:endParaRPr lang="ro-MO" b="1" spc="-5" dirty="0" smtClean="0"/>
          </a:p>
          <a:p>
            <a:pPr marL="12700" marR="5080">
              <a:lnSpc>
                <a:spcPct val="100000"/>
              </a:lnSpc>
              <a:spcBef>
                <a:spcPts val="100"/>
              </a:spcBef>
              <a:buNone/>
            </a:pPr>
            <a:r>
              <a:rPr b="1" spc="-5" dirty="0" err="1" smtClean="0"/>
              <a:t>Marfuri_Vandute.Cod_marfa</a:t>
            </a:r>
            <a:r>
              <a:rPr b="1" spc="-5" dirty="0" smtClean="0"/>
              <a:t> </a:t>
            </a:r>
            <a:r>
              <a:rPr b="1" dirty="0"/>
              <a:t>=  </a:t>
            </a:r>
            <a:r>
              <a:rPr b="1" spc="-5" dirty="0" err="1" smtClean="0"/>
              <a:t>Cantitati_Comandate_Pe_produs.Cod_marfa</a:t>
            </a:r>
            <a:r>
              <a:rPr b="1" spc="-5" dirty="0" smtClean="0"/>
              <a:t>)</a:t>
            </a:r>
            <a:endParaRPr b="1" spc="-5" dirty="0"/>
          </a:p>
        </p:txBody>
      </p:sp>
      <p:sp>
        <p:nvSpPr>
          <p:cNvPr id="4" name="object 4"/>
          <p:cNvSpPr/>
          <p:nvPr/>
        </p:nvSpPr>
        <p:spPr>
          <a:xfrm>
            <a:off x="3813555" y="1752447"/>
            <a:ext cx="1922145" cy="383540"/>
          </a:xfrm>
          <a:custGeom>
            <a:avLst/>
            <a:gdLst/>
            <a:ahLst/>
            <a:cxnLst/>
            <a:rect l="l" t="t" r="r" b="b"/>
            <a:pathLst>
              <a:path w="1922145" h="383539">
                <a:moveTo>
                  <a:pt x="0" y="383438"/>
                </a:moveTo>
                <a:lnTo>
                  <a:pt x="1922018" y="383438"/>
                </a:lnTo>
                <a:lnTo>
                  <a:pt x="1922018" y="0"/>
                </a:lnTo>
                <a:lnTo>
                  <a:pt x="0" y="0"/>
                </a:lnTo>
                <a:lnTo>
                  <a:pt x="0" y="383438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5573" y="1752447"/>
            <a:ext cx="1442085" cy="383540"/>
          </a:xfrm>
          <a:custGeom>
            <a:avLst/>
            <a:gdLst/>
            <a:ahLst/>
            <a:cxnLst/>
            <a:rect l="l" t="t" r="r" b="b"/>
            <a:pathLst>
              <a:path w="1442084" h="383539">
                <a:moveTo>
                  <a:pt x="0" y="383438"/>
                </a:moveTo>
                <a:lnTo>
                  <a:pt x="1441577" y="383438"/>
                </a:lnTo>
                <a:lnTo>
                  <a:pt x="1441577" y="0"/>
                </a:lnTo>
                <a:lnTo>
                  <a:pt x="0" y="0"/>
                </a:lnTo>
                <a:lnTo>
                  <a:pt x="0" y="383438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3555" y="2135987"/>
            <a:ext cx="1922145" cy="383540"/>
          </a:xfrm>
          <a:custGeom>
            <a:avLst/>
            <a:gdLst/>
            <a:ahLst/>
            <a:cxnLst/>
            <a:rect l="l" t="t" r="r" b="b"/>
            <a:pathLst>
              <a:path w="1922145" h="383539">
                <a:moveTo>
                  <a:pt x="0" y="383438"/>
                </a:moveTo>
                <a:lnTo>
                  <a:pt x="1922018" y="383438"/>
                </a:lnTo>
                <a:lnTo>
                  <a:pt x="1922018" y="0"/>
                </a:lnTo>
                <a:lnTo>
                  <a:pt x="0" y="0"/>
                </a:lnTo>
                <a:lnTo>
                  <a:pt x="0" y="383438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5573" y="2135987"/>
            <a:ext cx="1442085" cy="383540"/>
          </a:xfrm>
          <a:custGeom>
            <a:avLst/>
            <a:gdLst/>
            <a:ahLst/>
            <a:cxnLst/>
            <a:rect l="l" t="t" r="r" b="b"/>
            <a:pathLst>
              <a:path w="1442084" h="383539">
                <a:moveTo>
                  <a:pt x="0" y="383438"/>
                </a:moveTo>
                <a:lnTo>
                  <a:pt x="1441577" y="383438"/>
                </a:lnTo>
                <a:lnTo>
                  <a:pt x="1441577" y="0"/>
                </a:lnTo>
                <a:lnTo>
                  <a:pt x="0" y="0"/>
                </a:lnTo>
                <a:lnTo>
                  <a:pt x="0" y="383438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3555" y="1755648"/>
            <a:ext cx="473456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76700" y="176022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35573" y="1755648"/>
            <a:ext cx="474725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9988" y="176022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3555" y="2139695"/>
            <a:ext cx="473456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76700" y="2144267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35573" y="2139695"/>
            <a:ext cx="474725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99988" y="2144267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620900" y="925575"/>
          <a:ext cx="5549900" cy="15874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6305"/>
                <a:gridCol w="1922145"/>
                <a:gridCol w="1441450"/>
              </a:tblGrid>
              <a:tr h="82054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Numar comanda</a:t>
                      </a:r>
                      <a:endParaRPr sz="1200" dirty="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Cantitate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</a:tr>
              <a:tr h="38341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8353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2002</a:t>
                      </a:r>
                      <a:endParaRPr sz="1200" dirty="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300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 dirty="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233362" y="4519574"/>
            <a:ext cx="1743075" cy="690880"/>
          </a:xfrm>
          <a:custGeom>
            <a:avLst/>
            <a:gdLst/>
            <a:ahLst/>
            <a:cxnLst/>
            <a:rect l="l" t="t" r="r" b="b"/>
            <a:pathLst>
              <a:path w="1743075" h="690879">
                <a:moveTo>
                  <a:pt x="0" y="690727"/>
                </a:moveTo>
                <a:lnTo>
                  <a:pt x="1742567" y="690727"/>
                </a:lnTo>
                <a:lnTo>
                  <a:pt x="1742567" y="0"/>
                </a:lnTo>
                <a:lnTo>
                  <a:pt x="0" y="0"/>
                </a:lnTo>
                <a:lnTo>
                  <a:pt x="0" y="69072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75866" y="4519574"/>
            <a:ext cx="1936750" cy="690880"/>
          </a:xfrm>
          <a:custGeom>
            <a:avLst/>
            <a:gdLst/>
            <a:ahLst/>
            <a:cxnLst/>
            <a:rect l="l" t="t" r="r" b="b"/>
            <a:pathLst>
              <a:path w="1936750" h="690879">
                <a:moveTo>
                  <a:pt x="0" y="690727"/>
                </a:moveTo>
                <a:lnTo>
                  <a:pt x="1936242" y="690727"/>
                </a:lnTo>
                <a:lnTo>
                  <a:pt x="1936242" y="0"/>
                </a:lnTo>
                <a:lnTo>
                  <a:pt x="0" y="0"/>
                </a:lnTo>
                <a:lnTo>
                  <a:pt x="0" y="69072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12108" y="4519574"/>
            <a:ext cx="1814830" cy="690880"/>
          </a:xfrm>
          <a:custGeom>
            <a:avLst/>
            <a:gdLst/>
            <a:ahLst/>
            <a:cxnLst/>
            <a:rect l="l" t="t" r="r" b="b"/>
            <a:pathLst>
              <a:path w="1814829" h="690879">
                <a:moveTo>
                  <a:pt x="0" y="690727"/>
                </a:moveTo>
                <a:lnTo>
                  <a:pt x="1814322" y="690727"/>
                </a:lnTo>
                <a:lnTo>
                  <a:pt x="1814322" y="0"/>
                </a:lnTo>
                <a:lnTo>
                  <a:pt x="0" y="0"/>
                </a:lnTo>
                <a:lnTo>
                  <a:pt x="0" y="69072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26557" y="4519574"/>
            <a:ext cx="1204595" cy="690880"/>
          </a:xfrm>
          <a:custGeom>
            <a:avLst/>
            <a:gdLst/>
            <a:ahLst/>
            <a:cxnLst/>
            <a:rect l="l" t="t" r="r" b="b"/>
            <a:pathLst>
              <a:path w="1204595" h="690879">
                <a:moveTo>
                  <a:pt x="0" y="690727"/>
                </a:moveTo>
                <a:lnTo>
                  <a:pt x="1204125" y="690727"/>
                </a:lnTo>
                <a:lnTo>
                  <a:pt x="1204125" y="0"/>
                </a:lnTo>
                <a:lnTo>
                  <a:pt x="0" y="0"/>
                </a:lnTo>
                <a:lnTo>
                  <a:pt x="0" y="69072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30643" y="4519574"/>
            <a:ext cx="1006475" cy="690880"/>
          </a:xfrm>
          <a:custGeom>
            <a:avLst/>
            <a:gdLst/>
            <a:ahLst/>
            <a:cxnLst/>
            <a:rect l="l" t="t" r="r" b="b"/>
            <a:pathLst>
              <a:path w="1006475" h="690879">
                <a:moveTo>
                  <a:pt x="0" y="690727"/>
                </a:moveTo>
                <a:lnTo>
                  <a:pt x="1005865" y="690727"/>
                </a:lnTo>
                <a:lnTo>
                  <a:pt x="1005865" y="0"/>
                </a:lnTo>
                <a:lnTo>
                  <a:pt x="0" y="0"/>
                </a:lnTo>
                <a:lnTo>
                  <a:pt x="0" y="69072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36483" y="4519574"/>
            <a:ext cx="1006475" cy="690880"/>
          </a:xfrm>
          <a:custGeom>
            <a:avLst/>
            <a:gdLst/>
            <a:ahLst/>
            <a:cxnLst/>
            <a:rect l="l" t="t" r="r" b="b"/>
            <a:pathLst>
              <a:path w="1006475" h="690879">
                <a:moveTo>
                  <a:pt x="0" y="690727"/>
                </a:moveTo>
                <a:lnTo>
                  <a:pt x="1005865" y="690727"/>
                </a:lnTo>
                <a:lnTo>
                  <a:pt x="1005865" y="0"/>
                </a:lnTo>
                <a:lnTo>
                  <a:pt x="0" y="0"/>
                </a:lnTo>
                <a:lnTo>
                  <a:pt x="0" y="69072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3362" y="5210340"/>
            <a:ext cx="1743075" cy="477520"/>
          </a:xfrm>
          <a:custGeom>
            <a:avLst/>
            <a:gdLst/>
            <a:ahLst/>
            <a:cxnLst/>
            <a:rect l="l" t="t" r="r" b="b"/>
            <a:pathLst>
              <a:path w="1743075" h="477520">
                <a:moveTo>
                  <a:pt x="0" y="476961"/>
                </a:moveTo>
                <a:lnTo>
                  <a:pt x="1742567" y="476961"/>
                </a:lnTo>
                <a:lnTo>
                  <a:pt x="1742567" y="0"/>
                </a:lnTo>
                <a:lnTo>
                  <a:pt x="0" y="0"/>
                </a:lnTo>
                <a:lnTo>
                  <a:pt x="0" y="47696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75866" y="5210340"/>
            <a:ext cx="1936750" cy="477520"/>
          </a:xfrm>
          <a:custGeom>
            <a:avLst/>
            <a:gdLst/>
            <a:ahLst/>
            <a:cxnLst/>
            <a:rect l="l" t="t" r="r" b="b"/>
            <a:pathLst>
              <a:path w="1936750" h="477520">
                <a:moveTo>
                  <a:pt x="0" y="476961"/>
                </a:moveTo>
                <a:lnTo>
                  <a:pt x="1936242" y="476961"/>
                </a:lnTo>
                <a:lnTo>
                  <a:pt x="1936242" y="0"/>
                </a:lnTo>
                <a:lnTo>
                  <a:pt x="0" y="0"/>
                </a:lnTo>
                <a:lnTo>
                  <a:pt x="0" y="47696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12108" y="5210340"/>
            <a:ext cx="1814830" cy="477520"/>
          </a:xfrm>
          <a:custGeom>
            <a:avLst/>
            <a:gdLst/>
            <a:ahLst/>
            <a:cxnLst/>
            <a:rect l="l" t="t" r="r" b="b"/>
            <a:pathLst>
              <a:path w="1814829" h="477520">
                <a:moveTo>
                  <a:pt x="0" y="476961"/>
                </a:moveTo>
                <a:lnTo>
                  <a:pt x="1814322" y="476961"/>
                </a:lnTo>
                <a:lnTo>
                  <a:pt x="1814322" y="0"/>
                </a:lnTo>
                <a:lnTo>
                  <a:pt x="0" y="0"/>
                </a:lnTo>
                <a:lnTo>
                  <a:pt x="0" y="47696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26557" y="5210340"/>
            <a:ext cx="1204595" cy="477520"/>
          </a:xfrm>
          <a:custGeom>
            <a:avLst/>
            <a:gdLst/>
            <a:ahLst/>
            <a:cxnLst/>
            <a:rect l="l" t="t" r="r" b="b"/>
            <a:pathLst>
              <a:path w="1204595" h="477520">
                <a:moveTo>
                  <a:pt x="0" y="476961"/>
                </a:moveTo>
                <a:lnTo>
                  <a:pt x="1204125" y="476961"/>
                </a:lnTo>
                <a:lnTo>
                  <a:pt x="1204125" y="0"/>
                </a:lnTo>
                <a:lnTo>
                  <a:pt x="0" y="0"/>
                </a:lnTo>
                <a:lnTo>
                  <a:pt x="0" y="47696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30643" y="5210340"/>
            <a:ext cx="1006475" cy="477520"/>
          </a:xfrm>
          <a:custGeom>
            <a:avLst/>
            <a:gdLst/>
            <a:ahLst/>
            <a:cxnLst/>
            <a:rect l="l" t="t" r="r" b="b"/>
            <a:pathLst>
              <a:path w="1006475" h="477520">
                <a:moveTo>
                  <a:pt x="0" y="476961"/>
                </a:moveTo>
                <a:lnTo>
                  <a:pt x="1005865" y="476961"/>
                </a:lnTo>
                <a:lnTo>
                  <a:pt x="1005865" y="0"/>
                </a:lnTo>
                <a:lnTo>
                  <a:pt x="0" y="0"/>
                </a:lnTo>
                <a:lnTo>
                  <a:pt x="0" y="47696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36483" y="5210340"/>
            <a:ext cx="1006475" cy="477520"/>
          </a:xfrm>
          <a:custGeom>
            <a:avLst/>
            <a:gdLst/>
            <a:ahLst/>
            <a:cxnLst/>
            <a:rect l="l" t="t" r="r" b="b"/>
            <a:pathLst>
              <a:path w="1006475" h="477520">
                <a:moveTo>
                  <a:pt x="0" y="476961"/>
                </a:moveTo>
                <a:lnTo>
                  <a:pt x="1005865" y="476961"/>
                </a:lnTo>
                <a:lnTo>
                  <a:pt x="1005865" y="0"/>
                </a:lnTo>
                <a:lnTo>
                  <a:pt x="0" y="0"/>
                </a:lnTo>
                <a:lnTo>
                  <a:pt x="0" y="47696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3362" y="5687301"/>
            <a:ext cx="1743075" cy="477520"/>
          </a:xfrm>
          <a:custGeom>
            <a:avLst/>
            <a:gdLst/>
            <a:ahLst/>
            <a:cxnLst/>
            <a:rect l="l" t="t" r="r" b="b"/>
            <a:pathLst>
              <a:path w="1743075" h="477520">
                <a:moveTo>
                  <a:pt x="0" y="476961"/>
                </a:moveTo>
                <a:lnTo>
                  <a:pt x="1742567" y="476961"/>
                </a:lnTo>
                <a:lnTo>
                  <a:pt x="1742567" y="0"/>
                </a:lnTo>
                <a:lnTo>
                  <a:pt x="0" y="0"/>
                </a:lnTo>
                <a:lnTo>
                  <a:pt x="0" y="47696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75866" y="5687301"/>
            <a:ext cx="1936750" cy="477520"/>
          </a:xfrm>
          <a:custGeom>
            <a:avLst/>
            <a:gdLst/>
            <a:ahLst/>
            <a:cxnLst/>
            <a:rect l="l" t="t" r="r" b="b"/>
            <a:pathLst>
              <a:path w="1936750" h="477520">
                <a:moveTo>
                  <a:pt x="0" y="476961"/>
                </a:moveTo>
                <a:lnTo>
                  <a:pt x="1936242" y="476961"/>
                </a:lnTo>
                <a:lnTo>
                  <a:pt x="1936242" y="0"/>
                </a:lnTo>
                <a:lnTo>
                  <a:pt x="0" y="0"/>
                </a:lnTo>
                <a:lnTo>
                  <a:pt x="0" y="47696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2108" y="5687301"/>
            <a:ext cx="1814830" cy="477520"/>
          </a:xfrm>
          <a:custGeom>
            <a:avLst/>
            <a:gdLst/>
            <a:ahLst/>
            <a:cxnLst/>
            <a:rect l="l" t="t" r="r" b="b"/>
            <a:pathLst>
              <a:path w="1814829" h="477520">
                <a:moveTo>
                  <a:pt x="0" y="476961"/>
                </a:moveTo>
                <a:lnTo>
                  <a:pt x="1814322" y="476961"/>
                </a:lnTo>
                <a:lnTo>
                  <a:pt x="1814322" y="0"/>
                </a:lnTo>
                <a:lnTo>
                  <a:pt x="0" y="0"/>
                </a:lnTo>
                <a:lnTo>
                  <a:pt x="0" y="47696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26557" y="5687301"/>
            <a:ext cx="1204595" cy="477520"/>
          </a:xfrm>
          <a:custGeom>
            <a:avLst/>
            <a:gdLst/>
            <a:ahLst/>
            <a:cxnLst/>
            <a:rect l="l" t="t" r="r" b="b"/>
            <a:pathLst>
              <a:path w="1204595" h="477520">
                <a:moveTo>
                  <a:pt x="0" y="476961"/>
                </a:moveTo>
                <a:lnTo>
                  <a:pt x="1204125" y="476961"/>
                </a:lnTo>
                <a:lnTo>
                  <a:pt x="1204125" y="0"/>
                </a:lnTo>
                <a:lnTo>
                  <a:pt x="0" y="0"/>
                </a:lnTo>
                <a:lnTo>
                  <a:pt x="0" y="47696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30643" y="5687301"/>
            <a:ext cx="1006475" cy="477520"/>
          </a:xfrm>
          <a:custGeom>
            <a:avLst/>
            <a:gdLst/>
            <a:ahLst/>
            <a:cxnLst/>
            <a:rect l="l" t="t" r="r" b="b"/>
            <a:pathLst>
              <a:path w="1006475" h="477520">
                <a:moveTo>
                  <a:pt x="0" y="476961"/>
                </a:moveTo>
                <a:lnTo>
                  <a:pt x="1005865" y="476961"/>
                </a:lnTo>
                <a:lnTo>
                  <a:pt x="1005865" y="0"/>
                </a:lnTo>
                <a:lnTo>
                  <a:pt x="0" y="0"/>
                </a:lnTo>
                <a:lnTo>
                  <a:pt x="0" y="47696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36483" y="5687301"/>
            <a:ext cx="1006475" cy="477520"/>
          </a:xfrm>
          <a:custGeom>
            <a:avLst/>
            <a:gdLst/>
            <a:ahLst/>
            <a:cxnLst/>
            <a:rect l="l" t="t" r="r" b="b"/>
            <a:pathLst>
              <a:path w="1006475" h="477520">
                <a:moveTo>
                  <a:pt x="0" y="476961"/>
                </a:moveTo>
                <a:lnTo>
                  <a:pt x="1005865" y="476961"/>
                </a:lnTo>
                <a:lnTo>
                  <a:pt x="1005865" y="0"/>
                </a:lnTo>
                <a:lnTo>
                  <a:pt x="0" y="0"/>
                </a:lnTo>
                <a:lnTo>
                  <a:pt x="0" y="47696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3362" y="4523232"/>
            <a:ext cx="473773" cy="3474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6823" y="4523232"/>
            <a:ext cx="252984" cy="3474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9495" y="4523232"/>
            <a:ext cx="661416" cy="3474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90600" y="4527803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75866" y="4523232"/>
            <a:ext cx="928878" cy="3474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94432" y="4523232"/>
            <a:ext cx="257556" cy="3474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41676" y="4523232"/>
            <a:ext cx="661415" cy="3474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92779" y="4527803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12108" y="4523232"/>
            <a:ext cx="746759" cy="3474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48555" y="4523232"/>
            <a:ext cx="252984" cy="3474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91228" y="4523232"/>
            <a:ext cx="396239" cy="3474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77155" y="4523232"/>
            <a:ext cx="254508" cy="3474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21352" y="4523232"/>
            <a:ext cx="778763" cy="3474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89803" y="4527803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26557" y="4523232"/>
            <a:ext cx="776350" cy="3474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92596" y="4527803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30643" y="4523232"/>
            <a:ext cx="698500" cy="3474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18831" y="4523232"/>
            <a:ext cx="256031" cy="3474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30643" y="4797552"/>
            <a:ext cx="878331" cy="3474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98664" y="4802123"/>
            <a:ext cx="248411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36483" y="4523232"/>
            <a:ext cx="892048" cy="3474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18219" y="4527803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3362" y="5213603"/>
            <a:ext cx="473773" cy="3474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6823" y="5218176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75866" y="5213603"/>
            <a:ext cx="909066" cy="3474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74620" y="5218176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12108" y="5213603"/>
            <a:ext cx="384047" cy="3474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85844" y="5218176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26557" y="5213603"/>
            <a:ext cx="279526" cy="3474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95771" y="5218176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930643" y="5213603"/>
            <a:ext cx="572007" cy="3474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92340" y="5218176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36483" y="5213603"/>
            <a:ext cx="474472" cy="3474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200643" y="5218176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3362" y="5690615"/>
            <a:ext cx="473773" cy="3474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6823" y="5695188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75866" y="5690615"/>
            <a:ext cx="633221" cy="3474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98776" y="5695188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912108" y="5690615"/>
            <a:ext cx="384047" cy="3474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85844" y="5695188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26557" y="5690615"/>
            <a:ext cx="279526" cy="34747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95771" y="5695188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30643" y="5690615"/>
            <a:ext cx="572007" cy="34747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92340" y="5695188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936483" y="5690615"/>
            <a:ext cx="474472" cy="3474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00643" y="5695188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1" name="object 81"/>
          <p:cNvGraphicFramePr>
            <a:graphicFrameLocks noGrp="1"/>
          </p:cNvGraphicFramePr>
          <p:nvPr/>
        </p:nvGraphicFramePr>
        <p:xfrm>
          <a:off x="227012" y="4513198"/>
          <a:ext cx="8708387" cy="164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2439"/>
                <a:gridCol w="1936114"/>
                <a:gridCol w="1814195"/>
                <a:gridCol w="1203959"/>
                <a:gridCol w="1005840"/>
                <a:gridCol w="1005840"/>
              </a:tblGrid>
              <a:tr h="69075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Unitate 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2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masura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Numar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comanda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Cantitate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7699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300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7696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 dirty="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3" name="Date Placeholder 8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51C3-E215-4B08-B9F2-39F5571A4F83}" type="datetime1">
              <a:rPr lang="en-US" smtClean="0"/>
              <a:pPr/>
              <a:t>5/7/2020</a:t>
            </a:fld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816" y="230495"/>
            <a:ext cx="1813909" cy="425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36420" y="10667"/>
            <a:ext cx="2036063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36035" y="10667"/>
            <a:ext cx="652272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51859" y="10667"/>
            <a:ext cx="2731008" cy="902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46420" y="10667"/>
            <a:ext cx="1869948" cy="902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79919" y="10667"/>
            <a:ext cx="1741931" cy="902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85404" y="10667"/>
            <a:ext cx="958596" cy="9022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11" y="498348"/>
            <a:ext cx="720852" cy="902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4215" y="498348"/>
            <a:ext cx="203606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3832" y="498348"/>
            <a:ext cx="652271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19655" y="498348"/>
            <a:ext cx="2731008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14215" y="498348"/>
            <a:ext cx="1031748" cy="902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09515" y="498348"/>
            <a:ext cx="2481072" cy="9022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54140" y="498348"/>
            <a:ext cx="650747" cy="9022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68440" y="498348"/>
            <a:ext cx="1744979" cy="9022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76971" y="498348"/>
            <a:ext cx="963168" cy="9022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811" y="986027"/>
            <a:ext cx="720852" cy="902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4215" y="986027"/>
            <a:ext cx="203606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03832" y="986027"/>
            <a:ext cx="652271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19655" y="986027"/>
            <a:ext cx="2731008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14215" y="986027"/>
            <a:ext cx="1031748" cy="902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09515" y="986027"/>
            <a:ext cx="1999488" cy="9022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72555" y="986027"/>
            <a:ext cx="650748" cy="9022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86855" y="986027"/>
            <a:ext cx="1152144" cy="9022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02552" y="986027"/>
            <a:ext cx="2058924" cy="9022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25028" y="986027"/>
            <a:ext cx="918972" cy="9022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811" y="1473708"/>
            <a:ext cx="720852" cy="902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4215" y="1473708"/>
            <a:ext cx="203606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03832" y="1473708"/>
            <a:ext cx="652271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19655" y="1473708"/>
            <a:ext cx="2731008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14215" y="1473708"/>
            <a:ext cx="1031748" cy="902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09515" y="1473708"/>
            <a:ext cx="2115312" cy="9022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88379" y="1473708"/>
            <a:ext cx="961644" cy="9022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13576" y="1473708"/>
            <a:ext cx="655320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811" y="2058923"/>
            <a:ext cx="720852" cy="902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4215" y="2058923"/>
            <a:ext cx="7309104" cy="9022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76871" y="2058923"/>
            <a:ext cx="1031748" cy="902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72171" y="2058923"/>
            <a:ext cx="1498092" cy="9022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811" y="2546604"/>
            <a:ext cx="957072" cy="9022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0436" y="2546604"/>
            <a:ext cx="653796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7783" y="2546604"/>
            <a:ext cx="2395728" cy="9022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17064" y="2546604"/>
            <a:ext cx="961643" cy="9022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811" y="3034283"/>
            <a:ext cx="720852" cy="9022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4215" y="3034283"/>
            <a:ext cx="7309104" cy="9022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76871" y="3034283"/>
            <a:ext cx="1031748" cy="9022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72171" y="3034283"/>
            <a:ext cx="1545335" cy="90220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811" y="3521964"/>
            <a:ext cx="1360932" cy="90220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44296" y="3521964"/>
            <a:ext cx="720852" cy="90220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28700" y="3521964"/>
            <a:ext cx="655319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811" y="4107179"/>
            <a:ext cx="2048256" cy="90220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31619" y="4107179"/>
            <a:ext cx="2036063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31235" y="4107179"/>
            <a:ext cx="652272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47060" y="4107179"/>
            <a:ext cx="2731008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41620" y="4107179"/>
            <a:ext cx="3467100" cy="90220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811" y="4594859"/>
            <a:ext cx="7309104" cy="90220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92468" y="4594859"/>
            <a:ext cx="652272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08292" y="4594859"/>
            <a:ext cx="1280159" cy="90220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811" y="5082540"/>
            <a:ext cx="720852" cy="902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4215" y="5082540"/>
            <a:ext cx="203606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03832" y="5082540"/>
            <a:ext cx="652271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19655" y="5082540"/>
            <a:ext cx="2731008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14215" y="5082540"/>
            <a:ext cx="1866900" cy="90220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44667" y="5082540"/>
            <a:ext cx="1744980" cy="9022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53200" y="5082540"/>
            <a:ext cx="1168907" cy="90220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811" y="5570220"/>
            <a:ext cx="720852" cy="902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4215" y="5570220"/>
            <a:ext cx="7309104" cy="9022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976871" y="5570220"/>
            <a:ext cx="1871472" cy="90220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811" y="6057900"/>
            <a:ext cx="1744980" cy="8001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28344" y="6057900"/>
            <a:ext cx="868680" cy="8001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60575" y="6057900"/>
            <a:ext cx="655319" cy="8001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2711" y="6643116"/>
            <a:ext cx="655319" cy="21488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59791" y="125349"/>
            <a:ext cx="8544560" cy="6562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Tahoma"/>
                <a:cs typeface="Tahoma"/>
              </a:rPr>
              <a:t>SELECT [Marfuri </a:t>
            </a:r>
            <a:r>
              <a:rPr sz="3200" b="1" dirty="0">
                <a:latin typeface="Tahoma"/>
                <a:cs typeface="Tahoma"/>
              </a:rPr>
              <a:t>cumparate].[cod </a:t>
            </a:r>
            <a:r>
              <a:rPr sz="3200" b="1" spc="-5" dirty="0">
                <a:latin typeface="Tahoma"/>
                <a:cs typeface="Tahoma"/>
              </a:rPr>
              <a:t>marfa],  [Marfuri cumparate].[denumire </a:t>
            </a:r>
            <a:r>
              <a:rPr sz="3200" b="1" dirty="0">
                <a:latin typeface="Tahoma"/>
                <a:cs typeface="Tahoma"/>
              </a:rPr>
              <a:t>marfa],  </a:t>
            </a:r>
            <a:r>
              <a:rPr sz="3200" b="1" spc="-5" dirty="0">
                <a:latin typeface="Tahoma"/>
                <a:cs typeface="Tahoma"/>
              </a:rPr>
              <a:t>[Marfuri cumparate].[unitate </a:t>
            </a:r>
            <a:r>
              <a:rPr sz="3200" b="1" dirty="0">
                <a:latin typeface="Tahoma"/>
                <a:cs typeface="Tahoma"/>
              </a:rPr>
              <a:t>de masura],  </a:t>
            </a:r>
            <a:r>
              <a:rPr sz="3200" b="1" spc="-5" dirty="0">
                <a:latin typeface="Tahoma"/>
                <a:cs typeface="Tahoma"/>
              </a:rPr>
              <a:t>[Marfuri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cumparate].[Calitate],</a:t>
            </a:r>
            <a:endParaRPr sz="3200" dirty="0">
              <a:latin typeface="Tahoma"/>
              <a:cs typeface="Tahoma"/>
            </a:endParaRPr>
          </a:p>
          <a:p>
            <a:pPr marL="12700" marR="60325">
              <a:lnSpc>
                <a:spcPct val="100000"/>
              </a:lnSpc>
              <a:spcBef>
                <a:spcPts val="775"/>
              </a:spcBef>
            </a:pPr>
            <a:r>
              <a:rPr sz="3200" b="1" spc="-5" dirty="0">
                <a:latin typeface="Tahoma"/>
                <a:cs typeface="Tahoma"/>
              </a:rPr>
              <a:t>[Cantitati_Comandate_pe_produs].[Num  </a:t>
            </a:r>
            <a:r>
              <a:rPr sz="3200" b="1" dirty="0">
                <a:latin typeface="Tahoma"/>
                <a:cs typeface="Tahoma"/>
              </a:rPr>
              <a:t>ar comanda],  </a:t>
            </a:r>
            <a:r>
              <a:rPr sz="3200" b="1" spc="-5" dirty="0">
                <a:latin typeface="Tahoma"/>
                <a:cs typeface="Tahoma"/>
              </a:rPr>
              <a:t>[Cantitati_Comandate_pe_produs].[canti  </a:t>
            </a:r>
            <a:r>
              <a:rPr sz="3200" b="1" dirty="0">
                <a:latin typeface="Tahoma"/>
                <a:cs typeface="Tahoma"/>
              </a:rPr>
              <a:t>tate]</a:t>
            </a:r>
            <a:endParaRPr sz="3200" dirty="0">
              <a:latin typeface="Tahoma"/>
              <a:cs typeface="Tahoma"/>
            </a:endParaRPr>
          </a:p>
          <a:p>
            <a:pPr marL="12700" marR="347980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latin typeface="Tahoma"/>
                <a:cs typeface="Tahoma"/>
              </a:rPr>
              <a:t>FROM </a:t>
            </a:r>
            <a:r>
              <a:rPr sz="3200" b="1" spc="-5" dirty="0">
                <a:latin typeface="Tahoma"/>
                <a:cs typeface="Tahoma"/>
              </a:rPr>
              <a:t>[Marfuri </a:t>
            </a:r>
            <a:r>
              <a:rPr sz="3200" b="1" dirty="0">
                <a:latin typeface="Tahoma"/>
                <a:cs typeface="Tahoma"/>
              </a:rPr>
              <a:t>cumparate] </a:t>
            </a:r>
            <a:r>
              <a:rPr sz="3200" b="1" spc="-5" dirty="0">
                <a:latin typeface="Tahoma"/>
                <a:cs typeface="Tahoma"/>
              </a:rPr>
              <a:t>INNER JOIN  Cantitati_Comandate_pe_produs ON  [Marfuri cumparate].[cod </a:t>
            </a:r>
            <a:r>
              <a:rPr sz="3200" b="1" dirty="0">
                <a:latin typeface="Tahoma"/>
                <a:cs typeface="Tahoma"/>
              </a:rPr>
              <a:t>marfa]=  </a:t>
            </a:r>
            <a:r>
              <a:rPr sz="3200" b="1" spc="-5" dirty="0">
                <a:latin typeface="Tahoma"/>
                <a:cs typeface="Tahoma"/>
              </a:rPr>
              <a:t>[Cantitati_Comandate_pe_produs].[cod  </a:t>
            </a:r>
            <a:r>
              <a:rPr sz="3200" b="1" dirty="0">
                <a:latin typeface="Tahoma"/>
                <a:cs typeface="Tahoma"/>
              </a:rPr>
              <a:t>marfa];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75" name="Date Placeholder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CC70-B956-495D-9198-BA7EB2C30323}" type="datetime1">
              <a:rPr lang="en-US" smtClean="0"/>
              <a:pPr/>
              <a:t>5/7/2020</a:t>
            </a:fld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652259" y="222504"/>
            <a:ext cx="501396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59140" y="3853796"/>
            <a:ext cx="233172" cy="2508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69807" y="3675888"/>
            <a:ext cx="598931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281" y="4576193"/>
            <a:ext cx="1288132" cy="2645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6879" y="4407408"/>
            <a:ext cx="562356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63851" y="4407408"/>
            <a:ext cx="1673352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31820" y="4407408"/>
            <a:ext cx="560832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87267" y="4407408"/>
            <a:ext cx="1051560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33444" y="4407408"/>
            <a:ext cx="562355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90415" y="4407408"/>
            <a:ext cx="1068324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53355" y="4407408"/>
            <a:ext cx="562355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10328" y="4407408"/>
            <a:ext cx="1399031" cy="679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03976" y="4407408"/>
            <a:ext cx="560831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59423" y="4407408"/>
            <a:ext cx="733044" cy="6797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87084" y="4407408"/>
            <a:ext cx="562356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44056" y="4407408"/>
            <a:ext cx="1447800" cy="679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86471" y="4407408"/>
            <a:ext cx="562355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28600" y="58703"/>
            <a:ext cx="8498205" cy="6363280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355600" marR="53340" indent="-343535">
              <a:lnSpc>
                <a:spcPts val="3360"/>
              </a:lnSpc>
              <a:spcBef>
                <a:spcPts val="17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  <a:tab pos="4682490" algn="l"/>
              </a:tabLst>
            </a:pPr>
            <a:r>
              <a:rPr lang="en-US" sz="2600" b="1" dirty="0" smtClean="0">
                <a:solidFill>
                  <a:srgbClr val="333399"/>
                </a:solidFill>
                <a:latin typeface="Tahoma"/>
                <a:cs typeface="Tahoma"/>
              </a:rPr>
              <a:t>III. OPERATORI </a:t>
            </a:r>
            <a:r>
              <a:rPr lang="en-US" sz="2600" b="1" spc="-5" dirty="0" smtClean="0">
                <a:solidFill>
                  <a:srgbClr val="333399"/>
                </a:solidFill>
                <a:latin typeface="Tahoma"/>
                <a:cs typeface="Tahoma"/>
              </a:rPr>
              <a:t>DE EXTENSIE: </a:t>
            </a:r>
            <a:r>
              <a:rPr lang="en-US" sz="2600" b="1" dirty="0" smtClean="0">
                <a:solidFill>
                  <a:srgbClr val="FF0000"/>
                </a:solidFill>
                <a:latin typeface="Tahoma"/>
                <a:cs typeface="Tahoma"/>
              </a:rPr>
              <a:t>2. DIVIZIUNEA</a:t>
            </a:r>
            <a:endParaRPr lang="en-US" sz="2600" b="1" dirty="0" smtClean="0">
              <a:latin typeface="Tahoma"/>
              <a:cs typeface="Tahoma"/>
            </a:endParaRPr>
          </a:p>
          <a:p>
            <a:pPr marL="355600" marR="53340" indent="-343535">
              <a:lnSpc>
                <a:spcPts val="3360"/>
              </a:lnSpc>
              <a:spcBef>
                <a:spcPts val="17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  <a:tab pos="4682490" algn="l"/>
              </a:tabLst>
            </a:pPr>
            <a:r>
              <a:rPr lang="en-US" sz="2800" b="1" spc="-5" dirty="0" err="1" smtClean="0">
                <a:latin typeface="Tahoma"/>
                <a:cs typeface="Tahoma"/>
              </a:rPr>
              <a:t>Diviziun</a:t>
            </a:r>
            <a:r>
              <a:rPr sz="2800" b="1" spc="-5" dirty="0" err="1" smtClean="0">
                <a:latin typeface="Tahoma"/>
                <a:cs typeface="Tahoma"/>
              </a:rPr>
              <a:t>ea</a:t>
            </a:r>
            <a:r>
              <a:rPr sz="2800" b="1" spc="-5" dirty="0" smtClean="0">
                <a:latin typeface="Tahoma"/>
                <a:cs typeface="Tahoma"/>
              </a:rPr>
              <a:t> </a:t>
            </a:r>
            <a:r>
              <a:rPr sz="2800" b="1" spc="-10" dirty="0" err="1" smtClean="0">
                <a:latin typeface="Tahoma"/>
                <a:cs typeface="Tahoma"/>
              </a:rPr>
              <a:t>relaţiei</a:t>
            </a:r>
            <a:r>
              <a:rPr sz="2800" b="1" spc="-10" dirty="0" smtClean="0">
                <a:latin typeface="Tahoma"/>
                <a:cs typeface="Tahoma"/>
              </a:rPr>
              <a:t> R1 </a:t>
            </a:r>
            <a:r>
              <a:rPr sz="2800" spc="-5" dirty="0" err="1" smtClean="0">
                <a:latin typeface="Tahoma"/>
                <a:cs typeface="Tahoma"/>
              </a:rPr>
              <a:t>prin</a:t>
            </a:r>
            <a:r>
              <a:rPr sz="2800" spc="-5" dirty="0" smtClean="0">
                <a:latin typeface="Tahoma"/>
                <a:cs typeface="Tahoma"/>
              </a:rPr>
              <a:t> </a:t>
            </a:r>
            <a:r>
              <a:rPr sz="2800" spc="-5" dirty="0" err="1" smtClean="0">
                <a:latin typeface="Tahoma"/>
                <a:cs typeface="Tahoma"/>
              </a:rPr>
              <a:t>relaţia</a:t>
            </a:r>
            <a:r>
              <a:rPr sz="2800" spc="-5" dirty="0" smtClean="0">
                <a:latin typeface="Tahoma"/>
                <a:cs typeface="Tahoma"/>
              </a:rPr>
              <a:t> </a:t>
            </a:r>
            <a:r>
              <a:rPr sz="2800" b="1" spc="-5" dirty="0" smtClean="0">
                <a:latin typeface="Tahoma"/>
                <a:cs typeface="Tahoma"/>
              </a:rPr>
              <a:t>R2 </a:t>
            </a:r>
            <a:r>
              <a:rPr sz="2800" spc="-5" dirty="0" err="1" smtClean="0">
                <a:latin typeface="Tahoma"/>
                <a:cs typeface="Tahoma"/>
              </a:rPr>
              <a:t>este</a:t>
            </a:r>
            <a:r>
              <a:rPr sz="2800" spc="-5" dirty="0" smtClean="0">
                <a:latin typeface="Tahoma"/>
                <a:cs typeface="Tahoma"/>
              </a:rPr>
              <a:t> </a:t>
            </a:r>
            <a:r>
              <a:rPr sz="2800" spc="-10" dirty="0" err="1" smtClean="0">
                <a:latin typeface="Tahoma"/>
                <a:cs typeface="Tahoma"/>
              </a:rPr>
              <a:t>relaţia</a:t>
            </a:r>
            <a:r>
              <a:rPr sz="2800" spc="-10" dirty="0" smtClean="0">
                <a:latin typeface="Tahoma"/>
                <a:cs typeface="Tahoma"/>
              </a:rPr>
              <a:t>  </a:t>
            </a:r>
            <a:r>
              <a:rPr sz="2800" b="1" spc="-5" dirty="0" smtClean="0">
                <a:latin typeface="Tahoma"/>
                <a:cs typeface="Tahoma"/>
              </a:rPr>
              <a:t>R3 </a:t>
            </a:r>
            <a:r>
              <a:rPr sz="2800" spc="-5" dirty="0" err="1" smtClean="0">
                <a:latin typeface="Tahoma"/>
                <a:cs typeface="Tahoma"/>
              </a:rPr>
              <a:t>formată</a:t>
            </a:r>
            <a:r>
              <a:rPr sz="2800" spc="-5" dirty="0" smtClean="0">
                <a:latin typeface="Tahoma"/>
                <a:cs typeface="Tahoma"/>
              </a:rPr>
              <a:t> din </a:t>
            </a:r>
            <a:r>
              <a:rPr sz="2800" spc="-10" dirty="0" err="1" smtClean="0">
                <a:latin typeface="Tahoma"/>
                <a:cs typeface="Tahoma"/>
              </a:rPr>
              <a:t>toate</a:t>
            </a:r>
            <a:r>
              <a:rPr sz="2800" spc="-10" dirty="0" smtClean="0">
                <a:latin typeface="Tahoma"/>
                <a:cs typeface="Tahoma"/>
              </a:rPr>
              <a:t> </a:t>
            </a:r>
            <a:r>
              <a:rPr sz="2800" spc="-10" dirty="0" err="1" smtClean="0">
                <a:latin typeface="Tahoma"/>
                <a:cs typeface="Tahoma"/>
              </a:rPr>
              <a:t>tuplurile</a:t>
            </a:r>
            <a:r>
              <a:rPr sz="2800" spc="-10" dirty="0" smtClean="0">
                <a:latin typeface="Tahoma"/>
                <a:cs typeface="Tahoma"/>
              </a:rPr>
              <a:t> </a:t>
            </a:r>
            <a:r>
              <a:rPr sz="2800" spc="-5" dirty="0" smtClean="0">
                <a:latin typeface="Tahoma"/>
                <a:cs typeface="Tahoma"/>
              </a:rPr>
              <a:t>care, concatenate </a:t>
            </a:r>
            <a:r>
              <a:rPr sz="2800" spc="-10" dirty="0" smtClean="0">
                <a:latin typeface="Tahoma"/>
                <a:cs typeface="Tahoma"/>
              </a:rPr>
              <a:t>cu  </a:t>
            </a:r>
            <a:r>
              <a:rPr sz="2800" spc="-10" dirty="0" err="1" smtClean="0">
                <a:latin typeface="Tahoma"/>
                <a:cs typeface="Tahoma"/>
              </a:rPr>
              <a:t>fiecare</a:t>
            </a:r>
            <a:r>
              <a:rPr sz="2800" spc="-10" dirty="0" smtClean="0">
                <a:latin typeface="Tahoma"/>
                <a:cs typeface="Tahoma"/>
              </a:rPr>
              <a:t> </a:t>
            </a:r>
            <a:r>
              <a:rPr sz="2800" spc="-10" dirty="0" err="1" smtClean="0">
                <a:latin typeface="Tahoma"/>
                <a:cs typeface="Tahoma"/>
              </a:rPr>
              <a:t>tuplu</a:t>
            </a:r>
            <a:r>
              <a:rPr sz="2800" spc="-10" dirty="0" smtClean="0">
                <a:latin typeface="Tahoma"/>
                <a:cs typeface="Tahoma"/>
              </a:rPr>
              <a:t> </a:t>
            </a:r>
            <a:r>
              <a:rPr sz="2800" spc="-5" dirty="0" smtClean="0">
                <a:latin typeface="Tahoma"/>
                <a:cs typeface="Tahoma"/>
              </a:rPr>
              <a:t>din </a:t>
            </a:r>
            <a:r>
              <a:rPr sz="2800" b="1" spc="-5" dirty="0" smtClean="0">
                <a:latin typeface="Tahoma"/>
                <a:cs typeface="Tahoma"/>
              </a:rPr>
              <a:t>R2 </a:t>
            </a:r>
            <a:r>
              <a:rPr sz="2800" spc="-5" dirty="0" err="1" smtClean="0">
                <a:latin typeface="Tahoma"/>
                <a:cs typeface="Tahoma"/>
              </a:rPr>
              <a:t>returnează</a:t>
            </a:r>
            <a:r>
              <a:rPr sz="2800" spc="-5" dirty="0" smtClean="0">
                <a:latin typeface="Tahoma"/>
                <a:cs typeface="Tahoma"/>
              </a:rPr>
              <a:t> </a:t>
            </a:r>
            <a:r>
              <a:rPr sz="2800" spc="-5" dirty="0" err="1" smtClean="0">
                <a:latin typeface="Tahoma"/>
                <a:cs typeface="Tahoma"/>
              </a:rPr>
              <a:t>întotdeauna</a:t>
            </a:r>
            <a:r>
              <a:rPr sz="2800" spc="-5" dirty="0" smtClean="0">
                <a:latin typeface="Tahoma"/>
                <a:cs typeface="Tahoma"/>
              </a:rPr>
              <a:t> un  </a:t>
            </a:r>
            <a:r>
              <a:rPr sz="2800" spc="-10" dirty="0" err="1" smtClean="0">
                <a:latin typeface="Tahoma"/>
                <a:cs typeface="Tahoma"/>
              </a:rPr>
              <a:t>tuplu</a:t>
            </a:r>
            <a:r>
              <a:rPr sz="2800" spc="-10" dirty="0" smtClean="0">
                <a:latin typeface="Tahoma"/>
                <a:cs typeface="Tahoma"/>
              </a:rPr>
              <a:t> </a:t>
            </a:r>
            <a:r>
              <a:rPr sz="2800" spc="-5" dirty="0" smtClean="0">
                <a:latin typeface="Tahoma"/>
                <a:cs typeface="Tahoma"/>
              </a:rPr>
              <a:t>din </a:t>
            </a:r>
            <a:r>
              <a:rPr sz="2800" b="1" spc="-5" dirty="0" smtClean="0">
                <a:latin typeface="Tahoma"/>
                <a:cs typeface="Tahoma"/>
              </a:rPr>
              <a:t>R1,</a:t>
            </a:r>
            <a:r>
              <a:rPr sz="2800" b="1" spc="90" dirty="0" smtClean="0">
                <a:latin typeface="Tahoma"/>
                <a:cs typeface="Tahoma"/>
              </a:rPr>
              <a:t> </a:t>
            </a:r>
            <a:r>
              <a:rPr sz="2800" b="1" spc="-5" dirty="0" smtClean="0">
                <a:latin typeface="Tahoma"/>
                <a:cs typeface="Tahoma"/>
              </a:rPr>
              <a:t>se</a:t>
            </a:r>
            <a:r>
              <a:rPr sz="2800" b="1" spc="10" dirty="0" smtClean="0">
                <a:latin typeface="Tahoma"/>
                <a:cs typeface="Tahoma"/>
              </a:rPr>
              <a:t> </a:t>
            </a:r>
            <a:r>
              <a:rPr sz="2800" b="1" spc="-5" dirty="0" err="1" smtClean="0">
                <a:latin typeface="Tahoma"/>
                <a:cs typeface="Tahoma"/>
              </a:rPr>
              <a:t>notează</a:t>
            </a:r>
            <a:r>
              <a:rPr sz="2800" b="1" spc="-5" dirty="0" smtClean="0">
                <a:latin typeface="Tahoma"/>
                <a:cs typeface="Tahoma"/>
              </a:rPr>
              <a:t>	</a:t>
            </a:r>
            <a:r>
              <a:rPr sz="2950" b="1" i="1" spc="-105" dirty="0" smtClean="0">
                <a:latin typeface="Tahoma"/>
                <a:cs typeface="Tahoma"/>
              </a:rPr>
              <a:t>R3 </a:t>
            </a:r>
            <a:r>
              <a:rPr sz="2950" i="1" spc="-114" dirty="0" smtClean="0">
                <a:latin typeface="Tahoma"/>
                <a:cs typeface="Tahoma"/>
              </a:rPr>
              <a:t>= </a:t>
            </a:r>
            <a:r>
              <a:rPr sz="2950" b="1" i="1" spc="-110" dirty="0" smtClean="0">
                <a:latin typeface="Tahoma"/>
                <a:cs typeface="Tahoma"/>
              </a:rPr>
              <a:t>R1 </a:t>
            </a:r>
            <a:r>
              <a:rPr sz="2950" i="1" spc="-114" dirty="0" smtClean="0">
                <a:latin typeface="Tahoma"/>
                <a:cs typeface="Tahoma"/>
              </a:rPr>
              <a:t>÷</a:t>
            </a:r>
            <a:r>
              <a:rPr sz="2950" i="1" spc="254" dirty="0" smtClean="0">
                <a:latin typeface="Tahoma"/>
                <a:cs typeface="Tahoma"/>
              </a:rPr>
              <a:t> </a:t>
            </a:r>
            <a:r>
              <a:rPr sz="2950" b="1" i="1" spc="-75" dirty="0" smtClean="0">
                <a:latin typeface="Tahoma"/>
                <a:cs typeface="Tahoma"/>
              </a:rPr>
              <a:t>R2</a:t>
            </a:r>
            <a:r>
              <a:rPr sz="2800" spc="-75" dirty="0" smtClean="0">
                <a:latin typeface="Tahoma"/>
                <a:cs typeface="Tahoma"/>
              </a:rPr>
              <a:t>.</a:t>
            </a:r>
            <a:endParaRPr sz="2800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3200" b="1" dirty="0" err="1" smtClean="0">
                <a:solidFill>
                  <a:srgbClr val="00B0F0"/>
                </a:solidFill>
                <a:latin typeface="Tahoma"/>
                <a:cs typeface="Tahoma"/>
              </a:rPr>
              <a:t>Observație</a:t>
            </a:r>
            <a:r>
              <a:rPr sz="3200" b="1" dirty="0">
                <a:solidFill>
                  <a:srgbClr val="00B0F0"/>
                </a:solidFill>
                <a:latin typeface="Tahoma"/>
                <a:cs typeface="Tahoma"/>
              </a:rPr>
              <a:t>:</a:t>
            </a:r>
          </a:p>
          <a:p>
            <a:pPr marL="355600" marR="5080" indent="-343535" algn="just">
              <a:lnSpc>
                <a:spcPct val="100299"/>
              </a:lnSpc>
              <a:spcBef>
                <a:spcPts val="1560"/>
              </a:spcBef>
              <a:buClr>
                <a:srgbClr val="3333CC"/>
              </a:buClr>
              <a:buSzPct val="79166"/>
              <a:buFont typeface="Wingdings"/>
              <a:buChar char=""/>
              <a:tabLst>
                <a:tab pos="482600" algn="l"/>
              </a:tabLst>
            </a:pPr>
            <a:r>
              <a:rPr dirty="0"/>
              <a:t>	</a:t>
            </a:r>
            <a:r>
              <a:rPr sz="2400" dirty="0">
                <a:latin typeface="Tahoma"/>
                <a:cs typeface="Tahoma"/>
              </a:rPr>
              <a:t>Trebuie </a:t>
            </a:r>
            <a:r>
              <a:rPr sz="2400" spc="-10" dirty="0">
                <a:latin typeface="Tahoma"/>
                <a:cs typeface="Tahoma"/>
              </a:rPr>
              <a:t>ca </a:t>
            </a:r>
            <a:r>
              <a:rPr sz="2400" spc="-5" dirty="0">
                <a:latin typeface="Tahoma"/>
                <a:cs typeface="Tahoma"/>
              </a:rPr>
              <a:t>mulțimea atributelor relației </a:t>
            </a:r>
            <a:r>
              <a:rPr sz="2400" b="1" spc="-5" dirty="0">
                <a:latin typeface="Tahoma"/>
                <a:cs typeface="Tahoma"/>
              </a:rPr>
              <a:t>R2 </a:t>
            </a:r>
            <a:r>
              <a:rPr sz="2400" spc="-5" dirty="0">
                <a:latin typeface="Tahoma"/>
                <a:cs typeface="Tahoma"/>
              </a:rPr>
              <a:t>sa fie </a:t>
            </a:r>
            <a:r>
              <a:rPr sz="2400" dirty="0">
                <a:latin typeface="Tahoma"/>
                <a:cs typeface="Tahoma"/>
              </a:rPr>
              <a:t>o  </a:t>
            </a:r>
            <a:r>
              <a:rPr sz="2400" spc="-5" dirty="0">
                <a:latin typeface="Tahoma"/>
                <a:cs typeface="Tahoma"/>
              </a:rPr>
              <a:t>submulțime </a:t>
            </a:r>
            <a:r>
              <a:rPr sz="2400" dirty="0">
                <a:latin typeface="Tahoma"/>
                <a:cs typeface="Tahoma"/>
              </a:rPr>
              <a:t>a </a:t>
            </a:r>
            <a:r>
              <a:rPr sz="2400" spc="-5" dirty="0">
                <a:latin typeface="Tahoma"/>
                <a:cs typeface="Tahoma"/>
              </a:rPr>
              <a:t>mulțimii atributelor relației </a:t>
            </a:r>
            <a:r>
              <a:rPr sz="2400" b="1" spc="-5" dirty="0">
                <a:latin typeface="Tahoma"/>
                <a:cs typeface="Tahoma"/>
              </a:rPr>
              <a:t>R1</a:t>
            </a:r>
            <a:r>
              <a:rPr sz="2400" spc="-5" dirty="0">
                <a:latin typeface="Tahoma"/>
                <a:cs typeface="Tahoma"/>
              </a:rPr>
              <a:t>. Relația </a:t>
            </a:r>
            <a:r>
              <a:rPr sz="2400" b="1" spc="-5" dirty="0">
                <a:latin typeface="Tahoma"/>
                <a:cs typeface="Tahoma"/>
              </a:rPr>
              <a:t>R3  </a:t>
            </a:r>
            <a:r>
              <a:rPr sz="2400" dirty="0">
                <a:latin typeface="Tahoma"/>
                <a:cs typeface="Tahoma"/>
              </a:rPr>
              <a:t>obținută prin </a:t>
            </a:r>
            <a:r>
              <a:rPr sz="2400" spc="-5" dirty="0">
                <a:latin typeface="Tahoma"/>
                <a:cs typeface="Tahoma"/>
              </a:rPr>
              <a:t>operația </a:t>
            </a:r>
            <a:r>
              <a:rPr sz="2400" dirty="0">
                <a:latin typeface="Tahoma"/>
                <a:cs typeface="Tahoma"/>
              </a:rPr>
              <a:t>de </a:t>
            </a:r>
            <a:r>
              <a:rPr sz="2400" spc="-5" dirty="0">
                <a:latin typeface="Tahoma"/>
                <a:cs typeface="Tahoma"/>
              </a:rPr>
              <a:t>diviziune </a:t>
            </a:r>
            <a:r>
              <a:rPr sz="2400" dirty="0">
                <a:latin typeface="Tahoma"/>
                <a:cs typeface="Tahoma"/>
              </a:rPr>
              <a:t>are </a:t>
            </a:r>
            <a:r>
              <a:rPr sz="2400" spc="-5" dirty="0">
                <a:latin typeface="Tahoma"/>
                <a:cs typeface="Tahoma"/>
              </a:rPr>
              <a:t>ca atribute toate  </a:t>
            </a:r>
            <a:r>
              <a:rPr sz="2400" dirty="0">
                <a:latin typeface="Tahoma"/>
                <a:cs typeface="Tahoma"/>
              </a:rPr>
              <a:t>atributele </a:t>
            </a:r>
            <a:r>
              <a:rPr sz="2400" spc="-5" dirty="0">
                <a:latin typeface="Tahoma"/>
                <a:cs typeface="Tahoma"/>
              </a:rPr>
              <a:t>diferenței celor </a:t>
            </a:r>
            <a:r>
              <a:rPr sz="2400" dirty="0">
                <a:latin typeface="Tahoma"/>
                <a:cs typeface="Tahoma"/>
              </a:rPr>
              <a:t>două mulțimi </a:t>
            </a:r>
            <a:r>
              <a:rPr sz="2400" spc="-5" dirty="0">
                <a:latin typeface="Tahoma"/>
                <a:cs typeface="Tahoma"/>
              </a:rPr>
              <a:t>de atribute </a:t>
            </a:r>
            <a:r>
              <a:rPr sz="2400" dirty="0">
                <a:latin typeface="Tahoma"/>
                <a:cs typeface="Tahoma"/>
              </a:rPr>
              <a:t>(</a:t>
            </a:r>
            <a:r>
              <a:rPr sz="2400" dirty="0">
                <a:solidFill>
                  <a:srgbClr val="FF0000"/>
                </a:solidFill>
                <a:latin typeface="Tahoma"/>
                <a:cs typeface="Tahoma"/>
              </a:rPr>
              <a:t>adică  acele atribute </a:t>
            </a:r>
            <a:r>
              <a:rPr sz="2400" spc="-5" dirty="0">
                <a:solidFill>
                  <a:srgbClr val="FF0000"/>
                </a:solidFill>
                <a:latin typeface="Tahoma"/>
                <a:cs typeface="Tahoma"/>
              </a:rPr>
              <a:t>care aparțin relației R1 și nu aparțin </a:t>
            </a:r>
            <a:r>
              <a:rPr sz="2400" spc="-10" dirty="0">
                <a:solidFill>
                  <a:srgbClr val="FF0000"/>
                </a:solidFill>
                <a:latin typeface="Tahoma"/>
                <a:cs typeface="Tahoma"/>
              </a:rPr>
              <a:t>relației  </a:t>
            </a:r>
            <a:r>
              <a:rPr sz="2400" spc="-5" dirty="0">
                <a:solidFill>
                  <a:srgbClr val="FF0000"/>
                </a:solidFill>
                <a:latin typeface="Tahoma"/>
                <a:cs typeface="Tahoma"/>
              </a:rPr>
              <a:t>R2) </a:t>
            </a:r>
            <a:r>
              <a:rPr sz="2400" spc="-5" dirty="0">
                <a:latin typeface="Tahoma"/>
                <a:cs typeface="Tahoma"/>
              </a:rPr>
              <a:t>și conține </a:t>
            </a:r>
            <a:r>
              <a:rPr sz="2400" dirty="0">
                <a:latin typeface="Tahoma"/>
                <a:cs typeface="Tahoma"/>
              </a:rPr>
              <a:t>acele </a:t>
            </a:r>
            <a:r>
              <a:rPr sz="2400" spc="-5" dirty="0">
                <a:latin typeface="Tahoma"/>
                <a:cs typeface="Tahoma"/>
              </a:rPr>
              <a:t>tupluri </a:t>
            </a:r>
            <a:r>
              <a:rPr sz="2400" b="1" dirty="0">
                <a:latin typeface="Tahoma"/>
                <a:cs typeface="Tahoma"/>
              </a:rPr>
              <a:t>t </a:t>
            </a:r>
            <a:r>
              <a:rPr sz="2400" spc="-5" dirty="0">
                <a:latin typeface="Tahoma"/>
                <a:cs typeface="Tahoma"/>
              </a:rPr>
              <a:t>care </a:t>
            </a:r>
            <a:r>
              <a:rPr sz="2400" dirty="0">
                <a:latin typeface="Tahoma"/>
                <a:cs typeface="Tahoma"/>
              </a:rPr>
              <a:t>au </a:t>
            </a:r>
            <a:r>
              <a:rPr sz="2400" spc="-5" dirty="0">
                <a:latin typeface="Tahoma"/>
                <a:cs typeface="Tahoma"/>
              </a:rPr>
              <a:t>proprietatea că pentru  orice tuplu </a:t>
            </a:r>
            <a:r>
              <a:rPr sz="2500" b="1" i="1" spc="-45" dirty="0">
                <a:latin typeface="Tahoma"/>
                <a:cs typeface="Tahoma"/>
              </a:rPr>
              <a:t>s</a:t>
            </a:r>
            <a:r>
              <a:rPr sz="2500" i="1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din </a:t>
            </a:r>
            <a:r>
              <a:rPr sz="2400" spc="-5" dirty="0">
                <a:latin typeface="Tahoma"/>
                <a:cs typeface="Tahoma"/>
              </a:rPr>
              <a:t>R2 există </a:t>
            </a:r>
            <a:r>
              <a:rPr sz="2400" dirty="0">
                <a:latin typeface="Tahoma"/>
                <a:cs typeface="Tahoma"/>
              </a:rPr>
              <a:t>un </a:t>
            </a:r>
            <a:r>
              <a:rPr sz="2400" spc="-5" dirty="0">
                <a:latin typeface="Tahoma"/>
                <a:cs typeface="Tahoma"/>
              </a:rPr>
              <a:t>tuplu </a:t>
            </a:r>
            <a:r>
              <a:rPr sz="2400" dirty="0">
                <a:latin typeface="Tahoma"/>
                <a:cs typeface="Tahoma"/>
              </a:rPr>
              <a:t>în </a:t>
            </a:r>
            <a:r>
              <a:rPr sz="2400" spc="-5" dirty="0">
                <a:latin typeface="Tahoma"/>
                <a:cs typeface="Tahoma"/>
              </a:rPr>
              <a:t>R1 care </a:t>
            </a:r>
            <a:r>
              <a:rPr sz="2400" dirty="0">
                <a:latin typeface="Tahoma"/>
                <a:cs typeface="Tahoma"/>
              </a:rPr>
              <a:t>are un </a:t>
            </a:r>
            <a:r>
              <a:rPr sz="2400" spc="-5" dirty="0">
                <a:latin typeface="Tahoma"/>
                <a:cs typeface="Tahoma"/>
              </a:rPr>
              <a:t>atribut  egal cu </a:t>
            </a:r>
            <a:r>
              <a:rPr sz="2400" dirty="0">
                <a:latin typeface="Tahoma"/>
                <a:cs typeface="Tahoma"/>
              </a:rPr>
              <a:t>un atribut al tuplului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s.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2DD3-3ECB-402C-A7E0-74BC7FBAFF92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5400" y="152400"/>
            <a:ext cx="8229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b="1" dirty="0" smtClean="0">
                <a:solidFill>
                  <a:srgbClr val="0000CC"/>
                </a:solidFill>
              </a:rPr>
              <a:t>OPERATORI </a:t>
            </a:r>
            <a:r>
              <a:rPr b="1" dirty="0">
                <a:solidFill>
                  <a:srgbClr val="0000CC"/>
                </a:solidFill>
              </a:rPr>
              <a:t>DE </a:t>
            </a:r>
            <a:r>
              <a:rPr b="1" spc="-5" dirty="0">
                <a:solidFill>
                  <a:srgbClr val="0000CC"/>
                </a:solidFill>
              </a:rPr>
              <a:t>EXTENSIE:</a:t>
            </a:r>
            <a:r>
              <a:rPr b="1" spc="-25" dirty="0">
                <a:solidFill>
                  <a:srgbClr val="0000CC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Div</a:t>
            </a:r>
          </a:p>
        </p:txBody>
      </p:sp>
      <p:sp>
        <p:nvSpPr>
          <p:cNvPr id="8" name="object 8"/>
          <p:cNvSpPr/>
          <p:nvPr/>
        </p:nvSpPr>
        <p:spPr>
          <a:xfrm>
            <a:off x="920750" y="1002664"/>
            <a:ext cx="0" cy="402590"/>
          </a:xfrm>
          <a:custGeom>
            <a:avLst/>
            <a:gdLst/>
            <a:ahLst/>
            <a:cxnLst/>
            <a:rect l="l" t="t" r="r" b="b"/>
            <a:pathLst>
              <a:path h="402590">
                <a:moveTo>
                  <a:pt x="0" y="0"/>
                </a:moveTo>
                <a:lnTo>
                  <a:pt x="0" y="40259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0750" y="1740535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5">
                <a:moveTo>
                  <a:pt x="0" y="0"/>
                </a:moveTo>
                <a:lnTo>
                  <a:pt x="0" y="3953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0750" y="3141726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52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0750" y="4147565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515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0750" y="5153405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521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0750" y="5855334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527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0750" y="6525894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4">
                <a:moveTo>
                  <a:pt x="0" y="0"/>
                </a:moveTo>
                <a:lnTo>
                  <a:pt x="0" y="3321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100" y="1009014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5100" y="140525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5100" y="174053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5100" y="213588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5100" y="2471166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5100" y="280644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5100" y="3141726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5100" y="347700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5100" y="381228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5100" y="414756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5100" y="4482846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5100" y="4817998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5100" y="515340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5100" y="548868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5100" y="5855334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5100" y="619061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5100" y="6525894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9387" y="598551"/>
            <a:ext cx="0" cy="6259830"/>
          </a:xfrm>
          <a:custGeom>
            <a:avLst/>
            <a:gdLst/>
            <a:ahLst/>
            <a:cxnLst/>
            <a:rect l="l" t="t" r="r" b="b"/>
            <a:pathLst>
              <a:path h="6259830">
                <a:moveTo>
                  <a:pt x="0" y="0"/>
                </a:moveTo>
                <a:lnTo>
                  <a:pt x="0" y="625944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74876" y="598551"/>
            <a:ext cx="0" cy="6259830"/>
          </a:xfrm>
          <a:custGeom>
            <a:avLst/>
            <a:gdLst/>
            <a:ahLst/>
            <a:cxnLst/>
            <a:rect l="l" t="t" r="r" b="b"/>
            <a:pathLst>
              <a:path h="6259830">
                <a:moveTo>
                  <a:pt x="0" y="0"/>
                </a:moveTo>
                <a:lnTo>
                  <a:pt x="0" y="625944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5100" y="61277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2836" y="574548"/>
            <a:ext cx="68732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38783" y="574548"/>
            <a:ext cx="416052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93675" y="644397"/>
            <a:ext cx="14433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R1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03275" y="970788"/>
            <a:ext cx="515112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7012" y="970788"/>
            <a:ext cx="416051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50036" y="970788"/>
            <a:ext cx="516636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25296" y="970788"/>
            <a:ext cx="416052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903287" y="1040638"/>
            <a:ext cx="7334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34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ahoma"/>
                <a:cs typeface="Tahoma"/>
              </a:rPr>
              <a:t>B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0436" y="1451079"/>
            <a:ext cx="217804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spc="-5" dirty="0">
                <a:latin typeface="Tahoma"/>
                <a:cs typeface="Tahoma"/>
              </a:rPr>
              <a:t>a1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85062" y="1451079"/>
            <a:ext cx="22479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spc="-5" dirty="0">
                <a:latin typeface="Tahoma"/>
                <a:cs typeface="Tahoma"/>
              </a:rPr>
              <a:t>b1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03287" y="1774062"/>
            <a:ext cx="733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305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latin typeface="Tahoma"/>
                <a:cs typeface="Tahoma"/>
              </a:rPr>
              <a:t>b1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40436" y="2182015"/>
            <a:ext cx="217804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spc="-5" dirty="0">
                <a:latin typeface="Tahoma"/>
                <a:cs typeface="Tahoma"/>
              </a:rPr>
              <a:t>a3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85062" y="2182015"/>
            <a:ext cx="22479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dirty="0">
                <a:latin typeface="Tahoma"/>
                <a:cs typeface="Tahoma"/>
              </a:rPr>
              <a:t>b1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40436" y="2517294"/>
            <a:ext cx="217804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spc="-5" dirty="0">
                <a:latin typeface="Tahoma"/>
                <a:cs typeface="Tahoma"/>
              </a:rPr>
              <a:t>a1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85062" y="2517294"/>
            <a:ext cx="22479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dirty="0">
                <a:latin typeface="Tahoma"/>
                <a:cs typeface="Tahoma"/>
              </a:rPr>
              <a:t>b2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0436" y="2852575"/>
            <a:ext cx="217804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spc="-5" dirty="0">
                <a:latin typeface="Tahoma"/>
                <a:cs typeface="Tahoma"/>
              </a:rPr>
              <a:t>a3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85062" y="2852575"/>
            <a:ext cx="22479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dirty="0">
                <a:latin typeface="Tahoma"/>
                <a:cs typeface="Tahoma"/>
              </a:rPr>
              <a:t>b2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03287" y="3175507"/>
            <a:ext cx="733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305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latin typeface="Tahoma"/>
                <a:cs typeface="Tahoma"/>
              </a:rPr>
              <a:t>b2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40436" y="3523389"/>
            <a:ext cx="217804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spc="-5" dirty="0">
                <a:latin typeface="Tahoma"/>
                <a:cs typeface="Tahoma"/>
              </a:rPr>
              <a:t>a1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85062" y="3523389"/>
            <a:ext cx="22479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dirty="0">
                <a:latin typeface="Tahoma"/>
                <a:cs typeface="Tahoma"/>
              </a:rPr>
              <a:t>b3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40436" y="3858669"/>
            <a:ext cx="217804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spc="-5" dirty="0">
                <a:latin typeface="Tahoma"/>
                <a:cs typeface="Tahoma"/>
              </a:rPr>
              <a:t>a3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85062" y="3858669"/>
            <a:ext cx="22479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dirty="0">
                <a:latin typeface="Tahoma"/>
                <a:cs typeface="Tahoma"/>
              </a:rPr>
              <a:t>b3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03287" y="4181347"/>
            <a:ext cx="733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305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latin typeface="Tahoma"/>
                <a:cs typeface="Tahoma"/>
              </a:rPr>
              <a:t>b3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40436" y="4529178"/>
            <a:ext cx="217804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spc="-5" dirty="0">
                <a:latin typeface="Tahoma"/>
                <a:cs typeface="Tahoma"/>
              </a:rPr>
              <a:t>a1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85062" y="4529178"/>
            <a:ext cx="22479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spc="-5" dirty="0">
                <a:latin typeface="Tahoma"/>
                <a:cs typeface="Tahoma"/>
              </a:rPr>
              <a:t>b4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0436" y="4864763"/>
            <a:ext cx="217804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spc="-5" dirty="0">
                <a:latin typeface="Tahoma"/>
                <a:cs typeface="Tahoma"/>
              </a:rPr>
              <a:t>a3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85062" y="4864763"/>
            <a:ext cx="22479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dirty="0">
                <a:latin typeface="Tahoma"/>
                <a:cs typeface="Tahoma"/>
              </a:rPr>
              <a:t>b4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03287" y="5187441"/>
            <a:ext cx="733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305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latin typeface="Tahoma"/>
                <a:cs typeface="Tahoma"/>
              </a:rPr>
              <a:t>b4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40436" y="5535373"/>
            <a:ext cx="217804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spc="-5" dirty="0">
                <a:latin typeface="Tahoma"/>
                <a:cs typeface="Tahoma"/>
              </a:rPr>
              <a:t>a1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85062" y="5535373"/>
            <a:ext cx="22479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dirty="0">
                <a:latin typeface="Tahoma"/>
                <a:cs typeface="Tahoma"/>
              </a:rPr>
              <a:t>b5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03287" y="5889752"/>
            <a:ext cx="733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305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latin typeface="Tahoma"/>
                <a:cs typeface="Tahoma"/>
              </a:rPr>
              <a:t>b5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40436" y="6237633"/>
            <a:ext cx="217804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spc="-5" dirty="0">
                <a:latin typeface="Tahoma"/>
                <a:cs typeface="Tahoma"/>
              </a:rPr>
              <a:t>a3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185062" y="6237633"/>
            <a:ext cx="22479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dirty="0">
                <a:latin typeface="Tahoma"/>
                <a:cs typeface="Tahoma"/>
              </a:rPr>
              <a:t>b5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72362" y="6560311"/>
            <a:ext cx="250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latin typeface="Tahoma"/>
                <a:cs typeface="Tahoma"/>
              </a:rPr>
              <a:t>b5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024633" y="3702557"/>
            <a:ext cx="201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/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686050" y="2383535"/>
            <a:ext cx="692657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37332" y="2383535"/>
            <a:ext cx="416052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776727" y="2897123"/>
            <a:ext cx="516636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51988" y="2897123"/>
            <a:ext cx="416051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4" name="object 74"/>
          <p:cNvGraphicFramePr>
            <a:graphicFrameLocks noGrp="1"/>
          </p:cNvGraphicFramePr>
          <p:nvPr/>
        </p:nvGraphicFramePr>
        <p:xfrm>
          <a:off x="2686113" y="2406650"/>
          <a:ext cx="647700" cy="3689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700"/>
              </a:tblGrid>
              <a:tr h="5287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00" b="1" spc="-5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R2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596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B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87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b4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5" name="object 75"/>
          <p:cNvSpPr/>
          <p:nvPr/>
        </p:nvSpPr>
        <p:spPr>
          <a:xfrm>
            <a:off x="3635375" y="3748023"/>
            <a:ext cx="865505" cy="430530"/>
          </a:xfrm>
          <a:custGeom>
            <a:avLst/>
            <a:gdLst/>
            <a:ahLst/>
            <a:cxnLst/>
            <a:rect l="l" t="t" r="r" b="b"/>
            <a:pathLst>
              <a:path w="865504" h="430529">
                <a:moveTo>
                  <a:pt x="648842" y="0"/>
                </a:moveTo>
                <a:lnTo>
                  <a:pt x="648842" y="107568"/>
                </a:lnTo>
                <a:lnTo>
                  <a:pt x="0" y="107568"/>
                </a:lnTo>
                <a:lnTo>
                  <a:pt x="0" y="322706"/>
                </a:lnTo>
                <a:lnTo>
                  <a:pt x="648842" y="322706"/>
                </a:lnTo>
                <a:lnTo>
                  <a:pt x="648842" y="430275"/>
                </a:lnTo>
                <a:lnTo>
                  <a:pt x="865251" y="215137"/>
                </a:lnTo>
                <a:lnTo>
                  <a:pt x="648842" y="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35375" y="3748023"/>
            <a:ext cx="865505" cy="430530"/>
          </a:xfrm>
          <a:custGeom>
            <a:avLst/>
            <a:gdLst/>
            <a:ahLst/>
            <a:cxnLst/>
            <a:rect l="l" t="t" r="r" b="b"/>
            <a:pathLst>
              <a:path w="865504" h="430529">
                <a:moveTo>
                  <a:pt x="0" y="107568"/>
                </a:moveTo>
                <a:lnTo>
                  <a:pt x="648842" y="107568"/>
                </a:lnTo>
                <a:lnTo>
                  <a:pt x="648842" y="0"/>
                </a:lnTo>
                <a:lnTo>
                  <a:pt x="865251" y="215137"/>
                </a:lnTo>
                <a:lnTo>
                  <a:pt x="648842" y="430275"/>
                </a:lnTo>
                <a:lnTo>
                  <a:pt x="648842" y="322706"/>
                </a:lnTo>
                <a:lnTo>
                  <a:pt x="0" y="322706"/>
                </a:lnTo>
                <a:lnTo>
                  <a:pt x="0" y="10756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846701" y="3549650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61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846701" y="4075176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61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500751" y="4602098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9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60925" y="3021076"/>
            <a:ext cx="0" cy="2151380"/>
          </a:xfrm>
          <a:custGeom>
            <a:avLst/>
            <a:gdLst/>
            <a:ahLst/>
            <a:cxnLst/>
            <a:rect l="l" t="t" r="r" b="b"/>
            <a:pathLst>
              <a:path h="2151379">
                <a:moveTo>
                  <a:pt x="0" y="0"/>
                </a:moveTo>
                <a:lnTo>
                  <a:pt x="0" y="215099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08625" y="3021076"/>
            <a:ext cx="0" cy="2151380"/>
          </a:xfrm>
          <a:custGeom>
            <a:avLst/>
            <a:gdLst/>
            <a:ahLst/>
            <a:cxnLst/>
            <a:rect l="l" t="t" r="r" b="b"/>
            <a:pathLst>
              <a:path h="2151379">
                <a:moveTo>
                  <a:pt x="0" y="0"/>
                </a:moveTo>
                <a:lnTo>
                  <a:pt x="0" y="215099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846701" y="5157723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614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846701" y="2997707"/>
            <a:ext cx="691514" cy="569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96840" y="2997707"/>
            <a:ext cx="416051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4871275" y="3067253"/>
            <a:ext cx="6191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3333CC"/>
                </a:solidFill>
                <a:latin typeface="Tahoma"/>
                <a:cs typeface="Tahoma"/>
              </a:rPr>
              <a:t>R3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937759" y="3512820"/>
            <a:ext cx="515112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111496" y="3512820"/>
            <a:ext cx="416051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5059045" y="4121686"/>
            <a:ext cx="25209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b="1" spc="-5" dirty="0">
                <a:latin typeface="Tahoma"/>
                <a:cs typeface="Tahoma"/>
              </a:rPr>
              <a:t>a1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075809" y="4648736"/>
            <a:ext cx="217804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spc="-5" dirty="0">
                <a:latin typeface="Tahoma"/>
                <a:cs typeface="Tahoma"/>
              </a:rPr>
              <a:t>a3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795898" y="2407920"/>
            <a:ext cx="3168650" cy="3973829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075" marR="307340">
              <a:lnSpc>
                <a:spcPct val="100000"/>
              </a:lnSpc>
              <a:spcBef>
                <a:spcPts val="265"/>
              </a:spcBef>
            </a:pPr>
            <a:r>
              <a:rPr sz="2800" spc="-10" dirty="0">
                <a:latin typeface="Times New Roman"/>
                <a:cs typeface="Times New Roman"/>
              </a:rPr>
              <a:t>Care </a:t>
            </a:r>
            <a:r>
              <a:rPr sz="2800" dirty="0">
                <a:latin typeface="Times New Roman"/>
                <a:cs typeface="Times New Roman"/>
              </a:rPr>
              <a:t>dintre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valorile  a1, </a:t>
            </a:r>
            <a:r>
              <a:rPr sz="2800" spc="-10" dirty="0">
                <a:latin typeface="Times New Roman"/>
                <a:cs typeface="Times New Roman"/>
              </a:rPr>
              <a:t>a2, </a:t>
            </a:r>
            <a:r>
              <a:rPr sz="2800" spc="-5" dirty="0">
                <a:latin typeface="Times New Roman"/>
                <a:cs typeface="Times New Roman"/>
              </a:rPr>
              <a:t>a3, </a:t>
            </a:r>
            <a:r>
              <a:rPr sz="2800" spc="-10" dirty="0">
                <a:latin typeface="Times New Roman"/>
                <a:cs typeface="Times New Roman"/>
              </a:rPr>
              <a:t>a4 </a:t>
            </a:r>
            <a:r>
              <a:rPr sz="2800" spc="-5" dirty="0">
                <a:latin typeface="Times New Roman"/>
                <a:cs typeface="Times New Roman"/>
              </a:rPr>
              <a:t>şi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a5</a:t>
            </a:r>
            <a:endParaRPr sz="2800">
              <a:latin typeface="Times New Roman"/>
              <a:cs typeface="Times New Roman"/>
            </a:endParaRPr>
          </a:p>
          <a:p>
            <a:pPr marL="92075" marR="15875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Times New Roman"/>
                <a:cs typeface="Times New Roman"/>
              </a:rPr>
              <a:t>apar în relaţia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R1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în  </a:t>
            </a:r>
            <a:r>
              <a:rPr sz="2800" dirty="0">
                <a:latin typeface="Times New Roman"/>
                <a:cs typeface="Times New Roman"/>
              </a:rPr>
              <a:t>tupluri, </a:t>
            </a:r>
            <a:r>
              <a:rPr sz="2800" spc="-5" dirty="0">
                <a:latin typeface="Times New Roman"/>
                <a:cs typeface="Times New Roman"/>
              </a:rPr>
              <a:t>împreună cu  toate valorile  atributului B  (împărţitor) din </a:t>
            </a:r>
            <a:r>
              <a:rPr sz="2800" spc="-5" dirty="0">
                <a:solidFill>
                  <a:srgbClr val="008000"/>
                </a:solidFill>
                <a:latin typeface="Times New Roman"/>
                <a:cs typeface="Times New Roman"/>
              </a:rPr>
              <a:t>R2</a:t>
            </a:r>
            <a:r>
              <a:rPr sz="2800" spc="-5" dirty="0">
                <a:latin typeface="Times New Roman"/>
                <a:cs typeface="Times New Roman"/>
              </a:rPr>
              <a:t>,  respectiv </a:t>
            </a:r>
            <a:r>
              <a:rPr sz="2800" dirty="0">
                <a:latin typeface="Times New Roman"/>
                <a:cs typeface="Times New Roman"/>
              </a:rPr>
              <a:t>b1, </a:t>
            </a:r>
            <a:r>
              <a:rPr sz="2800" spc="-5" dirty="0">
                <a:latin typeface="Times New Roman"/>
                <a:cs typeface="Times New Roman"/>
              </a:rPr>
              <a:t>b2, </a:t>
            </a:r>
            <a:r>
              <a:rPr sz="2800" dirty="0">
                <a:latin typeface="Times New Roman"/>
                <a:cs typeface="Times New Roman"/>
              </a:rPr>
              <a:t>b3,  b4, </a:t>
            </a:r>
            <a:r>
              <a:rPr sz="2800" spc="-5" dirty="0">
                <a:latin typeface="Times New Roman"/>
                <a:cs typeface="Times New Roman"/>
              </a:rPr>
              <a:t>b5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74625" y="1405255"/>
            <a:ext cx="722630" cy="335280"/>
          </a:xfrm>
          <a:custGeom>
            <a:avLst/>
            <a:gdLst/>
            <a:ahLst/>
            <a:cxnLst/>
            <a:rect l="l" t="t" r="r" b="b"/>
            <a:pathLst>
              <a:path w="722630" h="335280">
                <a:moveTo>
                  <a:pt x="0" y="335279"/>
                </a:moveTo>
                <a:lnTo>
                  <a:pt x="722312" y="335279"/>
                </a:lnTo>
                <a:lnTo>
                  <a:pt x="722312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96937" y="1405255"/>
            <a:ext cx="754380" cy="335280"/>
          </a:xfrm>
          <a:custGeom>
            <a:avLst/>
            <a:gdLst/>
            <a:ahLst/>
            <a:cxnLst/>
            <a:rect l="l" t="t" r="r" b="b"/>
            <a:pathLst>
              <a:path w="754380" h="335280">
                <a:moveTo>
                  <a:pt x="0" y="335279"/>
                </a:moveTo>
                <a:lnTo>
                  <a:pt x="754062" y="335279"/>
                </a:lnTo>
                <a:lnTo>
                  <a:pt x="754062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6937" y="1002664"/>
            <a:ext cx="0" cy="5855335"/>
          </a:xfrm>
          <a:custGeom>
            <a:avLst/>
            <a:gdLst/>
            <a:ahLst/>
            <a:cxnLst/>
            <a:rect l="l" t="t" r="r" b="b"/>
            <a:pathLst>
              <a:path h="5855334">
                <a:moveTo>
                  <a:pt x="0" y="0"/>
                </a:moveTo>
                <a:lnTo>
                  <a:pt x="0" y="585533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60337" y="1009014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60337" y="1405255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0337" y="1740535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0337" y="2135885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60337" y="2471166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60337" y="2806445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60337" y="3141726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60337" y="3477005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60337" y="3812285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60337" y="4147565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60337" y="4482846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60337" y="4817998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60337" y="5153405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60337" y="5488685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60337" y="5855334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0337" y="6190615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0337" y="6525894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74625" y="598551"/>
            <a:ext cx="0" cy="6259830"/>
          </a:xfrm>
          <a:custGeom>
            <a:avLst/>
            <a:gdLst/>
            <a:ahLst/>
            <a:cxnLst/>
            <a:rect l="l" t="t" r="r" b="b"/>
            <a:pathLst>
              <a:path h="6259830">
                <a:moveTo>
                  <a:pt x="0" y="0"/>
                </a:moveTo>
                <a:lnTo>
                  <a:pt x="0" y="625944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651000" y="598551"/>
            <a:ext cx="0" cy="6259830"/>
          </a:xfrm>
          <a:custGeom>
            <a:avLst/>
            <a:gdLst/>
            <a:ahLst/>
            <a:cxnLst/>
            <a:rect l="l" t="t" r="r" b="b"/>
            <a:pathLst>
              <a:path h="6259830">
                <a:moveTo>
                  <a:pt x="0" y="0"/>
                </a:moveTo>
                <a:lnTo>
                  <a:pt x="0" y="625944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60337" y="612775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88036" y="970788"/>
            <a:ext cx="515112" cy="569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61772" y="970788"/>
            <a:ext cx="416052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193675" y="1040638"/>
            <a:ext cx="6972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ahoma"/>
                <a:cs typeface="Tahoma"/>
              </a:rPr>
              <a:t>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025652" y="970788"/>
            <a:ext cx="516635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200911" y="970788"/>
            <a:ext cx="416051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193675" y="1438478"/>
            <a:ext cx="697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ahoma"/>
                <a:cs typeface="Tahoma"/>
              </a:rPr>
              <a:t>a1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903287" y="1438478"/>
            <a:ext cx="733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ahoma"/>
                <a:cs typeface="Tahoma"/>
              </a:rPr>
              <a:t>b1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93675" y="1774062"/>
            <a:ext cx="697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latin typeface="Tahoma"/>
                <a:cs typeface="Tahoma"/>
              </a:rPr>
              <a:t>a2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93675" y="2142235"/>
            <a:ext cx="697230" cy="322580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39369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309"/>
              </a:spcBef>
            </a:pPr>
            <a:r>
              <a:rPr sz="1600" spc="-5" dirty="0">
                <a:latin typeface="Tahoma"/>
                <a:cs typeface="Tahoma"/>
              </a:rPr>
              <a:t>a3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903287" y="2142235"/>
            <a:ext cx="733425" cy="322580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39369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09"/>
              </a:spcBef>
            </a:pPr>
            <a:r>
              <a:rPr sz="1600" dirty="0">
                <a:latin typeface="Tahoma"/>
                <a:cs typeface="Tahoma"/>
              </a:rPr>
              <a:t>b1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93675" y="2477516"/>
            <a:ext cx="697230" cy="3225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69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309"/>
              </a:spcBef>
            </a:pPr>
            <a:r>
              <a:rPr sz="1600" spc="-5" dirty="0">
                <a:latin typeface="Tahoma"/>
                <a:cs typeface="Tahoma"/>
              </a:rPr>
              <a:t>a1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903287" y="2477516"/>
            <a:ext cx="733425" cy="3225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69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09"/>
              </a:spcBef>
            </a:pPr>
            <a:r>
              <a:rPr sz="1600" dirty="0">
                <a:latin typeface="Tahoma"/>
                <a:cs typeface="Tahoma"/>
              </a:rPr>
              <a:t>b2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93675" y="2812795"/>
            <a:ext cx="697230" cy="322580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39369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309"/>
              </a:spcBef>
            </a:pPr>
            <a:r>
              <a:rPr sz="1600" spc="-5" dirty="0">
                <a:latin typeface="Tahoma"/>
                <a:cs typeface="Tahoma"/>
              </a:rPr>
              <a:t>a3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903287" y="2812795"/>
            <a:ext cx="733425" cy="322580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39369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09"/>
              </a:spcBef>
            </a:pPr>
            <a:r>
              <a:rPr sz="1600" dirty="0">
                <a:latin typeface="Tahoma"/>
                <a:cs typeface="Tahoma"/>
              </a:rPr>
              <a:t>b2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93675" y="3175507"/>
            <a:ext cx="697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latin typeface="Tahoma"/>
                <a:cs typeface="Tahoma"/>
              </a:rPr>
              <a:t>a4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93675" y="3483355"/>
            <a:ext cx="697230" cy="3225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310"/>
              </a:spcBef>
            </a:pPr>
            <a:r>
              <a:rPr sz="1600" spc="-5" dirty="0">
                <a:latin typeface="Tahoma"/>
                <a:cs typeface="Tahoma"/>
              </a:rPr>
              <a:t>a1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903287" y="3483355"/>
            <a:ext cx="733425" cy="3225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10"/>
              </a:spcBef>
            </a:pPr>
            <a:r>
              <a:rPr sz="1600" dirty="0">
                <a:latin typeface="Tahoma"/>
                <a:cs typeface="Tahoma"/>
              </a:rPr>
              <a:t>b3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93675" y="3818635"/>
            <a:ext cx="697230" cy="322580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3937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310"/>
              </a:spcBef>
            </a:pPr>
            <a:r>
              <a:rPr sz="1600" spc="-5" dirty="0">
                <a:latin typeface="Tahoma"/>
                <a:cs typeface="Tahoma"/>
              </a:rPr>
              <a:t>a3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903287" y="3818635"/>
            <a:ext cx="733425" cy="322580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3937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10"/>
              </a:spcBef>
            </a:pPr>
            <a:r>
              <a:rPr sz="1600" dirty="0">
                <a:latin typeface="Tahoma"/>
                <a:cs typeface="Tahoma"/>
              </a:rPr>
              <a:t>b3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93675" y="4181347"/>
            <a:ext cx="697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latin typeface="Tahoma"/>
                <a:cs typeface="Tahoma"/>
              </a:rPr>
              <a:t>a5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93675" y="4489196"/>
            <a:ext cx="697230" cy="3225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310"/>
              </a:spcBef>
            </a:pPr>
            <a:r>
              <a:rPr sz="1600" spc="-5" dirty="0">
                <a:latin typeface="Tahoma"/>
                <a:cs typeface="Tahoma"/>
              </a:rPr>
              <a:t>a1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903287" y="4489196"/>
            <a:ext cx="733425" cy="3225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10"/>
              </a:spcBef>
            </a:pPr>
            <a:r>
              <a:rPr sz="1600" spc="-5" dirty="0">
                <a:latin typeface="Tahoma"/>
                <a:cs typeface="Tahoma"/>
              </a:rPr>
              <a:t>b4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93675" y="4824348"/>
            <a:ext cx="697230" cy="323215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4000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315"/>
              </a:spcBef>
            </a:pPr>
            <a:r>
              <a:rPr sz="1600" spc="-5" dirty="0">
                <a:latin typeface="Tahoma"/>
                <a:cs typeface="Tahoma"/>
              </a:rPr>
              <a:t>a3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903287" y="4824348"/>
            <a:ext cx="733425" cy="323215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4000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15"/>
              </a:spcBef>
            </a:pPr>
            <a:r>
              <a:rPr sz="1600" dirty="0">
                <a:latin typeface="Tahoma"/>
                <a:cs typeface="Tahoma"/>
              </a:rPr>
              <a:t>b4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93675" y="5187441"/>
            <a:ext cx="697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latin typeface="Tahoma"/>
                <a:cs typeface="Tahoma"/>
              </a:rPr>
              <a:t>a4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93675" y="5495035"/>
            <a:ext cx="697230" cy="3543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000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315"/>
              </a:spcBef>
            </a:pPr>
            <a:r>
              <a:rPr sz="1600" spc="-5" dirty="0">
                <a:latin typeface="Tahoma"/>
                <a:cs typeface="Tahoma"/>
              </a:rPr>
              <a:t>a1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903287" y="5495035"/>
            <a:ext cx="733425" cy="3543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15"/>
              </a:spcBef>
            </a:pPr>
            <a:r>
              <a:rPr sz="1600" dirty="0">
                <a:latin typeface="Tahoma"/>
                <a:cs typeface="Tahoma"/>
              </a:rPr>
              <a:t>b5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93675" y="5889752"/>
            <a:ext cx="697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latin typeface="Tahoma"/>
                <a:cs typeface="Tahoma"/>
              </a:rPr>
              <a:t>a2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93675" y="6196965"/>
            <a:ext cx="697230" cy="322580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4000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315"/>
              </a:spcBef>
            </a:pPr>
            <a:r>
              <a:rPr sz="1600" spc="-5" dirty="0">
                <a:latin typeface="Tahoma"/>
                <a:cs typeface="Tahoma"/>
              </a:rPr>
              <a:t>a3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903287" y="6196965"/>
            <a:ext cx="733425" cy="322580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4000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15"/>
              </a:spcBef>
            </a:pPr>
            <a:r>
              <a:rPr sz="1600" dirty="0">
                <a:latin typeface="Tahoma"/>
                <a:cs typeface="Tahoma"/>
              </a:rPr>
              <a:t>b5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14019" y="6560311"/>
            <a:ext cx="2432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latin typeface="Tahoma"/>
                <a:cs typeface="Tahoma"/>
              </a:rPr>
              <a:t>a5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4838700" y="3549650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62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838700" y="4075176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62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838700" y="4564126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62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853051" y="3038475"/>
            <a:ext cx="0" cy="2095500"/>
          </a:xfrm>
          <a:custGeom>
            <a:avLst/>
            <a:gdLst/>
            <a:ahLst/>
            <a:cxnLst/>
            <a:rect l="l" t="t" r="r" b="b"/>
            <a:pathLst>
              <a:path h="2095500">
                <a:moveTo>
                  <a:pt x="0" y="0"/>
                </a:moveTo>
                <a:lnTo>
                  <a:pt x="0" y="20955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500751" y="3038475"/>
            <a:ext cx="0" cy="2095500"/>
          </a:xfrm>
          <a:custGeom>
            <a:avLst/>
            <a:gdLst/>
            <a:ahLst/>
            <a:cxnLst/>
            <a:rect l="l" t="t" r="r" b="b"/>
            <a:pathLst>
              <a:path h="2095500">
                <a:moveTo>
                  <a:pt x="0" y="0"/>
                </a:moveTo>
                <a:lnTo>
                  <a:pt x="0" y="20955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838700" y="3052826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6275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838700" y="5119751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6275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930140" y="3512820"/>
            <a:ext cx="515112" cy="569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103876" y="3512820"/>
            <a:ext cx="416051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4871275" y="3581780"/>
            <a:ext cx="6191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ahoma"/>
                <a:cs typeface="Tahoma"/>
              </a:rPr>
              <a:t>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871275" y="4081526"/>
            <a:ext cx="619125" cy="4762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310"/>
              </a:spcBef>
            </a:pPr>
            <a:r>
              <a:rPr sz="1600" b="1" spc="-5" dirty="0">
                <a:latin typeface="Tahoma"/>
                <a:cs typeface="Tahoma"/>
              </a:rPr>
              <a:t>a1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4871275" y="4570476"/>
            <a:ext cx="619125" cy="554355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39370" rIns="0" bIns="0" rtlCol="0">
            <a:spAutoFit/>
          </a:bodyPr>
          <a:lstStyle/>
          <a:p>
            <a:pPr marL="196215">
              <a:lnSpc>
                <a:spcPct val="100000"/>
              </a:lnSpc>
              <a:spcBef>
                <a:spcPts val="310"/>
              </a:spcBef>
            </a:pPr>
            <a:r>
              <a:rPr sz="1600" spc="-5" dirty="0">
                <a:latin typeface="Tahoma"/>
                <a:cs typeface="Tahoma"/>
              </a:rPr>
              <a:t>a3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3635375" y="3592576"/>
            <a:ext cx="865505" cy="430530"/>
          </a:xfrm>
          <a:custGeom>
            <a:avLst/>
            <a:gdLst/>
            <a:ahLst/>
            <a:cxnLst/>
            <a:rect l="l" t="t" r="r" b="b"/>
            <a:pathLst>
              <a:path w="865504" h="430529">
                <a:moveTo>
                  <a:pt x="648842" y="0"/>
                </a:moveTo>
                <a:lnTo>
                  <a:pt x="648842" y="107442"/>
                </a:lnTo>
                <a:lnTo>
                  <a:pt x="0" y="107442"/>
                </a:lnTo>
                <a:lnTo>
                  <a:pt x="0" y="322580"/>
                </a:lnTo>
                <a:lnTo>
                  <a:pt x="648842" y="322580"/>
                </a:lnTo>
                <a:lnTo>
                  <a:pt x="648842" y="430149"/>
                </a:lnTo>
                <a:lnTo>
                  <a:pt x="865251" y="215011"/>
                </a:lnTo>
                <a:lnTo>
                  <a:pt x="64884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635375" y="3592576"/>
            <a:ext cx="865505" cy="430530"/>
          </a:xfrm>
          <a:custGeom>
            <a:avLst/>
            <a:gdLst/>
            <a:ahLst/>
            <a:cxnLst/>
            <a:rect l="l" t="t" r="r" b="b"/>
            <a:pathLst>
              <a:path w="865504" h="430529">
                <a:moveTo>
                  <a:pt x="0" y="107442"/>
                </a:moveTo>
                <a:lnTo>
                  <a:pt x="648842" y="107442"/>
                </a:lnTo>
                <a:lnTo>
                  <a:pt x="648842" y="0"/>
                </a:lnTo>
                <a:lnTo>
                  <a:pt x="865251" y="215011"/>
                </a:lnTo>
                <a:lnTo>
                  <a:pt x="648842" y="430149"/>
                </a:lnTo>
                <a:lnTo>
                  <a:pt x="648842" y="322580"/>
                </a:lnTo>
                <a:lnTo>
                  <a:pt x="0" y="322580"/>
                </a:lnTo>
                <a:lnTo>
                  <a:pt x="0" y="10744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Date Placeholder 1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A5F4-433E-40E6-8822-D7FFFF19A5BB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160" name="Slide Number Placeholder 1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/>
            </a:r>
            <a:br>
              <a:rPr lang="ro-MO" b="1" dirty="0" smtClean="0">
                <a:solidFill>
                  <a:srgbClr val="0000CC"/>
                </a:solidFill>
              </a:rPr>
            </a:br>
            <a:r>
              <a:rPr lang="ro-MO" b="1" dirty="0" smtClean="0">
                <a:solidFill>
                  <a:srgbClr val="0000CC"/>
                </a:solidFill>
              </a:rPr>
              <a:t>Exemplu</a:t>
            </a:r>
            <a:r>
              <a:rPr lang="ro-MO" dirty="0" smtClean="0"/>
              <a:t/>
            </a:r>
            <a:br>
              <a:rPr lang="ro-M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534400" cy="2819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o-RO" i="1" dirty="0" smtClean="0"/>
              <a:t>Fie A={0,1,2,3} şi definim relaţiile R,S şi T pe AxA după cum urmează:</a:t>
            </a:r>
            <a:endParaRPr lang="en-US" dirty="0" smtClean="0"/>
          </a:p>
          <a:p>
            <a:pPr>
              <a:buNone/>
            </a:pPr>
            <a:r>
              <a:rPr lang="ro-RO" i="1" dirty="0" smtClean="0"/>
              <a:t>R={(0,0), (0,1), (0,3),(1,0),(1,1),(2,2),(3,0),(3,3)}</a:t>
            </a:r>
            <a:endParaRPr lang="en-US" dirty="0" smtClean="0"/>
          </a:p>
          <a:p>
            <a:pPr>
              <a:buNone/>
            </a:pPr>
            <a:r>
              <a:rPr lang="ro-RO" i="1" dirty="0" smtClean="0"/>
              <a:t>S={(0,0), (0,2), (0,3),(2,3)}, T={(0,1), (2,3)}</a:t>
            </a:r>
            <a:endParaRPr lang="en-US" dirty="0" smtClean="0"/>
          </a:p>
          <a:p>
            <a:pPr>
              <a:buNone/>
            </a:pPr>
            <a:r>
              <a:rPr lang="ro-RO" i="1" dirty="0" smtClean="0"/>
              <a:t>	a).  Este relaţia R reflexivă? Simetrică? Tranzitivă?</a:t>
            </a:r>
            <a:endParaRPr lang="en-US" dirty="0" smtClean="0"/>
          </a:p>
          <a:p>
            <a:pPr>
              <a:buNone/>
            </a:pPr>
            <a:r>
              <a:rPr lang="ro-RO" i="1" dirty="0" smtClean="0"/>
              <a:t>	b).  Este relaţia S reflexivă? Simetrică? Tranzitivă?</a:t>
            </a:r>
            <a:endParaRPr lang="en-US" dirty="0" smtClean="0"/>
          </a:p>
          <a:p>
            <a:pPr>
              <a:buNone/>
            </a:pPr>
            <a:r>
              <a:rPr lang="ro-RO" i="1" dirty="0" smtClean="0"/>
              <a:t>	c).  Este relaţia T reflexivă? Simetrică? Tranzitivă?</a:t>
            </a:r>
            <a:endParaRPr lang="en-US" dirty="0" smtClean="0"/>
          </a:p>
          <a:p>
            <a:pPr>
              <a:buNone/>
            </a:pPr>
            <a:r>
              <a:rPr lang="ro-RO" b="1" i="1" dirty="0" smtClean="0"/>
              <a:t>Soluţie: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a).</a:t>
            </a:r>
            <a:r>
              <a:rPr lang="ro-RO" b="1" i="1" dirty="0" smtClean="0"/>
              <a:t> Relaţia 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0625" t="47778" r="25625" b="27778"/>
          <a:stretch>
            <a:fillRect/>
          </a:stretch>
        </p:blipFill>
        <p:spPr bwMode="auto">
          <a:xfrm>
            <a:off x="914400" y="3733800"/>
            <a:ext cx="678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541" y="3232531"/>
            <a:ext cx="31972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33399"/>
                </a:solidFill>
                <a:latin typeface="Tahoma"/>
                <a:cs typeface="Tahoma"/>
              </a:rPr>
              <a:t>R2 </a:t>
            </a:r>
            <a:r>
              <a:rPr sz="2000" dirty="0">
                <a:solidFill>
                  <a:srgbClr val="333399"/>
                </a:solidFill>
                <a:latin typeface="Tahoma"/>
                <a:cs typeface="Tahoma"/>
              </a:rPr>
              <a:t>–</a:t>
            </a:r>
            <a:r>
              <a:rPr sz="2000" spc="-10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ahoma"/>
                <a:cs typeface="Tahoma"/>
              </a:rPr>
              <a:t>Marfuri</a:t>
            </a:r>
            <a:r>
              <a:rPr sz="2000" spc="-5" dirty="0">
                <a:solidFill>
                  <a:srgbClr val="333399"/>
                </a:solidFill>
                <a:latin typeface="Tahoma"/>
                <a:cs typeface="Tahoma"/>
              </a:rPr>
              <a:t>_</a:t>
            </a:r>
            <a:r>
              <a:rPr sz="2000" b="1" spc="-5" dirty="0">
                <a:solidFill>
                  <a:srgbClr val="333399"/>
                </a:solidFill>
                <a:latin typeface="Tahoma"/>
                <a:cs typeface="Tahoma"/>
              </a:rPr>
              <a:t>Comandate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30577" y="1401254"/>
            <a:ext cx="1808480" cy="274955"/>
          </a:xfrm>
          <a:custGeom>
            <a:avLst/>
            <a:gdLst/>
            <a:ahLst/>
            <a:cxnLst/>
            <a:rect l="l" t="t" r="r" b="b"/>
            <a:pathLst>
              <a:path w="1808479" h="274955">
                <a:moveTo>
                  <a:pt x="0" y="274383"/>
                </a:moveTo>
                <a:lnTo>
                  <a:pt x="1807972" y="274383"/>
                </a:lnTo>
                <a:lnTo>
                  <a:pt x="1807972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38422" y="1401254"/>
            <a:ext cx="1157605" cy="274955"/>
          </a:xfrm>
          <a:custGeom>
            <a:avLst/>
            <a:gdLst/>
            <a:ahLst/>
            <a:cxnLst/>
            <a:rect l="l" t="t" r="r" b="b"/>
            <a:pathLst>
              <a:path w="1157604" h="274955">
                <a:moveTo>
                  <a:pt x="0" y="274383"/>
                </a:moveTo>
                <a:lnTo>
                  <a:pt x="1157084" y="274383"/>
                </a:lnTo>
                <a:lnTo>
                  <a:pt x="1157084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95520" y="1401254"/>
            <a:ext cx="1012825" cy="274955"/>
          </a:xfrm>
          <a:custGeom>
            <a:avLst/>
            <a:gdLst/>
            <a:ahLst/>
            <a:cxnLst/>
            <a:rect l="l" t="t" r="r" b="b"/>
            <a:pathLst>
              <a:path w="1012825" h="274955">
                <a:moveTo>
                  <a:pt x="0" y="274383"/>
                </a:moveTo>
                <a:lnTo>
                  <a:pt x="1012444" y="274383"/>
                </a:lnTo>
                <a:lnTo>
                  <a:pt x="1012444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07964" y="1401254"/>
            <a:ext cx="1512570" cy="274955"/>
          </a:xfrm>
          <a:custGeom>
            <a:avLst/>
            <a:gdLst/>
            <a:ahLst/>
            <a:cxnLst/>
            <a:rect l="l" t="t" r="r" b="b"/>
            <a:pathLst>
              <a:path w="1512570" h="274955">
                <a:moveTo>
                  <a:pt x="0" y="274383"/>
                </a:moveTo>
                <a:lnTo>
                  <a:pt x="1512189" y="274383"/>
                </a:lnTo>
                <a:lnTo>
                  <a:pt x="1512189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20280" y="1401254"/>
            <a:ext cx="889000" cy="274955"/>
          </a:xfrm>
          <a:custGeom>
            <a:avLst/>
            <a:gdLst/>
            <a:ahLst/>
            <a:cxnLst/>
            <a:rect l="l" t="t" r="r" b="b"/>
            <a:pathLst>
              <a:path w="889000" h="274955">
                <a:moveTo>
                  <a:pt x="0" y="274383"/>
                </a:moveTo>
                <a:lnTo>
                  <a:pt x="888707" y="274383"/>
                </a:lnTo>
                <a:lnTo>
                  <a:pt x="888707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0577" y="1675574"/>
            <a:ext cx="1808480" cy="274955"/>
          </a:xfrm>
          <a:custGeom>
            <a:avLst/>
            <a:gdLst/>
            <a:ahLst/>
            <a:cxnLst/>
            <a:rect l="l" t="t" r="r" b="b"/>
            <a:pathLst>
              <a:path w="1808479" h="274955">
                <a:moveTo>
                  <a:pt x="0" y="274383"/>
                </a:moveTo>
                <a:lnTo>
                  <a:pt x="1807972" y="274383"/>
                </a:lnTo>
                <a:lnTo>
                  <a:pt x="1807972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8422" y="1675574"/>
            <a:ext cx="1157605" cy="274955"/>
          </a:xfrm>
          <a:custGeom>
            <a:avLst/>
            <a:gdLst/>
            <a:ahLst/>
            <a:cxnLst/>
            <a:rect l="l" t="t" r="r" b="b"/>
            <a:pathLst>
              <a:path w="1157604" h="274955">
                <a:moveTo>
                  <a:pt x="0" y="274383"/>
                </a:moveTo>
                <a:lnTo>
                  <a:pt x="1157084" y="274383"/>
                </a:lnTo>
                <a:lnTo>
                  <a:pt x="1157084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95520" y="1675574"/>
            <a:ext cx="1012825" cy="274955"/>
          </a:xfrm>
          <a:custGeom>
            <a:avLst/>
            <a:gdLst/>
            <a:ahLst/>
            <a:cxnLst/>
            <a:rect l="l" t="t" r="r" b="b"/>
            <a:pathLst>
              <a:path w="1012825" h="274955">
                <a:moveTo>
                  <a:pt x="0" y="274383"/>
                </a:moveTo>
                <a:lnTo>
                  <a:pt x="1012444" y="274383"/>
                </a:lnTo>
                <a:lnTo>
                  <a:pt x="1012444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07964" y="1675574"/>
            <a:ext cx="1512570" cy="274955"/>
          </a:xfrm>
          <a:custGeom>
            <a:avLst/>
            <a:gdLst/>
            <a:ahLst/>
            <a:cxnLst/>
            <a:rect l="l" t="t" r="r" b="b"/>
            <a:pathLst>
              <a:path w="1512570" h="274955">
                <a:moveTo>
                  <a:pt x="0" y="274383"/>
                </a:moveTo>
                <a:lnTo>
                  <a:pt x="1512189" y="274383"/>
                </a:lnTo>
                <a:lnTo>
                  <a:pt x="1512189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20280" y="1675574"/>
            <a:ext cx="889000" cy="274955"/>
          </a:xfrm>
          <a:custGeom>
            <a:avLst/>
            <a:gdLst/>
            <a:ahLst/>
            <a:cxnLst/>
            <a:rect l="l" t="t" r="r" b="b"/>
            <a:pathLst>
              <a:path w="889000" h="274955">
                <a:moveTo>
                  <a:pt x="0" y="274383"/>
                </a:moveTo>
                <a:lnTo>
                  <a:pt x="888707" y="274383"/>
                </a:lnTo>
                <a:lnTo>
                  <a:pt x="888707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0577" y="1950021"/>
            <a:ext cx="1808480" cy="274955"/>
          </a:xfrm>
          <a:custGeom>
            <a:avLst/>
            <a:gdLst/>
            <a:ahLst/>
            <a:cxnLst/>
            <a:rect l="l" t="t" r="r" b="b"/>
            <a:pathLst>
              <a:path w="1808479" h="274955">
                <a:moveTo>
                  <a:pt x="0" y="274383"/>
                </a:moveTo>
                <a:lnTo>
                  <a:pt x="1807972" y="274383"/>
                </a:lnTo>
                <a:lnTo>
                  <a:pt x="1807972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38422" y="1950021"/>
            <a:ext cx="1157605" cy="274955"/>
          </a:xfrm>
          <a:custGeom>
            <a:avLst/>
            <a:gdLst/>
            <a:ahLst/>
            <a:cxnLst/>
            <a:rect l="l" t="t" r="r" b="b"/>
            <a:pathLst>
              <a:path w="1157604" h="274955">
                <a:moveTo>
                  <a:pt x="0" y="274383"/>
                </a:moveTo>
                <a:lnTo>
                  <a:pt x="1157084" y="274383"/>
                </a:lnTo>
                <a:lnTo>
                  <a:pt x="1157084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95520" y="1950021"/>
            <a:ext cx="1012825" cy="274955"/>
          </a:xfrm>
          <a:custGeom>
            <a:avLst/>
            <a:gdLst/>
            <a:ahLst/>
            <a:cxnLst/>
            <a:rect l="l" t="t" r="r" b="b"/>
            <a:pathLst>
              <a:path w="1012825" h="274955">
                <a:moveTo>
                  <a:pt x="0" y="274383"/>
                </a:moveTo>
                <a:lnTo>
                  <a:pt x="1012444" y="274383"/>
                </a:lnTo>
                <a:lnTo>
                  <a:pt x="1012444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07964" y="1950021"/>
            <a:ext cx="1512570" cy="274955"/>
          </a:xfrm>
          <a:custGeom>
            <a:avLst/>
            <a:gdLst/>
            <a:ahLst/>
            <a:cxnLst/>
            <a:rect l="l" t="t" r="r" b="b"/>
            <a:pathLst>
              <a:path w="1512570" h="274955">
                <a:moveTo>
                  <a:pt x="0" y="274383"/>
                </a:moveTo>
                <a:lnTo>
                  <a:pt x="1512189" y="274383"/>
                </a:lnTo>
                <a:lnTo>
                  <a:pt x="1512189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20280" y="1950021"/>
            <a:ext cx="889000" cy="274955"/>
          </a:xfrm>
          <a:custGeom>
            <a:avLst/>
            <a:gdLst/>
            <a:ahLst/>
            <a:cxnLst/>
            <a:rect l="l" t="t" r="r" b="b"/>
            <a:pathLst>
              <a:path w="889000" h="274955">
                <a:moveTo>
                  <a:pt x="0" y="274383"/>
                </a:moveTo>
                <a:lnTo>
                  <a:pt x="888707" y="274383"/>
                </a:lnTo>
                <a:lnTo>
                  <a:pt x="888707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30577" y="2224341"/>
            <a:ext cx="1808480" cy="274955"/>
          </a:xfrm>
          <a:custGeom>
            <a:avLst/>
            <a:gdLst/>
            <a:ahLst/>
            <a:cxnLst/>
            <a:rect l="l" t="t" r="r" b="b"/>
            <a:pathLst>
              <a:path w="1808479" h="274955">
                <a:moveTo>
                  <a:pt x="0" y="274383"/>
                </a:moveTo>
                <a:lnTo>
                  <a:pt x="1807972" y="274383"/>
                </a:lnTo>
                <a:lnTo>
                  <a:pt x="1807972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38422" y="2224341"/>
            <a:ext cx="1157605" cy="274955"/>
          </a:xfrm>
          <a:custGeom>
            <a:avLst/>
            <a:gdLst/>
            <a:ahLst/>
            <a:cxnLst/>
            <a:rect l="l" t="t" r="r" b="b"/>
            <a:pathLst>
              <a:path w="1157604" h="274955">
                <a:moveTo>
                  <a:pt x="0" y="274383"/>
                </a:moveTo>
                <a:lnTo>
                  <a:pt x="1157084" y="274383"/>
                </a:lnTo>
                <a:lnTo>
                  <a:pt x="1157084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95520" y="2224341"/>
            <a:ext cx="1012825" cy="274955"/>
          </a:xfrm>
          <a:custGeom>
            <a:avLst/>
            <a:gdLst/>
            <a:ahLst/>
            <a:cxnLst/>
            <a:rect l="l" t="t" r="r" b="b"/>
            <a:pathLst>
              <a:path w="1012825" h="274955">
                <a:moveTo>
                  <a:pt x="0" y="274383"/>
                </a:moveTo>
                <a:lnTo>
                  <a:pt x="1012444" y="274383"/>
                </a:lnTo>
                <a:lnTo>
                  <a:pt x="1012444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07964" y="2224341"/>
            <a:ext cx="1512570" cy="274955"/>
          </a:xfrm>
          <a:custGeom>
            <a:avLst/>
            <a:gdLst/>
            <a:ahLst/>
            <a:cxnLst/>
            <a:rect l="l" t="t" r="r" b="b"/>
            <a:pathLst>
              <a:path w="1512570" h="274955">
                <a:moveTo>
                  <a:pt x="0" y="274383"/>
                </a:moveTo>
                <a:lnTo>
                  <a:pt x="1512189" y="274383"/>
                </a:lnTo>
                <a:lnTo>
                  <a:pt x="1512189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20280" y="2224341"/>
            <a:ext cx="889000" cy="274955"/>
          </a:xfrm>
          <a:custGeom>
            <a:avLst/>
            <a:gdLst/>
            <a:ahLst/>
            <a:cxnLst/>
            <a:rect l="l" t="t" r="r" b="b"/>
            <a:pathLst>
              <a:path w="889000" h="274955">
                <a:moveTo>
                  <a:pt x="0" y="274383"/>
                </a:moveTo>
                <a:lnTo>
                  <a:pt x="888707" y="274383"/>
                </a:lnTo>
                <a:lnTo>
                  <a:pt x="888707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30577" y="2498826"/>
            <a:ext cx="1808480" cy="351155"/>
          </a:xfrm>
          <a:custGeom>
            <a:avLst/>
            <a:gdLst/>
            <a:ahLst/>
            <a:cxnLst/>
            <a:rect l="l" t="t" r="r" b="b"/>
            <a:pathLst>
              <a:path w="1808479" h="351155">
                <a:moveTo>
                  <a:pt x="0" y="351053"/>
                </a:moveTo>
                <a:lnTo>
                  <a:pt x="1807972" y="351053"/>
                </a:lnTo>
                <a:lnTo>
                  <a:pt x="1807972" y="0"/>
                </a:lnTo>
                <a:lnTo>
                  <a:pt x="0" y="0"/>
                </a:lnTo>
                <a:lnTo>
                  <a:pt x="0" y="35105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38422" y="2498826"/>
            <a:ext cx="1157605" cy="351155"/>
          </a:xfrm>
          <a:custGeom>
            <a:avLst/>
            <a:gdLst/>
            <a:ahLst/>
            <a:cxnLst/>
            <a:rect l="l" t="t" r="r" b="b"/>
            <a:pathLst>
              <a:path w="1157604" h="351155">
                <a:moveTo>
                  <a:pt x="0" y="351053"/>
                </a:moveTo>
                <a:lnTo>
                  <a:pt x="1157084" y="351053"/>
                </a:lnTo>
                <a:lnTo>
                  <a:pt x="1157084" y="0"/>
                </a:lnTo>
                <a:lnTo>
                  <a:pt x="0" y="0"/>
                </a:lnTo>
                <a:lnTo>
                  <a:pt x="0" y="35105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95520" y="2498826"/>
            <a:ext cx="1012825" cy="351155"/>
          </a:xfrm>
          <a:custGeom>
            <a:avLst/>
            <a:gdLst/>
            <a:ahLst/>
            <a:cxnLst/>
            <a:rect l="l" t="t" r="r" b="b"/>
            <a:pathLst>
              <a:path w="1012825" h="351155">
                <a:moveTo>
                  <a:pt x="0" y="351053"/>
                </a:moveTo>
                <a:lnTo>
                  <a:pt x="1012444" y="351053"/>
                </a:lnTo>
                <a:lnTo>
                  <a:pt x="1012444" y="0"/>
                </a:lnTo>
                <a:lnTo>
                  <a:pt x="0" y="0"/>
                </a:lnTo>
                <a:lnTo>
                  <a:pt x="0" y="35105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07964" y="2498826"/>
            <a:ext cx="1512570" cy="351155"/>
          </a:xfrm>
          <a:custGeom>
            <a:avLst/>
            <a:gdLst/>
            <a:ahLst/>
            <a:cxnLst/>
            <a:rect l="l" t="t" r="r" b="b"/>
            <a:pathLst>
              <a:path w="1512570" h="351155">
                <a:moveTo>
                  <a:pt x="0" y="351053"/>
                </a:moveTo>
                <a:lnTo>
                  <a:pt x="1512189" y="351053"/>
                </a:lnTo>
                <a:lnTo>
                  <a:pt x="1512189" y="0"/>
                </a:lnTo>
                <a:lnTo>
                  <a:pt x="0" y="0"/>
                </a:lnTo>
                <a:lnTo>
                  <a:pt x="0" y="35105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20280" y="2498826"/>
            <a:ext cx="889000" cy="351155"/>
          </a:xfrm>
          <a:custGeom>
            <a:avLst/>
            <a:gdLst/>
            <a:ahLst/>
            <a:cxnLst/>
            <a:rect l="l" t="t" r="r" b="b"/>
            <a:pathLst>
              <a:path w="889000" h="351155">
                <a:moveTo>
                  <a:pt x="0" y="351053"/>
                </a:moveTo>
                <a:lnTo>
                  <a:pt x="888707" y="351053"/>
                </a:lnTo>
                <a:lnTo>
                  <a:pt x="888707" y="0"/>
                </a:lnTo>
                <a:lnTo>
                  <a:pt x="0" y="0"/>
                </a:lnTo>
                <a:lnTo>
                  <a:pt x="0" y="35105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30577" y="2849816"/>
            <a:ext cx="1808480" cy="274955"/>
          </a:xfrm>
          <a:custGeom>
            <a:avLst/>
            <a:gdLst/>
            <a:ahLst/>
            <a:cxnLst/>
            <a:rect l="l" t="t" r="r" b="b"/>
            <a:pathLst>
              <a:path w="1808479" h="274955">
                <a:moveTo>
                  <a:pt x="0" y="274383"/>
                </a:moveTo>
                <a:lnTo>
                  <a:pt x="1807972" y="274383"/>
                </a:lnTo>
                <a:lnTo>
                  <a:pt x="1807972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38422" y="2849816"/>
            <a:ext cx="1157605" cy="274955"/>
          </a:xfrm>
          <a:custGeom>
            <a:avLst/>
            <a:gdLst/>
            <a:ahLst/>
            <a:cxnLst/>
            <a:rect l="l" t="t" r="r" b="b"/>
            <a:pathLst>
              <a:path w="1157604" h="274955">
                <a:moveTo>
                  <a:pt x="0" y="274383"/>
                </a:moveTo>
                <a:lnTo>
                  <a:pt x="1157084" y="274383"/>
                </a:lnTo>
                <a:lnTo>
                  <a:pt x="1157084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95520" y="2849816"/>
            <a:ext cx="1012825" cy="274955"/>
          </a:xfrm>
          <a:custGeom>
            <a:avLst/>
            <a:gdLst/>
            <a:ahLst/>
            <a:cxnLst/>
            <a:rect l="l" t="t" r="r" b="b"/>
            <a:pathLst>
              <a:path w="1012825" h="274955">
                <a:moveTo>
                  <a:pt x="0" y="274383"/>
                </a:moveTo>
                <a:lnTo>
                  <a:pt x="1012444" y="274383"/>
                </a:lnTo>
                <a:lnTo>
                  <a:pt x="1012444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07964" y="2849816"/>
            <a:ext cx="1512570" cy="274955"/>
          </a:xfrm>
          <a:custGeom>
            <a:avLst/>
            <a:gdLst/>
            <a:ahLst/>
            <a:cxnLst/>
            <a:rect l="l" t="t" r="r" b="b"/>
            <a:pathLst>
              <a:path w="1512570" h="274955">
                <a:moveTo>
                  <a:pt x="0" y="274383"/>
                </a:moveTo>
                <a:lnTo>
                  <a:pt x="1512189" y="274383"/>
                </a:lnTo>
                <a:lnTo>
                  <a:pt x="1512189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20280" y="2849816"/>
            <a:ext cx="889000" cy="274955"/>
          </a:xfrm>
          <a:custGeom>
            <a:avLst/>
            <a:gdLst/>
            <a:ahLst/>
            <a:cxnLst/>
            <a:rect l="l" t="t" r="r" b="b"/>
            <a:pathLst>
              <a:path w="889000" h="274955">
                <a:moveTo>
                  <a:pt x="0" y="274383"/>
                </a:moveTo>
                <a:lnTo>
                  <a:pt x="888707" y="274383"/>
                </a:lnTo>
                <a:lnTo>
                  <a:pt x="888707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30577" y="1405127"/>
            <a:ext cx="908050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28316" y="14097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38422" y="1405127"/>
            <a:ext cx="384936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13047" y="14097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95520" y="1405127"/>
            <a:ext cx="279400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64608" y="14097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07964" y="1405127"/>
            <a:ext cx="571500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69152" y="14097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20280" y="1405127"/>
            <a:ext cx="473456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83423" y="1409700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30577" y="1679448"/>
            <a:ext cx="908050" cy="347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8316" y="168402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38422" y="1679448"/>
            <a:ext cx="384936" cy="347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13047" y="168402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95520" y="1679448"/>
            <a:ext cx="279400" cy="347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64608" y="168402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07964" y="1679448"/>
            <a:ext cx="571500" cy="3474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69152" y="168402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20280" y="1679448"/>
            <a:ext cx="473456" cy="3474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83423" y="1684020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30577" y="1953767"/>
            <a:ext cx="632206" cy="3474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52472" y="195833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38422" y="1953767"/>
            <a:ext cx="384936" cy="3474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13047" y="195833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95520" y="1953767"/>
            <a:ext cx="279400" cy="347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64608" y="195833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07964" y="1953767"/>
            <a:ext cx="571500" cy="3474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69152" y="195833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20280" y="1953767"/>
            <a:ext cx="473456" cy="3474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83423" y="1958339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30577" y="2228088"/>
            <a:ext cx="632206" cy="3474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52472" y="223266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38422" y="2228088"/>
            <a:ext cx="384936" cy="3474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13047" y="223266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95520" y="2228088"/>
            <a:ext cx="279400" cy="347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864608" y="223266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07964" y="2228088"/>
            <a:ext cx="571500" cy="3474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69152" y="223266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20280" y="2228088"/>
            <a:ext cx="473456" cy="3474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583423" y="2232660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30577" y="2502407"/>
            <a:ext cx="562102" cy="3474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82367" y="250697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38422" y="2502407"/>
            <a:ext cx="384936" cy="3474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13047" y="250697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795520" y="2502407"/>
            <a:ext cx="279400" cy="3474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864608" y="250697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807964" y="2502407"/>
            <a:ext cx="571500" cy="3474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169152" y="250697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320280" y="2502407"/>
            <a:ext cx="473456" cy="3474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583423" y="2506979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30577" y="2852927"/>
            <a:ext cx="562102" cy="3474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182367" y="28575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38422" y="2852927"/>
            <a:ext cx="384936" cy="3474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813047" y="28575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95520" y="2852927"/>
            <a:ext cx="279400" cy="3474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864608" y="28575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807964" y="2852927"/>
            <a:ext cx="571500" cy="34747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169152" y="28575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320280" y="2852927"/>
            <a:ext cx="473456" cy="34747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583423" y="2857500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3" name="object 93"/>
          <p:cNvGraphicFramePr>
            <a:graphicFrameLocks noGrp="1"/>
          </p:cNvGraphicFramePr>
          <p:nvPr/>
        </p:nvGraphicFramePr>
        <p:xfrm>
          <a:off x="508000" y="846200"/>
          <a:ext cx="7693659" cy="2271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355"/>
                <a:gridCol w="1807845"/>
                <a:gridCol w="1156970"/>
                <a:gridCol w="1012189"/>
                <a:gridCol w="1511935"/>
                <a:gridCol w="888365"/>
              </a:tblGrid>
              <a:tr h="54863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  <a:tabLst>
                          <a:tab pos="902969" algn="l"/>
                        </a:tabLst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Unitate	de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masura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Numar</a:t>
                      </a:r>
                      <a:r>
                        <a:rPr sz="12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comanda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Cantitate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</a:tr>
              <a:tr h="27444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300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44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300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115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500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Mere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500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Mere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300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4" name="object 94"/>
          <p:cNvSpPr/>
          <p:nvPr/>
        </p:nvSpPr>
        <p:spPr>
          <a:xfrm>
            <a:off x="2469388" y="3939743"/>
            <a:ext cx="1604645" cy="274320"/>
          </a:xfrm>
          <a:custGeom>
            <a:avLst/>
            <a:gdLst/>
            <a:ahLst/>
            <a:cxnLst/>
            <a:rect l="l" t="t" r="r" b="b"/>
            <a:pathLst>
              <a:path w="1604645" h="274320">
                <a:moveTo>
                  <a:pt x="0" y="274243"/>
                </a:moveTo>
                <a:lnTo>
                  <a:pt x="1604517" y="274243"/>
                </a:lnTo>
                <a:lnTo>
                  <a:pt x="1604517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074033" y="3939743"/>
            <a:ext cx="1551305" cy="274320"/>
          </a:xfrm>
          <a:custGeom>
            <a:avLst/>
            <a:gdLst/>
            <a:ahLst/>
            <a:cxnLst/>
            <a:rect l="l" t="t" r="r" b="b"/>
            <a:pathLst>
              <a:path w="1551304" h="274320">
                <a:moveTo>
                  <a:pt x="0" y="274243"/>
                </a:moveTo>
                <a:lnTo>
                  <a:pt x="1551177" y="274243"/>
                </a:lnTo>
                <a:lnTo>
                  <a:pt x="1551177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625210" y="3939743"/>
            <a:ext cx="935990" cy="274320"/>
          </a:xfrm>
          <a:custGeom>
            <a:avLst/>
            <a:gdLst/>
            <a:ahLst/>
            <a:cxnLst/>
            <a:rect l="l" t="t" r="r" b="b"/>
            <a:pathLst>
              <a:path w="935990" h="274320">
                <a:moveTo>
                  <a:pt x="0" y="274243"/>
                </a:moveTo>
                <a:lnTo>
                  <a:pt x="935939" y="274243"/>
                </a:lnTo>
                <a:lnTo>
                  <a:pt x="935939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469388" y="4214063"/>
            <a:ext cx="1604645" cy="274320"/>
          </a:xfrm>
          <a:custGeom>
            <a:avLst/>
            <a:gdLst/>
            <a:ahLst/>
            <a:cxnLst/>
            <a:rect l="l" t="t" r="r" b="b"/>
            <a:pathLst>
              <a:path w="1604645" h="274320">
                <a:moveTo>
                  <a:pt x="0" y="274243"/>
                </a:moveTo>
                <a:lnTo>
                  <a:pt x="1604517" y="274243"/>
                </a:lnTo>
                <a:lnTo>
                  <a:pt x="1604517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074033" y="4214063"/>
            <a:ext cx="1551305" cy="274320"/>
          </a:xfrm>
          <a:custGeom>
            <a:avLst/>
            <a:gdLst/>
            <a:ahLst/>
            <a:cxnLst/>
            <a:rect l="l" t="t" r="r" b="b"/>
            <a:pathLst>
              <a:path w="1551304" h="274320">
                <a:moveTo>
                  <a:pt x="0" y="274243"/>
                </a:moveTo>
                <a:lnTo>
                  <a:pt x="1551177" y="274243"/>
                </a:lnTo>
                <a:lnTo>
                  <a:pt x="1551177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625210" y="4214063"/>
            <a:ext cx="935990" cy="274320"/>
          </a:xfrm>
          <a:custGeom>
            <a:avLst/>
            <a:gdLst/>
            <a:ahLst/>
            <a:cxnLst/>
            <a:rect l="l" t="t" r="r" b="b"/>
            <a:pathLst>
              <a:path w="935990" h="274320">
                <a:moveTo>
                  <a:pt x="0" y="274243"/>
                </a:moveTo>
                <a:lnTo>
                  <a:pt x="935939" y="274243"/>
                </a:lnTo>
                <a:lnTo>
                  <a:pt x="935939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69388" y="4488256"/>
            <a:ext cx="1604645" cy="274320"/>
          </a:xfrm>
          <a:custGeom>
            <a:avLst/>
            <a:gdLst/>
            <a:ahLst/>
            <a:cxnLst/>
            <a:rect l="l" t="t" r="r" b="b"/>
            <a:pathLst>
              <a:path w="1604645" h="274320">
                <a:moveTo>
                  <a:pt x="0" y="274243"/>
                </a:moveTo>
                <a:lnTo>
                  <a:pt x="1604517" y="274243"/>
                </a:lnTo>
                <a:lnTo>
                  <a:pt x="1604517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074033" y="4488256"/>
            <a:ext cx="1551305" cy="274320"/>
          </a:xfrm>
          <a:custGeom>
            <a:avLst/>
            <a:gdLst/>
            <a:ahLst/>
            <a:cxnLst/>
            <a:rect l="l" t="t" r="r" b="b"/>
            <a:pathLst>
              <a:path w="1551304" h="274320">
                <a:moveTo>
                  <a:pt x="0" y="274243"/>
                </a:moveTo>
                <a:lnTo>
                  <a:pt x="1551177" y="274243"/>
                </a:lnTo>
                <a:lnTo>
                  <a:pt x="1551177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625210" y="4488256"/>
            <a:ext cx="935990" cy="274320"/>
          </a:xfrm>
          <a:custGeom>
            <a:avLst/>
            <a:gdLst/>
            <a:ahLst/>
            <a:cxnLst/>
            <a:rect l="l" t="t" r="r" b="b"/>
            <a:pathLst>
              <a:path w="935990" h="274320">
                <a:moveTo>
                  <a:pt x="0" y="274243"/>
                </a:moveTo>
                <a:lnTo>
                  <a:pt x="935939" y="274243"/>
                </a:lnTo>
                <a:lnTo>
                  <a:pt x="935939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469388" y="3942588"/>
            <a:ext cx="631951" cy="3474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891027" y="3947159"/>
            <a:ext cx="248412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074033" y="3942588"/>
            <a:ext cx="383666" cy="3474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247388" y="3947159"/>
            <a:ext cx="248412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25210" y="3942588"/>
            <a:ext cx="278764" cy="34747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93664" y="3947159"/>
            <a:ext cx="248412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469388" y="4216908"/>
            <a:ext cx="907796" cy="34747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166872" y="422147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074033" y="4216908"/>
            <a:ext cx="383666" cy="34747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247388" y="422147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625210" y="4216908"/>
            <a:ext cx="278764" cy="34747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93664" y="422147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469388" y="4491228"/>
            <a:ext cx="561848" cy="34747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820923" y="44958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074033" y="4491228"/>
            <a:ext cx="383666" cy="34747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247388" y="44958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625210" y="4491228"/>
            <a:ext cx="278764" cy="34747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693664" y="44958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1" name="object 121"/>
          <p:cNvGraphicFramePr>
            <a:graphicFrameLocks noGrp="1"/>
          </p:cNvGraphicFramePr>
          <p:nvPr/>
        </p:nvGraphicFramePr>
        <p:xfrm>
          <a:off x="942975" y="3659251"/>
          <a:ext cx="5612129" cy="10968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190"/>
                <a:gridCol w="1604645"/>
                <a:gridCol w="1551305"/>
                <a:gridCol w="935989"/>
              </a:tblGrid>
              <a:tr h="27419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Unitate de</a:t>
                      </a:r>
                      <a:r>
                        <a:rPr sz="1200" b="1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masura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500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Mere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2" name="object 122"/>
          <p:cNvSpPr txBox="1">
            <a:spLocks noGrp="1"/>
          </p:cNvSpPr>
          <p:nvPr>
            <p:ph type="title"/>
          </p:nvPr>
        </p:nvSpPr>
        <p:spPr>
          <a:xfrm>
            <a:off x="593242" y="280796"/>
            <a:ext cx="40595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ahoma"/>
                <a:cs typeface="Tahoma"/>
              </a:rPr>
              <a:t>R1 -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Cantitati_Marfuri_Vandute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3244469" y="5931687"/>
            <a:ext cx="1137285" cy="274320"/>
          </a:xfrm>
          <a:custGeom>
            <a:avLst/>
            <a:gdLst/>
            <a:ahLst/>
            <a:cxnLst/>
            <a:rect l="l" t="t" r="r" b="b"/>
            <a:pathLst>
              <a:path w="1137285" h="274320">
                <a:moveTo>
                  <a:pt x="0" y="274243"/>
                </a:moveTo>
                <a:lnTo>
                  <a:pt x="1137056" y="274243"/>
                </a:lnTo>
                <a:lnTo>
                  <a:pt x="1137056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244469" y="6205931"/>
            <a:ext cx="1137285" cy="274320"/>
          </a:xfrm>
          <a:custGeom>
            <a:avLst/>
            <a:gdLst/>
            <a:ahLst/>
            <a:cxnLst/>
            <a:rect l="l" t="t" r="r" b="b"/>
            <a:pathLst>
              <a:path w="1137285" h="274320">
                <a:moveTo>
                  <a:pt x="0" y="274243"/>
                </a:moveTo>
                <a:lnTo>
                  <a:pt x="1137056" y="274243"/>
                </a:lnTo>
                <a:lnTo>
                  <a:pt x="1137056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244469" y="5376926"/>
            <a:ext cx="0" cy="1109980"/>
          </a:xfrm>
          <a:custGeom>
            <a:avLst/>
            <a:gdLst/>
            <a:ahLst/>
            <a:cxnLst/>
            <a:rect l="l" t="t" r="r" b="b"/>
            <a:pathLst>
              <a:path h="1109979">
                <a:moveTo>
                  <a:pt x="0" y="0"/>
                </a:moveTo>
                <a:lnTo>
                  <a:pt x="0" y="11095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944751" y="5931687"/>
            <a:ext cx="2443480" cy="0"/>
          </a:xfrm>
          <a:custGeom>
            <a:avLst/>
            <a:gdLst/>
            <a:ahLst/>
            <a:cxnLst/>
            <a:rect l="l" t="t" r="r" b="b"/>
            <a:pathLst>
              <a:path w="2443479">
                <a:moveTo>
                  <a:pt x="0" y="0"/>
                </a:moveTo>
                <a:lnTo>
                  <a:pt x="244309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944751" y="6205931"/>
            <a:ext cx="2443480" cy="0"/>
          </a:xfrm>
          <a:custGeom>
            <a:avLst/>
            <a:gdLst/>
            <a:ahLst/>
            <a:cxnLst/>
            <a:rect l="l" t="t" r="r" b="b"/>
            <a:pathLst>
              <a:path w="2443479">
                <a:moveTo>
                  <a:pt x="0" y="0"/>
                </a:moveTo>
                <a:lnTo>
                  <a:pt x="24430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951101" y="5376926"/>
            <a:ext cx="0" cy="1109980"/>
          </a:xfrm>
          <a:custGeom>
            <a:avLst/>
            <a:gdLst/>
            <a:ahLst/>
            <a:cxnLst/>
            <a:rect l="l" t="t" r="r" b="b"/>
            <a:pathLst>
              <a:path h="1109979">
                <a:moveTo>
                  <a:pt x="0" y="0"/>
                </a:moveTo>
                <a:lnTo>
                  <a:pt x="0" y="11095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381500" y="5376926"/>
            <a:ext cx="0" cy="1109980"/>
          </a:xfrm>
          <a:custGeom>
            <a:avLst/>
            <a:gdLst/>
            <a:ahLst/>
            <a:cxnLst/>
            <a:rect l="l" t="t" r="r" b="b"/>
            <a:pathLst>
              <a:path h="1109979">
                <a:moveTo>
                  <a:pt x="0" y="0"/>
                </a:moveTo>
                <a:lnTo>
                  <a:pt x="0" y="11095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944751" y="5383276"/>
            <a:ext cx="2443480" cy="0"/>
          </a:xfrm>
          <a:custGeom>
            <a:avLst/>
            <a:gdLst/>
            <a:ahLst/>
            <a:cxnLst/>
            <a:rect l="l" t="t" r="r" b="b"/>
            <a:pathLst>
              <a:path w="2443479">
                <a:moveTo>
                  <a:pt x="0" y="0"/>
                </a:moveTo>
                <a:lnTo>
                  <a:pt x="24430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944751" y="6480175"/>
            <a:ext cx="2443480" cy="0"/>
          </a:xfrm>
          <a:custGeom>
            <a:avLst/>
            <a:gdLst/>
            <a:ahLst/>
            <a:cxnLst/>
            <a:rect l="l" t="t" r="r" b="b"/>
            <a:pathLst>
              <a:path w="2443479">
                <a:moveTo>
                  <a:pt x="0" y="0"/>
                </a:moveTo>
                <a:lnTo>
                  <a:pt x="24430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1957451" y="5389626"/>
            <a:ext cx="1280795" cy="523240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47625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375"/>
              </a:spcBef>
            </a:pPr>
            <a:r>
              <a:rPr sz="1200" b="1" spc="-5" dirty="0">
                <a:latin typeface="Tahoma"/>
                <a:cs typeface="Tahoma"/>
              </a:rPr>
              <a:t>Numar</a:t>
            </a:r>
            <a:endParaRPr sz="1200">
              <a:latin typeface="Tahoma"/>
              <a:cs typeface="Tahoma"/>
            </a:endParaRPr>
          </a:p>
          <a:p>
            <a:pPr marL="62230">
              <a:lnSpc>
                <a:spcPct val="100000"/>
              </a:lnSpc>
              <a:spcBef>
                <a:spcPts val="725"/>
              </a:spcBef>
            </a:pPr>
            <a:r>
              <a:rPr sz="1200" b="1" spc="-5" dirty="0">
                <a:latin typeface="Tahoma"/>
                <a:cs typeface="Tahoma"/>
              </a:rPr>
              <a:t>comanda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250819" y="5389626"/>
            <a:ext cx="1124585" cy="523240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47625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375"/>
              </a:spcBef>
            </a:pPr>
            <a:r>
              <a:rPr sz="1200" b="1" dirty="0">
                <a:latin typeface="Tahoma"/>
                <a:cs typeface="Tahoma"/>
              </a:rPr>
              <a:t>Cantitate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957451" y="5950737"/>
            <a:ext cx="1280795" cy="248920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35560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280"/>
              </a:spcBef>
            </a:pPr>
            <a:r>
              <a:rPr sz="1200" b="1" dirty="0">
                <a:latin typeface="Tahoma"/>
                <a:cs typeface="Tahoma"/>
              </a:rPr>
              <a:t>2002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3244469" y="5934455"/>
            <a:ext cx="474091" cy="34747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508247" y="5939028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3250819" y="5973571"/>
            <a:ext cx="1124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ahoma"/>
                <a:cs typeface="Tahoma"/>
              </a:rPr>
              <a:t>300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951101" y="6205931"/>
            <a:ext cx="1293495" cy="274320"/>
          </a:xfrm>
          <a:prstGeom prst="rect">
            <a:avLst/>
          </a:prstGeom>
          <a:solidFill>
            <a:srgbClr val="00E3A8"/>
          </a:solidFill>
          <a:ln w="12700">
            <a:solidFill>
              <a:srgbClr val="FFFFFF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430"/>
              </a:spcBef>
            </a:pPr>
            <a:r>
              <a:rPr sz="1200" b="1" dirty="0">
                <a:latin typeface="Tahoma"/>
                <a:cs typeface="Tahoma"/>
              </a:rPr>
              <a:t>1001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3244469" y="6208776"/>
            <a:ext cx="474091" cy="34747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508247" y="6213347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3244469" y="6205931"/>
            <a:ext cx="1137285" cy="27432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430"/>
              </a:spcBef>
            </a:pPr>
            <a:r>
              <a:rPr sz="1200" b="1" dirty="0">
                <a:latin typeface="Tahoma"/>
                <a:cs typeface="Tahoma"/>
              </a:rPr>
              <a:t>100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593242" y="4881450"/>
            <a:ext cx="532574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494155" algn="l"/>
              </a:tabLst>
            </a:pPr>
            <a:r>
              <a:rPr sz="2000" b="1" dirty="0">
                <a:solidFill>
                  <a:srgbClr val="333399"/>
                </a:solidFill>
                <a:latin typeface="Tahoma"/>
                <a:cs typeface="Tahoma"/>
              </a:rPr>
              <a:t>R3 =</a:t>
            </a:r>
            <a:r>
              <a:rPr sz="2000" b="1" spc="-15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ahoma"/>
                <a:cs typeface="Tahoma"/>
              </a:rPr>
              <a:t>R1</a:t>
            </a:r>
            <a:r>
              <a:rPr sz="2000" b="1" spc="5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2100" b="1" i="1" spc="-80" dirty="0">
                <a:latin typeface="Tahoma"/>
                <a:cs typeface="Tahoma"/>
              </a:rPr>
              <a:t>÷	</a:t>
            </a:r>
            <a:r>
              <a:rPr sz="2000" b="1" spc="-5" dirty="0">
                <a:solidFill>
                  <a:srgbClr val="333399"/>
                </a:solidFill>
                <a:latin typeface="Tahoma"/>
                <a:cs typeface="Tahoma"/>
              </a:rPr>
              <a:t>R2– </a:t>
            </a:r>
            <a:r>
              <a:rPr sz="2000" b="1" dirty="0">
                <a:solidFill>
                  <a:srgbClr val="333399"/>
                </a:solidFill>
                <a:latin typeface="Tahoma"/>
                <a:cs typeface="Tahoma"/>
              </a:rPr>
              <a:t>CANTITATI_Pe</a:t>
            </a:r>
            <a:r>
              <a:rPr sz="2000" b="1" spc="-70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ahoma"/>
                <a:cs typeface="Tahoma"/>
              </a:rPr>
              <a:t>_Comenzi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4" name="Date Placeholder 1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F38E-D243-45F9-8394-7D1A87556307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145" name="Slide Number Placeholder 1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490" y="306070"/>
            <a:ext cx="8494395" cy="4411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marR="186690">
              <a:lnSpc>
                <a:spcPct val="100000"/>
              </a:lnSpc>
              <a:spcBef>
                <a:spcPts val="100"/>
              </a:spcBef>
              <a:tabLst>
                <a:tab pos="508634" algn="l"/>
              </a:tabLst>
            </a:pPr>
            <a:r>
              <a:rPr sz="2400" spc="-5" dirty="0">
                <a:latin typeface="Tahoma"/>
                <a:cs typeface="Tahoma"/>
              </a:rPr>
              <a:t>În	SQL, </a:t>
            </a:r>
            <a:r>
              <a:rPr sz="2400" b="1" spc="-5" dirty="0">
                <a:latin typeface="Tahoma"/>
                <a:cs typeface="Tahoma"/>
              </a:rPr>
              <a:t>diviziunea </a:t>
            </a:r>
            <a:r>
              <a:rPr sz="2400" spc="-5" dirty="0">
                <a:latin typeface="Tahoma"/>
                <a:cs typeface="Tahoma"/>
              </a:rPr>
              <a:t>se exprimă </a:t>
            </a:r>
            <a:r>
              <a:rPr sz="2400" dirty="0">
                <a:latin typeface="Tahoma"/>
                <a:cs typeface="Tahoma"/>
              </a:rPr>
              <a:t>printr-o </a:t>
            </a:r>
            <a:r>
              <a:rPr sz="2400" spc="-5" dirty="0">
                <a:latin typeface="Tahoma"/>
                <a:cs typeface="Tahoma"/>
              </a:rPr>
              <a:t>frază </a:t>
            </a:r>
            <a:r>
              <a:rPr sz="2400" spc="-10" dirty="0">
                <a:latin typeface="Tahoma"/>
                <a:cs typeface="Tahoma"/>
              </a:rPr>
              <a:t>SELECT,  </a:t>
            </a:r>
            <a:r>
              <a:rPr sz="2400" dirty="0">
                <a:latin typeface="Tahoma"/>
                <a:cs typeface="Tahoma"/>
              </a:rPr>
              <a:t>introducând </a:t>
            </a:r>
            <a:r>
              <a:rPr sz="2400" spc="-5" dirty="0">
                <a:latin typeface="Tahoma"/>
                <a:cs typeface="Tahoma"/>
              </a:rPr>
              <a:t>explicit </a:t>
            </a:r>
            <a:r>
              <a:rPr sz="2400" dirty="0">
                <a:latin typeface="Tahoma"/>
                <a:cs typeface="Tahoma"/>
              </a:rPr>
              <a:t>lista atributelor de </a:t>
            </a:r>
            <a:r>
              <a:rPr sz="2400" spc="-5" dirty="0">
                <a:latin typeface="Tahoma"/>
                <a:cs typeface="Tahoma"/>
              </a:rPr>
              <a:t>proiecție și condiția </a:t>
            </a:r>
            <a:r>
              <a:rPr sz="2400" dirty="0">
                <a:latin typeface="Tahoma"/>
                <a:cs typeface="Tahoma"/>
              </a:rPr>
              <a:t>de  </a:t>
            </a:r>
            <a:r>
              <a:rPr sz="2400" spc="-5" dirty="0">
                <a:latin typeface="Tahoma"/>
                <a:cs typeface="Tahoma"/>
              </a:rPr>
              <a:t>egalitate </a:t>
            </a:r>
            <a:r>
              <a:rPr sz="2400" dirty="0">
                <a:latin typeface="Tahoma"/>
                <a:cs typeface="Tahoma"/>
              </a:rPr>
              <a:t>a atributelor </a:t>
            </a:r>
            <a:r>
              <a:rPr sz="2400" spc="-5" dirty="0">
                <a:latin typeface="Tahoma"/>
                <a:cs typeface="Tahoma"/>
              </a:rPr>
              <a:t>corespondente </a:t>
            </a:r>
            <a:r>
              <a:rPr sz="2400" dirty="0">
                <a:latin typeface="Tahoma"/>
                <a:cs typeface="Tahoma"/>
              </a:rPr>
              <a:t>din </a:t>
            </a:r>
            <a:r>
              <a:rPr sz="2400" spc="-5" dirty="0">
                <a:latin typeface="Tahoma"/>
                <a:cs typeface="Tahoma"/>
              </a:rPr>
              <a:t>cele </a:t>
            </a:r>
            <a:r>
              <a:rPr sz="2400" dirty="0">
                <a:latin typeface="Tahoma"/>
                <a:cs typeface="Tahoma"/>
              </a:rPr>
              <a:t>doua </a:t>
            </a:r>
            <a:r>
              <a:rPr sz="2400" spc="-5" dirty="0">
                <a:latin typeface="Tahoma"/>
                <a:cs typeface="Tahoma"/>
              </a:rPr>
              <a:t>relații  </a:t>
            </a:r>
            <a:r>
              <a:rPr sz="2400" dirty="0">
                <a:latin typeface="Tahoma"/>
                <a:cs typeface="Tahoma"/>
              </a:rPr>
              <a:t>prin </a:t>
            </a:r>
            <a:r>
              <a:rPr sz="2400" spc="-5" dirty="0">
                <a:latin typeface="Tahoma"/>
                <a:cs typeface="Tahoma"/>
              </a:rPr>
              <a:t>clauza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WHERE.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120"/>
              </a:spcBef>
            </a:pPr>
            <a:r>
              <a:rPr sz="2400" b="1" spc="-5" dirty="0">
                <a:latin typeface="Tahoma"/>
                <a:cs typeface="Tahoma"/>
              </a:rPr>
              <a:t>SELECT DISTINCT [CANTITATI_PE_COMENZI].[NUMAR  COMANDA],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[CANTITATI_PE_COMENZI].[CANTITATE]</a:t>
            </a:r>
            <a:endParaRPr sz="2400">
              <a:latin typeface="Tahoma"/>
              <a:cs typeface="Tahoma"/>
            </a:endParaRPr>
          </a:p>
          <a:p>
            <a:pPr marL="12700" marR="2270125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latin typeface="Tahoma"/>
                <a:cs typeface="Tahoma"/>
              </a:rPr>
              <a:t>FROM [CANTITATI MARFURI VANDUTE],  </a:t>
            </a:r>
            <a:r>
              <a:rPr sz="2400" b="1" spc="-10" dirty="0">
                <a:latin typeface="Tahoma"/>
                <a:cs typeface="Tahoma"/>
              </a:rPr>
              <a:t>CANTITATI_PE_COMENZI</a:t>
            </a:r>
            <a:endParaRPr sz="2400">
              <a:latin typeface="Tahoma"/>
              <a:cs typeface="Tahoma"/>
            </a:endParaRPr>
          </a:p>
          <a:p>
            <a:pPr marL="12700" marR="730885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WHERE 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[CANTITATI MARFURI VANDUTE].[NUMAR  COMANDA]=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[CANTITATI_PE_COMENZI].[NUMAR</a:t>
            </a:r>
            <a:r>
              <a:rPr sz="24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COMANDA];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06500" y="4906962"/>
            <a:ext cx="5114925" cy="1419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4F98-E99A-4C19-AE37-A8B0AE6CBCA3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Exemplu 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748" t="33672" r="23483" b="7401"/>
          <a:stretch>
            <a:fillRect/>
          </a:stretch>
        </p:blipFill>
        <p:spPr bwMode="auto">
          <a:xfrm>
            <a:off x="457200" y="990600"/>
            <a:ext cx="8229600" cy="52578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33400" y="6096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o-RO" sz="2000" b="1" i="1" dirty="0" smtClean="0">
                <a:solidFill>
                  <a:srgbClr val="FF0000"/>
                </a:solidFill>
              </a:rPr>
              <a:t>S={(0,0), (0,2), (0,3),(2,3)}, </a:t>
            </a:r>
            <a:r>
              <a:rPr lang="en-US" sz="2000" b="1" i="1" dirty="0" smtClean="0">
                <a:solidFill>
                  <a:srgbClr val="FF0000"/>
                </a:solidFill>
              </a:rPr>
              <a:t>                     </a:t>
            </a:r>
            <a:r>
              <a:rPr lang="ro-RO" sz="2000" b="1" i="1" dirty="0" smtClean="0">
                <a:solidFill>
                  <a:srgbClr val="FF0000"/>
                </a:solidFill>
              </a:rPr>
              <a:t>T</a:t>
            </a:r>
            <a:r>
              <a:rPr lang="ro-RO" sz="2000" b="1" i="1" dirty="0" smtClean="0">
                <a:solidFill>
                  <a:srgbClr val="FF0000"/>
                </a:solidFill>
              </a:rPr>
              <a:t>={(0,1), (2,3)}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3882</Words>
  <Application>Microsoft Office PowerPoint</Application>
  <PresentationFormat>On-screen Show (4:3)</PresentationFormat>
  <Paragraphs>1251</Paragraphs>
  <Slides>81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RELATII  continuare /amintiri/</vt:lpstr>
      <vt:lpstr>RELATII /AMINTIRI/</vt:lpstr>
      <vt:lpstr>Exemplu de relatie</vt:lpstr>
      <vt:lpstr>RELATII COMPUSE</vt:lpstr>
      <vt:lpstr>Exemplu relatie compusă</vt:lpstr>
      <vt:lpstr>Relatii. Amintiri</vt:lpstr>
      <vt:lpstr>Exemplu </vt:lpstr>
      <vt:lpstr> Exemplu </vt:lpstr>
      <vt:lpstr>Exemplu </vt:lpstr>
      <vt:lpstr>Proprietatile matricelor</vt:lpstr>
      <vt:lpstr>Proprietatile matricelor</vt:lpstr>
      <vt:lpstr>Proprietatile matricelor</vt:lpstr>
      <vt:lpstr>Înmulţirea matricelor </vt:lpstr>
      <vt:lpstr>Forma matricială a unei Relații R</vt:lpstr>
      <vt:lpstr>Exemplu</vt:lpstr>
      <vt:lpstr>Proprietăţile de bază ale relatiei binare R pe baza matricelor lor</vt:lpstr>
      <vt:lpstr>Proprietăţile de bază ale relatiei binare R pe baza matricelor lor</vt:lpstr>
      <vt:lpstr>Proprietăţile de bază ale relatiei binare R pe baza matricelor lor</vt:lpstr>
      <vt:lpstr>Exemplu </vt:lpstr>
      <vt:lpstr>Exemplu </vt:lpstr>
      <vt:lpstr>Exemplu </vt:lpstr>
      <vt:lpstr>Închiderea tranzitivă a unei relaţii R</vt:lpstr>
      <vt:lpstr>Închiderea tranzitivă a unei relaţii R</vt:lpstr>
      <vt:lpstr>Relaţii n-are şi baze de date relaţionale</vt:lpstr>
      <vt:lpstr>Relaţii n-are şi baze de date relaţionale</vt:lpstr>
      <vt:lpstr>Precizari </vt:lpstr>
      <vt:lpstr>Exemplu: Relația binară între mulțimi</vt:lpstr>
      <vt:lpstr>Exemplu: Relatia binară între mulțimi</vt:lpstr>
      <vt:lpstr>Exemplu: Relatia binară pe mulțimea A</vt:lpstr>
      <vt:lpstr>Algebra relationala si Bazele de Date Relaționale BDR </vt:lpstr>
      <vt:lpstr>Elementele de baza ale modelului relațional pentru BDR</vt:lpstr>
      <vt:lpstr> Exemplu 2: Domenii concrete </vt:lpstr>
      <vt:lpstr>RELATII PRIN DOMENII</vt:lpstr>
      <vt:lpstr> Relatie </vt:lpstr>
      <vt:lpstr> Relatie </vt:lpstr>
      <vt:lpstr> Relatie </vt:lpstr>
      <vt:lpstr>Atribut</vt:lpstr>
      <vt:lpstr>Atribut</vt:lpstr>
      <vt:lpstr>Schema unei relații  </vt:lpstr>
      <vt:lpstr>Schema unei relatii </vt:lpstr>
      <vt:lpstr>Exemplu Schema relaţiei </vt:lpstr>
      <vt:lpstr>Exemplu: schema relaţiei </vt:lpstr>
      <vt:lpstr>Exemplu: Schema relaţiei </vt:lpstr>
      <vt:lpstr>TIPURI DE LEGĂTURI ÎNTRE RELAȚII. CHEI </vt:lpstr>
      <vt:lpstr>TIPURI DE LEGĂTURI ÎNTRE RELAȚII. CHEI</vt:lpstr>
      <vt:lpstr>Legaturi intre relatii prin schemele lor</vt:lpstr>
      <vt:lpstr>Exemplu: legături</vt:lpstr>
      <vt:lpstr>Legături in tabele relațiilor</vt:lpstr>
      <vt:lpstr>Operatii cu relatiile in forma de tabele</vt:lpstr>
      <vt:lpstr>Algebra Relationala si extensiile ei</vt:lpstr>
      <vt:lpstr>Operatii cu relatiile in forma de tabele</vt:lpstr>
      <vt:lpstr>ALGEBRA RELAŢIONALĂ</vt:lpstr>
      <vt:lpstr>Slide 53</vt:lpstr>
      <vt:lpstr>I. OPERATORI DE ASAMBLARE</vt:lpstr>
      <vt:lpstr>Algebra relaţională: Operatori de asamblare - R</vt:lpstr>
      <vt:lpstr>Marfuri_Cumparate (R)</vt:lpstr>
      <vt:lpstr>SELECT lista_câmpuri FROM nume_tabel_1  [WHERE conditie_1] UNION SELECT  lista_câmpuri FROM nume_tabel_2 [WHERE  conditie_2];</vt:lpstr>
      <vt:lpstr>Algebra relaţională: Operatori de asamblare:</vt:lpstr>
      <vt:lpstr>Slide 59</vt:lpstr>
      <vt:lpstr>SELECT lista_atribute_1 FROM tabel_1  [WHERE conditie_1] INTERSECT SELECT lista_atribute_2 FROM tabel_2 [WHERE  conditie_2];</vt:lpstr>
      <vt:lpstr>Algebra relaţională: Operatori de Asamblare:</vt:lpstr>
      <vt:lpstr>Marfuri_cumparate_dar_nevadute (T= R – S)</vt:lpstr>
      <vt:lpstr>SELECT DISTINCT [COD MARFA], [DENUMIRE MARFA],  [UNITATE DE MASURA], [CALITATE] FROM [MARFURI CUMPARATE]</vt:lpstr>
      <vt:lpstr>Slide 64</vt:lpstr>
      <vt:lpstr>Slide 65</vt:lpstr>
      <vt:lpstr>Algebra relaţională: Operatori de asamblare</vt:lpstr>
      <vt:lpstr>Marfuri_Vandute (R)</vt:lpstr>
      <vt:lpstr>Slide 68</vt:lpstr>
      <vt:lpstr>II. OPERATORI UNARI</vt:lpstr>
      <vt:lpstr>Algebra relaţională: Operatori Unari:</vt:lpstr>
      <vt:lpstr>Slide 71</vt:lpstr>
      <vt:lpstr>Algebra relaţională: Operatori Unari:</vt:lpstr>
      <vt:lpstr>Slide 73</vt:lpstr>
      <vt:lpstr>SELECT * FROM [MARFURI CUMPARATE]  WHERE CALITATE=1;</vt:lpstr>
      <vt:lpstr>Compunerea a două tabele R şi S, după valorile  egale ale unui atribut comun A, conduce la obţinerea  unui tabel T ale cărei tupluri s-au format prin  produsul cartezian al tuplurilor din R şi S prezentând  valori egale pe atributul de compunere A.</vt:lpstr>
      <vt:lpstr>S -      Cantitati_Comandate_Pe_Produs</vt:lpstr>
      <vt:lpstr>Slide 77</vt:lpstr>
      <vt:lpstr>Slide 78</vt:lpstr>
      <vt:lpstr>OPERATORI DE EXTENSIE: Div</vt:lpstr>
      <vt:lpstr>R1 - Cantitati_Marfuri_Vandute</vt:lpstr>
      <vt:lpstr>Slide 81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RELATII  continuare</dc:title>
  <dc:creator>Mihai</dc:creator>
  <cp:lastModifiedBy>Mihai</cp:lastModifiedBy>
  <cp:revision>10</cp:revision>
  <dcterms:created xsi:type="dcterms:W3CDTF">2006-08-16T00:00:00Z</dcterms:created>
  <dcterms:modified xsi:type="dcterms:W3CDTF">2020-05-07T12:11:28Z</dcterms:modified>
</cp:coreProperties>
</file>