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304" r:id="rId5"/>
    <p:sldId id="305" r:id="rId6"/>
    <p:sldId id="306" r:id="rId7"/>
    <p:sldId id="307" r:id="rId8"/>
    <p:sldId id="308" r:id="rId9"/>
    <p:sldId id="309" r:id="rId10"/>
    <p:sldId id="310" r:id="rId11"/>
    <p:sldId id="311"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4" r:id="rId32"/>
    <p:sldId id="335" r:id="rId33"/>
    <p:sldId id="336" r:id="rId34"/>
    <p:sldId id="337" r:id="rId35"/>
    <p:sldId id="338" r:id="rId36"/>
    <p:sldId id="339" r:id="rId37"/>
    <p:sldId id="340" r:id="rId38"/>
    <p:sldId id="341" r:id="rId39"/>
    <p:sldId id="350" r:id="rId40"/>
    <p:sldId id="351" r:id="rId41"/>
    <p:sldId id="342" r:id="rId42"/>
    <p:sldId id="343" r:id="rId43"/>
    <p:sldId id="344" r:id="rId44"/>
    <p:sldId id="345" r:id="rId45"/>
    <p:sldId id="346" r:id="rId46"/>
    <p:sldId id="352" r:id="rId47"/>
    <p:sldId id="347" r:id="rId48"/>
    <p:sldId id="348" r:id="rId49"/>
    <p:sldId id="353" r:id="rId50"/>
    <p:sldId id="349"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BBC"/>
    <a:srgbClr val="005696"/>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07.05.2021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07.05.2021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268761"/>
            <a:ext cx="7772400" cy="1080120"/>
          </a:xfrm>
        </p:spPr>
        <p:txBody>
          <a:bodyPr/>
          <a:lstStyle/>
          <a:p>
            <a:r>
              <a:rPr lang="ru-RU" b="1" dirty="0"/>
              <a:t>Лекция </a:t>
            </a:r>
            <a:r>
              <a:rPr lang="en-US" b="1" dirty="0"/>
              <a:t>13</a:t>
            </a:r>
          </a:p>
        </p:txBody>
      </p:sp>
      <p:sp>
        <p:nvSpPr>
          <p:cNvPr id="3" name="Подзаголовок 2"/>
          <p:cNvSpPr>
            <a:spLocks noGrp="1"/>
          </p:cNvSpPr>
          <p:nvPr>
            <p:ph type="subTitle" idx="1"/>
          </p:nvPr>
        </p:nvSpPr>
        <p:spPr>
          <a:xfrm>
            <a:off x="683568" y="2420888"/>
            <a:ext cx="8136904" cy="2160240"/>
          </a:xfrm>
        </p:spPr>
        <p:txBody>
          <a:bodyPr>
            <a:normAutofit lnSpcReduction="10000"/>
          </a:bodyPr>
          <a:lstStyle/>
          <a:p>
            <a:r>
              <a:rPr lang="en-US" sz="4600" b="1" dirty="0">
                <a:solidFill>
                  <a:srgbClr val="002060"/>
                </a:solidFill>
              </a:rPr>
              <a:t>O</a:t>
            </a:r>
            <a:r>
              <a:rPr lang="ru-RU" sz="4600" b="1" dirty="0" err="1">
                <a:solidFill>
                  <a:srgbClr val="002060"/>
                </a:solidFill>
              </a:rPr>
              <a:t>бъекты</a:t>
            </a:r>
            <a:r>
              <a:rPr lang="en-US" sz="4600" b="1" dirty="0">
                <a:solidFill>
                  <a:srgbClr val="002060"/>
                </a:solidFill>
              </a:rPr>
              <a:t> MS Word:</a:t>
            </a:r>
            <a:endParaRPr lang="ru-RU" sz="4600" b="1" dirty="0">
              <a:solidFill>
                <a:srgbClr val="002060"/>
              </a:solidFill>
            </a:endParaRPr>
          </a:p>
          <a:p>
            <a:r>
              <a:rPr lang="en-US" sz="4600" b="1" dirty="0">
                <a:solidFill>
                  <a:srgbClr val="002060"/>
                </a:solidFill>
              </a:rPr>
              <a:t>       Application, Documents, Document</a:t>
            </a:r>
          </a:p>
          <a:p>
            <a:endParaRPr lang="en-US" sz="4600" b="1" dirty="0">
              <a:solidFill>
                <a:srgbClr val="002060"/>
              </a:solidFill>
            </a:endParaRPr>
          </a:p>
        </p:txBody>
      </p:sp>
    </p:spTree>
    <p:extLst>
      <p:ext uri="{BB962C8B-B14F-4D97-AF65-F5344CB8AC3E}">
        <p14:creationId xmlns:p14="http://schemas.microsoft.com/office/powerpoint/2010/main" val="110259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92688"/>
          </a:xfrm>
        </p:spPr>
        <p:txBody>
          <a:bodyPr>
            <a:normAutofit fontScale="85000" lnSpcReduction="20000"/>
          </a:bodyPr>
          <a:lstStyle/>
          <a:p>
            <a:pPr marL="0" indent="0">
              <a:buNone/>
            </a:pPr>
            <a:r>
              <a:rPr lang="ru-RU" sz="3300" b="1" dirty="0" err="1">
                <a:solidFill>
                  <a:srgbClr val="006BBC"/>
                </a:solidFill>
                <a:latin typeface="Utsaah" pitchFamily="34" charset="0"/>
                <a:cs typeface="Utsaah" pitchFamily="34" charset="0"/>
              </a:rPr>
              <a:t>Build</a:t>
            </a:r>
            <a:r>
              <a:rPr lang="ru-RU" sz="3300" dirty="0"/>
              <a:t> — возвращает версию и номер сборки </a:t>
            </a:r>
            <a:r>
              <a:rPr lang="ru-RU" sz="3300" dirty="0" err="1">
                <a:latin typeface="Utsaah" pitchFamily="34" charset="0"/>
                <a:cs typeface="Utsaah" pitchFamily="34" charset="0"/>
              </a:rPr>
              <a:t>Word</a:t>
            </a:r>
            <a:r>
              <a:rPr lang="ru-RU" sz="3300" dirty="0"/>
              <a:t>. Полезно для проверки на совместимость, если приложение работает только под определенными версиями </a:t>
            </a:r>
            <a:r>
              <a:rPr lang="ru-RU" sz="3300" dirty="0" err="1">
                <a:latin typeface="Utsaah" pitchFamily="34" charset="0"/>
                <a:cs typeface="Utsaah" pitchFamily="34" charset="0"/>
              </a:rPr>
              <a:t>Word</a:t>
            </a:r>
            <a:r>
              <a:rPr lang="ru-RU" sz="3300" dirty="0"/>
              <a:t>.</a:t>
            </a:r>
          </a:p>
          <a:p>
            <a:pPr marL="0" indent="0">
              <a:buNone/>
            </a:pPr>
            <a:r>
              <a:rPr lang="ru-RU" sz="3300" b="1" dirty="0" err="1">
                <a:solidFill>
                  <a:srgbClr val="006BBC"/>
                </a:solidFill>
                <a:latin typeface="Utsaah" pitchFamily="34" charset="0"/>
                <a:cs typeface="Utsaah" pitchFamily="34" charset="0"/>
              </a:rPr>
              <a:t>CapsLock</a:t>
            </a:r>
            <a:r>
              <a:rPr lang="ru-RU" sz="3300" dirty="0"/>
              <a:t> — позволяет проверить, включен ли режим </a:t>
            </a:r>
            <a:r>
              <a:rPr lang="ru-RU" sz="3300" dirty="0" err="1">
                <a:latin typeface="Utsaah" pitchFamily="34" charset="0"/>
                <a:cs typeface="Utsaah" pitchFamily="34" charset="0"/>
              </a:rPr>
              <a:t>CapsLock</a:t>
            </a:r>
            <a:r>
              <a:rPr lang="ru-RU" sz="3300" dirty="0"/>
              <a:t> на клавиатуре.</a:t>
            </a:r>
          </a:p>
          <a:p>
            <a:pPr marL="0" indent="0">
              <a:buNone/>
            </a:pPr>
            <a:r>
              <a:rPr lang="ru-RU" sz="3300" b="1" dirty="0" err="1">
                <a:solidFill>
                  <a:srgbClr val="006BBC"/>
                </a:solidFill>
                <a:latin typeface="Utsaah" pitchFamily="34" charset="0"/>
                <a:cs typeface="Utsaah" pitchFamily="34" charset="0"/>
              </a:rPr>
              <a:t>Caption</a:t>
            </a:r>
            <a:r>
              <a:rPr lang="ru-RU" sz="3300" dirty="0"/>
              <a:t> — позволяет заменить текст "</a:t>
            </a:r>
            <a:r>
              <a:rPr lang="ru-RU" sz="3300" dirty="0" err="1"/>
              <a:t>Microsoft</a:t>
            </a:r>
            <a:r>
              <a:rPr lang="ru-RU" sz="3300" dirty="0"/>
              <a:t> </a:t>
            </a:r>
            <a:r>
              <a:rPr lang="ru-RU" sz="3300" dirty="0" err="1"/>
              <a:t>Word</a:t>
            </a:r>
            <a:r>
              <a:rPr lang="ru-RU" sz="3300" dirty="0"/>
              <a:t>" в заголовке окна на другой, например "Мое приложение".</a:t>
            </a:r>
          </a:p>
          <a:p>
            <a:pPr marL="0" indent="0">
              <a:buNone/>
            </a:pPr>
            <a:r>
              <a:rPr lang="ru-RU" sz="3300" b="1" dirty="0" err="1">
                <a:solidFill>
                  <a:srgbClr val="006BBC"/>
                </a:solidFill>
                <a:latin typeface="Utsaah" pitchFamily="34" charset="0"/>
                <a:cs typeface="Utsaah" pitchFamily="34" charset="0"/>
              </a:rPr>
              <a:t>CheckLanguage</a:t>
            </a:r>
            <a:r>
              <a:rPr lang="ru-RU" sz="3300" dirty="0"/>
              <a:t> — возвращает </a:t>
            </a:r>
            <a:r>
              <a:rPr lang="ru-RU" sz="3300" dirty="0" err="1">
                <a:latin typeface="Utsaah" pitchFamily="34" charset="0"/>
                <a:cs typeface="Utsaah" pitchFamily="34" charset="0"/>
              </a:rPr>
              <a:t>True</a:t>
            </a:r>
            <a:r>
              <a:rPr lang="ru-RU" sz="3300" dirty="0"/>
              <a:t>, если </a:t>
            </a:r>
            <a:r>
              <a:rPr lang="ru-RU" sz="3300" dirty="0" err="1">
                <a:latin typeface="Utsaah" pitchFamily="34" charset="0"/>
                <a:cs typeface="Utsaah" pitchFamily="34" charset="0"/>
              </a:rPr>
              <a:t>Word</a:t>
            </a:r>
            <a:r>
              <a:rPr lang="ru-RU" sz="3300" dirty="0"/>
              <a:t> определяет в автоматическом режиме язык, на котором производится ввод текста. Если в системе установлено несколько языков ввода, то по умолчанию автоматическая проверка установлена. При помощи этого свойства можно изменить режим работы </a:t>
            </a:r>
            <a:r>
              <a:rPr lang="ru-RU" sz="3300" dirty="0" err="1">
                <a:latin typeface="Utsaah" pitchFamily="34" charset="0"/>
                <a:cs typeface="Utsaah" pitchFamily="34" charset="0"/>
              </a:rPr>
              <a:t>Word</a:t>
            </a:r>
            <a:r>
              <a:rPr lang="ru-RU" sz="3300" dirty="0"/>
              <a:t>.</a:t>
            </a:r>
          </a:p>
          <a:p>
            <a:pPr marL="0" indent="0">
              <a:buNone/>
            </a:pPr>
            <a:endParaRPr lang="ru-RU" sz="3300" dirty="0"/>
          </a:p>
          <a:p>
            <a:pPr marL="0" indent="0">
              <a:buNone/>
            </a:pPr>
            <a:endParaRPr lang="ru-RU" dirty="0"/>
          </a:p>
        </p:txBody>
      </p:sp>
    </p:spTree>
    <p:extLst>
      <p:ext uri="{BB962C8B-B14F-4D97-AF65-F5344CB8AC3E}">
        <p14:creationId xmlns:p14="http://schemas.microsoft.com/office/powerpoint/2010/main" val="178576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507288" cy="6336704"/>
          </a:xfrm>
        </p:spPr>
        <p:txBody>
          <a:bodyPr>
            <a:normAutofit fontScale="85000" lnSpcReduction="10000"/>
          </a:bodyPr>
          <a:lstStyle/>
          <a:p>
            <a:pPr marL="0" indent="0">
              <a:buNone/>
            </a:pPr>
            <a:r>
              <a:rPr lang="ru-RU" sz="3100" b="1" dirty="0" err="1">
                <a:solidFill>
                  <a:srgbClr val="006BBC"/>
                </a:solidFill>
                <a:latin typeface="Utsaah" pitchFamily="34" charset="0"/>
                <a:cs typeface="Utsaah" pitchFamily="34" charset="0"/>
              </a:rPr>
              <a:t>CustomizationContext</a:t>
            </a:r>
            <a:r>
              <a:rPr lang="ru-RU" sz="3100" dirty="0">
                <a:latin typeface="Utsaah" pitchFamily="34" charset="0"/>
                <a:cs typeface="Utsaah" pitchFamily="34" charset="0"/>
              </a:rPr>
              <a:t> </a:t>
            </a:r>
            <a:r>
              <a:rPr lang="ru-RU" sz="3100" dirty="0"/>
              <a:t>— позволяет указать шаблон или документ, на который будут распространяться внесенные изменения в меню, панели инструментов и клавиатурные комбинации. Например, код:</a:t>
            </a:r>
          </a:p>
          <a:p>
            <a:pPr marL="0" indent="0">
              <a:buNone/>
            </a:pPr>
            <a:r>
              <a:rPr lang="ru-RU" sz="3100" dirty="0" err="1">
                <a:latin typeface="Utsaah" pitchFamily="34" charset="0"/>
                <a:cs typeface="Utsaah" pitchFamily="34" charset="0"/>
              </a:rPr>
              <a:t>CustomizationContext</a:t>
            </a:r>
            <a:r>
              <a:rPr lang="ru-RU" sz="3100" dirty="0">
                <a:latin typeface="Utsaah" pitchFamily="34" charset="0"/>
                <a:cs typeface="Utsaah" pitchFamily="34" charset="0"/>
              </a:rPr>
              <a:t> = </a:t>
            </a:r>
            <a:r>
              <a:rPr lang="ru-RU" sz="3100" dirty="0" err="1">
                <a:latin typeface="Utsaah" pitchFamily="34" charset="0"/>
                <a:cs typeface="Utsaah" pitchFamily="34" charset="0"/>
              </a:rPr>
              <a:t>NormalTemplate</a:t>
            </a:r>
            <a:endParaRPr lang="ru-RU" sz="3100" dirty="0">
              <a:latin typeface="Utsaah" pitchFamily="34" charset="0"/>
              <a:cs typeface="Utsaah" pitchFamily="34" charset="0"/>
            </a:endParaRPr>
          </a:p>
          <a:p>
            <a:pPr marL="0" indent="0">
              <a:buNone/>
            </a:pPr>
            <a:r>
              <a:rPr lang="ru-RU" sz="3100" dirty="0"/>
              <a:t>говорит о том, что все изменения, которые  будут внесены, начиная с этого момента, будут сохраняться в шаблоне </a:t>
            </a:r>
            <a:r>
              <a:rPr lang="ru-RU" sz="3100" dirty="0">
                <a:latin typeface="Utsaah" pitchFamily="34" charset="0"/>
                <a:cs typeface="Utsaah" pitchFamily="34" charset="0"/>
              </a:rPr>
              <a:t>Normal.dot</a:t>
            </a:r>
            <a:r>
              <a:rPr lang="ru-RU" sz="3100" dirty="0"/>
              <a:t> (и, таким образом, будут применяться ко всем документам).</a:t>
            </a:r>
          </a:p>
          <a:p>
            <a:pPr marL="0" indent="0">
              <a:buNone/>
            </a:pPr>
            <a:r>
              <a:rPr lang="ru-RU" sz="3100" b="1" dirty="0" err="1">
                <a:solidFill>
                  <a:srgbClr val="006BBC"/>
                </a:solidFill>
                <a:latin typeface="Utsaah" pitchFamily="34" charset="0"/>
                <a:cs typeface="Utsaah" pitchFamily="34" charset="0"/>
              </a:rPr>
              <a:t>Dialogs</a:t>
            </a:r>
            <a:r>
              <a:rPr lang="ru-RU" sz="3100" b="1" dirty="0">
                <a:solidFill>
                  <a:srgbClr val="006BBC"/>
                </a:solidFill>
                <a:latin typeface="Utsaah" pitchFamily="34" charset="0"/>
                <a:cs typeface="Utsaah" pitchFamily="34" charset="0"/>
              </a:rPr>
              <a:t> </a:t>
            </a:r>
            <a:r>
              <a:rPr lang="ru-RU" sz="3100" dirty="0"/>
              <a:t>— возвращает коллекцию </a:t>
            </a:r>
            <a:r>
              <a:rPr lang="ru-RU" sz="3100" dirty="0" err="1">
                <a:latin typeface="Utsaah" pitchFamily="34" charset="0"/>
                <a:cs typeface="Utsaah" pitchFamily="34" charset="0"/>
              </a:rPr>
              <a:t>Dialogs</a:t>
            </a:r>
            <a:r>
              <a:rPr lang="ru-RU" sz="3100" dirty="0"/>
              <a:t>, представляющую из себя все возможные диалоговые окна </a:t>
            </a:r>
            <a:r>
              <a:rPr lang="ru-RU" sz="3100" dirty="0" err="1">
                <a:latin typeface="Utsaah" pitchFamily="34" charset="0"/>
                <a:cs typeface="Utsaah" pitchFamily="34" charset="0"/>
              </a:rPr>
              <a:t>Word</a:t>
            </a:r>
            <a:r>
              <a:rPr lang="ru-RU" sz="3100" dirty="0"/>
              <a:t>. При помощи этой "ветви" объектной модели </a:t>
            </a:r>
            <a:r>
              <a:rPr lang="ru-RU" sz="3100" dirty="0" err="1">
                <a:latin typeface="Utsaah" pitchFamily="34" charset="0"/>
                <a:cs typeface="Utsaah" pitchFamily="34" charset="0"/>
              </a:rPr>
              <a:t>Word</a:t>
            </a:r>
            <a:r>
              <a:rPr lang="ru-RU" sz="3100" dirty="0"/>
              <a:t> можно открыть любое из сотен диалоговых окон </a:t>
            </a:r>
            <a:r>
              <a:rPr lang="ru-RU" sz="3100" dirty="0" err="1">
                <a:latin typeface="Utsaah" pitchFamily="34" charset="0"/>
                <a:cs typeface="Utsaah" pitchFamily="34" charset="0"/>
              </a:rPr>
              <a:t>Word</a:t>
            </a:r>
            <a:r>
              <a:rPr lang="ru-RU" sz="3100" dirty="0"/>
              <a:t> и определить действия, которые будут предприняты при выборе пользователем тех или иных параметров в данном диалоговом окне.</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224096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856984" cy="6264696"/>
          </a:xfrm>
        </p:spPr>
        <p:txBody>
          <a:bodyPr>
            <a:normAutofit/>
          </a:bodyPr>
          <a:lstStyle/>
          <a:p>
            <a:pPr marL="0" indent="0">
              <a:buNone/>
            </a:pPr>
            <a:r>
              <a:rPr lang="ru-RU" sz="2700" b="1" dirty="0" err="1">
                <a:solidFill>
                  <a:srgbClr val="006BBC"/>
                </a:solidFill>
                <a:latin typeface="Utsaah" pitchFamily="34" charset="0"/>
                <a:cs typeface="Utsaah" pitchFamily="34" charset="0"/>
              </a:rPr>
              <a:t>DefaultSaveFormat</a:t>
            </a:r>
            <a:r>
              <a:rPr lang="ru-RU" sz="2700" dirty="0">
                <a:latin typeface="Utsaah" pitchFamily="34" charset="0"/>
                <a:cs typeface="Utsaah" pitchFamily="34" charset="0"/>
              </a:rPr>
              <a:t> </a:t>
            </a:r>
            <a:r>
              <a:rPr lang="ru-RU" sz="2700" dirty="0"/>
              <a:t>— определяет формат сохранения файлов </a:t>
            </a:r>
            <a:r>
              <a:rPr lang="ru-RU" sz="2700" dirty="0" err="1"/>
              <a:t>Word</a:t>
            </a:r>
            <a:r>
              <a:rPr lang="ru-RU" sz="2700" dirty="0"/>
              <a:t> по умолчанию (тот, который будет предлагаться пользователю в диалоговом окне </a:t>
            </a:r>
            <a:r>
              <a:rPr lang="ru-RU" sz="2700" b="1" dirty="0" err="1"/>
              <a:t>Save</a:t>
            </a:r>
            <a:r>
              <a:rPr lang="ru-RU" sz="2700" b="1" dirty="0"/>
              <a:t> </a:t>
            </a:r>
            <a:r>
              <a:rPr lang="ru-RU" sz="2700" b="1" dirty="0" err="1"/>
              <a:t>As</a:t>
            </a:r>
            <a:r>
              <a:rPr lang="ru-RU" sz="2700" dirty="0"/>
              <a:t>). </a:t>
            </a:r>
            <a:endParaRPr lang="ru-RU" sz="2700" dirty="0">
              <a:latin typeface="Utsaah" pitchFamily="34" charset="0"/>
              <a:cs typeface="Utsaah" pitchFamily="34" charset="0"/>
            </a:endParaRPr>
          </a:p>
          <a:p>
            <a:pPr marL="0" indent="0">
              <a:buNone/>
            </a:pPr>
            <a:r>
              <a:rPr lang="ru-RU" sz="2700" b="1" dirty="0" err="1">
                <a:solidFill>
                  <a:srgbClr val="006BBC"/>
                </a:solidFill>
                <a:latin typeface="Utsaah" pitchFamily="34" charset="0"/>
                <a:cs typeface="Utsaah" pitchFamily="34" charset="0"/>
              </a:rPr>
              <a:t>DisplayAlerts</a:t>
            </a:r>
            <a:r>
              <a:rPr lang="ru-RU" sz="2700" dirty="0"/>
              <a:t> — очень важное свойство. Позволяет подавить вывод ошибок и диалоговых окон при работе макросов и приложений VBA.  К этому свойству необходимо прибегать тогда, когда в ходе работы программы необходимо что </a:t>
            </a:r>
            <a:r>
              <a:rPr lang="ru-RU" sz="2700" dirty="0" err="1"/>
              <a:t>нибудь</a:t>
            </a:r>
            <a:r>
              <a:rPr lang="ru-RU" sz="2700" dirty="0"/>
              <a:t> удалить или закрыть без сохранения.</a:t>
            </a:r>
          </a:p>
          <a:p>
            <a:pPr marL="0" indent="0">
              <a:buNone/>
            </a:pPr>
            <a:r>
              <a:rPr lang="ru-RU" sz="2700" b="1" dirty="0" err="1">
                <a:solidFill>
                  <a:srgbClr val="006BBC"/>
                </a:solidFill>
                <a:latin typeface="Utsaah" pitchFamily="34" charset="0"/>
                <a:cs typeface="Utsaah" pitchFamily="34" charset="0"/>
              </a:rPr>
              <a:t>DisplayAutoCompleteTips</a:t>
            </a:r>
            <a:r>
              <a:rPr lang="ru-RU" sz="2700" b="1" dirty="0">
                <a:solidFill>
                  <a:srgbClr val="006BBC"/>
                </a:solidFill>
                <a:latin typeface="Utsaah" pitchFamily="34" charset="0"/>
                <a:cs typeface="Utsaah" pitchFamily="34" charset="0"/>
              </a:rPr>
              <a:t> </a:t>
            </a:r>
            <a:r>
              <a:rPr lang="ru-RU" sz="2700" dirty="0"/>
              <a:t>— включает или отключает подсказки для авто завершения текста. Чаще всего необходимо отключить.</a:t>
            </a:r>
          </a:p>
          <a:p>
            <a:pPr marL="0" indent="0">
              <a:buNone/>
            </a:pPr>
            <a:r>
              <a:rPr lang="ru-RU" sz="2700" b="1" dirty="0" err="1">
                <a:solidFill>
                  <a:srgbClr val="006BBC"/>
                </a:solidFill>
                <a:latin typeface="Utsaah" pitchFamily="34" charset="0"/>
                <a:cs typeface="Utsaah" pitchFamily="34" charset="0"/>
              </a:rPr>
              <a:t>Documents</a:t>
            </a:r>
            <a:r>
              <a:rPr lang="ru-RU" sz="2700" b="1" dirty="0">
                <a:solidFill>
                  <a:srgbClr val="006BBC"/>
                </a:solidFill>
                <a:latin typeface="Utsaah" pitchFamily="34" charset="0"/>
                <a:cs typeface="Utsaah" pitchFamily="34" charset="0"/>
              </a:rPr>
              <a:t> </a:t>
            </a:r>
            <a:r>
              <a:rPr lang="ru-RU" sz="2700" dirty="0"/>
              <a:t>— самое важное свойство. Возвращает коллекцию документов.</a:t>
            </a:r>
          </a:p>
          <a:p>
            <a:pPr marL="0" indent="0">
              <a:buNone/>
            </a:pPr>
            <a:endParaRPr lang="ru-RU" dirty="0"/>
          </a:p>
        </p:txBody>
      </p:sp>
    </p:spTree>
    <p:extLst>
      <p:ext uri="{BB962C8B-B14F-4D97-AF65-F5344CB8AC3E}">
        <p14:creationId xmlns:p14="http://schemas.microsoft.com/office/powerpoint/2010/main" val="2269736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507288" cy="6408712"/>
          </a:xfrm>
        </p:spPr>
        <p:txBody>
          <a:bodyPr>
            <a:normAutofit/>
          </a:bodyPr>
          <a:lstStyle/>
          <a:p>
            <a:pPr marL="0" indent="0">
              <a:buNone/>
            </a:pPr>
            <a:r>
              <a:rPr lang="ru-RU" sz="2600" b="1" dirty="0" err="1">
                <a:solidFill>
                  <a:srgbClr val="006BBC"/>
                </a:solidFill>
                <a:latin typeface="Utsaah" pitchFamily="34" charset="0"/>
                <a:cs typeface="Utsaah" pitchFamily="34" charset="0"/>
              </a:rPr>
              <a:t>EmailOptions</a:t>
            </a:r>
            <a:r>
              <a:rPr lang="ru-RU" sz="2600" dirty="0"/>
              <a:t> — возвращает очень сложный и насыщенный свойствами объект </a:t>
            </a:r>
            <a:r>
              <a:rPr lang="ru-RU" sz="2600" dirty="0" err="1">
                <a:latin typeface="Utsaah" pitchFamily="34" charset="0"/>
                <a:cs typeface="Utsaah" pitchFamily="34" charset="0"/>
              </a:rPr>
              <a:t>EmailOptions</a:t>
            </a:r>
            <a:r>
              <a:rPr lang="ru-RU" sz="2600" dirty="0"/>
              <a:t>, который используется для настройки </a:t>
            </a:r>
            <a:r>
              <a:rPr lang="ru-RU" sz="2600" dirty="0" err="1">
                <a:latin typeface="Utsaah" pitchFamily="34" charset="0"/>
                <a:cs typeface="Utsaah" pitchFamily="34" charset="0"/>
              </a:rPr>
              <a:t>Word</a:t>
            </a:r>
            <a:r>
              <a:rPr lang="ru-RU" sz="2600" dirty="0"/>
              <a:t> как редактора почтовых сообщений </a:t>
            </a:r>
            <a:r>
              <a:rPr lang="ru-RU" sz="2600" dirty="0" err="1">
                <a:latin typeface="Utsaah" pitchFamily="34" charset="0"/>
                <a:cs typeface="Utsaah" pitchFamily="34" charset="0"/>
              </a:rPr>
              <a:t>Outlook</a:t>
            </a:r>
            <a:r>
              <a:rPr lang="ru-RU" sz="2600" dirty="0"/>
              <a:t>.</a:t>
            </a:r>
          </a:p>
          <a:p>
            <a:pPr marL="0" indent="0">
              <a:buNone/>
            </a:pPr>
            <a:r>
              <a:rPr lang="ru-RU" sz="2600" b="1" dirty="0" err="1">
                <a:solidFill>
                  <a:srgbClr val="006BBC"/>
                </a:solidFill>
                <a:latin typeface="Utsaah" pitchFamily="34" charset="0"/>
                <a:cs typeface="Utsaah" pitchFamily="34" charset="0"/>
              </a:rPr>
              <a:t>EnableCancelKey</a:t>
            </a:r>
            <a:r>
              <a:rPr lang="ru-RU" sz="2600" dirty="0"/>
              <a:t> — определяет сможет ли пользователь прервать выполнение любого макроса при нажатии клавиш </a:t>
            </a:r>
            <a:r>
              <a:rPr lang="ru-RU" sz="2600" dirty="0">
                <a:latin typeface="Utsaah" pitchFamily="34" charset="0"/>
                <a:cs typeface="Utsaah" pitchFamily="34" charset="0"/>
              </a:rPr>
              <a:t>&lt;</a:t>
            </a:r>
            <a:r>
              <a:rPr lang="ru-RU" sz="2600" dirty="0" err="1">
                <a:latin typeface="Utsaah" pitchFamily="34" charset="0"/>
                <a:cs typeface="Utsaah" pitchFamily="34" charset="0"/>
              </a:rPr>
              <a:t>Ctrl</a:t>
            </a:r>
            <a:r>
              <a:rPr lang="ru-RU" sz="2600" dirty="0">
                <a:latin typeface="Utsaah" pitchFamily="34" charset="0"/>
                <a:cs typeface="Utsaah" pitchFamily="34" charset="0"/>
              </a:rPr>
              <a:t>&gt;+&lt;</a:t>
            </a:r>
            <a:r>
              <a:rPr lang="ru-RU" sz="2600" dirty="0" err="1">
                <a:latin typeface="Utsaah" pitchFamily="34" charset="0"/>
                <a:cs typeface="Utsaah" pitchFamily="34" charset="0"/>
              </a:rPr>
              <a:t>Break</a:t>
            </a:r>
            <a:r>
              <a:rPr lang="ru-RU" sz="2600" dirty="0">
                <a:latin typeface="Utsaah" pitchFamily="34" charset="0"/>
                <a:cs typeface="Utsaah" pitchFamily="34" charset="0"/>
              </a:rPr>
              <a:t>&gt;.</a:t>
            </a:r>
          </a:p>
          <a:p>
            <a:pPr marL="0" indent="0">
              <a:buNone/>
            </a:pPr>
            <a:r>
              <a:rPr lang="ru-RU" sz="2600" b="1" dirty="0" err="1">
                <a:solidFill>
                  <a:srgbClr val="006BBC"/>
                </a:solidFill>
                <a:latin typeface="Utsaah" pitchFamily="34" charset="0"/>
                <a:cs typeface="Utsaah" pitchFamily="34" charset="0"/>
              </a:rPr>
              <a:t>FeatureInstall</a:t>
            </a:r>
            <a:r>
              <a:rPr lang="ru-RU" sz="2600" dirty="0">
                <a:latin typeface="Utsaah" pitchFamily="34" charset="0"/>
                <a:cs typeface="Utsaah" pitchFamily="34" charset="0"/>
              </a:rPr>
              <a:t> </a:t>
            </a:r>
            <a:r>
              <a:rPr lang="ru-RU" sz="2600" dirty="0"/>
              <a:t>— позволяет не раздражать пользователя попытками </a:t>
            </a:r>
            <a:r>
              <a:rPr lang="ru-RU" sz="2600" dirty="0" err="1">
                <a:latin typeface="Utsaah" pitchFamily="34" charset="0"/>
                <a:cs typeface="Utsaah" pitchFamily="34" charset="0"/>
              </a:rPr>
              <a:t>Office</a:t>
            </a:r>
            <a:r>
              <a:rPr lang="ru-RU" sz="2600" dirty="0"/>
              <a:t> </a:t>
            </a:r>
            <a:r>
              <a:rPr lang="ru-RU" sz="2600" dirty="0" err="1"/>
              <a:t>доустановить</a:t>
            </a:r>
            <a:r>
              <a:rPr lang="ru-RU" sz="2600" dirty="0"/>
              <a:t> еще не установленные компоненты. Для этого нужно установить это свойство в значение</a:t>
            </a:r>
            <a:r>
              <a:rPr lang="en-US" sz="2600" dirty="0"/>
              <a:t> </a:t>
            </a:r>
            <a:r>
              <a:rPr lang="ru-RU" sz="2600" dirty="0" err="1">
                <a:latin typeface="Utsaah" pitchFamily="34" charset="0"/>
                <a:cs typeface="Utsaah" pitchFamily="34" charset="0"/>
              </a:rPr>
              <a:t>msoFeatureInstallNone</a:t>
            </a:r>
            <a:r>
              <a:rPr lang="ru-RU" sz="2600" dirty="0">
                <a:latin typeface="Utsaah" pitchFamily="34" charset="0"/>
                <a:cs typeface="Utsaah" pitchFamily="34" charset="0"/>
              </a:rPr>
              <a:t>.</a:t>
            </a:r>
          </a:p>
          <a:p>
            <a:pPr marL="0" indent="0">
              <a:buNone/>
            </a:pPr>
            <a:r>
              <a:rPr lang="ru-RU" sz="2600" b="1" dirty="0" err="1">
                <a:solidFill>
                  <a:srgbClr val="006BBC"/>
                </a:solidFill>
                <a:latin typeface="Utsaah" pitchFamily="34" charset="0"/>
                <a:cs typeface="Utsaah" pitchFamily="34" charset="0"/>
              </a:rPr>
              <a:t>FileDialog</a:t>
            </a:r>
            <a:r>
              <a:rPr lang="ru-RU" sz="2600" dirty="0"/>
              <a:t> — возвращает объект </a:t>
            </a:r>
            <a:r>
              <a:rPr lang="ru-RU" sz="2600" dirty="0" err="1">
                <a:latin typeface="Utsaah" pitchFamily="34" charset="0"/>
                <a:cs typeface="Utsaah" pitchFamily="34" charset="0"/>
              </a:rPr>
              <a:t>FileDialog</a:t>
            </a:r>
            <a:r>
              <a:rPr lang="ru-RU" sz="2600" dirty="0"/>
              <a:t>, т. е. окно выбора файла, каталога, открытия файла или сохранения.</a:t>
            </a:r>
          </a:p>
          <a:p>
            <a:pPr marL="0" indent="0">
              <a:buNone/>
            </a:pPr>
            <a:r>
              <a:rPr lang="ru-RU" sz="2600" b="1" dirty="0" err="1">
                <a:solidFill>
                  <a:srgbClr val="006BBC"/>
                </a:solidFill>
                <a:latin typeface="Utsaah" pitchFamily="34" charset="0"/>
                <a:cs typeface="Utsaah" pitchFamily="34" charset="0"/>
              </a:rPr>
              <a:t>FileSearch</a:t>
            </a:r>
            <a:r>
              <a:rPr lang="ru-RU" sz="2600" dirty="0"/>
              <a:t> — возвращает объект </a:t>
            </a:r>
            <a:r>
              <a:rPr lang="ru-RU" sz="2600" dirty="0" err="1">
                <a:latin typeface="Utsaah" pitchFamily="34" charset="0"/>
                <a:cs typeface="Utsaah" pitchFamily="34" charset="0"/>
              </a:rPr>
              <a:t>FileSearch</a:t>
            </a:r>
            <a:r>
              <a:rPr lang="ru-RU" sz="2600" dirty="0"/>
              <a:t>, который может использоваться для поиска файлов по определенным параметрам.</a:t>
            </a:r>
          </a:p>
          <a:p>
            <a:pPr marL="0" indent="0">
              <a:buNone/>
            </a:pPr>
            <a:endParaRPr lang="ru-RU" sz="2400" dirty="0">
              <a:latin typeface="Utsaah" pitchFamily="34" charset="0"/>
              <a:cs typeface="Utsaah" pitchFamily="34" charset="0"/>
            </a:endParaRPr>
          </a:p>
        </p:txBody>
      </p:sp>
    </p:spTree>
    <p:extLst>
      <p:ext uri="{BB962C8B-B14F-4D97-AF65-F5344CB8AC3E}">
        <p14:creationId xmlns:p14="http://schemas.microsoft.com/office/powerpoint/2010/main" val="224637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264696"/>
          </a:xfrm>
        </p:spPr>
        <p:txBody>
          <a:bodyPr>
            <a:normAutofit fontScale="85000" lnSpcReduction="10000"/>
          </a:bodyPr>
          <a:lstStyle/>
          <a:p>
            <a:pPr marL="0" indent="0">
              <a:buNone/>
            </a:pPr>
            <a:r>
              <a:rPr lang="ru-RU" b="1" dirty="0" err="1">
                <a:solidFill>
                  <a:srgbClr val="006BBC"/>
                </a:solidFill>
                <a:latin typeface="Utsaah" pitchFamily="34" charset="0"/>
                <a:cs typeface="Utsaah" pitchFamily="34" charset="0"/>
              </a:rPr>
              <a:t>International</a:t>
            </a:r>
            <a:r>
              <a:rPr lang="ru-RU" b="1" dirty="0">
                <a:solidFill>
                  <a:srgbClr val="006BBC"/>
                </a:solidFill>
                <a:latin typeface="Utsaah" pitchFamily="34" charset="0"/>
                <a:cs typeface="Utsaah" pitchFamily="34" charset="0"/>
              </a:rPr>
              <a:t> </a:t>
            </a:r>
            <a:r>
              <a:rPr lang="ru-RU" dirty="0"/>
              <a:t>— возвращает информацию о текущих региональных настройках даты, времени, валюты, отображения чисел, локализации версии </a:t>
            </a:r>
            <a:r>
              <a:rPr lang="ru-RU" dirty="0" err="1">
                <a:latin typeface="Utsaah" pitchFamily="34" charset="0"/>
                <a:cs typeface="Utsaah" pitchFamily="34" charset="0"/>
              </a:rPr>
              <a:t>Word</a:t>
            </a:r>
            <a:r>
              <a:rPr lang="ru-RU" dirty="0"/>
              <a:t> и т. п.</a:t>
            </a:r>
          </a:p>
          <a:p>
            <a:pPr marL="0" indent="0">
              <a:buNone/>
            </a:pPr>
            <a:r>
              <a:rPr lang="ru-RU" b="1" dirty="0" err="1">
                <a:solidFill>
                  <a:srgbClr val="006BBC"/>
                </a:solidFill>
                <a:latin typeface="Utsaah" pitchFamily="34" charset="0"/>
                <a:cs typeface="Utsaah" pitchFamily="34" charset="0"/>
              </a:rPr>
              <a:t>IsObjectValid</a:t>
            </a:r>
            <a:r>
              <a:rPr lang="ru-RU" dirty="0">
                <a:latin typeface="Utsaah" pitchFamily="34" charset="0"/>
                <a:cs typeface="Utsaah" pitchFamily="34" charset="0"/>
              </a:rPr>
              <a:t> </a:t>
            </a:r>
            <a:r>
              <a:rPr lang="ru-RU" dirty="0"/>
              <a:t>— удобное свойство для всевозможных проверок (открыт ли документ, находится ли указатель в таблице и т. п.). Проверяет, существует ли еще объект, к которому хотим обратиться. Позволяет уберечь от ошибок, когда, например, документ или объект в документе был удален пользователем.</a:t>
            </a:r>
          </a:p>
          <a:p>
            <a:pPr marL="0" indent="0">
              <a:buNone/>
            </a:pPr>
            <a:r>
              <a:rPr lang="ru-RU" b="1" dirty="0" err="1">
                <a:solidFill>
                  <a:srgbClr val="006BBC"/>
                </a:solidFill>
                <a:latin typeface="Utsaah" pitchFamily="34" charset="0"/>
                <a:cs typeface="Utsaah" pitchFamily="34" charset="0"/>
              </a:rPr>
              <a:t>KeyBindings</a:t>
            </a:r>
            <a:r>
              <a:rPr lang="ru-RU" dirty="0"/>
              <a:t> — возвращает коллекцию </a:t>
            </a:r>
            <a:r>
              <a:rPr lang="ru-RU" dirty="0" err="1">
                <a:latin typeface="Utsaah" pitchFamily="34" charset="0"/>
                <a:cs typeface="Utsaah" pitchFamily="34" charset="0"/>
              </a:rPr>
              <a:t>KeyBindings</a:t>
            </a:r>
            <a:r>
              <a:rPr lang="ru-RU" dirty="0"/>
              <a:t> — привязок клавиатурных комбинаций.  При помощи этого объекта и его подобъектов можно назначить любую команду </a:t>
            </a:r>
            <a:r>
              <a:rPr lang="ru-RU" dirty="0" err="1"/>
              <a:t>Word</a:t>
            </a:r>
            <a:r>
              <a:rPr lang="ru-RU" dirty="0"/>
              <a:t> или любой макрос любому сочетанию клавиш (в том числе и тем, которые уже заняты служебными командами, например </a:t>
            </a:r>
            <a:r>
              <a:rPr lang="ru-RU" dirty="0">
                <a:latin typeface="Utsaah" pitchFamily="34" charset="0"/>
                <a:cs typeface="Utsaah" pitchFamily="34" charset="0"/>
              </a:rPr>
              <a:t>&lt;</a:t>
            </a:r>
            <a:r>
              <a:rPr lang="ru-RU" dirty="0" err="1">
                <a:latin typeface="Utsaah" pitchFamily="34" charset="0"/>
                <a:cs typeface="Utsaah" pitchFamily="34" charset="0"/>
              </a:rPr>
              <a:t>Alt</a:t>
            </a:r>
            <a:r>
              <a:rPr lang="ru-RU" dirty="0">
                <a:latin typeface="Utsaah" pitchFamily="34" charset="0"/>
                <a:cs typeface="Utsaah" pitchFamily="34" charset="0"/>
              </a:rPr>
              <a:t>&gt;+&lt;F4&gt;).</a:t>
            </a:r>
          </a:p>
          <a:p>
            <a:endParaRPr lang="ru-RU" dirty="0"/>
          </a:p>
        </p:txBody>
      </p:sp>
    </p:spTree>
    <p:extLst>
      <p:ext uri="{BB962C8B-B14F-4D97-AF65-F5344CB8AC3E}">
        <p14:creationId xmlns:p14="http://schemas.microsoft.com/office/powerpoint/2010/main" val="377136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336704"/>
          </a:xfrm>
        </p:spPr>
        <p:txBody>
          <a:bodyPr>
            <a:normAutofit fontScale="92500"/>
          </a:bodyPr>
          <a:lstStyle/>
          <a:p>
            <a:pPr marL="0" indent="0">
              <a:buNone/>
            </a:pPr>
            <a:r>
              <a:rPr lang="ru-RU" b="1" dirty="0" err="1">
                <a:solidFill>
                  <a:srgbClr val="006BBC"/>
                </a:solidFill>
                <a:latin typeface="Utsaah" pitchFamily="34" charset="0"/>
                <a:cs typeface="Utsaah" pitchFamily="34" charset="0"/>
              </a:rPr>
              <a:t>Language</a:t>
            </a:r>
            <a:r>
              <a:rPr lang="ru-RU" b="1" dirty="0">
                <a:solidFill>
                  <a:srgbClr val="006BBC"/>
                </a:solidFill>
                <a:latin typeface="Utsaah" pitchFamily="34" charset="0"/>
                <a:cs typeface="Utsaah" pitchFamily="34" charset="0"/>
              </a:rPr>
              <a:t> </a:t>
            </a:r>
            <a:r>
              <a:rPr lang="ru-RU" dirty="0"/>
              <a:t>— позволяет определить, установлена ли на компьютере пользователя локализованная версия </a:t>
            </a:r>
            <a:r>
              <a:rPr lang="ru-RU" sz="2800" dirty="0" err="1">
                <a:latin typeface="Utsaah" pitchFamily="34" charset="0"/>
                <a:cs typeface="Utsaah" pitchFamily="34" charset="0"/>
              </a:rPr>
              <a:t>Word</a:t>
            </a:r>
            <a:r>
              <a:rPr lang="ru-RU" dirty="0"/>
              <a:t> (точнее, это свойство определяет язык пользовательского интерфейса).</a:t>
            </a:r>
          </a:p>
          <a:p>
            <a:pPr marL="0" indent="0">
              <a:buNone/>
            </a:pPr>
            <a:r>
              <a:rPr lang="ru-RU" b="1" dirty="0" err="1">
                <a:solidFill>
                  <a:srgbClr val="006BBC"/>
                </a:solidFill>
                <a:latin typeface="Utsaah" pitchFamily="34" charset="0"/>
                <a:cs typeface="Utsaah" pitchFamily="34" charset="0"/>
              </a:rPr>
              <a:t>MacroContainer</a:t>
            </a:r>
            <a:r>
              <a:rPr lang="ru-RU" b="1" dirty="0">
                <a:solidFill>
                  <a:srgbClr val="006BBC"/>
                </a:solidFill>
                <a:latin typeface="Utsaah" pitchFamily="34" charset="0"/>
                <a:cs typeface="Utsaah" pitchFamily="34" charset="0"/>
              </a:rPr>
              <a:t> </a:t>
            </a:r>
            <a:r>
              <a:rPr lang="ru-RU" dirty="0"/>
              <a:t>— очень полезное свойство для программистов. Позволяет в ходе выполнения макроса определить, откуда был запущен текущий программный код (обычно проверяются два варианта — </a:t>
            </a:r>
            <a:r>
              <a:rPr lang="ru-RU" sz="2800" dirty="0">
                <a:latin typeface="Utsaah" pitchFamily="34" charset="0"/>
                <a:cs typeface="Utsaah" pitchFamily="34" charset="0"/>
              </a:rPr>
              <a:t>Normal.dot</a:t>
            </a:r>
            <a:r>
              <a:rPr lang="ru-RU" dirty="0"/>
              <a:t> или текущий документ).</a:t>
            </a:r>
          </a:p>
          <a:p>
            <a:pPr marL="0" indent="0">
              <a:buNone/>
            </a:pPr>
            <a:r>
              <a:rPr lang="ru-RU" b="1" dirty="0" err="1">
                <a:solidFill>
                  <a:srgbClr val="006BBC"/>
                </a:solidFill>
                <a:latin typeface="Utsaah" pitchFamily="34" charset="0"/>
                <a:cs typeface="Utsaah" pitchFamily="34" charset="0"/>
              </a:rPr>
              <a:t>NewDocument</a:t>
            </a:r>
            <a:r>
              <a:rPr lang="ru-RU" dirty="0"/>
              <a:t> — одна из возможностей создать новый документ </a:t>
            </a:r>
            <a:r>
              <a:rPr lang="ru-RU" sz="2800" dirty="0" err="1">
                <a:latin typeface="Utsaah" pitchFamily="34" charset="0"/>
                <a:cs typeface="Utsaah" pitchFamily="34" charset="0"/>
              </a:rPr>
              <a:t>Word</a:t>
            </a:r>
            <a:r>
              <a:rPr lang="ru-RU" dirty="0"/>
              <a:t>. Возвращает объект </a:t>
            </a:r>
            <a:r>
              <a:rPr lang="ru-RU" sz="2800" dirty="0" err="1">
                <a:latin typeface="Utsaah" pitchFamily="34" charset="0"/>
                <a:cs typeface="Utsaah" pitchFamily="34" charset="0"/>
              </a:rPr>
              <a:t>NewDocument</a:t>
            </a:r>
            <a:r>
              <a:rPr lang="ru-RU" sz="2800" dirty="0">
                <a:latin typeface="Utsaah" pitchFamily="34" charset="0"/>
                <a:cs typeface="Utsaah" pitchFamily="34" charset="0"/>
              </a:rPr>
              <a:t>. </a:t>
            </a:r>
            <a:r>
              <a:rPr lang="ru-RU" dirty="0"/>
              <a:t>Для создания нового документа используется метод </a:t>
            </a:r>
            <a:r>
              <a:rPr lang="ru-RU" sz="2800" dirty="0" err="1">
                <a:latin typeface="Utsaah" pitchFamily="34" charset="0"/>
                <a:cs typeface="Utsaah" pitchFamily="34" charset="0"/>
              </a:rPr>
              <a:t>Application.NewDocument.Add</a:t>
            </a:r>
            <a:r>
              <a:rPr lang="ru-RU" sz="2800" dirty="0">
                <a:latin typeface="Utsaah" pitchFamily="34" charset="0"/>
                <a:cs typeface="Utsaah" pitchFamily="34" charset="0"/>
              </a:rPr>
              <a:t>().</a:t>
            </a:r>
          </a:p>
          <a:p>
            <a:pPr marL="0" indent="0">
              <a:buNone/>
            </a:pPr>
            <a:endParaRPr lang="ru-RU" dirty="0"/>
          </a:p>
        </p:txBody>
      </p:sp>
    </p:spTree>
    <p:extLst>
      <p:ext uri="{BB962C8B-B14F-4D97-AF65-F5344CB8AC3E}">
        <p14:creationId xmlns:p14="http://schemas.microsoft.com/office/powerpoint/2010/main" val="411707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a:normAutofit fontScale="62500" lnSpcReduction="20000"/>
          </a:bodyPr>
          <a:lstStyle/>
          <a:p>
            <a:pPr marL="0" indent="0">
              <a:buNone/>
            </a:pPr>
            <a:r>
              <a:rPr lang="ru-RU" sz="4300" b="1" dirty="0" err="1">
                <a:solidFill>
                  <a:srgbClr val="006BBC"/>
                </a:solidFill>
                <a:latin typeface="Utsaah" pitchFamily="34" charset="0"/>
                <a:cs typeface="Utsaah" pitchFamily="34" charset="0"/>
              </a:rPr>
              <a:t>NormalTemplate</a:t>
            </a:r>
            <a:r>
              <a:rPr lang="ru-RU" sz="4300" dirty="0"/>
              <a:t> — позволяет получить ссылку на объект </a:t>
            </a:r>
            <a:r>
              <a:rPr lang="ru-RU" sz="4300" dirty="0" err="1">
                <a:latin typeface="Utsaah" pitchFamily="34" charset="0"/>
                <a:cs typeface="Utsaah" pitchFamily="34" charset="0"/>
              </a:rPr>
              <a:t>Template</a:t>
            </a:r>
            <a:r>
              <a:rPr lang="ru-RU" sz="4300" dirty="0"/>
              <a:t>, представляющий </a:t>
            </a:r>
            <a:r>
              <a:rPr lang="ru-RU" sz="4300" dirty="0">
                <a:latin typeface="Utsaah" pitchFamily="34" charset="0"/>
                <a:cs typeface="Utsaah" pitchFamily="34" charset="0"/>
              </a:rPr>
              <a:t>Normal.dot</a:t>
            </a:r>
            <a:r>
              <a:rPr lang="ru-RU" sz="4300" dirty="0"/>
              <a:t>, для внесения в него изменений.</a:t>
            </a:r>
          </a:p>
          <a:p>
            <a:pPr marL="0" indent="0">
              <a:buNone/>
            </a:pPr>
            <a:r>
              <a:rPr lang="ru-RU" sz="4300" b="1" dirty="0" err="1">
                <a:solidFill>
                  <a:srgbClr val="006BBC"/>
                </a:solidFill>
                <a:latin typeface="Utsaah" pitchFamily="34" charset="0"/>
                <a:cs typeface="Utsaah" pitchFamily="34" charset="0"/>
              </a:rPr>
              <a:t>Option</a:t>
            </a:r>
            <a:r>
              <a:rPr lang="ru-RU" sz="4300" dirty="0">
                <a:latin typeface="Utsaah" pitchFamily="34" charset="0"/>
                <a:cs typeface="Utsaah" pitchFamily="34" charset="0"/>
              </a:rPr>
              <a:t> </a:t>
            </a:r>
            <a:r>
              <a:rPr lang="ru-RU" sz="4300" dirty="0"/>
              <a:t>— возвращает объект </a:t>
            </a:r>
            <a:r>
              <a:rPr lang="ru-RU" sz="4300" dirty="0" err="1">
                <a:latin typeface="Utsaah" pitchFamily="34" charset="0"/>
                <a:cs typeface="Utsaah" pitchFamily="34" charset="0"/>
              </a:rPr>
              <a:t>Option</a:t>
            </a:r>
            <a:r>
              <a:rPr lang="ru-RU" sz="4300" dirty="0"/>
              <a:t> с огромным количеством свойств. Через этот объект программным способом можно настроить значения на всех вкладках окна </a:t>
            </a:r>
            <a:r>
              <a:rPr lang="ru-RU" sz="4300" dirty="0">
                <a:latin typeface="Utsaah" pitchFamily="34" charset="0"/>
                <a:cs typeface="Utsaah" pitchFamily="34" charset="0"/>
              </a:rPr>
              <a:t>Параметры</a:t>
            </a:r>
            <a:r>
              <a:rPr lang="ru-RU" sz="4300" b="1" dirty="0"/>
              <a:t> </a:t>
            </a:r>
            <a:r>
              <a:rPr lang="ru-RU" sz="4300" dirty="0"/>
              <a:t>(меню </a:t>
            </a:r>
            <a:r>
              <a:rPr lang="ru-RU" sz="4300" b="1" dirty="0"/>
              <a:t>Сервис | Параметры</a:t>
            </a:r>
            <a:r>
              <a:rPr lang="ru-RU" sz="4300" dirty="0"/>
              <a:t>).</a:t>
            </a:r>
          </a:p>
          <a:p>
            <a:pPr marL="0" indent="0">
              <a:buNone/>
            </a:pPr>
            <a:r>
              <a:rPr lang="ru-RU" sz="4300" b="1" dirty="0" err="1">
                <a:solidFill>
                  <a:srgbClr val="006BBC"/>
                </a:solidFill>
                <a:latin typeface="Utsaah" pitchFamily="34" charset="0"/>
                <a:cs typeface="Utsaah" pitchFamily="34" charset="0"/>
              </a:rPr>
              <a:t>Path</a:t>
            </a:r>
            <a:r>
              <a:rPr lang="ru-RU" sz="4300" dirty="0">
                <a:latin typeface="Utsaah" pitchFamily="34" charset="0"/>
                <a:cs typeface="Utsaah" pitchFamily="34" charset="0"/>
              </a:rPr>
              <a:t> </a:t>
            </a:r>
            <a:r>
              <a:rPr lang="ru-RU" sz="4300" dirty="0"/>
              <a:t>— возвращает путь к программным файлам </a:t>
            </a:r>
            <a:r>
              <a:rPr lang="ru-RU" sz="4300" dirty="0" err="1">
                <a:latin typeface="Utsaah" pitchFamily="34" charset="0"/>
                <a:cs typeface="Utsaah" pitchFamily="34" charset="0"/>
              </a:rPr>
              <a:t>Word</a:t>
            </a:r>
            <a:r>
              <a:rPr lang="ru-RU" sz="4300" dirty="0"/>
              <a:t> на диске.</a:t>
            </a:r>
          </a:p>
          <a:p>
            <a:pPr marL="0" indent="0">
              <a:buNone/>
            </a:pPr>
            <a:r>
              <a:rPr lang="ru-RU" sz="4300" b="1" dirty="0" err="1">
                <a:solidFill>
                  <a:srgbClr val="006BBC"/>
                </a:solidFill>
                <a:latin typeface="Utsaah" pitchFamily="34" charset="0"/>
                <a:cs typeface="Utsaah" pitchFamily="34" charset="0"/>
              </a:rPr>
              <a:t>PrintPreview</a:t>
            </a:r>
            <a:r>
              <a:rPr lang="ru-RU" sz="4300" dirty="0"/>
              <a:t> — с помощью этого свойства можно перейти в режим предварительного просмотра текущего документа или проверить, находимся ли в этом режиме. Удобно для показа документа пользователю или для реализации своей процедуры печати.</a:t>
            </a:r>
          </a:p>
          <a:p>
            <a:pPr marL="0" indent="0">
              <a:buNone/>
            </a:pPr>
            <a:r>
              <a:rPr lang="ru-RU" sz="4300" b="1" dirty="0" err="1">
                <a:solidFill>
                  <a:srgbClr val="006BBC"/>
                </a:solidFill>
                <a:latin typeface="Utsaah" pitchFamily="34" charset="0"/>
                <a:cs typeface="Utsaah" pitchFamily="34" charset="0"/>
              </a:rPr>
              <a:t>ScreenUpdating</a:t>
            </a:r>
            <a:r>
              <a:rPr lang="ru-RU" sz="4300" dirty="0"/>
              <a:t> — позволяет запретить перерисовку экрана (если установить его значение в </a:t>
            </a:r>
            <a:r>
              <a:rPr lang="ru-RU" sz="4300" dirty="0" err="1">
                <a:latin typeface="Utsaah" pitchFamily="34" charset="0"/>
                <a:cs typeface="Utsaah" pitchFamily="34" charset="0"/>
              </a:rPr>
              <a:t>False</a:t>
            </a:r>
            <a:r>
              <a:rPr lang="ru-RU" sz="4300" dirty="0"/>
              <a:t>). Обычно используется для ускорения работы процедур, которые выводят что-то на экран.</a:t>
            </a:r>
          </a:p>
          <a:p>
            <a:endParaRPr lang="ru-RU" dirty="0"/>
          </a:p>
        </p:txBody>
      </p:sp>
    </p:spTree>
    <p:extLst>
      <p:ext uri="{BB962C8B-B14F-4D97-AF65-F5344CB8AC3E}">
        <p14:creationId xmlns:p14="http://schemas.microsoft.com/office/powerpoint/2010/main" val="1496567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6336704"/>
          </a:xfrm>
        </p:spPr>
        <p:txBody>
          <a:bodyPr>
            <a:normAutofit fontScale="77500" lnSpcReduction="20000"/>
          </a:bodyPr>
          <a:lstStyle/>
          <a:p>
            <a:pPr marL="0" indent="0">
              <a:buNone/>
            </a:pPr>
            <a:r>
              <a:rPr lang="ru-RU" sz="3500" b="1" dirty="0" err="1">
                <a:solidFill>
                  <a:srgbClr val="006BBC"/>
                </a:solidFill>
                <a:latin typeface="Utsaah" pitchFamily="34" charset="0"/>
                <a:cs typeface="Utsaah" pitchFamily="34" charset="0"/>
              </a:rPr>
              <a:t>Selection</a:t>
            </a:r>
            <a:r>
              <a:rPr lang="ru-RU" sz="3500" dirty="0">
                <a:latin typeface="Utsaah" pitchFamily="34" charset="0"/>
                <a:cs typeface="Utsaah" pitchFamily="34" charset="0"/>
              </a:rPr>
              <a:t> </a:t>
            </a:r>
            <a:r>
              <a:rPr lang="ru-RU" sz="3500" dirty="0"/>
              <a:t>— возвращает объект </a:t>
            </a:r>
            <a:r>
              <a:rPr lang="ru-RU" sz="3500" dirty="0" err="1">
                <a:latin typeface="Utsaah" pitchFamily="34" charset="0"/>
                <a:cs typeface="Utsaah" pitchFamily="34" charset="0"/>
              </a:rPr>
              <a:t>Selection</a:t>
            </a:r>
            <a:r>
              <a:rPr lang="ru-RU" sz="3500" dirty="0"/>
              <a:t> — то место, в котором находится указатель вставки. </a:t>
            </a:r>
          </a:p>
          <a:p>
            <a:pPr marL="0" indent="0">
              <a:buNone/>
            </a:pPr>
            <a:r>
              <a:rPr lang="ru-RU" sz="3500" b="1" dirty="0" err="1">
                <a:solidFill>
                  <a:srgbClr val="006BBC"/>
                </a:solidFill>
                <a:latin typeface="Utsaah" pitchFamily="34" charset="0"/>
                <a:cs typeface="Utsaah" pitchFamily="34" charset="0"/>
              </a:rPr>
              <a:t>ShowStartupDialog</a:t>
            </a:r>
            <a:r>
              <a:rPr lang="ru-RU" sz="3500" dirty="0"/>
              <a:t> — определяет, показывать или нет </a:t>
            </a:r>
            <a:r>
              <a:rPr lang="ru-RU" sz="3500" b="1" dirty="0" err="1"/>
              <a:t>Task</a:t>
            </a:r>
            <a:r>
              <a:rPr lang="ru-RU" sz="3500" b="1" dirty="0"/>
              <a:t> </a:t>
            </a:r>
            <a:r>
              <a:rPr lang="ru-RU" sz="3500" b="1" dirty="0" err="1"/>
              <a:t>Panel</a:t>
            </a:r>
            <a:r>
              <a:rPr lang="ru-RU" sz="3500" b="1" dirty="0"/>
              <a:t> </a:t>
            </a:r>
            <a:r>
              <a:rPr lang="ru-RU" sz="3500" dirty="0"/>
              <a:t>(панель задач в правой части документа) при запуске </a:t>
            </a:r>
            <a:r>
              <a:rPr lang="ru-RU" sz="3500" dirty="0" err="1">
                <a:latin typeface="Utsaah" pitchFamily="34" charset="0"/>
                <a:cs typeface="Utsaah" pitchFamily="34" charset="0"/>
              </a:rPr>
              <a:t>Word</a:t>
            </a:r>
            <a:r>
              <a:rPr lang="ru-RU" sz="3500" dirty="0"/>
              <a:t>. Чаще всего используется для отключения показа. </a:t>
            </a:r>
          </a:p>
          <a:p>
            <a:pPr marL="0" indent="0">
              <a:buNone/>
            </a:pPr>
            <a:r>
              <a:rPr lang="ru-RU" sz="3500" b="1" dirty="0" err="1">
                <a:solidFill>
                  <a:srgbClr val="006BBC"/>
                </a:solidFill>
                <a:latin typeface="Utsaah" pitchFamily="34" charset="0"/>
                <a:cs typeface="Utsaah" pitchFamily="34" charset="0"/>
              </a:rPr>
              <a:t>SpecialMode</a:t>
            </a:r>
            <a:r>
              <a:rPr lang="ru-RU" sz="3500" b="1" dirty="0">
                <a:solidFill>
                  <a:srgbClr val="006BBC"/>
                </a:solidFill>
                <a:latin typeface="Utsaah" pitchFamily="34" charset="0"/>
                <a:cs typeface="Utsaah" pitchFamily="34" charset="0"/>
              </a:rPr>
              <a:t> </a:t>
            </a:r>
            <a:r>
              <a:rPr lang="ru-RU" sz="3500" dirty="0"/>
              <a:t>— позволяет проверить, не находится ли </a:t>
            </a:r>
            <a:r>
              <a:rPr lang="ru-RU" sz="3500" dirty="0" err="1">
                <a:latin typeface="Utsaah" pitchFamily="34" charset="0"/>
                <a:cs typeface="Utsaah" pitchFamily="34" charset="0"/>
              </a:rPr>
              <a:t>Word</a:t>
            </a:r>
            <a:r>
              <a:rPr lang="ru-RU" sz="3500" dirty="0"/>
              <a:t> в специальном режиме копирования и вставки (для перехода в этот режим нужно выделить текст и нажать </a:t>
            </a:r>
            <a:r>
              <a:rPr lang="ru-RU" sz="3500" dirty="0">
                <a:latin typeface="Utsaah" pitchFamily="34" charset="0"/>
                <a:cs typeface="Utsaah" pitchFamily="34" charset="0"/>
              </a:rPr>
              <a:t>&lt;F2&gt; или &lt;</a:t>
            </a:r>
            <a:r>
              <a:rPr lang="ru-RU" sz="3500" dirty="0" err="1">
                <a:latin typeface="Utsaah" pitchFamily="34" charset="0"/>
                <a:cs typeface="Utsaah" pitchFamily="34" charset="0"/>
              </a:rPr>
              <a:t>Shift</a:t>
            </a:r>
            <a:r>
              <a:rPr lang="ru-RU" sz="3500" dirty="0">
                <a:latin typeface="Utsaah" pitchFamily="34" charset="0"/>
                <a:cs typeface="Utsaah" pitchFamily="34" charset="0"/>
              </a:rPr>
              <a:t>&gt;+&lt;F2&gt;, </a:t>
            </a:r>
            <a:r>
              <a:rPr lang="ru-RU" sz="3500" dirty="0"/>
              <a:t>а потом переместить курсор и нажать </a:t>
            </a:r>
            <a:r>
              <a:rPr lang="ru-RU" sz="3500" dirty="0">
                <a:latin typeface="Utsaah" pitchFamily="34" charset="0"/>
                <a:cs typeface="Utsaah" pitchFamily="34" charset="0"/>
              </a:rPr>
              <a:t>&lt;</a:t>
            </a:r>
            <a:r>
              <a:rPr lang="ru-RU" sz="3500" dirty="0" err="1">
                <a:latin typeface="Utsaah" pitchFamily="34" charset="0"/>
                <a:cs typeface="Utsaah" pitchFamily="34" charset="0"/>
              </a:rPr>
              <a:t>Enter</a:t>
            </a:r>
            <a:r>
              <a:rPr lang="ru-RU" sz="3500" dirty="0">
                <a:latin typeface="Utsaah" pitchFamily="34" charset="0"/>
                <a:cs typeface="Utsaah" pitchFamily="34" charset="0"/>
              </a:rPr>
              <a:t>&gt;).</a:t>
            </a:r>
          </a:p>
          <a:p>
            <a:pPr marL="0" indent="0">
              <a:buNone/>
            </a:pPr>
            <a:r>
              <a:rPr lang="ru-RU" sz="3500" b="1" dirty="0" err="1">
                <a:solidFill>
                  <a:srgbClr val="006BBC"/>
                </a:solidFill>
                <a:latin typeface="Utsaah" pitchFamily="34" charset="0"/>
                <a:cs typeface="Utsaah" pitchFamily="34" charset="0"/>
              </a:rPr>
              <a:t>StartUpPath</a:t>
            </a:r>
            <a:r>
              <a:rPr lang="ru-RU" sz="3500" dirty="0"/>
              <a:t> — предоставляет возможность просмотреть/определить путь к каталогу автозапуска. Те шаблоны и встраиваемые приложения, которые находятся в этом каталоге </a:t>
            </a:r>
            <a:r>
              <a:rPr lang="ru-RU" sz="3500" dirty="0" err="1">
                <a:latin typeface="Utsaah" pitchFamily="34" charset="0"/>
                <a:cs typeface="Utsaah" pitchFamily="34" charset="0"/>
              </a:rPr>
              <a:t>Word</a:t>
            </a:r>
            <a:r>
              <a:rPr lang="ru-RU" sz="3500" dirty="0"/>
              <a:t> при запуске открывает автоматически. По умолчанию каталог автозапуска находится в профиле пользователя. Путь к нему выглядит как </a:t>
            </a:r>
            <a:r>
              <a:rPr lang="ru-RU" sz="3500" b="1" dirty="0">
                <a:latin typeface="Utsaah" pitchFamily="34" charset="0"/>
                <a:cs typeface="Utsaah" pitchFamily="34" charset="0"/>
              </a:rPr>
              <a:t>\</a:t>
            </a:r>
            <a:r>
              <a:rPr lang="ru-RU" sz="3500" b="1" dirty="0" err="1">
                <a:latin typeface="Utsaah" pitchFamily="34" charset="0"/>
                <a:cs typeface="Utsaah" pitchFamily="34" charset="0"/>
              </a:rPr>
              <a:t>application</a:t>
            </a:r>
            <a:r>
              <a:rPr lang="ru-RU" sz="3500" b="1" dirty="0">
                <a:latin typeface="Utsaah" pitchFamily="34" charset="0"/>
                <a:cs typeface="Utsaah" pitchFamily="34" charset="0"/>
              </a:rPr>
              <a:t> </a:t>
            </a:r>
            <a:r>
              <a:rPr lang="ru-RU" sz="3500" b="1" dirty="0" err="1">
                <a:latin typeface="Utsaah" pitchFamily="34" charset="0"/>
                <a:cs typeface="Utsaah" pitchFamily="34" charset="0"/>
              </a:rPr>
              <a:t>data</a:t>
            </a:r>
            <a:r>
              <a:rPr lang="ru-RU" sz="3500" b="1" dirty="0">
                <a:latin typeface="Utsaah" pitchFamily="34" charset="0"/>
                <a:cs typeface="Utsaah" pitchFamily="34" charset="0"/>
              </a:rPr>
              <a:t>\</a:t>
            </a:r>
            <a:r>
              <a:rPr lang="ru-RU" sz="3500" b="1" dirty="0" err="1">
                <a:latin typeface="Utsaah" pitchFamily="34" charset="0"/>
                <a:cs typeface="Utsaah" pitchFamily="34" charset="0"/>
              </a:rPr>
              <a:t>microsoft</a:t>
            </a:r>
            <a:r>
              <a:rPr lang="ru-RU" sz="3500" b="1" dirty="0">
                <a:latin typeface="Utsaah" pitchFamily="34" charset="0"/>
                <a:cs typeface="Utsaah" pitchFamily="34" charset="0"/>
              </a:rPr>
              <a:t>\</a:t>
            </a:r>
            <a:r>
              <a:rPr lang="ru-RU" sz="3500" b="1" dirty="0" err="1">
                <a:latin typeface="Utsaah" pitchFamily="34" charset="0"/>
                <a:cs typeface="Utsaah" pitchFamily="34" charset="0"/>
              </a:rPr>
              <a:t>word</a:t>
            </a:r>
            <a:r>
              <a:rPr lang="ru-RU" sz="3500" b="1" dirty="0">
                <a:latin typeface="Utsaah" pitchFamily="34" charset="0"/>
                <a:cs typeface="Utsaah" pitchFamily="34" charset="0"/>
              </a:rPr>
              <a:t>\</a:t>
            </a:r>
            <a:r>
              <a:rPr lang="ru-RU" sz="3500" b="1" dirty="0" err="1">
                <a:latin typeface="Utsaah" pitchFamily="34" charset="0"/>
                <a:cs typeface="Utsaah" pitchFamily="34" charset="0"/>
              </a:rPr>
              <a:t>startup</a:t>
            </a:r>
            <a:r>
              <a:rPr lang="ru-RU" sz="3500" dirty="0"/>
              <a:t>.</a:t>
            </a:r>
          </a:p>
          <a:p>
            <a:endParaRPr lang="ru-RU" dirty="0"/>
          </a:p>
        </p:txBody>
      </p:sp>
    </p:spTree>
    <p:extLst>
      <p:ext uri="{BB962C8B-B14F-4D97-AF65-F5344CB8AC3E}">
        <p14:creationId xmlns:p14="http://schemas.microsoft.com/office/powerpoint/2010/main" val="416511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856984" cy="6336704"/>
          </a:xfrm>
        </p:spPr>
        <p:txBody>
          <a:bodyPr>
            <a:normAutofit fontScale="40000" lnSpcReduction="20000"/>
          </a:bodyPr>
          <a:lstStyle/>
          <a:p>
            <a:pPr marL="0" indent="0">
              <a:buNone/>
            </a:pPr>
            <a:r>
              <a:rPr lang="ru-RU" sz="6000" b="1" dirty="0" err="1">
                <a:solidFill>
                  <a:srgbClr val="006BBC"/>
                </a:solidFill>
                <a:latin typeface="Utsaah" pitchFamily="34" charset="0"/>
                <a:cs typeface="Utsaah" pitchFamily="34" charset="0"/>
              </a:rPr>
              <a:t>StatusBar</a:t>
            </a:r>
            <a:r>
              <a:rPr lang="ru-RU" sz="6000" b="1" dirty="0">
                <a:solidFill>
                  <a:srgbClr val="006BBC"/>
                </a:solidFill>
                <a:latin typeface="Utsaah" pitchFamily="34" charset="0"/>
                <a:cs typeface="Utsaah" pitchFamily="34" charset="0"/>
              </a:rPr>
              <a:t> </a:t>
            </a:r>
            <a:r>
              <a:rPr lang="ru-RU" sz="6000" dirty="0"/>
              <a:t>— позволяет вывести текст в </a:t>
            </a:r>
            <a:r>
              <a:rPr lang="ru-RU" sz="6000" dirty="0" err="1">
                <a:latin typeface="Utsaah" pitchFamily="34" charset="0"/>
                <a:cs typeface="Utsaah" pitchFamily="34" charset="0"/>
              </a:rPr>
              <a:t>Status</a:t>
            </a:r>
            <a:r>
              <a:rPr lang="ru-RU" sz="6000" dirty="0">
                <a:latin typeface="Utsaah" pitchFamily="34" charset="0"/>
                <a:cs typeface="Utsaah" pitchFamily="34" charset="0"/>
              </a:rPr>
              <a:t> </a:t>
            </a:r>
            <a:r>
              <a:rPr lang="ru-RU" sz="6000" dirty="0" err="1">
                <a:latin typeface="Utsaah" pitchFamily="34" charset="0"/>
                <a:cs typeface="Utsaah" pitchFamily="34" charset="0"/>
              </a:rPr>
              <a:t>Bar</a:t>
            </a:r>
            <a:r>
              <a:rPr lang="ru-RU" sz="6000" dirty="0">
                <a:latin typeface="Utsaah" pitchFamily="34" charset="0"/>
                <a:cs typeface="Utsaah" pitchFamily="34" charset="0"/>
              </a:rPr>
              <a:t> </a:t>
            </a:r>
            <a:r>
              <a:rPr lang="ru-RU" sz="6000" dirty="0"/>
              <a:t>(строка состояния), т. е. в строке в нижней части окна приложения, где выводится информация о страницах, столбцах, языке, режимах работы и т. п.</a:t>
            </a:r>
          </a:p>
          <a:p>
            <a:pPr marL="0" indent="0">
              <a:buNone/>
            </a:pPr>
            <a:r>
              <a:rPr lang="ru-RU" sz="6000" b="1" dirty="0" err="1">
                <a:solidFill>
                  <a:srgbClr val="006BBC"/>
                </a:solidFill>
                <a:latin typeface="Utsaah" pitchFamily="34" charset="0"/>
                <a:cs typeface="Utsaah" pitchFamily="34" charset="0"/>
              </a:rPr>
              <a:t>System</a:t>
            </a:r>
            <a:r>
              <a:rPr lang="ru-RU" sz="6000" dirty="0"/>
              <a:t> — возвращает одноименный объект </a:t>
            </a:r>
            <a:r>
              <a:rPr lang="ru-RU" sz="6000" dirty="0" err="1">
                <a:latin typeface="Utsaah" pitchFamily="34" charset="0"/>
                <a:cs typeface="Utsaah" pitchFamily="34" charset="0"/>
              </a:rPr>
              <a:t>System</a:t>
            </a:r>
            <a:r>
              <a:rPr lang="ru-RU" sz="6000" dirty="0"/>
              <a:t>, предназначенный для получения информации из операционной системы (региональный настройки, тип курсора мыши, разрешение экрана, тип процессора и т. п.). Позволяет также подключать сетевые диски и запускать приложение </a:t>
            </a:r>
            <a:r>
              <a:rPr lang="ru-RU" sz="6000" dirty="0" err="1">
                <a:latin typeface="Utsaah" pitchFamily="34" charset="0"/>
                <a:cs typeface="Utsaah" pitchFamily="34" charset="0"/>
              </a:rPr>
              <a:t>Microsoft</a:t>
            </a:r>
            <a:r>
              <a:rPr lang="ru-RU" sz="6000" dirty="0">
                <a:latin typeface="Utsaah" pitchFamily="34" charset="0"/>
                <a:cs typeface="Utsaah" pitchFamily="34" charset="0"/>
              </a:rPr>
              <a:t> </a:t>
            </a:r>
            <a:r>
              <a:rPr lang="ru-RU" sz="6000" dirty="0" err="1">
                <a:latin typeface="Utsaah" pitchFamily="34" charset="0"/>
                <a:cs typeface="Utsaah" pitchFamily="34" charset="0"/>
              </a:rPr>
              <a:t>System</a:t>
            </a:r>
            <a:r>
              <a:rPr lang="ru-RU" sz="6000" dirty="0">
                <a:latin typeface="Utsaah" pitchFamily="34" charset="0"/>
                <a:cs typeface="Utsaah" pitchFamily="34" charset="0"/>
              </a:rPr>
              <a:t> </a:t>
            </a:r>
            <a:r>
              <a:rPr lang="ru-RU" sz="6000" dirty="0" err="1">
                <a:latin typeface="Utsaah" pitchFamily="34" charset="0"/>
                <a:cs typeface="Utsaah" pitchFamily="34" charset="0"/>
              </a:rPr>
              <a:t>Information</a:t>
            </a:r>
            <a:r>
              <a:rPr lang="ru-RU" sz="6000" dirty="0">
                <a:latin typeface="Utsaah" pitchFamily="34" charset="0"/>
                <a:cs typeface="Utsaah" pitchFamily="34" charset="0"/>
              </a:rPr>
              <a:t>.</a:t>
            </a:r>
          </a:p>
          <a:p>
            <a:pPr marL="0" indent="0">
              <a:buNone/>
            </a:pPr>
            <a:r>
              <a:rPr lang="ru-RU" sz="6000" b="1" dirty="0" err="1">
                <a:solidFill>
                  <a:srgbClr val="006BBC"/>
                </a:solidFill>
                <a:latin typeface="Utsaah" pitchFamily="34" charset="0"/>
                <a:cs typeface="Utsaah" pitchFamily="34" charset="0"/>
              </a:rPr>
              <a:t>Tasks</a:t>
            </a:r>
            <a:r>
              <a:rPr lang="ru-RU" sz="6000" dirty="0">
                <a:latin typeface="Utsaah" pitchFamily="34" charset="0"/>
                <a:cs typeface="Utsaah" pitchFamily="34" charset="0"/>
              </a:rPr>
              <a:t> </a:t>
            </a:r>
            <a:r>
              <a:rPr lang="ru-RU" sz="6000" dirty="0"/>
              <a:t>— возвращает одноименную коллекцию </a:t>
            </a:r>
            <a:r>
              <a:rPr lang="ru-RU" sz="6000" dirty="0" err="1">
                <a:latin typeface="Utsaah" pitchFamily="34" charset="0"/>
                <a:cs typeface="Utsaah" pitchFamily="34" charset="0"/>
              </a:rPr>
              <a:t>Tasks</a:t>
            </a:r>
            <a:r>
              <a:rPr lang="ru-RU" sz="6000" dirty="0">
                <a:latin typeface="Utsaah" pitchFamily="34" charset="0"/>
                <a:cs typeface="Utsaah" pitchFamily="34" charset="0"/>
              </a:rPr>
              <a:t> </a:t>
            </a:r>
            <a:r>
              <a:rPr lang="ru-RU" sz="6000" dirty="0"/>
              <a:t>с объектами </a:t>
            </a:r>
            <a:r>
              <a:rPr lang="ru-RU" sz="6000" dirty="0" err="1"/>
              <a:t>T</a:t>
            </a:r>
            <a:r>
              <a:rPr lang="ru-RU" sz="6000" dirty="0" err="1">
                <a:latin typeface="Utsaah" pitchFamily="34" charset="0"/>
                <a:cs typeface="Utsaah" pitchFamily="34" charset="0"/>
              </a:rPr>
              <a:t>ask</a:t>
            </a:r>
            <a:r>
              <a:rPr lang="ru-RU" sz="6000" dirty="0"/>
              <a:t>, представляющими все работающие в системе процессы. При помощи этих объектов можно программным способом найти работающее в системе приложение и что-нибудь с ним сделать (сделать видимым или невидимым, активизировать, закрыть, передать в его окно сообщение </a:t>
            </a:r>
            <a:r>
              <a:rPr lang="ru-RU" sz="6000" dirty="0" err="1">
                <a:latin typeface="Utsaah" pitchFamily="34" charset="0"/>
                <a:cs typeface="Utsaah" pitchFamily="34" charset="0"/>
              </a:rPr>
              <a:t>Windows</a:t>
            </a:r>
            <a:r>
              <a:rPr lang="ru-RU" sz="6000" dirty="0"/>
              <a:t> и т. п.). </a:t>
            </a:r>
          </a:p>
          <a:p>
            <a:pPr marL="0" indent="0">
              <a:buNone/>
            </a:pPr>
            <a:r>
              <a:rPr lang="ru-RU" sz="6000" b="1" dirty="0" err="1">
                <a:solidFill>
                  <a:srgbClr val="006BBC"/>
                </a:solidFill>
                <a:latin typeface="Utsaah" pitchFamily="34" charset="0"/>
                <a:cs typeface="Utsaah" pitchFamily="34" charset="0"/>
              </a:rPr>
              <a:t>UserControl</a:t>
            </a:r>
            <a:r>
              <a:rPr lang="ru-RU" sz="6000" b="1" dirty="0">
                <a:solidFill>
                  <a:srgbClr val="006BBC"/>
                </a:solidFill>
                <a:latin typeface="Utsaah" pitchFamily="34" charset="0"/>
                <a:cs typeface="Utsaah" pitchFamily="34" charset="0"/>
              </a:rPr>
              <a:t> </a:t>
            </a:r>
            <a:r>
              <a:rPr lang="ru-RU" sz="6000" dirty="0"/>
              <a:t>— очень важное свойство (оно есть и в </a:t>
            </a:r>
            <a:r>
              <a:rPr lang="ru-RU" sz="6000" dirty="0" err="1">
                <a:latin typeface="Utsaah" pitchFamily="34" charset="0"/>
                <a:cs typeface="Utsaah" pitchFamily="34" charset="0"/>
              </a:rPr>
              <a:t>Excel</a:t>
            </a:r>
            <a:r>
              <a:rPr lang="ru-RU" sz="6000" dirty="0"/>
              <a:t>), позволяет определить, как именно был запущен </a:t>
            </a:r>
            <a:r>
              <a:rPr lang="ru-RU" sz="6000" dirty="0" err="1">
                <a:latin typeface="Utsaah" pitchFamily="34" charset="0"/>
                <a:cs typeface="Utsaah" pitchFamily="34" charset="0"/>
              </a:rPr>
              <a:t>Word</a:t>
            </a:r>
            <a:r>
              <a:rPr lang="ru-RU" sz="6000" dirty="0">
                <a:latin typeface="Utsaah" pitchFamily="34" charset="0"/>
                <a:cs typeface="Utsaah" pitchFamily="34" charset="0"/>
              </a:rPr>
              <a:t> </a:t>
            </a:r>
            <a:r>
              <a:rPr lang="ru-RU" sz="6000" dirty="0"/>
              <a:t>— пользователем вручную или программным образом. На основе этого можно сделать вывод, нужно ли его программным образом закрывать.</a:t>
            </a:r>
          </a:p>
          <a:p>
            <a:pPr marL="0" indent="0">
              <a:buNone/>
            </a:pPr>
            <a:endParaRPr lang="ru-RU" dirty="0"/>
          </a:p>
        </p:txBody>
      </p:sp>
    </p:spTree>
    <p:extLst>
      <p:ext uri="{BB962C8B-B14F-4D97-AF65-F5344CB8AC3E}">
        <p14:creationId xmlns:p14="http://schemas.microsoft.com/office/powerpoint/2010/main" val="282759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408712"/>
          </a:xfrm>
        </p:spPr>
        <p:txBody>
          <a:bodyPr>
            <a:noAutofit/>
          </a:bodyPr>
          <a:lstStyle/>
          <a:p>
            <a:pPr marL="0" indent="0">
              <a:buNone/>
            </a:pPr>
            <a:r>
              <a:rPr lang="ru-RU" sz="2500" b="1" dirty="0" err="1">
                <a:solidFill>
                  <a:srgbClr val="006BBC"/>
                </a:solidFill>
                <a:latin typeface="Utsaah" pitchFamily="34" charset="0"/>
                <a:cs typeface="Utsaah" pitchFamily="34" charset="0"/>
              </a:rPr>
              <a:t>UserInitials</a:t>
            </a:r>
            <a:r>
              <a:rPr lang="ru-RU" sz="2500" b="1" dirty="0">
                <a:solidFill>
                  <a:srgbClr val="006BBC"/>
                </a:solidFill>
                <a:latin typeface="Utsaah" pitchFamily="34" charset="0"/>
                <a:cs typeface="Utsaah" pitchFamily="34" charset="0"/>
              </a:rPr>
              <a:t> </a:t>
            </a:r>
            <a:r>
              <a:rPr lang="ru-RU" sz="2500" dirty="0">
                <a:latin typeface="Utsaah" pitchFamily="34" charset="0"/>
                <a:cs typeface="Utsaah" pitchFamily="34" charset="0"/>
              </a:rPr>
              <a:t>и </a:t>
            </a:r>
            <a:r>
              <a:rPr lang="ru-RU" sz="2500" b="1" dirty="0" err="1">
                <a:solidFill>
                  <a:srgbClr val="006BBC"/>
                </a:solidFill>
                <a:latin typeface="Utsaah" pitchFamily="34" charset="0"/>
                <a:cs typeface="Utsaah" pitchFamily="34" charset="0"/>
              </a:rPr>
              <a:t>UserName</a:t>
            </a:r>
            <a:r>
              <a:rPr lang="ru-RU" sz="2500" b="1" dirty="0">
                <a:solidFill>
                  <a:srgbClr val="006BBC"/>
                </a:solidFill>
                <a:latin typeface="Utsaah" pitchFamily="34" charset="0"/>
                <a:cs typeface="Utsaah" pitchFamily="34" charset="0"/>
              </a:rPr>
              <a:t> </a:t>
            </a:r>
            <a:r>
              <a:rPr lang="ru-RU" sz="2500" dirty="0"/>
              <a:t>— позволяет получить или определить информацию об инициалах или имени пользователя. </a:t>
            </a:r>
          </a:p>
          <a:p>
            <a:pPr marL="0" indent="0">
              <a:buNone/>
            </a:pPr>
            <a:r>
              <a:rPr lang="ru-RU" sz="2500" b="1" dirty="0">
                <a:solidFill>
                  <a:srgbClr val="006BBC"/>
                </a:solidFill>
                <a:latin typeface="Utsaah" pitchFamily="34" charset="0"/>
                <a:cs typeface="Utsaah" pitchFamily="34" charset="0"/>
              </a:rPr>
              <a:t>VBE</a:t>
            </a:r>
            <a:r>
              <a:rPr lang="ru-RU" sz="2500" dirty="0"/>
              <a:t> — возвращает недокументированный, но очень интересный объект </a:t>
            </a:r>
            <a:r>
              <a:rPr lang="ru-RU" sz="2500" dirty="0">
                <a:latin typeface="Utsaah" pitchFamily="34" charset="0"/>
                <a:cs typeface="Utsaah" pitchFamily="34" charset="0"/>
              </a:rPr>
              <a:t>VBE</a:t>
            </a:r>
            <a:r>
              <a:rPr lang="ru-RU" sz="2500" dirty="0"/>
              <a:t>, представляющий редактор </a:t>
            </a:r>
            <a:r>
              <a:rPr lang="ru-RU" sz="2500" dirty="0" err="1">
                <a:latin typeface="Utsaah" pitchFamily="34" charset="0"/>
                <a:cs typeface="Utsaah" pitchFamily="34" charset="0"/>
              </a:rPr>
              <a:t>Visual</a:t>
            </a:r>
            <a:r>
              <a:rPr lang="ru-RU" sz="2500" dirty="0">
                <a:latin typeface="Utsaah" pitchFamily="34" charset="0"/>
                <a:cs typeface="Utsaah" pitchFamily="34" charset="0"/>
              </a:rPr>
              <a:t> </a:t>
            </a:r>
            <a:r>
              <a:rPr lang="ru-RU" sz="2500" dirty="0" err="1">
                <a:latin typeface="Utsaah" pitchFamily="34" charset="0"/>
                <a:cs typeface="Utsaah" pitchFamily="34" charset="0"/>
              </a:rPr>
              <a:t>Basic</a:t>
            </a:r>
            <a:r>
              <a:rPr lang="ru-RU" sz="2500" dirty="0"/>
              <a:t>. Обычно используется для программного внесения изменений в проекты </a:t>
            </a:r>
            <a:r>
              <a:rPr lang="ru-RU" sz="2500" dirty="0">
                <a:latin typeface="Utsaah" pitchFamily="34" charset="0"/>
                <a:cs typeface="Utsaah" pitchFamily="34" charset="0"/>
              </a:rPr>
              <a:t>VBA</a:t>
            </a:r>
            <a:r>
              <a:rPr lang="ru-RU" sz="2500" dirty="0"/>
              <a:t>, например, добавление ссылок.</a:t>
            </a:r>
          </a:p>
          <a:p>
            <a:pPr marL="0" indent="0">
              <a:buNone/>
            </a:pPr>
            <a:r>
              <a:rPr lang="ru-RU" sz="2500" b="1" dirty="0" err="1">
                <a:solidFill>
                  <a:srgbClr val="006BBC"/>
                </a:solidFill>
                <a:latin typeface="Utsaah" pitchFamily="34" charset="0"/>
                <a:cs typeface="Utsaah" pitchFamily="34" charset="0"/>
              </a:rPr>
              <a:t>Version</a:t>
            </a:r>
            <a:r>
              <a:rPr lang="ru-RU" sz="2500" dirty="0"/>
              <a:t> — возвращает версию </a:t>
            </a:r>
            <a:r>
              <a:rPr lang="ru-RU" sz="2500" dirty="0" err="1">
                <a:latin typeface="Utsaah" pitchFamily="34" charset="0"/>
                <a:cs typeface="Utsaah" pitchFamily="34" charset="0"/>
              </a:rPr>
              <a:t>Word</a:t>
            </a:r>
            <a:r>
              <a:rPr lang="ru-RU" sz="2500" dirty="0"/>
              <a:t> (менее подробную, чем свойство </a:t>
            </a:r>
            <a:r>
              <a:rPr lang="ru-RU" sz="2500" dirty="0" err="1">
                <a:latin typeface="Utsaah" pitchFamily="34" charset="0"/>
                <a:cs typeface="Utsaah" pitchFamily="34" charset="0"/>
              </a:rPr>
              <a:t>Build</a:t>
            </a:r>
            <a:r>
              <a:rPr lang="ru-RU" sz="2500" dirty="0"/>
              <a:t>).</a:t>
            </a:r>
          </a:p>
          <a:p>
            <a:pPr marL="0" indent="0">
              <a:buNone/>
            </a:pPr>
            <a:r>
              <a:rPr lang="ru-RU" sz="2500" b="1" dirty="0" err="1">
                <a:solidFill>
                  <a:srgbClr val="006BBC"/>
                </a:solidFill>
                <a:latin typeface="Utsaah" pitchFamily="34" charset="0"/>
                <a:cs typeface="Utsaah" pitchFamily="34" charset="0"/>
              </a:rPr>
              <a:t>Visible</a:t>
            </a:r>
            <a:r>
              <a:rPr lang="ru-RU" sz="2500" b="1" dirty="0">
                <a:solidFill>
                  <a:srgbClr val="006BBC"/>
                </a:solidFill>
                <a:latin typeface="Utsaah" pitchFamily="34" charset="0"/>
                <a:cs typeface="Utsaah" pitchFamily="34" charset="0"/>
              </a:rPr>
              <a:t> </a:t>
            </a:r>
            <a:r>
              <a:rPr lang="ru-RU" sz="2500" b="1" dirty="0">
                <a:latin typeface="Utsaah" pitchFamily="34" charset="0"/>
                <a:cs typeface="Utsaah" pitchFamily="34" charset="0"/>
              </a:rPr>
              <a:t>—</a:t>
            </a:r>
            <a:r>
              <a:rPr lang="ru-RU" sz="2500" dirty="0"/>
              <a:t> позволяет спрятать окно </a:t>
            </a:r>
            <a:r>
              <a:rPr lang="ru-RU" sz="2500" dirty="0" err="1">
                <a:latin typeface="Utsaah" pitchFamily="34" charset="0"/>
                <a:cs typeface="Utsaah" pitchFamily="34" charset="0"/>
              </a:rPr>
              <a:t>Microsoft</a:t>
            </a:r>
            <a:r>
              <a:rPr lang="ru-RU" sz="2500" dirty="0">
                <a:latin typeface="Utsaah" pitchFamily="34" charset="0"/>
                <a:cs typeface="Utsaah" pitchFamily="34" charset="0"/>
              </a:rPr>
              <a:t> </a:t>
            </a:r>
            <a:r>
              <a:rPr lang="ru-RU" sz="2500" dirty="0" err="1">
                <a:latin typeface="Utsaah" pitchFamily="34" charset="0"/>
                <a:cs typeface="Utsaah" pitchFamily="34" charset="0"/>
              </a:rPr>
              <a:t>Word</a:t>
            </a:r>
            <a:r>
              <a:rPr lang="ru-RU" sz="2500" dirty="0">
                <a:latin typeface="Utsaah" pitchFamily="34" charset="0"/>
                <a:cs typeface="Utsaah" pitchFamily="34" charset="0"/>
              </a:rPr>
              <a:t> </a:t>
            </a:r>
            <a:r>
              <a:rPr lang="ru-RU" sz="2500" dirty="0"/>
              <a:t>очень качественно — </a:t>
            </a:r>
            <a:r>
              <a:rPr lang="ru-RU" sz="2500" dirty="0" err="1">
                <a:latin typeface="Utsaah" pitchFamily="34" charset="0"/>
                <a:cs typeface="Utsaah" pitchFamily="34" charset="0"/>
              </a:rPr>
              <a:t>Word</a:t>
            </a:r>
            <a:r>
              <a:rPr lang="ru-RU" sz="2500" dirty="0"/>
              <a:t> исчезает и c рабочего стола, и из панели задач.</a:t>
            </a:r>
          </a:p>
          <a:p>
            <a:pPr marL="0" indent="0">
              <a:buNone/>
            </a:pPr>
            <a:r>
              <a:rPr lang="ru-RU" sz="2500" b="1" dirty="0" err="1">
                <a:solidFill>
                  <a:srgbClr val="006BBC"/>
                </a:solidFill>
                <a:latin typeface="Utsaah" pitchFamily="34" charset="0"/>
                <a:cs typeface="Utsaah" pitchFamily="34" charset="0"/>
              </a:rPr>
              <a:t>Windows</a:t>
            </a:r>
            <a:r>
              <a:rPr lang="ru-RU" sz="2500" dirty="0"/>
              <a:t> — возвращает информацию об одноименной коллекции </a:t>
            </a:r>
            <a:r>
              <a:rPr lang="ru-RU" sz="2500" dirty="0" err="1">
                <a:latin typeface="Utsaah" pitchFamily="34" charset="0"/>
                <a:cs typeface="Utsaah" pitchFamily="34" charset="0"/>
              </a:rPr>
              <a:t>Windows</a:t>
            </a:r>
            <a:r>
              <a:rPr lang="ru-RU" sz="2500" dirty="0"/>
              <a:t>, содержащей объекты </a:t>
            </a:r>
            <a:r>
              <a:rPr lang="ru-RU" sz="2500" dirty="0" err="1">
                <a:latin typeface="Utsaah" pitchFamily="34" charset="0"/>
                <a:cs typeface="Utsaah" pitchFamily="34" charset="0"/>
              </a:rPr>
              <a:t>Window</a:t>
            </a:r>
            <a:r>
              <a:rPr lang="ru-RU" sz="2500" dirty="0"/>
              <a:t>. Эти объекты представляют окна документов </a:t>
            </a:r>
            <a:r>
              <a:rPr lang="ru-RU" sz="2500" dirty="0" err="1">
                <a:latin typeface="Utsaah" pitchFamily="34" charset="0"/>
                <a:cs typeface="Utsaah" pitchFamily="34" charset="0"/>
              </a:rPr>
              <a:t>Word</a:t>
            </a:r>
            <a:r>
              <a:rPr lang="ru-RU" sz="2500" dirty="0"/>
              <a:t>.</a:t>
            </a:r>
          </a:p>
          <a:p>
            <a:pPr marL="0" indent="0">
              <a:buNone/>
            </a:pPr>
            <a:r>
              <a:rPr lang="ru-RU" sz="2500" b="1" dirty="0" err="1">
                <a:solidFill>
                  <a:srgbClr val="006BBC"/>
                </a:solidFill>
                <a:latin typeface="Utsaah" pitchFamily="34" charset="0"/>
                <a:cs typeface="Utsaah" pitchFamily="34" charset="0"/>
              </a:rPr>
              <a:t>WindowsState</a:t>
            </a:r>
            <a:r>
              <a:rPr lang="ru-RU" sz="2500" dirty="0"/>
              <a:t> — позволяет свернуть, развернуть или восстановить окно </a:t>
            </a:r>
            <a:r>
              <a:rPr lang="ru-RU" sz="2500" dirty="0" err="1">
                <a:latin typeface="Utsaah" pitchFamily="34" charset="0"/>
                <a:cs typeface="Utsaah" pitchFamily="34" charset="0"/>
              </a:rPr>
              <a:t>Word</a:t>
            </a:r>
            <a:r>
              <a:rPr lang="ru-RU" sz="2500" dirty="0">
                <a:latin typeface="Utsaah" pitchFamily="34" charset="0"/>
                <a:cs typeface="Utsaah" pitchFamily="34" charset="0"/>
              </a:rPr>
              <a:t>.</a:t>
            </a:r>
          </a:p>
          <a:p>
            <a:pPr marL="0" indent="0">
              <a:buNone/>
            </a:pPr>
            <a:endParaRPr lang="ru-RU" sz="2400" dirty="0"/>
          </a:p>
        </p:txBody>
      </p:sp>
    </p:spTree>
    <p:extLst>
      <p:ext uri="{BB962C8B-B14F-4D97-AF65-F5344CB8AC3E}">
        <p14:creationId xmlns:p14="http://schemas.microsoft.com/office/powerpoint/2010/main" val="222895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u-RU" sz="4300" b="1" dirty="0">
                <a:solidFill>
                  <a:srgbClr val="002060"/>
                </a:solidFill>
                <a:latin typeface="+mn-lt"/>
                <a:ea typeface="+mn-ea"/>
                <a:cs typeface="+mn-cs"/>
              </a:rPr>
              <a:t>Зачем программировать в </a:t>
            </a:r>
            <a:r>
              <a:rPr lang="en-US" sz="4300" b="1" dirty="0">
                <a:solidFill>
                  <a:srgbClr val="002060"/>
                </a:solidFill>
                <a:latin typeface="+mn-lt"/>
                <a:ea typeface="+mn-ea"/>
                <a:cs typeface="+mn-cs"/>
              </a:rPr>
              <a:t>Word?</a:t>
            </a:r>
            <a:endParaRPr lang="ru-RU" sz="4300" b="1" dirty="0">
              <a:solidFill>
                <a:srgbClr val="002060"/>
              </a:solidFill>
              <a:latin typeface="+mn-lt"/>
              <a:ea typeface="+mn-ea"/>
              <a:cs typeface="+mn-cs"/>
            </a:endParaRPr>
          </a:p>
        </p:txBody>
      </p:sp>
      <p:sp>
        <p:nvSpPr>
          <p:cNvPr id="3" name="Объект 2"/>
          <p:cNvSpPr>
            <a:spLocks noGrp="1"/>
          </p:cNvSpPr>
          <p:nvPr>
            <p:ph idx="1"/>
          </p:nvPr>
        </p:nvSpPr>
        <p:spPr>
          <a:xfrm>
            <a:off x="251520" y="980728"/>
            <a:ext cx="8712968" cy="5688632"/>
          </a:xfrm>
        </p:spPr>
        <p:txBody>
          <a:bodyPr/>
          <a:lstStyle/>
          <a:p>
            <a:pPr marL="0" indent="0">
              <a:buNone/>
            </a:pPr>
            <a:r>
              <a:rPr lang="ru-RU" dirty="0" err="1"/>
              <a:t>Word</a:t>
            </a:r>
            <a:r>
              <a:rPr lang="ru-RU" dirty="0"/>
              <a:t> — старейшее и самое популярное приложение, входящее в состав </a:t>
            </a:r>
            <a:r>
              <a:rPr lang="ru-RU" dirty="0" err="1"/>
              <a:t>Microsoft</a:t>
            </a:r>
            <a:r>
              <a:rPr lang="ru-RU" dirty="0"/>
              <a:t> </a:t>
            </a:r>
            <a:r>
              <a:rPr lang="ru-RU" dirty="0" err="1"/>
              <a:t>Office</a:t>
            </a:r>
            <a:r>
              <a:rPr lang="ru-RU" dirty="0"/>
              <a:t>. Большинство организаций используют именно  </a:t>
            </a:r>
            <a:r>
              <a:rPr lang="ru-RU" dirty="0" err="1"/>
              <a:t>Word</a:t>
            </a:r>
            <a:r>
              <a:rPr lang="ru-RU" dirty="0"/>
              <a:t> для приготовления различных документов, отчетов.</a:t>
            </a:r>
          </a:p>
          <a:p>
            <a:pPr marL="0" indent="0">
              <a:buNone/>
            </a:pPr>
            <a:endParaRPr lang="ru-RU" dirty="0"/>
          </a:p>
          <a:p>
            <a:pPr marL="0" indent="0">
              <a:buNone/>
            </a:pPr>
            <a:r>
              <a:rPr lang="ru-RU" dirty="0"/>
              <a:t>С точки зрения программирования </a:t>
            </a:r>
            <a:r>
              <a:rPr lang="ru-RU" dirty="0" err="1"/>
              <a:t>Word</a:t>
            </a:r>
            <a:r>
              <a:rPr lang="ru-RU" dirty="0"/>
              <a:t> — это, прежде всего, средство для изготовления отчетов к базам данных.</a:t>
            </a:r>
          </a:p>
        </p:txBody>
      </p:sp>
    </p:spTree>
    <p:extLst>
      <p:ext uri="{BB962C8B-B14F-4D97-AF65-F5344CB8AC3E}">
        <p14:creationId xmlns:p14="http://schemas.microsoft.com/office/powerpoint/2010/main" val="3416054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u-RU" sz="3600" b="1" dirty="0">
                <a:solidFill>
                  <a:srgbClr val="002060"/>
                </a:solidFill>
                <a:latin typeface="+mn-lt"/>
                <a:ea typeface="+mn-ea"/>
                <a:cs typeface="+mn-cs"/>
              </a:rPr>
              <a:t>Основные методы объекта </a:t>
            </a:r>
            <a:r>
              <a:rPr lang="en-US" sz="3600" b="1" i="1" dirty="0">
                <a:solidFill>
                  <a:srgbClr val="002060"/>
                </a:solidFill>
                <a:latin typeface="+mn-lt"/>
                <a:ea typeface="+mn-ea"/>
                <a:cs typeface="+mn-cs"/>
              </a:rPr>
              <a:t>Application</a:t>
            </a:r>
            <a:endParaRPr lang="ru-RU" sz="3600" b="1" i="1" dirty="0">
              <a:solidFill>
                <a:srgbClr val="002060"/>
              </a:solidFill>
              <a:latin typeface="+mn-lt"/>
              <a:ea typeface="+mn-ea"/>
              <a:cs typeface="+mn-cs"/>
            </a:endParaRPr>
          </a:p>
        </p:txBody>
      </p:sp>
      <p:sp>
        <p:nvSpPr>
          <p:cNvPr id="3" name="Объект 2"/>
          <p:cNvSpPr>
            <a:spLocks noGrp="1"/>
          </p:cNvSpPr>
          <p:nvPr>
            <p:ph idx="1"/>
          </p:nvPr>
        </p:nvSpPr>
        <p:spPr>
          <a:xfrm>
            <a:off x="179512" y="908720"/>
            <a:ext cx="8856984" cy="5832648"/>
          </a:xfrm>
        </p:spPr>
        <p:txBody>
          <a:bodyPr>
            <a:noAutofit/>
          </a:bodyPr>
          <a:lstStyle/>
          <a:p>
            <a:pPr marL="0" indent="0">
              <a:buNone/>
            </a:pPr>
            <a:r>
              <a:rPr lang="ru-RU" sz="2400" b="1" dirty="0" err="1">
                <a:solidFill>
                  <a:srgbClr val="006BBC"/>
                </a:solidFill>
                <a:latin typeface="Utsaah" pitchFamily="34" charset="0"/>
                <a:cs typeface="Utsaah" pitchFamily="34" charset="0"/>
              </a:rPr>
              <a:t>Activate</a:t>
            </a:r>
            <a:r>
              <a:rPr lang="ru-RU" sz="2400" b="1" dirty="0">
                <a:solidFill>
                  <a:srgbClr val="006BBC"/>
                </a:solidFill>
                <a:latin typeface="Utsaah" pitchFamily="34" charset="0"/>
                <a:cs typeface="Utsaah" pitchFamily="34" charset="0"/>
              </a:rPr>
              <a:t>() </a:t>
            </a:r>
            <a:r>
              <a:rPr lang="ru-RU" sz="2400" dirty="0"/>
              <a:t>— активизирует окно </a:t>
            </a:r>
            <a:r>
              <a:rPr lang="ru-RU" sz="2400" dirty="0" err="1">
                <a:latin typeface="Utsaah" pitchFamily="34" charset="0"/>
                <a:cs typeface="Utsaah" pitchFamily="34" charset="0"/>
              </a:rPr>
              <a:t>Word</a:t>
            </a:r>
            <a:r>
              <a:rPr lang="ru-RU" sz="2400" dirty="0"/>
              <a:t> с текущим документом. Обычно нужно активизировать определенный документ, поэтому этот метод используется для объекта </a:t>
            </a:r>
            <a:r>
              <a:rPr lang="ru-RU" sz="2400" dirty="0" err="1">
                <a:latin typeface="Utsaah" pitchFamily="34" charset="0"/>
                <a:cs typeface="Utsaah" pitchFamily="34" charset="0"/>
              </a:rPr>
              <a:t>Document</a:t>
            </a:r>
            <a:r>
              <a:rPr lang="ru-RU" sz="2400" dirty="0">
                <a:latin typeface="Utsaah" pitchFamily="34" charset="0"/>
                <a:cs typeface="Utsaah" pitchFamily="34" charset="0"/>
              </a:rPr>
              <a:t>.</a:t>
            </a:r>
          </a:p>
          <a:p>
            <a:pPr marL="0" indent="0">
              <a:buNone/>
            </a:pPr>
            <a:r>
              <a:rPr lang="ru-RU" sz="2400" b="1" dirty="0" err="1">
                <a:solidFill>
                  <a:srgbClr val="006BBC"/>
                </a:solidFill>
                <a:latin typeface="Utsaah" pitchFamily="34" charset="0"/>
                <a:cs typeface="Utsaah" pitchFamily="34" charset="0"/>
              </a:rPr>
              <a:t>BuildKeyCode</a:t>
            </a:r>
            <a:r>
              <a:rPr lang="ru-RU" sz="2400" b="1" dirty="0">
                <a:solidFill>
                  <a:srgbClr val="006BBC"/>
                </a:solidFill>
                <a:latin typeface="Utsaah" pitchFamily="34" charset="0"/>
                <a:cs typeface="Utsaah" pitchFamily="34" charset="0"/>
              </a:rPr>
              <a:t>() </a:t>
            </a:r>
            <a:r>
              <a:rPr lang="ru-RU" sz="2400" dirty="0"/>
              <a:t>— позволяет узнать уникальный номер для клавиатурной комбинации в </a:t>
            </a:r>
            <a:r>
              <a:rPr lang="ru-RU" sz="2400" dirty="0" err="1">
                <a:latin typeface="Utsaah" pitchFamily="34" charset="0"/>
                <a:cs typeface="Utsaah" pitchFamily="34" charset="0"/>
              </a:rPr>
              <a:t>Word</a:t>
            </a:r>
            <a:r>
              <a:rPr lang="ru-RU" sz="2400" dirty="0">
                <a:latin typeface="Utsaah" pitchFamily="34" charset="0"/>
                <a:cs typeface="Utsaah" pitchFamily="34" charset="0"/>
              </a:rPr>
              <a:t>.</a:t>
            </a:r>
            <a:r>
              <a:rPr lang="ru-RU" sz="2400" dirty="0"/>
              <a:t> </a:t>
            </a:r>
          </a:p>
          <a:p>
            <a:pPr marL="0" indent="0">
              <a:buNone/>
            </a:pPr>
            <a:r>
              <a:rPr lang="ru-RU" sz="2400" b="1" dirty="0" err="1">
                <a:solidFill>
                  <a:srgbClr val="006BBC"/>
                </a:solidFill>
                <a:latin typeface="Utsaah" pitchFamily="34" charset="0"/>
                <a:cs typeface="Utsaah" pitchFamily="34" charset="0"/>
              </a:rPr>
              <a:t>ChangeFileOpenDirectory</a:t>
            </a:r>
            <a:r>
              <a:rPr lang="ru-RU" sz="2400" b="1" dirty="0">
                <a:solidFill>
                  <a:srgbClr val="006BBC"/>
                </a:solidFill>
                <a:latin typeface="Utsaah" pitchFamily="34" charset="0"/>
                <a:cs typeface="Utsaah" pitchFamily="34" charset="0"/>
              </a:rPr>
              <a:t>() </a:t>
            </a:r>
            <a:r>
              <a:rPr lang="ru-RU" sz="2400" dirty="0"/>
              <a:t>— позволяет изменить каталог, который по умолчанию открывает </a:t>
            </a:r>
            <a:r>
              <a:rPr lang="ru-RU" sz="2400" dirty="0" err="1">
                <a:latin typeface="Utsaah" pitchFamily="34" charset="0"/>
                <a:cs typeface="Utsaah" pitchFamily="34" charset="0"/>
              </a:rPr>
              <a:t>Word</a:t>
            </a:r>
            <a:r>
              <a:rPr lang="ru-RU" sz="2400" dirty="0"/>
              <a:t> при работе с документами (по умолчанию задан, конечно, каталог </a:t>
            </a:r>
            <a:r>
              <a:rPr lang="ru-RU" sz="2400" b="1" dirty="0"/>
              <a:t>Мои документы</a:t>
            </a:r>
            <a:r>
              <a:rPr lang="ru-RU" sz="2400" dirty="0"/>
              <a:t>);</a:t>
            </a:r>
          </a:p>
          <a:p>
            <a:pPr marL="0" indent="0">
              <a:buNone/>
            </a:pPr>
            <a:r>
              <a:rPr lang="ru-RU" sz="2400" b="1" dirty="0" err="1">
                <a:solidFill>
                  <a:srgbClr val="006BBC"/>
                </a:solidFill>
                <a:latin typeface="Utsaah" pitchFamily="34" charset="0"/>
                <a:cs typeface="Utsaah" pitchFamily="34" charset="0"/>
              </a:rPr>
              <a:t>CheckGrammar</a:t>
            </a:r>
            <a:r>
              <a:rPr lang="ru-RU" sz="2400" b="1" dirty="0">
                <a:solidFill>
                  <a:srgbClr val="006BBC"/>
                </a:solidFill>
                <a:latin typeface="Utsaah" pitchFamily="34" charset="0"/>
                <a:cs typeface="Utsaah" pitchFamily="34" charset="0"/>
              </a:rPr>
              <a:t>()</a:t>
            </a:r>
            <a:r>
              <a:rPr lang="ru-RU" sz="2400" dirty="0">
                <a:latin typeface="Utsaah" pitchFamily="34" charset="0"/>
                <a:cs typeface="Utsaah" pitchFamily="34" charset="0"/>
              </a:rPr>
              <a:t> и </a:t>
            </a:r>
            <a:r>
              <a:rPr lang="ru-RU" sz="2400" b="1" dirty="0" err="1">
                <a:solidFill>
                  <a:srgbClr val="006BBC"/>
                </a:solidFill>
                <a:latin typeface="Utsaah" pitchFamily="34" charset="0"/>
                <a:cs typeface="Utsaah" pitchFamily="34" charset="0"/>
              </a:rPr>
              <a:t>CheckSpelling</a:t>
            </a:r>
            <a:r>
              <a:rPr lang="ru-RU" sz="2400" b="1" dirty="0">
                <a:solidFill>
                  <a:srgbClr val="006BBC"/>
                </a:solidFill>
                <a:latin typeface="Utsaah" pitchFamily="34" charset="0"/>
                <a:cs typeface="Utsaah" pitchFamily="34" charset="0"/>
              </a:rPr>
              <a:t>()</a:t>
            </a:r>
            <a:r>
              <a:rPr lang="ru-RU" sz="2400" dirty="0">
                <a:latin typeface="Utsaah" pitchFamily="34" charset="0"/>
                <a:cs typeface="Utsaah" pitchFamily="34" charset="0"/>
              </a:rPr>
              <a:t> </a:t>
            </a:r>
            <a:r>
              <a:rPr lang="ru-RU" sz="2400" dirty="0"/>
              <a:t>— позволяют проверить грамматику и орфографию для передаваемых символьных значений. </a:t>
            </a:r>
          </a:p>
          <a:p>
            <a:pPr marL="0" indent="0">
              <a:buNone/>
            </a:pPr>
            <a:r>
              <a:rPr lang="ru-RU" sz="2400" b="1" dirty="0" err="1">
                <a:solidFill>
                  <a:srgbClr val="006BBC"/>
                </a:solidFill>
                <a:latin typeface="Utsaah" pitchFamily="34" charset="0"/>
                <a:cs typeface="Utsaah" pitchFamily="34" charset="0"/>
              </a:rPr>
              <a:t>CleanString</a:t>
            </a:r>
            <a:r>
              <a:rPr lang="ru-RU" sz="2400" b="1" dirty="0">
                <a:solidFill>
                  <a:srgbClr val="006BBC"/>
                </a:solidFill>
                <a:latin typeface="Utsaah" pitchFamily="34" charset="0"/>
                <a:cs typeface="Utsaah" pitchFamily="34" charset="0"/>
              </a:rPr>
              <a:t>()</a:t>
            </a:r>
            <a:r>
              <a:rPr lang="ru-RU" sz="2400" dirty="0">
                <a:latin typeface="Utsaah" pitchFamily="34" charset="0"/>
                <a:cs typeface="Utsaah" pitchFamily="34" charset="0"/>
              </a:rPr>
              <a:t> — </a:t>
            </a:r>
            <a:r>
              <a:rPr lang="ru-RU" sz="2400" dirty="0"/>
              <a:t> позволяет "чистить" передаваемое символьное значение (полученное, например, от объектов </a:t>
            </a:r>
            <a:r>
              <a:rPr lang="ru-RU" sz="2400" dirty="0" err="1">
                <a:latin typeface="Utsaah" pitchFamily="34" charset="0"/>
                <a:cs typeface="Utsaah" pitchFamily="34" charset="0"/>
              </a:rPr>
              <a:t>Selection</a:t>
            </a:r>
            <a:r>
              <a:rPr lang="ru-RU" sz="2400" dirty="0"/>
              <a:t> или </a:t>
            </a:r>
            <a:r>
              <a:rPr lang="ru-RU" sz="2400" dirty="0" err="1">
                <a:latin typeface="Utsaah" pitchFamily="34" charset="0"/>
                <a:cs typeface="Utsaah" pitchFamily="34" charset="0"/>
              </a:rPr>
              <a:t>Range</a:t>
            </a:r>
            <a:r>
              <a:rPr lang="ru-RU" sz="2400" dirty="0">
                <a:latin typeface="Utsaah" pitchFamily="34" charset="0"/>
                <a:cs typeface="Utsaah" pitchFamily="34" charset="0"/>
              </a:rPr>
              <a:t>)</a:t>
            </a:r>
            <a:r>
              <a:rPr lang="ru-RU" sz="2400" dirty="0"/>
              <a:t> от специальных символов </a:t>
            </a:r>
            <a:r>
              <a:rPr lang="ru-RU" sz="2400" dirty="0" err="1">
                <a:latin typeface="Utsaah" pitchFamily="34" charset="0"/>
                <a:cs typeface="Utsaah" pitchFamily="34" charset="0"/>
              </a:rPr>
              <a:t>Word</a:t>
            </a:r>
            <a:r>
              <a:rPr lang="ru-RU" sz="2400" dirty="0"/>
              <a:t> и превращает их в обычный текст, как будто он был набран в блокноте.</a:t>
            </a:r>
          </a:p>
          <a:p>
            <a:pPr marL="0" indent="0">
              <a:buNone/>
            </a:pPr>
            <a:endParaRPr lang="ru-RU" sz="2400" dirty="0"/>
          </a:p>
        </p:txBody>
      </p:sp>
    </p:spTree>
    <p:extLst>
      <p:ext uri="{BB962C8B-B14F-4D97-AF65-F5344CB8AC3E}">
        <p14:creationId xmlns:p14="http://schemas.microsoft.com/office/powerpoint/2010/main" val="517578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928992" cy="6552728"/>
          </a:xfrm>
        </p:spPr>
        <p:txBody>
          <a:bodyPr>
            <a:noAutofit/>
          </a:bodyPr>
          <a:lstStyle/>
          <a:p>
            <a:pPr marL="0" indent="0">
              <a:buNone/>
            </a:pPr>
            <a:r>
              <a:rPr lang="ru-RU" sz="2000" b="1" dirty="0" err="1">
                <a:solidFill>
                  <a:srgbClr val="006BBC"/>
                </a:solidFill>
                <a:latin typeface="Utsaah" pitchFamily="34" charset="0"/>
                <a:cs typeface="Utsaah" pitchFamily="34" charset="0"/>
              </a:rPr>
              <a:t>DefaultWebOptions</a:t>
            </a:r>
            <a:r>
              <a:rPr lang="ru-RU" sz="2000" b="1" dirty="0">
                <a:solidFill>
                  <a:srgbClr val="006BBC"/>
                </a:solidFill>
                <a:latin typeface="Utsaah" pitchFamily="34" charset="0"/>
                <a:cs typeface="Utsaah" pitchFamily="34" charset="0"/>
              </a:rPr>
              <a:t>()</a:t>
            </a:r>
            <a:r>
              <a:rPr lang="ru-RU" sz="2000" dirty="0">
                <a:latin typeface="Utsaah" pitchFamily="34" charset="0"/>
                <a:cs typeface="Utsaah" pitchFamily="34" charset="0"/>
              </a:rPr>
              <a:t> </a:t>
            </a:r>
            <a:r>
              <a:rPr lang="ru-RU" sz="2000" dirty="0"/>
              <a:t>— возвращает одноименный объект, при помощи которого можно определить множество свойств, используемых при сохранении документа </a:t>
            </a:r>
            <a:r>
              <a:rPr lang="ru-RU" sz="2000" dirty="0" err="1">
                <a:latin typeface="Utsaah" pitchFamily="34" charset="0"/>
                <a:cs typeface="Utsaah" pitchFamily="34" charset="0"/>
              </a:rPr>
              <a:t>Word</a:t>
            </a:r>
            <a:r>
              <a:rPr lang="ru-RU" sz="2000" dirty="0">
                <a:latin typeface="Utsaah" pitchFamily="34" charset="0"/>
                <a:cs typeface="Utsaah" pitchFamily="34" charset="0"/>
              </a:rPr>
              <a:t> </a:t>
            </a:r>
            <a:r>
              <a:rPr lang="ru-RU" sz="2000" dirty="0"/>
              <a:t>в формате </a:t>
            </a:r>
            <a:r>
              <a:rPr lang="ru-RU" sz="2000" dirty="0">
                <a:latin typeface="Utsaah" pitchFamily="34" charset="0"/>
                <a:cs typeface="Utsaah" pitchFamily="34" charset="0"/>
              </a:rPr>
              <a:t>HTM</a:t>
            </a:r>
            <a:r>
              <a:rPr lang="ru-RU" sz="2000" dirty="0"/>
              <a:t>L (кодировка, работа с изображениями, CSS, с какими браузерами обеспечивать совместимость и т. п.).</a:t>
            </a:r>
          </a:p>
          <a:p>
            <a:pPr marL="0" indent="0">
              <a:buNone/>
            </a:pPr>
            <a:r>
              <a:rPr lang="ru-RU" sz="2000" b="1" dirty="0" err="1">
                <a:solidFill>
                  <a:srgbClr val="006BBC"/>
                </a:solidFill>
                <a:latin typeface="Utsaah" pitchFamily="34" charset="0"/>
                <a:cs typeface="Utsaah" pitchFamily="34" charset="0"/>
              </a:rPr>
              <a:t>GoBack</a:t>
            </a:r>
            <a:r>
              <a:rPr lang="ru-RU" sz="2000" b="1" dirty="0">
                <a:solidFill>
                  <a:srgbClr val="006BBC"/>
                </a:solidFill>
                <a:latin typeface="Utsaah" pitchFamily="34" charset="0"/>
                <a:cs typeface="Utsaah" pitchFamily="34" charset="0"/>
              </a:rPr>
              <a:t>() </a:t>
            </a:r>
            <a:r>
              <a:rPr lang="ru-RU" sz="2000" dirty="0"/>
              <a:t>— обеспечивает переход на последнее место редактирования в документе. </a:t>
            </a:r>
            <a:r>
              <a:rPr lang="ru-RU" sz="2000" dirty="0" err="1"/>
              <a:t>Word</a:t>
            </a:r>
            <a:r>
              <a:rPr lang="ru-RU" sz="2000" dirty="0"/>
              <a:t> сохраняет с документом три последние точки редактирования, так что открыть последний документ в </a:t>
            </a:r>
            <a:r>
              <a:rPr lang="ru-RU" sz="2000" dirty="0" err="1"/>
              <a:t>Word</a:t>
            </a:r>
            <a:r>
              <a:rPr lang="ru-RU" sz="2000" dirty="0"/>
              <a:t> и перейти на точку, где вы остановились, можно очень просто:</a:t>
            </a:r>
          </a:p>
          <a:p>
            <a:pPr marL="0" indent="0">
              <a:buNone/>
            </a:pPr>
            <a:r>
              <a:rPr lang="ru-RU" sz="2000" dirty="0" err="1">
                <a:latin typeface="Utsaah" pitchFamily="34" charset="0"/>
                <a:cs typeface="Utsaah" pitchFamily="34" charset="0"/>
              </a:rPr>
              <a:t>RecentFiles</a:t>
            </a:r>
            <a:r>
              <a:rPr lang="ru-RU" sz="2000" dirty="0">
                <a:latin typeface="Utsaah" pitchFamily="34" charset="0"/>
                <a:cs typeface="Utsaah" pitchFamily="34" charset="0"/>
              </a:rPr>
              <a:t>(1).</a:t>
            </a:r>
            <a:r>
              <a:rPr lang="ru-RU" sz="2000" dirty="0" err="1">
                <a:latin typeface="Utsaah" pitchFamily="34" charset="0"/>
                <a:cs typeface="Utsaah" pitchFamily="34" charset="0"/>
              </a:rPr>
              <a:t>Open</a:t>
            </a:r>
            <a:endParaRPr lang="ru-RU" sz="2000" dirty="0">
              <a:latin typeface="Utsaah" pitchFamily="34" charset="0"/>
              <a:cs typeface="Utsaah" pitchFamily="34" charset="0"/>
            </a:endParaRPr>
          </a:p>
          <a:p>
            <a:pPr marL="0" indent="0">
              <a:buNone/>
            </a:pPr>
            <a:r>
              <a:rPr lang="ru-RU" sz="2000" dirty="0" err="1">
                <a:latin typeface="Utsaah" pitchFamily="34" charset="0"/>
                <a:cs typeface="Utsaah" pitchFamily="34" charset="0"/>
              </a:rPr>
              <a:t>Application.GoBack</a:t>
            </a:r>
            <a:endParaRPr lang="ru-RU" sz="2000" dirty="0">
              <a:latin typeface="Utsaah" pitchFamily="34" charset="0"/>
              <a:cs typeface="Utsaah" pitchFamily="34" charset="0"/>
            </a:endParaRPr>
          </a:p>
          <a:p>
            <a:pPr marL="0" indent="0">
              <a:buNone/>
            </a:pPr>
            <a:r>
              <a:rPr lang="ru-RU" sz="2000" b="1" dirty="0" err="1">
                <a:solidFill>
                  <a:srgbClr val="006BBC"/>
                </a:solidFill>
                <a:latin typeface="Utsaah" pitchFamily="34" charset="0"/>
                <a:cs typeface="Utsaah" pitchFamily="34" charset="0"/>
              </a:rPr>
              <a:t>GoForward</a:t>
            </a:r>
            <a:r>
              <a:rPr lang="ru-RU" sz="2000" b="1" dirty="0">
                <a:solidFill>
                  <a:srgbClr val="006BBC"/>
                </a:solidFill>
                <a:latin typeface="Utsaah" pitchFamily="34" charset="0"/>
                <a:cs typeface="Utsaah" pitchFamily="34" charset="0"/>
              </a:rPr>
              <a:t>() </a:t>
            </a:r>
            <a:r>
              <a:rPr lang="ru-RU" sz="2000" dirty="0"/>
              <a:t>— обеспечивает переход вперед по точкам сохранения.</a:t>
            </a:r>
          </a:p>
          <a:p>
            <a:pPr marL="0" indent="0">
              <a:buNone/>
            </a:pPr>
            <a:r>
              <a:rPr lang="ru-RU" sz="2000" b="1" dirty="0" err="1">
                <a:solidFill>
                  <a:srgbClr val="006BBC"/>
                </a:solidFill>
                <a:latin typeface="Utsaah" pitchFamily="34" charset="0"/>
                <a:cs typeface="Utsaah" pitchFamily="34" charset="0"/>
              </a:rPr>
              <a:t>KeyBoard</a:t>
            </a:r>
            <a:r>
              <a:rPr lang="ru-RU" sz="2000" b="1" dirty="0">
                <a:solidFill>
                  <a:srgbClr val="006BBC"/>
                </a:solidFill>
                <a:latin typeface="Utsaah" pitchFamily="34" charset="0"/>
                <a:cs typeface="Utsaah" pitchFamily="34" charset="0"/>
              </a:rPr>
              <a:t>() </a:t>
            </a:r>
            <a:r>
              <a:rPr lang="ru-RU" sz="2000" dirty="0"/>
              <a:t>— позволяет программным способом переключать раскладку клавиатуры в </a:t>
            </a:r>
            <a:r>
              <a:rPr lang="ru-RU" sz="2000" dirty="0" err="1"/>
              <a:t>Word</a:t>
            </a:r>
            <a:r>
              <a:rPr lang="ru-RU" sz="2000" dirty="0"/>
              <a:t>, уберегая таким образом пользователей от ошибок. Переключение на русский язык выглядит так:</a:t>
            </a:r>
          </a:p>
          <a:p>
            <a:pPr marL="0" indent="0">
              <a:buNone/>
            </a:pPr>
            <a:r>
              <a:rPr lang="ru-RU" sz="2000" dirty="0" err="1">
                <a:latin typeface="Utsaah" pitchFamily="34" charset="0"/>
                <a:cs typeface="Utsaah" pitchFamily="34" charset="0"/>
              </a:rPr>
              <a:t>Application.Keyboard</a:t>
            </a:r>
            <a:r>
              <a:rPr lang="ru-RU" sz="2000" dirty="0">
                <a:latin typeface="Utsaah" pitchFamily="34" charset="0"/>
                <a:cs typeface="Utsaah" pitchFamily="34" charset="0"/>
              </a:rPr>
              <a:t> 1049</a:t>
            </a:r>
          </a:p>
          <a:p>
            <a:pPr marL="0" indent="0">
              <a:buNone/>
            </a:pPr>
            <a:r>
              <a:rPr lang="ru-RU" sz="2000" dirty="0"/>
              <a:t>а на английский:</a:t>
            </a:r>
          </a:p>
          <a:p>
            <a:pPr marL="0" indent="0">
              <a:buNone/>
            </a:pPr>
            <a:r>
              <a:rPr lang="ru-RU" sz="2000" dirty="0" err="1">
                <a:latin typeface="Utsaah" pitchFamily="34" charset="0"/>
                <a:cs typeface="Utsaah" pitchFamily="34" charset="0"/>
              </a:rPr>
              <a:t>Application.Keyboard</a:t>
            </a:r>
            <a:r>
              <a:rPr lang="ru-RU" sz="2000" dirty="0">
                <a:latin typeface="Utsaah" pitchFamily="34" charset="0"/>
                <a:cs typeface="Utsaah" pitchFamily="34" charset="0"/>
              </a:rPr>
              <a:t> 1033</a:t>
            </a:r>
          </a:p>
          <a:p>
            <a:pPr marL="0" indent="0">
              <a:buNone/>
            </a:pPr>
            <a:r>
              <a:rPr lang="ru-RU" sz="2000" dirty="0"/>
              <a:t>Если этому методу ничего не передавать, он вернет текущую раскладку клавиатуры.</a:t>
            </a:r>
          </a:p>
          <a:p>
            <a:endParaRPr lang="ru-RU" sz="2000" dirty="0"/>
          </a:p>
        </p:txBody>
      </p:sp>
    </p:spTree>
    <p:extLst>
      <p:ext uri="{BB962C8B-B14F-4D97-AF65-F5344CB8AC3E}">
        <p14:creationId xmlns:p14="http://schemas.microsoft.com/office/powerpoint/2010/main" val="61705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04664"/>
            <a:ext cx="8784976" cy="6192688"/>
          </a:xfrm>
        </p:spPr>
        <p:txBody>
          <a:bodyPr>
            <a:normAutofit fontScale="62500" lnSpcReduction="20000"/>
          </a:bodyPr>
          <a:lstStyle/>
          <a:p>
            <a:pPr marL="0" indent="0">
              <a:buNone/>
            </a:pPr>
            <a:r>
              <a:rPr lang="ru-RU" sz="3800" b="1" dirty="0" err="1">
                <a:solidFill>
                  <a:srgbClr val="006BBC"/>
                </a:solidFill>
                <a:latin typeface="Utsaah" pitchFamily="34" charset="0"/>
                <a:cs typeface="Utsaah" pitchFamily="34" charset="0"/>
              </a:rPr>
              <a:t>KeyString</a:t>
            </a:r>
            <a:r>
              <a:rPr lang="ru-RU" sz="3800" b="1" dirty="0">
                <a:solidFill>
                  <a:srgbClr val="006BBC"/>
                </a:solidFill>
                <a:latin typeface="Utsaah" pitchFamily="34" charset="0"/>
                <a:cs typeface="Utsaah" pitchFamily="34" charset="0"/>
              </a:rPr>
              <a:t>() </a:t>
            </a:r>
            <a:r>
              <a:rPr lang="ru-RU" sz="3800" dirty="0"/>
              <a:t>— метод, обратный </a:t>
            </a:r>
            <a:r>
              <a:rPr lang="ru-RU" sz="3800" dirty="0" err="1">
                <a:latin typeface="Utsaah" pitchFamily="34" charset="0"/>
                <a:cs typeface="Utsaah" pitchFamily="34" charset="0"/>
              </a:rPr>
              <a:t>BuildKeyCode</a:t>
            </a:r>
            <a:r>
              <a:rPr lang="ru-RU" sz="3800" dirty="0">
                <a:latin typeface="Utsaah" pitchFamily="34" charset="0"/>
                <a:cs typeface="Utsaah" pitchFamily="34" charset="0"/>
              </a:rPr>
              <a:t>(), </a:t>
            </a:r>
            <a:r>
              <a:rPr lang="ru-RU" sz="3800" dirty="0"/>
              <a:t>возвращает клавиатурную комбинацию для данного уникального идентификатора.</a:t>
            </a:r>
          </a:p>
          <a:p>
            <a:pPr marL="0" indent="0">
              <a:buNone/>
            </a:pPr>
            <a:r>
              <a:rPr lang="ru-RU" sz="3800" b="1" dirty="0" err="1">
                <a:solidFill>
                  <a:srgbClr val="006BBC"/>
                </a:solidFill>
                <a:latin typeface="Utsaah" pitchFamily="34" charset="0"/>
                <a:cs typeface="Utsaah" pitchFamily="34" charset="0"/>
              </a:rPr>
              <a:t>ListCommands</a:t>
            </a:r>
            <a:r>
              <a:rPr lang="ru-RU" sz="3800" b="1" dirty="0">
                <a:solidFill>
                  <a:srgbClr val="006BBC"/>
                </a:solidFill>
                <a:latin typeface="Utsaah" pitchFamily="34" charset="0"/>
                <a:cs typeface="Utsaah" pitchFamily="34" charset="0"/>
              </a:rPr>
              <a:t>()</a:t>
            </a:r>
            <a:r>
              <a:rPr lang="ru-RU" sz="3800" dirty="0">
                <a:latin typeface="Utsaah" pitchFamily="34" charset="0"/>
                <a:cs typeface="Utsaah" pitchFamily="34" charset="0"/>
              </a:rPr>
              <a:t> </a:t>
            </a:r>
            <a:r>
              <a:rPr lang="ru-RU" sz="3800" dirty="0"/>
              <a:t>— создает новый документ и выводит в нем в виде таблицы справочник по методам и клавиатурным комбинациям </a:t>
            </a:r>
            <a:r>
              <a:rPr lang="ru-RU" sz="3800" dirty="0" err="1"/>
              <a:t>Word</a:t>
            </a:r>
            <a:r>
              <a:rPr lang="ru-RU" sz="3800" dirty="0"/>
              <a:t>, как стандартным, так и назначенным вами.</a:t>
            </a:r>
          </a:p>
          <a:p>
            <a:pPr marL="0" indent="0">
              <a:buNone/>
            </a:pPr>
            <a:r>
              <a:rPr lang="ru-RU" sz="3800" b="1" dirty="0" err="1">
                <a:solidFill>
                  <a:srgbClr val="006BBC"/>
                </a:solidFill>
                <a:latin typeface="Utsaah" pitchFamily="34" charset="0"/>
                <a:cs typeface="Utsaah" pitchFamily="34" charset="0"/>
              </a:rPr>
              <a:t>OnTime</a:t>
            </a:r>
            <a:r>
              <a:rPr lang="ru-RU" sz="3800" b="1" dirty="0">
                <a:solidFill>
                  <a:srgbClr val="006BBC"/>
                </a:solidFill>
                <a:latin typeface="Utsaah" pitchFamily="34" charset="0"/>
                <a:cs typeface="Utsaah" pitchFamily="34" charset="0"/>
              </a:rPr>
              <a:t>()</a:t>
            </a:r>
            <a:r>
              <a:rPr lang="ru-RU" sz="3800" dirty="0">
                <a:latin typeface="Utsaah" pitchFamily="34" charset="0"/>
                <a:cs typeface="Utsaah" pitchFamily="34" charset="0"/>
              </a:rPr>
              <a:t> </a:t>
            </a:r>
            <a:r>
              <a:rPr lang="ru-RU" sz="3800" dirty="0"/>
              <a:t>— позволяет выполнить макрос </a:t>
            </a:r>
            <a:r>
              <a:rPr lang="ru-RU" sz="3800" dirty="0" err="1"/>
              <a:t>Word</a:t>
            </a:r>
            <a:r>
              <a:rPr lang="ru-RU" sz="3800" dirty="0"/>
              <a:t> либо в указанное время, либо по прошествии какого-то времени. В </a:t>
            </a:r>
            <a:r>
              <a:rPr lang="ru-RU" sz="3800" dirty="0" err="1"/>
              <a:t>Word</a:t>
            </a:r>
            <a:r>
              <a:rPr lang="ru-RU" sz="3800" dirty="0"/>
              <a:t> одновременно может работать только один таймер. При помощи этого метода можно выполнять ресурсоемкие операции в автоматическом режиме.</a:t>
            </a:r>
          </a:p>
          <a:p>
            <a:pPr marL="0" indent="0">
              <a:buNone/>
            </a:pPr>
            <a:r>
              <a:rPr lang="ru-RU" sz="3800" b="1" dirty="0" err="1">
                <a:solidFill>
                  <a:srgbClr val="006BBC"/>
                </a:solidFill>
                <a:latin typeface="Utsaah" pitchFamily="34" charset="0"/>
                <a:cs typeface="Utsaah" pitchFamily="34" charset="0"/>
              </a:rPr>
              <a:t>OrganizerCopy</a:t>
            </a:r>
            <a:r>
              <a:rPr lang="ru-RU" sz="3800" b="1" dirty="0">
                <a:solidFill>
                  <a:srgbClr val="006BBC"/>
                </a:solidFill>
                <a:latin typeface="Utsaah" pitchFamily="34" charset="0"/>
                <a:cs typeface="Utsaah" pitchFamily="34" charset="0"/>
              </a:rPr>
              <a:t>() </a:t>
            </a:r>
            <a:r>
              <a:rPr lang="ru-RU" sz="3800" dirty="0"/>
              <a:t>— позволяет скопировать макрос, панель инструментов, запись </a:t>
            </a:r>
            <a:r>
              <a:rPr lang="ru-RU" sz="3800" dirty="0" err="1"/>
              <a:t>автотекста</a:t>
            </a:r>
            <a:r>
              <a:rPr lang="ru-RU" sz="3800" dirty="0"/>
              <a:t> или стиль из одного документа в другой. Для удаления и переименования этих элементов предусмотрены методы </a:t>
            </a:r>
            <a:r>
              <a:rPr lang="ru-RU" sz="3800" b="1" dirty="0" err="1">
                <a:solidFill>
                  <a:srgbClr val="006BBC"/>
                </a:solidFill>
                <a:latin typeface="Utsaah" pitchFamily="34" charset="0"/>
                <a:cs typeface="Utsaah" pitchFamily="34" charset="0"/>
              </a:rPr>
              <a:t>OrganizerDelete</a:t>
            </a:r>
            <a:r>
              <a:rPr lang="ru-RU" sz="3800" b="1" dirty="0">
                <a:solidFill>
                  <a:srgbClr val="006BBC"/>
                </a:solidFill>
                <a:latin typeface="Utsaah" pitchFamily="34" charset="0"/>
                <a:cs typeface="Utsaah" pitchFamily="34" charset="0"/>
              </a:rPr>
              <a:t>() </a:t>
            </a:r>
            <a:r>
              <a:rPr lang="ru-RU" sz="3800" dirty="0"/>
              <a:t>и </a:t>
            </a:r>
            <a:r>
              <a:rPr lang="ru-RU" sz="3800" b="1" dirty="0" err="1">
                <a:solidFill>
                  <a:srgbClr val="006BBC"/>
                </a:solidFill>
                <a:latin typeface="Utsaah" pitchFamily="34" charset="0"/>
                <a:cs typeface="Utsaah" pitchFamily="34" charset="0"/>
              </a:rPr>
              <a:t>OrganizerRename</a:t>
            </a:r>
            <a:r>
              <a:rPr lang="ru-RU" sz="3800" b="1" dirty="0">
                <a:solidFill>
                  <a:srgbClr val="006BBC"/>
                </a:solidFill>
                <a:latin typeface="Utsaah" pitchFamily="34" charset="0"/>
                <a:cs typeface="Utsaah" pitchFamily="34" charset="0"/>
              </a:rPr>
              <a:t>().</a:t>
            </a:r>
          </a:p>
          <a:p>
            <a:pPr marL="0" indent="0">
              <a:buNone/>
            </a:pPr>
            <a:r>
              <a:rPr lang="ru-RU" sz="3800" b="1" dirty="0" err="1">
                <a:solidFill>
                  <a:srgbClr val="006BBC"/>
                </a:solidFill>
                <a:latin typeface="Utsaah" pitchFamily="34" charset="0"/>
                <a:cs typeface="Utsaah" pitchFamily="34" charset="0"/>
              </a:rPr>
              <a:t>PrintOut</a:t>
            </a:r>
            <a:r>
              <a:rPr lang="ru-RU" sz="3800" b="1" dirty="0">
                <a:solidFill>
                  <a:srgbClr val="006BBC"/>
                </a:solidFill>
                <a:latin typeface="Utsaah" pitchFamily="34" charset="0"/>
                <a:cs typeface="Utsaah" pitchFamily="34" charset="0"/>
              </a:rPr>
              <a:t>()</a:t>
            </a:r>
            <a:r>
              <a:rPr lang="ru-RU" sz="3800" dirty="0"/>
              <a:t> — метод, который принимает огромное количество параметров (все необязательные) и позволяет вывести на печать весь документ или его часть. Может использоваться для объектов </a:t>
            </a:r>
            <a:r>
              <a:rPr lang="ru-RU" sz="3800" dirty="0" err="1">
                <a:latin typeface="Utsaah" pitchFamily="34" charset="0"/>
                <a:cs typeface="Utsaah" pitchFamily="34" charset="0"/>
              </a:rPr>
              <a:t>Application</a:t>
            </a:r>
            <a:r>
              <a:rPr lang="ru-RU" sz="3800" dirty="0"/>
              <a:t>, </a:t>
            </a:r>
            <a:r>
              <a:rPr lang="ru-RU" sz="3800" dirty="0" err="1">
                <a:latin typeface="Utsaah" pitchFamily="34" charset="0"/>
                <a:cs typeface="Utsaah" pitchFamily="34" charset="0"/>
              </a:rPr>
              <a:t>Document</a:t>
            </a:r>
            <a:r>
              <a:rPr lang="ru-RU" sz="3800" dirty="0">
                <a:latin typeface="Utsaah" pitchFamily="34" charset="0"/>
                <a:cs typeface="Utsaah" pitchFamily="34" charset="0"/>
              </a:rPr>
              <a:t> и </a:t>
            </a:r>
            <a:r>
              <a:rPr lang="ru-RU" sz="3800" dirty="0" err="1">
                <a:latin typeface="Utsaah" pitchFamily="34" charset="0"/>
                <a:cs typeface="Utsaah" pitchFamily="34" charset="0"/>
              </a:rPr>
              <a:t>Window</a:t>
            </a:r>
            <a:r>
              <a:rPr lang="ru-RU" sz="3800" dirty="0">
                <a:latin typeface="Utsaah" pitchFamily="34" charset="0"/>
                <a:cs typeface="Utsaah" pitchFamily="34" charset="0"/>
              </a:rPr>
              <a:t>.</a:t>
            </a:r>
          </a:p>
          <a:p>
            <a:pPr marL="0" indent="0">
              <a:buNone/>
            </a:pPr>
            <a:endParaRPr lang="ru-RU" dirty="0"/>
          </a:p>
        </p:txBody>
      </p:sp>
    </p:spTree>
    <p:extLst>
      <p:ext uri="{BB962C8B-B14F-4D97-AF65-F5344CB8AC3E}">
        <p14:creationId xmlns:p14="http://schemas.microsoft.com/office/powerpoint/2010/main" val="1194130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84976" cy="6336704"/>
          </a:xfrm>
        </p:spPr>
        <p:txBody>
          <a:bodyPr>
            <a:normAutofit fontScale="85000" lnSpcReduction="20000"/>
          </a:bodyPr>
          <a:lstStyle/>
          <a:p>
            <a:pPr marL="0" indent="0">
              <a:buNone/>
            </a:pPr>
            <a:r>
              <a:rPr lang="ru-RU" sz="3600" b="1" dirty="0" err="1">
                <a:solidFill>
                  <a:srgbClr val="006BBC"/>
                </a:solidFill>
                <a:latin typeface="Utsaah" pitchFamily="34" charset="0"/>
                <a:cs typeface="Utsaah" pitchFamily="34" charset="0"/>
              </a:rPr>
              <a:t>Quit</a:t>
            </a:r>
            <a:r>
              <a:rPr lang="ru-RU" sz="3600" b="1" dirty="0">
                <a:solidFill>
                  <a:srgbClr val="006BBC"/>
                </a:solidFill>
                <a:latin typeface="Utsaah" pitchFamily="34" charset="0"/>
                <a:cs typeface="Utsaah" pitchFamily="34" charset="0"/>
              </a:rPr>
              <a:t>() </a:t>
            </a:r>
            <a:r>
              <a:rPr lang="ru-RU" sz="3600" dirty="0"/>
              <a:t>— позволяет закрыть </a:t>
            </a:r>
            <a:r>
              <a:rPr lang="ru-RU" sz="3600" dirty="0" err="1"/>
              <a:t>Word</a:t>
            </a:r>
            <a:r>
              <a:rPr lang="ru-RU" sz="3600" dirty="0"/>
              <a:t> с сохранением или без сохранения документов.</a:t>
            </a:r>
          </a:p>
          <a:p>
            <a:pPr marL="0" indent="0">
              <a:buNone/>
            </a:pPr>
            <a:r>
              <a:rPr lang="ru-RU" sz="3600" b="1" dirty="0" err="1">
                <a:solidFill>
                  <a:srgbClr val="006BBC"/>
                </a:solidFill>
                <a:latin typeface="Utsaah" pitchFamily="34" charset="0"/>
                <a:cs typeface="Utsaah" pitchFamily="34" charset="0"/>
              </a:rPr>
              <a:t>Repeat</a:t>
            </a:r>
            <a:r>
              <a:rPr lang="ru-RU" sz="3600" b="1" dirty="0">
                <a:solidFill>
                  <a:srgbClr val="006BBC"/>
                </a:solidFill>
                <a:latin typeface="Utsaah" pitchFamily="34" charset="0"/>
                <a:cs typeface="Utsaah" pitchFamily="34" charset="0"/>
              </a:rPr>
              <a:t>() </a:t>
            </a:r>
            <a:r>
              <a:rPr lang="ru-RU" dirty="0"/>
              <a:t>— повторяет последнюю выполненную команду указанное количество раз.</a:t>
            </a:r>
          </a:p>
          <a:p>
            <a:pPr marL="0" indent="0">
              <a:buNone/>
            </a:pPr>
            <a:r>
              <a:rPr lang="ru-RU" sz="3600" b="1" dirty="0" err="1">
                <a:solidFill>
                  <a:srgbClr val="006BBC"/>
                </a:solidFill>
                <a:latin typeface="Utsaah" pitchFamily="34" charset="0"/>
                <a:cs typeface="Utsaah" pitchFamily="34" charset="0"/>
              </a:rPr>
              <a:t>ResetIgnoreAll</a:t>
            </a:r>
            <a:r>
              <a:rPr lang="ru-RU" sz="3600" b="1" dirty="0">
                <a:solidFill>
                  <a:srgbClr val="006BBC"/>
                </a:solidFill>
                <a:latin typeface="Utsaah" pitchFamily="34" charset="0"/>
                <a:cs typeface="Utsaah" pitchFamily="34" charset="0"/>
              </a:rPr>
              <a:t>() </a:t>
            </a:r>
            <a:r>
              <a:rPr lang="ru-RU" dirty="0"/>
              <a:t>— снять метку со всех фрагментов текста, помеченных как "без проверки" в ходе проверки орфографии.</a:t>
            </a:r>
          </a:p>
          <a:p>
            <a:pPr marL="0" indent="0">
              <a:buNone/>
            </a:pPr>
            <a:r>
              <a:rPr lang="ru-RU" sz="3600" b="1" dirty="0" err="1">
                <a:solidFill>
                  <a:srgbClr val="006BBC"/>
                </a:solidFill>
                <a:latin typeface="Utsaah" pitchFamily="34" charset="0"/>
                <a:cs typeface="Utsaah" pitchFamily="34" charset="0"/>
              </a:rPr>
              <a:t>Run</a:t>
            </a:r>
            <a:r>
              <a:rPr lang="ru-RU" sz="3600" b="1" dirty="0">
                <a:solidFill>
                  <a:srgbClr val="006BBC"/>
                </a:solidFill>
                <a:latin typeface="Utsaah" pitchFamily="34" charset="0"/>
                <a:cs typeface="Utsaah" pitchFamily="34" charset="0"/>
              </a:rPr>
              <a:t>()</a:t>
            </a:r>
            <a:r>
              <a:rPr lang="ru-RU" sz="3700" dirty="0">
                <a:latin typeface="Utsaah" pitchFamily="34" charset="0"/>
                <a:cs typeface="Utsaah" pitchFamily="34" charset="0"/>
              </a:rPr>
              <a:t> </a:t>
            </a:r>
            <a:r>
              <a:rPr lang="ru-RU" dirty="0"/>
              <a:t>—  позволяет запустить процедуру/макрос из открытого шаблона или документа с передачей параметров.</a:t>
            </a:r>
          </a:p>
          <a:p>
            <a:pPr marL="0" indent="0">
              <a:buNone/>
            </a:pPr>
            <a:r>
              <a:rPr lang="ru-RU" sz="3600" b="1" dirty="0" err="1">
                <a:solidFill>
                  <a:srgbClr val="006BBC"/>
                </a:solidFill>
                <a:latin typeface="Utsaah" pitchFamily="34" charset="0"/>
                <a:cs typeface="Utsaah" pitchFamily="34" charset="0"/>
              </a:rPr>
              <a:t>ScreenRefresh</a:t>
            </a:r>
            <a:r>
              <a:rPr lang="ru-RU" sz="3600" b="1" dirty="0">
                <a:solidFill>
                  <a:srgbClr val="006BBC"/>
                </a:solidFill>
                <a:latin typeface="Utsaah" pitchFamily="34" charset="0"/>
                <a:cs typeface="Utsaah" pitchFamily="34" charset="0"/>
              </a:rPr>
              <a:t>() </a:t>
            </a:r>
            <a:r>
              <a:rPr lang="ru-RU" dirty="0"/>
              <a:t>— обновляет окно приложения. Обычно используется после того, как автоматическое обновление было отключено при помощи свойства </a:t>
            </a:r>
            <a:r>
              <a:rPr lang="ru-RU" dirty="0" err="1"/>
              <a:t>ScreenUpdating</a:t>
            </a:r>
            <a:r>
              <a:rPr lang="ru-RU" dirty="0"/>
              <a:t>.</a:t>
            </a:r>
          </a:p>
          <a:p>
            <a:pPr marL="0" indent="0">
              <a:buNone/>
            </a:pPr>
            <a:r>
              <a:rPr lang="ru-RU" sz="3600" b="1" dirty="0" err="1">
                <a:solidFill>
                  <a:srgbClr val="006BBC"/>
                </a:solidFill>
                <a:latin typeface="Utsaah" pitchFamily="34" charset="0"/>
                <a:cs typeface="Utsaah" pitchFamily="34" charset="0"/>
              </a:rPr>
              <a:t>ShowClipboard</a:t>
            </a:r>
            <a:r>
              <a:rPr lang="ru-RU" sz="3600" b="1" dirty="0">
                <a:solidFill>
                  <a:srgbClr val="006BBC"/>
                </a:solidFill>
                <a:latin typeface="Utsaah" pitchFamily="34" charset="0"/>
                <a:cs typeface="Utsaah" pitchFamily="34" charset="0"/>
              </a:rPr>
              <a:t>() </a:t>
            </a:r>
            <a:r>
              <a:rPr lang="ru-RU" dirty="0"/>
              <a:t>— отображает панель буфера обмена </a:t>
            </a:r>
            <a:r>
              <a:rPr lang="ru-RU" dirty="0" err="1"/>
              <a:t>Word</a:t>
            </a:r>
            <a:r>
              <a:rPr lang="ru-RU" dirty="0"/>
              <a:t> (если работаете с несколькими буферами).</a:t>
            </a:r>
          </a:p>
          <a:p>
            <a:pPr marL="0" indent="0">
              <a:buNone/>
            </a:pPr>
            <a:endParaRPr lang="ru-RU" dirty="0"/>
          </a:p>
        </p:txBody>
      </p:sp>
    </p:spTree>
    <p:extLst>
      <p:ext uri="{BB962C8B-B14F-4D97-AF65-F5344CB8AC3E}">
        <p14:creationId xmlns:p14="http://schemas.microsoft.com/office/powerpoint/2010/main" val="2483559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a:solidFill>
                  <a:srgbClr val="002060"/>
                </a:solidFill>
              </a:rPr>
              <a:t>События объекта </a:t>
            </a:r>
            <a:r>
              <a:rPr lang="en-US" b="1" i="1" dirty="0">
                <a:solidFill>
                  <a:srgbClr val="002060"/>
                </a:solidFill>
              </a:rPr>
              <a:t>Application</a:t>
            </a:r>
            <a:endParaRPr lang="ru-RU" dirty="0"/>
          </a:p>
        </p:txBody>
      </p:sp>
      <p:sp>
        <p:nvSpPr>
          <p:cNvPr id="3" name="Объект 2"/>
          <p:cNvSpPr>
            <a:spLocks noGrp="1"/>
          </p:cNvSpPr>
          <p:nvPr>
            <p:ph idx="1"/>
          </p:nvPr>
        </p:nvSpPr>
        <p:spPr>
          <a:xfrm>
            <a:off x="323528" y="1124744"/>
            <a:ext cx="8640960" cy="5112568"/>
          </a:xfrm>
        </p:spPr>
        <p:txBody>
          <a:bodyPr>
            <a:normAutofit fontScale="92500" lnSpcReduction="20000"/>
          </a:bodyPr>
          <a:lstStyle/>
          <a:p>
            <a:pPr marL="0" indent="0">
              <a:buNone/>
            </a:pPr>
            <a:r>
              <a:rPr lang="ru-RU" dirty="0"/>
              <a:t>У объекта </a:t>
            </a:r>
            <a:r>
              <a:rPr lang="ru-RU" sz="3600" dirty="0" err="1">
                <a:latin typeface="Utsaah" pitchFamily="34" charset="0"/>
                <a:cs typeface="Utsaah" pitchFamily="34" charset="0"/>
              </a:rPr>
              <a:t>Application</a:t>
            </a:r>
            <a:r>
              <a:rPr lang="ru-RU" dirty="0"/>
              <a:t> есть множество событий: </a:t>
            </a:r>
            <a:r>
              <a:rPr lang="ru-RU" i="1" dirty="0"/>
              <a:t>открытие, закрытие, сохранение и печать документа, щелчки мышью, активизация, выход из приложения </a:t>
            </a:r>
            <a:r>
              <a:rPr lang="ru-RU" dirty="0"/>
              <a:t>и т. п. </a:t>
            </a:r>
          </a:p>
          <a:p>
            <a:pPr marL="0" indent="0">
              <a:buNone/>
            </a:pPr>
            <a:r>
              <a:rPr lang="ru-RU" dirty="0"/>
              <a:t>События объекта </a:t>
            </a:r>
            <a:r>
              <a:rPr lang="ru-RU" sz="3600" dirty="0" err="1">
                <a:latin typeface="Utsaah" pitchFamily="34" charset="0"/>
                <a:cs typeface="Utsaah" pitchFamily="34" charset="0"/>
              </a:rPr>
              <a:t>Application</a:t>
            </a:r>
            <a:r>
              <a:rPr lang="ru-RU" dirty="0"/>
              <a:t> по умолчанию не отображаются в редакторе </a:t>
            </a:r>
            <a:r>
              <a:rPr lang="ru-RU" sz="3600" dirty="0" err="1">
                <a:latin typeface="Utsaah" pitchFamily="34" charset="0"/>
                <a:cs typeface="Utsaah" pitchFamily="34" charset="0"/>
              </a:rPr>
              <a:t>Visual</a:t>
            </a:r>
            <a:r>
              <a:rPr lang="ru-RU" sz="3600" dirty="0">
                <a:latin typeface="Utsaah" pitchFamily="34" charset="0"/>
                <a:cs typeface="Utsaah" pitchFamily="34" charset="0"/>
              </a:rPr>
              <a:t> </a:t>
            </a:r>
            <a:r>
              <a:rPr lang="ru-RU" sz="3600" dirty="0" err="1">
                <a:latin typeface="Utsaah" pitchFamily="34" charset="0"/>
                <a:cs typeface="Utsaah" pitchFamily="34" charset="0"/>
              </a:rPr>
              <a:t>Basic</a:t>
            </a:r>
            <a:r>
              <a:rPr lang="ru-RU" dirty="0"/>
              <a:t>. Чтобы они появились, в раздел </a:t>
            </a:r>
            <a:r>
              <a:rPr lang="ru-RU" sz="3600" dirty="0" err="1">
                <a:latin typeface="Utsaah" pitchFamily="34" charset="0"/>
                <a:cs typeface="Utsaah" pitchFamily="34" charset="0"/>
              </a:rPr>
              <a:t>Declarations</a:t>
            </a:r>
            <a:r>
              <a:rPr lang="ru-RU" dirty="0"/>
              <a:t> нужно поместить следующую строку кода:</a:t>
            </a:r>
          </a:p>
          <a:p>
            <a:pPr marL="0" indent="0">
              <a:buNone/>
            </a:pPr>
            <a:r>
              <a:rPr lang="ru-RU" sz="3600" dirty="0" err="1">
                <a:latin typeface="Utsaah" pitchFamily="34" charset="0"/>
                <a:cs typeface="Utsaah" pitchFamily="34" charset="0"/>
              </a:rPr>
              <a:t>Public</a:t>
            </a:r>
            <a:r>
              <a:rPr lang="ru-RU" sz="3600" dirty="0">
                <a:latin typeface="Utsaah" pitchFamily="34" charset="0"/>
                <a:cs typeface="Utsaah" pitchFamily="34" charset="0"/>
              </a:rPr>
              <a:t> </a:t>
            </a:r>
            <a:r>
              <a:rPr lang="ru-RU" sz="3600" dirty="0" err="1">
                <a:latin typeface="Utsaah" pitchFamily="34" charset="0"/>
                <a:cs typeface="Utsaah" pitchFamily="34" charset="0"/>
              </a:rPr>
              <a:t>WithEvents</a:t>
            </a:r>
            <a:r>
              <a:rPr lang="ru-RU" sz="3600" dirty="0">
                <a:latin typeface="Utsaah" pitchFamily="34" charset="0"/>
                <a:cs typeface="Utsaah" pitchFamily="34" charset="0"/>
              </a:rPr>
              <a:t> </a:t>
            </a:r>
            <a:r>
              <a:rPr lang="ru-RU" sz="3600" dirty="0" err="1">
                <a:latin typeface="Utsaah" pitchFamily="34" charset="0"/>
                <a:cs typeface="Utsaah" pitchFamily="34" charset="0"/>
              </a:rPr>
              <a:t>App</a:t>
            </a:r>
            <a:r>
              <a:rPr lang="ru-RU" sz="3600" dirty="0">
                <a:latin typeface="Utsaah" pitchFamily="34" charset="0"/>
                <a:cs typeface="Utsaah" pitchFamily="34" charset="0"/>
              </a:rPr>
              <a:t> </a:t>
            </a:r>
            <a:r>
              <a:rPr lang="ru-RU" sz="3600" dirty="0" err="1">
                <a:latin typeface="Utsaah" pitchFamily="34" charset="0"/>
                <a:cs typeface="Utsaah" pitchFamily="34" charset="0"/>
              </a:rPr>
              <a:t>As</a:t>
            </a:r>
            <a:r>
              <a:rPr lang="ru-RU" sz="3600" dirty="0">
                <a:latin typeface="Utsaah" pitchFamily="34" charset="0"/>
                <a:cs typeface="Utsaah" pitchFamily="34" charset="0"/>
              </a:rPr>
              <a:t> </a:t>
            </a:r>
            <a:r>
              <a:rPr lang="ru-RU" sz="3600" dirty="0" err="1">
                <a:latin typeface="Utsaah" pitchFamily="34" charset="0"/>
                <a:cs typeface="Utsaah" pitchFamily="34" charset="0"/>
              </a:rPr>
              <a:t>Word.Application</a:t>
            </a:r>
            <a:endParaRPr lang="ru-RU" sz="3600" dirty="0">
              <a:latin typeface="Utsaah" pitchFamily="34" charset="0"/>
              <a:cs typeface="Utsaah" pitchFamily="34" charset="0"/>
            </a:endParaRPr>
          </a:p>
          <a:p>
            <a:pPr marL="0" indent="0">
              <a:buNone/>
            </a:pPr>
            <a:r>
              <a:rPr lang="ru-RU" dirty="0"/>
              <a:t>В этом случае в списке объектов в окне редактора кода для форм появится объект </a:t>
            </a:r>
            <a:r>
              <a:rPr lang="ru-RU" sz="3600" dirty="0" err="1">
                <a:latin typeface="Utsaah" pitchFamily="34" charset="0"/>
                <a:cs typeface="Utsaah" pitchFamily="34" charset="0"/>
              </a:rPr>
              <a:t>App</a:t>
            </a:r>
            <a:r>
              <a:rPr lang="ru-RU" dirty="0"/>
              <a:t> со всеми необходимыми событиями.</a:t>
            </a:r>
          </a:p>
          <a:p>
            <a:pPr marL="0" indent="0">
              <a:buNone/>
            </a:pPr>
            <a:endParaRPr lang="ru-RU" dirty="0"/>
          </a:p>
        </p:txBody>
      </p:sp>
    </p:spTree>
    <p:extLst>
      <p:ext uri="{BB962C8B-B14F-4D97-AF65-F5344CB8AC3E}">
        <p14:creationId xmlns:p14="http://schemas.microsoft.com/office/powerpoint/2010/main" val="122813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Autofit/>
          </a:bodyPr>
          <a:lstStyle/>
          <a:p>
            <a:r>
              <a:rPr lang="ru-RU" sz="3600" b="1" dirty="0">
                <a:solidFill>
                  <a:srgbClr val="002060"/>
                </a:solidFill>
                <a:latin typeface="+mn-lt"/>
                <a:ea typeface="+mn-ea"/>
                <a:cs typeface="+mn-cs"/>
              </a:rPr>
              <a:t>Коллекция </a:t>
            </a:r>
            <a:r>
              <a:rPr lang="ru-RU" sz="3600" b="1" i="1" dirty="0" err="1">
                <a:solidFill>
                  <a:srgbClr val="002060"/>
                </a:solidFill>
                <a:latin typeface="+mn-lt"/>
                <a:ea typeface="+mn-ea"/>
                <a:cs typeface="+mn-cs"/>
              </a:rPr>
              <a:t>Documents</a:t>
            </a:r>
            <a:endParaRPr lang="ru-RU" sz="3600" b="1" i="1" dirty="0">
              <a:solidFill>
                <a:srgbClr val="002060"/>
              </a:solidFill>
              <a:latin typeface="+mn-lt"/>
              <a:ea typeface="+mn-ea"/>
              <a:cs typeface="+mn-cs"/>
            </a:endParaRPr>
          </a:p>
        </p:txBody>
      </p:sp>
      <p:sp>
        <p:nvSpPr>
          <p:cNvPr id="3" name="Объект 2"/>
          <p:cNvSpPr>
            <a:spLocks noGrp="1"/>
          </p:cNvSpPr>
          <p:nvPr>
            <p:ph idx="1"/>
          </p:nvPr>
        </p:nvSpPr>
        <p:spPr>
          <a:xfrm>
            <a:off x="107504" y="908720"/>
            <a:ext cx="8856984" cy="5760640"/>
          </a:xfrm>
        </p:spPr>
        <p:txBody>
          <a:bodyPr>
            <a:normAutofit/>
          </a:bodyPr>
          <a:lstStyle/>
          <a:p>
            <a:pPr>
              <a:buFontTx/>
              <a:buChar char="-"/>
            </a:pPr>
            <a:r>
              <a:rPr lang="ru-RU" sz="3000" dirty="0"/>
              <a:t>находится на одну ступень ниже объекта </a:t>
            </a:r>
            <a:r>
              <a:rPr lang="ru-RU" sz="3000" dirty="0" err="1">
                <a:latin typeface="Utsaah" pitchFamily="34" charset="0"/>
                <a:cs typeface="Utsaah" pitchFamily="34" charset="0"/>
              </a:rPr>
              <a:t>Application</a:t>
            </a:r>
            <a:r>
              <a:rPr lang="ru-RU" sz="3000" dirty="0"/>
              <a:t> в объектной модели </a:t>
            </a:r>
            <a:r>
              <a:rPr lang="ru-RU" sz="3000" dirty="0" err="1"/>
              <a:t>Word</a:t>
            </a:r>
            <a:r>
              <a:rPr lang="ru-RU" sz="3000" dirty="0"/>
              <a:t> (и по логике использования в приложениях)</a:t>
            </a:r>
            <a:r>
              <a:rPr lang="en-US" sz="3000" dirty="0"/>
              <a:t>;</a:t>
            </a:r>
            <a:endParaRPr lang="ru-RU" sz="3000" dirty="0"/>
          </a:p>
          <a:p>
            <a:pPr>
              <a:buFontTx/>
              <a:buChar char="-"/>
            </a:pPr>
            <a:r>
              <a:rPr lang="en-US" sz="3000" dirty="0"/>
              <a:t>c</a:t>
            </a:r>
            <a:r>
              <a:rPr lang="ru-RU" sz="3000" dirty="0" err="1"/>
              <a:t>остоит</a:t>
            </a:r>
            <a:r>
              <a:rPr lang="ru-RU" sz="3000" dirty="0"/>
              <a:t> из  объектов </a:t>
            </a:r>
            <a:r>
              <a:rPr lang="ru-RU" sz="3000" dirty="0" err="1">
                <a:latin typeface="Utsaah" pitchFamily="34" charset="0"/>
                <a:cs typeface="Utsaah" pitchFamily="34" charset="0"/>
              </a:rPr>
              <a:t>Document</a:t>
            </a:r>
            <a:r>
              <a:rPr lang="ru-RU" sz="3000" dirty="0"/>
              <a:t>.</a:t>
            </a:r>
          </a:p>
          <a:p>
            <a:pPr marL="0" indent="0">
              <a:buNone/>
            </a:pPr>
            <a:r>
              <a:rPr lang="ru-RU" sz="3000" dirty="0"/>
              <a:t>Чаще всего в программах нужно:</a:t>
            </a:r>
          </a:p>
          <a:p>
            <a:pPr marL="0" indent="0">
              <a:buNone/>
            </a:pPr>
            <a:r>
              <a:rPr lang="ru-RU" sz="3000" dirty="0"/>
              <a:t>1. </a:t>
            </a:r>
            <a:r>
              <a:rPr lang="ru-RU" sz="3000" i="1" dirty="0"/>
              <a:t>Запустить </a:t>
            </a:r>
            <a:r>
              <a:rPr lang="ru-RU" sz="3000" i="1" dirty="0" err="1"/>
              <a:t>Word</a:t>
            </a:r>
            <a:r>
              <a:rPr lang="ru-RU" sz="3000" i="1" dirty="0"/>
              <a:t>.</a:t>
            </a:r>
          </a:p>
          <a:p>
            <a:pPr marL="0" indent="0">
              <a:buNone/>
            </a:pPr>
            <a:r>
              <a:rPr lang="ru-RU" sz="3000" dirty="0"/>
              <a:t>2. </a:t>
            </a:r>
            <a:r>
              <a:rPr lang="ru-RU" sz="3000" i="1" dirty="0"/>
              <a:t>Создать или открыть документ.</a:t>
            </a:r>
          </a:p>
          <a:p>
            <a:pPr marL="0" indent="0">
              <a:buNone/>
            </a:pPr>
            <a:r>
              <a:rPr lang="ru-RU" sz="3000" dirty="0"/>
              <a:t>3. </a:t>
            </a:r>
            <a:r>
              <a:rPr lang="ru-RU" sz="3000" i="1" dirty="0"/>
              <a:t>Выполнить какие-то действия над документом </a:t>
            </a:r>
            <a:r>
              <a:rPr lang="ru-RU" sz="3000" dirty="0"/>
              <a:t>(например, впечатать в нужные места этого документа значения, полученные из базы данных или от пользователя).</a:t>
            </a:r>
          </a:p>
          <a:p>
            <a:pPr marL="0" indent="0">
              <a:buNone/>
            </a:pPr>
            <a:endParaRPr lang="ru-RU" dirty="0"/>
          </a:p>
        </p:txBody>
      </p:sp>
    </p:spTree>
    <p:extLst>
      <p:ext uri="{BB962C8B-B14F-4D97-AF65-F5344CB8AC3E}">
        <p14:creationId xmlns:p14="http://schemas.microsoft.com/office/powerpoint/2010/main" val="515997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408712"/>
          </a:xfrm>
        </p:spPr>
        <p:txBody>
          <a:bodyPr>
            <a:normAutofit fontScale="77500" lnSpcReduction="20000"/>
          </a:bodyPr>
          <a:lstStyle/>
          <a:p>
            <a:pPr marL="0" indent="0">
              <a:buNone/>
            </a:pPr>
            <a:r>
              <a:rPr lang="ru-RU" sz="3600" dirty="0"/>
              <a:t>1. Запуск </a:t>
            </a:r>
            <a:r>
              <a:rPr lang="ru-RU" sz="3600" dirty="0" err="1"/>
              <a:t>Word</a:t>
            </a:r>
            <a:r>
              <a:rPr lang="ru-RU" sz="3600" dirty="0"/>
              <a:t> производится при помощи объекта </a:t>
            </a:r>
            <a:r>
              <a:rPr lang="ru-RU" sz="3600" dirty="0" err="1">
                <a:latin typeface="Utsaah" pitchFamily="34" charset="0"/>
                <a:cs typeface="Utsaah" pitchFamily="34" charset="0"/>
              </a:rPr>
              <a:t>Application</a:t>
            </a:r>
            <a:r>
              <a:rPr lang="ru-RU" sz="3600" dirty="0"/>
              <a:t>. </a:t>
            </a:r>
          </a:p>
          <a:p>
            <a:pPr marL="0" indent="0">
              <a:buNone/>
            </a:pPr>
            <a:r>
              <a:rPr lang="ru-RU" sz="3600" dirty="0"/>
              <a:t>3.  Для выполнения различных действий с документом используются объекты </a:t>
            </a:r>
            <a:r>
              <a:rPr lang="ru-RU" sz="3600" dirty="0" err="1">
                <a:latin typeface="Utsaah" pitchFamily="34" charset="0"/>
                <a:cs typeface="Utsaah" pitchFamily="34" charset="0"/>
              </a:rPr>
              <a:t>Selection</a:t>
            </a:r>
            <a:r>
              <a:rPr lang="ru-RU" sz="3600" dirty="0">
                <a:latin typeface="Utsaah" pitchFamily="34" charset="0"/>
                <a:cs typeface="Utsaah" pitchFamily="34" charset="0"/>
              </a:rPr>
              <a:t>, </a:t>
            </a:r>
            <a:r>
              <a:rPr lang="ru-RU" sz="3600" dirty="0" err="1">
                <a:latin typeface="Utsaah" pitchFamily="34" charset="0"/>
                <a:cs typeface="Utsaah" pitchFamily="34" charset="0"/>
              </a:rPr>
              <a:t>Range</a:t>
            </a:r>
            <a:r>
              <a:rPr lang="ru-RU" sz="3600" dirty="0">
                <a:latin typeface="Utsaah" pitchFamily="34" charset="0"/>
                <a:cs typeface="Utsaah" pitchFamily="34" charset="0"/>
              </a:rPr>
              <a:t> и </a:t>
            </a:r>
            <a:r>
              <a:rPr lang="ru-RU" sz="3600" dirty="0" err="1">
                <a:latin typeface="Utsaah" pitchFamily="34" charset="0"/>
                <a:cs typeface="Utsaah" pitchFamily="34" charset="0"/>
              </a:rPr>
              <a:t>Bookmark</a:t>
            </a:r>
            <a:r>
              <a:rPr lang="ru-RU" sz="3600" dirty="0"/>
              <a:t> (которые будут рассмотрены позже). </a:t>
            </a:r>
          </a:p>
          <a:p>
            <a:pPr marL="0" indent="0">
              <a:buNone/>
            </a:pPr>
            <a:r>
              <a:rPr lang="ru-RU" sz="3600" dirty="0"/>
              <a:t>2. Создание или открытие документа, проверка, открыт уже документ или нет, сохранение документа и т. п. — реализуется при помощи коллекции </a:t>
            </a:r>
            <a:r>
              <a:rPr lang="ru-RU" sz="3600" dirty="0" err="1">
                <a:latin typeface="Utsaah" pitchFamily="34" charset="0"/>
                <a:cs typeface="Utsaah" pitchFamily="34" charset="0"/>
              </a:rPr>
              <a:t>Documents</a:t>
            </a:r>
            <a:r>
              <a:rPr lang="ru-RU" sz="3600" dirty="0"/>
              <a:t> и объекта </a:t>
            </a:r>
            <a:r>
              <a:rPr lang="ru-RU" sz="3600" dirty="0" err="1">
                <a:latin typeface="Utsaah" pitchFamily="34" charset="0"/>
                <a:cs typeface="Utsaah" pitchFamily="34" charset="0"/>
              </a:rPr>
              <a:t>Document</a:t>
            </a:r>
            <a:r>
              <a:rPr lang="ru-RU" sz="3600" dirty="0">
                <a:latin typeface="Utsaah" pitchFamily="34" charset="0"/>
                <a:cs typeface="Utsaah" pitchFamily="34" charset="0"/>
              </a:rPr>
              <a:t>.</a:t>
            </a:r>
          </a:p>
          <a:p>
            <a:pPr marL="0" indent="0">
              <a:buNone/>
            </a:pPr>
            <a:r>
              <a:rPr lang="ru-RU" sz="3600" dirty="0"/>
              <a:t>Самый простой вариант создания документа выглядит так:</a:t>
            </a:r>
          </a:p>
          <a:p>
            <a:pPr marL="0" indent="0">
              <a:buNone/>
            </a:pPr>
            <a:r>
              <a:rPr lang="ru-RU" sz="3600" dirty="0" err="1">
                <a:latin typeface="Utsaah" pitchFamily="34" charset="0"/>
                <a:cs typeface="Utsaah" pitchFamily="34" charset="0"/>
              </a:rPr>
              <a:t>Dim</a:t>
            </a:r>
            <a:r>
              <a:rPr lang="ru-RU" sz="3600" dirty="0">
                <a:latin typeface="Utsaah" pitchFamily="34" charset="0"/>
                <a:cs typeface="Utsaah" pitchFamily="34" charset="0"/>
              </a:rPr>
              <a:t> </a:t>
            </a:r>
            <a:r>
              <a:rPr lang="ru-RU" sz="3600" dirty="0" err="1">
                <a:latin typeface="Utsaah" pitchFamily="34" charset="0"/>
                <a:cs typeface="Utsaah" pitchFamily="34" charset="0"/>
              </a:rPr>
              <a:t>oDoc</a:t>
            </a:r>
            <a:r>
              <a:rPr lang="ru-RU" sz="3600" dirty="0">
                <a:latin typeface="Utsaah" pitchFamily="34" charset="0"/>
                <a:cs typeface="Utsaah" pitchFamily="34" charset="0"/>
              </a:rPr>
              <a:t> </a:t>
            </a:r>
            <a:r>
              <a:rPr lang="ru-RU" sz="3600" dirty="0" err="1">
                <a:latin typeface="Utsaah" pitchFamily="34" charset="0"/>
                <a:cs typeface="Utsaah" pitchFamily="34" charset="0"/>
              </a:rPr>
              <a:t>As</a:t>
            </a:r>
            <a:r>
              <a:rPr lang="ru-RU" sz="3600" dirty="0">
                <a:latin typeface="Utsaah" pitchFamily="34" charset="0"/>
                <a:cs typeface="Utsaah" pitchFamily="34" charset="0"/>
              </a:rPr>
              <a:t> </a:t>
            </a:r>
            <a:r>
              <a:rPr lang="ru-RU" sz="3600" dirty="0" err="1">
                <a:latin typeface="Utsaah" pitchFamily="34" charset="0"/>
                <a:cs typeface="Utsaah" pitchFamily="34" charset="0"/>
              </a:rPr>
              <a:t>Word.Document</a:t>
            </a:r>
            <a:endParaRPr lang="ru-RU" sz="3600" dirty="0">
              <a:latin typeface="Utsaah" pitchFamily="34" charset="0"/>
              <a:cs typeface="Utsaah" pitchFamily="34" charset="0"/>
            </a:endParaRPr>
          </a:p>
          <a:p>
            <a:pPr marL="0" indent="0">
              <a:buNone/>
            </a:pPr>
            <a:r>
              <a:rPr lang="ru-RU" sz="3600" dirty="0" err="1">
                <a:latin typeface="Utsaah" pitchFamily="34" charset="0"/>
                <a:cs typeface="Utsaah" pitchFamily="34" charset="0"/>
              </a:rPr>
              <a:t>Set</a:t>
            </a:r>
            <a:r>
              <a:rPr lang="ru-RU" sz="3600" dirty="0">
                <a:latin typeface="Utsaah" pitchFamily="34" charset="0"/>
                <a:cs typeface="Utsaah" pitchFamily="34" charset="0"/>
              </a:rPr>
              <a:t> </a:t>
            </a:r>
            <a:r>
              <a:rPr lang="ru-RU" sz="3600" dirty="0" err="1">
                <a:latin typeface="Utsaah" pitchFamily="34" charset="0"/>
                <a:cs typeface="Utsaah" pitchFamily="34" charset="0"/>
              </a:rPr>
              <a:t>oDoc</a:t>
            </a:r>
            <a:r>
              <a:rPr lang="ru-RU" sz="3600" dirty="0">
                <a:latin typeface="Utsaah" pitchFamily="34" charset="0"/>
                <a:cs typeface="Utsaah" pitchFamily="34" charset="0"/>
              </a:rPr>
              <a:t> = </a:t>
            </a:r>
            <a:r>
              <a:rPr lang="ru-RU" sz="3600" dirty="0" err="1">
                <a:latin typeface="Utsaah" pitchFamily="34" charset="0"/>
                <a:cs typeface="Utsaah" pitchFamily="34" charset="0"/>
              </a:rPr>
              <a:t>Application.Documents.Add</a:t>
            </a:r>
            <a:r>
              <a:rPr lang="ru-RU" sz="3600" dirty="0">
                <a:latin typeface="Utsaah" pitchFamily="34" charset="0"/>
                <a:cs typeface="Utsaah" pitchFamily="34" charset="0"/>
              </a:rPr>
              <a:t>()</a:t>
            </a:r>
          </a:p>
          <a:p>
            <a:pPr marL="0" indent="0">
              <a:buNone/>
            </a:pPr>
            <a:r>
              <a:rPr lang="ru-RU" sz="3600" dirty="0"/>
              <a:t>При этом создали обычный пустой документ (на основе шаблона </a:t>
            </a:r>
            <a:r>
              <a:rPr lang="ru-RU" sz="3600" dirty="0">
                <a:latin typeface="Utsaah" pitchFamily="34" charset="0"/>
                <a:cs typeface="Utsaah" pitchFamily="34" charset="0"/>
              </a:rPr>
              <a:t>Normal.dot</a:t>
            </a:r>
            <a:r>
              <a:rPr lang="ru-RU" sz="3600" dirty="0"/>
              <a:t>) и получили ссылку на него в объектную переменную </a:t>
            </a:r>
            <a:r>
              <a:rPr lang="ru-RU" sz="3600" dirty="0" err="1">
                <a:latin typeface="Utsaah" pitchFamily="34" charset="0"/>
                <a:cs typeface="Utsaah" pitchFamily="34" charset="0"/>
              </a:rPr>
              <a:t>oDoc</a:t>
            </a:r>
            <a:r>
              <a:rPr lang="ru-RU" sz="3600" dirty="0"/>
              <a:t>. Далее в документ можно </a:t>
            </a:r>
            <a:r>
              <a:rPr lang="ru-RU" sz="3600" dirty="0" err="1"/>
              <a:t>программно</a:t>
            </a:r>
            <a:r>
              <a:rPr lang="ru-RU" sz="3600" dirty="0"/>
              <a:t> вводить нужную информацию.</a:t>
            </a:r>
          </a:p>
          <a:p>
            <a:pPr marL="0" indent="0">
              <a:buNone/>
            </a:pPr>
            <a:endParaRPr lang="ru-RU" dirty="0"/>
          </a:p>
        </p:txBody>
      </p:sp>
    </p:spTree>
    <p:extLst>
      <p:ext uri="{BB962C8B-B14F-4D97-AF65-F5344CB8AC3E}">
        <p14:creationId xmlns:p14="http://schemas.microsoft.com/office/powerpoint/2010/main" val="2045589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6408712"/>
          </a:xfrm>
        </p:spPr>
        <p:txBody>
          <a:bodyPr>
            <a:normAutofit fontScale="85000" lnSpcReduction="10000"/>
          </a:bodyPr>
          <a:lstStyle/>
          <a:p>
            <a:pPr marL="0" indent="0">
              <a:buNone/>
            </a:pPr>
            <a:r>
              <a:rPr lang="ru-RU" sz="3000" dirty="0"/>
              <a:t>Однако создавать пустой документ и формировать все его содержимое удобно тогда когда документ очень простой. </a:t>
            </a:r>
          </a:p>
          <a:p>
            <a:pPr marL="0" indent="0">
              <a:buNone/>
            </a:pPr>
            <a:r>
              <a:rPr lang="ru-RU" sz="3000" dirty="0"/>
              <a:t>Попробуйте </a:t>
            </a:r>
            <a:r>
              <a:rPr lang="ru-RU" sz="3000" dirty="0" err="1"/>
              <a:t>программно</a:t>
            </a:r>
            <a:r>
              <a:rPr lang="ru-RU" sz="3000" dirty="0"/>
              <a:t> создать какой-нибудь документ посложнее, например, большой договор. Возможно это получится, но работы придется выполнить очень много. </a:t>
            </a:r>
          </a:p>
          <a:p>
            <a:pPr marL="0" indent="0">
              <a:buNone/>
            </a:pPr>
            <a:r>
              <a:rPr lang="ru-RU" sz="3000" dirty="0"/>
              <a:t>Намного проще набрать и оформить сложный документ обычным способом, как простой документ </a:t>
            </a:r>
            <a:r>
              <a:rPr lang="ru-RU" sz="3000" dirty="0" err="1"/>
              <a:t>Word</a:t>
            </a:r>
            <a:r>
              <a:rPr lang="ru-RU" sz="3000" dirty="0"/>
              <a:t>, и оставить в нем пустые места для заполнения из программы. Проще всего это сделать при помощи шаблона </a:t>
            </a:r>
            <a:r>
              <a:rPr lang="ru-RU" sz="3000" dirty="0" err="1"/>
              <a:t>Word</a:t>
            </a:r>
            <a:r>
              <a:rPr lang="ru-RU" sz="3000" dirty="0"/>
              <a:t>.</a:t>
            </a:r>
          </a:p>
          <a:p>
            <a:pPr marL="0" indent="0">
              <a:buNone/>
            </a:pPr>
            <a:r>
              <a:rPr lang="ru-RU" sz="3000" dirty="0"/>
              <a:t>Например, в нашей ситуации вначале нужно набрать текст договора, оставив пустые места для изменяемых данных, и сохранить его с расширением </a:t>
            </a:r>
            <a:r>
              <a:rPr lang="ru-RU" sz="3000" dirty="0" err="1"/>
              <a:t>dot</a:t>
            </a:r>
            <a:r>
              <a:rPr lang="ru-RU" sz="3000" dirty="0"/>
              <a:t> (предположим, что он сохранен на диске C: с именем dog_blank.dot). Тогда создать документ на основе этого шаблона можно так:</a:t>
            </a:r>
          </a:p>
          <a:p>
            <a:pPr marL="0" indent="0">
              <a:buNone/>
            </a:pPr>
            <a:r>
              <a:rPr lang="ru-RU" sz="3000" dirty="0" err="1">
                <a:latin typeface="Utsaah" pitchFamily="34" charset="0"/>
                <a:cs typeface="Utsaah" pitchFamily="34" charset="0"/>
              </a:rPr>
              <a:t>Dim</a:t>
            </a:r>
            <a:r>
              <a:rPr lang="ru-RU" sz="3000" dirty="0">
                <a:latin typeface="Utsaah" pitchFamily="34" charset="0"/>
                <a:cs typeface="Utsaah" pitchFamily="34" charset="0"/>
              </a:rPr>
              <a:t> </a:t>
            </a:r>
            <a:r>
              <a:rPr lang="ru-RU" sz="3000" dirty="0" err="1">
                <a:latin typeface="Utsaah" pitchFamily="34" charset="0"/>
                <a:cs typeface="Utsaah" pitchFamily="34" charset="0"/>
              </a:rPr>
              <a:t>oDoc</a:t>
            </a:r>
            <a:r>
              <a:rPr lang="ru-RU" sz="3000" dirty="0">
                <a:latin typeface="Utsaah" pitchFamily="34" charset="0"/>
                <a:cs typeface="Utsaah" pitchFamily="34" charset="0"/>
              </a:rPr>
              <a:t> </a:t>
            </a:r>
            <a:r>
              <a:rPr lang="ru-RU" sz="3000" dirty="0" err="1">
                <a:latin typeface="Utsaah" pitchFamily="34" charset="0"/>
                <a:cs typeface="Utsaah" pitchFamily="34" charset="0"/>
              </a:rPr>
              <a:t>As</a:t>
            </a:r>
            <a:r>
              <a:rPr lang="ru-RU" sz="3000" dirty="0">
                <a:latin typeface="Utsaah" pitchFamily="34" charset="0"/>
                <a:cs typeface="Utsaah" pitchFamily="34" charset="0"/>
              </a:rPr>
              <a:t> </a:t>
            </a:r>
            <a:r>
              <a:rPr lang="ru-RU" sz="3000" dirty="0" err="1">
                <a:latin typeface="Utsaah" pitchFamily="34" charset="0"/>
                <a:cs typeface="Utsaah" pitchFamily="34" charset="0"/>
              </a:rPr>
              <a:t>Word.Document</a:t>
            </a:r>
            <a:endParaRPr lang="ru-RU" sz="3000" dirty="0">
              <a:latin typeface="Utsaah" pitchFamily="34" charset="0"/>
              <a:cs typeface="Utsaah" pitchFamily="34" charset="0"/>
            </a:endParaRPr>
          </a:p>
          <a:p>
            <a:pPr marL="0" indent="0">
              <a:buNone/>
            </a:pPr>
            <a:r>
              <a:rPr lang="ru-RU" sz="3000" dirty="0" err="1">
                <a:latin typeface="Utsaah" pitchFamily="34" charset="0"/>
                <a:cs typeface="Utsaah" pitchFamily="34" charset="0"/>
              </a:rPr>
              <a:t>Set</a:t>
            </a:r>
            <a:r>
              <a:rPr lang="ru-RU" sz="3000" dirty="0">
                <a:latin typeface="Utsaah" pitchFamily="34" charset="0"/>
                <a:cs typeface="Utsaah" pitchFamily="34" charset="0"/>
              </a:rPr>
              <a:t> </a:t>
            </a:r>
            <a:r>
              <a:rPr lang="ru-RU" sz="3000" dirty="0" err="1">
                <a:latin typeface="Utsaah" pitchFamily="34" charset="0"/>
                <a:cs typeface="Utsaah" pitchFamily="34" charset="0"/>
              </a:rPr>
              <a:t>oDoc</a:t>
            </a:r>
            <a:r>
              <a:rPr lang="ru-RU" sz="3000" dirty="0">
                <a:latin typeface="Utsaah" pitchFamily="34" charset="0"/>
                <a:cs typeface="Utsaah" pitchFamily="34" charset="0"/>
              </a:rPr>
              <a:t> = </a:t>
            </a:r>
            <a:r>
              <a:rPr lang="ru-RU" sz="3000" dirty="0" err="1">
                <a:latin typeface="Utsaah" pitchFamily="34" charset="0"/>
                <a:cs typeface="Utsaah" pitchFamily="34" charset="0"/>
              </a:rPr>
              <a:t>Application.Documents.Add</a:t>
            </a:r>
            <a:r>
              <a:rPr lang="ru-RU" sz="3000" dirty="0">
                <a:latin typeface="Utsaah" pitchFamily="34" charset="0"/>
                <a:cs typeface="Utsaah" pitchFamily="34" charset="0"/>
              </a:rPr>
              <a:t>("C:\dog_blank.dot")</a:t>
            </a:r>
          </a:p>
          <a:p>
            <a:pPr marL="0" indent="0">
              <a:buNone/>
            </a:pPr>
            <a:endParaRPr lang="ru-RU" dirty="0"/>
          </a:p>
        </p:txBody>
      </p:sp>
    </p:spTree>
    <p:extLst>
      <p:ext uri="{BB962C8B-B14F-4D97-AF65-F5344CB8AC3E}">
        <p14:creationId xmlns:p14="http://schemas.microsoft.com/office/powerpoint/2010/main" val="421093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480720"/>
          </a:xfrm>
        </p:spPr>
        <p:txBody>
          <a:bodyPr>
            <a:normAutofit fontScale="85000" lnSpcReduction="20000"/>
          </a:bodyPr>
          <a:lstStyle/>
          <a:p>
            <a:pPr marL="0" indent="0">
              <a:buNone/>
            </a:pPr>
            <a:r>
              <a:rPr lang="ru-RU" sz="3300" dirty="0"/>
              <a:t>Далее при помощи объектов </a:t>
            </a:r>
            <a:r>
              <a:rPr lang="ru-RU" sz="3300" dirty="0" err="1">
                <a:latin typeface="Utsaah" pitchFamily="34" charset="0"/>
                <a:cs typeface="Utsaah" pitchFamily="34" charset="0"/>
              </a:rPr>
              <a:t>Bookmark</a:t>
            </a:r>
            <a:r>
              <a:rPr lang="ru-RU" sz="3300" dirty="0"/>
              <a:t> и </a:t>
            </a:r>
            <a:r>
              <a:rPr lang="ru-RU" sz="3300" dirty="0" err="1">
                <a:latin typeface="Utsaah" pitchFamily="34" charset="0"/>
                <a:cs typeface="Utsaah" pitchFamily="34" charset="0"/>
              </a:rPr>
              <a:t>Range</a:t>
            </a:r>
            <a:r>
              <a:rPr lang="ru-RU" sz="3300" dirty="0">
                <a:latin typeface="Utsaah" pitchFamily="34" charset="0"/>
                <a:cs typeface="Utsaah" pitchFamily="34" charset="0"/>
              </a:rPr>
              <a:t> </a:t>
            </a:r>
            <a:r>
              <a:rPr lang="ru-RU" sz="3300" dirty="0"/>
              <a:t>вводим текст в оставленные пустые места.</a:t>
            </a:r>
          </a:p>
          <a:p>
            <a:pPr marL="0" indent="0">
              <a:buNone/>
            </a:pPr>
            <a:r>
              <a:rPr lang="ru-RU" sz="3300" dirty="0"/>
              <a:t>Шаблоны документов можно хранить в разных местах:</a:t>
            </a:r>
          </a:p>
          <a:p>
            <a:r>
              <a:rPr lang="ru-RU" sz="3300" i="1" dirty="0"/>
              <a:t>в файле на диске локального компьютера пользователя</a:t>
            </a:r>
            <a:r>
              <a:rPr lang="ru-RU" sz="3300" dirty="0"/>
              <a:t>. Это самый простой вариант, но у него есть </a:t>
            </a:r>
            <a:r>
              <a:rPr lang="ru-RU" sz="3300" b="1" dirty="0"/>
              <a:t>недостатки</a:t>
            </a:r>
            <a:r>
              <a:rPr lang="ru-RU" sz="3300" dirty="0"/>
              <a:t>: во первых, пользователь может случайно его изменить, а во-вторых, удобнее использовать общий централизованный набор шаблонов для всех пользователей на предприятии, не копируя их на компьютер каждого пользователя;</a:t>
            </a:r>
          </a:p>
          <a:p>
            <a:r>
              <a:rPr lang="ru-RU" sz="3300" i="1" dirty="0"/>
              <a:t>в скрытом сетевом каталоге на файл-сервере, доступном только на чтение. </a:t>
            </a:r>
            <a:r>
              <a:rPr lang="ru-RU" sz="3300" dirty="0"/>
              <a:t>При этом не придется заботиться о наличии необходимого шаблона на компьютере пользователя. </a:t>
            </a:r>
            <a:r>
              <a:rPr lang="ru-RU" dirty="0"/>
              <a:t>Однако и здесь есть </a:t>
            </a:r>
            <a:r>
              <a:rPr lang="ru-RU" b="1" dirty="0"/>
              <a:t>недостатки</a:t>
            </a:r>
            <a:r>
              <a:rPr lang="ru-RU" dirty="0"/>
              <a:t>: программа получается неавтономной, зависящей от внешних файлов на файл-сервере. Перенос ее, например, в филиалы будет сопряжен со сложностями;</a:t>
            </a:r>
          </a:p>
          <a:p>
            <a:endParaRPr lang="ru-RU" sz="3300" dirty="0"/>
          </a:p>
          <a:p>
            <a:pPr marL="0" indent="0">
              <a:buNone/>
            </a:pPr>
            <a:endParaRPr lang="ru-RU" dirty="0"/>
          </a:p>
        </p:txBody>
      </p:sp>
    </p:spTree>
    <p:extLst>
      <p:ext uri="{BB962C8B-B14F-4D97-AF65-F5344CB8AC3E}">
        <p14:creationId xmlns:p14="http://schemas.microsoft.com/office/powerpoint/2010/main" val="1968941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70000" lnSpcReduction="20000"/>
          </a:bodyPr>
          <a:lstStyle/>
          <a:p>
            <a:r>
              <a:rPr lang="ru-RU" i="1" dirty="0"/>
              <a:t>поместить шаблон в базу данных</a:t>
            </a:r>
            <a:r>
              <a:rPr lang="ru-RU" dirty="0"/>
              <a:t>. Удобнее всего поместить шаблон в виде объекта OLE в базу данных </a:t>
            </a:r>
            <a:r>
              <a:rPr lang="ru-RU" sz="4000" dirty="0" err="1">
                <a:latin typeface="Utsaah" pitchFamily="34" charset="0"/>
                <a:cs typeface="Utsaah" pitchFamily="34" charset="0"/>
              </a:rPr>
              <a:t>Access</a:t>
            </a:r>
            <a:r>
              <a:rPr lang="ru-RU" dirty="0"/>
              <a:t>. В этой же базе данных </a:t>
            </a:r>
            <a:r>
              <a:rPr lang="ru-RU" sz="4000" dirty="0" err="1">
                <a:latin typeface="Utsaah" pitchFamily="34" charset="0"/>
                <a:cs typeface="Utsaah" pitchFamily="34" charset="0"/>
              </a:rPr>
              <a:t>Access</a:t>
            </a:r>
            <a:r>
              <a:rPr lang="ru-RU" dirty="0"/>
              <a:t> удобно разместить код приложения, графические формы для пользователя и т. п. Запуск </a:t>
            </a:r>
            <a:r>
              <a:rPr lang="ru-RU" dirty="0" err="1"/>
              <a:t>Word</a:t>
            </a:r>
            <a:r>
              <a:rPr lang="ru-RU" dirty="0"/>
              <a:t> при этом будет производиться </a:t>
            </a:r>
            <a:r>
              <a:rPr lang="ru-RU" dirty="0" err="1"/>
              <a:t>программно</a:t>
            </a:r>
            <a:r>
              <a:rPr lang="ru-RU" dirty="0"/>
              <a:t> из </a:t>
            </a:r>
            <a:r>
              <a:rPr lang="ru-RU" sz="4000" dirty="0" err="1">
                <a:latin typeface="Utsaah" pitchFamily="34" charset="0"/>
                <a:cs typeface="Utsaah" pitchFamily="34" charset="0"/>
              </a:rPr>
              <a:t>Access</a:t>
            </a:r>
            <a:r>
              <a:rPr lang="ru-RU" dirty="0"/>
              <a:t>. Конечно, такая программа сможет обращаться не только к данным в базе данных </a:t>
            </a:r>
            <a:r>
              <a:rPr lang="ru-RU" sz="4000" dirty="0" err="1">
                <a:latin typeface="Utsaah" pitchFamily="34" charset="0"/>
                <a:cs typeface="Utsaah" pitchFamily="34" charset="0"/>
              </a:rPr>
              <a:t>Access</a:t>
            </a:r>
            <a:r>
              <a:rPr lang="ru-RU" dirty="0"/>
              <a:t>, но и к данным на внешних источниках: </a:t>
            </a:r>
            <a:r>
              <a:rPr lang="ru-RU" sz="4000" dirty="0">
                <a:latin typeface="Utsaah" pitchFamily="34" charset="0"/>
                <a:cs typeface="Utsaah" pitchFamily="34" charset="0"/>
              </a:rPr>
              <a:t>SQL </a:t>
            </a:r>
            <a:r>
              <a:rPr lang="ru-RU" sz="4000" dirty="0" err="1">
                <a:latin typeface="Utsaah" pitchFamily="34" charset="0"/>
                <a:cs typeface="Utsaah" pitchFamily="34" charset="0"/>
              </a:rPr>
              <a:t>Server</a:t>
            </a:r>
            <a:r>
              <a:rPr lang="ru-RU" sz="4000" dirty="0">
                <a:latin typeface="Utsaah" pitchFamily="34" charset="0"/>
                <a:cs typeface="Utsaah" pitchFamily="34" charset="0"/>
              </a:rPr>
              <a:t>, </a:t>
            </a:r>
            <a:r>
              <a:rPr lang="ru-RU" sz="4000" dirty="0" err="1">
                <a:latin typeface="Utsaah" pitchFamily="34" charset="0"/>
                <a:cs typeface="Utsaah" pitchFamily="34" charset="0"/>
              </a:rPr>
              <a:t>Oracle</a:t>
            </a:r>
            <a:r>
              <a:rPr lang="ru-RU" sz="4000" dirty="0">
                <a:latin typeface="Utsaah" pitchFamily="34" charset="0"/>
                <a:cs typeface="Utsaah" pitchFamily="34" charset="0"/>
              </a:rPr>
              <a:t> </a:t>
            </a:r>
            <a:r>
              <a:rPr lang="ru-RU" dirty="0"/>
              <a:t>и т. п.</a:t>
            </a:r>
          </a:p>
          <a:p>
            <a:pPr marL="0" indent="0">
              <a:buNone/>
            </a:pPr>
            <a:r>
              <a:rPr lang="ru-RU" dirty="0"/>
              <a:t>Третий вариант наиболее удобен, поскольку приложение со всеми шаблонами, программным кодом и т. п. будет состоять из единственного файла </a:t>
            </a:r>
            <a:r>
              <a:rPr lang="ru-RU" sz="4000" dirty="0" err="1">
                <a:latin typeface="Utsaah" pitchFamily="34" charset="0"/>
                <a:cs typeface="Utsaah" pitchFamily="34" charset="0"/>
              </a:rPr>
              <a:t>mdb</a:t>
            </a:r>
            <a:r>
              <a:rPr lang="ru-RU" dirty="0"/>
              <a:t>, а документы будут создаваться как обычные файлы </a:t>
            </a:r>
            <a:r>
              <a:rPr lang="ru-RU" sz="4000" dirty="0" err="1">
                <a:latin typeface="Utsaah" pitchFamily="34" charset="0"/>
                <a:cs typeface="Utsaah" pitchFamily="34" charset="0"/>
              </a:rPr>
              <a:t>Word</a:t>
            </a:r>
            <a:r>
              <a:rPr lang="ru-RU" sz="4000" dirty="0">
                <a:latin typeface="Utsaah" pitchFamily="34" charset="0"/>
                <a:cs typeface="Utsaah" pitchFamily="34" charset="0"/>
              </a:rPr>
              <a:t>.</a:t>
            </a:r>
            <a:r>
              <a:rPr lang="ru-RU" dirty="0"/>
              <a:t> Кроме того, сам по себе </a:t>
            </a:r>
            <a:r>
              <a:rPr lang="ru-RU" sz="4000" dirty="0" err="1">
                <a:latin typeface="Utsaah" pitchFamily="34" charset="0"/>
                <a:cs typeface="Utsaah" pitchFamily="34" charset="0"/>
              </a:rPr>
              <a:t>Access</a:t>
            </a:r>
            <a:r>
              <a:rPr lang="ru-RU" dirty="0"/>
              <a:t> — очень мощное приложение, в нем есть множество удобных возможностей. Единственная проблема в этом случае — то, что метод </a:t>
            </a:r>
            <a:r>
              <a:rPr lang="ru-RU" sz="4000" dirty="0" err="1">
                <a:latin typeface="Utsaah" pitchFamily="34" charset="0"/>
                <a:cs typeface="Utsaah" pitchFamily="34" charset="0"/>
              </a:rPr>
              <a:t>Documents.Add</a:t>
            </a:r>
            <a:r>
              <a:rPr lang="ru-RU" sz="4000" dirty="0">
                <a:latin typeface="Utsaah" pitchFamily="34" charset="0"/>
                <a:cs typeface="Utsaah" pitchFamily="34" charset="0"/>
              </a:rPr>
              <a:t>() </a:t>
            </a:r>
            <a:r>
              <a:rPr lang="ru-RU" dirty="0"/>
              <a:t>согласен принимать шаблон только в виде файла на диске, а про базы данных он ничего не знает. Можно предварительно извлекать шаблон документа из базы данных и сохранять его в файле во временном каталоге, но лучше идти другим путем и активизировать объект шаблона в базе данных методом </a:t>
            </a:r>
            <a:r>
              <a:rPr lang="ru-RU" sz="4000" dirty="0" err="1">
                <a:latin typeface="Utsaah" pitchFamily="34" charset="0"/>
                <a:cs typeface="Utsaah" pitchFamily="34" charset="0"/>
              </a:rPr>
              <a:t>OLEActivate</a:t>
            </a:r>
            <a:r>
              <a:rPr lang="ru-RU" sz="4000" dirty="0">
                <a:latin typeface="Utsaah" pitchFamily="34" charset="0"/>
                <a:cs typeface="Utsaah" pitchFamily="34" charset="0"/>
              </a:rPr>
              <a:t>(). </a:t>
            </a:r>
            <a:r>
              <a:rPr lang="ru-RU" dirty="0"/>
              <a:t>При этом автоматически будет запущен </a:t>
            </a:r>
            <a:r>
              <a:rPr lang="ru-RU" sz="4000" dirty="0" err="1">
                <a:latin typeface="Utsaah" pitchFamily="34" charset="0"/>
                <a:cs typeface="Utsaah" pitchFamily="34" charset="0"/>
              </a:rPr>
              <a:t>Word</a:t>
            </a:r>
            <a:r>
              <a:rPr lang="ru-RU" sz="4000" dirty="0">
                <a:latin typeface="Utsaah" pitchFamily="34" charset="0"/>
                <a:cs typeface="Utsaah" pitchFamily="34" charset="0"/>
              </a:rPr>
              <a:t>,</a:t>
            </a:r>
            <a:r>
              <a:rPr lang="ru-RU" dirty="0"/>
              <a:t> а в нем будет создан новый документ на основе шаблона из базы данных. </a:t>
            </a:r>
          </a:p>
          <a:p>
            <a:pPr marL="0" indent="0">
              <a:buNone/>
            </a:pPr>
            <a:endParaRPr lang="ru-RU" dirty="0"/>
          </a:p>
        </p:txBody>
      </p:sp>
    </p:spTree>
    <p:extLst>
      <p:ext uri="{BB962C8B-B14F-4D97-AF65-F5344CB8AC3E}">
        <p14:creationId xmlns:p14="http://schemas.microsoft.com/office/powerpoint/2010/main" val="307830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850106"/>
          </a:xfrm>
        </p:spPr>
        <p:txBody>
          <a:bodyPr>
            <a:normAutofit fontScale="90000"/>
          </a:bodyPr>
          <a:lstStyle/>
          <a:p>
            <a:r>
              <a:rPr lang="ru-RU" sz="3700" b="1" dirty="0">
                <a:solidFill>
                  <a:srgbClr val="002060"/>
                </a:solidFill>
                <a:latin typeface="+mn-lt"/>
                <a:ea typeface="+mn-ea"/>
                <a:cs typeface="+mn-cs"/>
              </a:rPr>
              <a:t>Преимущества создания документов в </a:t>
            </a:r>
            <a:r>
              <a:rPr lang="en-US" sz="3700" b="1" dirty="0">
                <a:solidFill>
                  <a:srgbClr val="002060"/>
                </a:solidFill>
                <a:latin typeface="+mn-lt"/>
                <a:ea typeface="+mn-ea"/>
                <a:cs typeface="+mn-cs"/>
              </a:rPr>
              <a:t>Word</a:t>
            </a:r>
            <a:endParaRPr lang="ru-RU" dirty="0"/>
          </a:p>
        </p:txBody>
      </p:sp>
      <p:sp>
        <p:nvSpPr>
          <p:cNvPr id="3" name="Объект 2"/>
          <p:cNvSpPr>
            <a:spLocks noGrp="1"/>
          </p:cNvSpPr>
          <p:nvPr>
            <p:ph idx="1"/>
          </p:nvPr>
        </p:nvSpPr>
        <p:spPr>
          <a:xfrm>
            <a:off x="457200" y="1196752"/>
            <a:ext cx="8435280" cy="5472608"/>
          </a:xfrm>
        </p:spPr>
        <p:txBody>
          <a:bodyPr>
            <a:normAutofit lnSpcReduction="10000"/>
          </a:bodyPr>
          <a:lstStyle/>
          <a:p>
            <a:pPr>
              <a:buFontTx/>
              <a:buChar char="-"/>
            </a:pPr>
            <a:r>
              <a:rPr lang="ru-RU" dirty="0"/>
              <a:t>пользователь всегда может сам внести в созданный документ необходимые изменения</a:t>
            </a:r>
            <a:r>
              <a:rPr lang="en-US" dirty="0"/>
              <a:t>;</a:t>
            </a:r>
          </a:p>
          <a:p>
            <a:pPr>
              <a:buFontTx/>
              <a:buChar char="-"/>
            </a:pPr>
            <a:r>
              <a:rPr lang="ru-RU" dirty="0"/>
              <a:t>при изготовлении отчетов</a:t>
            </a:r>
            <a:r>
              <a:rPr lang="en-US" dirty="0"/>
              <a:t>  </a:t>
            </a:r>
            <a:r>
              <a:rPr lang="ru-RU" dirty="0"/>
              <a:t>в </a:t>
            </a:r>
            <a:r>
              <a:rPr lang="ru-RU" dirty="0" err="1"/>
              <a:t>Word</a:t>
            </a:r>
            <a:r>
              <a:rPr lang="ru-RU" dirty="0"/>
              <a:t> значения из базы данных подставляются в шаблон отчета, который хранится в базе данных или в файле (с расширением </a:t>
            </a:r>
            <a:r>
              <a:rPr lang="ru-RU" dirty="0" err="1"/>
              <a:t>dot</a:t>
            </a:r>
            <a:r>
              <a:rPr lang="ru-RU" dirty="0"/>
              <a:t>)</a:t>
            </a:r>
            <a:r>
              <a:rPr lang="en-US" dirty="0"/>
              <a:t>;</a:t>
            </a:r>
            <a:endParaRPr lang="ru-RU" dirty="0"/>
          </a:p>
          <a:p>
            <a:pPr>
              <a:buFontTx/>
              <a:buChar char="-"/>
            </a:pPr>
            <a:r>
              <a:rPr lang="ru-RU" dirty="0"/>
              <a:t>умение работать с разными форматами документов. Эту возможность </a:t>
            </a:r>
            <a:r>
              <a:rPr lang="ru-RU" dirty="0" err="1"/>
              <a:t>Word</a:t>
            </a:r>
            <a:r>
              <a:rPr lang="ru-RU" dirty="0"/>
              <a:t> можно использовать для массовой обработки документов.</a:t>
            </a:r>
            <a:endParaRPr lang="en-US" dirty="0"/>
          </a:p>
          <a:p>
            <a:endParaRPr lang="ru-RU" dirty="0"/>
          </a:p>
        </p:txBody>
      </p:sp>
    </p:spTree>
    <p:extLst>
      <p:ext uri="{BB962C8B-B14F-4D97-AF65-F5344CB8AC3E}">
        <p14:creationId xmlns:p14="http://schemas.microsoft.com/office/powerpoint/2010/main" val="757140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77500" lnSpcReduction="20000"/>
          </a:bodyPr>
          <a:lstStyle/>
          <a:p>
            <a:pPr marL="0" indent="0">
              <a:buNone/>
            </a:pPr>
            <a:r>
              <a:rPr lang="ru-RU" sz="3400" dirty="0"/>
              <a:t>Часто возникает потребность программным способом не создавать новый документ, а открыть уже имеющийся и что-то сделать с ним. Открыть документ проще всего при помощи метода </a:t>
            </a:r>
            <a:r>
              <a:rPr lang="ru-RU" sz="3400" dirty="0" err="1">
                <a:latin typeface="Utsaah" pitchFamily="34" charset="0"/>
                <a:cs typeface="Utsaah" pitchFamily="34" charset="0"/>
              </a:rPr>
              <a:t>Open</a:t>
            </a:r>
            <a:r>
              <a:rPr lang="ru-RU" sz="3400" dirty="0">
                <a:latin typeface="Utsaah" pitchFamily="34" charset="0"/>
                <a:cs typeface="Utsaah" pitchFamily="34" charset="0"/>
              </a:rPr>
              <a:t>() </a:t>
            </a:r>
            <a:r>
              <a:rPr lang="ru-RU" sz="3400" dirty="0"/>
              <a:t>коллекции </a:t>
            </a:r>
            <a:r>
              <a:rPr lang="ru-RU" sz="3400" dirty="0" err="1">
                <a:latin typeface="Utsaah" pitchFamily="34" charset="0"/>
                <a:cs typeface="Utsaah" pitchFamily="34" charset="0"/>
              </a:rPr>
              <a:t>Documents</a:t>
            </a:r>
            <a:r>
              <a:rPr lang="ru-RU" sz="3400" dirty="0"/>
              <a:t>. Самый простой вариант применения этого метода выглядит так:</a:t>
            </a:r>
          </a:p>
          <a:p>
            <a:pPr marL="0" indent="0">
              <a:buNone/>
            </a:pPr>
            <a:r>
              <a:rPr lang="ru-RU" sz="3400" dirty="0" err="1">
                <a:latin typeface="Utsaah" pitchFamily="34" charset="0"/>
                <a:cs typeface="Utsaah" pitchFamily="34" charset="0"/>
              </a:rPr>
              <a:t>Dim</a:t>
            </a:r>
            <a:r>
              <a:rPr lang="ru-RU" sz="3400" dirty="0">
                <a:latin typeface="Utsaah" pitchFamily="34" charset="0"/>
                <a:cs typeface="Utsaah" pitchFamily="34" charset="0"/>
              </a:rPr>
              <a:t> oDoc1 </a:t>
            </a:r>
            <a:r>
              <a:rPr lang="ru-RU" sz="3400" dirty="0" err="1">
                <a:latin typeface="Utsaah" pitchFamily="34" charset="0"/>
                <a:cs typeface="Utsaah" pitchFamily="34" charset="0"/>
              </a:rPr>
              <a:t>As</a:t>
            </a:r>
            <a:r>
              <a:rPr lang="ru-RU" sz="3400" dirty="0">
                <a:latin typeface="Utsaah" pitchFamily="34" charset="0"/>
                <a:cs typeface="Utsaah" pitchFamily="34" charset="0"/>
              </a:rPr>
              <a:t> </a:t>
            </a:r>
            <a:r>
              <a:rPr lang="ru-RU" sz="3400" dirty="0" err="1">
                <a:latin typeface="Utsaah" pitchFamily="34" charset="0"/>
                <a:cs typeface="Utsaah" pitchFamily="34" charset="0"/>
              </a:rPr>
              <a:t>Word.Document</a:t>
            </a:r>
            <a:endParaRPr lang="ru-RU" sz="3400" dirty="0">
              <a:latin typeface="Utsaah" pitchFamily="34" charset="0"/>
              <a:cs typeface="Utsaah" pitchFamily="34" charset="0"/>
            </a:endParaRPr>
          </a:p>
          <a:p>
            <a:pPr marL="0" indent="0">
              <a:buNone/>
            </a:pPr>
            <a:r>
              <a:rPr lang="ru-RU" sz="3400" dirty="0" err="1">
                <a:latin typeface="Utsaah" pitchFamily="34" charset="0"/>
                <a:cs typeface="Utsaah" pitchFamily="34" charset="0"/>
              </a:rPr>
              <a:t>Set</a:t>
            </a:r>
            <a:r>
              <a:rPr lang="ru-RU" sz="3400" dirty="0">
                <a:latin typeface="Utsaah" pitchFamily="34" charset="0"/>
                <a:cs typeface="Utsaah" pitchFamily="34" charset="0"/>
              </a:rPr>
              <a:t> oDoc1 = </a:t>
            </a:r>
            <a:r>
              <a:rPr lang="ru-RU" sz="3400" dirty="0" err="1">
                <a:latin typeface="Utsaah" pitchFamily="34" charset="0"/>
                <a:cs typeface="Utsaah" pitchFamily="34" charset="0"/>
              </a:rPr>
              <a:t>Documents.Open</a:t>
            </a:r>
            <a:r>
              <a:rPr lang="ru-RU" sz="3400" dirty="0">
                <a:latin typeface="Utsaah" pitchFamily="34" charset="0"/>
                <a:cs typeface="Utsaah" pitchFamily="34" charset="0"/>
              </a:rPr>
              <a:t>("c:\doc1.doc") </a:t>
            </a:r>
          </a:p>
          <a:p>
            <a:pPr marL="0" indent="0">
              <a:buNone/>
            </a:pPr>
            <a:r>
              <a:rPr lang="ru-RU" sz="3400" dirty="0"/>
              <a:t>Если документ уже открыт, то по умолчанию просто создается ссылка на этот открытый документ, вместо открытия его заново.</a:t>
            </a:r>
          </a:p>
          <a:p>
            <a:pPr marL="0" indent="0">
              <a:buNone/>
            </a:pPr>
            <a:r>
              <a:rPr lang="ru-RU" sz="3400" dirty="0"/>
              <a:t>Важная (и неочевидная) особенность метода </a:t>
            </a:r>
            <a:r>
              <a:rPr lang="ru-RU" sz="3400" dirty="0" err="1">
                <a:latin typeface="Utsaah" pitchFamily="34" charset="0"/>
                <a:cs typeface="Utsaah" pitchFamily="34" charset="0"/>
              </a:rPr>
              <a:t>Open</a:t>
            </a:r>
            <a:r>
              <a:rPr lang="ru-RU" sz="3400" dirty="0">
                <a:latin typeface="Utsaah" pitchFamily="34" charset="0"/>
                <a:cs typeface="Utsaah" pitchFamily="34" charset="0"/>
              </a:rPr>
              <a:t>()</a:t>
            </a:r>
            <a:r>
              <a:rPr lang="ru-RU" sz="3400" dirty="0"/>
              <a:t> заключается в том, что при его использовании во время открытия файла не открывается диалоговое окно </a:t>
            </a:r>
            <a:r>
              <a:rPr lang="ru-RU" sz="3400" b="1" dirty="0"/>
              <a:t>Предупреждение системы безопасности</a:t>
            </a:r>
            <a:r>
              <a:rPr lang="ru-RU" sz="3400" dirty="0"/>
              <a:t>, в котором пользователь может отключить макросы. За счет этого разработчик может гарантировать работоспособность своего приложения или реализовать систему защиты — от печати, доступа к разным функциям и т. п.</a:t>
            </a:r>
          </a:p>
          <a:p>
            <a:pPr marL="0" indent="0">
              <a:buNone/>
            </a:pPr>
            <a:endParaRPr lang="ru-RU" sz="2800" dirty="0"/>
          </a:p>
          <a:p>
            <a:pPr marL="0" indent="0">
              <a:buNone/>
            </a:pPr>
            <a:endParaRPr lang="ru-RU" sz="3100" dirty="0">
              <a:latin typeface="Utsaah" pitchFamily="34" charset="0"/>
              <a:cs typeface="Utsaah" pitchFamily="34" charset="0"/>
            </a:endParaRPr>
          </a:p>
          <a:p>
            <a:pPr marL="0" indent="0">
              <a:buNone/>
            </a:pPr>
            <a:endParaRPr lang="ru-RU" dirty="0"/>
          </a:p>
        </p:txBody>
      </p:sp>
    </p:spTree>
    <p:extLst>
      <p:ext uri="{BB962C8B-B14F-4D97-AF65-F5344CB8AC3E}">
        <p14:creationId xmlns:p14="http://schemas.microsoft.com/office/powerpoint/2010/main" val="1912699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552728"/>
          </a:xfrm>
        </p:spPr>
        <p:txBody>
          <a:bodyPr>
            <a:normAutofit fontScale="85000" lnSpcReduction="20000"/>
          </a:bodyPr>
          <a:lstStyle/>
          <a:p>
            <a:pPr marL="0" indent="0">
              <a:buNone/>
            </a:pPr>
            <a:r>
              <a:rPr lang="ru-RU" sz="3100" dirty="0"/>
              <a:t>Сохранять документы лучше при помощи методов </a:t>
            </a:r>
            <a:r>
              <a:rPr lang="ru-RU" sz="3100" dirty="0" err="1">
                <a:latin typeface="Utsaah" pitchFamily="34" charset="0"/>
                <a:cs typeface="Utsaah" pitchFamily="34" charset="0"/>
              </a:rPr>
              <a:t>Save</a:t>
            </a:r>
            <a:r>
              <a:rPr lang="ru-RU" sz="3100" dirty="0">
                <a:latin typeface="Utsaah" pitchFamily="34" charset="0"/>
                <a:cs typeface="Utsaah" pitchFamily="34" charset="0"/>
              </a:rPr>
              <a:t>()</a:t>
            </a:r>
            <a:r>
              <a:rPr lang="ru-RU" sz="3100" dirty="0"/>
              <a:t> и </a:t>
            </a:r>
            <a:r>
              <a:rPr lang="ru-RU" sz="3100" dirty="0" err="1">
                <a:latin typeface="Utsaah" pitchFamily="34" charset="0"/>
                <a:cs typeface="Utsaah" pitchFamily="34" charset="0"/>
              </a:rPr>
              <a:t>SaveAs</a:t>
            </a:r>
            <a:r>
              <a:rPr lang="ru-RU" sz="3100" dirty="0">
                <a:latin typeface="Utsaah" pitchFamily="34" charset="0"/>
                <a:cs typeface="Utsaah" pitchFamily="34" charset="0"/>
              </a:rPr>
              <a:t>()</a:t>
            </a:r>
            <a:r>
              <a:rPr lang="ru-RU" sz="3100" dirty="0"/>
              <a:t> объекта </a:t>
            </a:r>
            <a:r>
              <a:rPr lang="ru-RU" sz="3100" dirty="0" err="1">
                <a:latin typeface="Utsaah" pitchFamily="34" charset="0"/>
                <a:cs typeface="Utsaah" pitchFamily="34" charset="0"/>
              </a:rPr>
              <a:t>Document</a:t>
            </a:r>
            <a:r>
              <a:rPr lang="ru-RU" sz="3100" dirty="0"/>
              <a:t>. </a:t>
            </a:r>
          </a:p>
          <a:p>
            <a:pPr marL="0" indent="0">
              <a:buNone/>
            </a:pPr>
            <a:r>
              <a:rPr lang="ru-RU" sz="3100" dirty="0"/>
              <a:t>В коллекции </a:t>
            </a:r>
            <a:r>
              <a:rPr lang="ru-RU" sz="3100" dirty="0" err="1">
                <a:latin typeface="Utsaah" pitchFamily="34" charset="0"/>
                <a:cs typeface="Utsaah" pitchFamily="34" charset="0"/>
              </a:rPr>
              <a:t>Documents</a:t>
            </a:r>
            <a:r>
              <a:rPr lang="ru-RU" sz="3100" dirty="0"/>
              <a:t> есть также свой метод </a:t>
            </a:r>
            <a:r>
              <a:rPr lang="ru-RU" sz="3100" dirty="0" err="1">
                <a:latin typeface="Utsaah" pitchFamily="34" charset="0"/>
                <a:cs typeface="Utsaah" pitchFamily="34" charset="0"/>
              </a:rPr>
              <a:t>Save</a:t>
            </a:r>
            <a:r>
              <a:rPr lang="ru-RU" sz="3100" dirty="0">
                <a:latin typeface="Utsaah" pitchFamily="34" charset="0"/>
                <a:cs typeface="Utsaah" pitchFamily="34" charset="0"/>
              </a:rPr>
              <a:t>(),</a:t>
            </a:r>
            <a:r>
              <a:rPr lang="ru-RU" sz="3100" dirty="0"/>
              <a:t> который позволяет сохранить сразу все открытые документы </a:t>
            </a:r>
            <a:r>
              <a:rPr lang="ru-RU" sz="3100" dirty="0" err="1"/>
              <a:t>Word</a:t>
            </a:r>
            <a:r>
              <a:rPr lang="ru-RU" sz="3100" dirty="0"/>
              <a:t>, но обычно это менее удобно.</a:t>
            </a:r>
          </a:p>
          <a:p>
            <a:pPr marL="0" indent="0">
              <a:buNone/>
            </a:pPr>
            <a:r>
              <a:rPr lang="ru-RU" sz="3100" dirty="0"/>
              <a:t>Заметим, что из </a:t>
            </a:r>
            <a:r>
              <a:rPr lang="ru-RU" sz="3100" dirty="0" err="1"/>
              <a:t>Word</a:t>
            </a:r>
            <a:r>
              <a:rPr lang="ru-RU" sz="3100" dirty="0"/>
              <a:t> можно открывать не только документы </a:t>
            </a:r>
            <a:r>
              <a:rPr lang="ru-RU" sz="3100" dirty="0" err="1"/>
              <a:t>Word</a:t>
            </a:r>
            <a:r>
              <a:rPr lang="ru-RU" sz="3100" dirty="0"/>
              <a:t> разных версий, но и документы десятков других различных форматов, про которые знает </a:t>
            </a:r>
            <a:r>
              <a:rPr lang="ru-RU" sz="3100" dirty="0" err="1"/>
              <a:t>Word</a:t>
            </a:r>
            <a:r>
              <a:rPr lang="ru-RU" sz="3100" dirty="0"/>
              <a:t> — TXT, HTML, XML и т. п. Сохранять файлы также можно в одном из десятков встроенных форматов или использовать свой собственный пользовательский формат (при помощи объекта </a:t>
            </a:r>
            <a:r>
              <a:rPr lang="ru-RU" sz="3100" dirty="0" err="1">
                <a:latin typeface="Utsaah" pitchFamily="34" charset="0"/>
                <a:cs typeface="Utsaah" pitchFamily="34" charset="0"/>
              </a:rPr>
              <a:t>FileConvertor</a:t>
            </a:r>
            <a:r>
              <a:rPr lang="ru-RU" sz="3100" dirty="0">
                <a:latin typeface="Utsaah" pitchFamily="34" charset="0"/>
                <a:cs typeface="Utsaah" pitchFamily="34" charset="0"/>
              </a:rPr>
              <a:t>)</a:t>
            </a:r>
            <a:r>
              <a:rPr lang="ru-RU" sz="3100" dirty="0"/>
              <a:t>. За счет этого программным образом при помощи макросов можно очень удобно преобразовывать большое количество документов, которые могут находиться, например, в разных каталогах на файловых серверах, или в общих папках </a:t>
            </a:r>
            <a:r>
              <a:rPr lang="ru-RU" sz="3100" dirty="0" err="1">
                <a:latin typeface="Utsaah" pitchFamily="34" charset="0"/>
                <a:cs typeface="Utsaah" pitchFamily="34" charset="0"/>
              </a:rPr>
              <a:t>Exchange</a:t>
            </a:r>
            <a:r>
              <a:rPr lang="ru-RU" sz="3100" dirty="0">
                <a:latin typeface="Utsaah" pitchFamily="34" charset="0"/>
                <a:cs typeface="Utsaah" pitchFamily="34" charset="0"/>
              </a:rPr>
              <a:t> </a:t>
            </a:r>
            <a:r>
              <a:rPr lang="ru-RU" sz="3100" dirty="0" err="1">
                <a:latin typeface="Utsaah" pitchFamily="34" charset="0"/>
                <a:cs typeface="Utsaah" pitchFamily="34" charset="0"/>
              </a:rPr>
              <a:t>Server</a:t>
            </a:r>
            <a:r>
              <a:rPr lang="ru-RU" sz="3100" dirty="0"/>
              <a:t>, или в базе данных </a:t>
            </a:r>
            <a:r>
              <a:rPr lang="ru-RU" sz="3100" dirty="0" err="1">
                <a:latin typeface="Utsaah" pitchFamily="34" charset="0"/>
                <a:cs typeface="Utsaah" pitchFamily="34" charset="0"/>
              </a:rPr>
              <a:t>SharePoint</a:t>
            </a:r>
            <a:r>
              <a:rPr lang="ru-RU" sz="3100" dirty="0">
                <a:latin typeface="Utsaah" pitchFamily="34" charset="0"/>
                <a:cs typeface="Utsaah" pitchFamily="34" charset="0"/>
              </a:rPr>
              <a:t> </a:t>
            </a:r>
            <a:r>
              <a:rPr lang="ru-RU" sz="3100" dirty="0" err="1">
                <a:latin typeface="Utsaah" pitchFamily="34" charset="0"/>
                <a:cs typeface="Utsaah" pitchFamily="34" charset="0"/>
              </a:rPr>
              <a:t>Portal</a:t>
            </a:r>
            <a:r>
              <a:rPr lang="ru-RU" sz="3100" dirty="0">
                <a:latin typeface="Utsaah" pitchFamily="34" charset="0"/>
                <a:cs typeface="Utsaah" pitchFamily="34" charset="0"/>
              </a:rPr>
              <a:t> </a:t>
            </a:r>
            <a:r>
              <a:rPr lang="ru-RU" sz="3100" dirty="0" err="1">
                <a:latin typeface="Utsaah" pitchFamily="34" charset="0"/>
                <a:cs typeface="Utsaah" pitchFamily="34" charset="0"/>
              </a:rPr>
              <a:t>Server</a:t>
            </a:r>
            <a:r>
              <a:rPr lang="ru-RU" sz="3100" dirty="0"/>
              <a:t>. Для прохода по дереву каталогов удобнее всего использовать объект </a:t>
            </a:r>
            <a:r>
              <a:rPr lang="ru-RU" sz="3100" dirty="0" err="1">
                <a:latin typeface="Utsaah" pitchFamily="34" charset="0"/>
                <a:cs typeface="Utsaah" pitchFamily="34" charset="0"/>
              </a:rPr>
              <a:t>FileSystemObject</a:t>
            </a:r>
            <a:r>
              <a:rPr lang="ru-RU" sz="3100" dirty="0"/>
              <a:t> из библиотеки </a:t>
            </a:r>
            <a:r>
              <a:rPr lang="ru-RU" sz="3100" dirty="0" err="1">
                <a:latin typeface="Utsaah" pitchFamily="34" charset="0"/>
                <a:cs typeface="Utsaah" pitchFamily="34" charset="0"/>
              </a:rPr>
              <a:t>Microsoft</a:t>
            </a:r>
            <a:r>
              <a:rPr lang="ru-RU" sz="3100" dirty="0">
                <a:latin typeface="Utsaah" pitchFamily="34" charset="0"/>
                <a:cs typeface="Utsaah" pitchFamily="34" charset="0"/>
              </a:rPr>
              <a:t> </a:t>
            </a:r>
            <a:r>
              <a:rPr lang="ru-RU" sz="3100" dirty="0" err="1">
                <a:latin typeface="Utsaah" pitchFamily="34" charset="0"/>
                <a:cs typeface="Utsaah" pitchFamily="34" charset="0"/>
              </a:rPr>
              <a:t>Scripting</a:t>
            </a:r>
            <a:r>
              <a:rPr lang="ru-RU" sz="3100" dirty="0">
                <a:latin typeface="Utsaah" pitchFamily="34" charset="0"/>
                <a:cs typeface="Utsaah" pitchFamily="34" charset="0"/>
              </a:rPr>
              <a:t> </a:t>
            </a:r>
            <a:r>
              <a:rPr lang="ru-RU" sz="3100" dirty="0" err="1">
                <a:latin typeface="Utsaah" pitchFamily="34" charset="0"/>
                <a:cs typeface="Utsaah" pitchFamily="34" charset="0"/>
              </a:rPr>
              <a:t>Runtime</a:t>
            </a:r>
            <a:r>
              <a:rPr lang="ru-RU" sz="3100" dirty="0"/>
              <a:t>, которая есть на любом компьютере </a:t>
            </a:r>
            <a:r>
              <a:rPr lang="ru-RU" sz="3100" dirty="0" err="1">
                <a:latin typeface="Utsaah" pitchFamily="34" charset="0"/>
                <a:cs typeface="Utsaah" pitchFamily="34" charset="0"/>
              </a:rPr>
              <a:t>Windows</a:t>
            </a:r>
            <a:r>
              <a:rPr lang="ru-RU" sz="3100" i="1" dirty="0"/>
              <a:t>.</a:t>
            </a:r>
          </a:p>
          <a:p>
            <a:endParaRPr lang="ru-RU" dirty="0"/>
          </a:p>
        </p:txBody>
      </p:sp>
    </p:spTree>
    <p:extLst>
      <p:ext uri="{BB962C8B-B14F-4D97-AF65-F5344CB8AC3E}">
        <p14:creationId xmlns:p14="http://schemas.microsoft.com/office/powerpoint/2010/main" val="769675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br>
              <a:rPr lang="ru-RU" sz="3600" b="1" dirty="0"/>
            </a:br>
            <a:r>
              <a:rPr lang="ru-RU" sz="3600" b="1" dirty="0">
                <a:solidFill>
                  <a:srgbClr val="002060"/>
                </a:solidFill>
                <a:latin typeface="+mn-lt"/>
                <a:ea typeface="+mn-ea"/>
                <a:cs typeface="+mn-cs"/>
              </a:rPr>
              <a:t>Свойства и методы коллекции </a:t>
            </a:r>
            <a:r>
              <a:rPr lang="ru-RU" sz="3600" b="1" i="1" dirty="0" err="1">
                <a:solidFill>
                  <a:srgbClr val="002060"/>
                </a:solidFill>
                <a:latin typeface="+mn-lt"/>
                <a:ea typeface="+mn-ea"/>
                <a:cs typeface="+mn-cs"/>
              </a:rPr>
              <a:t>Documents</a:t>
            </a:r>
            <a:br>
              <a:rPr lang="ru-RU" b="1" dirty="0"/>
            </a:br>
            <a:endParaRPr lang="ru-RU" dirty="0"/>
          </a:p>
        </p:txBody>
      </p:sp>
      <p:sp>
        <p:nvSpPr>
          <p:cNvPr id="3" name="Объект 2"/>
          <p:cNvSpPr>
            <a:spLocks noGrp="1"/>
          </p:cNvSpPr>
          <p:nvPr>
            <p:ph idx="1"/>
          </p:nvPr>
        </p:nvSpPr>
        <p:spPr>
          <a:xfrm>
            <a:off x="107504" y="836712"/>
            <a:ext cx="8856984" cy="5904656"/>
          </a:xfrm>
        </p:spPr>
        <p:txBody>
          <a:bodyPr>
            <a:normAutofit fontScale="47500" lnSpcReduction="20000"/>
          </a:bodyPr>
          <a:lstStyle/>
          <a:p>
            <a:pPr marL="0" indent="0">
              <a:buNone/>
            </a:pPr>
            <a:r>
              <a:rPr lang="ru-RU" sz="4400" dirty="0"/>
              <a:t>Коллекция </a:t>
            </a:r>
            <a:r>
              <a:rPr lang="ru-RU" sz="4400" dirty="0" err="1">
                <a:latin typeface="Utsaah" pitchFamily="34" charset="0"/>
                <a:cs typeface="Utsaah" pitchFamily="34" charset="0"/>
              </a:rPr>
              <a:t>Documents</a:t>
            </a:r>
            <a:r>
              <a:rPr lang="ru-RU" sz="4400" dirty="0">
                <a:latin typeface="Utsaah" pitchFamily="34" charset="0"/>
                <a:cs typeface="Utsaah" pitchFamily="34" charset="0"/>
              </a:rPr>
              <a:t> </a:t>
            </a:r>
            <a:r>
              <a:rPr lang="ru-RU" sz="4400" dirty="0"/>
              <a:t> представляет все документы </a:t>
            </a:r>
            <a:r>
              <a:rPr lang="ru-RU" sz="4400" dirty="0" err="1"/>
              <a:t>Word</a:t>
            </a:r>
            <a:r>
              <a:rPr lang="ru-RU" sz="4400" dirty="0"/>
              <a:t>, открытые в настоящий момент. Нумерация документов в коллекции начинается с 1.</a:t>
            </a:r>
          </a:p>
          <a:p>
            <a:pPr marL="0" indent="0">
              <a:buNone/>
            </a:pPr>
            <a:r>
              <a:rPr lang="ru-RU" sz="4400" dirty="0"/>
              <a:t>Из свойств этой коллекции интерес представляет только </a:t>
            </a:r>
            <a:r>
              <a:rPr lang="ru-RU" sz="4400" b="1" dirty="0"/>
              <a:t>свойство </a:t>
            </a:r>
            <a:r>
              <a:rPr lang="ru-RU" sz="4400" dirty="0" err="1">
                <a:latin typeface="Utsaah" pitchFamily="34" charset="0"/>
                <a:cs typeface="Utsaah" pitchFamily="34" charset="0"/>
              </a:rPr>
              <a:t>Count</a:t>
            </a:r>
            <a:r>
              <a:rPr lang="ru-RU" sz="4400" dirty="0">
                <a:latin typeface="Utsaah" pitchFamily="34" charset="0"/>
                <a:cs typeface="Utsaah" pitchFamily="34" charset="0"/>
              </a:rPr>
              <a:t> </a:t>
            </a:r>
            <a:r>
              <a:rPr lang="ru-RU" sz="4400" dirty="0"/>
              <a:t>— количество открытых документов. </a:t>
            </a:r>
          </a:p>
          <a:p>
            <a:pPr marL="0" indent="0">
              <a:buNone/>
            </a:pPr>
            <a:r>
              <a:rPr lang="ru-RU" sz="4400" b="1" dirty="0"/>
              <a:t>Методы коллекции</a:t>
            </a:r>
            <a:r>
              <a:rPr lang="ru-RU" sz="4400" dirty="0"/>
              <a:t> </a:t>
            </a:r>
            <a:r>
              <a:rPr lang="ru-RU" sz="4400" dirty="0" err="1">
                <a:latin typeface="Utsaah" pitchFamily="34" charset="0"/>
                <a:cs typeface="Utsaah" pitchFamily="34" charset="0"/>
              </a:rPr>
              <a:t>Documents</a:t>
            </a:r>
            <a:r>
              <a:rPr lang="en-US" sz="4400" dirty="0">
                <a:latin typeface="Utsaah" pitchFamily="34" charset="0"/>
                <a:cs typeface="Utsaah" pitchFamily="34" charset="0"/>
              </a:rPr>
              <a:t>:</a:t>
            </a:r>
            <a:endParaRPr lang="ru-RU" sz="4400" dirty="0"/>
          </a:p>
          <a:p>
            <a:pPr marL="0" indent="0">
              <a:buNone/>
            </a:pPr>
            <a:r>
              <a:rPr lang="ru-RU" sz="4400" b="1" dirty="0" err="1">
                <a:solidFill>
                  <a:srgbClr val="006BBC"/>
                </a:solidFill>
                <a:latin typeface="Utsaah" pitchFamily="34" charset="0"/>
                <a:cs typeface="Utsaah" pitchFamily="34" charset="0"/>
              </a:rPr>
              <a:t>Add</a:t>
            </a:r>
            <a:r>
              <a:rPr lang="ru-RU" sz="4400" b="1" dirty="0">
                <a:solidFill>
                  <a:srgbClr val="006BBC"/>
                </a:solidFill>
                <a:latin typeface="Utsaah" pitchFamily="34" charset="0"/>
                <a:cs typeface="Utsaah" pitchFamily="34" charset="0"/>
              </a:rPr>
              <a:t>()</a:t>
            </a:r>
            <a:r>
              <a:rPr lang="ru-RU" sz="4400" dirty="0"/>
              <a:t> — позволяет создать и сразу же открыть новый документ (и вернуть ссылку на его объект). Это наиболее распространенный способ создания новых документов в </a:t>
            </a:r>
            <a:r>
              <a:rPr lang="ru-RU" sz="4400" dirty="0" err="1"/>
              <a:t>Word</a:t>
            </a:r>
            <a:r>
              <a:rPr lang="ru-RU" sz="4400" dirty="0"/>
              <a:t>. Полный синтаксис метода:</a:t>
            </a:r>
          </a:p>
          <a:p>
            <a:pPr marL="0" indent="0">
              <a:buNone/>
            </a:pPr>
            <a:r>
              <a:rPr lang="ru-RU" sz="4400" dirty="0" err="1">
                <a:latin typeface="Utsaah" pitchFamily="34" charset="0"/>
                <a:cs typeface="Utsaah" pitchFamily="34" charset="0"/>
              </a:rPr>
              <a:t>Add</a:t>
            </a:r>
            <a:r>
              <a:rPr lang="ru-RU" sz="4400" dirty="0">
                <a:latin typeface="Utsaah" pitchFamily="34" charset="0"/>
                <a:cs typeface="Utsaah" pitchFamily="34" charset="0"/>
              </a:rPr>
              <a:t>(</a:t>
            </a:r>
            <a:r>
              <a:rPr lang="ru-RU" sz="4400" dirty="0" err="1">
                <a:latin typeface="Utsaah" pitchFamily="34" charset="0"/>
                <a:cs typeface="Utsaah" pitchFamily="34" charset="0"/>
              </a:rPr>
              <a:t>Template</a:t>
            </a:r>
            <a:r>
              <a:rPr lang="ru-RU" sz="4400" dirty="0">
                <a:latin typeface="Utsaah" pitchFamily="34" charset="0"/>
                <a:cs typeface="Utsaah" pitchFamily="34" charset="0"/>
              </a:rPr>
              <a:t>, </a:t>
            </a:r>
            <a:r>
              <a:rPr lang="ru-RU" sz="4400" dirty="0" err="1">
                <a:latin typeface="Utsaah" pitchFamily="34" charset="0"/>
                <a:cs typeface="Utsaah" pitchFamily="34" charset="0"/>
              </a:rPr>
              <a:t>NewTemplate</a:t>
            </a:r>
            <a:r>
              <a:rPr lang="ru-RU" sz="4400" dirty="0">
                <a:latin typeface="Utsaah" pitchFamily="34" charset="0"/>
                <a:cs typeface="Utsaah" pitchFamily="34" charset="0"/>
              </a:rPr>
              <a:t>, </a:t>
            </a:r>
            <a:r>
              <a:rPr lang="ru-RU" sz="4400" dirty="0" err="1">
                <a:latin typeface="Utsaah" pitchFamily="34" charset="0"/>
                <a:cs typeface="Utsaah" pitchFamily="34" charset="0"/>
              </a:rPr>
              <a:t>DocumentType</a:t>
            </a:r>
            <a:r>
              <a:rPr lang="ru-RU" sz="4400" dirty="0">
                <a:latin typeface="Utsaah" pitchFamily="34" charset="0"/>
                <a:cs typeface="Utsaah" pitchFamily="34" charset="0"/>
              </a:rPr>
              <a:t>, </a:t>
            </a:r>
            <a:r>
              <a:rPr lang="ru-RU" sz="4400" dirty="0" err="1">
                <a:latin typeface="Utsaah" pitchFamily="34" charset="0"/>
                <a:cs typeface="Utsaah" pitchFamily="34" charset="0"/>
              </a:rPr>
              <a:t>Visible</a:t>
            </a:r>
            <a:r>
              <a:rPr lang="ru-RU" sz="4400" dirty="0">
                <a:latin typeface="Utsaah" pitchFamily="34" charset="0"/>
                <a:cs typeface="Utsaah" pitchFamily="34" charset="0"/>
              </a:rPr>
              <a:t>)</a:t>
            </a:r>
          </a:p>
          <a:p>
            <a:pPr marL="0" indent="0">
              <a:buNone/>
            </a:pPr>
            <a:r>
              <a:rPr lang="ru-RU" sz="4400" dirty="0"/>
              <a:t>где </a:t>
            </a:r>
            <a:r>
              <a:rPr lang="ru-RU" sz="4400" dirty="0" err="1"/>
              <a:t>T</a:t>
            </a:r>
            <a:r>
              <a:rPr lang="ru-RU" sz="4400" dirty="0" err="1">
                <a:latin typeface="Utsaah" pitchFamily="34" charset="0"/>
                <a:cs typeface="Utsaah" pitchFamily="34" charset="0"/>
              </a:rPr>
              <a:t>emplate</a:t>
            </a:r>
            <a:r>
              <a:rPr lang="ru-RU" sz="4400" dirty="0"/>
              <a:t> — шаблон для создания нового документа,</a:t>
            </a:r>
          </a:p>
          <a:p>
            <a:pPr marL="0" indent="0">
              <a:buNone/>
            </a:pPr>
            <a:r>
              <a:rPr lang="ru-RU" sz="4400" dirty="0" err="1">
                <a:latin typeface="Utsaah" pitchFamily="34" charset="0"/>
                <a:cs typeface="Utsaah" pitchFamily="34" charset="0"/>
              </a:rPr>
              <a:t>NewTemplate</a:t>
            </a:r>
            <a:r>
              <a:rPr lang="ru-RU" sz="4400" dirty="0">
                <a:latin typeface="Utsaah" pitchFamily="34" charset="0"/>
                <a:cs typeface="Utsaah" pitchFamily="34" charset="0"/>
              </a:rPr>
              <a:t> (</a:t>
            </a:r>
            <a:r>
              <a:rPr lang="ru-RU" sz="4400" dirty="0" err="1">
                <a:latin typeface="Utsaah" pitchFamily="34" charset="0"/>
                <a:cs typeface="Utsaah" pitchFamily="34" charset="0"/>
              </a:rPr>
              <a:t>True</a:t>
            </a:r>
            <a:r>
              <a:rPr lang="ru-RU" sz="4400" dirty="0">
                <a:latin typeface="Utsaah" pitchFamily="34" charset="0"/>
                <a:cs typeface="Utsaah" pitchFamily="34" charset="0"/>
              </a:rPr>
              <a:t>/</a:t>
            </a:r>
            <a:r>
              <a:rPr lang="ru-RU" sz="4400" dirty="0" err="1">
                <a:latin typeface="Utsaah" pitchFamily="34" charset="0"/>
                <a:cs typeface="Utsaah" pitchFamily="34" charset="0"/>
              </a:rPr>
              <a:t>False</a:t>
            </a:r>
            <a:r>
              <a:rPr lang="ru-RU" sz="4400" dirty="0">
                <a:latin typeface="Utsaah" pitchFamily="34" charset="0"/>
                <a:cs typeface="Utsaah" pitchFamily="34" charset="0"/>
              </a:rPr>
              <a:t>) </a:t>
            </a:r>
            <a:r>
              <a:rPr lang="ru-RU" sz="4400" dirty="0"/>
              <a:t>— делать ли новый документ шаблоном,</a:t>
            </a:r>
          </a:p>
          <a:p>
            <a:pPr marL="0" indent="0">
              <a:buNone/>
            </a:pPr>
            <a:r>
              <a:rPr lang="ru-RU" sz="4400" dirty="0" err="1">
                <a:latin typeface="Utsaah" pitchFamily="34" charset="0"/>
                <a:cs typeface="Utsaah" pitchFamily="34" charset="0"/>
              </a:rPr>
              <a:t>DocumentType</a:t>
            </a:r>
            <a:r>
              <a:rPr lang="ru-RU" sz="4400" dirty="0"/>
              <a:t> — тип документа, может принимать значения: </a:t>
            </a:r>
            <a:r>
              <a:rPr lang="ru-RU" sz="4400" dirty="0" err="1">
                <a:latin typeface="Utsaah" pitchFamily="34" charset="0"/>
                <a:cs typeface="Utsaah" pitchFamily="34" charset="0"/>
              </a:rPr>
              <a:t>wdNewBlankDocument</a:t>
            </a:r>
            <a:r>
              <a:rPr lang="ru-RU" sz="4400" dirty="0">
                <a:latin typeface="Utsaah" pitchFamily="34" charset="0"/>
                <a:cs typeface="Utsaah" pitchFamily="34" charset="0"/>
              </a:rPr>
              <a:t>,</a:t>
            </a:r>
          </a:p>
          <a:p>
            <a:pPr marL="0" indent="0">
              <a:buNone/>
            </a:pPr>
            <a:r>
              <a:rPr lang="ru-RU" sz="4400" dirty="0" err="1">
                <a:latin typeface="Utsaah" pitchFamily="34" charset="0"/>
                <a:cs typeface="Utsaah" pitchFamily="34" charset="0"/>
              </a:rPr>
              <a:t>wdNewEmailMessage</a:t>
            </a:r>
            <a:r>
              <a:rPr lang="ru-RU" sz="4400" dirty="0">
                <a:latin typeface="Utsaah" pitchFamily="34" charset="0"/>
                <a:cs typeface="Utsaah" pitchFamily="34" charset="0"/>
              </a:rPr>
              <a:t>, </a:t>
            </a:r>
            <a:r>
              <a:rPr lang="ru-RU" sz="4400" dirty="0" err="1">
                <a:latin typeface="Utsaah" pitchFamily="34" charset="0"/>
                <a:cs typeface="Utsaah" pitchFamily="34" charset="0"/>
              </a:rPr>
              <a:t>wdNewFrameset</a:t>
            </a:r>
            <a:r>
              <a:rPr lang="ru-RU" sz="4400" dirty="0">
                <a:latin typeface="Utsaah" pitchFamily="34" charset="0"/>
                <a:cs typeface="Utsaah" pitchFamily="34" charset="0"/>
              </a:rPr>
              <a:t> или </a:t>
            </a:r>
            <a:r>
              <a:rPr lang="ru-RU" sz="4400" dirty="0" err="1">
                <a:latin typeface="Utsaah" pitchFamily="34" charset="0"/>
                <a:cs typeface="Utsaah" pitchFamily="34" charset="0"/>
              </a:rPr>
              <a:t>wdNewWebPage</a:t>
            </a:r>
            <a:r>
              <a:rPr lang="ru-RU" sz="4400" dirty="0"/>
              <a:t> (по умолчанию новый чистый документ),</a:t>
            </a:r>
          </a:p>
          <a:p>
            <a:pPr marL="0" indent="0">
              <a:buNone/>
            </a:pPr>
            <a:r>
              <a:rPr lang="ru-RU" sz="4400" dirty="0" err="1">
                <a:latin typeface="Utsaah" pitchFamily="34" charset="0"/>
                <a:cs typeface="Utsaah" pitchFamily="34" charset="0"/>
              </a:rPr>
              <a:t>Visible</a:t>
            </a:r>
            <a:r>
              <a:rPr lang="ru-RU" sz="4400" dirty="0">
                <a:latin typeface="Utsaah" pitchFamily="34" charset="0"/>
                <a:cs typeface="Utsaah" pitchFamily="34" charset="0"/>
              </a:rPr>
              <a:t> </a:t>
            </a:r>
            <a:r>
              <a:rPr lang="ru-RU" sz="4400" dirty="0"/>
              <a:t>— будет ли новый документ видимым (по умолчанию) или невидимым. Все эти параметры являются необязательными. Если не указать ни один из них, будет просто создан новый документ на основе шаблона </a:t>
            </a:r>
            <a:r>
              <a:rPr lang="ru-RU" sz="4400" dirty="0">
                <a:latin typeface="Utsaah" pitchFamily="34" charset="0"/>
                <a:cs typeface="Utsaah" pitchFamily="34" charset="0"/>
              </a:rPr>
              <a:t>Normal.dot </a:t>
            </a:r>
            <a:r>
              <a:rPr lang="ru-RU" sz="4400" dirty="0"/>
              <a:t>(как будто вы создали новый документ при помощи меню </a:t>
            </a:r>
            <a:r>
              <a:rPr lang="ru-RU" sz="4400" b="1" dirty="0"/>
              <a:t>Файл | Создать</a:t>
            </a:r>
            <a:r>
              <a:rPr lang="ru-RU" sz="4400" dirty="0"/>
              <a:t>).</a:t>
            </a:r>
          </a:p>
          <a:p>
            <a:endParaRPr lang="ru-RU" dirty="0"/>
          </a:p>
        </p:txBody>
      </p:sp>
    </p:spTree>
    <p:extLst>
      <p:ext uri="{BB962C8B-B14F-4D97-AF65-F5344CB8AC3E}">
        <p14:creationId xmlns:p14="http://schemas.microsoft.com/office/powerpoint/2010/main" val="857328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08712"/>
          </a:xfrm>
        </p:spPr>
        <p:txBody>
          <a:bodyPr>
            <a:normAutofit lnSpcReduction="10000"/>
          </a:bodyPr>
          <a:lstStyle/>
          <a:p>
            <a:pPr marL="0" indent="0">
              <a:buNone/>
            </a:pPr>
            <a:r>
              <a:rPr lang="ru-RU" sz="2100" b="1" dirty="0" err="1">
                <a:solidFill>
                  <a:srgbClr val="006BBC"/>
                </a:solidFill>
                <a:latin typeface="Utsaah" pitchFamily="34" charset="0"/>
                <a:cs typeface="Utsaah" pitchFamily="34" charset="0"/>
              </a:rPr>
              <a:t>Open</a:t>
            </a:r>
            <a:r>
              <a:rPr lang="ru-RU" sz="2100" b="1" dirty="0">
                <a:solidFill>
                  <a:srgbClr val="006BBC"/>
                </a:solidFill>
                <a:latin typeface="Utsaah" pitchFamily="34" charset="0"/>
                <a:cs typeface="Utsaah" pitchFamily="34" charset="0"/>
              </a:rPr>
              <a:t>() </a:t>
            </a:r>
            <a:r>
              <a:rPr lang="ru-RU" sz="2100" dirty="0"/>
              <a:t>— еще один важнейший метод коллекции </a:t>
            </a:r>
            <a:r>
              <a:rPr lang="ru-RU" sz="2100" dirty="0" err="1">
                <a:latin typeface="Utsaah" pitchFamily="34" charset="0"/>
                <a:cs typeface="Utsaah" pitchFamily="34" charset="0"/>
              </a:rPr>
              <a:t>Documents</a:t>
            </a:r>
            <a:r>
              <a:rPr lang="ru-RU" sz="2100" dirty="0"/>
              <a:t>. Позволяет открыть документ с диска и добавить его в коллекцию, принимает множество параметров, из которых обязательным является только один — имя документа (вместе с путем к нему). Самый простой вариант применения этого метода выглядит так:</a:t>
            </a:r>
            <a:endParaRPr lang="en-US" sz="2100" dirty="0"/>
          </a:p>
          <a:p>
            <a:pPr marL="0" indent="0">
              <a:buNone/>
            </a:pPr>
            <a:r>
              <a:rPr lang="ru-RU" sz="2100" dirty="0" err="1">
                <a:latin typeface="Utsaah" pitchFamily="34" charset="0"/>
                <a:cs typeface="Utsaah" pitchFamily="34" charset="0"/>
              </a:rPr>
              <a:t>Dim</a:t>
            </a:r>
            <a:r>
              <a:rPr lang="ru-RU" sz="2100" dirty="0">
                <a:latin typeface="Utsaah" pitchFamily="34" charset="0"/>
                <a:cs typeface="Utsaah" pitchFamily="34" charset="0"/>
              </a:rPr>
              <a:t> oDoc1 </a:t>
            </a:r>
            <a:r>
              <a:rPr lang="ru-RU" sz="2100" dirty="0" err="1">
                <a:latin typeface="Utsaah" pitchFamily="34" charset="0"/>
                <a:cs typeface="Utsaah" pitchFamily="34" charset="0"/>
              </a:rPr>
              <a:t>As</a:t>
            </a:r>
            <a:r>
              <a:rPr lang="ru-RU" sz="2100" dirty="0">
                <a:latin typeface="Utsaah" pitchFamily="34" charset="0"/>
                <a:cs typeface="Utsaah" pitchFamily="34" charset="0"/>
              </a:rPr>
              <a:t> </a:t>
            </a:r>
            <a:r>
              <a:rPr lang="ru-RU" sz="2100" dirty="0" err="1">
                <a:latin typeface="Utsaah" pitchFamily="34" charset="0"/>
                <a:cs typeface="Utsaah" pitchFamily="34" charset="0"/>
              </a:rPr>
              <a:t>Document</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Set</a:t>
            </a:r>
            <a:r>
              <a:rPr lang="ru-RU" sz="2100" dirty="0">
                <a:latin typeface="Utsaah" pitchFamily="34" charset="0"/>
                <a:cs typeface="Utsaah" pitchFamily="34" charset="0"/>
              </a:rPr>
              <a:t> oDoc1 = </a:t>
            </a:r>
            <a:r>
              <a:rPr lang="ru-RU" sz="2100" dirty="0" err="1">
                <a:latin typeface="Utsaah" pitchFamily="34" charset="0"/>
                <a:cs typeface="Utsaah" pitchFamily="34" charset="0"/>
              </a:rPr>
              <a:t>Documents.Open</a:t>
            </a:r>
            <a:r>
              <a:rPr lang="ru-RU" sz="2100" dirty="0">
                <a:latin typeface="Utsaah" pitchFamily="34" charset="0"/>
                <a:cs typeface="Utsaah" pitchFamily="34" charset="0"/>
              </a:rPr>
              <a:t>("c:\doc1.doc")</a:t>
            </a:r>
          </a:p>
          <a:p>
            <a:pPr marL="0" indent="0">
              <a:buNone/>
            </a:pPr>
            <a:r>
              <a:rPr lang="ru-RU" sz="2100" b="1" dirty="0" err="1">
                <a:solidFill>
                  <a:srgbClr val="006BBC"/>
                </a:solidFill>
                <a:latin typeface="Utsaah" pitchFamily="34" charset="0"/>
                <a:cs typeface="Utsaah" pitchFamily="34" charset="0"/>
              </a:rPr>
              <a:t>Item</a:t>
            </a:r>
            <a:r>
              <a:rPr lang="ru-RU" sz="2100" b="1" dirty="0">
                <a:solidFill>
                  <a:srgbClr val="006BBC"/>
                </a:solidFill>
                <a:latin typeface="Utsaah" pitchFamily="34" charset="0"/>
                <a:cs typeface="Utsaah" pitchFamily="34" charset="0"/>
              </a:rPr>
              <a:t>()</a:t>
            </a:r>
            <a:r>
              <a:rPr lang="ru-RU" sz="2100" dirty="0">
                <a:latin typeface="Utsaah" pitchFamily="34" charset="0"/>
                <a:cs typeface="Utsaah" pitchFamily="34" charset="0"/>
              </a:rPr>
              <a:t> </a:t>
            </a:r>
            <a:r>
              <a:rPr lang="ru-RU" sz="2100" dirty="0"/>
              <a:t>— позволяет найти нужный документ в коллекции по его индексу. Обычно для получения ссылки на нужный документ используется конструкция </a:t>
            </a:r>
            <a:r>
              <a:rPr lang="ru-RU" sz="2100" dirty="0" err="1">
                <a:latin typeface="Utsaah" pitchFamily="34" charset="0"/>
                <a:cs typeface="Utsaah" pitchFamily="34" charset="0"/>
              </a:rPr>
              <a:t>For</a:t>
            </a:r>
            <a:r>
              <a:rPr lang="ru-RU" sz="2100" dirty="0">
                <a:latin typeface="Utsaah" pitchFamily="34" charset="0"/>
                <a:cs typeface="Utsaah" pitchFamily="34" charset="0"/>
              </a:rPr>
              <a:t>...</a:t>
            </a:r>
            <a:r>
              <a:rPr lang="ru-RU" sz="2100" dirty="0" err="1">
                <a:latin typeface="Utsaah" pitchFamily="34" charset="0"/>
                <a:cs typeface="Utsaah" pitchFamily="34" charset="0"/>
              </a:rPr>
              <a:t>Next</a:t>
            </a:r>
            <a:r>
              <a:rPr lang="ru-RU" sz="2100" dirty="0"/>
              <a:t> с проверкой значения какого-либо свойства документа через </a:t>
            </a:r>
            <a:r>
              <a:rPr lang="ru-RU" sz="2100" dirty="0" err="1">
                <a:latin typeface="Utsaah" pitchFamily="34" charset="0"/>
                <a:cs typeface="Utsaah" pitchFamily="34" charset="0"/>
              </a:rPr>
              <a:t>If</a:t>
            </a:r>
            <a:r>
              <a:rPr lang="ru-RU" sz="2100" dirty="0">
                <a:latin typeface="Utsaah" pitchFamily="34" charset="0"/>
                <a:cs typeface="Utsaah" pitchFamily="34" charset="0"/>
              </a:rPr>
              <a:t>...</a:t>
            </a:r>
            <a:r>
              <a:rPr lang="ru-RU" sz="2100" dirty="0" err="1">
                <a:latin typeface="Utsaah" pitchFamily="34" charset="0"/>
                <a:cs typeface="Utsaah" pitchFamily="34" charset="0"/>
              </a:rPr>
              <a:t>Then</a:t>
            </a:r>
            <a:r>
              <a:rPr lang="ru-RU" sz="2100" dirty="0"/>
              <a:t>. Чаще всего это свойство —</a:t>
            </a:r>
            <a:r>
              <a:rPr lang="ru-RU" sz="2100" dirty="0">
                <a:latin typeface="Utsaah" pitchFamily="34" charset="0"/>
                <a:cs typeface="Utsaah" pitchFamily="34" charset="0"/>
              </a:rPr>
              <a:t> </a:t>
            </a:r>
            <a:r>
              <a:rPr lang="ru-RU" sz="2100" dirty="0" err="1">
                <a:latin typeface="Utsaah" pitchFamily="34" charset="0"/>
                <a:cs typeface="Utsaah" pitchFamily="34" charset="0"/>
              </a:rPr>
              <a:t>Name</a:t>
            </a:r>
            <a:r>
              <a:rPr lang="ru-RU" sz="2100" dirty="0"/>
              <a:t>:</a:t>
            </a:r>
          </a:p>
          <a:p>
            <a:pPr marL="0" indent="0">
              <a:buNone/>
            </a:pPr>
            <a:r>
              <a:rPr lang="ru-RU" sz="2100" dirty="0" err="1">
                <a:latin typeface="Utsaah" pitchFamily="34" charset="0"/>
                <a:cs typeface="Utsaah" pitchFamily="34" charset="0"/>
              </a:rPr>
              <a:t>Dim</a:t>
            </a:r>
            <a:r>
              <a:rPr lang="ru-RU" sz="2100" dirty="0">
                <a:latin typeface="Utsaah" pitchFamily="34" charset="0"/>
                <a:cs typeface="Utsaah" pitchFamily="34" charset="0"/>
              </a:rPr>
              <a:t> oDoc1 </a:t>
            </a:r>
            <a:r>
              <a:rPr lang="ru-RU" sz="2100" dirty="0" err="1">
                <a:latin typeface="Utsaah" pitchFamily="34" charset="0"/>
                <a:cs typeface="Utsaah" pitchFamily="34" charset="0"/>
              </a:rPr>
              <a:t>As</a:t>
            </a:r>
            <a:r>
              <a:rPr lang="ru-RU" sz="2100" dirty="0">
                <a:latin typeface="Utsaah" pitchFamily="34" charset="0"/>
                <a:cs typeface="Utsaah" pitchFamily="34" charset="0"/>
              </a:rPr>
              <a:t> </a:t>
            </a:r>
            <a:r>
              <a:rPr lang="ru-RU" sz="2100" dirty="0" err="1">
                <a:latin typeface="Utsaah" pitchFamily="34" charset="0"/>
                <a:cs typeface="Utsaah" pitchFamily="34" charset="0"/>
              </a:rPr>
              <a:t>Word.Document</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For</a:t>
            </a:r>
            <a:r>
              <a:rPr lang="ru-RU" sz="2100" dirty="0">
                <a:latin typeface="Utsaah" pitchFamily="34" charset="0"/>
                <a:cs typeface="Utsaah" pitchFamily="34" charset="0"/>
              </a:rPr>
              <a:t> i = 1 </a:t>
            </a:r>
            <a:r>
              <a:rPr lang="ru-RU" sz="2100" dirty="0" err="1">
                <a:latin typeface="Utsaah" pitchFamily="34" charset="0"/>
                <a:cs typeface="Utsaah" pitchFamily="34" charset="0"/>
              </a:rPr>
              <a:t>To</a:t>
            </a:r>
            <a:r>
              <a:rPr lang="ru-RU" sz="2100" dirty="0">
                <a:latin typeface="Utsaah" pitchFamily="34" charset="0"/>
                <a:cs typeface="Utsaah" pitchFamily="34" charset="0"/>
              </a:rPr>
              <a:t> </a:t>
            </a:r>
            <a:r>
              <a:rPr lang="ru-RU" sz="2100" dirty="0" err="1">
                <a:latin typeface="Utsaah" pitchFamily="34" charset="0"/>
                <a:cs typeface="Utsaah" pitchFamily="34" charset="0"/>
              </a:rPr>
              <a:t>Documents.Count</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Set</a:t>
            </a:r>
            <a:r>
              <a:rPr lang="ru-RU" sz="2100" dirty="0">
                <a:latin typeface="Utsaah" pitchFamily="34" charset="0"/>
                <a:cs typeface="Utsaah" pitchFamily="34" charset="0"/>
              </a:rPr>
              <a:t> oDoc1 = </a:t>
            </a:r>
            <a:r>
              <a:rPr lang="ru-RU" sz="2100" dirty="0" err="1">
                <a:latin typeface="Utsaah" pitchFamily="34" charset="0"/>
                <a:cs typeface="Utsaah" pitchFamily="34" charset="0"/>
              </a:rPr>
              <a:t>Documents.Item</a:t>
            </a:r>
            <a:r>
              <a:rPr lang="ru-RU" sz="2100" dirty="0">
                <a:latin typeface="Utsaah" pitchFamily="34" charset="0"/>
                <a:cs typeface="Utsaah" pitchFamily="34" charset="0"/>
              </a:rPr>
              <a:t>(i)</a:t>
            </a:r>
          </a:p>
          <a:p>
            <a:pPr marL="0" indent="0">
              <a:buNone/>
            </a:pPr>
            <a:r>
              <a:rPr lang="ru-RU" sz="2100" dirty="0" err="1">
                <a:latin typeface="Utsaah" pitchFamily="34" charset="0"/>
                <a:cs typeface="Utsaah" pitchFamily="34" charset="0"/>
              </a:rPr>
              <a:t>If</a:t>
            </a:r>
            <a:r>
              <a:rPr lang="ru-RU" sz="2100" dirty="0">
                <a:latin typeface="Utsaah" pitchFamily="34" charset="0"/>
                <a:cs typeface="Utsaah" pitchFamily="34" charset="0"/>
              </a:rPr>
              <a:t> oDoc1.Name = "doc1.doc" </a:t>
            </a:r>
            <a:r>
              <a:rPr lang="ru-RU" sz="2100" dirty="0" err="1">
                <a:latin typeface="Utsaah" pitchFamily="34" charset="0"/>
                <a:cs typeface="Utsaah" pitchFamily="34" charset="0"/>
              </a:rPr>
              <a:t>Then</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Exit</a:t>
            </a:r>
            <a:r>
              <a:rPr lang="ru-RU" sz="2100" dirty="0">
                <a:latin typeface="Utsaah" pitchFamily="34" charset="0"/>
                <a:cs typeface="Utsaah" pitchFamily="34" charset="0"/>
              </a:rPr>
              <a:t> </a:t>
            </a:r>
            <a:r>
              <a:rPr lang="ru-RU" sz="2100" dirty="0" err="1">
                <a:latin typeface="Utsaah" pitchFamily="34" charset="0"/>
                <a:cs typeface="Utsaah" pitchFamily="34" charset="0"/>
              </a:rPr>
              <a:t>For</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End</a:t>
            </a:r>
            <a:r>
              <a:rPr lang="ru-RU" sz="2100" dirty="0">
                <a:latin typeface="Utsaah" pitchFamily="34" charset="0"/>
                <a:cs typeface="Utsaah" pitchFamily="34" charset="0"/>
              </a:rPr>
              <a:t> </a:t>
            </a:r>
            <a:r>
              <a:rPr lang="ru-RU" sz="2100" dirty="0" err="1">
                <a:latin typeface="Utsaah" pitchFamily="34" charset="0"/>
                <a:cs typeface="Utsaah" pitchFamily="34" charset="0"/>
              </a:rPr>
              <a:t>If</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Set</a:t>
            </a:r>
            <a:r>
              <a:rPr lang="ru-RU" sz="2100" dirty="0">
                <a:latin typeface="Utsaah" pitchFamily="34" charset="0"/>
                <a:cs typeface="Utsaah" pitchFamily="34" charset="0"/>
              </a:rPr>
              <a:t> oDoc1 = </a:t>
            </a:r>
            <a:r>
              <a:rPr lang="ru-RU" sz="2100" dirty="0" err="1">
                <a:latin typeface="Utsaah" pitchFamily="34" charset="0"/>
                <a:cs typeface="Utsaah" pitchFamily="34" charset="0"/>
              </a:rPr>
              <a:t>Nothing</a:t>
            </a:r>
            <a:endParaRPr lang="ru-RU" sz="2100" dirty="0">
              <a:latin typeface="Utsaah" pitchFamily="34" charset="0"/>
              <a:cs typeface="Utsaah" pitchFamily="34" charset="0"/>
            </a:endParaRPr>
          </a:p>
          <a:p>
            <a:pPr marL="0" indent="0">
              <a:buNone/>
            </a:pPr>
            <a:r>
              <a:rPr lang="ru-RU" sz="2100" dirty="0" err="1">
                <a:latin typeface="Utsaah" pitchFamily="34" charset="0"/>
                <a:cs typeface="Utsaah" pitchFamily="34" charset="0"/>
              </a:rPr>
              <a:t>Next</a:t>
            </a:r>
            <a:endParaRPr lang="ru-RU" sz="2100" dirty="0">
              <a:latin typeface="Utsaah" pitchFamily="34" charset="0"/>
              <a:cs typeface="Utsaah" pitchFamily="34" charset="0"/>
            </a:endParaRPr>
          </a:p>
          <a:p>
            <a:pPr marL="0" indent="0">
              <a:buNone/>
            </a:pPr>
            <a:endParaRPr lang="ru-RU" dirty="0"/>
          </a:p>
        </p:txBody>
      </p:sp>
    </p:spTree>
    <p:extLst>
      <p:ext uri="{BB962C8B-B14F-4D97-AF65-F5344CB8AC3E}">
        <p14:creationId xmlns:p14="http://schemas.microsoft.com/office/powerpoint/2010/main" val="3733898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480720"/>
          </a:xfrm>
        </p:spPr>
        <p:txBody>
          <a:bodyPr>
            <a:normAutofit/>
          </a:bodyPr>
          <a:lstStyle/>
          <a:p>
            <a:pPr marL="0" indent="0">
              <a:buNone/>
            </a:pPr>
            <a:r>
              <a:rPr lang="ru-RU" sz="2600" dirty="0"/>
              <a:t>Этот код возвращает ссылку в виде переменной </a:t>
            </a:r>
            <a:r>
              <a:rPr lang="ru-RU" sz="2600" dirty="0">
                <a:latin typeface="Utsaah" pitchFamily="34" charset="0"/>
                <a:cs typeface="Utsaah" pitchFamily="34" charset="0"/>
              </a:rPr>
              <a:t>oDoc1</a:t>
            </a:r>
            <a:r>
              <a:rPr lang="ru-RU" sz="2600" dirty="0"/>
              <a:t> на документ </a:t>
            </a:r>
            <a:r>
              <a:rPr lang="ru-RU" sz="2600" dirty="0">
                <a:latin typeface="Utsaah" pitchFamily="34" charset="0"/>
                <a:cs typeface="Utsaah" pitchFamily="34" charset="0"/>
              </a:rPr>
              <a:t>doc1.doc</a:t>
            </a:r>
            <a:r>
              <a:rPr lang="ru-RU" sz="2600" dirty="0"/>
              <a:t>, если он есть в коллекции. Если его нет, то во избежание ошибок нужно реализовывать дополнительные проверки. </a:t>
            </a:r>
          </a:p>
          <a:p>
            <a:pPr marL="0" indent="0">
              <a:buNone/>
            </a:pPr>
            <a:r>
              <a:rPr lang="ru-RU" sz="2600" dirty="0"/>
              <a:t>Через метод </a:t>
            </a:r>
            <a:r>
              <a:rPr lang="ru-RU" sz="2600" dirty="0" err="1">
                <a:latin typeface="Utsaah" pitchFamily="34" charset="0"/>
                <a:cs typeface="Utsaah" pitchFamily="34" charset="0"/>
              </a:rPr>
              <a:t>Item</a:t>
            </a:r>
            <a:r>
              <a:rPr lang="ru-RU" sz="2600" dirty="0">
                <a:latin typeface="Utsaah" pitchFamily="34" charset="0"/>
                <a:cs typeface="Utsaah" pitchFamily="34" charset="0"/>
              </a:rPr>
              <a:t>()</a:t>
            </a:r>
            <a:r>
              <a:rPr lang="ru-RU" sz="2600" dirty="0"/>
              <a:t> можно получить доступ к объекту документа напрямую. Например, в следующем примере получаем имя первого документа в коллекции </a:t>
            </a:r>
            <a:r>
              <a:rPr lang="ru-RU" sz="2600" dirty="0" err="1">
                <a:latin typeface="Utsaah" pitchFamily="34" charset="0"/>
                <a:cs typeface="Utsaah" pitchFamily="34" charset="0"/>
              </a:rPr>
              <a:t>Documents</a:t>
            </a:r>
            <a:r>
              <a:rPr lang="ru-RU" sz="2600" dirty="0">
                <a:latin typeface="Utsaah" pitchFamily="34" charset="0"/>
                <a:cs typeface="Utsaah" pitchFamily="34" charset="0"/>
              </a:rPr>
              <a:t>:</a:t>
            </a:r>
          </a:p>
          <a:p>
            <a:pPr marL="0" indent="0">
              <a:buNone/>
            </a:pPr>
            <a:r>
              <a:rPr lang="ru-RU" sz="2600" dirty="0" err="1">
                <a:latin typeface="Utsaah" pitchFamily="34" charset="0"/>
                <a:cs typeface="Utsaah" pitchFamily="34" charset="0"/>
              </a:rPr>
              <a:t>MsgBox</a:t>
            </a:r>
            <a:r>
              <a:rPr lang="ru-RU" sz="2600" dirty="0">
                <a:latin typeface="Utsaah" pitchFamily="34" charset="0"/>
                <a:cs typeface="Utsaah" pitchFamily="34" charset="0"/>
              </a:rPr>
              <a:t> </a:t>
            </a:r>
            <a:r>
              <a:rPr lang="ru-RU" sz="2600" dirty="0" err="1">
                <a:latin typeface="Utsaah" pitchFamily="34" charset="0"/>
                <a:cs typeface="Utsaah" pitchFamily="34" charset="0"/>
              </a:rPr>
              <a:t>Documents.Item</a:t>
            </a:r>
            <a:r>
              <a:rPr lang="ru-RU" sz="2600" dirty="0">
                <a:latin typeface="Utsaah" pitchFamily="34" charset="0"/>
                <a:cs typeface="Utsaah" pitchFamily="34" charset="0"/>
              </a:rPr>
              <a:t>(1).</a:t>
            </a:r>
            <a:r>
              <a:rPr lang="ru-RU" sz="2600" dirty="0" err="1">
                <a:latin typeface="Utsaah" pitchFamily="34" charset="0"/>
                <a:cs typeface="Utsaah" pitchFamily="34" charset="0"/>
              </a:rPr>
              <a:t>Name</a:t>
            </a:r>
            <a:endParaRPr lang="ru-RU" sz="2600" dirty="0">
              <a:latin typeface="Utsaah" pitchFamily="34" charset="0"/>
              <a:cs typeface="Utsaah" pitchFamily="34" charset="0"/>
            </a:endParaRPr>
          </a:p>
          <a:p>
            <a:pPr marL="0" indent="0">
              <a:buNone/>
            </a:pPr>
            <a:r>
              <a:rPr lang="ru-RU" sz="2600" b="1" dirty="0" err="1">
                <a:solidFill>
                  <a:srgbClr val="006BBC"/>
                </a:solidFill>
                <a:latin typeface="Utsaah" pitchFamily="34" charset="0"/>
                <a:cs typeface="Utsaah" pitchFamily="34" charset="0"/>
              </a:rPr>
              <a:t>Save</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и </a:t>
            </a:r>
            <a:r>
              <a:rPr lang="ru-RU" sz="2600" b="1" dirty="0" err="1">
                <a:solidFill>
                  <a:srgbClr val="006BBC"/>
                </a:solidFill>
                <a:latin typeface="Utsaah" pitchFamily="34" charset="0"/>
                <a:cs typeface="Utsaah" pitchFamily="34" charset="0"/>
              </a:rPr>
              <a:t>Close</a:t>
            </a:r>
            <a:r>
              <a:rPr lang="ru-RU" sz="2600" b="1" dirty="0">
                <a:solidFill>
                  <a:srgbClr val="006BBC"/>
                </a:solidFill>
                <a:latin typeface="Utsaah" pitchFamily="34" charset="0"/>
                <a:cs typeface="Utsaah" pitchFamily="34" charset="0"/>
              </a:rPr>
              <a:t>() </a:t>
            </a:r>
            <a:r>
              <a:rPr lang="ru-RU" sz="2600" dirty="0"/>
              <a:t>— позволяют соответственно сохранить или закрыть все документы в коллекции.</a:t>
            </a:r>
          </a:p>
          <a:p>
            <a:pPr marL="0" indent="0">
              <a:buNone/>
            </a:pPr>
            <a:r>
              <a:rPr lang="ru-RU" sz="2600" b="1" dirty="0" err="1">
                <a:solidFill>
                  <a:srgbClr val="006BBC"/>
                </a:solidFill>
                <a:latin typeface="Utsaah" pitchFamily="34" charset="0"/>
                <a:cs typeface="Utsaah" pitchFamily="34" charset="0"/>
              </a:rPr>
              <a:t>CanCheckOut</a:t>
            </a:r>
            <a:r>
              <a:rPr lang="ru-RU" sz="2600" b="1" dirty="0">
                <a:solidFill>
                  <a:srgbClr val="006BBC"/>
                </a:solidFill>
                <a:latin typeface="Utsaah" pitchFamily="34" charset="0"/>
                <a:cs typeface="Utsaah" pitchFamily="34" charset="0"/>
              </a:rPr>
              <a:t>()</a:t>
            </a:r>
            <a:r>
              <a:rPr lang="ru-RU" sz="2600" dirty="0"/>
              <a:t> (можно ли "забрать" документ в монопольный доступ) и </a:t>
            </a:r>
            <a:r>
              <a:rPr lang="ru-RU" sz="2600" b="1" dirty="0" err="1">
                <a:solidFill>
                  <a:srgbClr val="006BBC"/>
                </a:solidFill>
                <a:latin typeface="Utsaah" pitchFamily="34" charset="0"/>
                <a:cs typeface="Utsaah" pitchFamily="34" charset="0"/>
              </a:rPr>
              <a:t>CheckOut</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(забрать документ в монопольный доступ) — эти методы можно применять, если документ находится в документной библиотеке в базе данных </a:t>
            </a:r>
            <a:r>
              <a:rPr lang="ru-RU" sz="2600" dirty="0" err="1">
                <a:latin typeface="Utsaah" pitchFamily="34" charset="0"/>
                <a:cs typeface="Utsaah" pitchFamily="34" charset="0"/>
              </a:rPr>
              <a:t>SharePoint</a:t>
            </a:r>
            <a:r>
              <a:rPr lang="ru-RU" sz="2600" dirty="0">
                <a:latin typeface="Utsaah" pitchFamily="34" charset="0"/>
                <a:cs typeface="Utsaah" pitchFamily="34" charset="0"/>
              </a:rPr>
              <a:t> </a:t>
            </a:r>
            <a:r>
              <a:rPr lang="ru-RU" sz="2600" dirty="0" err="1">
                <a:latin typeface="Utsaah" pitchFamily="34" charset="0"/>
                <a:cs typeface="Utsaah" pitchFamily="34" charset="0"/>
              </a:rPr>
              <a:t>Portal</a:t>
            </a:r>
            <a:r>
              <a:rPr lang="ru-RU" sz="2600" dirty="0">
                <a:latin typeface="Utsaah" pitchFamily="34" charset="0"/>
                <a:cs typeface="Utsaah" pitchFamily="34" charset="0"/>
              </a:rPr>
              <a:t> </a:t>
            </a:r>
            <a:r>
              <a:rPr lang="ru-RU" sz="2600" dirty="0" err="1">
                <a:latin typeface="Utsaah" pitchFamily="34" charset="0"/>
                <a:cs typeface="Utsaah" pitchFamily="34" charset="0"/>
              </a:rPr>
              <a:t>Server</a:t>
            </a:r>
            <a:r>
              <a:rPr lang="ru-RU" sz="2600" dirty="0">
                <a:latin typeface="Utsaah" pitchFamily="34" charset="0"/>
                <a:cs typeface="Utsaah" pitchFamily="34" charset="0"/>
              </a:rPr>
              <a:t>.</a:t>
            </a:r>
          </a:p>
          <a:p>
            <a:pPr marL="0" indent="0">
              <a:buNone/>
            </a:pPr>
            <a:endParaRPr lang="ru-RU" dirty="0"/>
          </a:p>
        </p:txBody>
      </p:sp>
    </p:spTree>
    <p:extLst>
      <p:ext uri="{BB962C8B-B14F-4D97-AF65-F5344CB8AC3E}">
        <p14:creationId xmlns:p14="http://schemas.microsoft.com/office/powerpoint/2010/main" val="2815505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720080"/>
          </a:xfrm>
        </p:spPr>
        <p:txBody>
          <a:bodyPr>
            <a:noAutofit/>
          </a:bodyPr>
          <a:lstStyle/>
          <a:p>
            <a:r>
              <a:rPr lang="ru-RU" sz="3600" b="1" dirty="0">
                <a:solidFill>
                  <a:srgbClr val="002060"/>
                </a:solidFill>
                <a:latin typeface="+mn-lt"/>
                <a:ea typeface="+mn-ea"/>
                <a:cs typeface="+mn-cs"/>
              </a:rPr>
              <a:t>Объект </a:t>
            </a:r>
            <a:r>
              <a:rPr lang="ru-RU" sz="3600" b="1" i="1" dirty="0" err="1">
                <a:solidFill>
                  <a:srgbClr val="002060"/>
                </a:solidFill>
                <a:latin typeface="+mn-lt"/>
                <a:ea typeface="+mn-ea"/>
                <a:cs typeface="+mn-cs"/>
              </a:rPr>
              <a:t>Document</a:t>
            </a:r>
            <a:endParaRPr lang="ru-RU" sz="3600" dirty="0"/>
          </a:p>
        </p:txBody>
      </p:sp>
      <p:sp>
        <p:nvSpPr>
          <p:cNvPr id="3" name="Объект 2"/>
          <p:cNvSpPr>
            <a:spLocks noGrp="1"/>
          </p:cNvSpPr>
          <p:nvPr>
            <p:ph idx="1"/>
          </p:nvPr>
        </p:nvSpPr>
        <p:spPr>
          <a:xfrm>
            <a:off x="251520" y="836712"/>
            <a:ext cx="8712968" cy="5256584"/>
          </a:xfrm>
        </p:spPr>
        <p:txBody>
          <a:bodyPr>
            <a:normAutofit/>
          </a:bodyPr>
          <a:lstStyle/>
          <a:p>
            <a:pPr marL="0" indent="0">
              <a:buNone/>
            </a:pPr>
            <a:r>
              <a:rPr lang="ru-RU" dirty="0"/>
              <a:t>После того, как при помощи объекта </a:t>
            </a:r>
            <a:r>
              <a:rPr lang="ru-RU" dirty="0" err="1">
                <a:latin typeface="Utsaah" pitchFamily="34" charset="0"/>
                <a:cs typeface="Utsaah" pitchFamily="34" charset="0"/>
              </a:rPr>
              <a:t>Application</a:t>
            </a:r>
            <a:r>
              <a:rPr lang="ru-RU" dirty="0"/>
              <a:t> запустили </a:t>
            </a:r>
            <a:r>
              <a:rPr lang="ru-RU" dirty="0" err="1">
                <a:latin typeface="Utsaah" pitchFamily="34" charset="0"/>
                <a:cs typeface="Utsaah" pitchFamily="34" charset="0"/>
              </a:rPr>
              <a:t>Word</a:t>
            </a:r>
            <a:r>
              <a:rPr lang="ru-RU" dirty="0"/>
              <a:t>, при помощи коллекции </a:t>
            </a:r>
            <a:r>
              <a:rPr lang="ru-RU" dirty="0" err="1">
                <a:latin typeface="Utsaah" pitchFamily="34" charset="0"/>
                <a:cs typeface="Utsaah" pitchFamily="34" charset="0"/>
              </a:rPr>
              <a:t>Documents</a:t>
            </a:r>
            <a:r>
              <a:rPr lang="ru-RU" dirty="0"/>
              <a:t> создали (или открыли, или нашли среди уже открытых) нужный нам документ, можно выполнять с этим документом различные действия, реализованные при помощи свойств, методов и событий объекта </a:t>
            </a:r>
            <a:r>
              <a:rPr lang="ru-RU" dirty="0" err="1">
                <a:latin typeface="Utsaah" pitchFamily="34" charset="0"/>
                <a:cs typeface="Utsaah" pitchFamily="34" charset="0"/>
              </a:rPr>
              <a:t>Document</a:t>
            </a:r>
            <a:r>
              <a:rPr lang="ru-RU" dirty="0"/>
              <a:t>. У этого объекта десятки свойств и методов, рассмотрим наиболее важные и часто используемые.</a:t>
            </a:r>
          </a:p>
        </p:txBody>
      </p:sp>
    </p:spTree>
    <p:extLst>
      <p:ext uri="{BB962C8B-B14F-4D97-AF65-F5344CB8AC3E}">
        <p14:creationId xmlns:p14="http://schemas.microsoft.com/office/powerpoint/2010/main" val="3252703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332656"/>
            <a:ext cx="8856984" cy="6264696"/>
          </a:xfrm>
        </p:spPr>
        <p:txBody>
          <a:bodyPr>
            <a:normAutofit fontScale="70000" lnSpcReduction="20000"/>
          </a:bodyPr>
          <a:lstStyle/>
          <a:p>
            <a:pPr marL="0" indent="0">
              <a:buNone/>
            </a:pPr>
            <a:r>
              <a:rPr lang="ru-RU" sz="3700" dirty="0"/>
              <a:t>К объекту </a:t>
            </a:r>
            <a:r>
              <a:rPr lang="ru-RU" sz="3700" dirty="0" err="1">
                <a:latin typeface="Utsaah" pitchFamily="34" charset="0"/>
                <a:cs typeface="Utsaah" pitchFamily="34" charset="0"/>
              </a:rPr>
              <a:t>Document</a:t>
            </a:r>
            <a:r>
              <a:rPr lang="ru-RU" sz="3700" dirty="0">
                <a:latin typeface="Utsaah" pitchFamily="34" charset="0"/>
                <a:cs typeface="Utsaah" pitchFamily="34" charset="0"/>
              </a:rPr>
              <a:t> </a:t>
            </a:r>
            <a:r>
              <a:rPr lang="ru-RU" sz="3700" dirty="0"/>
              <a:t>можно обращаться и не создавая специальную объектную переменную. Существует еще 3 способа получения доступа к объекту </a:t>
            </a:r>
            <a:r>
              <a:rPr lang="ru-RU" sz="3700" dirty="0" err="1">
                <a:latin typeface="Utsaah" pitchFamily="34" charset="0"/>
                <a:cs typeface="Utsaah" pitchFamily="34" charset="0"/>
              </a:rPr>
              <a:t>Document</a:t>
            </a:r>
            <a:r>
              <a:rPr lang="ru-RU" sz="3700" dirty="0">
                <a:latin typeface="Utsaah" pitchFamily="34" charset="0"/>
                <a:cs typeface="Utsaah" pitchFamily="34" charset="0"/>
              </a:rPr>
              <a:t>:</a:t>
            </a:r>
          </a:p>
          <a:p>
            <a:r>
              <a:rPr lang="ru-RU" sz="3700" dirty="0"/>
              <a:t>работать с документом как с элементом коллекции </a:t>
            </a:r>
            <a:r>
              <a:rPr lang="ru-RU" sz="3700" dirty="0" err="1">
                <a:latin typeface="Utsaah" pitchFamily="34" charset="0"/>
                <a:cs typeface="Utsaah" pitchFamily="34" charset="0"/>
              </a:rPr>
              <a:t>Documents</a:t>
            </a:r>
            <a:r>
              <a:rPr lang="ru-RU" sz="3700" dirty="0"/>
              <a:t>. Формат обращения следующий</a:t>
            </a:r>
            <a:r>
              <a:rPr lang="en-US" sz="3700" dirty="0"/>
              <a:t>: </a:t>
            </a:r>
            <a:r>
              <a:rPr lang="ru-RU" sz="3700" dirty="0"/>
              <a:t> </a:t>
            </a:r>
            <a:endParaRPr lang="en-US" sz="3700" dirty="0"/>
          </a:p>
          <a:p>
            <a:pPr marL="0" indent="0">
              <a:buNone/>
            </a:pPr>
            <a:r>
              <a:rPr lang="en-US" sz="3700" dirty="0"/>
              <a:t>    </a:t>
            </a:r>
            <a:r>
              <a:rPr lang="ru-RU" sz="3700" dirty="0"/>
              <a:t> </a:t>
            </a:r>
            <a:r>
              <a:rPr lang="ru-RU" sz="3700" dirty="0" err="1">
                <a:latin typeface="Utsaah" pitchFamily="34" charset="0"/>
                <a:cs typeface="Utsaah" pitchFamily="34" charset="0"/>
              </a:rPr>
              <a:t>Documents.Item</a:t>
            </a:r>
            <a:r>
              <a:rPr lang="ru-RU" sz="3700" dirty="0">
                <a:latin typeface="Utsaah" pitchFamily="34" charset="0"/>
                <a:cs typeface="Utsaah" pitchFamily="34" charset="0"/>
              </a:rPr>
              <a:t>(1)</a:t>
            </a:r>
          </a:p>
          <a:p>
            <a:r>
              <a:rPr lang="ru-RU" sz="3700" dirty="0"/>
              <a:t>использовать специальное ключевое слово </a:t>
            </a:r>
            <a:r>
              <a:rPr lang="ru-RU" sz="3700" dirty="0" err="1">
                <a:latin typeface="Utsaah" pitchFamily="34" charset="0"/>
                <a:cs typeface="Utsaah" pitchFamily="34" charset="0"/>
              </a:rPr>
              <a:t>ThisDocument</a:t>
            </a:r>
            <a:r>
              <a:rPr lang="ru-RU" sz="3700" dirty="0">
                <a:latin typeface="Utsaah" pitchFamily="34" charset="0"/>
                <a:cs typeface="Utsaah" pitchFamily="34" charset="0"/>
              </a:rPr>
              <a:t>.</a:t>
            </a:r>
            <a:r>
              <a:rPr lang="ru-RU" sz="3700" dirty="0"/>
              <a:t> При помощи него можно получить ссылку на объект документа, которому принадлежит исполняемый программный модуль, например:</a:t>
            </a:r>
          </a:p>
          <a:p>
            <a:pPr marL="0" indent="0">
              <a:buNone/>
            </a:pPr>
            <a:r>
              <a:rPr lang="en-US" sz="3700" dirty="0">
                <a:latin typeface="Utsaah" pitchFamily="34" charset="0"/>
                <a:cs typeface="Utsaah" pitchFamily="34" charset="0"/>
              </a:rPr>
              <a:t>      </a:t>
            </a:r>
            <a:r>
              <a:rPr lang="ru-RU" sz="3700" dirty="0" err="1">
                <a:latin typeface="Utsaah" pitchFamily="34" charset="0"/>
                <a:cs typeface="Utsaah" pitchFamily="34" charset="0"/>
              </a:rPr>
              <a:t>MsgBox</a:t>
            </a:r>
            <a:r>
              <a:rPr lang="ru-RU" sz="3700" dirty="0">
                <a:latin typeface="Utsaah" pitchFamily="34" charset="0"/>
                <a:cs typeface="Utsaah" pitchFamily="34" charset="0"/>
              </a:rPr>
              <a:t> </a:t>
            </a:r>
            <a:r>
              <a:rPr lang="ru-RU" sz="3700" dirty="0" err="1">
                <a:latin typeface="Utsaah" pitchFamily="34" charset="0"/>
                <a:cs typeface="Utsaah" pitchFamily="34" charset="0"/>
              </a:rPr>
              <a:t>ThisDocument.Name</a:t>
            </a:r>
            <a:endParaRPr lang="ru-RU" sz="3700" dirty="0">
              <a:latin typeface="Utsaah" pitchFamily="34" charset="0"/>
              <a:cs typeface="Utsaah" pitchFamily="34" charset="0"/>
            </a:endParaRPr>
          </a:p>
          <a:p>
            <a:r>
              <a:rPr lang="ru-RU" sz="3700" dirty="0"/>
              <a:t>использовать свойство </a:t>
            </a:r>
            <a:r>
              <a:rPr lang="ru-RU" sz="3700" dirty="0" err="1">
                <a:latin typeface="Utsaah" pitchFamily="34" charset="0"/>
                <a:cs typeface="Utsaah" pitchFamily="34" charset="0"/>
              </a:rPr>
              <a:t>ActiveDocument</a:t>
            </a:r>
            <a:r>
              <a:rPr lang="ru-RU" sz="3700" dirty="0"/>
              <a:t> объекта </a:t>
            </a:r>
            <a:r>
              <a:rPr lang="ru-RU" sz="3700" dirty="0" err="1">
                <a:latin typeface="Utsaah" pitchFamily="34" charset="0"/>
                <a:cs typeface="Utsaah" pitchFamily="34" charset="0"/>
              </a:rPr>
              <a:t>Application</a:t>
            </a:r>
            <a:r>
              <a:rPr lang="ru-RU" sz="3700" dirty="0">
                <a:latin typeface="Utsaah" pitchFamily="34" charset="0"/>
                <a:cs typeface="Utsaah" pitchFamily="34" charset="0"/>
              </a:rPr>
              <a:t>.</a:t>
            </a:r>
            <a:r>
              <a:rPr lang="ru-RU" sz="3700" dirty="0"/>
              <a:t> Это свойство возвращает нам объект активного документа:</a:t>
            </a:r>
          </a:p>
          <a:p>
            <a:pPr marL="0" indent="0">
              <a:buNone/>
            </a:pPr>
            <a:r>
              <a:rPr lang="en-US" sz="3700" dirty="0">
                <a:latin typeface="Utsaah" pitchFamily="34" charset="0"/>
                <a:cs typeface="Utsaah" pitchFamily="34" charset="0"/>
              </a:rPr>
              <a:t>     </a:t>
            </a:r>
            <a:r>
              <a:rPr lang="ru-RU" sz="3700" dirty="0" err="1">
                <a:latin typeface="Utsaah" pitchFamily="34" charset="0"/>
                <a:cs typeface="Utsaah" pitchFamily="34" charset="0"/>
              </a:rPr>
              <a:t>MsgBox</a:t>
            </a:r>
            <a:r>
              <a:rPr lang="ru-RU" sz="3700" dirty="0">
                <a:latin typeface="Utsaah" pitchFamily="34" charset="0"/>
                <a:cs typeface="Utsaah" pitchFamily="34" charset="0"/>
              </a:rPr>
              <a:t> </a:t>
            </a:r>
            <a:r>
              <a:rPr lang="ru-RU" sz="3700" dirty="0" err="1">
                <a:latin typeface="Utsaah" pitchFamily="34" charset="0"/>
                <a:cs typeface="Utsaah" pitchFamily="34" charset="0"/>
              </a:rPr>
              <a:t>Application.ActiveDocument.Name</a:t>
            </a:r>
            <a:r>
              <a:rPr lang="en-US" sz="3700" dirty="0">
                <a:latin typeface="Utsaah" pitchFamily="34" charset="0"/>
                <a:cs typeface="Utsaah" pitchFamily="34" charset="0"/>
              </a:rPr>
              <a:t> </a:t>
            </a:r>
          </a:p>
          <a:p>
            <a:pPr marL="0" indent="0">
              <a:buNone/>
            </a:pPr>
            <a:r>
              <a:rPr lang="en-US" sz="3700" dirty="0">
                <a:latin typeface="Utsaah" pitchFamily="34" charset="0"/>
                <a:cs typeface="Utsaah" pitchFamily="34" charset="0"/>
              </a:rPr>
              <a:t>      </a:t>
            </a:r>
            <a:r>
              <a:rPr lang="ru-RU" sz="3700" dirty="0"/>
              <a:t>или просто</a:t>
            </a:r>
          </a:p>
          <a:p>
            <a:pPr marL="0" indent="0">
              <a:buNone/>
            </a:pPr>
            <a:r>
              <a:rPr lang="en-US" sz="3700" dirty="0">
                <a:latin typeface="Utsaah" pitchFamily="34" charset="0"/>
                <a:cs typeface="Utsaah" pitchFamily="34" charset="0"/>
              </a:rPr>
              <a:t>      </a:t>
            </a:r>
            <a:r>
              <a:rPr lang="ru-RU" sz="3700" dirty="0" err="1">
                <a:latin typeface="Utsaah" pitchFamily="34" charset="0"/>
                <a:cs typeface="Utsaah" pitchFamily="34" charset="0"/>
              </a:rPr>
              <a:t>MsgBox</a:t>
            </a:r>
            <a:r>
              <a:rPr lang="ru-RU" sz="3700" dirty="0">
                <a:latin typeface="Utsaah" pitchFamily="34" charset="0"/>
                <a:cs typeface="Utsaah" pitchFamily="34" charset="0"/>
              </a:rPr>
              <a:t> </a:t>
            </a:r>
            <a:r>
              <a:rPr lang="ru-RU" sz="3700" dirty="0" err="1">
                <a:latin typeface="Utsaah" pitchFamily="34" charset="0"/>
                <a:cs typeface="Utsaah" pitchFamily="34" charset="0"/>
              </a:rPr>
              <a:t>ActiveDocument.Name</a:t>
            </a:r>
            <a:endParaRPr lang="ru-RU" sz="3700" dirty="0">
              <a:latin typeface="Utsaah" pitchFamily="34" charset="0"/>
              <a:cs typeface="Utsaah" pitchFamily="34" charset="0"/>
            </a:endParaRPr>
          </a:p>
          <a:p>
            <a:endParaRPr lang="ru-RU" dirty="0"/>
          </a:p>
        </p:txBody>
      </p:sp>
    </p:spTree>
    <p:extLst>
      <p:ext uri="{BB962C8B-B14F-4D97-AF65-F5344CB8AC3E}">
        <p14:creationId xmlns:p14="http://schemas.microsoft.com/office/powerpoint/2010/main" val="4278126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490066"/>
          </a:xfrm>
        </p:spPr>
        <p:txBody>
          <a:bodyPr>
            <a:noAutofit/>
          </a:bodyPr>
          <a:lstStyle/>
          <a:p>
            <a:r>
              <a:rPr lang="ru-RU" sz="3200" b="1" dirty="0">
                <a:solidFill>
                  <a:srgbClr val="002060"/>
                </a:solidFill>
                <a:latin typeface="+mn-lt"/>
                <a:ea typeface="+mn-ea"/>
                <a:cs typeface="+mn-cs"/>
              </a:rPr>
              <a:t>Свойства объекта </a:t>
            </a:r>
            <a:r>
              <a:rPr lang="ru-RU" sz="3200" b="1" i="1" dirty="0" err="1">
                <a:solidFill>
                  <a:srgbClr val="002060"/>
                </a:solidFill>
                <a:latin typeface="+mn-lt"/>
                <a:ea typeface="+mn-ea"/>
                <a:cs typeface="+mn-cs"/>
              </a:rPr>
              <a:t>Document</a:t>
            </a:r>
            <a:r>
              <a:rPr lang="ru-RU" sz="3200" dirty="0"/>
              <a:t> </a:t>
            </a:r>
          </a:p>
        </p:txBody>
      </p:sp>
      <p:sp>
        <p:nvSpPr>
          <p:cNvPr id="3" name="Объект 2"/>
          <p:cNvSpPr>
            <a:spLocks noGrp="1"/>
          </p:cNvSpPr>
          <p:nvPr>
            <p:ph idx="1"/>
          </p:nvPr>
        </p:nvSpPr>
        <p:spPr>
          <a:xfrm>
            <a:off x="179512" y="836712"/>
            <a:ext cx="8784976" cy="5760640"/>
          </a:xfrm>
        </p:spPr>
        <p:txBody>
          <a:bodyPr>
            <a:noAutofit/>
          </a:bodyPr>
          <a:lstStyle/>
          <a:p>
            <a:pPr marL="0" indent="0">
              <a:buNone/>
            </a:pPr>
            <a:r>
              <a:rPr lang="ru-RU" sz="2500" b="1" dirty="0" err="1">
                <a:solidFill>
                  <a:srgbClr val="006BBC"/>
                </a:solidFill>
                <a:latin typeface="Utsaah" pitchFamily="34" charset="0"/>
                <a:cs typeface="Utsaah" pitchFamily="34" charset="0"/>
              </a:rPr>
              <a:t>ActiveWritingStyle</a:t>
            </a:r>
            <a:r>
              <a:rPr lang="ru-RU" sz="2500" b="1" dirty="0">
                <a:solidFill>
                  <a:srgbClr val="006BBC"/>
                </a:solidFill>
                <a:latin typeface="Utsaah" pitchFamily="34" charset="0"/>
                <a:cs typeface="Utsaah" pitchFamily="34" charset="0"/>
              </a:rPr>
              <a:t> </a:t>
            </a:r>
            <a:r>
              <a:rPr lang="ru-RU" sz="2500" dirty="0"/>
              <a:t>— текущий активный стиль (заголовок определенного уровня, обычный текст, гиперссылка и т. п.). Рекомендуется проверять это свойство перед вводом текста.</a:t>
            </a:r>
          </a:p>
          <a:p>
            <a:pPr marL="0" indent="0">
              <a:buNone/>
            </a:pPr>
            <a:r>
              <a:rPr lang="ru-RU" sz="2500" b="1" dirty="0" err="1">
                <a:solidFill>
                  <a:srgbClr val="006BBC"/>
                </a:solidFill>
                <a:latin typeface="Utsaah" pitchFamily="34" charset="0"/>
                <a:cs typeface="Utsaah" pitchFamily="34" charset="0"/>
              </a:rPr>
              <a:t>AttachedTemplate</a:t>
            </a:r>
            <a:r>
              <a:rPr lang="ru-RU" sz="2500" b="1" dirty="0">
                <a:solidFill>
                  <a:srgbClr val="006BBC"/>
                </a:solidFill>
                <a:latin typeface="Utsaah" pitchFamily="34" charset="0"/>
                <a:cs typeface="Utsaah" pitchFamily="34" charset="0"/>
              </a:rPr>
              <a:t> </a:t>
            </a:r>
            <a:r>
              <a:rPr lang="ru-RU" sz="2500" dirty="0"/>
              <a:t>— предоставляет возможность подключить шаблон (со всеми макросами, стилями, записями </a:t>
            </a:r>
            <a:r>
              <a:rPr lang="ru-RU" sz="2500" dirty="0" err="1"/>
              <a:t>автотекста</a:t>
            </a:r>
            <a:r>
              <a:rPr lang="ru-RU" sz="2500" dirty="0"/>
              <a:t> и т. п.) или проверить, какой шаблон подключен (вручную это можно сделать через меню </a:t>
            </a:r>
            <a:r>
              <a:rPr lang="ru-RU" sz="2500" b="1" dirty="0"/>
              <a:t>Сервис |Шаблоны и надстройки).</a:t>
            </a:r>
          </a:p>
          <a:p>
            <a:pPr marL="0" indent="0">
              <a:buNone/>
            </a:pPr>
            <a:r>
              <a:rPr lang="ru-RU" sz="2500" b="1" dirty="0" err="1">
                <a:solidFill>
                  <a:srgbClr val="006BBC"/>
                </a:solidFill>
                <a:latin typeface="Utsaah" pitchFamily="34" charset="0"/>
                <a:cs typeface="Utsaah" pitchFamily="34" charset="0"/>
              </a:rPr>
              <a:t>Background</a:t>
            </a:r>
            <a:r>
              <a:rPr lang="ru-RU" sz="2500" dirty="0">
                <a:latin typeface="Utsaah" pitchFamily="34" charset="0"/>
                <a:cs typeface="Utsaah" pitchFamily="34" charset="0"/>
              </a:rPr>
              <a:t> </a:t>
            </a:r>
            <a:r>
              <a:rPr lang="ru-RU" sz="2500" dirty="0"/>
              <a:t>— возвращает объект </a:t>
            </a:r>
            <a:r>
              <a:rPr lang="ru-RU" sz="2500" dirty="0" err="1">
                <a:latin typeface="Utsaah" pitchFamily="34" charset="0"/>
                <a:cs typeface="Utsaah" pitchFamily="34" charset="0"/>
              </a:rPr>
              <a:t>Shape</a:t>
            </a:r>
            <a:r>
              <a:rPr lang="ru-RU" sz="2500" dirty="0">
                <a:latin typeface="Utsaah" pitchFamily="34" charset="0"/>
                <a:cs typeface="Utsaah" pitchFamily="34" charset="0"/>
              </a:rPr>
              <a:t>,</a:t>
            </a:r>
            <a:r>
              <a:rPr lang="ru-RU" sz="2500" dirty="0"/>
              <a:t> представляющий фоновый рисунок (фоновые рисунки видны только в режиме </a:t>
            </a:r>
            <a:r>
              <a:rPr lang="ru-RU" sz="2500" dirty="0" err="1"/>
              <a:t>Web</a:t>
            </a:r>
            <a:r>
              <a:rPr lang="ru-RU" sz="2500" dirty="0"/>
              <a:t>-документ).</a:t>
            </a:r>
          </a:p>
          <a:p>
            <a:pPr marL="0" indent="0">
              <a:buNone/>
            </a:pPr>
            <a:r>
              <a:rPr lang="ru-RU" sz="2500" b="1" dirty="0" err="1">
                <a:solidFill>
                  <a:srgbClr val="006BBC"/>
                </a:solidFill>
                <a:latin typeface="Utsaah" pitchFamily="34" charset="0"/>
                <a:cs typeface="Utsaah" pitchFamily="34" charset="0"/>
              </a:rPr>
              <a:t>BuiltInDocumentProperties</a:t>
            </a:r>
            <a:r>
              <a:rPr lang="ru-RU" sz="2500" b="1" dirty="0">
                <a:solidFill>
                  <a:srgbClr val="006BBC"/>
                </a:solidFill>
                <a:latin typeface="Utsaah" pitchFamily="34" charset="0"/>
                <a:cs typeface="Utsaah" pitchFamily="34" charset="0"/>
              </a:rPr>
              <a:t> </a:t>
            </a:r>
            <a:r>
              <a:rPr lang="ru-RU" sz="2500" dirty="0"/>
              <a:t>— позволяет получить ссылку на коллекцию </a:t>
            </a:r>
            <a:r>
              <a:rPr lang="ru-RU" sz="2500" dirty="0" err="1">
                <a:latin typeface="Utsaah" pitchFamily="34" charset="0"/>
                <a:cs typeface="Utsaah" pitchFamily="34" charset="0"/>
              </a:rPr>
              <a:t>DocumentProperties</a:t>
            </a:r>
            <a:r>
              <a:rPr lang="ru-RU" sz="2500" dirty="0"/>
              <a:t> с одноименными объектами, представляющими встроенные свойства документа (название, автор, категория, комментарии и т. п.);</a:t>
            </a:r>
          </a:p>
        </p:txBody>
      </p:sp>
    </p:spTree>
    <p:extLst>
      <p:ext uri="{BB962C8B-B14F-4D97-AF65-F5344CB8AC3E}">
        <p14:creationId xmlns:p14="http://schemas.microsoft.com/office/powerpoint/2010/main" val="568214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552728"/>
          </a:xfrm>
        </p:spPr>
        <p:txBody>
          <a:bodyPr>
            <a:noAutofit/>
          </a:bodyPr>
          <a:lstStyle/>
          <a:p>
            <a:pPr marL="0" indent="0">
              <a:buNone/>
            </a:pPr>
            <a:r>
              <a:rPr lang="ru-RU" sz="2500" b="1" dirty="0" err="1">
                <a:solidFill>
                  <a:srgbClr val="006BBC"/>
                </a:solidFill>
                <a:latin typeface="Utsaah" pitchFamily="34" charset="0"/>
                <a:cs typeface="Utsaah" pitchFamily="34" charset="0"/>
              </a:rPr>
              <a:t>Characters</a:t>
            </a:r>
            <a:r>
              <a:rPr lang="ru-RU" sz="2500" b="1" dirty="0">
                <a:solidFill>
                  <a:srgbClr val="006BBC"/>
                </a:solidFill>
                <a:latin typeface="Utsaah" pitchFamily="34" charset="0"/>
                <a:cs typeface="Utsaah" pitchFamily="34" charset="0"/>
              </a:rPr>
              <a:t> </a:t>
            </a:r>
            <a:r>
              <a:rPr lang="ru-RU" sz="2500" dirty="0"/>
              <a:t>— возвращает коллекцию объектов </a:t>
            </a:r>
            <a:r>
              <a:rPr lang="ru-RU" sz="2500" dirty="0" err="1"/>
              <a:t>R</a:t>
            </a:r>
            <a:r>
              <a:rPr lang="ru-RU" sz="2500" dirty="0" err="1">
                <a:latin typeface="Utsaah" pitchFamily="34" charset="0"/>
                <a:cs typeface="Utsaah" pitchFamily="34" charset="0"/>
              </a:rPr>
              <a:t>ange</a:t>
            </a:r>
            <a:r>
              <a:rPr lang="ru-RU" sz="2500" dirty="0">
                <a:latin typeface="Utsaah" pitchFamily="34" charset="0"/>
                <a:cs typeface="Utsaah" pitchFamily="34" charset="0"/>
              </a:rPr>
              <a:t>,</a:t>
            </a:r>
            <a:r>
              <a:rPr lang="ru-RU" sz="2500" dirty="0"/>
              <a:t> каждый из которых представляет один символ. Это свойство есть не только у объекта </a:t>
            </a:r>
            <a:r>
              <a:rPr lang="ru-RU" sz="2500" dirty="0" err="1">
                <a:latin typeface="Utsaah" pitchFamily="34" charset="0"/>
                <a:cs typeface="Utsaah" pitchFamily="34" charset="0"/>
              </a:rPr>
              <a:t>Document</a:t>
            </a:r>
            <a:r>
              <a:rPr lang="ru-RU" sz="2500" dirty="0"/>
              <a:t>, но и у объектов </a:t>
            </a:r>
            <a:r>
              <a:rPr lang="ru-RU" sz="2500" dirty="0" err="1">
                <a:latin typeface="Utsaah" pitchFamily="34" charset="0"/>
                <a:cs typeface="Utsaah" pitchFamily="34" charset="0"/>
              </a:rPr>
              <a:t>Selection</a:t>
            </a:r>
            <a:r>
              <a:rPr lang="ru-RU" sz="2500" dirty="0"/>
              <a:t> и </a:t>
            </a:r>
            <a:r>
              <a:rPr lang="ru-RU" sz="2500" dirty="0" err="1">
                <a:latin typeface="Utsaah" pitchFamily="34" charset="0"/>
                <a:cs typeface="Utsaah" pitchFamily="34" charset="0"/>
              </a:rPr>
              <a:t>Range</a:t>
            </a:r>
            <a:r>
              <a:rPr lang="ru-RU" sz="2500" dirty="0"/>
              <a:t>. Может использоваться</a:t>
            </a:r>
            <a:r>
              <a:rPr lang="en-US" sz="2500" dirty="0"/>
              <a:t> </a:t>
            </a:r>
            <a:r>
              <a:rPr lang="ru-RU" sz="2500" dirty="0"/>
              <a:t> для выполнения операции поиска и замены или статистических подсчетов;</a:t>
            </a:r>
          </a:p>
          <a:p>
            <a:pPr marL="0" indent="0">
              <a:buNone/>
            </a:pPr>
            <a:r>
              <a:rPr lang="ru-RU" sz="2500" b="1" dirty="0" err="1">
                <a:solidFill>
                  <a:srgbClr val="006BBC"/>
                </a:solidFill>
                <a:latin typeface="Utsaah" pitchFamily="34" charset="0"/>
                <a:cs typeface="Utsaah" pitchFamily="34" charset="0"/>
              </a:rPr>
              <a:t>Content</a:t>
            </a:r>
            <a:r>
              <a:rPr lang="ru-RU" sz="2500" b="1" dirty="0">
                <a:solidFill>
                  <a:srgbClr val="006BBC"/>
                </a:solidFill>
                <a:latin typeface="Utsaah" pitchFamily="34" charset="0"/>
                <a:cs typeface="Utsaah" pitchFamily="34" charset="0"/>
              </a:rPr>
              <a:t> </a:t>
            </a:r>
            <a:r>
              <a:rPr lang="ru-RU" sz="2500" dirty="0"/>
              <a:t>— свойство, возвращающее объект </a:t>
            </a:r>
            <a:r>
              <a:rPr lang="ru-RU" sz="2500" dirty="0" err="1">
                <a:latin typeface="Utsaah" pitchFamily="34" charset="0"/>
                <a:cs typeface="Utsaah" pitchFamily="34" charset="0"/>
              </a:rPr>
              <a:t>Range</a:t>
            </a:r>
            <a:r>
              <a:rPr lang="ru-RU" sz="2500" dirty="0"/>
              <a:t>, представляющий собой главную цепочку документа </a:t>
            </a:r>
            <a:r>
              <a:rPr lang="ru-RU" sz="2500" i="1" dirty="0"/>
              <a:t>(</a:t>
            </a:r>
            <a:r>
              <a:rPr lang="ru-RU" sz="2500" dirty="0" err="1">
                <a:latin typeface="Utsaah" pitchFamily="34" charset="0"/>
                <a:cs typeface="Utsaah" pitchFamily="34" charset="0"/>
              </a:rPr>
              <a:t>main</a:t>
            </a:r>
            <a:r>
              <a:rPr lang="ru-RU" sz="2500" dirty="0">
                <a:latin typeface="Utsaah" pitchFamily="34" charset="0"/>
                <a:cs typeface="Utsaah" pitchFamily="34" charset="0"/>
              </a:rPr>
              <a:t> </a:t>
            </a:r>
            <a:r>
              <a:rPr lang="ru-RU" sz="2500" dirty="0" err="1">
                <a:latin typeface="Utsaah" pitchFamily="34" charset="0"/>
                <a:cs typeface="Utsaah" pitchFamily="34" charset="0"/>
              </a:rPr>
              <a:t>document</a:t>
            </a:r>
            <a:r>
              <a:rPr lang="ru-RU" sz="2500" dirty="0">
                <a:latin typeface="Utsaah" pitchFamily="34" charset="0"/>
                <a:cs typeface="Utsaah" pitchFamily="34" charset="0"/>
              </a:rPr>
              <a:t> </a:t>
            </a:r>
            <a:r>
              <a:rPr lang="ru-RU" sz="2500" dirty="0" err="1">
                <a:latin typeface="Utsaah" pitchFamily="34" charset="0"/>
                <a:cs typeface="Utsaah" pitchFamily="34" charset="0"/>
              </a:rPr>
              <a:t>story</a:t>
            </a:r>
            <a:r>
              <a:rPr lang="ru-RU" sz="2500" i="1" dirty="0"/>
              <a:t>)</a:t>
            </a:r>
            <a:r>
              <a:rPr lang="ru-RU" sz="2500" dirty="0"/>
              <a:t>. Если говорить проще, то это просто текст документа, без колонтитулов, сносок, комментариев и т. п.</a:t>
            </a:r>
            <a:br>
              <a:rPr lang="ru-RU" sz="2500" dirty="0"/>
            </a:br>
            <a:r>
              <a:rPr lang="ru-RU" sz="2500" b="1" dirty="0" err="1">
                <a:solidFill>
                  <a:srgbClr val="006BBC"/>
                </a:solidFill>
                <a:latin typeface="Utsaah" pitchFamily="34" charset="0"/>
                <a:cs typeface="Utsaah" pitchFamily="34" charset="0"/>
              </a:rPr>
              <a:t>CustomDocumentsProperty</a:t>
            </a:r>
            <a:r>
              <a:rPr lang="ru-RU" sz="2500" b="1" dirty="0">
                <a:solidFill>
                  <a:srgbClr val="006BBC"/>
                </a:solidFill>
                <a:latin typeface="Utsaah" pitchFamily="34" charset="0"/>
                <a:cs typeface="Utsaah" pitchFamily="34" charset="0"/>
              </a:rPr>
              <a:t> </a:t>
            </a:r>
            <a:r>
              <a:rPr lang="ru-RU" sz="2500" dirty="0"/>
              <a:t>— возвращает коллекцию объектов </a:t>
            </a:r>
            <a:r>
              <a:rPr lang="ru-RU" sz="2500" dirty="0" err="1">
                <a:latin typeface="Utsaah" pitchFamily="34" charset="0"/>
                <a:cs typeface="Utsaah" pitchFamily="34" charset="0"/>
              </a:rPr>
              <a:t>DocumentProperties</a:t>
            </a:r>
            <a:r>
              <a:rPr lang="ru-RU" sz="2500" dirty="0"/>
              <a:t>, представляющих пользовательские свойства документа. Можно использовать для сохранения вместе с документом любых значений переменных.  Удобно для подсчета количества открытий документа, флажков печатался/не печатался, сколько раз вызывалась та или иная функция, на каких компьютерах и каким пользователем открывался и т. п.</a:t>
            </a:r>
          </a:p>
        </p:txBody>
      </p:sp>
    </p:spTree>
    <p:extLst>
      <p:ext uri="{BB962C8B-B14F-4D97-AF65-F5344CB8AC3E}">
        <p14:creationId xmlns:p14="http://schemas.microsoft.com/office/powerpoint/2010/main" val="2052612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a:normAutofit fontScale="85000" lnSpcReduction="10000"/>
          </a:bodyPr>
          <a:lstStyle/>
          <a:p>
            <a:pPr marL="0" indent="0">
              <a:buNone/>
            </a:pPr>
            <a:r>
              <a:rPr lang="ru-RU" b="1" dirty="0" err="1">
                <a:solidFill>
                  <a:srgbClr val="006BBC"/>
                </a:solidFill>
                <a:latin typeface="Utsaah" pitchFamily="34" charset="0"/>
                <a:cs typeface="Utsaah" pitchFamily="34" charset="0"/>
              </a:rPr>
              <a:t>DefaultTabStop</a:t>
            </a:r>
            <a:r>
              <a:rPr lang="ru-RU" b="1" dirty="0">
                <a:solidFill>
                  <a:srgbClr val="006BBC"/>
                </a:solidFill>
                <a:latin typeface="Utsaah" pitchFamily="34" charset="0"/>
                <a:cs typeface="Utsaah" pitchFamily="34" charset="0"/>
              </a:rPr>
              <a:t> </a:t>
            </a:r>
            <a:r>
              <a:rPr lang="ru-RU" dirty="0"/>
              <a:t>— определяет отступ по умолчанию при использовании символа табуляции. По умолчанию задано 35 пунктов, что равно примерно 1,25 см.</a:t>
            </a:r>
          </a:p>
          <a:p>
            <a:pPr marL="0" indent="0">
              <a:buNone/>
            </a:pPr>
            <a:r>
              <a:rPr lang="ru-RU" b="1" dirty="0" err="1">
                <a:solidFill>
                  <a:srgbClr val="006BBC"/>
                </a:solidFill>
                <a:latin typeface="Utsaah" pitchFamily="34" charset="0"/>
                <a:cs typeface="Utsaah" pitchFamily="34" charset="0"/>
              </a:rPr>
              <a:t>DisableFeatures</a:t>
            </a:r>
            <a:r>
              <a:rPr lang="ru-RU" b="1" dirty="0">
                <a:solidFill>
                  <a:srgbClr val="006BBC"/>
                </a:solidFill>
                <a:latin typeface="Utsaah" pitchFamily="34" charset="0"/>
                <a:cs typeface="Utsaah" pitchFamily="34" charset="0"/>
              </a:rPr>
              <a:t> </a:t>
            </a:r>
            <a:r>
              <a:rPr lang="ru-RU" dirty="0"/>
              <a:t>— отключает возможности, которые понимают только последние версии </a:t>
            </a:r>
            <a:r>
              <a:rPr lang="ru-RU" dirty="0" err="1"/>
              <a:t>Word</a:t>
            </a:r>
            <a:r>
              <a:rPr lang="ru-RU" dirty="0"/>
              <a:t> (для совместимости с пользователями, у которых на компьютерах стоят старые версии). Обычно само свойство </a:t>
            </a:r>
            <a:r>
              <a:rPr lang="ru-RU" dirty="0" err="1">
                <a:latin typeface="Utsaah" pitchFamily="34" charset="0"/>
                <a:cs typeface="Utsaah" pitchFamily="34" charset="0"/>
              </a:rPr>
              <a:t>DisableFeatures</a:t>
            </a:r>
            <a:r>
              <a:rPr lang="ru-RU" dirty="0"/>
              <a:t> просто включает такой режим, а конкретный уровень совместимости</a:t>
            </a:r>
            <a:r>
              <a:rPr lang="en-US" dirty="0"/>
              <a:t> </a:t>
            </a:r>
            <a:r>
              <a:rPr lang="ru-RU" dirty="0"/>
              <a:t>задается при</a:t>
            </a:r>
            <a:r>
              <a:rPr lang="en-US" dirty="0"/>
              <a:t> </a:t>
            </a:r>
            <a:r>
              <a:rPr lang="ru-RU" dirty="0"/>
              <a:t>помощи</a:t>
            </a:r>
            <a:r>
              <a:rPr lang="en-US" dirty="0"/>
              <a:t> </a:t>
            </a:r>
            <a:r>
              <a:rPr lang="ru-RU" dirty="0"/>
              <a:t>свойства </a:t>
            </a:r>
            <a:r>
              <a:rPr lang="ru-RU" dirty="0" err="1">
                <a:latin typeface="Utsaah" pitchFamily="34" charset="0"/>
                <a:cs typeface="Utsaah" pitchFamily="34" charset="0"/>
              </a:rPr>
              <a:t>DisableFeaturesIntroducedAfter</a:t>
            </a:r>
            <a:r>
              <a:rPr lang="ru-RU" dirty="0">
                <a:latin typeface="Utsaah" pitchFamily="34" charset="0"/>
                <a:cs typeface="Utsaah" pitchFamily="34" charset="0"/>
              </a:rPr>
              <a:t>.</a:t>
            </a:r>
          </a:p>
          <a:p>
            <a:pPr marL="0" indent="0">
              <a:buNone/>
            </a:pPr>
            <a:r>
              <a:rPr lang="ru-RU" b="1" dirty="0" err="1">
                <a:solidFill>
                  <a:srgbClr val="006BBC"/>
                </a:solidFill>
                <a:latin typeface="Utsaah" pitchFamily="34" charset="0"/>
                <a:cs typeface="Utsaah" pitchFamily="34" charset="0"/>
              </a:rPr>
              <a:t>DoNotEmbedSystemFonts</a:t>
            </a:r>
            <a:r>
              <a:rPr lang="ru-RU" b="1" dirty="0">
                <a:solidFill>
                  <a:srgbClr val="006BBC"/>
                </a:solidFill>
                <a:latin typeface="Utsaah" pitchFamily="34" charset="0"/>
                <a:cs typeface="Utsaah" pitchFamily="34" charset="0"/>
              </a:rPr>
              <a:t> </a:t>
            </a:r>
            <a:r>
              <a:rPr lang="ru-RU" dirty="0"/>
              <a:t>— позволяет не вставлять в документ системные шрифты (по умолчанию вставляются для русского, японского и других языков с набором символов, отличным от латиницы). Позволяет сократить размер документа.</a:t>
            </a:r>
          </a:p>
        </p:txBody>
      </p:sp>
    </p:spTree>
    <p:extLst>
      <p:ext uri="{BB962C8B-B14F-4D97-AF65-F5344CB8AC3E}">
        <p14:creationId xmlns:p14="http://schemas.microsoft.com/office/powerpoint/2010/main" val="242446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712968" cy="6336704"/>
          </a:xfrm>
        </p:spPr>
        <p:txBody>
          <a:bodyPr>
            <a:normAutofit/>
          </a:bodyPr>
          <a:lstStyle/>
          <a:p>
            <a:pPr marL="0" indent="0">
              <a:buNone/>
            </a:pPr>
            <a:r>
              <a:rPr lang="ru-RU" dirty="0"/>
              <a:t>На практике для решения большинства программных задач чаще всего используются </a:t>
            </a:r>
            <a:r>
              <a:rPr lang="ru-RU" b="1" dirty="0"/>
              <a:t>5 объектов</a:t>
            </a:r>
            <a:r>
              <a:rPr lang="ru-RU" dirty="0"/>
              <a:t> (с сопутствующими коллекциями):</a:t>
            </a:r>
          </a:p>
          <a:p>
            <a:r>
              <a:rPr lang="ru-RU" i="1" dirty="0" err="1"/>
              <a:t>Application</a:t>
            </a:r>
            <a:r>
              <a:rPr lang="ru-RU" dirty="0"/>
              <a:t>;</a:t>
            </a:r>
          </a:p>
          <a:p>
            <a:r>
              <a:rPr lang="ru-RU" i="1" dirty="0" err="1"/>
              <a:t>Document</a:t>
            </a:r>
            <a:r>
              <a:rPr lang="ru-RU" dirty="0"/>
              <a:t> (с коллекцией </a:t>
            </a:r>
            <a:r>
              <a:rPr lang="ru-RU" i="1" dirty="0" err="1"/>
              <a:t>Documents</a:t>
            </a:r>
            <a:r>
              <a:rPr lang="ru-RU" dirty="0"/>
              <a:t>);</a:t>
            </a:r>
          </a:p>
          <a:p>
            <a:r>
              <a:rPr lang="ru-RU" i="1" dirty="0" err="1"/>
              <a:t>Selection</a:t>
            </a:r>
            <a:r>
              <a:rPr lang="ru-RU" dirty="0"/>
              <a:t>;</a:t>
            </a:r>
          </a:p>
          <a:p>
            <a:r>
              <a:rPr lang="ru-RU" i="1" dirty="0" err="1"/>
              <a:t>Range</a:t>
            </a:r>
            <a:r>
              <a:rPr lang="ru-RU" dirty="0"/>
              <a:t>;</a:t>
            </a:r>
          </a:p>
          <a:p>
            <a:r>
              <a:rPr lang="ru-RU" i="1" dirty="0" err="1"/>
              <a:t>Bookmark</a:t>
            </a:r>
            <a:r>
              <a:rPr lang="ru-RU" dirty="0"/>
              <a:t> (с коллекцией </a:t>
            </a:r>
            <a:r>
              <a:rPr lang="ru-RU" i="1" dirty="0" err="1"/>
              <a:t>Bookmarks</a:t>
            </a:r>
            <a:r>
              <a:rPr lang="ru-RU" dirty="0"/>
              <a:t>).</a:t>
            </a:r>
          </a:p>
          <a:p>
            <a:pPr marL="0" indent="0">
              <a:buNone/>
            </a:pPr>
            <a:endParaRPr lang="ru-RU" dirty="0"/>
          </a:p>
        </p:txBody>
      </p:sp>
    </p:spTree>
    <p:extLst>
      <p:ext uri="{BB962C8B-B14F-4D97-AF65-F5344CB8AC3E}">
        <p14:creationId xmlns:p14="http://schemas.microsoft.com/office/powerpoint/2010/main" val="22546034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6408712"/>
          </a:xfrm>
        </p:spPr>
        <p:txBody>
          <a:bodyPr>
            <a:normAutofit fontScale="85000" lnSpcReduction="20000"/>
          </a:bodyPr>
          <a:lstStyle/>
          <a:p>
            <a:pPr marL="0" indent="0">
              <a:buNone/>
            </a:pPr>
            <a:r>
              <a:rPr lang="ru-RU" b="1" dirty="0" err="1">
                <a:solidFill>
                  <a:srgbClr val="006BBC"/>
                </a:solidFill>
                <a:latin typeface="Utsaah" pitchFamily="34" charset="0"/>
                <a:cs typeface="Utsaah" pitchFamily="34" charset="0"/>
              </a:rPr>
              <a:t>EmbedTrueTypeFonts</a:t>
            </a:r>
            <a:r>
              <a:rPr lang="ru-RU" dirty="0"/>
              <a:t> — очень полезное свойство если работаете с документом в месте, где используются экзотические шрифты (например, в издательстве). Вставка шрифтов </a:t>
            </a:r>
            <a:r>
              <a:rPr lang="ru-RU" dirty="0" err="1"/>
              <a:t>true-type</a:t>
            </a:r>
            <a:r>
              <a:rPr lang="ru-RU" dirty="0"/>
              <a:t> гарантирует, что получатели документа будут видеть его точно таким же, как и создатель.</a:t>
            </a:r>
          </a:p>
          <a:p>
            <a:pPr marL="0" indent="0">
              <a:buNone/>
            </a:pPr>
            <a:r>
              <a:rPr lang="ru-RU" b="1" dirty="0" err="1">
                <a:solidFill>
                  <a:srgbClr val="006BBC"/>
                </a:solidFill>
                <a:latin typeface="Utsaah" pitchFamily="34" charset="0"/>
                <a:cs typeface="Utsaah" pitchFamily="34" charset="0"/>
              </a:rPr>
              <a:t>Envelope</a:t>
            </a:r>
            <a:r>
              <a:rPr lang="ru-RU" b="1" dirty="0">
                <a:solidFill>
                  <a:srgbClr val="006BBC"/>
                </a:solidFill>
                <a:latin typeface="Utsaah" pitchFamily="34" charset="0"/>
                <a:cs typeface="Utsaah" pitchFamily="34" charset="0"/>
              </a:rPr>
              <a:t> </a:t>
            </a:r>
            <a:r>
              <a:rPr lang="ru-RU" dirty="0"/>
              <a:t>— позволяет получить ссылку на специальный </a:t>
            </a:r>
            <a:r>
              <a:rPr lang="en-US" dirty="0"/>
              <a:t>o</a:t>
            </a:r>
            <a:r>
              <a:rPr lang="ru-RU" dirty="0" err="1"/>
              <a:t>бъект</a:t>
            </a:r>
            <a:r>
              <a:rPr lang="ru-RU" dirty="0"/>
              <a:t> </a:t>
            </a:r>
            <a:r>
              <a:rPr lang="ru-RU" dirty="0" err="1">
                <a:latin typeface="Utsaah" pitchFamily="34" charset="0"/>
                <a:cs typeface="Utsaah" pitchFamily="34" charset="0"/>
              </a:rPr>
              <a:t>Envelope</a:t>
            </a:r>
            <a:r>
              <a:rPr lang="ru-RU" dirty="0"/>
              <a:t>, который используется для создания почтовых конвертов.</a:t>
            </a:r>
          </a:p>
          <a:p>
            <a:pPr marL="0" indent="0">
              <a:buNone/>
            </a:pPr>
            <a:r>
              <a:rPr lang="ru-RU" b="1" dirty="0" err="1">
                <a:solidFill>
                  <a:srgbClr val="006BBC"/>
                </a:solidFill>
                <a:latin typeface="Utsaah" pitchFamily="34" charset="0"/>
                <a:cs typeface="Utsaah" pitchFamily="34" charset="0"/>
              </a:rPr>
              <a:t>Fields</a:t>
            </a:r>
            <a:r>
              <a:rPr lang="ru-RU" dirty="0">
                <a:latin typeface="Utsaah" pitchFamily="34" charset="0"/>
                <a:cs typeface="Utsaah" pitchFamily="34" charset="0"/>
              </a:rPr>
              <a:t> </a:t>
            </a:r>
            <a:r>
              <a:rPr lang="ru-RU" dirty="0"/>
              <a:t>— позволяет получить ссылку на коллекцию </a:t>
            </a:r>
            <a:r>
              <a:rPr lang="ru-RU" dirty="0" err="1">
                <a:latin typeface="Utsaah" pitchFamily="34" charset="0"/>
                <a:cs typeface="Utsaah" pitchFamily="34" charset="0"/>
              </a:rPr>
              <a:t>Fields</a:t>
            </a:r>
            <a:r>
              <a:rPr lang="ru-RU" dirty="0">
                <a:latin typeface="Utsaah" pitchFamily="34" charset="0"/>
                <a:cs typeface="Utsaah" pitchFamily="34" charset="0"/>
              </a:rPr>
              <a:t> </a:t>
            </a:r>
            <a:r>
              <a:rPr lang="ru-RU" dirty="0"/>
              <a:t>одноименных объектов. Это свойство очень полезно при работе с полями. Поле в </a:t>
            </a:r>
            <a:r>
              <a:rPr lang="ru-RU" dirty="0" err="1"/>
              <a:t>Word</a:t>
            </a:r>
            <a:r>
              <a:rPr lang="ru-RU" dirty="0"/>
              <a:t> — это место в документе, отведенное для подстановки изменяемых данных: формул, даты, информации об авторе, размере документа и т. п. При работе с документом </a:t>
            </a:r>
            <a:r>
              <a:rPr lang="ru-RU" dirty="0" err="1"/>
              <a:t>Word</a:t>
            </a:r>
            <a:r>
              <a:rPr lang="ru-RU" dirty="0"/>
              <a:t> средствами обычного графического интерфейса добавить новое поле можно при помощи меню </a:t>
            </a:r>
            <a:r>
              <a:rPr lang="ru-RU" b="1" dirty="0"/>
              <a:t>Вставка | Поле</a:t>
            </a:r>
            <a:r>
              <a:rPr lang="ru-RU" dirty="0"/>
              <a:t>.</a:t>
            </a:r>
          </a:p>
          <a:p>
            <a:endParaRPr lang="ru-RU" dirty="0"/>
          </a:p>
        </p:txBody>
      </p:sp>
    </p:spTree>
    <p:extLst>
      <p:ext uri="{BB962C8B-B14F-4D97-AF65-F5344CB8AC3E}">
        <p14:creationId xmlns:p14="http://schemas.microsoft.com/office/powerpoint/2010/main" val="1920791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408712"/>
          </a:xfrm>
        </p:spPr>
        <p:txBody>
          <a:bodyPr>
            <a:noAutofit/>
          </a:bodyPr>
          <a:lstStyle/>
          <a:p>
            <a:pPr marL="0" indent="0">
              <a:buNone/>
            </a:pPr>
            <a:r>
              <a:rPr lang="ru-RU" sz="2700" b="1" dirty="0" err="1">
                <a:solidFill>
                  <a:srgbClr val="006BBC"/>
                </a:solidFill>
                <a:latin typeface="Utsaah" pitchFamily="34" charset="0"/>
                <a:cs typeface="Utsaah" pitchFamily="34" charset="0"/>
              </a:rPr>
              <a:t>Footnotes</a:t>
            </a:r>
            <a:r>
              <a:rPr lang="ru-RU" sz="2300" dirty="0">
                <a:latin typeface="Utsaah" pitchFamily="34" charset="0"/>
                <a:cs typeface="Utsaah" pitchFamily="34" charset="0"/>
              </a:rPr>
              <a:t> </a:t>
            </a:r>
            <a:r>
              <a:rPr lang="ru-RU" sz="2300" dirty="0"/>
              <a:t>— возвращает коллекцию сносок.</a:t>
            </a:r>
          </a:p>
          <a:p>
            <a:pPr marL="0" indent="0">
              <a:buNone/>
            </a:pPr>
            <a:r>
              <a:rPr lang="ru-RU" sz="2300" dirty="0"/>
              <a:t>Свойства с префиксом </a:t>
            </a:r>
            <a:r>
              <a:rPr lang="ru-RU" sz="2300" dirty="0" err="1">
                <a:latin typeface="Utsaah" pitchFamily="34" charset="0"/>
                <a:cs typeface="Utsaah" pitchFamily="34" charset="0"/>
              </a:rPr>
              <a:t>Formatting</a:t>
            </a:r>
            <a:r>
              <a:rPr lang="ru-RU" sz="2300" dirty="0">
                <a:latin typeface="Utsaah" pitchFamily="34" charset="0"/>
                <a:cs typeface="Utsaah" pitchFamily="34" charset="0"/>
              </a:rPr>
              <a:t>...</a:t>
            </a:r>
            <a:r>
              <a:rPr lang="ru-RU" sz="2300" dirty="0"/>
              <a:t> — определяют, что показывать в списке стилей панели инструментов </a:t>
            </a:r>
            <a:r>
              <a:rPr lang="ru-RU" sz="2300" b="1" dirty="0"/>
              <a:t>Форматирование</a:t>
            </a:r>
            <a:r>
              <a:rPr lang="ru-RU" sz="2300" dirty="0"/>
              <a:t>.</a:t>
            </a:r>
          </a:p>
          <a:p>
            <a:pPr marL="0" indent="0">
              <a:buNone/>
            </a:pPr>
            <a:r>
              <a:rPr lang="ru-RU" sz="2700" b="1" dirty="0" err="1">
                <a:solidFill>
                  <a:srgbClr val="006BBC"/>
                </a:solidFill>
                <a:latin typeface="Utsaah" pitchFamily="34" charset="0"/>
                <a:cs typeface="Utsaah" pitchFamily="34" charset="0"/>
              </a:rPr>
              <a:t>FormFields</a:t>
            </a:r>
            <a:r>
              <a:rPr lang="ru-RU" sz="2300" dirty="0">
                <a:latin typeface="Utsaah" pitchFamily="34" charset="0"/>
                <a:cs typeface="Utsaah" pitchFamily="34" charset="0"/>
              </a:rPr>
              <a:t> </a:t>
            </a:r>
            <a:r>
              <a:rPr lang="ru-RU" sz="2300" dirty="0"/>
              <a:t>— аналогично </a:t>
            </a:r>
            <a:r>
              <a:rPr lang="ru-RU" sz="2300" dirty="0" err="1">
                <a:latin typeface="Utsaah" pitchFamily="34" charset="0"/>
                <a:cs typeface="Utsaah" pitchFamily="34" charset="0"/>
              </a:rPr>
              <a:t>Fields</a:t>
            </a:r>
            <a:r>
              <a:rPr lang="ru-RU" sz="2300" dirty="0">
                <a:latin typeface="Utsaah" pitchFamily="34" charset="0"/>
                <a:cs typeface="Utsaah" pitchFamily="34" charset="0"/>
              </a:rPr>
              <a:t>,</a:t>
            </a:r>
            <a:r>
              <a:rPr lang="ru-RU" sz="2300" dirty="0"/>
              <a:t> но в этом случае возвращается ссылка на поля в формах.</a:t>
            </a:r>
          </a:p>
          <a:p>
            <a:pPr marL="0" indent="0">
              <a:buNone/>
            </a:pPr>
            <a:r>
              <a:rPr lang="ru-RU" sz="2700" b="1" dirty="0" err="1">
                <a:solidFill>
                  <a:srgbClr val="006BBC"/>
                </a:solidFill>
                <a:latin typeface="Utsaah" pitchFamily="34" charset="0"/>
                <a:cs typeface="Utsaah" pitchFamily="34" charset="0"/>
              </a:rPr>
              <a:t>FullName</a:t>
            </a:r>
            <a:r>
              <a:rPr lang="ru-RU" sz="2700" b="1" dirty="0">
                <a:solidFill>
                  <a:srgbClr val="006BBC"/>
                </a:solidFill>
                <a:latin typeface="Utsaah" pitchFamily="34" charset="0"/>
                <a:cs typeface="Utsaah" pitchFamily="34" charset="0"/>
              </a:rPr>
              <a:t> </a:t>
            </a:r>
            <a:r>
              <a:rPr lang="ru-RU" sz="2300" dirty="0"/>
              <a:t>— возвращает полное имя объекта (вместе с путем к нему в файловой системе или </a:t>
            </a:r>
            <a:r>
              <a:rPr lang="ru-RU" sz="2300" dirty="0" err="1"/>
              <a:t>Web</a:t>
            </a:r>
            <a:r>
              <a:rPr lang="ru-RU" sz="2300" dirty="0"/>
              <a:t>). Доступно только для чтения.</a:t>
            </a:r>
          </a:p>
          <a:p>
            <a:pPr marL="0" indent="0">
              <a:buNone/>
            </a:pPr>
            <a:r>
              <a:rPr lang="ru-RU" sz="2700" b="1" dirty="0" err="1">
                <a:solidFill>
                  <a:srgbClr val="006BBC"/>
                </a:solidFill>
                <a:latin typeface="Utsaah" pitchFamily="34" charset="0"/>
                <a:cs typeface="Utsaah" pitchFamily="34" charset="0"/>
              </a:rPr>
              <a:t>GrammarChecked</a:t>
            </a:r>
            <a:r>
              <a:rPr lang="ru-RU" sz="2400" dirty="0">
                <a:latin typeface="Utsaah" pitchFamily="34" charset="0"/>
                <a:cs typeface="Utsaah" pitchFamily="34" charset="0"/>
              </a:rPr>
              <a:t> </a:t>
            </a:r>
            <a:r>
              <a:rPr lang="ru-RU" sz="2400" dirty="0"/>
              <a:t>— помечает весь документ, как проверенный с точки зрения грамматики (фактически отключает проверку грамматики для данного документа). Коллекцию ошибок, выловленных при проверке грамматики, можно получить при помощи свойства </a:t>
            </a:r>
            <a:r>
              <a:rPr lang="ru-RU" sz="2400" dirty="0" err="1"/>
              <a:t>GrammaticalErrors</a:t>
            </a:r>
            <a:r>
              <a:rPr lang="ru-RU" sz="2400" dirty="0"/>
              <a:t>, а выделить ошибки зеленым волнистым подчеркиванием (если этого не сделано) — при помощи свойства </a:t>
            </a:r>
            <a:r>
              <a:rPr lang="ru-RU" sz="2400" dirty="0" err="1">
                <a:latin typeface="Utsaah" pitchFamily="34" charset="0"/>
                <a:cs typeface="Utsaah" pitchFamily="34" charset="0"/>
              </a:rPr>
              <a:t>ShowGrammaticalErrors</a:t>
            </a:r>
            <a:r>
              <a:rPr lang="ru-RU" sz="2400" dirty="0">
                <a:latin typeface="Utsaah" pitchFamily="34" charset="0"/>
                <a:cs typeface="Utsaah" pitchFamily="34" charset="0"/>
              </a:rPr>
              <a:t>.</a:t>
            </a:r>
            <a:r>
              <a:rPr lang="ru-RU" sz="2400" dirty="0"/>
              <a:t> </a:t>
            </a:r>
          </a:p>
          <a:p>
            <a:pPr marL="0" indent="0">
              <a:buNone/>
            </a:pPr>
            <a:r>
              <a:rPr lang="ru-RU" sz="2400" dirty="0"/>
              <a:t>Для орфографических ошибок существуют аналогичные свойства </a:t>
            </a:r>
            <a:r>
              <a:rPr lang="ru-RU" sz="2400" dirty="0" err="1">
                <a:latin typeface="Utsaah" pitchFamily="34" charset="0"/>
                <a:cs typeface="Utsaah" pitchFamily="34" charset="0"/>
              </a:rPr>
              <a:t>SpellingChecked</a:t>
            </a:r>
            <a:r>
              <a:rPr lang="ru-RU" sz="2400" dirty="0">
                <a:latin typeface="Utsaah" pitchFamily="34" charset="0"/>
                <a:cs typeface="Utsaah" pitchFamily="34" charset="0"/>
              </a:rPr>
              <a:t>, </a:t>
            </a:r>
            <a:r>
              <a:rPr lang="ru-RU" sz="2400" dirty="0" err="1">
                <a:latin typeface="Utsaah" pitchFamily="34" charset="0"/>
                <a:cs typeface="Utsaah" pitchFamily="34" charset="0"/>
              </a:rPr>
              <a:t>SpellingErrors</a:t>
            </a:r>
            <a:r>
              <a:rPr lang="ru-RU" sz="2400" dirty="0">
                <a:latin typeface="Utsaah" pitchFamily="34" charset="0"/>
                <a:cs typeface="Utsaah" pitchFamily="34" charset="0"/>
              </a:rPr>
              <a:t> и </a:t>
            </a:r>
            <a:r>
              <a:rPr lang="ru-RU" sz="2400" dirty="0" err="1">
                <a:latin typeface="Utsaah" pitchFamily="34" charset="0"/>
                <a:cs typeface="Utsaah" pitchFamily="34" charset="0"/>
              </a:rPr>
              <a:t>ShowSpellingErrors</a:t>
            </a:r>
            <a:r>
              <a:rPr lang="ru-RU" sz="2400" dirty="0">
                <a:latin typeface="Utsaah" pitchFamily="34" charset="0"/>
                <a:cs typeface="Utsaah" pitchFamily="34" charset="0"/>
              </a:rPr>
              <a:t>.</a:t>
            </a:r>
          </a:p>
          <a:p>
            <a:pPr marL="0" indent="0">
              <a:buNone/>
            </a:pPr>
            <a:endParaRPr lang="ru-RU" sz="2300" dirty="0"/>
          </a:p>
          <a:p>
            <a:endParaRPr lang="ru-RU" sz="2400" dirty="0"/>
          </a:p>
        </p:txBody>
      </p:sp>
    </p:spTree>
    <p:extLst>
      <p:ext uri="{BB962C8B-B14F-4D97-AF65-F5344CB8AC3E}">
        <p14:creationId xmlns:p14="http://schemas.microsoft.com/office/powerpoint/2010/main" val="4098219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480720"/>
          </a:xfrm>
        </p:spPr>
        <p:txBody>
          <a:bodyPr>
            <a:normAutofit fontScale="85000" lnSpcReduction="20000"/>
          </a:bodyPr>
          <a:lstStyle/>
          <a:p>
            <a:pPr marL="0" indent="0">
              <a:buNone/>
            </a:pPr>
            <a:r>
              <a:rPr lang="ru-RU" b="1" dirty="0" err="1">
                <a:solidFill>
                  <a:srgbClr val="006BBC"/>
                </a:solidFill>
                <a:latin typeface="Utsaah" pitchFamily="34" charset="0"/>
                <a:cs typeface="Utsaah" pitchFamily="34" charset="0"/>
              </a:rPr>
              <a:t>HasPassword</a:t>
            </a:r>
            <a:r>
              <a:rPr lang="ru-RU" b="1" dirty="0">
                <a:solidFill>
                  <a:srgbClr val="006BBC"/>
                </a:solidFill>
                <a:latin typeface="Utsaah" pitchFamily="34" charset="0"/>
                <a:cs typeface="Utsaah" pitchFamily="34" charset="0"/>
              </a:rPr>
              <a:t> </a:t>
            </a:r>
            <a:r>
              <a:rPr lang="ru-RU" dirty="0"/>
              <a:t>— проверяет, назначен ли пароль для указанного документа. Другое свойство </a:t>
            </a:r>
            <a:r>
              <a:rPr lang="ru-RU" dirty="0" err="1">
                <a:latin typeface="Utsaah" pitchFamily="34" charset="0"/>
                <a:cs typeface="Utsaah" pitchFamily="34" charset="0"/>
              </a:rPr>
              <a:t>Password</a:t>
            </a:r>
            <a:r>
              <a:rPr lang="ru-RU" dirty="0"/>
              <a:t> назначает пароль. По причине крайней слабости защиты пароли в </a:t>
            </a:r>
            <a:r>
              <a:rPr lang="ru-RU" dirty="0" err="1">
                <a:latin typeface="Utsaah" pitchFamily="34" charset="0"/>
                <a:cs typeface="Utsaah" pitchFamily="34" charset="0"/>
              </a:rPr>
              <a:t>Word</a:t>
            </a:r>
            <a:r>
              <a:rPr lang="ru-RU" dirty="0">
                <a:latin typeface="Utsaah" pitchFamily="34" charset="0"/>
                <a:cs typeface="Utsaah" pitchFamily="34" charset="0"/>
              </a:rPr>
              <a:t>, </a:t>
            </a:r>
            <a:r>
              <a:rPr lang="ru-RU" dirty="0" err="1">
                <a:latin typeface="Utsaah" pitchFamily="34" charset="0"/>
                <a:cs typeface="Utsaah" pitchFamily="34" charset="0"/>
              </a:rPr>
              <a:t>Excel</a:t>
            </a:r>
            <a:r>
              <a:rPr lang="ru-RU" dirty="0">
                <a:latin typeface="Utsaah" pitchFamily="34" charset="0"/>
                <a:cs typeface="Utsaah" pitchFamily="34" charset="0"/>
              </a:rPr>
              <a:t> и </a:t>
            </a:r>
            <a:r>
              <a:rPr lang="ru-RU" dirty="0" err="1">
                <a:latin typeface="Utsaah" pitchFamily="34" charset="0"/>
                <a:cs typeface="Utsaah" pitchFamily="34" charset="0"/>
              </a:rPr>
              <a:t>Access</a:t>
            </a:r>
            <a:r>
              <a:rPr lang="ru-RU" dirty="0">
                <a:latin typeface="Utsaah" pitchFamily="34" charset="0"/>
                <a:cs typeface="Utsaah" pitchFamily="34" charset="0"/>
              </a:rPr>
              <a:t> </a:t>
            </a:r>
            <a:r>
              <a:rPr lang="ru-RU" dirty="0"/>
              <a:t>использовать не рекомендуется.</a:t>
            </a:r>
          </a:p>
          <a:p>
            <a:pPr marL="0" indent="0">
              <a:buNone/>
            </a:pPr>
            <a:r>
              <a:rPr lang="ru-RU" b="1" dirty="0" err="1">
                <a:solidFill>
                  <a:srgbClr val="006BBC"/>
                </a:solidFill>
                <a:latin typeface="Utsaah" pitchFamily="34" charset="0"/>
                <a:cs typeface="Utsaah" pitchFamily="34" charset="0"/>
              </a:rPr>
              <a:t>Indexes</a:t>
            </a:r>
            <a:r>
              <a:rPr lang="ru-RU" dirty="0"/>
              <a:t> — возвращает коллекцию индексов (т. е. предметных указателей) для документа.</a:t>
            </a:r>
          </a:p>
          <a:p>
            <a:pPr marL="0" indent="0">
              <a:buNone/>
            </a:pPr>
            <a:r>
              <a:rPr lang="ru-RU" b="1" dirty="0" err="1">
                <a:solidFill>
                  <a:srgbClr val="006BBC"/>
                </a:solidFill>
                <a:latin typeface="Utsaah" pitchFamily="34" charset="0"/>
                <a:cs typeface="Utsaah" pitchFamily="34" charset="0"/>
              </a:rPr>
              <a:t>Name</a:t>
            </a:r>
            <a:r>
              <a:rPr lang="ru-RU" b="1" dirty="0">
                <a:solidFill>
                  <a:srgbClr val="006BBC"/>
                </a:solidFill>
                <a:latin typeface="Utsaah" pitchFamily="34" charset="0"/>
                <a:cs typeface="Utsaah" pitchFamily="34" charset="0"/>
              </a:rPr>
              <a:t> </a:t>
            </a:r>
            <a:r>
              <a:rPr lang="ru-RU" dirty="0"/>
              <a:t>— имя документа (без пути к нему).</a:t>
            </a:r>
          </a:p>
          <a:p>
            <a:pPr marL="0" indent="0">
              <a:buNone/>
            </a:pPr>
            <a:r>
              <a:rPr lang="ru-RU" b="1" dirty="0" err="1">
                <a:solidFill>
                  <a:srgbClr val="006BBC"/>
                </a:solidFill>
                <a:latin typeface="Utsaah" pitchFamily="34" charset="0"/>
                <a:cs typeface="Utsaah" pitchFamily="34" charset="0"/>
              </a:rPr>
              <a:t>OpenEncoding</a:t>
            </a:r>
            <a:r>
              <a:rPr lang="ru-RU" b="1" dirty="0">
                <a:solidFill>
                  <a:srgbClr val="006BBC"/>
                </a:solidFill>
                <a:latin typeface="Utsaah" pitchFamily="34" charset="0"/>
                <a:cs typeface="Utsaah" pitchFamily="34" charset="0"/>
              </a:rPr>
              <a:t> </a:t>
            </a:r>
            <a:r>
              <a:rPr lang="ru-RU" dirty="0"/>
              <a:t>— возвращает кодовую страницу, которая использовалась для открытия документа. Для русского языка по умолчанию это 1251.</a:t>
            </a:r>
          </a:p>
          <a:p>
            <a:pPr marL="0" indent="0">
              <a:buNone/>
            </a:pPr>
            <a:r>
              <a:rPr lang="ru-RU" b="1" dirty="0" err="1">
                <a:solidFill>
                  <a:srgbClr val="006BBC"/>
                </a:solidFill>
                <a:latin typeface="Utsaah" pitchFamily="34" charset="0"/>
                <a:cs typeface="Utsaah" pitchFamily="34" charset="0"/>
              </a:rPr>
              <a:t>PageSetup</a:t>
            </a:r>
            <a:r>
              <a:rPr lang="ru-RU" dirty="0"/>
              <a:t> — позволяет получить ссылку на одноименный объект. Используется в основном при реализации печати.</a:t>
            </a:r>
          </a:p>
          <a:p>
            <a:pPr marL="0" indent="0">
              <a:buNone/>
            </a:pPr>
            <a:r>
              <a:rPr lang="ru-RU" b="1" dirty="0" err="1">
                <a:solidFill>
                  <a:srgbClr val="006BBC"/>
                </a:solidFill>
                <a:latin typeface="Utsaah" pitchFamily="34" charset="0"/>
                <a:cs typeface="Utsaah" pitchFamily="34" charset="0"/>
              </a:rPr>
              <a:t>Paragraphs</a:t>
            </a:r>
            <a:r>
              <a:rPr lang="ru-RU" dirty="0">
                <a:latin typeface="Utsaah" pitchFamily="34" charset="0"/>
                <a:cs typeface="Utsaah" pitchFamily="34" charset="0"/>
              </a:rPr>
              <a:t> </a:t>
            </a:r>
            <a:r>
              <a:rPr lang="ru-RU" dirty="0"/>
              <a:t>— возвращает ссылку на коллекцию абзацев в данном документе.</a:t>
            </a:r>
          </a:p>
          <a:p>
            <a:pPr marL="0" indent="0">
              <a:buNone/>
            </a:pPr>
            <a:r>
              <a:rPr lang="ru-RU" b="1" dirty="0" err="1">
                <a:solidFill>
                  <a:srgbClr val="006BBC"/>
                </a:solidFill>
                <a:latin typeface="Utsaah" pitchFamily="34" charset="0"/>
                <a:cs typeface="Utsaah" pitchFamily="34" charset="0"/>
              </a:rPr>
              <a:t>Path</a:t>
            </a:r>
            <a:r>
              <a:rPr lang="ru-RU" dirty="0"/>
              <a:t> — возвращает путь к документу в файловой системе (без имени). Это свойство может пригодиться, чтобы создать еще один файл в том же каталоге.</a:t>
            </a:r>
          </a:p>
          <a:p>
            <a:pPr marL="0" indent="0">
              <a:buNone/>
            </a:pPr>
            <a:endParaRPr lang="ru-RU" sz="3100" dirty="0"/>
          </a:p>
          <a:p>
            <a:endParaRPr lang="ru-RU" dirty="0"/>
          </a:p>
        </p:txBody>
      </p:sp>
    </p:spTree>
    <p:extLst>
      <p:ext uri="{BB962C8B-B14F-4D97-AF65-F5344CB8AC3E}">
        <p14:creationId xmlns:p14="http://schemas.microsoft.com/office/powerpoint/2010/main" val="1361772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84976" cy="6336704"/>
          </a:xfrm>
        </p:spPr>
        <p:txBody>
          <a:bodyPr>
            <a:normAutofit fontScale="47500" lnSpcReduction="20000"/>
          </a:bodyPr>
          <a:lstStyle/>
          <a:p>
            <a:pPr marL="0" indent="0">
              <a:buNone/>
            </a:pPr>
            <a:r>
              <a:rPr lang="ru-RU" sz="5300" b="1" dirty="0" err="1">
                <a:solidFill>
                  <a:srgbClr val="006BBC"/>
                </a:solidFill>
                <a:latin typeface="Utsaah" pitchFamily="34" charset="0"/>
                <a:cs typeface="Utsaah" pitchFamily="34" charset="0"/>
              </a:rPr>
              <a:t>Permission</a:t>
            </a:r>
            <a:r>
              <a:rPr lang="ru-RU" sz="5300" b="1" dirty="0">
                <a:solidFill>
                  <a:srgbClr val="006BBC"/>
                </a:solidFill>
                <a:latin typeface="Utsaah" pitchFamily="34" charset="0"/>
                <a:cs typeface="Utsaah" pitchFamily="34" charset="0"/>
              </a:rPr>
              <a:t> </a:t>
            </a:r>
            <a:r>
              <a:rPr lang="ru-RU" sz="5300" dirty="0"/>
              <a:t>— позволяет получить доступ к объекту </a:t>
            </a:r>
            <a:r>
              <a:rPr lang="ru-RU" sz="5300" dirty="0" err="1">
                <a:latin typeface="Utsaah" pitchFamily="34" charset="0"/>
                <a:cs typeface="Utsaah" pitchFamily="34" charset="0"/>
              </a:rPr>
              <a:t>Permission</a:t>
            </a:r>
            <a:r>
              <a:rPr lang="ru-RU" sz="5300" dirty="0">
                <a:latin typeface="Utsaah" pitchFamily="34" charset="0"/>
                <a:cs typeface="Utsaah" pitchFamily="34" charset="0"/>
              </a:rPr>
              <a:t>,</a:t>
            </a:r>
            <a:r>
              <a:rPr lang="ru-RU" sz="5300" dirty="0"/>
              <a:t> который управляет системой внутренних разрешений документа </a:t>
            </a:r>
            <a:r>
              <a:rPr lang="ru-RU" sz="5300" dirty="0" err="1"/>
              <a:t>Word</a:t>
            </a:r>
            <a:r>
              <a:rPr lang="ru-RU" sz="5300" dirty="0"/>
              <a:t> (но не разрешений файловой системы).</a:t>
            </a:r>
          </a:p>
          <a:p>
            <a:pPr marL="0" indent="0">
              <a:buNone/>
            </a:pPr>
            <a:r>
              <a:rPr lang="ru-RU" sz="5300" b="1" dirty="0" err="1">
                <a:solidFill>
                  <a:srgbClr val="006BBC"/>
                </a:solidFill>
                <a:latin typeface="Utsaah" pitchFamily="34" charset="0"/>
                <a:cs typeface="Utsaah" pitchFamily="34" charset="0"/>
              </a:rPr>
              <a:t>PrintRevisions</a:t>
            </a:r>
            <a:r>
              <a:rPr lang="ru-RU" sz="5300" dirty="0">
                <a:latin typeface="Utsaah" pitchFamily="34" charset="0"/>
                <a:cs typeface="Utsaah" pitchFamily="34" charset="0"/>
              </a:rPr>
              <a:t> </a:t>
            </a:r>
            <a:r>
              <a:rPr lang="ru-RU" sz="5300" dirty="0"/>
              <a:t>— определяет печатать или нет пометки редактора (исправления) вместе с документом. По умолчанию — печатать.</a:t>
            </a:r>
          </a:p>
          <a:p>
            <a:pPr marL="0" indent="0">
              <a:buNone/>
            </a:pPr>
            <a:r>
              <a:rPr lang="ru-RU" sz="5300" b="1" dirty="0" err="1">
                <a:solidFill>
                  <a:srgbClr val="006BBC"/>
                </a:solidFill>
                <a:latin typeface="Utsaah" pitchFamily="34" charset="0"/>
                <a:cs typeface="Utsaah" pitchFamily="34" charset="0"/>
              </a:rPr>
              <a:t>ProtectionType</a:t>
            </a:r>
            <a:r>
              <a:rPr lang="ru-RU" sz="5300" dirty="0"/>
              <a:t> — проверяет защиту данного документа (разрешено все, или только комментарии, чтение, изменения в полях форм и т. п.). Сама защита устанавливается при помощи метода </a:t>
            </a:r>
            <a:r>
              <a:rPr lang="ru-RU" sz="5300" dirty="0" err="1">
                <a:latin typeface="Utsaah" pitchFamily="34" charset="0"/>
                <a:cs typeface="Utsaah" pitchFamily="34" charset="0"/>
              </a:rPr>
              <a:t>Protect</a:t>
            </a:r>
            <a:r>
              <a:rPr lang="ru-RU" sz="5300" dirty="0">
                <a:latin typeface="Utsaah" pitchFamily="34" charset="0"/>
                <a:cs typeface="Utsaah" pitchFamily="34" charset="0"/>
              </a:rPr>
              <a:t>().</a:t>
            </a:r>
          </a:p>
          <a:p>
            <a:pPr marL="0" indent="0">
              <a:buNone/>
            </a:pPr>
            <a:r>
              <a:rPr lang="ru-RU" sz="5300" b="1" dirty="0" err="1">
                <a:solidFill>
                  <a:srgbClr val="006BBC"/>
                </a:solidFill>
                <a:latin typeface="Utsaah" pitchFamily="34" charset="0"/>
                <a:cs typeface="Utsaah" pitchFamily="34" charset="0"/>
              </a:rPr>
              <a:t>ReadOnly</a:t>
            </a:r>
            <a:r>
              <a:rPr lang="ru-RU" sz="5300" dirty="0"/>
              <a:t> — определяет, можно ли вносить изменения в документ или он доступен только для чтения. Это свойство само доступно только для чтения, поскольку соответствующий атрибут устанавливается в файловой системе.</a:t>
            </a:r>
          </a:p>
          <a:p>
            <a:pPr marL="0" indent="0">
              <a:buNone/>
            </a:pPr>
            <a:r>
              <a:rPr lang="ru-RU" sz="5300" b="1" dirty="0" err="1">
                <a:solidFill>
                  <a:srgbClr val="006BBC"/>
                </a:solidFill>
                <a:latin typeface="Utsaah" pitchFamily="34" charset="0"/>
                <a:cs typeface="Utsaah" pitchFamily="34" charset="0"/>
              </a:rPr>
              <a:t>RemoveDateAndTime</a:t>
            </a:r>
            <a:r>
              <a:rPr lang="ru-RU" sz="5300" dirty="0"/>
              <a:t> и </a:t>
            </a:r>
            <a:r>
              <a:rPr lang="ru-RU" sz="5300" b="1" dirty="0" err="1">
                <a:solidFill>
                  <a:srgbClr val="006BBC"/>
                </a:solidFill>
                <a:latin typeface="Utsaah" pitchFamily="34" charset="0"/>
                <a:cs typeface="Utsaah" pitchFamily="34" charset="0"/>
              </a:rPr>
              <a:t>RemovePersonalInformation</a:t>
            </a:r>
            <a:r>
              <a:rPr lang="ru-RU" sz="5300" dirty="0"/>
              <a:t> — удаляют информацию о дате и времени произведенных изменений и всю информацию о пользователе из документа (включая свойства документа).</a:t>
            </a:r>
          </a:p>
          <a:p>
            <a:pPr marL="0" indent="0">
              <a:buNone/>
            </a:pPr>
            <a:endParaRPr lang="ru-RU" sz="3700" dirty="0"/>
          </a:p>
          <a:p>
            <a:pPr marL="0" indent="0">
              <a:buNone/>
            </a:pPr>
            <a:endParaRPr lang="ru-RU" dirty="0"/>
          </a:p>
        </p:txBody>
      </p:sp>
    </p:spTree>
    <p:extLst>
      <p:ext uri="{BB962C8B-B14F-4D97-AF65-F5344CB8AC3E}">
        <p14:creationId xmlns:p14="http://schemas.microsoft.com/office/powerpoint/2010/main" val="245783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192688"/>
          </a:xfrm>
        </p:spPr>
        <p:txBody>
          <a:bodyPr>
            <a:normAutofit fontScale="62500" lnSpcReduction="20000"/>
          </a:bodyPr>
          <a:lstStyle/>
          <a:p>
            <a:pPr marL="0" indent="0">
              <a:buNone/>
            </a:pPr>
            <a:r>
              <a:rPr lang="ru-RU" sz="4000" b="1" dirty="0" err="1">
                <a:solidFill>
                  <a:srgbClr val="006BBC"/>
                </a:solidFill>
                <a:latin typeface="Utsaah" pitchFamily="34" charset="0"/>
                <a:cs typeface="Utsaah" pitchFamily="34" charset="0"/>
              </a:rPr>
              <a:t>Saved</a:t>
            </a:r>
            <a:r>
              <a:rPr lang="ru-RU" sz="4000" dirty="0">
                <a:latin typeface="Utsaah" pitchFamily="34" charset="0"/>
                <a:cs typeface="Utsaah" pitchFamily="34" charset="0"/>
              </a:rPr>
              <a:t> </a:t>
            </a:r>
            <a:r>
              <a:rPr lang="ru-RU" sz="4000" dirty="0"/>
              <a:t>— очень важное свойство. Позволяет определить, изменялся ли документ со времени последнего сохранения.</a:t>
            </a:r>
          </a:p>
          <a:p>
            <a:pPr marL="0" indent="0">
              <a:buNone/>
            </a:pPr>
            <a:r>
              <a:rPr lang="ru-RU" sz="4000" b="1" dirty="0" err="1">
                <a:solidFill>
                  <a:srgbClr val="006BBC"/>
                </a:solidFill>
                <a:latin typeface="Utsaah" pitchFamily="34" charset="0"/>
                <a:cs typeface="Utsaah" pitchFamily="34" charset="0"/>
              </a:rPr>
              <a:t>SaveEncoding</a:t>
            </a:r>
            <a:r>
              <a:rPr lang="ru-RU" sz="4000" dirty="0"/>
              <a:t> — позволяет явно указать (или получить) кодировку, которая будет использоваться при сохранении документа.</a:t>
            </a:r>
          </a:p>
          <a:p>
            <a:pPr marL="0" indent="0">
              <a:buNone/>
            </a:pPr>
            <a:r>
              <a:rPr lang="ru-RU" sz="4000" b="1" dirty="0" err="1">
                <a:solidFill>
                  <a:srgbClr val="006BBC"/>
                </a:solidFill>
                <a:latin typeface="Utsaah" pitchFamily="34" charset="0"/>
                <a:cs typeface="Utsaah" pitchFamily="34" charset="0"/>
              </a:rPr>
              <a:t>SaveFormat</a:t>
            </a:r>
            <a:r>
              <a:rPr lang="ru-RU" sz="4000" b="1" dirty="0">
                <a:solidFill>
                  <a:srgbClr val="006BBC"/>
                </a:solidFill>
                <a:latin typeface="Utsaah" pitchFamily="34" charset="0"/>
                <a:cs typeface="Utsaah" pitchFamily="34" charset="0"/>
              </a:rPr>
              <a:t> </a:t>
            </a:r>
            <a:r>
              <a:rPr lang="ru-RU" sz="4000" dirty="0"/>
              <a:t>— позволяет получить информацию о формате документа (</a:t>
            </a:r>
            <a:r>
              <a:rPr lang="ru-RU" sz="4000" dirty="0">
                <a:latin typeface="Utsaah" pitchFamily="34" charset="0"/>
                <a:cs typeface="Utsaah" pitchFamily="34" charset="0"/>
              </a:rPr>
              <a:t>DOC, RTF, TXT, HTML</a:t>
            </a:r>
            <a:r>
              <a:rPr lang="ru-RU" sz="4000" dirty="0"/>
              <a:t> и т. п.). Доступно только для чтения.</a:t>
            </a:r>
          </a:p>
          <a:p>
            <a:pPr marL="0" indent="0">
              <a:buNone/>
            </a:pPr>
            <a:r>
              <a:rPr lang="ru-RU" sz="4000" b="1" dirty="0" err="1">
                <a:solidFill>
                  <a:srgbClr val="006BBC"/>
                </a:solidFill>
                <a:latin typeface="Utsaah" pitchFamily="34" charset="0"/>
                <a:cs typeface="Utsaah" pitchFamily="34" charset="0"/>
              </a:rPr>
              <a:t>Sections</a:t>
            </a:r>
            <a:r>
              <a:rPr lang="ru-RU" sz="4000" dirty="0"/>
              <a:t> — возвращает коллекцию разделов документа. </a:t>
            </a:r>
          </a:p>
          <a:p>
            <a:pPr marL="0" indent="0">
              <a:buNone/>
            </a:pPr>
            <a:r>
              <a:rPr lang="ru-RU" sz="4000" b="1" dirty="0" err="1">
                <a:solidFill>
                  <a:srgbClr val="006BBC"/>
                </a:solidFill>
                <a:latin typeface="Utsaah" pitchFamily="34" charset="0"/>
                <a:cs typeface="Utsaah" pitchFamily="34" charset="0"/>
              </a:rPr>
              <a:t>Sentences</a:t>
            </a:r>
            <a:r>
              <a:rPr lang="ru-RU" sz="4000" dirty="0">
                <a:latin typeface="Utsaah" pitchFamily="34" charset="0"/>
                <a:cs typeface="Utsaah" pitchFamily="34" charset="0"/>
              </a:rPr>
              <a:t> </a:t>
            </a:r>
            <a:r>
              <a:rPr lang="ru-RU" sz="4000" dirty="0"/>
              <a:t>— то же самое для предложений. Аналогично работают свойства </a:t>
            </a:r>
            <a:r>
              <a:rPr lang="ru-RU" sz="4000" b="1" dirty="0" err="1">
                <a:solidFill>
                  <a:srgbClr val="006BBC"/>
                </a:solidFill>
                <a:latin typeface="Utsaah" pitchFamily="34" charset="0"/>
                <a:cs typeface="Utsaah" pitchFamily="34" charset="0"/>
              </a:rPr>
              <a:t>Shapes</a:t>
            </a:r>
            <a:r>
              <a:rPr lang="ru-RU" sz="4000" b="1" dirty="0">
                <a:solidFill>
                  <a:srgbClr val="006BBC"/>
                </a:solidFill>
                <a:latin typeface="Utsaah" pitchFamily="34" charset="0"/>
                <a:cs typeface="Utsaah" pitchFamily="34" charset="0"/>
              </a:rPr>
              <a:t>, </a:t>
            </a:r>
            <a:r>
              <a:rPr lang="ru-RU" sz="4000" b="1" dirty="0" err="1">
                <a:solidFill>
                  <a:srgbClr val="006BBC"/>
                </a:solidFill>
                <a:latin typeface="Utsaah" pitchFamily="34" charset="0"/>
                <a:cs typeface="Utsaah" pitchFamily="34" charset="0"/>
              </a:rPr>
              <a:t>Styles</a:t>
            </a:r>
            <a:r>
              <a:rPr lang="ru-RU" sz="4000" b="1" dirty="0">
                <a:solidFill>
                  <a:srgbClr val="006BBC"/>
                </a:solidFill>
                <a:latin typeface="Utsaah" pitchFamily="34" charset="0"/>
                <a:cs typeface="Utsaah" pitchFamily="34" charset="0"/>
              </a:rPr>
              <a:t>, </a:t>
            </a:r>
            <a:r>
              <a:rPr lang="ru-RU" sz="4000" b="1" dirty="0" err="1">
                <a:solidFill>
                  <a:srgbClr val="006BBC"/>
                </a:solidFill>
                <a:latin typeface="Utsaah" pitchFamily="34" charset="0"/>
                <a:cs typeface="Utsaah" pitchFamily="34" charset="0"/>
              </a:rPr>
              <a:t>Subdocuments</a:t>
            </a:r>
            <a:r>
              <a:rPr lang="ru-RU" sz="4000" b="1" dirty="0">
                <a:solidFill>
                  <a:srgbClr val="006BBC"/>
                </a:solidFill>
                <a:latin typeface="Utsaah" pitchFamily="34" charset="0"/>
                <a:cs typeface="Utsaah" pitchFamily="34" charset="0"/>
              </a:rPr>
              <a:t>, </a:t>
            </a:r>
            <a:r>
              <a:rPr lang="ru-RU" sz="4000" b="1" dirty="0" err="1">
                <a:solidFill>
                  <a:srgbClr val="006BBC"/>
                </a:solidFill>
                <a:latin typeface="Utsaah" pitchFamily="34" charset="0"/>
                <a:cs typeface="Utsaah" pitchFamily="34" charset="0"/>
              </a:rPr>
              <a:t>Tables</a:t>
            </a:r>
            <a:r>
              <a:rPr lang="ru-RU" sz="4000" b="1" dirty="0">
                <a:solidFill>
                  <a:srgbClr val="006BBC"/>
                </a:solidFill>
                <a:latin typeface="Utsaah" pitchFamily="34" charset="0"/>
                <a:cs typeface="Utsaah" pitchFamily="34" charset="0"/>
              </a:rPr>
              <a:t>, </a:t>
            </a:r>
            <a:r>
              <a:rPr lang="ru-RU" sz="4000" b="1" dirty="0" err="1">
                <a:solidFill>
                  <a:srgbClr val="006BBC"/>
                </a:solidFill>
                <a:latin typeface="Utsaah" pitchFamily="34" charset="0"/>
                <a:cs typeface="Utsaah" pitchFamily="34" charset="0"/>
              </a:rPr>
              <a:t>Windows</a:t>
            </a:r>
            <a:r>
              <a:rPr lang="ru-RU" sz="4000" dirty="0">
                <a:latin typeface="Utsaah" pitchFamily="34" charset="0"/>
                <a:cs typeface="Utsaah" pitchFamily="34" charset="0"/>
              </a:rPr>
              <a:t> и </a:t>
            </a:r>
            <a:r>
              <a:rPr lang="ru-RU" sz="4000" b="1" dirty="0" err="1">
                <a:solidFill>
                  <a:srgbClr val="006BBC"/>
                </a:solidFill>
                <a:latin typeface="Utsaah" pitchFamily="34" charset="0"/>
                <a:cs typeface="Utsaah" pitchFamily="34" charset="0"/>
              </a:rPr>
              <a:t>Words</a:t>
            </a:r>
            <a:r>
              <a:rPr lang="ru-RU" sz="4000" b="1" dirty="0">
                <a:solidFill>
                  <a:srgbClr val="006BBC"/>
                </a:solidFill>
                <a:latin typeface="Utsaah" pitchFamily="34" charset="0"/>
                <a:cs typeface="Utsaah" pitchFamily="34" charset="0"/>
              </a:rPr>
              <a:t>.</a:t>
            </a:r>
          </a:p>
          <a:p>
            <a:pPr marL="0" indent="0">
              <a:buNone/>
            </a:pPr>
            <a:r>
              <a:rPr lang="ru-RU" sz="4000" b="1" dirty="0" err="1">
                <a:solidFill>
                  <a:srgbClr val="006BBC"/>
                </a:solidFill>
                <a:latin typeface="Utsaah" pitchFamily="34" charset="0"/>
                <a:cs typeface="Utsaah" pitchFamily="34" charset="0"/>
              </a:rPr>
              <a:t>Type</a:t>
            </a:r>
            <a:r>
              <a:rPr lang="ru-RU" sz="4000" dirty="0"/>
              <a:t> — возвращает тип документа (обычный, шаблон или </a:t>
            </a:r>
            <a:r>
              <a:rPr lang="ru-RU" sz="4000" dirty="0" err="1"/>
              <a:t>Web</a:t>
            </a:r>
            <a:r>
              <a:rPr lang="ru-RU" sz="4000" dirty="0"/>
              <a:t>-страница с фреймами).</a:t>
            </a:r>
          </a:p>
          <a:p>
            <a:pPr marL="0" indent="0">
              <a:buNone/>
            </a:pPr>
            <a:r>
              <a:rPr lang="ru-RU" sz="4000" b="1" dirty="0" err="1">
                <a:solidFill>
                  <a:srgbClr val="006BBC"/>
                </a:solidFill>
                <a:latin typeface="Utsaah" pitchFamily="34" charset="0"/>
                <a:cs typeface="Utsaah" pitchFamily="34" charset="0"/>
              </a:rPr>
              <a:t>Variables</a:t>
            </a:r>
            <a:r>
              <a:rPr lang="ru-RU" sz="4000" dirty="0">
                <a:latin typeface="Utsaah" pitchFamily="34" charset="0"/>
                <a:cs typeface="Utsaah" pitchFamily="34" charset="0"/>
              </a:rPr>
              <a:t> </a:t>
            </a:r>
            <a:r>
              <a:rPr lang="ru-RU" sz="4000" dirty="0"/>
              <a:t>— используется для сохранения служебных данных вместе с документом, как и пользовательские атрибуты </a:t>
            </a:r>
            <a:r>
              <a:rPr lang="ru-RU" sz="4000" i="1" dirty="0"/>
              <a:t>(</a:t>
            </a:r>
            <a:r>
              <a:rPr lang="ru-RU" sz="4000" dirty="0" err="1">
                <a:latin typeface="Utsaah" pitchFamily="34" charset="0"/>
                <a:cs typeface="Utsaah" pitchFamily="34" charset="0"/>
              </a:rPr>
              <a:t>custom</a:t>
            </a:r>
            <a:r>
              <a:rPr lang="ru-RU" sz="4000" dirty="0">
                <a:latin typeface="Utsaah" pitchFamily="34" charset="0"/>
                <a:cs typeface="Utsaah" pitchFamily="34" charset="0"/>
              </a:rPr>
              <a:t> </a:t>
            </a:r>
            <a:r>
              <a:rPr lang="ru-RU" sz="4000" dirty="0" err="1">
                <a:latin typeface="Utsaah" pitchFamily="34" charset="0"/>
                <a:cs typeface="Utsaah" pitchFamily="34" charset="0"/>
              </a:rPr>
              <a:t>attributes</a:t>
            </a:r>
            <a:r>
              <a:rPr lang="ru-RU" sz="4000" i="1" dirty="0"/>
              <a:t>)</a:t>
            </a:r>
            <a:r>
              <a:rPr lang="ru-RU" sz="4000" dirty="0"/>
              <a:t>, но, в отличие от пользовательских атрибутов документа, пользователям эти свойства не будут видны.</a:t>
            </a:r>
          </a:p>
          <a:p>
            <a:pPr marL="0" indent="0">
              <a:buNone/>
            </a:pPr>
            <a:endParaRPr lang="ru-RU" dirty="0"/>
          </a:p>
        </p:txBody>
      </p:sp>
    </p:spTree>
    <p:extLst>
      <p:ext uri="{BB962C8B-B14F-4D97-AF65-F5344CB8AC3E}">
        <p14:creationId xmlns:p14="http://schemas.microsoft.com/office/powerpoint/2010/main" val="2349330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490066"/>
          </a:xfrm>
        </p:spPr>
        <p:txBody>
          <a:bodyPr>
            <a:noAutofit/>
          </a:bodyPr>
          <a:lstStyle/>
          <a:p>
            <a:r>
              <a:rPr lang="ru-RU" sz="3200" b="1" dirty="0">
                <a:solidFill>
                  <a:srgbClr val="002060"/>
                </a:solidFill>
                <a:latin typeface="+mn-lt"/>
                <a:ea typeface="+mn-ea"/>
                <a:cs typeface="+mn-cs"/>
              </a:rPr>
              <a:t>Методы объекта </a:t>
            </a:r>
            <a:r>
              <a:rPr lang="ru-RU" sz="3200" b="1" i="1" dirty="0" err="1">
                <a:solidFill>
                  <a:srgbClr val="002060"/>
                </a:solidFill>
                <a:latin typeface="+mn-lt"/>
                <a:ea typeface="+mn-ea"/>
                <a:cs typeface="+mn-cs"/>
              </a:rPr>
              <a:t>Document</a:t>
            </a:r>
            <a:endParaRPr lang="ru-RU" sz="3200" b="1" dirty="0">
              <a:solidFill>
                <a:srgbClr val="002060"/>
              </a:solidFill>
              <a:latin typeface="+mn-lt"/>
              <a:ea typeface="+mn-ea"/>
              <a:cs typeface="+mn-cs"/>
            </a:endParaRPr>
          </a:p>
        </p:txBody>
      </p:sp>
      <p:sp>
        <p:nvSpPr>
          <p:cNvPr id="3" name="Объект 2"/>
          <p:cNvSpPr>
            <a:spLocks noGrp="1"/>
          </p:cNvSpPr>
          <p:nvPr>
            <p:ph idx="1"/>
          </p:nvPr>
        </p:nvSpPr>
        <p:spPr>
          <a:xfrm>
            <a:off x="179512" y="764704"/>
            <a:ext cx="8784976" cy="5832648"/>
          </a:xfrm>
        </p:spPr>
        <p:txBody>
          <a:bodyPr>
            <a:normAutofit fontScale="25000" lnSpcReduction="20000"/>
          </a:bodyPr>
          <a:lstStyle/>
          <a:p>
            <a:pPr marL="0" indent="0">
              <a:buNone/>
            </a:pPr>
            <a:r>
              <a:rPr lang="ru-RU" sz="9600" b="1" dirty="0" err="1">
                <a:solidFill>
                  <a:srgbClr val="006BBC"/>
                </a:solidFill>
                <a:latin typeface="Utsaah" pitchFamily="34" charset="0"/>
                <a:cs typeface="Utsaah" pitchFamily="34" charset="0"/>
              </a:rPr>
              <a:t>Activate</a:t>
            </a:r>
            <a:r>
              <a:rPr lang="ru-RU" sz="9600" b="1" dirty="0">
                <a:solidFill>
                  <a:srgbClr val="006BBC"/>
                </a:solidFill>
                <a:latin typeface="Utsaah" pitchFamily="34" charset="0"/>
                <a:cs typeface="Utsaah" pitchFamily="34" charset="0"/>
              </a:rPr>
              <a:t>() </a:t>
            </a:r>
            <a:r>
              <a:rPr lang="ru-RU" sz="9600" dirty="0"/>
              <a:t>— позволяет сделать указанный  документ активным (например, для ввода текста).</a:t>
            </a:r>
          </a:p>
          <a:p>
            <a:pPr marL="0" indent="0">
              <a:buNone/>
            </a:pPr>
            <a:r>
              <a:rPr lang="ru-RU" sz="9600" b="1" dirty="0" err="1">
                <a:solidFill>
                  <a:srgbClr val="006BBC"/>
                </a:solidFill>
                <a:latin typeface="Utsaah" pitchFamily="34" charset="0"/>
                <a:cs typeface="Utsaah" pitchFamily="34" charset="0"/>
              </a:rPr>
              <a:t>AddToFavorities</a:t>
            </a:r>
            <a:r>
              <a:rPr lang="ru-RU" sz="9600" b="1" dirty="0">
                <a:solidFill>
                  <a:srgbClr val="006BBC"/>
                </a:solidFill>
                <a:latin typeface="Utsaah" pitchFamily="34" charset="0"/>
                <a:cs typeface="Utsaah" pitchFamily="34" charset="0"/>
              </a:rPr>
              <a:t>()</a:t>
            </a:r>
            <a:r>
              <a:rPr lang="ru-RU" sz="9600" dirty="0">
                <a:latin typeface="Utsaah" pitchFamily="34" charset="0"/>
                <a:cs typeface="Utsaah" pitchFamily="34" charset="0"/>
              </a:rPr>
              <a:t> </a:t>
            </a:r>
            <a:r>
              <a:rPr lang="ru-RU" sz="9600" dirty="0"/>
              <a:t>— позволяет добавить ссылку на документ в каталог </a:t>
            </a:r>
            <a:r>
              <a:rPr lang="ru-RU" sz="9600" b="1" dirty="0"/>
              <a:t>Избранное</a:t>
            </a:r>
            <a:r>
              <a:rPr lang="ru-RU" sz="9600" dirty="0"/>
              <a:t>. Может быть полезным, если пользователь будет работать с этим документом постоянно.</a:t>
            </a:r>
          </a:p>
          <a:p>
            <a:pPr marL="0" indent="0">
              <a:buNone/>
            </a:pPr>
            <a:r>
              <a:rPr lang="ru-RU" sz="9600" b="1" dirty="0" err="1">
                <a:solidFill>
                  <a:srgbClr val="006BBC"/>
                </a:solidFill>
                <a:latin typeface="Utsaah" pitchFamily="34" charset="0"/>
                <a:cs typeface="Utsaah" pitchFamily="34" charset="0"/>
              </a:rPr>
              <a:t>CheckSpelling</a:t>
            </a:r>
            <a:r>
              <a:rPr lang="ru-RU" sz="9600" b="1" dirty="0">
                <a:solidFill>
                  <a:srgbClr val="006BBC"/>
                </a:solidFill>
                <a:latin typeface="Utsaah" pitchFamily="34" charset="0"/>
                <a:cs typeface="Utsaah" pitchFamily="34" charset="0"/>
              </a:rPr>
              <a:t>()</a:t>
            </a:r>
            <a:r>
              <a:rPr lang="ru-RU" sz="9600" dirty="0">
                <a:latin typeface="Utsaah" pitchFamily="34" charset="0"/>
                <a:cs typeface="Utsaah" pitchFamily="34" charset="0"/>
              </a:rPr>
              <a:t> и </a:t>
            </a:r>
            <a:r>
              <a:rPr lang="ru-RU" sz="9600" b="1" dirty="0" err="1">
                <a:solidFill>
                  <a:srgbClr val="006BBC"/>
                </a:solidFill>
                <a:latin typeface="Utsaah" pitchFamily="34" charset="0"/>
                <a:cs typeface="Utsaah" pitchFamily="34" charset="0"/>
              </a:rPr>
              <a:t>CheckGrammar</a:t>
            </a:r>
            <a:r>
              <a:rPr lang="ru-RU" sz="9600" b="1" dirty="0">
                <a:solidFill>
                  <a:srgbClr val="006BBC"/>
                </a:solidFill>
                <a:latin typeface="Utsaah" pitchFamily="34" charset="0"/>
                <a:cs typeface="Utsaah" pitchFamily="34" charset="0"/>
              </a:rPr>
              <a:t>() </a:t>
            </a:r>
            <a:r>
              <a:rPr lang="ru-RU" sz="9600" dirty="0"/>
              <a:t>— запускают проверку орфографии и грамматики соответственно.</a:t>
            </a:r>
          </a:p>
          <a:p>
            <a:pPr marL="0" indent="0">
              <a:buNone/>
            </a:pPr>
            <a:r>
              <a:rPr lang="ru-RU" sz="9600" b="1" dirty="0" err="1">
                <a:solidFill>
                  <a:srgbClr val="006BBC"/>
                </a:solidFill>
                <a:latin typeface="Utsaah" pitchFamily="34" charset="0"/>
                <a:cs typeface="Utsaah" pitchFamily="34" charset="0"/>
              </a:rPr>
              <a:t>Close</a:t>
            </a:r>
            <a:r>
              <a:rPr lang="ru-RU" sz="9600" b="1" dirty="0">
                <a:solidFill>
                  <a:srgbClr val="006BBC"/>
                </a:solidFill>
                <a:latin typeface="Utsaah" pitchFamily="34" charset="0"/>
                <a:cs typeface="Utsaah" pitchFamily="34" charset="0"/>
              </a:rPr>
              <a:t>() </a:t>
            </a:r>
            <a:r>
              <a:rPr lang="ru-RU" sz="9600" dirty="0"/>
              <a:t>— закрывает документ. Можно закрыть с сохранением (по умолчанию), а можно без (если указать соответствующий параметр).</a:t>
            </a:r>
          </a:p>
          <a:p>
            <a:pPr marL="0" indent="0">
              <a:buNone/>
            </a:pPr>
            <a:r>
              <a:rPr lang="ru-RU" sz="9600" b="1" dirty="0" err="1">
                <a:solidFill>
                  <a:srgbClr val="006BBC"/>
                </a:solidFill>
                <a:latin typeface="Utsaah" pitchFamily="34" charset="0"/>
                <a:cs typeface="Utsaah" pitchFamily="34" charset="0"/>
              </a:rPr>
              <a:t>Compare</a:t>
            </a:r>
            <a:r>
              <a:rPr lang="ru-RU" sz="9600" b="1" dirty="0">
                <a:solidFill>
                  <a:srgbClr val="006BBC"/>
                </a:solidFill>
                <a:latin typeface="Utsaah" pitchFamily="34" charset="0"/>
                <a:cs typeface="Utsaah" pitchFamily="34" charset="0"/>
              </a:rPr>
              <a:t>() </a:t>
            </a:r>
            <a:r>
              <a:rPr lang="ru-RU" sz="9600" dirty="0"/>
              <a:t>— сравнивает документ с другим и генерирует редакторские пометки в местах, где обнаружены различия.</a:t>
            </a:r>
          </a:p>
          <a:p>
            <a:pPr marL="0" indent="0">
              <a:buNone/>
            </a:pPr>
            <a:r>
              <a:rPr lang="ru-RU" sz="9600" b="1" dirty="0" err="1">
                <a:solidFill>
                  <a:srgbClr val="006BBC"/>
                </a:solidFill>
                <a:latin typeface="Utsaah" pitchFamily="34" charset="0"/>
                <a:cs typeface="Utsaah" pitchFamily="34" charset="0"/>
              </a:rPr>
              <a:t>DetectLanguage</a:t>
            </a:r>
            <a:r>
              <a:rPr lang="ru-RU" sz="9600" b="1" dirty="0">
                <a:solidFill>
                  <a:srgbClr val="006BBC"/>
                </a:solidFill>
                <a:latin typeface="Utsaah" pitchFamily="34" charset="0"/>
                <a:cs typeface="Utsaah" pitchFamily="34" charset="0"/>
              </a:rPr>
              <a:t>() </a:t>
            </a:r>
            <a:r>
              <a:rPr lang="ru-RU" sz="9600" dirty="0"/>
              <a:t>— определяет язык текста. Проверка производится по предложениям, на основе сверки слов со встроенными словарями. Такая проверка производится автоматически во время ввода текста или при открытии нового документа. Чтобы заново провести проверку языков, свойство </a:t>
            </a:r>
            <a:r>
              <a:rPr lang="ru-RU" sz="9600" dirty="0" err="1">
                <a:latin typeface="Utsaah" pitchFamily="34" charset="0"/>
                <a:cs typeface="Utsaah" pitchFamily="34" charset="0"/>
              </a:rPr>
              <a:t>LanguageDetected</a:t>
            </a:r>
            <a:r>
              <a:rPr lang="ru-RU" sz="9600" dirty="0"/>
              <a:t> нужно перевести в </a:t>
            </a:r>
            <a:r>
              <a:rPr lang="ru-RU" sz="9600" dirty="0" err="1">
                <a:latin typeface="Utsaah" pitchFamily="34" charset="0"/>
                <a:cs typeface="Utsaah" pitchFamily="34" charset="0"/>
              </a:rPr>
              <a:t>False</a:t>
            </a:r>
            <a:r>
              <a:rPr lang="ru-RU" sz="9600" dirty="0">
                <a:latin typeface="Utsaah" pitchFamily="34" charset="0"/>
                <a:cs typeface="Utsaah" pitchFamily="34" charset="0"/>
              </a:rPr>
              <a:t>.</a:t>
            </a:r>
          </a:p>
          <a:p>
            <a:endParaRPr lang="ru-RU" dirty="0"/>
          </a:p>
        </p:txBody>
      </p:sp>
    </p:spTree>
    <p:extLst>
      <p:ext uri="{BB962C8B-B14F-4D97-AF65-F5344CB8AC3E}">
        <p14:creationId xmlns:p14="http://schemas.microsoft.com/office/powerpoint/2010/main" val="13334474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856984" cy="6336704"/>
          </a:xfrm>
        </p:spPr>
        <p:txBody>
          <a:bodyPr>
            <a:normAutofit fontScale="77500" lnSpcReduction="20000"/>
          </a:bodyPr>
          <a:lstStyle/>
          <a:p>
            <a:pPr marL="0" indent="0">
              <a:buNone/>
            </a:pPr>
            <a:r>
              <a:rPr lang="ru-RU" b="1" dirty="0" err="1">
                <a:solidFill>
                  <a:srgbClr val="006BBC"/>
                </a:solidFill>
                <a:latin typeface="Utsaah" pitchFamily="34" charset="0"/>
                <a:cs typeface="Utsaah" pitchFamily="34" charset="0"/>
              </a:rPr>
              <a:t>FitToPages</a:t>
            </a:r>
            <a:r>
              <a:rPr lang="ru-RU" b="1" dirty="0">
                <a:solidFill>
                  <a:srgbClr val="006BBC"/>
                </a:solidFill>
                <a:latin typeface="Utsaah" pitchFamily="34" charset="0"/>
                <a:cs typeface="Utsaah" pitchFamily="34" charset="0"/>
              </a:rPr>
              <a:t>() </a:t>
            </a:r>
            <a:r>
              <a:rPr lang="ru-RU" dirty="0"/>
              <a:t>— очень интересный метод. Размер шрифта автоматически меняется таким образом, чтобы текст стал занимать на одну страницу меньше. Можно использовать для устранения "висячих страниц" и других проблем верстки.</a:t>
            </a:r>
          </a:p>
          <a:p>
            <a:pPr marL="0" indent="0">
              <a:buNone/>
            </a:pPr>
            <a:r>
              <a:rPr lang="ru-RU" b="1" dirty="0" err="1">
                <a:solidFill>
                  <a:srgbClr val="006BBC"/>
                </a:solidFill>
                <a:latin typeface="Utsaah" pitchFamily="34" charset="0"/>
                <a:cs typeface="Utsaah" pitchFamily="34" charset="0"/>
              </a:rPr>
              <a:t>FollowHyperlink</a:t>
            </a:r>
            <a:r>
              <a:rPr lang="ru-RU" b="1" dirty="0">
                <a:solidFill>
                  <a:srgbClr val="006BBC"/>
                </a:solidFill>
                <a:latin typeface="Utsaah" pitchFamily="34" charset="0"/>
                <a:cs typeface="Utsaah" pitchFamily="34" charset="0"/>
              </a:rPr>
              <a:t>()</a:t>
            </a:r>
            <a:r>
              <a:rPr lang="ru-RU" dirty="0"/>
              <a:t> — открывает указанный документ в соответствующем приложении (если HTML, то в </a:t>
            </a:r>
            <a:r>
              <a:rPr lang="ru-RU" dirty="0" err="1"/>
              <a:t>Internet</a:t>
            </a:r>
            <a:r>
              <a:rPr lang="ru-RU" dirty="0"/>
              <a:t> </a:t>
            </a:r>
            <a:r>
              <a:rPr lang="ru-RU" dirty="0" err="1"/>
              <a:t>Explorer</a:t>
            </a:r>
            <a:r>
              <a:rPr lang="ru-RU" dirty="0"/>
              <a:t>). </a:t>
            </a:r>
          </a:p>
          <a:p>
            <a:pPr marL="0" indent="0">
              <a:buNone/>
            </a:pPr>
            <a:r>
              <a:rPr lang="ru-RU" b="1" dirty="0" err="1">
                <a:solidFill>
                  <a:srgbClr val="006BBC"/>
                </a:solidFill>
                <a:latin typeface="Utsaah" pitchFamily="34" charset="0"/>
                <a:cs typeface="Utsaah" pitchFamily="34" charset="0"/>
              </a:rPr>
              <a:t>GoTo</a:t>
            </a:r>
            <a:r>
              <a:rPr lang="ru-RU" b="1" dirty="0">
                <a:solidFill>
                  <a:srgbClr val="006BBC"/>
                </a:solidFill>
                <a:latin typeface="Utsaah" pitchFamily="34" charset="0"/>
                <a:cs typeface="Utsaah" pitchFamily="34" charset="0"/>
              </a:rPr>
              <a:t>()</a:t>
            </a:r>
            <a:r>
              <a:rPr lang="ru-RU" dirty="0"/>
              <a:t> — очень мощный метод. Для объектов </a:t>
            </a:r>
            <a:r>
              <a:rPr lang="ru-RU" dirty="0" err="1">
                <a:latin typeface="Utsaah" pitchFamily="34" charset="0"/>
                <a:cs typeface="Utsaah" pitchFamily="34" charset="0"/>
              </a:rPr>
              <a:t>Document</a:t>
            </a:r>
            <a:r>
              <a:rPr lang="ru-RU" dirty="0"/>
              <a:t> и </a:t>
            </a:r>
            <a:r>
              <a:rPr lang="ru-RU" dirty="0" err="1">
                <a:latin typeface="Utsaah" pitchFamily="34" charset="0"/>
                <a:cs typeface="Utsaah" pitchFamily="34" charset="0"/>
              </a:rPr>
              <a:t>Range</a:t>
            </a:r>
            <a:r>
              <a:rPr lang="ru-RU" dirty="0"/>
              <a:t>  возвращает объект </a:t>
            </a:r>
            <a:r>
              <a:rPr lang="ru-RU" dirty="0" err="1">
                <a:latin typeface="Utsaah" pitchFamily="34" charset="0"/>
                <a:cs typeface="Utsaah" pitchFamily="34" charset="0"/>
              </a:rPr>
              <a:t>Range</a:t>
            </a:r>
            <a:r>
              <a:rPr lang="ru-RU" dirty="0"/>
              <a:t>, для объекта </a:t>
            </a:r>
            <a:r>
              <a:rPr lang="ru-RU" dirty="0" err="1">
                <a:latin typeface="Utsaah" pitchFamily="34" charset="0"/>
                <a:cs typeface="Utsaah" pitchFamily="34" charset="0"/>
              </a:rPr>
              <a:t>Selection</a:t>
            </a:r>
            <a:r>
              <a:rPr lang="ru-RU" dirty="0"/>
              <a:t> — просто перемещает указатель ввода текста на нужное место. Возвращаемые объекты в зависимости от параметров, которые были переданы этому методу, могут указывать на начало страницы, на определенные строки, закладки, комментарии, таблицы, секции, поля, ссылки, формулы и т. п. Может переходить на определенный номер такого элемента в документе, первый, последний, следующий и т. п.  Удобно использовать для установки указателя в нужное место для автоматического ввода текста.</a:t>
            </a:r>
          </a:p>
          <a:p>
            <a:pPr marL="0" indent="0">
              <a:buNone/>
            </a:pPr>
            <a:endParaRPr lang="ru-RU" dirty="0"/>
          </a:p>
        </p:txBody>
      </p:sp>
    </p:spTree>
    <p:extLst>
      <p:ext uri="{BB962C8B-B14F-4D97-AF65-F5344CB8AC3E}">
        <p14:creationId xmlns:p14="http://schemas.microsoft.com/office/powerpoint/2010/main" val="4308064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08712"/>
          </a:xfrm>
        </p:spPr>
        <p:txBody>
          <a:bodyPr>
            <a:noAutofit/>
          </a:bodyPr>
          <a:lstStyle/>
          <a:p>
            <a:pPr marL="0" indent="0">
              <a:buNone/>
            </a:pPr>
            <a:r>
              <a:rPr lang="ru-RU" sz="2600" b="1" dirty="0" err="1">
                <a:solidFill>
                  <a:srgbClr val="006BBC"/>
                </a:solidFill>
                <a:latin typeface="Utsaah" pitchFamily="34" charset="0"/>
                <a:cs typeface="Utsaah" pitchFamily="34" charset="0"/>
              </a:rPr>
              <a:t>Merge</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 позволяет произвести слияние двух документов. </a:t>
            </a:r>
          </a:p>
          <a:p>
            <a:pPr marL="0" indent="0">
              <a:buNone/>
            </a:pPr>
            <a:r>
              <a:rPr lang="ru-RU" sz="2600" b="1" dirty="0" err="1">
                <a:solidFill>
                  <a:srgbClr val="006BBC"/>
                </a:solidFill>
                <a:latin typeface="Utsaah" pitchFamily="34" charset="0"/>
                <a:cs typeface="Utsaah" pitchFamily="34" charset="0"/>
              </a:rPr>
              <a:t>PresentIt</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 открывает данный документ в </a:t>
            </a:r>
            <a:r>
              <a:rPr lang="ru-RU" sz="2600" dirty="0" err="1">
                <a:latin typeface="Utsaah" pitchFamily="34" charset="0"/>
                <a:cs typeface="Utsaah" pitchFamily="34" charset="0"/>
              </a:rPr>
              <a:t>PowerPoint</a:t>
            </a:r>
            <a:r>
              <a:rPr lang="ru-RU" sz="2600" dirty="0">
                <a:latin typeface="Utsaah" pitchFamily="34" charset="0"/>
                <a:cs typeface="Utsaah" pitchFamily="34" charset="0"/>
              </a:rPr>
              <a:t>.</a:t>
            </a:r>
          </a:p>
          <a:p>
            <a:pPr marL="0" indent="0">
              <a:buNone/>
            </a:pPr>
            <a:r>
              <a:rPr lang="ru-RU" sz="2600" b="1" dirty="0" err="1">
                <a:solidFill>
                  <a:srgbClr val="006BBC"/>
                </a:solidFill>
                <a:latin typeface="Utsaah" pitchFamily="34" charset="0"/>
                <a:cs typeface="Utsaah" pitchFamily="34" charset="0"/>
              </a:rPr>
              <a:t>PrintOut</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 очень сложный метод, который позволяет вывести на печать весь документ или его часть.</a:t>
            </a:r>
          </a:p>
          <a:p>
            <a:pPr marL="0" indent="0">
              <a:buNone/>
            </a:pPr>
            <a:r>
              <a:rPr lang="ru-RU" sz="2600" b="1" dirty="0" err="1">
                <a:solidFill>
                  <a:srgbClr val="006BBC"/>
                </a:solidFill>
                <a:latin typeface="Utsaah" pitchFamily="34" charset="0"/>
                <a:cs typeface="Utsaah" pitchFamily="34" charset="0"/>
              </a:rPr>
              <a:t>PrintPreview</a:t>
            </a:r>
            <a:r>
              <a:rPr lang="ru-RU" sz="2600" b="1" dirty="0">
                <a:solidFill>
                  <a:srgbClr val="006BBC"/>
                </a:solidFill>
                <a:latin typeface="Utsaah" pitchFamily="34" charset="0"/>
                <a:cs typeface="Utsaah" pitchFamily="34" charset="0"/>
              </a:rPr>
              <a:t>() </a:t>
            </a:r>
            <a:r>
              <a:rPr lang="ru-RU" sz="2600" dirty="0"/>
              <a:t>— переводит документ в режим предварительного просмотра.</a:t>
            </a:r>
          </a:p>
          <a:p>
            <a:pPr marL="0" indent="0">
              <a:buNone/>
            </a:pPr>
            <a:r>
              <a:rPr lang="ru-RU" sz="2600" b="1" dirty="0" err="1">
                <a:solidFill>
                  <a:srgbClr val="006BBC"/>
                </a:solidFill>
                <a:latin typeface="Utsaah" pitchFamily="34" charset="0"/>
                <a:cs typeface="Utsaah" pitchFamily="34" charset="0"/>
              </a:rPr>
              <a:t>Protect</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 ограничивает внесения изменений в документ при помощи пароля или нового средства управления правами на доступ к данным, которое называется IRM. Те же возможности на графическом экране доступны через меню</a:t>
            </a:r>
            <a:r>
              <a:rPr lang="ru-RU" sz="2600" b="1" dirty="0"/>
              <a:t> Файл | Разрешения.</a:t>
            </a:r>
          </a:p>
          <a:p>
            <a:pPr marL="0" indent="0">
              <a:buNone/>
            </a:pPr>
            <a:r>
              <a:rPr lang="ru-RU" sz="2600" b="1" dirty="0" err="1">
                <a:solidFill>
                  <a:srgbClr val="006BBC"/>
                </a:solidFill>
                <a:latin typeface="Utsaah" pitchFamily="34" charset="0"/>
                <a:cs typeface="Utsaah" pitchFamily="34" charset="0"/>
              </a:rPr>
              <a:t>Range</a:t>
            </a:r>
            <a:r>
              <a:rPr lang="ru-RU" sz="2600" b="1" dirty="0">
                <a:solidFill>
                  <a:srgbClr val="006BBC"/>
                </a:solidFill>
                <a:latin typeface="Utsaah" pitchFamily="34" charset="0"/>
                <a:cs typeface="Utsaah" pitchFamily="34" charset="0"/>
              </a:rPr>
              <a:t>() </a:t>
            </a:r>
            <a:r>
              <a:rPr lang="ru-RU" sz="2600" dirty="0"/>
              <a:t>— возвращает объект </a:t>
            </a:r>
            <a:r>
              <a:rPr lang="ru-RU" sz="2600" dirty="0" err="1">
                <a:latin typeface="Utsaah" pitchFamily="34" charset="0"/>
                <a:cs typeface="Utsaah" pitchFamily="34" charset="0"/>
              </a:rPr>
              <a:t>Range</a:t>
            </a:r>
            <a:r>
              <a:rPr lang="ru-RU" sz="2600" dirty="0"/>
              <a:t>, принимает в качестве параметров номер начального символа диапазона и номер конечного символа.</a:t>
            </a:r>
          </a:p>
        </p:txBody>
      </p:sp>
    </p:spTree>
    <p:extLst>
      <p:ext uri="{BB962C8B-B14F-4D97-AF65-F5344CB8AC3E}">
        <p14:creationId xmlns:p14="http://schemas.microsoft.com/office/powerpoint/2010/main" val="2526723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928992" cy="6408712"/>
          </a:xfrm>
        </p:spPr>
        <p:txBody>
          <a:bodyPr>
            <a:normAutofit fontScale="40000" lnSpcReduction="20000"/>
          </a:bodyPr>
          <a:lstStyle/>
          <a:p>
            <a:pPr marL="0" indent="0">
              <a:buNone/>
            </a:pPr>
            <a:r>
              <a:rPr lang="ru-RU" sz="6300" b="1" dirty="0" err="1">
                <a:solidFill>
                  <a:srgbClr val="006BBC"/>
                </a:solidFill>
                <a:latin typeface="Utsaah" pitchFamily="34" charset="0"/>
                <a:cs typeface="Utsaah" pitchFamily="34" charset="0"/>
              </a:rPr>
              <a:t>Redo</a:t>
            </a:r>
            <a:r>
              <a:rPr lang="ru-RU" sz="6300" b="1" dirty="0">
                <a:solidFill>
                  <a:srgbClr val="006BBC"/>
                </a:solidFill>
                <a:latin typeface="Utsaah" pitchFamily="34" charset="0"/>
                <a:cs typeface="Utsaah" pitchFamily="34" charset="0"/>
              </a:rPr>
              <a:t>()</a:t>
            </a:r>
            <a:r>
              <a:rPr lang="ru-RU" sz="6300" dirty="0">
                <a:latin typeface="Utsaah" pitchFamily="34" charset="0"/>
                <a:cs typeface="Utsaah" pitchFamily="34" charset="0"/>
              </a:rPr>
              <a:t> — </a:t>
            </a:r>
            <a:r>
              <a:rPr lang="ru-RU" sz="6300" dirty="0"/>
              <a:t>повторяет последнее действие. В качестве параметра принимает количество последних действий, возвращает </a:t>
            </a:r>
            <a:r>
              <a:rPr lang="ru-RU" sz="6300" dirty="0" err="1">
                <a:latin typeface="Utsaah" pitchFamily="34" charset="0"/>
                <a:cs typeface="Utsaah" pitchFamily="34" charset="0"/>
              </a:rPr>
              <a:t>True</a:t>
            </a:r>
            <a:r>
              <a:rPr lang="ru-RU" sz="6300" dirty="0"/>
              <a:t>, если повтор был произведен успешно.</a:t>
            </a:r>
          </a:p>
          <a:p>
            <a:pPr marL="0" indent="0">
              <a:buNone/>
            </a:pPr>
            <a:r>
              <a:rPr lang="ru-RU" sz="6300" b="1" dirty="0" err="1">
                <a:solidFill>
                  <a:srgbClr val="006BBC"/>
                </a:solidFill>
                <a:latin typeface="Utsaah" pitchFamily="34" charset="0"/>
                <a:cs typeface="Utsaah" pitchFamily="34" charset="0"/>
              </a:rPr>
              <a:t>Repaginate</a:t>
            </a:r>
            <a:r>
              <a:rPr lang="ru-RU" sz="6300" b="1" dirty="0">
                <a:solidFill>
                  <a:srgbClr val="006BBC"/>
                </a:solidFill>
                <a:latin typeface="Utsaah" pitchFamily="34" charset="0"/>
                <a:cs typeface="Utsaah" pitchFamily="34" charset="0"/>
              </a:rPr>
              <a:t>()</a:t>
            </a:r>
            <a:r>
              <a:rPr lang="ru-RU" sz="6300" dirty="0">
                <a:latin typeface="Utsaah" pitchFamily="34" charset="0"/>
                <a:cs typeface="Utsaah" pitchFamily="34" charset="0"/>
              </a:rPr>
              <a:t> </a:t>
            </a:r>
            <a:r>
              <a:rPr lang="ru-RU" sz="6300" dirty="0"/>
              <a:t>— выполняет </a:t>
            </a:r>
            <a:r>
              <a:rPr lang="ru-RU" sz="6300" dirty="0" err="1"/>
              <a:t>переразбивку</a:t>
            </a:r>
            <a:r>
              <a:rPr lang="ru-RU" sz="6300" dirty="0"/>
              <a:t> документа на страницы. Обычно используется, если автоматическая разбивка была ранее отключена (например, на вкладке </a:t>
            </a:r>
            <a:r>
              <a:rPr lang="ru-RU" sz="6300" b="1" dirty="0"/>
              <a:t>Общие </a:t>
            </a:r>
            <a:r>
              <a:rPr lang="ru-RU" sz="6300" dirty="0"/>
              <a:t>диалогового окна </a:t>
            </a:r>
            <a:r>
              <a:rPr lang="ru-RU" sz="6300" b="1" dirty="0"/>
              <a:t>Параметры </a:t>
            </a:r>
            <a:r>
              <a:rPr lang="ru-RU" sz="6300" dirty="0"/>
              <a:t>(меню </a:t>
            </a:r>
            <a:r>
              <a:rPr lang="ru-RU" sz="6300" b="1" dirty="0"/>
              <a:t>Сервис | Параметры</a:t>
            </a:r>
            <a:r>
              <a:rPr lang="ru-RU" sz="6300" dirty="0"/>
              <a:t>) или </a:t>
            </a:r>
            <a:r>
              <a:rPr lang="ru-RU" sz="6300" dirty="0" err="1"/>
              <a:t>программно</a:t>
            </a:r>
            <a:r>
              <a:rPr lang="ru-RU" sz="6300" dirty="0"/>
              <a:t> при помощи объекта </a:t>
            </a:r>
            <a:r>
              <a:rPr lang="ru-RU" sz="6300" dirty="0" err="1"/>
              <a:t>Options</a:t>
            </a:r>
            <a:r>
              <a:rPr lang="ru-RU" sz="6300" dirty="0"/>
              <a:t>).</a:t>
            </a:r>
          </a:p>
          <a:p>
            <a:pPr marL="0" indent="0">
              <a:buNone/>
            </a:pPr>
            <a:r>
              <a:rPr lang="ru-RU" sz="6300" b="1" dirty="0" err="1">
                <a:solidFill>
                  <a:srgbClr val="006BBC"/>
                </a:solidFill>
                <a:latin typeface="Utsaah" pitchFamily="34" charset="0"/>
                <a:cs typeface="Utsaah" pitchFamily="34" charset="0"/>
              </a:rPr>
              <a:t>Save</a:t>
            </a:r>
            <a:r>
              <a:rPr lang="ru-RU" sz="6300" b="1" dirty="0">
                <a:solidFill>
                  <a:srgbClr val="006BBC"/>
                </a:solidFill>
                <a:latin typeface="Utsaah" pitchFamily="34" charset="0"/>
                <a:cs typeface="Utsaah" pitchFamily="34" charset="0"/>
              </a:rPr>
              <a:t>() </a:t>
            </a:r>
            <a:r>
              <a:rPr lang="ru-RU" sz="6300" dirty="0"/>
              <a:t>— смысл этого метода очевиден. Если документ ранее не сохранялся, открывается диалоговое окно </a:t>
            </a:r>
            <a:r>
              <a:rPr lang="ru-RU" sz="6300" b="1" dirty="0"/>
              <a:t>Сохранить как</a:t>
            </a:r>
            <a:r>
              <a:rPr lang="ru-RU" sz="6300" dirty="0"/>
              <a:t>.</a:t>
            </a:r>
          </a:p>
          <a:p>
            <a:pPr marL="0" indent="0">
              <a:buNone/>
            </a:pPr>
            <a:r>
              <a:rPr lang="ru-RU" sz="6300" b="1" dirty="0" err="1">
                <a:solidFill>
                  <a:srgbClr val="006BBC"/>
                </a:solidFill>
                <a:latin typeface="Utsaah" pitchFamily="34" charset="0"/>
                <a:cs typeface="Utsaah" pitchFamily="34" charset="0"/>
              </a:rPr>
              <a:t>SaveAs</a:t>
            </a:r>
            <a:r>
              <a:rPr lang="ru-RU" sz="6300" b="1" dirty="0">
                <a:solidFill>
                  <a:srgbClr val="006BBC"/>
                </a:solidFill>
                <a:latin typeface="Utsaah" pitchFamily="34" charset="0"/>
                <a:cs typeface="Utsaah" pitchFamily="34" charset="0"/>
              </a:rPr>
              <a:t>() </a:t>
            </a:r>
            <a:r>
              <a:rPr lang="ru-RU" sz="6300" dirty="0"/>
              <a:t>— очень мощный и сложный метод. Можно определить путь для сохраняемого документа, его формат, кодировку, пароли на открытие и изменение документа, вставку шрифтов и многое другое. Очень удобно использовать  для автоматической конвертации документов.</a:t>
            </a:r>
          </a:p>
          <a:p>
            <a:pPr marL="0" indent="0">
              <a:buNone/>
            </a:pPr>
            <a:r>
              <a:rPr lang="ru-RU" sz="6300" b="1" dirty="0" err="1">
                <a:solidFill>
                  <a:srgbClr val="006BBC"/>
                </a:solidFill>
                <a:latin typeface="Utsaah" pitchFamily="34" charset="0"/>
                <a:cs typeface="Utsaah" pitchFamily="34" charset="0"/>
              </a:rPr>
              <a:t>Select</a:t>
            </a:r>
            <a:r>
              <a:rPr lang="ru-RU" sz="6300" b="1" dirty="0">
                <a:solidFill>
                  <a:srgbClr val="006BBC"/>
                </a:solidFill>
                <a:latin typeface="Utsaah" pitchFamily="34" charset="0"/>
                <a:cs typeface="Utsaah" pitchFamily="34" charset="0"/>
              </a:rPr>
              <a:t>()</a:t>
            </a:r>
            <a:r>
              <a:rPr lang="ru-RU" sz="6300" dirty="0"/>
              <a:t> — позволяет выделить весь документ. Этот метод существует для большого количества объектов, в том числе для </a:t>
            </a:r>
            <a:r>
              <a:rPr lang="ru-RU" sz="6300" dirty="0" err="1">
                <a:latin typeface="Utsaah" pitchFamily="34" charset="0"/>
                <a:cs typeface="Utsaah" pitchFamily="34" charset="0"/>
              </a:rPr>
              <a:t>Selection</a:t>
            </a:r>
            <a:r>
              <a:rPr lang="ru-RU" sz="6300" dirty="0">
                <a:latin typeface="Utsaah" pitchFamily="34" charset="0"/>
                <a:cs typeface="Utsaah" pitchFamily="34" charset="0"/>
              </a:rPr>
              <a:t> </a:t>
            </a:r>
            <a:r>
              <a:rPr lang="ru-RU" sz="6300" dirty="0"/>
              <a:t>и </a:t>
            </a:r>
            <a:r>
              <a:rPr lang="ru-RU" sz="6300" dirty="0" err="1"/>
              <a:t>Range</a:t>
            </a:r>
            <a:r>
              <a:rPr lang="ru-RU" sz="6300" dirty="0"/>
              <a:t>.</a:t>
            </a:r>
          </a:p>
          <a:p>
            <a:endParaRPr lang="ru-RU" dirty="0"/>
          </a:p>
        </p:txBody>
      </p:sp>
    </p:spTree>
    <p:extLst>
      <p:ext uri="{BB962C8B-B14F-4D97-AF65-F5344CB8AC3E}">
        <p14:creationId xmlns:p14="http://schemas.microsoft.com/office/powerpoint/2010/main" val="993729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6264696"/>
          </a:xfrm>
        </p:spPr>
        <p:txBody>
          <a:bodyPr>
            <a:noAutofit/>
          </a:bodyPr>
          <a:lstStyle/>
          <a:p>
            <a:pPr marL="0" indent="0">
              <a:buNone/>
            </a:pPr>
            <a:r>
              <a:rPr lang="ru-RU" sz="2600" b="1" dirty="0" err="1">
                <a:solidFill>
                  <a:srgbClr val="006BBC"/>
                </a:solidFill>
                <a:latin typeface="Utsaah" pitchFamily="34" charset="0"/>
                <a:cs typeface="Utsaah" pitchFamily="34" charset="0"/>
              </a:rPr>
              <a:t>TransformDocument</a:t>
            </a:r>
            <a:r>
              <a:rPr lang="ru-RU" sz="2600" b="1" dirty="0">
                <a:solidFill>
                  <a:srgbClr val="006BBC"/>
                </a:solidFill>
                <a:latin typeface="Utsaah" pitchFamily="34" charset="0"/>
                <a:cs typeface="Utsaah" pitchFamily="34" charset="0"/>
              </a:rPr>
              <a:t>()</a:t>
            </a:r>
            <a:r>
              <a:rPr lang="ru-RU" sz="2600" dirty="0"/>
              <a:t> — исключительно мощный метод, но только для программистов, которые хорошо разбираются в XML и XSLT. Позволяет применить к документу таблицу преобразований стилей (</a:t>
            </a:r>
            <a:r>
              <a:rPr lang="ru-RU" sz="2600" dirty="0" err="1">
                <a:latin typeface="Utsaah" pitchFamily="34" charset="0"/>
                <a:cs typeface="Utsaah" pitchFamily="34" charset="0"/>
              </a:rPr>
              <a:t>Extensible</a:t>
            </a:r>
            <a:r>
              <a:rPr lang="ru-RU" sz="2600" dirty="0">
                <a:latin typeface="Utsaah" pitchFamily="34" charset="0"/>
                <a:cs typeface="Utsaah" pitchFamily="34" charset="0"/>
              </a:rPr>
              <a:t> </a:t>
            </a:r>
            <a:r>
              <a:rPr lang="ru-RU" sz="2600" dirty="0" err="1">
                <a:latin typeface="Utsaah" pitchFamily="34" charset="0"/>
                <a:cs typeface="Utsaah" pitchFamily="34" charset="0"/>
              </a:rPr>
              <a:t>Stylesheet</a:t>
            </a:r>
            <a:r>
              <a:rPr lang="ru-RU" sz="2600" dirty="0">
                <a:latin typeface="Utsaah" pitchFamily="34" charset="0"/>
                <a:cs typeface="Utsaah" pitchFamily="34" charset="0"/>
              </a:rPr>
              <a:t> </a:t>
            </a:r>
            <a:r>
              <a:rPr lang="ru-RU" sz="2600" dirty="0" err="1">
                <a:latin typeface="Utsaah" pitchFamily="34" charset="0"/>
                <a:cs typeface="Utsaah" pitchFamily="34" charset="0"/>
              </a:rPr>
              <a:t>Language</a:t>
            </a:r>
            <a:r>
              <a:rPr lang="ru-RU" sz="2600" dirty="0">
                <a:latin typeface="Utsaah" pitchFamily="34" charset="0"/>
                <a:cs typeface="Utsaah" pitchFamily="34" charset="0"/>
              </a:rPr>
              <a:t> </a:t>
            </a:r>
            <a:r>
              <a:rPr lang="ru-RU" sz="2600" dirty="0" err="1">
                <a:latin typeface="Utsaah" pitchFamily="34" charset="0"/>
                <a:cs typeface="Utsaah" pitchFamily="34" charset="0"/>
              </a:rPr>
              <a:t>Transformation</a:t>
            </a:r>
            <a:r>
              <a:rPr lang="ru-RU" sz="2600" dirty="0">
                <a:latin typeface="Utsaah" pitchFamily="34" charset="0"/>
                <a:cs typeface="Utsaah" pitchFamily="34" charset="0"/>
              </a:rPr>
              <a:t>, XSLT), </a:t>
            </a:r>
            <a:r>
              <a:rPr lang="ru-RU" sz="2600" dirty="0"/>
              <a:t>при помощи которой можно поменять все, что угодно.</a:t>
            </a:r>
          </a:p>
          <a:p>
            <a:pPr marL="0" indent="0">
              <a:buNone/>
            </a:pPr>
            <a:r>
              <a:rPr lang="ru-RU" sz="2600" b="1" dirty="0" err="1">
                <a:solidFill>
                  <a:srgbClr val="006BBC"/>
                </a:solidFill>
                <a:latin typeface="Utsaah" pitchFamily="34" charset="0"/>
                <a:cs typeface="Utsaah" pitchFamily="34" charset="0"/>
              </a:rPr>
              <a:t>Undo</a:t>
            </a:r>
            <a:r>
              <a:rPr lang="ru-RU" sz="2600" b="1" dirty="0">
                <a:solidFill>
                  <a:srgbClr val="006BBC"/>
                </a:solidFill>
                <a:latin typeface="Utsaah" pitchFamily="34" charset="0"/>
                <a:cs typeface="Utsaah" pitchFamily="34" charset="0"/>
              </a:rPr>
              <a:t>()</a:t>
            </a:r>
            <a:r>
              <a:rPr lang="ru-RU" sz="2600" dirty="0"/>
              <a:t> — отменяет определенное количество последних действий. По синтаксису и принципам работы — полный аналог метода </a:t>
            </a:r>
            <a:r>
              <a:rPr lang="ru-RU" sz="2600" dirty="0" err="1">
                <a:latin typeface="Utsaah" pitchFamily="34" charset="0"/>
                <a:cs typeface="Utsaah" pitchFamily="34" charset="0"/>
              </a:rPr>
              <a:t>Redo</a:t>
            </a:r>
            <a:r>
              <a:rPr lang="ru-RU" sz="2600" dirty="0">
                <a:latin typeface="Utsaah" pitchFamily="34" charset="0"/>
                <a:cs typeface="Utsaah" pitchFamily="34" charset="0"/>
              </a:rPr>
              <a:t>().</a:t>
            </a:r>
          </a:p>
          <a:p>
            <a:pPr marL="0" indent="0">
              <a:buNone/>
            </a:pPr>
            <a:r>
              <a:rPr lang="ru-RU" sz="2600" b="1" dirty="0" err="1">
                <a:solidFill>
                  <a:srgbClr val="006BBC"/>
                </a:solidFill>
                <a:latin typeface="Utsaah" pitchFamily="34" charset="0"/>
                <a:cs typeface="Utsaah" pitchFamily="34" charset="0"/>
              </a:rPr>
              <a:t>UndoClear</a:t>
            </a:r>
            <a:r>
              <a:rPr lang="ru-RU" sz="2600" b="1" dirty="0">
                <a:solidFill>
                  <a:srgbClr val="006BBC"/>
                </a:solidFill>
                <a:latin typeface="Utsaah" pitchFamily="34" charset="0"/>
                <a:cs typeface="Utsaah" pitchFamily="34" charset="0"/>
              </a:rPr>
              <a:t>()</a:t>
            </a:r>
            <a:r>
              <a:rPr lang="ru-RU" sz="2600" dirty="0"/>
              <a:t> — очищает буфер отмены изменений, чтобы пользователь не смог откатить произведенные действия.</a:t>
            </a:r>
          </a:p>
          <a:p>
            <a:pPr marL="0" indent="0">
              <a:buNone/>
            </a:pPr>
            <a:r>
              <a:rPr lang="ru-RU" sz="2600" b="1" dirty="0" err="1">
                <a:solidFill>
                  <a:srgbClr val="006BBC"/>
                </a:solidFill>
                <a:latin typeface="Utsaah" pitchFamily="34" charset="0"/>
                <a:cs typeface="Utsaah" pitchFamily="34" charset="0"/>
              </a:rPr>
              <a:t>UnProtect</a:t>
            </a:r>
            <a:r>
              <a:rPr lang="ru-RU" sz="2600" b="1" dirty="0">
                <a:solidFill>
                  <a:srgbClr val="006BBC"/>
                </a:solidFill>
                <a:latin typeface="Utsaah" pitchFamily="34" charset="0"/>
                <a:cs typeface="Utsaah" pitchFamily="34" charset="0"/>
              </a:rPr>
              <a:t>(</a:t>
            </a:r>
            <a:r>
              <a:rPr lang="ru-RU" sz="2600" dirty="0">
                <a:latin typeface="Utsaah" pitchFamily="34" charset="0"/>
                <a:cs typeface="Utsaah" pitchFamily="34" charset="0"/>
              </a:rPr>
              <a:t>) </a:t>
            </a:r>
            <a:r>
              <a:rPr lang="ru-RU" sz="2600" dirty="0"/>
              <a:t>— снимает защиту с документа (определенную методом </a:t>
            </a:r>
            <a:r>
              <a:rPr lang="ru-RU" sz="2600" dirty="0" err="1">
                <a:latin typeface="Utsaah" pitchFamily="34" charset="0"/>
                <a:cs typeface="Utsaah" pitchFamily="34" charset="0"/>
              </a:rPr>
              <a:t>Protect</a:t>
            </a:r>
            <a:r>
              <a:rPr lang="ru-RU" sz="2600" dirty="0">
                <a:latin typeface="Utsaah" pitchFamily="34" charset="0"/>
                <a:cs typeface="Utsaah" pitchFamily="34" charset="0"/>
              </a:rPr>
              <a:t>()</a:t>
            </a:r>
            <a:r>
              <a:rPr lang="ru-RU" sz="2600" dirty="0"/>
              <a:t> или в графическом интерфейсе). Может быть полезным перед программным внесением изменений в защищенный документ.</a:t>
            </a:r>
          </a:p>
          <a:p>
            <a:endParaRPr lang="ru-RU" sz="2200" dirty="0"/>
          </a:p>
        </p:txBody>
      </p:sp>
    </p:spTree>
    <p:extLst>
      <p:ext uri="{BB962C8B-B14F-4D97-AF65-F5344CB8AC3E}">
        <p14:creationId xmlns:p14="http://schemas.microsoft.com/office/powerpoint/2010/main" val="153719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u-RU" sz="4300" b="1" dirty="0">
                <a:solidFill>
                  <a:srgbClr val="002060"/>
                </a:solidFill>
                <a:latin typeface="+mn-lt"/>
                <a:ea typeface="+mn-ea"/>
                <a:cs typeface="+mn-cs"/>
              </a:rPr>
              <a:t>Объект </a:t>
            </a:r>
            <a:r>
              <a:rPr lang="en-US" sz="4300" b="1" i="1" dirty="0">
                <a:solidFill>
                  <a:srgbClr val="002060"/>
                </a:solidFill>
                <a:latin typeface="+mn-lt"/>
                <a:ea typeface="+mn-ea"/>
                <a:cs typeface="+mn-cs"/>
              </a:rPr>
              <a:t>Application</a:t>
            </a:r>
            <a:endParaRPr lang="ru-RU" sz="4300" b="1" i="1" dirty="0">
              <a:solidFill>
                <a:srgbClr val="002060"/>
              </a:solidFill>
              <a:latin typeface="+mn-lt"/>
              <a:ea typeface="+mn-ea"/>
              <a:cs typeface="+mn-cs"/>
            </a:endParaRPr>
          </a:p>
        </p:txBody>
      </p:sp>
      <p:sp>
        <p:nvSpPr>
          <p:cNvPr id="3" name="Объект 2"/>
          <p:cNvSpPr>
            <a:spLocks noGrp="1"/>
          </p:cNvSpPr>
          <p:nvPr>
            <p:ph idx="1"/>
          </p:nvPr>
        </p:nvSpPr>
        <p:spPr>
          <a:xfrm>
            <a:off x="179512" y="1124744"/>
            <a:ext cx="8712968" cy="5544616"/>
          </a:xfrm>
        </p:spPr>
        <p:txBody>
          <a:bodyPr>
            <a:normAutofit fontScale="85000" lnSpcReduction="20000"/>
          </a:bodyPr>
          <a:lstStyle/>
          <a:p>
            <a:pPr marL="0" indent="0">
              <a:buNone/>
            </a:pPr>
            <a:r>
              <a:rPr lang="ru-RU" dirty="0"/>
              <a:t>- само приложение </a:t>
            </a:r>
            <a:r>
              <a:rPr lang="ru-RU" dirty="0" err="1">
                <a:latin typeface="Utsaah" pitchFamily="34" charset="0"/>
                <a:cs typeface="Utsaah" pitchFamily="34" charset="0"/>
              </a:rPr>
              <a:t>Microsoft</a:t>
            </a:r>
            <a:r>
              <a:rPr lang="ru-RU" dirty="0">
                <a:latin typeface="Utsaah" pitchFamily="34" charset="0"/>
                <a:cs typeface="Utsaah" pitchFamily="34" charset="0"/>
              </a:rPr>
              <a:t> </a:t>
            </a:r>
            <a:r>
              <a:rPr lang="ru-RU" dirty="0" err="1">
                <a:latin typeface="Utsaah" pitchFamily="34" charset="0"/>
                <a:cs typeface="Utsaah" pitchFamily="34" charset="0"/>
              </a:rPr>
              <a:t>Word</a:t>
            </a:r>
            <a:r>
              <a:rPr lang="ru-RU" dirty="0">
                <a:latin typeface="Utsaah" pitchFamily="34" charset="0"/>
                <a:cs typeface="Utsaah" pitchFamily="34" charset="0"/>
              </a:rPr>
              <a:t>, </a:t>
            </a:r>
            <a:r>
              <a:rPr lang="ru-RU" dirty="0"/>
              <a:t>ключевым в объектной модели </a:t>
            </a:r>
            <a:r>
              <a:rPr lang="ru-RU" dirty="0" err="1"/>
              <a:t>Word</a:t>
            </a:r>
            <a:r>
              <a:rPr lang="ru-RU" dirty="0"/>
              <a:t> </a:t>
            </a:r>
            <a:r>
              <a:rPr lang="en-US" dirty="0"/>
              <a:t>(</a:t>
            </a:r>
            <a:r>
              <a:rPr lang="ru-RU" dirty="0"/>
              <a:t>как и во всех других VBA-приложениях)</a:t>
            </a:r>
            <a:r>
              <a:rPr lang="en-US" dirty="0"/>
              <a:t>;</a:t>
            </a:r>
            <a:r>
              <a:rPr lang="ru-RU" dirty="0"/>
              <a:t> </a:t>
            </a:r>
            <a:endParaRPr lang="en-US" dirty="0"/>
          </a:p>
          <a:p>
            <a:pPr marL="0" indent="0">
              <a:buNone/>
            </a:pPr>
            <a:r>
              <a:rPr lang="en-US" dirty="0"/>
              <a:t>- </a:t>
            </a:r>
            <a:r>
              <a:rPr lang="ru-RU" dirty="0"/>
              <a:t>занимает центральное место в программировании на VBA в </a:t>
            </a:r>
            <a:r>
              <a:rPr lang="ru-RU" dirty="0" err="1"/>
              <a:t>Word</a:t>
            </a:r>
            <a:r>
              <a:rPr lang="en-US" dirty="0"/>
              <a:t>;</a:t>
            </a:r>
            <a:r>
              <a:rPr lang="ru-RU" dirty="0"/>
              <a:t> </a:t>
            </a:r>
          </a:p>
          <a:p>
            <a:pPr>
              <a:buFontTx/>
              <a:buChar char="-"/>
            </a:pPr>
            <a:r>
              <a:rPr lang="ru-RU" dirty="0"/>
              <a:t>содержит все остальные объекты </a:t>
            </a:r>
            <a:r>
              <a:rPr lang="ru-RU" dirty="0" err="1"/>
              <a:t>Word</a:t>
            </a:r>
            <a:r>
              <a:rPr lang="ru-RU" dirty="0"/>
              <a:t> (все остальные объекты </a:t>
            </a:r>
            <a:r>
              <a:rPr lang="ru-RU" dirty="0" err="1">
                <a:latin typeface="Utsaah" pitchFamily="34" charset="0"/>
                <a:cs typeface="Utsaah" pitchFamily="34" charset="0"/>
              </a:rPr>
              <a:t>Word</a:t>
            </a:r>
            <a:r>
              <a:rPr lang="ru-RU" dirty="0"/>
              <a:t> "вложены" в объект </a:t>
            </a:r>
            <a:r>
              <a:rPr lang="ru-RU" dirty="0" err="1">
                <a:latin typeface="Utsaah" pitchFamily="34" charset="0"/>
                <a:cs typeface="Utsaah" pitchFamily="34" charset="0"/>
              </a:rPr>
              <a:t>Application</a:t>
            </a:r>
            <a:r>
              <a:rPr lang="ru-RU" dirty="0">
                <a:latin typeface="Utsaah" pitchFamily="34" charset="0"/>
                <a:cs typeface="Utsaah" pitchFamily="34" charset="0"/>
              </a:rPr>
              <a:t>)</a:t>
            </a:r>
            <a:r>
              <a:rPr lang="ru-RU" dirty="0"/>
              <a:t>.</a:t>
            </a:r>
          </a:p>
          <a:p>
            <a:pPr>
              <a:buFontTx/>
              <a:buChar char="-"/>
            </a:pPr>
            <a:r>
              <a:rPr lang="ru-RU" dirty="0"/>
              <a:t>используется</a:t>
            </a:r>
            <a:r>
              <a:rPr lang="ru-RU" i="1" dirty="0"/>
              <a:t> </a:t>
            </a:r>
            <a:r>
              <a:rPr lang="ru-RU" dirty="0"/>
              <a:t>при работе со свойствами и методами самого приложения, а также при обращении к некоторым другим объектам. </a:t>
            </a:r>
            <a:endParaRPr lang="en-US" dirty="0"/>
          </a:p>
          <a:p>
            <a:pPr marL="0" indent="0">
              <a:buNone/>
            </a:pPr>
            <a:r>
              <a:rPr lang="ru-RU" dirty="0"/>
              <a:t>Создать этот объект — значит, запустить </a:t>
            </a:r>
            <a:r>
              <a:rPr lang="en-US" dirty="0">
                <a:latin typeface="Utsaah" pitchFamily="34" charset="0"/>
                <a:cs typeface="Utsaah" pitchFamily="34" charset="0"/>
              </a:rPr>
              <a:t>Word</a:t>
            </a:r>
            <a:r>
              <a:rPr lang="en-US" dirty="0"/>
              <a:t> </a:t>
            </a:r>
            <a:r>
              <a:rPr lang="ru-RU" dirty="0"/>
              <a:t>на компьютере.</a:t>
            </a:r>
          </a:p>
          <a:p>
            <a:pPr marL="0" indent="0">
              <a:buNone/>
            </a:pPr>
            <a:r>
              <a:rPr lang="ru-RU" dirty="0"/>
              <a:t>Если запускаете </a:t>
            </a:r>
            <a:r>
              <a:rPr lang="en-US" dirty="0">
                <a:latin typeface="Utsaah" pitchFamily="34" charset="0"/>
                <a:cs typeface="Utsaah" pitchFamily="34" charset="0"/>
              </a:rPr>
              <a:t>Word </a:t>
            </a:r>
            <a:r>
              <a:rPr lang="ru-RU" dirty="0"/>
              <a:t>из другого приложения </a:t>
            </a:r>
            <a:r>
              <a:rPr lang="en-US" dirty="0">
                <a:latin typeface="Utsaah" pitchFamily="34" charset="0"/>
                <a:cs typeface="Utsaah" pitchFamily="34" charset="0"/>
              </a:rPr>
              <a:t>Office</a:t>
            </a:r>
            <a:r>
              <a:rPr lang="en-US" dirty="0"/>
              <a:t>, </a:t>
            </a:r>
            <a:r>
              <a:rPr lang="ru-RU" dirty="0"/>
              <a:t>то необходимо добавить в проект ссылку на библиотеку </a:t>
            </a:r>
            <a:r>
              <a:rPr lang="en-US" dirty="0">
                <a:latin typeface="Utsaah" pitchFamily="34" charset="0"/>
                <a:cs typeface="Utsaah" pitchFamily="34" charset="0"/>
              </a:rPr>
              <a:t>Microsoft Word 11.0 Object Library.</a:t>
            </a:r>
            <a:r>
              <a:rPr lang="ru-RU" dirty="0"/>
              <a:t> Код запуска </a:t>
            </a:r>
            <a:r>
              <a:rPr lang="en-US" dirty="0">
                <a:latin typeface="Utsaah" pitchFamily="34" charset="0"/>
                <a:cs typeface="Utsaah" pitchFamily="34" charset="0"/>
              </a:rPr>
              <a:t>Word</a:t>
            </a:r>
            <a:r>
              <a:rPr lang="ru-RU" dirty="0"/>
              <a:t>:</a:t>
            </a:r>
          </a:p>
          <a:p>
            <a:pPr marL="0" indent="0">
              <a:buNone/>
            </a:pPr>
            <a:r>
              <a:rPr lang="en-US" dirty="0">
                <a:latin typeface="Utsaah" pitchFamily="34" charset="0"/>
                <a:cs typeface="Utsaah" pitchFamily="34" charset="0"/>
              </a:rPr>
              <a:t>Dim </a:t>
            </a:r>
            <a:r>
              <a:rPr lang="en-US" dirty="0" err="1">
                <a:latin typeface="Utsaah" pitchFamily="34" charset="0"/>
                <a:cs typeface="Utsaah" pitchFamily="34" charset="0"/>
              </a:rPr>
              <a:t>oWord</a:t>
            </a:r>
            <a:r>
              <a:rPr lang="en-US" dirty="0">
                <a:latin typeface="Utsaah" pitchFamily="34" charset="0"/>
                <a:cs typeface="Utsaah" pitchFamily="34" charset="0"/>
              </a:rPr>
              <a:t> As New </a:t>
            </a:r>
            <a:r>
              <a:rPr lang="en-US" dirty="0" err="1">
                <a:latin typeface="Utsaah" pitchFamily="34" charset="0"/>
                <a:cs typeface="Utsaah" pitchFamily="34" charset="0"/>
              </a:rPr>
              <a:t>Word.Application</a:t>
            </a:r>
            <a:endParaRPr lang="en-US" dirty="0">
              <a:latin typeface="Utsaah" pitchFamily="34" charset="0"/>
              <a:cs typeface="Utsaah" pitchFamily="34" charset="0"/>
            </a:endParaRPr>
          </a:p>
          <a:p>
            <a:pPr marL="0" indent="0">
              <a:buNone/>
            </a:pPr>
            <a:endParaRPr lang="ru-RU" dirty="0"/>
          </a:p>
        </p:txBody>
      </p:sp>
    </p:spTree>
    <p:extLst>
      <p:ext uri="{BB962C8B-B14F-4D97-AF65-F5344CB8AC3E}">
        <p14:creationId xmlns:p14="http://schemas.microsoft.com/office/powerpoint/2010/main" val="27904421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2060"/>
                </a:solidFill>
              </a:rPr>
              <a:t>События объекта </a:t>
            </a:r>
            <a:r>
              <a:rPr lang="ru-RU" b="1" i="1" dirty="0" err="1">
                <a:solidFill>
                  <a:srgbClr val="002060"/>
                </a:solidFill>
              </a:rPr>
              <a:t>Document</a:t>
            </a:r>
            <a:endParaRPr lang="ru-RU" dirty="0"/>
          </a:p>
        </p:txBody>
      </p:sp>
      <p:sp>
        <p:nvSpPr>
          <p:cNvPr id="3" name="Объект 2"/>
          <p:cNvSpPr>
            <a:spLocks noGrp="1"/>
          </p:cNvSpPr>
          <p:nvPr>
            <p:ph idx="1"/>
          </p:nvPr>
        </p:nvSpPr>
        <p:spPr>
          <a:xfrm>
            <a:off x="251520" y="1412776"/>
            <a:ext cx="8568952" cy="4680520"/>
          </a:xfrm>
        </p:spPr>
        <p:txBody>
          <a:bodyPr>
            <a:normAutofit/>
          </a:bodyPr>
          <a:lstStyle/>
          <a:p>
            <a:pPr marL="0" indent="0">
              <a:buNone/>
            </a:pPr>
            <a:r>
              <a:rPr lang="ru-RU" dirty="0"/>
              <a:t>Часто используемых событий всего 3: </a:t>
            </a:r>
          </a:p>
          <a:p>
            <a:pPr marL="0" indent="0">
              <a:buNone/>
            </a:pPr>
            <a:r>
              <a:rPr lang="ru-RU" b="1" dirty="0" err="1">
                <a:solidFill>
                  <a:srgbClr val="006BBC"/>
                </a:solidFill>
                <a:latin typeface="Utsaah" pitchFamily="34" charset="0"/>
                <a:cs typeface="Utsaah" pitchFamily="34" charset="0"/>
              </a:rPr>
              <a:t>New</a:t>
            </a:r>
            <a:r>
              <a:rPr lang="en-US" dirty="0"/>
              <a:t>;</a:t>
            </a:r>
            <a:endParaRPr lang="ru-RU" dirty="0"/>
          </a:p>
          <a:p>
            <a:pPr marL="0" indent="0">
              <a:buNone/>
            </a:pPr>
            <a:r>
              <a:rPr lang="ru-RU" b="1" dirty="0" err="1">
                <a:solidFill>
                  <a:srgbClr val="006BBC"/>
                </a:solidFill>
                <a:latin typeface="Utsaah" pitchFamily="34" charset="0"/>
                <a:cs typeface="Utsaah" pitchFamily="34" charset="0"/>
              </a:rPr>
              <a:t>Open</a:t>
            </a:r>
            <a:r>
              <a:rPr lang="en-US" b="1" dirty="0">
                <a:latin typeface="Utsaah" pitchFamily="34" charset="0"/>
                <a:cs typeface="Utsaah" pitchFamily="34" charset="0"/>
              </a:rPr>
              <a:t>;</a:t>
            </a:r>
            <a:endParaRPr lang="ru-RU" b="1" dirty="0">
              <a:latin typeface="Utsaah" pitchFamily="34" charset="0"/>
              <a:cs typeface="Utsaah" pitchFamily="34" charset="0"/>
            </a:endParaRPr>
          </a:p>
          <a:p>
            <a:pPr marL="0" indent="0">
              <a:buNone/>
            </a:pPr>
            <a:r>
              <a:rPr lang="ru-RU" b="1" dirty="0" err="1">
                <a:solidFill>
                  <a:srgbClr val="006BBC"/>
                </a:solidFill>
                <a:latin typeface="Utsaah" pitchFamily="34" charset="0"/>
                <a:cs typeface="Utsaah" pitchFamily="34" charset="0"/>
              </a:rPr>
              <a:t>Close</a:t>
            </a:r>
            <a:r>
              <a:rPr lang="ru-RU" dirty="0"/>
              <a:t>. </a:t>
            </a:r>
          </a:p>
          <a:p>
            <a:pPr marL="0" indent="0">
              <a:buNone/>
            </a:pPr>
            <a:r>
              <a:rPr lang="ru-RU" dirty="0"/>
              <a:t>Все эти события очевидны и изначально доступны в окне редактора кода </a:t>
            </a:r>
            <a:r>
              <a:rPr lang="ru-RU" dirty="0" err="1"/>
              <a:t>Visual</a:t>
            </a:r>
            <a:r>
              <a:rPr lang="ru-RU" dirty="0"/>
              <a:t> </a:t>
            </a:r>
            <a:r>
              <a:rPr lang="ru-RU" dirty="0" err="1"/>
              <a:t>Basic</a:t>
            </a:r>
            <a:r>
              <a:rPr lang="ru-RU" dirty="0"/>
              <a:t>.</a:t>
            </a:r>
          </a:p>
          <a:p>
            <a:endParaRPr lang="ru-RU" dirty="0"/>
          </a:p>
        </p:txBody>
      </p:sp>
    </p:spTree>
    <p:extLst>
      <p:ext uri="{BB962C8B-B14F-4D97-AF65-F5344CB8AC3E}">
        <p14:creationId xmlns:p14="http://schemas.microsoft.com/office/powerpoint/2010/main" val="81119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6408712"/>
          </a:xfrm>
        </p:spPr>
        <p:txBody>
          <a:bodyPr>
            <a:normAutofit fontScale="92500" lnSpcReduction="10000"/>
          </a:bodyPr>
          <a:lstStyle/>
          <a:p>
            <a:pPr marL="0" indent="0">
              <a:buNone/>
            </a:pPr>
            <a:r>
              <a:rPr lang="ru-RU" dirty="0"/>
              <a:t>Если код VBA выполняется в </a:t>
            </a:r>
            <a:r>
              <a:rPr lang="ru-RU" dirty="0" err="1"/>
              <a:t>Word</a:t>
            </a:r>
            <a:r>
              <a:rPr lang="ru-RU" dirty="0"/>
              <a:t> (т. е. </a:t>
            </a:r>
            <a:r>
              <a:rPr lang="ru-RU" dirty="0" err="1"/>
              <a:t>Word</a:t>
            </a:r>
            <a:r>
              <a:rPr lang="ru-RU" dirty="0"/>
              <a:t> уже запущен), объект </a:t>
            </a:r>
            <a:r>
              <a:rPr lang="ru-RU" dirty="0" err="1">
                <a:latin typeface="Utsaah" pitchFamily="34" charset="0"/>
                <a:cs typeface="Utsaah" pitchFamily="34" charset="0"/>
              </a:rPr>
              <a:t>Application</a:t>
            </a:r>
            <a:r>
              <a:rPr lang="ru-RU" dirty="0"/>
              <a:t> создавать не надо. В этой ситуации он будет автоматически доступен в любой момент (чтобы в этом убедиться, достаточно впечатать в окне редактора кода </a:t>
            </a:r>
            <a:r>
              <a:rPr lang="ru-RU" dirty="0" err="1">
                <a:latin typeface="Utsaah" pitchFamily="34" charset="0"/>
                <a:cs typeface="Utsaah" pitchFamily="34" charset="0"/>
              </a:rPr>
              <a:t>Application</a:t>
            </a:r>
            <a:r>
              <a:rPr lang="ru-RU" dirty="0"/>
              <a:t> и добавить точку). Более того, если не указано, к какому объекту относится то или иное свойство или метод, компилятор VBA в </a:t>
            </a:r>
            <a:r>
              <a:rPr lang="ru-RU" dirty="0" err="1"/>
              <a:t>Word</a:t>
            </a:r>
            <a:r>
              <a:rPr lang="ru-RU" dirty="0"/>
              <a:t> автоматически считает, что это свойство или метод принадлежит объекту </a:t>
            </a:r>
            <a:r>
              <a:rPr lang="ru-RU" dirty="0" err="1">
                <a:latin typeface="Utsaah" pitchFamily="34" charset="0"/>
                <a:cs typeface="Utsaah" pitchFamily="34" charset="0"/>
              </a:rPr>
              <a:t>Application</a:t>
            </a:r>
            <a:r>
              <a:rPr lang="ru-RU" dirty="0">
                <a:latin typeface="Utsaah" pitchFamily="34" charset="0"/>
                <a:cs typeface="Utsaah" pitchFamily="34" charset="0"/>
              </a:rPr>
              <a:t>. </a:t>
            </a:r>
            <a:r>
              <a:rPr lang="ru-RU" dirty="0"/>
              <a:t>Поэтому следующие два фрагмента кода функционально одинаковые:</a:t>
            </a:r>
          </a:p>
          <a:p>
            <a:pPr marL="0" indent="0">
              <a:buNone/>
            </a:pPr>
            <a:r>
              <a:rPr lang="ru-RU" dirty="0" err="1">
                <a:latin typeface="Utsaah" pitchFamily="34" charset="0"/>
                <a:cs typeface="Utsaah" pitchFamily="34" charset="0"/>
              </a:rPr>
              <a:t>Application.Selection.TypeText</a:t>
            </a:r>
            <a:r>
              <a:rPr lang="ru-RU" dirty="0">
                <a:latin typeface="Utsaah" pitchFamily="34" charset="0"/>
                <a:cs typeface="Utsaah" pitchFamily="34" charset="0"/>
              </a:rPr>
              <a:t> </a:t>
            </a:r>
            <a:r>
              <a:rPr lang="ru-RU" sz="2600" dirty="0">
                <a:latin typeface="Utsaah" pitchFamily="34" charset="0"/>
                <a:cs typeface="Utsaah" pitchFamily="34" charset="0"/>
              </a:rPr>
              <a:t>"Мой текст"</a:t>
            </a:r>
          </a:p>
          <a:p>
            <a:pPr marL="0" indent="0">
              <a:buNone/>
            </a:pPr>
            <a:r>
              <a:rPr lang="ru-RU" dirty="0"/>
              <a:t>и</a:t>
            </a:r>
          </a:p>
          <a:p>
            <a:pPr marL="0" indent="0">
              <a:buNone/>
            </a:pPr>
            <a:r>
              <a:rPr lang="ru-RU" dirty="0" err="1">
                <a:latin typeface="Utsaah" pitchFamily="34" charset="0"/>
                <a:cs typeface="Utsaah" pitchFamily="34" charset="0"/>
              </a:rPr>
              <a:t>Selection.TypeText</a:t>
            </a:r>
            <a:r>
              <a:rPr lang="ru-RU" dirty="0">
                <a:latin typeface="Utsaah" pitchFamily="34" charset="0"/>
                <a:cs typeface="Utsaah" pitchFamily="34" charset="0"/>
              </a:rPr>
              <a:t> </a:t>
            </a:r>
            <a:r>
              <a:rPr lang="ru-RU" sz="2600" dirty="0">
                <a:latin typeface="Utsaah" pitchFamily="34" charset="0"/>
                <a:cs typeface="Utsaah" pitchFamily="34" charset="0"/>
              </a:rPr>
              <a:t>"Мой текст"</a:t>
            </a:r>
          </a:p>
          <a:p>
            <a:endParaRPr lang="ru-RU" dirty="0"/>
          </a:p>
        </p:txBody>
      </p:sp>
    </p:spTree>
    <p:extLst>
      <p:ext uri="{BB962C8B-B14F-4D97-AF65-F5344CB8AC3E}">
        <p14:creationId xmlns:p14="http://schemas.microsoft.com/office/powerpoint/2010/main" val="4250774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784976" cy="6336704"/>
          </a:xfrm>
        </p:spPr>
        <p:txBody>
          <a:bodyPr>
            <a:normAutofit fontScale="92500" lnSpcReduction="20000"/>
          </a:bodyPr>
          <a:lstStyle/>
          <a:p>
            <a:pPr marL="0" indent="0">
              <a:buNone/>
            </a:pPr>
            <a:r>
              <a:rPr lang="ru-RU" dirty="0"/>
              <a:t>Еще один важный момент, связанный с объектом </a:t>
            </a:r>
            <a:r>
              <a:rPr lang="ru-RU" sz="3500" dirty="0" err="1">
                <a:latin typeface="Utsaah" pitchFamily="34" charset="0"/>
                <a:cs typeface="Utsaah" pitchFamily="34" charset="0"/>
              </a:rPr>
              <a:t>Application</a:t>
            </a:r>
            <a:r>
              <a:rPr lang="ru-RU" dirty="0"/>
              <a:t> в </a:t>
            </a:r>
            <a:r>
              <a:rPr lang="ru-RU" dirty="0" err="1"/>
              <a:t>Word</a:t>
            </a:r>
            <a:r>
              <a:rPr lang="ru-RU" dirty="0"/>
              <a:t>. Для него предусмотрено большое количество удобных в использовании событий (открытие документа, выход из </a:t>
            </a:r>
            <a:r>
              <a:rPr lang="ru-RU" dirty="0" err="1"/>
              <a:t>Word</a:t>
            </a:r>
            <a:r>
              <a:rPr lang="ru-RU" dirty="0"/>
              <a:t>, щелчок правой кнопкой мыши, изменение документа, печать документа, сохранение документа и т. п.) Однако по умолчанию все эти события не видны. Чтобы они появились, необходимо в разделе </a:t>
            </a:r>
            <a:r>
              <a:rPr lang="ru-RU" sz="3500" dirty="0" err="1">
                <a:latin typeface="Utsaah" pitchFamily="34" charset="0"/>
                <a:cs typeface="Utsaah" pitchFamily="34" charset="0"/>
              </a:rPr>
              <a:t>Declarations</a:t>
            </a:r>
            <a:r>
              <a:rPr lang="ru-RU" dirty="0"/>
              <a:t> кода формы (а не модуля!) объявить объект </a:t>
            </a:r>
            <a:r>
              <a:rPr lang="ru-RU" sz="3500" dirty="0" err="1">
                <a:latin typeface="Utsaah" pitchFamily="34" charset="0"/>
                <a:cs typeface="Utsaah" pitchFamily="34" charset="0"/>
              </a:rPr>
              <a:t>Application</a:t>
            </a:r>
            <a:r>
              <a:rPr lang="ru-RU" dirty="0"/>
              <a:t> с ключевым словом </a:t>
            </a:r>
            <a:r>
              <a:rPr lang="ru-RU" sz="3500" dirty="0" err="1">
                <a:latin typeface="Utsaah" pitchFamily="34" charset="0"/>
                <a:cs typeface="Utsaah" pitchFamily="34" charset="0"/>
              </a:rPr>
              <a:t>WithEvents</a:t>
            </a:r>
            <a:r>
              <a:rPr lang="ru-RU" sz="3500" dirty="0">
                <a:latin typeface="Utsaah" pitchFamily="34" charset="0"/>
                <a:cs typeface="Utsaah" pitchFamily="34" charset="0"/>
              </a:rPr>
              <a:t>,</a:t>
            </a:r>
            <a:r>
              <a:rPr lang="ru-RU" dirty="0"/>
              <a:t> например так:</a:t>
            </a:r>
          </a:p>
          <a:p>
            <a:pPr marL="0" indent="0">
              <a:buNone/>
            </a:pPr>
            <a:r>
              <a:rPr lang="ru-RU" sz="3500" dirty="0" err="1">
                <a:latin typeface="Utsaah" pitchFamily="34" charset="0"/>
                <a:cs typeface="Utsaah" pitchFamily="34" charset="0"/>
              </a:rPr>
              <a:t>Public</a:t>
            </a:r>
            <a:r>
              <a:rPr lang="ru-RU" sz="3500" dirty="0">
                <a:latin typeface="Utsaah" pitchFamily="34" charset="0"/>
                <a:cs typeface="Utsaah" pitchFamily="34" charset="0"/>
              </a:rPr>
              <a:t> </a:t>
            </a:r>
            <a:r>
              <a:rPr lang="ru-RU" sz="3500" dirty="0" err="1">
                <a:latin typeface="Utsaah" pitchFamily="34" charset="0"/>
                <a:cs typeface="Utsaah" pitchFamily="34" charset="0"/>
              </a:rPr>
              <a:t>WithEvents</a:t>
            </a:r>
            <a:r>
              <a:rPr lang="ru-RU" sz="3500" dirty="0">
                <a:latin typeface="Utsaah" pitchFamily="34" charset="0"/>
                <a:cs typeface="Utsaah" pitchFamily="34" charset="0"/>
              </a:rPr>
              <a:t> </a:t>
            </a:r>
            <a:r>
              <a:rPr lang="ru-RU" sz="3500" dirty="0" err="1">
                <a:latin typeface="Utsaah" pitchFamily="34" charset="0"/>
                <a:cs typeface="Utsaah" pitchFamily="34" charset="0"/>
              </a:rPr>
              <a:t>App</a:t>
            </a:r>
            <a:r>
              <a:rPr lang="ru-RU" sz="3500" dirty="0">
                <a:latin typeface="Utsaah" pitchFamily="34" charset="0"/>
                <a:cs typeface="Utsaah" pitchFamily="34" charset="0"/>
              </a:rPr>
              <a:t> </a:t>
            </a:r>
            <a:r>
              <a:rPr lang="ru-RU" sz="3500" dirty="0" err="1">
                <a:latin typeface="Utsaah" pitchFamily="34" charset="0"/>
                <a:cs typeface="Utsaah" pitchFamily="34" charset="0"/>
              </a:rPr>
              <a:t>As</a:t>
            </a:r>
            <a:r>
              <a:rPr lang="ru-RU" sz="3500" dirty="0">
                <a:latin typeface="Utsaah" pitchFamily="34" charset="0"/>
                <a:cs typeface="Utsaah" pitchFamily="34" charset="0"/>
              </a:rPr>
              <a:t> </a:t>
            </a:r>
            <a:r>
              <a:rPr lang="ru-RU" sz="3500" dirty="0" err="1">
                <a:latin typeface="Utsaah" pitchFamily="34" charset="0"/>
                <a:cs typeface="Utsaah" pitchFamily="34" charset="0"/>
              </a:rPr>
              <a:t>Word.Application</a:t>
            </a:r>
            <a:endParaRPr lang="ru-RU" sz="3500" dirty="0">
              <a:latin typeface="Utsaah" pitchFamily="34" charset="0"/>
              <a:cs typeface="Utsaah" pitchFamily="34" charset="0"/>
            </a:endParaRPr>
          </a:p>
          <a:p>
            <a:pPr marL="0" indent="0">
              <a:buNone/>
            </a:pPr>
            <a:r>
              <a:rPr lang="ru-RU" dirty="0"/>
              <a:t>В списке объектов появится новый объект </a:t>
            </a:r>
            <a:r>
              <a:rPr lang="ru-RU" sz="3500" dirty="0" err="1">
                <a:latin typeface="Utsaah" pitchFamily="34" charset="0"/>
                <a:cs typeface="Utsaah" pitchFamily="34" charset="0"/>
              </a:rPr>
              <a:t>App</a:t>
            </a:r>
            <a:r>
              <a:rPr lang="ru-RU" dirty="0"/>
              <a:t> (т. е.</a:t>
            </a:r>
            <a:r>
              <a:rPr lang="ru-RU" i="1" dirty="0"/>
              <a:t> </a:t>
            </a:r>
            <a:r>
              <a:rPr lang="ru-RU" sz="3500" dirty="0" err="1">
                <a:latin typeface="Utsaah" pitchFamily="34" charset="0"/>
                <a:cs typeface="Utsaah" pitchFamily="34" charset="0"/>
              </a:rPr>
              <a:t>Application</a:t>
            </a:r>
            <a:r>
              <a:rPr lang="ru-RU" sz="3500" dirty="0">
                <a:latin typeface="Utsaah" pitchFamily="34" charset="0"/>
                <a:cs typeface="Utsaah" pitchFamily="34" charset="0"/>
              </a:rPr>
              <a:t>)</a:t>
            </a:r>
            <a:r>
              <a:rPr lang="ru-RU" dirty="0"/>
              <a:t>, для которого можно выбрать события и добавлять код в событийные процедуры точно так же как для формы и элементов управления.</a:t>
            </a:r>
          </a:p>
          <a:p>
            <a:endParaRPr lang="ru-RU" dirty="0"/>
          </a:p>
        </p:txBody>
      </p:sp>
    </p:spTree>
    <p:extLst>
      <p:ext uri="{BB962C8B-B14F-4D97-AF65-F5344CB8AC3E}">
        <p14:creationId xmlns:p14="http://schemas.microsoft.com/office/powerpoint/2010/main" val="2252402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br>
              <a:rPr lang="ru-RU" sz="4000" b="1" dirty="0">
                <a:solidFill>
                  <a:srgbClr val="002060"/>
                </a:solidFill>
                <a:latin typeface="+mn-lt"/>
                <a:ea typeface="+mn-ea"/>
                <a:cs typeface="+mn-cs"/>
              </a:rPr>
            </a:br>
            <a:r>
              <a:rPr lang="ru-RU" sz="4000" b="1" dirty="0">
                <a:solidFill>
                  <a:srgbClr val="002060"/>
                </a:solidFill>
                <a:latin typeface="+mn-lt"/>
                <a:ea typeface="+mn-ea"/>
                <a:cs typeface="+mn-cs"/>
              </a:rPr>
              <a:t>Свойства объекта </a:t>
            </a:r>
            <a:r>
              <a:rPr lang="ru-RU" sz="4000" b="1" i="1" dirty="0" err="1">
                <a:solidFill>
                  <a:srgbClr val="002060"/>
                </a:solidFill>
                <a:latin typeface="+mn-lt"/>
                <a:ea typeface="+mn-ea"/>
                <a:cs typeface="+mn-cs"/>
              </a:rPr>
              <a:t>Applicatio</a:t>
            </a:r>
            <a:r>
              <a:rPr lang="ru-RU" b="1" i="1" dirty="0" err="1"/>
              <a:t>n</a:t>
            </a:r>
            <a:br>
              <a:rPr lang="ru-RU" b="1" dirty="0"/>
            </a:br>
            <a:endParaRPr lang="ru-RU" dirty="0"/>
          </a:p>
        </p:txBody>
      </p:sp>
      <p:sp>
        <p:nvSpPr>
          <p:cNvPr id="3" name="Объект 2"/>
          <p:cNvSpPr>
            <a:spLocks noGrp="1"/>
          </p:cNvSpPr>
          <p:nvPr>
            <p:ph idx="1"/>
          </p:nvPr>
        </p:nvSpPr>
        <p:spPr>
          <a:xfrm>
            <a:off x="179512" y="1052736"/>
            <a:ext cx="8856984" cy="5616624"/>
          </a:xfrm>
        </p:spPr>
        <p:txBody>
          <a:bodyPr>
            <a:normAutofit/>
          </a:bodyPr>
          <a:lstStyle/>
          <a:p>
            <a:pPr marL="0" indent="0">
              <a:buNone/>
            </a:pPr>
            <a:r>
              <a:rPr lang="ru-RU" sz="3000" b="1" dirty="0" err="1">
                <a:solidFill>
                  <a:srgbClr val="006BBC"/>
                </a:solidFill>
                <a:latin typeface="Utsaah" pitchFamily="34" charset="0"/>
                <a:cs typeface="Utsaah" pitchFamily="34" charset="0"/>
              </a:rPr>
              <a:t>ActiveDocument</a:t>
            </a:r>
            <a:r>
              <a:rPr lang="ru-RU" dirty="0"/>
              <a:t> — возвращает объект активного документа в данном экземпляре </a:t>
            </a:r>
            <a:r>
              <a:rPr lang="ru-RU" sz="3000" dirty="0" err="1">
                <a:latin typeface="Utsaah" pitchFamily="34" charset="0"/>
                <a:cs typeface="Utsaah" pitchFamily="34" charset="0"/>
              </a:rPr>
              <a:t>Word</a:t>
            </a:r>
            <a:r>
              <a:rPr lang="ru-RU" dirty="0"/>
              <a:t>. Это свойство используется очень активно, обычно без упоминания объекта </a:t>
            </a:r>
            <a:r>
              <a:rPr lang="ru-RU" sz="3000" dirty="0" err="1">
                <a:latin typeface="Utsaah" pitchFamily="34" charset="0"/>
                <a:cs typeface="Utsaah" pitchFamily="34" charset="0"/>
              </a:rPr>
              <a:t>Application</a:t>
            </a:r>
            <a:r>
              <a:rPr lang="ru-RU" dirty="0"/>
              <a:t>, например:</a:t>
            </a:r>
          </a:p>
          <a:p>
            <a:pPr marL="0" indent="0">
              <a:buNone/>
            </a:pPr>
            <a:r>
              <a:rPr lang="ru-RU" sz="3000" dirty="0" err="1">
                <a:latin typeface="Utsaah" pitchFamily="34" charset="0"/>
                <a:cs typeface="Utsaah" pitchFamily="34" charset="0"/>
              </a:rPr>
              <a:t>ActiveDocument.Save</a:t>
            </a:r>
            <a:endParaRPr lang="ru-RU" sz="3000" dirty="0">
              <a:latin typeface="Utsaah" pitchFamily="34" charset="0"/>
              <a:cs typeface="Utsaah" pitchFamily="34" charset="0"/>
            </a:endParaRPr>
          </a:p>
          <a:p>
            <a:pPr marL="0" indent="0">
              <a:buNone/>
            </a:pPr>
            <a:r>
              <a:rPr lang="ru-RU" dirty="0"/>
              <a:t>Свойство доступно только для чтения, поэтому чтобы сделать какой </a:t>
            </a:r>
            <a:r>
              <a:rPr lang="ru-RU" dirty="0" err="1"/>
              <a:t>нибудь</a:t>
            </a:r>
            <a:r>
              <a:rPr lang="ru-RU" dirty="0"/>
              <a:t> документ активным, придется вызывать для его объекта метод</a:t>
            </a:r>
          </a:p>
          <a:p>
            <a:pPr marL="0" indent="0">
              <a:buNone/>
            </a:pPr>
            <a:r>
              <a:rPr lang="ru-RU" sz="3000" dirty="0" err="1">
                <a:latin typeface="Utsaah" pitchFamily="34" charset="0"/>
                <a:cs typeface="Utsaah" pitchFamily="34" charset="0"/>
              </a:rPr>
              <a:t>Activate</a:t>
            </a:r>
            <a:r>
              <a:rPr lang="ru-RU" sz="3000" dirty="0">
                <a:latin typeface="Utsaah" pitchFamily="34" charset="0"/>
                <a:cs typeface="Utsaah" pitchFamily="34" charset="0"/>
              </a:rPr>
              <a:t>().</a:t>
            </a:r>
          </a:p>
          <a:p>
            <a:pPr marL="0" indent="0">
              <a:buNone/>
            </a:pPr>
            <a:endParaRPr lang="ru-RU" dirty="0"/>
          </a:p>
        </p:txBody>
      </p:sp>
    </p:spTree>
    <p:extLst>
      <p:ext uri="{BB962C8B-B14F-4D97-AF65-F5344CB8AC3E}">
        <p14:creationId xmlns:p14="http://schemas.microsoft.com/office/powerpoint/2010/main" val="276691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856984" cy="6264696"/>
          </a:xfrm>
        </p:spPr>
        <p:txBody>
          <a:bodyPr>
            <a:normAutofit fontScale="92500"/>
          </a:bodyPr>
          <a:lstStyle/>
          <a:p>
            <a:pPr marL="0" indent="0">
              <a:buNone/>
            </a:pPr>
            <a:r>
              <a:rPr lang="ru-RU" sz="3000" b="1" dirty="0" err="1">
                <a:solidFill>
                  <a:srgbClr val="006BBC"/>
                </a:solidFill>
                <a:latin typeface="Utsaah" pitchFamily="34" charset="0"/>
                <a:cs typeface="Utsaah" pitchFamily="34" charset="0"/>
              </a:rPr>
              <a:t>ActivePrinter</a:t>
            </a:r>
            <a:r>
              <a:rPr lang="ru-RU" dirty="0"/>
              <a:t> — позволяет получить или настроить активный принтер в ходе работы программы. Также используется очень активно в случае если результаты работы приложения необходимо печатать на определенном сетевом принтере. Свойство доступно как для чтения, так и для записи.</a:t>
            </a:r>
          </a:p>
          <a:p>
            <a:pPr marL="0" indent="0">
              <a:buNone/>
            </a:pPr>
            <a:r>
              <a:rPr lang="ru-RU" sz="3000" b="1" dirty="0" err="1">
                <a:solidFill>
                  <a:srgbClr val="006BBC"/>
                </a:solidFill>
                <a:latin typeface="Utsaah" pitchFamily="34" charset="0"/>
                <a:cs typeface="Utsaah" pitchFamily="34" charset="0"/>
              </a:rPr>
              <a:t>AutomationSecurity</a:t>
            </a:r>
            <a:r>
              <a:rPr lang="ru-RU" sz="3000" dirty="0">
                <a:latin typeface="Utsaah" pitchFamily="34" charset="0"/>
                <a:cs typeface="Utsaah" pitchFamily="34" charset="0"/>
              </a:rPr>
              <a:t> </a:t>
            </a:r>
            <a:r>
              <a:rPr lang="ru-RU" dirty="0"/>
              <a:t>— определяет уровень безопасности при программном открытии файлов.</a:t>
            </a:r>
          </a:p>
          <a:p>
            <a:pPr marL="0" indent="0">
              <a:buNone/>
            </a:pPr>
            <a:r>
              <a:rPr lang="ru-RU" sz="3000" b="1" dirty="0" err="1">
                <a:solidFill>
                  <a:srgbClr val="006BBC"/>
                </a:solidFill>
                <a:latin typeface="Utsaah" pitchFamily="34" charset="0"/>
                <a:cs typeface="Utsaah" pitchFamily="34" charset="0"/>
              </a:rPr>
              <a:t>BackgroundPrintingStatus</a:t>
            </a:r>
            <a:r>
              <a:rPr lang="ru-RU" sz="3000" dirty="0">
                <a:latin typeface="Utsaah" pitchFamily="34" charset="0"/>
                <a:cs typeface="Utsaah" pitchFamily="34" charset="0"/>
              </a:rPr>
              <a:t> </a:t>
            </a:r>
            <a:r>
              <a:rPr lang="ru-RU" dirty="0"/>
              <a:t>— определяет, сколько заданий </a:t>
            </a:r>
            <a:r>
              <a:rPr lang="ru-RU" dirty="0" err="1"/>
              <a:t>Word</a:t>
            </a:r>
            <a:r>
              <a:rPr lang="ru-RU" dirty="0"/>
              <a:t> стоит в очереди на печать.</a:t>
            </a:r>
          </a:p>
          <a:p>
            <a:pPr marL="0" indent="0">
              <a:buNone/>
            </a:pPr>
            <a:r>
              <a:rPr lang="ru-RU" sz="3000" b="1" dirty="0" err="1">
                <a:solidFill>
                  <a:srgbClr val="006BBC"/>
                </a:solidFill>
                <a:latin typeface="Utsaah" pitchFamily="34" charset="0"/>
                <a:cs typeface="Utsaah" pitchFamily="34" charset="0"/>
              </a:rPr>
              <a:t>Browser</a:t>
            </a:r>
            <a:r>
              <a:rPr lang="ru-RU" dirty="0"/>
              <a:t> — свойство, которое возвращает объект </a:t>
            </a:r>
            <a:r>
              <a:rPr lang="ru-RU" sz="3000" dirty="0" err="1">
                <a:latin typeface="Utsaah" pitchFamily="34" charset="0"/>
                <a:cs typeface="Utsaah" pitchFamily="34" charset="0"/>
              </a:rPr>
              <a:t>Browser</a:t>
            </a:r>
            <a:r>
              <a:rPr lang="ru-RU" sz="3000" dirty="0">
                <a:latin typeface="Utsaah" pitchFamily="34" charset="0"/>
                <a:cs typeface="Utsaah" pitchFamily="34" charset="0"/>
              </a:rPr>
              <a:t>.</a:t>
            </a:r>
          </a:p>
          <a:p>
            <a:pPr marL="0" indent="0">
              <a:buNone/>
            </a:pPr>
            <a:endParaRPr lang="ru-RU" dirty="0"/>
          </a:p>
        </p:txBody>
      </p:sp>
    </p:spTree>
    <p:extLst>
      <p:ext uri="{BB962C8B-B14F-4D97-AF65-F5344CB8AC3E}">
        <p14:creationId xmlns:p14="http://schemas.microsoft.com/office/powerpoint/2010/main" val="20545351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4372</TotalTime>
  <Words>5746</Words>
  <Application>Microsoft Office PowerPoint</Application>
  <PresentationFormat>On-screen Show (4:3)</PresentationFormat>
  <Paragraphs>258</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Utsaah</vt:lpstr>
      <vt:lpstr>Тема Office</vt:lpstr>
      <vt:lpstr>Лекция 13</vt:lpstr>
      <vt:lpstr>Зачем программировать в Word?</vt:lpstr>
      <vt:lpstr>Преимущества создания документов в Word</vt:lpstr>
      <vt:lpstr>PowerPoint Presentation</vt:lpstr>
      <vt:lpstr>Объект Application</vt:lpstr>
      <vt:lpstr>PowerPoint Presentation</vt:lpstr>
      <vt:lpstr>PowerPoint Presentation</vt:lpstr>
      <vt:lpstr> Свойства объекта Application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Основные методы объекта Application</vt:lpstr>
      <vt:lpstr>PowerPoint Presentation</vt:lpstr>
      <vt:lpstr>PowerPoint Presentation</vt:lpstr>
      <vt:lpstr>PowerPoint Presentation</vt:lpstr>
      <vt:lpstr>События объекта Application</vt:lpstr>
      <vt:lpstr>Коллекция Documents</vt:lpstr>
      <vt:lpstr>PowerPoint Presentation</vt:lpstr>
      <vt:lpstr>PowerPoint Presentation</vt:lpstr>
      <vt:lpstr>PowerPoint Presentation</vt:lpstr>
      <vt:lpstr>PowerPoint Presentation</vt:lpstr>
      <vt:lpstr>PowerPoint Presentation</vt:lpstr>
      <vt:lpstr>PowerPoint Presentation</vt:lpstr>
      <vt:lpstr> Свойства и методы коллекции Documents </vt:lpstr>
      <vt:lpstr>PowerPoint Presentation</vt:lpstr>
      <vt:lpstr>PowerPoint Presentation</vt:lpstr>
      <vt:lpstr>Объект Document</vt:lpstr>
      <vt:lpstr>PowerPoint Presentation</vt:lpstr>
      <vt:lpstr>Свойства объекта Document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Методы объекта Document</vt:lpstr>
      <vt:lpstr>PowerPoint Presentation</vt:lpstr>
      <vt:lpstr>PowerPoint Presentation</vt:lpstr>
      <vt:lpstr>PowerPoint Presentation</vt:lpstr>
      <vt:lpstr>PowerPoint Presentation</vt:lpstr>
      <vt:lpstr>События объекта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Abracadabra</dc:creator>
  <cp:lastModifiedBy>Galina Marusic</cp:lastModifiedBy>
  <cp:revision>105</cp:revision>
  <dcterms:created xsi:type="dcterms:W3CDTF">2020-02-08T14:26:11Z</dcterms:created>
  <dcterms:modified xsi:type="dcterms:W3CDTF">2021-05-07T12:30:50Z</dcterms:modified>
</cp:coreProperties>
</file>