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6" r:id="rId3"/>
    <p:sldId id="377" r:id="rId4"/>
    <p:sldId id="379" r:id="rId5"/>
    <p:sldId id="393" r:id="rId6"/>
    <p:sldId id="382" r:id="rId7"/>
    <p:sldId id="384" r:id="rId8"/>
    <p:sldId id="386" r:id="rId9"/>
    <p:sldId id="387" r:id="rId10"/>
    <p:sldId id="390" r:id="rId11"/>
    <p:sldId id="388" r:id="rId12"/>
    <p:sldId id="389" r:id="rId13"/>
    <p:sldId id="392" r:id="rId14"/>
    <p:sldId id="39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BC"/>
    <a:srgbClr val="005696"/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68761"/>
            <a:ext cx="7772400" cy="1080120"/>
          </a:xfrm>
        </p:spPr>
        <p:txBody>
          <a:bodyPr/>
          <a:lstStyle/>
          <a:p>
            <a:r>
              <a:rPr lang="ru-RU" b="1" dirty="0"/>
              <a:t>Лекция </a:t>
            </a:r>
            <a:r>
              <a:rPr lang="en-US" b="1" dirty="0"/>
              <a:t>14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8136904" cy="2160240"/>
          </a:xfrm>
        </p:spPr>
        <p:txBody>
          <a:bodyPr>
            <a:normAutofit/>
          </a:bodyPr>
          <a:lstStyle/>
          <a:p>
            <a:r>
              <a:rPr lang="en-US" sz="3300" b="1" dirty="0" err="1">
                <a:solidFill>
                  <a:srgbClr val="002060"/>
                </a:solidFill>
              </a:rPr>
              <a:t>Programarea</a:t>
            </a:r>
            <a:r>
              <a:rPr lang="en-US" sz="3300" b="1" dirty="0">
                <a:solidFill>
                  <a:srgbClr val="002060"/>
                </a:solidFill>
              </a:rPr>
              <a:t> </a:t>
            </a:r>
            <a:r>
              <a:rPr lang="en-US" sz="3300" b="1" dirty="0" err="1">
                <a:solidFill>
                  <a:srgbClr val="002060"/>
                </a:solidFill>
              </a:rPr>
              <a:t>Aplicaţiilor</a:t>
            </a:r>
            <a:r>
              <a:rPr lang="en-US" sz="3300" b="1" dirty="0">
                <a:solidFill>
                  <a:srgbClr val="002060"/>
                </a:solidFill>
              </a:rPr>
              <a:t> Access. Universal Data Access. </a:t>
            </a:r>
            <a:r>
              <a:rPr lang="en-US" sz="3300" b="1" dirty="0" err="1">
                <a:solidFill>
                  <a:srgbClr val="002060"/>
                </a:solidFill>
              </a:rPr>
              <a:t>Obiecte</a:t>
            </a:r>
            <a:r>
              <a:rPr lang="en-US" sz="3300" b="1" dirty="0">
                <a:solidFill>
                  <a:srgbClr val="002060"/>
                </a:solidFill>
              </a:rPr>
              <a:t> </a:t>
            </a:r>
            <a:r>
              <a:rPr lang="en-US" sz="3300" b="1" dirty="0" err="1">
                <a:solidFill>
                  <a:srgbClr val="002060"/>
                </a:solidFill>
              </a:rPr>
              <a:t>fundamentale</a:t>
            </a:r>
            <a:r>
              <a:rPr lang="en-US" sz="3300" b="1" dirty="0">
                <a:solidFill>
                  <a:srgbClr val="002060"/>
                </a:solidFill>
              </a:rPr>
              <a:t> Microsoft ActiveX Data Objects (ADO): Connection, Command, </a:t>
            </a:r>
            <a:r>
              <a:rPr lang="en-US" sz="3300" b="1" dirty="0" err="1">
                <a:solidFill>
                  <a:srgbClr val="002060"/>
                </a:solidFill>
              </a:rPr>
              <a:t>Recordset</a:t>
            </a:r>
            <a:r>
              <a:rPr lang="en-US" sz="3300" b="1" dirty="0">
                <a:solidFill>
                  <a:srgbClr val="002060"/>
                </a:solidFill>
              </a:rPr>
              <a:t>, Record </a:t>
            </a:r>
            <a:endParaRPr lang="ru-RU" sz="3300" b="1" dirty="0">
              <a:solidFill>
                <a:srgbClr val="002060"/>
              </a:solidFill>
            </a:endParaRPr>
          </a:p>
          <a:p>
            <a:endParaRPr lang="en-US" sz="4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596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6632"/>
            <a:ext cx="5760640" cy="6624736"/>
          </a:xfrm>
        </p:spPr>
      </p:pic>
    </p:spTree>
    <p:extLst>
      <p:ext uri="{BB962C8B-B14F-4D97-AF65-F5344CB8AC3E}">
        <p14:creationId xmlns:p14="http://schemas.microsoft.com/office/powerpoint/2010/main" val="1762702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br>
              <a:rPr lang="ru-RU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ru-RU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Объект </a:t>
            </a:r>
            <a:r>
              <a:rPr lang="en-US" b="1" i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Command </a:t>
            </a:r>
            <a:br>
              <a:rPr lang="en-US" b="1" i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ru-RU" b="1" dirty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24744"/>
            <a:ext cx="6495283" cy="5328591"/>
          </a:xfrm>
        </p:spPr>
      </p:pic>
    </p:spTree>
    <p:extLst>
      <p:ext uri="{BB962C8B-B14F-4D97-AF65-F5344CB8AC3E}">
        <p14:creationId xmlns:p14="http://schemas.microsoft.com/office/powerpoint/2010/main" val="2790477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br>
              <a:rPr lang="ru-RU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ru-RU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Объект </a:t>
            </a:r>
            <a:r>
              <a:rPr lang="en-US" b="1" i="1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Recordset</a:t>
            </a:r>
            <a:br>
              <a:rPr lang="ru-RU" i="1" dirty="0"/>
            </a:br>
            <a:endParaRPr lang="ru-RU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96752"/>
            <a:ext cx="6984776" cy="5040560"/>
          </a:xfrm>
        </p:spPr>
      </p:pic>
    </p:spTree>
    <p:extLst>
      <p:ext uri="{BB962C8B-B14F-4D97-AF65-F5344CB8AC3E}">
        <p14:creationId xmlns:p14="http://schemas.microsoft.com/office/powerpoint/2010/main" val="1746950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br>
              <a:rPr lang="ru-RU" sz="40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ru-RU" sz="40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Объект </a:t>
            </a:r>
            <a:r>
              <a:rPr lang="en-US" sz="4000" b="1" i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Record</a:t>
            </a:r>
            <a:br>
              <a:rPr lang="ru-RU" sz="4000" b="1" i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endParaRPr lang="ru-RU" sz="4000" b="1" i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412777"/>
            <a:ext cx="8424936" cy="2448271"/>
          </a:xfrm>
        </p:spPr>
      </p:pic>
    </p:spTree>
    <p:extLst>
      <p:ext uri="{BB962C8B-B14F-4D97-AF65-F5344CB8AC3E}">
        <p14:creationId xmlns:p14="http://schemas.microsoft.com/office/powerpoint/2010/main" val="2240491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Литература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Коновалов В.М. Прикладное программное обеспечение. Пособие. МГУ </a:t>
            </a:r>
            <a:r>
              <a:rPr lang="ru-RU" dirty="0" err="1"/>
              <a:t>гражд</a:t>
            </a:r>
            <a:r>
              <a:rPr lang="ru-RU" dirty="0"/>
              <a:t>. авиации</a:t>
            </a:r>
          </a:p>
        </p:txBody>
      </p:sp>
    </p:spTree>
    <p:extLst>
      <p:ext uri="{BB962C8B-B14F-4D97-AF65-F5344CB8AC3E}">
        <p14:creationId xmlns:p14="http://schemas.microsoft.com/office/powerpoint/2010/main" val="1574732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ru-RU" sz="36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Отличительные особенности создания приложений в </a:t>
            </a:r>
            <a:r>
              <a:rPr lang="ru-RU" sz="3600" b="1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Access</a:t>
            </a:r>
            <a:br>
              <a:rPr lang="ru-RU" sz="36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endParaRPr lang="ru-RU" sz="3600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i="1" dirty="0"/>
              <a:t>Главное  отличие программирования в </a:t>
            </a:r>
            <a:r>
              <a:rPr lang="ru-RU" i="1" dirty="0" err="1"/>
              <a:t>Access</a:t>
            </a:r>
            <a:r>
              <a:rPr lang="ru-RU" i="1" dirty="0"/>
              <a:t> от программирования в </a:t>
            </a:r>
            <a:r>
              <a:rPr lang="ru-RU" i="1" dirty="0" err="1"/>
              <a:t>Word</a:t>
            </a:r>
            <a:r>
              <a:rPr lang="ru-RU" i="1" dirty="0"/>
              <a:t>, </a:t>
            </a:r>
            <a:r>
              <a:rPr lang="ru-RU" i="1" dirty="0" err="1"/>
              <a:t>Excel</a:t>
            </a:r>
            <a:r>
              <a:rPr lang="ru-RU" i="1" dirty="0"/>
              <a:t> и других приложениях </a:t>
            </a:r>
            <a:r>
              <a:rPr lang="ru-RU" i="1" dirty="0" err="1"/>
              <a:t>Office</a:t>
            </a:r>
            <a:r>
              <a:rPr lang="en-US" i="1" dirty="0"/>
              <a:t>: </a:t>
            </a:r>
            <a:r>
              <a:rPr lang="ru-RU" dirty="0"/>
              <a:t> </a:t>
            </a:r>
            <a:r>
              <a:rPr lang="ru-RU" dirty="0" err="1"/>
              <a:t>Word</a:t>
            </a:r>
            <a:r>
              <a:rPr lang="ru-RU" dirty="0"/>
              <a:t>, </a:t>
            </a:r>
            <a:r>
              <a:rPr lang="ru-RU" dirty="0" err="1"/>
              <a:t>Excel</a:t>
            </a:r>
            <a:r>
              <a:rPr lang="ru-RU" dirty="0"/>
              <a:t>, </a:t>
            </a:r>
            <a:r>
              <a:rPr lang="ru-RU" dirty="0" err="1"/>
              <a:t>PowerPoint</a:t>
            </a:r>
            <a:r>
              <a:rPr lang="ru-RU" dirty="0"/>
              <a:t>, </a:t>
            </a:r>
            <a:r>
              <a:rPr lang="ru-RU" dirty="0" err="1"/>
              <a:t>Project</a:t>
            </a:r>
            <a:r>
              <a:rPr lang="ru-RU" dirty="0"/>
              <a:t> и т. п. предназначены, для непосредственной работы пользователя, без какой-либо их доработки со стороны разработчиков предприятия. </a:t>
            </a:r>
            <a:r>
              <a:rPr lang="ru-RU" dirty="0" err="1"/>
              <a:t>Access</a:t>
            </a:r>
            <a:r>
              <a:rPr lang="ru-RU" dirty="0"/>
              <a:t> иногда используется пользователями как конечное приложение, но чаще применяется как </a:t>
            </a:r>
            <a:r>
              <a:rPr lang="ru-RU" b="1" dirty="0"/>
              <a:t>платформа для создания своих приложений разработчиками.</a:t>
            </a:r>
          </a:p>
          <a:p>
            <a:r>
              <a:rPr lang="ru-RU" dirty="0"/>
              <a:t>в </a:t>
            </a:r>
            <a:r>
              <a:rPr lang="ru-RU" dirty="0" err="1"/>
              <a:t>Access</a:t>
            </a:r>
            <a:r>
              <a:rPr lang="ru-RU" dirty="0"/>
              <a:t> встроено свое собственное ядро для работы с данными. Фактически </a:t>
            </a:r>
            <a:r>
              <a:rPr lang="ru-RU" dirty="0" err="1"/>
              <a:t>Access</a:t>
            </a:r>
            <a:r>
              <a:rPr lang="ru-RU" dirty="0"/>
              <a:t> — это </a:t>
            </a:r>
            <a:r>
              <a:rPr lang="ru-RU" b="1" dirty="0"/>
              <a:t>полноценная система управления базами данных, п</a:t>
            </a:r>
            <a:r>
              <a:rPr lang="ru-RU" dirty="0"/>
              <a:t>оэтому для полного использования его возможностей необходимы знания о принципах работы с базами данных: что такое таблицы и отношения между ними, что такое нормализация данных, типы данных, ограничения целостности и т. п. </a:t>
            </a:r>
          </a:p>
          <a:p>
            <a:r>
              <a:rPr lang="ru-RU" dirty="0"/>
              <a:t>существуют разные варианты использования </a:t>
            </a:r>
            <a:r>
              <a:rPr lang="ru-RU" dirty="0" err="1"/>
              <a:t>Access</a:t>
            </a:r>
            <a:r>
              <a:rPr lang="ru-RU" dirty="0"/>
              <a:t> с точки зрения архитектуры приложения. Иногда </a:t>
            </a:r>
            <a:r>
              <a:rPr lang="ru-RU" dirty="0" err="1"/>
              <a:t>Access</a:t>
            </a:r>
            <a:r>
              <a:rPr lang="ru-RU" dirty="0"/>
              <a:t> используется просто как ядро, которое управляет данными, находящимися в таблицах. Пользователи работают с этими данными через внешние приложения, созданные разработчиками, например, на </a:t>
            </a:r>
            <a:r>
              <a:rPr lang="ru-RU" dirty="0" err="1"/>
              <a:t>Visual</a:t>
            </a:r>
            <a:r>
              <a:rPr lang="ru-RU" dirty="0"/>
              <a:t> </a:t>
            </a:r>
            <a:r>
              <a:rPr lang="ru-RU" dirty="0" err="1"/>
              <a:t>Basic</a:t>
            </a:r>
            <a:r>
              <a:rPr lang="ru-RU" dirty="0"/>
              <a:t>, </a:t>
            </a:r>
            <a:r>
              <a:rPr lang="ru-RU" dirty="0" err="1"/>
              <a:t>Delphi</a:t>
            </a:r>
            <a:r>
              <a:rPr lang="ru-RU" dirty="0"/>
              <a:t> или C++. В других ситуациях </a:t>
            </a:r>
            <a:r>
              <a:rPr lang="ru-RU" dirty="0" err="1"/>
              <a:t>Access</a:t>
            </a:r>
            <a:r>
              <a:rPr lang="ru-RU" dirty="0"/>
              <a:t>, наоборот, используется только для предоставления пользовательского интерфейса для работы с данными, которые физически расположены на серверах баз данных, например, SQL </a:t>
            </a:r>
            <a:r>
              <a:rPr lang="ru-RU" dirty="0" err="1"/>
              <a:t>Server</a:t>
            </a:r>
            <a:r>
              <a:rPr lang="ru-RU" dirty="0"/>
              <a:t>, </a:t>
            </a:r>
            <a:r>
              <a:rPr lang="ru-RU" dirty="0" err="1"/>
              <a:t>Oracle</a:t>
            </a:r>
            <a:r>
              <a:rPr lang="ru-RU" dirty="0"/>
              <a:t>, IBM D2 и т. п.</a:t>
            </a:r>
          </a:p>
        </p:txBody>
      </p:sp>
    </p:spTree>
    <p:extLst>
      <p:ext uri="{BB962C8B-B14F-4D97-AF65-F5344CB8AC3E}">
        <p14:creationId xmlns:p14="http://schemas.microsoft.com/office/powerpoint/2010/main" val="3534121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Access</a:t>
            </a:r>
            <a:r>
              <a:rPr lang="ru-RU" sz="32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используется</a:t>
            </a:r>
            <a:r>
              <a:rPr lang="en-US" sz="32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:</a:t>
            </a:r>
            <a:endParaRPr lang="ru-RU" sz="3200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712968" cy="583264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как контейнер для хранения данных. При этом данные могут быть самыми разными, например,  данные о заключенных договорах , цифровые фотографии, шаблоны </a:t>
            </a:r>
            <a:r>
              <a:rPr lang="ru-RU" dirty="0" err="1"/>
              <a:t>Word</a:t>
            </a:r>
            <a:r>
              <a:rPr lang="ru-RU" dirty="0"/>
              <a:t> и </a:t>
            </a:r>
            <a:r>
              <a:rPr lang="ru-RU" dirty="0" err="1"/>
              <a:t>Excel</a:t>
            </a:r>
            <a:r>
              <a:rPr lang="ru-RU" dirty="0"/>
              <a:t>, которые используются для генерации отчетов из баз данных. В </a:t>
            </a:r>
            <a:r>
              <a:rPr lang="ru-RU" dirty="0" err="1"/>
              <a:t>Access</a:t>
            </a:r>
            <a:r>
              <a:rPr lang="ru-RU" dirty="0"/>
              <a:t> все эти данные вместе с графическим интерфейсом можно "упаковать" в один MDB-файл, что позволяет сделать приложение очень компактным и удобным для переноса с одного компьютера на другой.</a:t>
            </a:r>
            <a:endParaRPr lang="en-US" dirty="0"/>
          </a:p>
          <a:p>
            <a:r>
              <a:rPr lang="ru-RU" dirty="0"/>
              <a:t>обеспечение клиентского интерфейса для работы с данными, которые хранятся на мощных клиент-серверных системах, таких как SQL </a:t>
            </a:r>
            <a:r>
              <a:rPr lang="ru-RU" dirty="0" err="1"/>
              <a:t>Server</a:t>
            </a:r>
            <a:r>
              <a:rPr lang="ru-RU" dirty="0"/>
              <a:t>, </a:t>
            </a:r>
            <a:r>
              <a:rPr lang="ru-RU" dirty="0" err="1"/>
              <a:t>Oracle</a:t>
            </a:r>
            <a:r>
              <a:rPr lang="ru-RU" dirty="0"/>
              <a:t>, IBM DB2.   В рамках обеспечения доступа к данным (на клиент-серверных системах или прямо в базах данных </a:t>
            </a:r>
            <a:r>
              <a:rPr lang="ru-RU" dirty="0" err="1"/>
              <a:t>Access</a:t>
            </a:r>
            <a:r>
              <a:rPr lang="ru-RU" dirty="0"/>
              <a:t>) решаются более узкоспециализированные задачи приложений:</a:t>
            </a:r>
          </a:p>
          <a:p>
            <a:pPr marL="1533525" indent="-457200"/>
            <a:r>
              <a:rPr lang="ru-RU" i="1" dirty="0"/>
              <a:t>создание обычных форм</a:t>
            </a:r>
            <a:r>
              <a:rPr lang="ru-RU" dirty="0"/>
              <a:t>, т. е. формирование программных интерфейсов для занесения, изменения или просмотра данных в базе и </a:t>
            </a:r>
            <a:r>
              <a:rPr lang="ru-RU" dirty="0" err="1"/>
              <a:t>Web</a:t>
            </a:r>
            <a:r>
              <a:rPr lang="ru-RU" dirty="0"/>
              <a:t>-форм (они называются страницами доступа к данным);</a:t>
            </a:r>
          </a:p>
          <a:p>
            <a:pPr marL="1533525" indent="-457200"/>
            <a:r>
              <a:rPr lang="ru-RU" i="1" dirty="0"/>
              <a:t>создание отчетов к базам данных</a:t>
            </a:r>
            <a:r>
              <a:rPr lang="ru-RU" dirty="0"/>
              <a:t>;</a:t>
            </a:r>
          </a:p>
          <a:p>
            <a:pPr marL="1533525" indent="-457200"/>
            <a:r>
              <a:rPr lang="ru-RU" i="1" dirty="0"/>
              <a:t>создание программной логики приложения обычным способом — на VBA (модули) и для начинающих пользователей (макросы, которые всегда можно преобразовать в модули);</a:t>
            </a:r>
          </a:p>
          <a:p>
            <a:pPr marL="1533525" indent="-457200"/>
            <a:r>
              <a:rPr lang="ru-RU" i="1" dirty="0"/>
              <a:t>вспомогательные действия </a:t>
            </a:r>
            <a:r>
              <a:rPr lang="ru-RU" dirty="0"/>
              <a:t>— печать, экспорт и преобразование данных загрузка данных и т. п.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530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04056"/>
          </a:xfrm>
        </p:spPr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sz="36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Основные этапы создания приложений в </a:t>
            </a:r>
            <a:r>
              <a:rPr lang="ru-RU" sz="3600" b="1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Access</a:t>
            </a:r>
            <a:br>
              <a:rPr lang="ru-RU" sz="36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endParaRPr lang="ru-RU" sz="3600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976664"/>
          </a:xfrm>
        </p:spPr>
        <p:txBody>
          <a:bodyPr>
            <a:normAutofit fontScale="47500" lnSpcReduction="20000"/>
          </a:bodyPr>
          <a:lstStyle/>
          <a:p>
            <a:r>
              <a:rPr lang="ru-RU" sz="3400" i="1" dirty="0"/>
              <a:t>сбор информации о потребностях предприятия, его подразделений и пользователей</a:t>
            </a:r>
            <a:r>
              <a:rPr lang="ru-RU" sz="3400" dirty="0"/>
              <a:t>: с какими унаследованными системами они работают, с чем нужно обеспечивать совместимость, как организованы информационные потоки, какова изменчивость системы и т. п. Часто при этом используются специальные программные средства, такие как </a:t>
            </a:r>
            <a:r>
              <a:rPr lang="ru-RU" sz="3400" dirty="0" err="1"/>
              <a:t>Microsoft</a:t>
            </a:r>
            <a:r>
              <a:rPr lang="ru-RU" sz="3400" dirty="0"/>
              <a:t> </a:t>
            </a:r>
            <a:r>
              <a:rPr lang="ru-RU" sz="3400" dirty="0" err="1"/>
              <a:t>Visio</a:t>
            </a:r>
            <a:r>
              <a:rPr lang="ru-RU" sz="3400" dirty="0"/>
              <a:t> и </a:t>
            </a:r>
            <a:r>
              <a:rPr lang="ru-RU" sz="3400" dirty="0" err="1"/>
              <a:t>ERWin</a:t>
            </a:r>
            <a:r>
              <a:rPr lang="ru-RU" sz="3400" dirty="0"/>
              <a:t>.</a:t>
            </a:r>
          </a:p>
          <a:p>
            <a:r>
              <a:rPr lang="ru-RU" sz="3400" i="1" dirty="0"/>
              <a:t>выбор архитектуры приложения, выбор подходящей системы управления базами данных и проектирование СУБД. На этом этапе определяется, будет ли информация храниться с использованием ядра </a:t>
            </a:r>
            <a:r>
              <a:rPr lang="ru-RU" sz="3400" i="1" dirty="0" err="1"/>
              <a:t>Jet</a:t>
            </a:r>
            <a:r>
              <a:rPr lang="ru-RU" sz="3400" i="1" dirty="0"/>
              <a:t>, на котором работает </a:t>
            </a:r>
            <a:r>
              <a:rPr lang="ru-RU" sz="3400" i="1" dirty="0" err="1"/>
              <a:t>Access</a:t>
            </a:r>
            <a:r>
              <a:rPr lang="ru-RU" sz="3400" i="1" dirty="0"/>
              <a:t>, или клиент-серверной системы, проектируется система таблиц для хранения информации и отношений между ними, проектируются некоторые другие объекты базы данных. Кроме того, определяется архитектура приложения — сколько в ней будет уровней, будут ли использоваться терминальные или </a:t>
            </a:r>
            <a:r>
              <a:rPr lang="ru-RU" sz="3400" i="1" dirty="0" err="1"/>
              <a:t>Web</a:t>
            </a:r>
            <a:r>
              <a:rPr lang="ru-RU" sz="3400" i="1" dirty="0"/>
              <a:t>-технологии, будет ли применяться репликация и т. п.</a:t>
            </a:r>
          </a:p>
          <a:p>
            <a:r>
              <a:rPr lang="ru-RU" sz="3400" i="1" dirty="0"/>
              <a:t>реализация СУБД и бизнес-логики приложения. На этом этапе проектируются, создаются, настраиваются и заполняются исходными данными объекты базы данных: таблицы, представления, хранимые процедуры, формы, отчеты, макросы, программные модули и т. п. При создании приложений в </a:t>
            </a:r>
            <a:r>
              <a:rPr lang="ru-RU" sz="3400" i="1" dirty="0" err="1"/>
              <a:t>Access</a:t>
            </a:r>
            <a:r>
              <a:rPr lang="ru-RU" sz="3400" i="1" dirty="0"/>
              <a:t>  </a:t>
            </a:r>
            <a:r>
              <a:rPr lang="ru-RU" sz="3400" i="1" dirty="0" err="1"/>
              <a:t>бóльшая</a:t>
            </a:r>
            <a:r>
              <a:rPr lang="ru-RU" sz="3400" i="1" dirty="0"/>
              <a:t> часть этих операций выполняется при помощи графического интерфейса разработчика. Код VBA используется для проверки вводимых пользователем значений, для работы с элементами управления на форме, для переключения между формами, отчетами, другими элементами управления, для обращения к внешним объектным моделям и т. п. На этом этапе опять-таки могут помочь </a:t>
            </a:r>
            <a:r>
              <a:rPr lang="ru-RU" sz="3400" i="1" dirty="0" err="1"/>
              <a:t>Visio</a:t>
            </a:r>
            <a:r>
              <a:rPr lang="ru-RU" sz="3400" i="1" dirty="0"/>
              <a:t> и </a:t>
            </a:r>
            <a:r>
              <a:rPr lang="ru-RU" sz="3400" i="1" dirty="0" err="1"/>
              <a:t>ERWin</a:t>
            </a:r>
            <a:r>
              <a:rPr lang="ru-RU" sz="3400" i="1" dirty="0"/>
              <a:t>.</a:t>
            </a:r>
          </a:p>
          <a:p>
            <a:r>
              <a:rPr lang="ru-RU" sz="3400" i="1" dirty="0"/>
              <a:t>оптимизация производительности базы данных, что часто упускается разработчиками. Задача эта комплексная, но включает в себя в том числе и оптимизацию кода VBA.</a:t>
            </a:r>
          </a:p>
          <a:p>
            <a:r>
              <a:rPr lang="ru-RU" sz="3400" i="1" dirty="0"/>
              <a:t>тестирование и отладка приложения.</a:t>
            </a:r>
          </a:p>
          <a:p>
            <a:r>
              <a:rPr lang="ru-RU" sz="3400" i="1" dirty="0"/>
              <a:t>развертывание приложения.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076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Microsoft Universal Data Access (UDA)</a:t>
            </a:r>
            <a:r>
              <a:rPr lang="en-US" dirty="0"/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стратегия доступа к данным, которую </a:t>
            </a:r>
            <a:r>
              <a:rPr lang="en-US" dirty="0"/>
              <a:t>Microsoft</a:t>
            </a:r>
            <a:r>
              <a:rPr lang="ru-RU" dirty="0"/>
              <a:t> использует в семействе своих операционных систем.</a:t>
            </a:r>
          </a:p>
          <a:p>
            <a:r>
              <a:rPr lang="ru-RU" dirty="0"/>
              <a:t>обеспечивает доступ к реляционным и </a:t>
            </a:r>
            <a:r>
              <a:rPr lang="ru-RU" dirty="0" err="1"/>
              <a:t>нереляционным</a:t>
            </a:r>
            <a:r>
              <a:rPr lang="ru-RU" dirty="0"/>
              <a:t> данным в различных форматах, которые могут храниться на различных платформах в рамках организации. </a:t>
            </a:r>
          </a:p>
          <a:p>
            <a:r>
              <a:rPr lang="ru-RU" dirty="0"/>
              <a:t>предоставляет простой программный интерфейс, использование которого возможно практически из любого современного средства разработки</a:t>
            </a:r>
          </a:p>
          <a:p>
            <a:r>
              <a:rPr lang="ru-RU" dirty="0"/>
              <a:t>базируется на открытых стандартах и не требует использования технологий, предоставляемых только одним производителем. В настоящее время </a:t>
            </a:r>
            <a:r>
              <a:rPr lang="ru-RU" dirty="0" err="1"/>
              <a:t>Microsoft</a:t>
            </a:r>
            <a:r>
              <a:rPr lang="ru-RU" dirty="0"/>
              <a:t> UDA поддерживается всеми основными базами данных. Одним из достоинств данной архитектуры является то, что для ее использования не требуется переноса существующих данных в единое хранилище. Напротив, </a:t>
            </a:r>
            <a:r>
              <a:rPr lang="ru-RU" dirty="0" err="1"/>
              <a:t>Microsoft</a:t>
            </a:r>
            <a:r>
              <a:rPr lang="ru-RU" dirty="0"/>
              <a:t> UDA поддерживает все существующие источники данных и даже облегчает их использование, предоставляя единый, универсальный способ доступа к данным.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833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56166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Архитектура </a:t>
            </a:r>
            <a:r>
              <a:rPr lang="en-US" dirty="0"/>
              <a:t>UDA </a:t>
            </a:r>
            <a:r>
              <a:rPr lang="ru-RU" dirty="0"/>
              <a:t>доступна через компоненты </a:t>
            </a:r>
            <a:r>
              <a:rPr lang="en-US" dirty="0"/>
              <a:t>Microsoft Data </a:t>
            </a:r>
            <a:r>
              <a:rPr lang="en-US" dirty="0" err="1"/>
              <a:t>Acces</a:t>
            </a:r>
            <a:r>
              <a:rPr lang="en-US" dirty="0"/>
              <a:t> Components (MDAC), </a:t>
            </a:r>
            <a:r>
              <a:rPr lang="ru-RU" dirty="0"/>
              <a:t>которые включают </a:t>
            </a:r>
            <a:r>
              <a:rPr lang="en-US" i="1" dirty="0">
                <a:solidFill>
                  <a:srgbClr val="005696"/>
                </a:solidFill>
              </a:rPr>
              <a:t>Active Data Objects </a:t>
            </a:r>
            <a:r>
              <a:rPr lang="en-US" dirty="0"/>
              <a:t>(ADO), </a:t>
            </a:r>
            <a:r>
              <a:rPr lang="en-US" i="1" dirty="0">
                <a:solidFill>
                  <a:srgbClr val="005696"/>
                </a:solidFill>
              </a:rPr>
              <a:t>Remote Data Services </a:t>
            </a:r>
            <a:r>
              <a:rPr lang="en-US" dirty="0"/>
              <a:t>(RDS), </a:t>
            </a:r>
            <a:r>
              <a:rPr lang="en-US" i="1" dirty="0">
                <a:solidFill>
                  <a:srgbClr val="005696"/>
                </a:solidFill>
              </a:rPr>
              <a:t>Object Linking and Embedding </a:t>
            </a:r>
            <a:r>
              <a:rPr lang="en-US" i="1" dirty="0" err="1">
                <a:solidFill>
                  <a:srgbClr val="005696"/>
                </a:solidFill>
              </a:rPr>
              <a:t>DataBase</a:t>
            </a:r>
            <a:r>
              <a:rPr lang="en-US" i="1" dirty="0">
                <a:solidFill>
                  <a:srgbClr val="005696"/>
                </a:solidFill>
              </a:rPr>
              <a:t> </a:t>
            </a:r>
            <a:r>
              <a:rPr lang="en-US" dirty="0"/>
              <a:t>(OLE DB) </a:t>
            </a:r>
            <a:r>
              <a:rPr lang="ru-RU" dirty="0"/>
              <a:t>и </a:t>
            </a:r>
            <a:r>
              <a:rPr lang="en-US" i="1" dirty="0">
                <a:solidFill>
                  <a:srgbClr val="005696"/>
                </a:solidFill>
              </a:rPr>
              <a:t>Open </a:t>
            </a:r>
            <a:r>
              <a:rPr lang="en-US" i="1" dirty="0" err="1">
                <a:solidFill>
                  <a:srgbClr val="005696"/>
                </a:solidFill>
              </a:rPr>
              <a:t>DataBase</a:t>
            </a:r>
            <a:r>
              <a:rPr lang="en-US" i="1" dirty="0">
                <a:solidFill>
                  <a:srgbClr val="005696"/>
                </a:solidFill>
              </a:rPr>
              <a:t> Connectivity </a:t>
            </a:r>
            <a:r>
              <a:rPr lang="en-US" dirty="0"/>
              <a:t>(ODBC)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b="1" dirty="0">
                <a:solidFill>
                  <a:srgbClr val="005696"/>
                </a:solidFill>
              </a:rPr>
              <a:t>ADO</a:t>
            </a:r>
            <a:r>
              <a:rPr lang="ru-RU" dirty="0"/>
              <a:t> представляет собой программный интерфейс клиентских приложений для доступа к данным. Этот интерфейс позволяет создавать различные приложения — как чисто клиентские, так и </a:t>
            </a:r>
            <a:r>
              <a:rPr lang="ru-RU" dirty="0" err="1"/>
              <a:t>Web</a:t>
            </a:r>
            <a:r>
              <a:rPr lang="ru-RU" dirty="0"/>
              <a:t>-приложения, а также бизнес-объекты, работающие на среднем (</a:t>
            </a:r>
            <a:r>
              <a:rPr lang="ru-RU" dirty="0" err="1"/>
              <a:t>middle-tier</a:t>
            </a:r>
            <a:r>
              <a:rPr lang="ru-RU" dirty="0"/>
              <a:t>) уровне систем трехуровневой архитектуры.</a:t>
            </a:r>
            <a:endParaRPr lang="en-US" dirty="0"/>
          </a:p>
          <a:p>
            <a:r>
              <a:rPr lang="ru-RU" b="1" dirty="0">
                <a:solidFill>
                  <a:srgbClr val="005696"/>
                </a:solidFill>
              </a:rPr>
              <a:t>RDS</a:t>
            </a:r>
            <a:r>
              <a:rPr lang="ru-RU" dirty="0"/>
              <a:t> является клиентским компонентом, взаимодействующим с ADO и обеспечивающим такую функциональность, как локальные курсоры, удаленный вызов объектов, доступ к наборам записей, обновление и т.п. Одной из наиболее интересных особенностей RDS является возможность работать при отсутствии постоянного соединения с сервером, что делает RDS очень привлекательным интерфейсом для разработки </a:t>
            </a:r>
            <a:r>
              <a:rPr lang="ru-RU" dirty="0" err="1"/>
              <a:t>Web</a:t>
            </a:r>
            <a:r>
              <a:rPr lang="ru-RU" dirty="0"/>
              <a:t>- приложений.</a:t>
            </a:r>
          </a:p>
          <a:p>
            <a:r>
              <a:rPr lang="ru-RU" b="1" dirty="0">
                <a:solidFill>
                  <a:srgbClr val="005696"/>
                </a:solidFill>
              </a:rPr>
              <a:t>OLE DB </a:t>
            </a:r>
            <a:r>
              <a:rPr lang="ru-RU" dirty="0"/>
              <a:t>является низкоуровневым интерфейсом для доступа к корпоративным данным. Из диаграммы видно, что ADO напрямую взаимодействует с OLE DB. При необходимости приложения могут непосредственно использовать сервисы OLE DB.</a:t>
            </a:r>
          </a:p>
          <a:p>
            <a:r>
              <a:rPr lang="ru-RU" b="1" dirty="0">
                <a:solidFill>
                  <a:srgbClr val="005696"/>
                </a:solidFill>
              </a:rPr>
              <a:t>ODBC</a:t>
            </a:r>
            <a:r>
              <a:rPr lang="ru-RU" dirty="0"/>
              <a:t> — стандартный способ доступа к реляционным данным. Основная нагрузка в </a:t>
            </a:r>
            <a:r>
              <a:rPr lang="ru-RU" dirty="0" err="1"/>
              <a:t>Microsoft</a:t>
            </a:r>
            <a:r>
              <a:rPr lang="ru-RU" dirty="0"/>
              <a:t> UDA ложится на провайдеров данных (</a:t>
            </a:r>
            <a:r>
              <a:rPr lang="ru-RU" dirty="0" err="1"/>
              <a:t>native</a:t>
            </a:r>
            <a:r>
              <a:rPr lang="ru-RU" dirty="0"/>
              <a:t> </a:t>
            </a:r>
            <a:r>
              <a:rPr lang="ru-RU" dirty="0" err="1"/>
              <a:t>providers</a:t>
            </a:r>
            <a:r>
              <a:rPr lang="ru-RU" dirty="0"/>
              <a:t>) OLE DB, а ODBC используется для обеспечения совместимости с уже существующими приложениями и данными.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908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Active Data Objects (ADO)</a:t>
            </a:r>
            <a:endParaRPr lang="ru-RU" sz="3200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8965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800" dirty="0" err="1"/>
              <a:t>ActiveX</a:t>
            </a:r>
            <a:r>
              <a:rPr lang="ru-RU" sz="2800" dirty="0"/>
              <a:t> </a:t>
            </a:r>
            <a:r>
              <a:rPr lang="ru-RU" sz="2800" dirty="0" err="1"/>
              <a:t>Data</a:t>
            </a:r>
            <a:r>
              <a:rPr lang="ru-RU" sz="2800" dirty="0"/>
              <a:t> </a:t>
            </a:r>
            <a:r>
              <a:rPr lang="ru-RU" sz="2800" dirty="0" err="1"/>
              <a:t>Objects</a:t>
            </a:r>
            <a:r>
              <a:rPr lang="ru-RU" sz="2800" dirty="0"/>
              <a:t> (ADO) — интерфейс прикладного уровня, который </a:t>
            </a:r>
            <a:r>
              <a:rPr lang="ru-RU" sz="2800" dirty="0" err="1"/>
              <a:t>Microsoft</a:t>
            </a:r>
            <a:r>
              <a:rPr lang="ru-RU" sz="2800" dirty="0"/>
              <a:t> рекомендует использовать в создаваемых программных решениях. ADO обеспечивает высокопроизводительный доступ к данным, поддерживает практически все задачи, которые встают перед разработчиками — от создания пользовательских интерфейсов к базам данных до бизнес-объектов, располагаемых на среднем звене (</a:t>
            </a:r>
            <a:r>
              <a:rPr lang="ru-RU" sz="2800" dirty="0" err="1"/>
              <a:t>middle-tier</a:t>
            </a:r>
            <a:r>
              <a:rPr lang="ru-RU" sz="2800" dirty="0"/>
              <a:t>), а также может использоваться в любых современных средствах разработки, языках программирования или </a:t>
            </a:r>
            <a:r>
              <a:rPr lang="ru-RU" sz="2800" dirty="0" err="1"/>
              <a:t>Internet</a:t>
            </a:r>
            <a:r>
              <a:rPr lang="ru-RU" sz="2800" dirty="0"/>
              <a:t>-браузерах.</a:t>
            </a:r>
          </a:p>
          <a:p>
            <a:pPr marL="0" indent="0">
              <a:buNone/>
            </a:pPr>
            <a:r>
              <a:rPr lang="ru-RU" sz="2800" dirty="0"/>
              <a:t>Объектная модель </a:t>
            </a:r>
            <a:r>
              <a:rPr lang="en-US" sz="2800" dirty="0"/>
              <a:t>ADO</a:t>
            </a:r>
            <a:r>
              <a:rPr lang="ru-RU" sz="2800" dirty="0"/>
              <a:t> позволяет обеспечить доступ к наиболее часто применяемым функциям OLE DB и состоит из </a:t>
            </a:r>
            <a:r>
              <a:rPr lang="en-US" sz="2800" dirty="0"/>
              <a:t>4</a:t>
            </a:r>
            <a:r>
              <a:rPr lang="ru-RU" sz="2800" dirty="0"/>
              <a:t> основных объектов</a:t>
            </a:r>
            <a:r>
              <a:rPr lang="en-US" sz="2800" dirty="0"/>
              <a:t>:</a:t>
            </a:r>
            <a:r>
              <a:rPr lang="ru-RU" sz="2800" dirty="0"/>
              <a:t> </a:t>
            </a:r>
            <a:r>
              <a:rPr lang="en-US" sz="2800" b="1" dirty="0">
                <a:solidFill>
                  <a:srgbClr val="006BBC"/>
                </a:solidFill>
              </a:rPr>
              <a:t>Connection</a:t>
            </a:r>
            <a:r>
              <a:rPr lang="ru-RU" sz="2800" b="1" dirty="0"/>
              <a:t>, </a:t>
            </a:r>
            <a:r>
              <a:rPr lang="en-US" sz="2800" b="1" dirty="0">
                <a:solidFill>
                  <a:srgbClr val="006BBC"/>
                </a:solidFill>
              </a:rPr>
              <a:t>Command,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err="1">
                <a:solidFill>
                  <a:srgbClr val="006BBC"/>
                </a:solidFill>
              </a:rPr>
              <a:t>Recordset</a:t>
            </a:r>
            <a:r>
              <a:rPr lang="en-US" sz="2800" b="1" dirty="0">
                <a:solidFill>
                  <a:srgbClr val="006BBC"/>
                </a:solidFill>
              </a:rPr>
              <a:t>,</a:t>
            </a:r>
            <a:r>
              <a:rPr lang="ru-RU" sz="2800" b="1" dirty="0">
                <a:solidFill>
                  <a:srgbClr val="006BBC"/>
                </a:solidFill>
              </a:rPr>
              <a:t> </a:t>
            </a:r>
            <a:r>
              <a:rPr lang="en-US" sz="2800" b="1" dirty="0">
                <a:solidFill>
                  <a:srgbClr val="006BBC"/>
                </a:solidFill>
              </a:rPr>
              <a:t>Record</a:t>
            </a:r>
            <a:endParaRPr lang="ru-RU" sz="2800" dirty="0">
              <a:solidFill>
                <a:srgbClr val="006BBC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239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Объектная модель </a:t>
            </a:r>
            <a:r>
              <a:rPr lang="en-US" sz="32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ADO</a:t>
            </a:r>
            <a:endParaRPr lang="ru-RU" sz="3200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268760"/>
            <a:ext cx="4536504" cy="5184576"/>
          </a:xfrm>
        </p:spPr>
      </p:pic>
    </p:spTree>
    <p:extLst>
      <p:ext uri="{BB962C8B-B14F-4D97-AF65-F5344CB8AC3E}">
        <p14:creationId xmlns:p14="http://schemas.microsoft.com/office/powerpoint/2010/main" val="2822136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Объект </a:t>
            </a:r>
            <a:r>
              <a:rPr lang="en-US" sz="4000" b="1" i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Connection</a:t>
            </a:r>
            <a:endParaRPr lang="ru-RU" sz="4000" b="1" i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16832"/>
            <a:ext cx="8496944" cy="1656184"/>
          </a:xfrm>
        </p:spPr>
      </p:pic>
    </p:spTree>
    <p:extLst>
      <p:ext uri="{BB962C8B-B14F-4D97-AF65-F5344CB8AC3E}">
        <p14:creationId xmlns:p14="http://schemas.microsoft.com/office/powerpoint/2010/main" val="24910201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5389</TotalTime>
  <Words>1208</Words>
  <Application>Microsoft Office PowerPoint</Application>
  <PresentationFormat>On-screen Show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Лекция 14</vt:lpstr>
      <vt:lpstr> Отличительные особенности создания приложений в Access </vt:lpstr>
      <vt:lpstr> Access используется:</vt:lpstr>
      <vt:lpstr> Основные этапы создания приложений в Access </vt:lpstr>
      <vt:lpstr>Microsoft Universal Data Access (UDA) </vt:lpstr>
      <vt:lpstr>PowerPoint Presentation</vt:lpstr>
      <vt:lpstr>Active Data Objects (ADO)</vt:lpstr>
      <vt:lpstr>Объектная модель ADO</vt:lpstr>
      <vt:lpstr>Объект Connection</vt:lpstr>
      <vt:lpstr>PowerPoint Presentation</vt:lpstr>
      <vt:lpstr> Объект Command   </vt:lpstr>
      <vt:lpstr> Объект Recordset </vt:lpstr>
      <vt:lpstr> Объект Record </vt:lpstr>
      <vt:lpstr>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Abracadabra</dc:creator>
  <cp:lastModifiedBy>Galina Marusic</cp:lastModifiedBy>
  <cp:revision>147</cp:revision>
  <dcterms:created xsi:type="dcterms:W3CDTF">2020-02-08T14:26:11Z</dcterms:created>
  <dcterms:modified xsi:type="dcterms:W3CDTF">2021-05-07T12:25:49Z</dcterms:modified>
</cp:coreProperties>
</file>