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5" r:id="rId3"/>
    <p:sldId id="354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75" r:id="rId12"/>
    <p:sldId id="363" r:id="rId13"/>
    <p:sldId id="364" r:id="rId14"/>
    <p:sldId id="365" r:id="rId15"/>
    <p:sldId id="366" r:id="rId16"/>
    <p:sldId id="374" r:id="rId17"/>
    <p:sldId id="367" r:id="rId18"/>
    <p:sldId id="368" r:id="rId19"/>
    <p:sldId id="372" r:id="rId20"/>
    <p:sldId id="369" r:id="rId21"/>
    <p:sldId id="370" r:id="rId22"/>
    <p:sldId id="371" r:id="rId23"/>
    <p:sldId id="3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6BBC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1"/>
            <a:ext cx="7772400" cy="1080120"/>
          </a:xfrm>
        </p:spPr>
        <p:txBody>
          <a:bodyPr/>
          <a:lstStyle/>
          <a:p>
            <a:r>
              <a:rPr lang="ru-RU" b="1" dirty="0"/>
              <a:t>Лекция </a:t>
            </a:r>
            <a:r>
              <a:rPr lang="en-US" b="1"/>
              <a:t>12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8136904" cy="216024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002060"/>
                </a:solidFill>
              </a:rPr>
              <a:t>O</a:t>
            </a:r>
            <a:r>
              <a:rPr lang="ru-RU" sz="4600" b="1" dirty="0" err="1">
                <a:solidFill>
                  <a:srgbClr val="002060"/>
                </a:solidFill>
              </a:rPr>
              <a:t>бъекты</a:t>
            </a:r>
            <a:r>
              <a:rPr lang="en-US" sz="4600" b="1" dirty="0">
                <a:solidFill>
                  <a:srgbClr val="002060"/>
                </a:solidFill>
              </a:rPr>
              <a:t> MS Word:</a:t>
            </a:r>
            <a:endParaRPr lang="ru-RU" sz="4600" b="1" dirty="0">
              <a:solidFill>
                <a:srgbClr val="002060"/>
              </a:solidFill>
            </a:endParaRPr>
          </a:p>
          <a:p>
            <a:r>
              <a:rPr lang="en-US" sz="4600" b="1" dirty="0">
                <a:solidFill>
                  <a:srgbClr val="002060"/>
                </a:solidFill>
              </a:rPr>
              <a:t> </a:t>
            </a:r>
            <a:r>
              <a:rPr lang="ru-RU" sz="4600" b="1" dirty="0" err="1">
                <a:solidFill>
                  <a:srgbClr val="002060"/>
                </a:solidFill>
              </a:rPr>
              <a:t>Selection</a:t>
            </a:r>
            <a:r>
              <a:rPr lang="en-US" sz="4600" b="1" dirty="0">
                <a:solidFill>
                  <a:srgbClr val="002060"/>
                </a:solidFill>
              </a:rPr>
              <a:t>, </a:t>
            </a:r>
            <a:r>
              <a:rPr lang="ru-RU" sz="4600" b="1" dirty="0" err="1">
                <a:solidFill>
                  <a:srgbClr val="002060"/>
                </a:solidFill>
              </a:rPr>
              <a:t>Range</a:t>
            </a:r>
            <a:r>
              <a:rPr lang="en-US" sz="4600" b="1" dirty="0">
                <a:solidFill>
                  <a:srgbClr val="002060"/>
                </a:solidFill>
              </a:rPr>
              <a:t>, </a:t>
            </a:r>
            <a:r>
              <a:rPr lang="ru-RU" sz="4600" b="1" dirty="0" err="1">
                <a:solidFill>
                  <a:srgbClr val="002060"/>
                </a:solidFill>
              </a:rPr>
              <a:t>Bookmark</a:t>
            </a:r>
            <a:endParaRPr lang="en-US" sz="4600" b="1" dirty="0">
              <a:solidFill>
                <a:srgbClr val="002060"/>
              </a:solidFill>
            </a:endParaRPr>
          </a:p>
          <a:p>
            <a:endParaRPr lang="en-US" sz="4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96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Expand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500" dirty="0"/>
              <a:t>— расширяет выделение на слово, предложение, абзац и т. п., в зависимости от переданного параметра.</a:t>
            </a:r>
          </a:p>
          <a:p>
            <a:pPr marL="0" indent="0">
              <a:buNone/>
            </a:pP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Extend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500" dirty="0"/>
              <a:t> </a:t>
            </a:r>
            <a:r>
              <a:rPr lang="en-US" sz="2500" dirty="0"/>
              <a:t>- </a:t>
            </a:r>
            <a:r>
              <a:rPr lang="ru-RU" sz="2500" dirty="0"/>
              <a:t>позволяет расширить выделение (вместо слова — предложение, вместо предложения — абзац и т. п.). </a:t>
            </a:r>
          </a:p>
          <a:p>
            <a:pPr marL="0" indent="0">
              <a:buNone/>
            </a:pPr>
            <a:r>
              <a:rPr lang="ru-RU" sz="2500" dirty="0"/>
              <a:t>Метод, обратный методу </a:t>
            </a:r>
            <a:r>
              <a:rPr lang="ru-RU" sz="2500" dirty="0" err="1">
                <a:latin typeface="Utsaah" pitchFamily="34" charset="0"/>
                <a:cs typeface="Utsaah" pitchFamily="34" charset="0"/>
              </a:rPr>
              <a:t>Expand</a:t>
            </a:r>
            <a:r>
              <a:rPr lang="ru-RU" sz="2500" dirty="0">
                <a:latin typeface="Utsaah" pitchFamily="34" charset="0"/>
                <a:cs typeface="Utsaah" pitchFamily="34" charset="0"/>
              </a:rPr>
              <a:t>() — </a:t>
            </a: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Shrink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().</a:t>
            </a:r>
          </a:p>
          <a:p>
            <a:pPr marL="0" indent="0">
              <a:buNone/>
            </a:pP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GoTo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500" dirty="0"/>
              <a:t> — работает практически аналогично такому же методу объекта </a:t>
            </a:r>
            <a:r>
              <a:rPr lang="ru-RU" sz="2500" dirty="0" err="1">
                <a:latin typeface="Utsaah" pitchFamily="34" charset="0"/>
                <a:cs typeface="Utsaah" pitchFamily="34" charset="0"/>
              </a:rPr>
              <a:t>Document</a:t>
            </a:r>
            <a:r>
              <a:rPr lang="ru-RU" sz="2500" dirty="0">
                <a:latin typeface="Utsaah" pitchFamily="34" charset="0"/>
                <a:cs typeface="Utsaah" pitchFamily="34" charset="0"/>
              </a:rPr>
              <a:t>.</a:t>
            </a:r>
          </a:p>
          <a:p>
            <a:pPr marL="0" indent="0">
              <a:buNone/>
            </a:pP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GotoNext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500" dirty="0"/>
              <a:t> — перейти на следующую строку, страницу, закладку и т. п. Аналогично работает метод </a:t>
            </a: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GotoPrevious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500" dirty="0"/>
              <a:t>(переход на предыдущий элемент).</a:t>
            </a:r>
          </a:p>
          <a:p>
            <a:pPr marL="0" indent="0">
              <a:buNone/>
            </a:pPr>
            <a:r>
              <a:rPr lang="ru-RU" sz="2500" dirty="0"/>
              <a:t>Назначение многочисленных методов с префиксом очевидно. Чаще всего используются методы </a:t>
            </a: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InsertBefore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500" dirty="0"/>
              <a:t> (вставить перед выделением) и </a:t>
            </a:r>
            <a:r>
              <a:rPr lang="ru-RU" sz="25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InsertAfter</a:t>
            </a:r>
            <a:r>
              <a:rPr lang="ru-RU" sz="25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500" dirty="0"/>
              <a:t> (вставить после выделения).</a:t>
            </a:r>
          </a:p>
        </p:txBody>
      </p:sp>
    </p:spTree>
    <p:extLst>
      <p:ext uri="{BB962C8B-B14F-4D97-AF65-F5344CB8AC3E}">
        <p14:creationId xmlns:p14="http://schemas.microsoft.com/office/powerpoint/2010/main" val="213887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Методы с префиксом </a:t>
            </a:r>
            <a:r>
              <a:rPr lang="ru-RU" b="1" dirty="0" err="1">
                <a:latin typeface="Utsaah" pitchFamily="34" charset="0"/>
                <a:cs typeface="Utsaah" pitchFamily="34" charset="0"/>
              </a:rPr>
              <a:t>Move</a:t>
            </a:r>
            <a:r>
              <a:rPr lang="ru-RU" b="1" dirty="0">
                <a:latin typeface="Utsaah" pitchFamily="34" charset="0"/>
                <a:cs typeface="Utsaah" pitchFamily="34" charset="0"/>
              </a:rPr>
              <a:t>.</a:t>
            </a:r>
            <a:r>
              <a:rPr lang="ru-RU" dirty="0"/>
              <a:t>.. также встречаются едва ли не в любой программе, связанной с вводом текста в </a:t>
            </a:r>
            <a:r>
              <a:rPr lang="ru-RU" dirty="0" err="1"/>
              <a:t>Word</a:t>
            </a:r>
            <a:r>
              <a:rPr lang="ru-RU" dirty="0"/>
              <a:t>. Самые важные и удобные из этих методов: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MoveLeft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MoveRight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MoveUp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MoveDown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MoveEnd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MoveStart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dirty="0"/>
              <a:t>—</a:t>
            </a:r>
          </a:p>
          <a:p>
            <a:pPr marL="0" indent="0">
              <a:buNone/>
            </a:pPr>
            <a:r>
              <a:rPr lang="ru-RU" dirty="0"/>
              <a:t>позволяют переместить выделение соответственно влево, вправо, вверх, вниз, к концу существующего выделения или к его началу. Каждый из этих методов принимает дополнительные параметры, при помощи которых можно определить, на сколько символов будет перемещаться указатель, будет ли двигаться выделение, распространяясь на новую область, и т. п.;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MoveStartUntil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MoveStartWhile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MoveEndUntil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MoveStartWhile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dirty="0"/>
              <a:t>—отличаются тем, что курсор вставки перемещается не на определенное количество символов, а пока не будет найдено (или пока встречается) определенная последовательность символов. Также удобно использовать эти методы для установки курсора в нужное место в документе для ввода текста;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Move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— более гибкий метод, позволяет отсчитывать не только определенное количество символов, но и слов, предложений, абзацев, разделов, столбцов и строк в таблице и т. п. Позволяет обойтись минимальным количеством изменений в коде, если изменился исходный шаблон для ввода данных.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83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Next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800" dirty="0"/>
              <a:t> — позволяет перейти вперед на определенное количество символов, слов, предложений, абзацев, разделов, столбцов и строк в таблице и т. п.</a:t>
            </a:r>
          </a:p>
          <a:p>
            <a:pPr marL="0" indent="0">
              <a:buNone/>
            </a:pPr>
            <a:r>
              <a:rPr lang="ru-RU" sz="2800" dirty="0"/>
              <a:t>Переход назад осуществляет метод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Previous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().</a:t>
            </a:r>
          </a:p>
          <a:p>
            <a:pPr marL="0" indent="0">
              <a:buNone/>
            </a:pP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NextField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800" dirty="0"/>
              <a:t> — позволяет перейти на следующее поле в форме или проверить, не кончились ли поля</a:t>
            </a:r>
            <a:r>
              <a:rPr lang="en-US" sz="2800" dirty="0"/>
              <a:t>.</a:t>
            </a:r>
            <a:r>
              <a:rPr lang="ru-RU" sz="2800" dirty="0"/>
              <a:t> Есть также метод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PreviousField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().</a:t>
            </a:r>
          </a:p>
          <a:p>
            <a:pPr marL="0" indent="0">
              <a:buNone/>
            </a:pP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SelectColumn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SelectRow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SelectCell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800" dirty="0"/>
              <a:t> — удобные методы для выполнения различных операций в таблице </a:t>
            </a:r>
            <a:r>
              <a:rPr lang="ru-RU" sz="2800" dirty="0" err="1"/>
              <a:t>Word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SelectCurrentAlignment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SelectCurrentFont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SelectCurrentIndent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 </a:t>
            </a:r>
            <a:r>
              <a:rPr lang="ru-RU" sz="28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SelectCurrentColor</a:t>
            </a:r>
            <a:r>
              <a:rPr lang="ru-RU" sz="28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800" dirty="0"/>
              <a:t> и т. п. — выделяют текст до изменения выравнивания, шрифта, отступа, цвета и т. п. Удобно использовать эти методы для форматирования или для выделения специальным образом добавленного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87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SetRange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4000" dirty="0"/>
              <a:t>— самый простой способ настроить выделение. Передаются номера первого и последнего символов того фрагмента текста, который нужно выделить. Нумерация начинается с 0</a:t>
            </a:r>
            <a:r>
              <a:rPr lang="en-US" sz="4000" dirty="0"/>
              <a:t>.</a:t>
            </a:r>
            <a:r>
              <a:rPr lang="ru-RU" sz="4000" dirty="0"/>
              <a:t> </a:t>
            </a:r>
          </a:p>
          <a:p>
            <a:pPr marL="0" indent="0">
              <a:buNone/>
            </a:pP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Sort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SortAscending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SortDescending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4000" dirty="0"/>
              <a:t> — позволяют отсортировать по алфавиту, датам и т. п. абзацы или столбцы в таблице (которые входят в выделение). </a:t>
            </a:r>
          </a:p>
          <a:p>
            <a:pPr marL="0" indent="0">
              <a:buNone/>
            </a:pP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ToggleCharacterCode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4000" dirty="0"/>
              <a:t> — позволяет ввести код служебного символа и тут же преобразовать его в символ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Unicode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4000" dirty="0"/>
              <a:t> </a:t>
            </a: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TypeText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4000" dirty="0"/>
              <a:t> — самый простой, надежный и часто используемый метод ввода текста. Принимает единственный параметр — текст, который нужно ввести. </a:t>
            </a:r>
          </a:p>
          <a:p>
            <a:pPr marL="0" indent="0">
              <a:buNone/>
            </a:pPr>
            <a:r>
              <a:rPr lang="ru-RU" sz="40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WholeStory</a:t>
            </a:r>
            <a:r>
              <a:rPr lang="ru-RU" sz="40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4000" dirty="0"/>
              <a:t>— выделяет текущую часть документа. Обычно используется, чтобы выделить текст документа без сносок, редакторской правки, колонтитулов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875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Объект </a:t>
            </a:r>
            <a:r>
              <a:rPr lang="ru-RU" sz="3600" b="1" i="1" dirty="0" err="1">
                <a:solidFill>
                  <a:srgbClr val="002060"/>
                </a:solidFill>
              </a:rPr>
              <a:t>Range</a:t>
            </a:r>
            <a:r>
              <a:rPr lang="ru-RU" sz="3600" b="1" dirty="0">
                <a:solidFill>
                  <a:srgbClr val="002060"/>
                </a:solidFill>
              </a:rPr>
              <a:t>, свойства и методы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dirty="0"/>
              <a:t>Чаще всего разработчиками для определения места ввода текста и навигации по документу используется объект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800" dirty="0"/>
              <a:t>. Для этих же целей можно использовать и объект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8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3800" dirty="0"/>
              <a:t> Главное отличие между этими объектами заключается в том, что объект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800" dirty="0">
                <a:latin typeface="Utsaah" pitchFamily="34" charset="0"/>
                <a:cs typeface="Utsaah" pitchFamily="34" charset="0"/>
              </a:rPr>
              <a:t> </a:t>
            </a:r>
            <a:r>
              <a:rPr lang="ru-RU" sz="3800" dirty="0"/>
              <a:t>может определить сам пользователь (выделив текст мышью), а объект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800" dirty="0"/>
              <a:t> можно определить только </a:t>
            </a:r>
            <a:r>
              <a:rPr lang="ru-RU" sz="3800" dirty="0" err="1"/>
              <a:t>программно</a:t>
            </a:r>
            <a:r>
              <a:rPr lang="ru-RU" sz="3800" dirty="0"/>
              <a:t>, независимо от текущего положения указателя и действий пользователя.</a:t>
            </a:r>
          </a:p>
          <a:p>
            <a:pPr marL="0" indent="0">
              <a:buNone/>
            </a:pPr>
            <a:r>
              <a:rPr lang="ru-RU" sz="3800" dirty="0"/>
              <a:t>Формальное определение объекта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800" dirty="0">
                <a:latin typeface="Utsaah" pitchFamily="34" charset="0"/>
                <a:cs typeface="Utsaah" pitchFamily="34" charset="0"/>
              </a:rPr>
              <a:t> - </a:t>
            </a:r>
            <a:r>
              <a:rPr lang="ru-RU" sz="3800" dirty="0"/>
              <a:t>программный объект, который представляет непрерывный фрагмент текста в документе. Этот объект не зависит от объекта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800" dirty="0"/>
              <a:t> — можете работать с объектом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800" dirty="0"/>
              <a:t>, не меняя текущего выделения. Он может не включать в себя ни одного символа (представлять собой указатель ввода текста).</a:t>
            </a:r>
          </a:p>
          <a:p>
            <a:pPr marL="0" indent="0">
              <a:buNone/>
            </a:pPr>
            <a:r>
              <a:rPr lang="ru-RU" sz="3800" dirty="0"/>
              <a:t>Объектов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800" dirty="0">
                <a:latin typeface="Utsaah" pitchFamily="34" charset="0"/>
                <a:cs typeface="Utsaah" pitchFamily="34" charset="0"/>
              </a:rPr>
              <a:t> </a:t>
            </a:r>
            <a:r>
              <a:rPr lang="ru-RU" sz="3800" dirty="0"/>
              <a:t>в каждый момент времени может быть сколько угодно, а объектов </a:t>
            </a:r>
            <a:r>
              <a:rPr lang="ru-RU" sz="3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800" dirty="0"/>
              <a:t> — только один.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73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65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 Способы создания объекта </a:t>
            </a:r>
            <a:r>
              <a:rPr lang="ru-RU" sz="6500" b="1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Range</a:t>
            </a:r>
            <a:endParaRPr lang="ru-RU" sz="65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ru-RU" sz="1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4000" dirty="0"/>
              <a:t>1. Воспользоваться методом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() </a:t>
            </a:r>
            <a:r>
              <a:rPr lang="ru-RU" sz="4000" dirty="0"/>
              <a:t>объекта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Document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4000" dirty="0"/>
              <a:t> В этом случае  потребуется передать номера начального и конечного символов диапазона, а также текст документа, в который будут отсчитываться эти символы. Например, создать диапазон, который будет включать в себя первые 10 символов документа, можно так:</a:t>
            </a:r>
          </a:p>
          <a:p>
            <a:pPr marL="0" indent="0">
              <a:buNone/>
            </a:pPr>
            <a:r>
              <a:rPr lang="ru-RU" sz="4000" dirty="0" err="1">
                <a:latin typeface="Utsaah" pitchFamily="34" charset="0"/>
                <a:cs typeface="Utsaah" pitchFamily="34" charset="0"/>
              </a:rPr>
              <a:t>Dim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rngDoc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As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endParaRPr lang="ru-RU" sz="40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4000" dirty="0" err="1">
                <a:latin typeface="Utsaah" pitchFamily="34" charset="0"/>
                <a:cs typeface="Utsaah" pitchFamily="34" charset="0"/>
              </a:rPr>
              <a:t>Set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rngDoc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=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ActiveDocument.Range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(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Start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:=0,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End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:=10)</a:t>
            </a:r>
          </a:p>
          <a:p>
            <a:pPr marL="0" indent="0">
              <a:buNone/>
            </a:pPr>
            <a:r>
              <a:rPr lang="ru-RU" sz="4000" dirty="0"/>
              <a:t>2. Воспользоваться свойством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000" dirty="0"/>
              <a:t>, которое предусмотрено для большого количества объектов (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Bookmark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,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,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Table-Row-Cell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,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Paragraph</a:t>
            </a:r>
            <a:r>
              <a:rPr lang="ru-RU" sz="4000" dirty="0"/>
              <a:t> и т. п.). В этом случае при помощи этого свойства получаем объект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000" dirty="0"/>
              <a:t>, представляющий данный объект;</a:t>
            </a:r>
          </a:p>
          <a:p>
            <a:pPr marL="0" indent="0">
              <a:buNone/>
            </a:pPr>
            <a:r>
              <a:rPr lang="ru-RU" sz="4000" dirty="0"/>
              <a:t>3. Воспользоваться большим количеством вспомогательных свойств (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Characters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,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Words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,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Sentences</a:t>
            </a:r>
            <a:r>
              <a:rPr lang="ru-RU" sz="4000" dirty="0"/>
              <a:t> и т. п.), которые делят текст на отрезки — объекты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000" dirty="0"/>
              <a:t>. Эти свойства возвращают коллекции объектов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000" dirty="0"/>
              <a:t>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292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4. Переопределить существующий объект </a:t>
            </a:r>
            <a:r>
              <a:rPr lang="ru-RU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dirty="0"/>
              <a:t>. Обычно для этой цели используется метод </a:t>
            </a:r>
            <a:r>
              <a:rPr lang="ru-RU" dirty="0" err="1">
                <a:latin typeface="Utsaah" pitchFamily="34" charset="0"/>
                <a:cs typeface="Utsaah" pitchFamily="34" charset="0"/>
              </a:rPr>
              <a:t>SetRange</a:t>
            </a:r>
            <a:r>
              <a:rPr lang="ru-RU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объекта </a:t>
            </a:r>
            <a:r>
              <a:rPr lang="ru-RU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5. Вначале создаете шаблон нужного документа (договора, приходного ордера, отчета и т. п.), в который при создании помещаете закладки в те места, где потом потребуется вставить данные. Затем программным способом для каждой закладки создается объект </a:t>
            </a:r>
            <a:r>
              <a:rPr lang="ru-RU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dirty="0"/>
              <a:t>, и уже с его помощью производится ввод информации (данные о заказчике, сумма в кассовом ордере и т. п.). </a:t>
            </a:r>
            <a:r>
              <a:rPr lang="ru-RU" b="1" dirty="0"/>
              <a:t>Этот метод является самым удобным в реальных приложениях.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80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Для целей отладки (чтобы убедиться, что объект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800" dirty="0"/>
              <a:t> действительно включает в себя тот фрагмент текста, который вы планировали) можно создавать на основе объекта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800" dirty="0"/>
              <a:t> объект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2800" dirty="0"/>
              <a:t> (т. е. выделять диапазон). Для этого у объекта</a:t>
            </a:r>
            <a:r>
              <a:rPr lang="ru-RU" sz="2800" dirty="0">
                <a:latin typeface="Utsaah" pitchFamily="34" charset="0"/>
                <a:cs typeface="Utsaah" pitchFamily="34" charset="0"/>
              </a:rPr>
              <a:t>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800" dirty="0"/>
              <a:t> предусмотрен метод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Select</a:t>
            </a:r>
            <a:r>
              <a:rPr lang="ru-RU" sz="2800" dirty="0">
                <a:latin typeface="Utsaah" pitchFamily="34" charset="0"/>
                <a:cs typeface="Utsaah" pitchFamily="34" charset="0"/>
              </a:rPr>
              <a:t>().</a:t>
            </a:r>
          </a:p>
          <a:p>
            <a:pPr marL="0" indent="0">
              <a:buNone/>
            </a:pPr>
            <a:r>
              <a:rPr lang="ru-RU" sz="2800" dirty="0"/>
              <a:t>Большая часть свойств и методов объекта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800" dirty="0"/>
              <a:t> совпадает с аналогичными свойствами и методами объекта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2800" dirty="0"/>
              <a:t>. Точно так же для объекта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800" dirty="0"/>
              <a:t> чаще всего используется одно-единственное свойство </a:t>
            </a:r>
            <a:r>
              <a:rPr lang="ru-RU" sz="2800" dirty="0" err="1">
                <a:latin typeface="Utsaah" pitchFamily="34" charset="0"/>
                <a:cs typeface="Utsaah" pitchFamily="34" charset="0"/>
              </a:rPr>
              <a:t>Text</a:t>
            </a:r>
            <a:r>
              <a:rPr lang="ru-RU" sz="2800" dirty="0"/>
              <a:t>, которое позволяет вставить в место в документе, представленное этим объектом, нужный текст.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6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002060"/>
                </a:solidFill>
              </a:rPr>
              <a:t>Методы объекта </a:t>
            </a:r>
            <a:r>
              <a:rPr lang="ru-RU" sz="3400" dirty="0"/>
              <a:t> </a:t>
            </a:r>
            <a:r>
              <a:rPr lang="ru-RU" sz="3400" b="1" i="1" dirty="0" err="1">
                <a:solidFill>
                  <a:srgbClr val="002060"/>
                </a:solidFill>
              </a:rPr>
              <a:t>Range</a:t>
            </a:r>
            <a:endParaRPr lang="ru-RU" sz="3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InsertDatabase</a:t>
            </a:r>
            <a:r>
              <a:rPr lang="ru-RU" sz="3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3300" dirty="0"/>
              <a:t> — самый простой метод вставить результат запроса к базе данных в файл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Word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3300" dirty="0"/>
              <a:t> Генерирует таблицу на основе возвращаемого результата запроса и вставляет ее в место, определенное объектом 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3300" dirty="0"/>
              <a:t> Умеет работать по ODBC, DDE, есть встроенные средства работы с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Access</a:t>
            </a:r>
            <a:r>
              <a:rPr lang="ru-RU" sz="3300" dirty="0"/>
              <a:t>. Возможности этого метода очень ограничены, поэтому рекомендуется использовать его только в самых простых случаях. Во всех остальных случаях лучше использовать объектную библиотеку ADO. Пример обращения к файлу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Access</a:t>
            </a:r>
            <a:r>
              <a:rPr lang="ru-RU" sz="3300" dirty="0"/>
              <a:t> средствами этого метода может выглядеть так:</a:t>
            </a:r>
          </a:p>
          <a:p>
            <a:pPr marL="0" indent="0">
              <a:buNone/>
            </a:pPr>
            <a:r>
              <a:rPr lang="ru-RU" sz="3300" dirty="0" err="1">
                <a:latin typeface="Utsaah" pitchFamily="34" charset="0"/>
                <a:cs typeface="Utsaah" pitchFamily="34" charset="0"/>
              </a:rPr>
              <a:t>With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Selection</a:t>
            </a:r>
            <a:endParaRPr lang="ru-RU" sz="33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33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Collapse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Direction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wdCollapseEnd</a:t>
            </a:r>
            <a:endParaRPr lang="ru-RU" sz="33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33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Range.InsertDatabase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_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Format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:=wdTableFormatSimple2,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Style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:=191, _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LinkToSource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False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, _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Connection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:="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Table.Поставщики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", _</a:t>
            </a:r>
          </a:p>
          <a:p>
            <a:pPr marL="0" indent="0">
              <a:buNone/>
            </a:pPr>
            <a:r>
              <a:rPr lang="ru-RU" sz="3300" dirty="0" err="1">
                <a:latin typeface="Utsaah" pitchFamily="34" charset="0"/>
                <a:cs typeface="Utsaah" pitchFamily="34" charset="0"/>
              </a:rPr>
              <a:t>DataSource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:="C:\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Program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Files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\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Microsoft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Office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\OFFICE11\SAMPLES\Борей.mdb"</a:t>
            </a:r>
          </a:p>
          <a:p>
            <a:pPr marL="0" indent="0">
              <a:buNone/>
            </a:pPr>
            <a:r>
              <a:rPr lang="ru-RU" sz="3300" dirty="0" err="1">
                <a:latin typeface="Utsaah" pitchFamily="34" charset="0"/>
                <a:cs typeface="Utsaah" pitchFamily="34" charset="0"/>
              </a:rPr>
              <a:t>End</a:t>
            </a:r>
            <a:r>
              <a:rPr lang="ru-RU" sz="3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300" dirty="0" err="1">
                <a:latin typeface="Utsaah" pitchFamily="34" charset="0"/>
                <a:cs typeface="Utsaah" pitchFamily="34" charset="0"/>
              </a:rPr>
              <a:t>With</a:t>
            </a:r>
            <a:endParaRPr lang="ru-RU" sz="33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11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IsEqual</a:t>
            </a:r>
            <a:r>
              <a:rPr lang="ru-RU" sz="2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300" dirty="0"/>
              <a:t> — сравнивает два объекта </a:t>
            </a:r>
            <a:r>
              <a:rPr lang="ru-RU" sz="2300" dirty="0" err="1"/>
              <a:t>Range</a:t>
            </a:r>
            <a:r>
              <a:rPr lang="ru-RU" sz="2300" dirty="0"/>
              <a:t> (или объект </a:t>
            </a:r>
            <a:r>
              <a:rPr lang="ru-RU" sz="2300" dirty="0" err="1"/>
              <a:t>Selection</a:t>
            </a:r>
            <a:r>
              <a:rPr lang="ru-RU" sz="2300" dirty="0"/>
              <a:t> и объект </a:t>
            </a:r>
            <a:r>
              <a:rPr lang="ru-RU" sz="2300" dirty="0" err="1"/>
              <a:t>Range</a:t>
            </a:r>
            <a:r>
              <a:rPr lang="ru-RU" sz="2300" dirty="0"/>
              <a:t>). Если совпадают начальная позиция в документе, конечная позиция и текст фрагмента, возвращается </a:t>
            </a:r>
            <a:r>
              <a:rPr lang="ru-RU" sz="2300" dirty="0" err="1"/>
              <a:t>True</a:t>
            </a:r>
            <a:r>
              <a:rPr lang="ru-RU" sz="2300" dirty="0"/>
              <a:t>.</a:t>
            </a:r>
          </a:p>
          <a:p>
            <a:pPr marL="0" indent="0">
              <a:buNone/>
            </a:pPr>
            <a:r>
              <a:rPr lang="ru-RU" sz="2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FoneticGuide</a:t>
            </a:r>
            <a:r>
              <a:rPr lang="ru-RU" sz="2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300" dirty="0"/>
              <a:t>— позволяет вставить транскрипцию над текстом в документе.</a:t>
            </a:r>
          </a:p>
          <a:p>
            <a:pPr marL="0" indent="0">
              <a:buNone/>
            </a:pPr>
            <a:r>
              <a:rPr lang="ru-RU" sz="2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Relocate</a:t>
            </a:r>
            <a:r>
              <a:rPr lang="ru-RU" sz="2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300" dirty="0"/>
              <a:t>— переставляет местами абзацы в диапазоне.</a:t>
            </a:r>
          </a:p>
          <a:p>
            <a:pPr marL="0" indent="0">
              <a:buNone/>
            </a:pPr>
            <a:r>
              <a:rPr lang="ru-RU" sz="2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</a:t>
            </a:r>
            <a:r>
              <a:rPr lang="ru-RU" sz="2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2300" dirty="0"/>
              <a:t> — как уже говорилось ранее, создает объект </a:t>
            </a:r>
            <a:r>
              <a:rPr lang="ru-RU" sz="2300" dirty="0" err="1"/>
              <a:t>Selection</a:t>
            </a:r>
            <a:r>
              <a:rPr lang="ru-RU" sz="2300" dirty="0"/>
              <a:t> на основе объекта 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300" dirty="0"/>
              <a:t> (т. е. просто выделяет весь текст в этом объекте). Очень удобно использовать для отладочных целей.</a:t>
            </a:r>
          </a:p>
          <a:p>
            <a:pPr marL="0" indent="0">
              <a:buNone/>
            </a:pPr>
            <a:r>
              <a:rPr lang="ru-RU" sz="23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SetRange</a:t>
            </a:r>
            <a:r>
              <a:rPr lang="ru-RU" sz="23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300" dirty="0"/>
              <a:t>— один из самых важных методов объекта 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2300" dirty="0"/>
              <a:t> Позволяет изменять этот объект. Например, получить объект 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300" dirty="0"/>
              <a:t>, в который будет входить текст от начала документа до текущей позиции курсора (или до конца выделения), можно при помощи команд:</a:t>
            </a:r>
          </a:p>
          <a:p>
            <a:pPr marL="0" indent="0">
              <a:buNone/>
            </a:pPr>
            <a:r>
              <a:rPr lang="ru-RU" sz="2300" dirty="0" err="1">
                <a:latin typeface="Utsaah" pitchFamily="34" charset="0"/>
                <a:cs typeface="Utsaah" pitchFamily="34" charset="0"/>
              </a:rPr>
              <a:t>Dim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MyRange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As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Range</a:t>
            </a:r>
            <a:endParaRPr lang="ru-RU" sz="23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2300" dirty="0" err="1">
                <a:latin typeface="Utsaah" pitchFamily="34" charset="0"/>
                <a:cs typeface="Utsaah" pitchFamily="34" charset="0"/>
              </a:rPr>
              <a:t>Set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MyRange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=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ActiveDocument.Range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(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Start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:=0,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End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:=0)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MyRange.SetRange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Start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MyRange.Start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,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End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Selection.End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300" dirty="0" err="1">
                <a:latin typeface="Utsaah" pitchFamily="34" charset="0"/>
                <a:cs typeface="Utsaah" pitchFamily="34" charset="0"/>
              </a:rPr>
              <a:t>MyRange.Select</a:t>
            </a:r>
            <a:r>
              <a:rPr lang="ru-RU" sz="2300" dirty="0">
                <a:latin typeface="Utsaah" pitchFamily="34" charset="0"/>
                <a:cs typeface="Utsaah" pitchFamily="34" charset="0"/>
              </a:rPr>
              <a:t> 'для демонстрации</a:t>
            </a:r>
          </a:p>
        </p:txBody>
      </p:sp>
    </p:spTree>
    <p:extLst>
      <p:ext uri="{BB962C8B-B14F-4D97-AF65-F5344CB8AC3E}">
        <p14:creationId xmlns:p14="http://schemas.microsoft.com/office/powerpoint/2010/main" val="299658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dirty="0"/>
              <a:t>После запуска приложения и активации нужного файла, следующее действие, которое выполняется чаще всего — ввод или редактирование текста в нужном месте.</a:t>
            </a:r>
          </a:p>
          <a:p>
            <a:pPr marL="0" indent="0">
              <a:buNone/>
            </a:pPr>
            <a:r>
              <a:rPr lang="ru-RU" sz="3400" dirty="0"/>
              <a:t>Для этого используются объекты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400" dirty="0"/>
              <a:t>,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400" dirty="0"/>
              <a:t> и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Bookmark</a:t>
            </a:r>
            <a:r>
              <a:rPr lang="ru-RU" sz="3400" dirty="0"/>
              <a:t>, которые  используются для своих задач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317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Объект </a:t>
            </a:r>
            <a:r>
              <a:rPr lang="en-US" b="1" i="1" dirty="0">
                <a:solidFill>
                  <a:srgbClr val="002060"/>
                </a:solidFill>
              </a:rPr>
              <a:t>Bookmark</a:t>
            </a:r>
            <a:br>
              <a:rPr lang="en-US" b="1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700" dirty="0"/>
              <a:t>Объект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Bookmark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 </a:t>
            </a:r>
            <a:r>
              <a:rPr lang="ru-RU" sz="3700" dirty="0"/>
              <a:t>— это просто закладка. На практике это самый удобный способ навигации по документам, созданных при помощи шаблонов (например, отчетов). Если документ создан на основе шаблона, то все закладки, которые были определены в этом шаблоне, будут определены и в созданном на его основе документе.</a:t>
            </a:r>
          </a:p>
          <a:p>
            <a:pPr marL="0" indent="0">
              <a:buNone/>
            </a:pPr>
            <a:r>
              <a:rPr lang="ru-RU" sz="3700" dirty="0"/>
              <a:t>Создать закладку (с помощью меню </a:t>
            </a:r>
            <a:r>
              <a:rPr lang="ru-RU" sz="3700" b="1" dirty="0"/>
              <a:t>Вставка | Закладка</a:t>
            </a:r>
            <a:r>
              <a:rPr lang="ru-RU" sz="3700" dirty="0"/>
              <a:t>) намного проще, чем считать количество символов для объекта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700" dirty="0"/>
              <a:t> от начала документа, абзаца или предложения или выполнять операции 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Move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() (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MoveDown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(),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MoveRight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(),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MoveNext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()) </a:t>
            </a:r>
          </a:p>
          <a:p>
            <a:pPr marL="0" indent="0">
              <a:buNone/>
            </a:pPr>
            <a:r>
              <a:rPr lang="ru-RU" sz="3700" dirty="0"/>
              <a:t>для объекта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597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Функциональность объекта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Bookmark</a:t>
            </a:r>
            <a:r>
              <a:rPr lang="ru-RU" dirty="0"/>
              <a:t> невелика. Свойств и методов у этого объекта намного меньше, чем у объектов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dirty="0"/>
              <a:t> и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dirty="0"/>
              <a:t>. Создавать объекты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Bookmark</a:t>
            </a:r>
            <a:r>
              <a:rPr lang="ru-RU" dirty="0"/>
              <a:t> программным способом необязательно, но если есть необходимость, то можно использовать метод 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Add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коллекции 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Bookmarks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:</a:t>
            </a:r>
          </a:p>
          <a:p>
            <a:pPr marL="0" indent="0">
              <a:buNone/>
            </a:pPr>
            <a:r>
              <a:rPr lang="ru-RU" sz="3700" dirty="0" err="1">
                <a:latin typeface="Utsaah" pitchFamily="34" charset="0"/>
                <a:cs typeface="Utsaah" pitchFamily="34" charset="0"/>
              </a:rPr>
              <a:t>ThisDocument.Bookmarks.Add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Name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:="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temp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", 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7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3700" dirty="0" err="1">
                <a:latin typeface="Utsaah" pitchFamily="34" charset="0"/>
                <a:cs typeface="Utsaah" pitchFamily="34" charset="0"/>
              </a:rPr>
              <a:t>Selection.Range</a:t>
            </a:r>
            <a:endParaRPr lang="ru-RU" sz="3700" dirty="0">
              <a:latin typeface="Utsaah" pitchFamily="34" charset="0"/>
              <a:cs typeface="Utsaah" pitchFamily="34" charset="0"/>
            </a:endParaRPr>
          </a:p>
          <a:p>
            <a:endParaRPr lang="ru-RU" sz="37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3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3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Основные свойства объекта</a:t>
            </a:r>
            <a:r>
              <a:rPr lang="ru-RU" sz="3400" dirty="0"/>
              <a:t> </a:t>
            </a:r>
            <a:r>
              <a:rPr lang="en-US" b="1" i="1" dirty="0">
                <a:solidFill>
                  <a:srgbClr val="002060"/>
                </a:solidFill>
              </a:rPr>
              <a:t>Bookmark</a:t>
            </a:r>
            <a:r>
              <a:rPr lang="en-US" sz="3400" dirty="0">
                <a:latin typeface="Utsaah" pitchFamily="34" charset="0"/>
                <a:cs typeface="Utsaah" pitchFamily="34" charset="0"/>
              </a:rPr>
              <a:t>:</a:t>
            </a:r>
            <a:endParaRPr lang="ru-RU" sz="3400" dirty="0"/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Empty</a:t>
            </a:r>
            <a:r>
              <a:rPr lang="ru-RU" sz="3400" dirty="0"/>
              <a:t> — если это свойство возвращает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True</a:t>
            </a:r>
            <a:r>
              <a:rPr lang="ru-RU" sz="3400" dirty="0"/>
              <a:t>, то закладка указывает на указатель вставки, а не на текст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Name</a:t>
            </a:r>
            <a:r>
              <a:rPr lang="ru-RU" sz="3400" dirty="0"/>
              <a:t> — имя закладки. Очень удобно, что найти нужную закладку в коллекции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Bookmarks</a:t>
            </a:r>
            <a:r>
              <a:rPr lang="ru-RU" sz="3400" dirty="0"/>
              <a:t> можно не только при помощи индекса (номера) закладки, но и по ее имени.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Range</a:t>
            </a:r>
            <a:r>
              <a:rPr lang="ru-RU" sz="3400" dirty="0"/>
              <a:t> — возвращает объект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3400" dirty="0"/>
              <a:t> на месте этой закладки.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Start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,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End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,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StoryType</a:t>
            </a:r>
            <a:r>
              <a:rPr lang="ru-RU" sz="3400" dirty="0"/>
              <a:t> — эти свойства аналогичны таким же у объекта 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400" dirty="0">
                <a:latin typeface="Utsaah" pitchFamily="34" charset="0"/>
                <a:cs typeface="Utsaah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09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u-RU" b="1" dirty="0">
                <a:solidFill>
                  <a:srgbClr val="002060"/>
                </a:solidFill>
              </a:rPr>
              <a:t>Методы объекта </a:t>
            </a:r>
            <a:r>
              <a:rPr lang="ru-RU" b="1" i="1" dirty="0" err="1">
                <a:solidFill>
                  <a:srgbClr val="002060"/>
                </a:solidFill>
              </a:rPr>
              <a:t>Bookmark</a:t>
            </a:r>
            <a:r>
              <a:rPr lang="ru-RU" dirty="0"/>
              <a:t> 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Copy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— создает закладку на основе существующей.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Delete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— удаляет закладку.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Select</a:t>
            </a:r>
            <a:r>
              <a:rPr lang="ru-RU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dirty="0"/>
              <a:t> — выделяет то, на что ссылается закладка.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4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Объект  </a:t>
            </a:r>
            <a:r>
              <a:rPr lang="ru-RU" b="1" i="1" dirty="0" err="1">
                <a:solidFill>
                  <a:srgbClr val="002060"/>
                </a:solidFill>
              </a:rPr>
              <a:t>Selection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dirty="0"/>
              <a:t>Обычно перед тем, как что-либо сделать в окне документа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Word</a:t>
            </a:r>
            <a:r>
              <a:rPr lang="ru-RU" sz="4000" dirty="0"/>
              <a:t>, пользователь либо выделяет нужный фрагмент текста, либо переставляет указатель вставки текста в нужное место. Объект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4000" dirty="0"/>
              <a:t> представляет именно такой выделенный участок текста (а если ничего не выделено пользователем, то место, где находится указатель вставки). </a:t>
            </a:r>
          </a:p>
          <a:p>
            <a:pPr marL="0" indent="0">
              <a:buNone/>
            </a:pPr>
            <a:r>
              <a:rPr lang="ru-RU" sz="4000" dirty="0"/>
              <a:t>Создавать объект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4000" dirty="0"/>
              <a:t> и получать на него ссылку в переменную не нужно, так как  в документе может быть только один объект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</a:t>
            </a:r>
            <a:r>
              <a:rPr lang="en-US" sz="4000" dirty="0">
                <a:latin typeface="Utsaah" pitchFamily="34" charset="0"/>
                <a:cs typeface="Utsaah" pitchFamily="34" charset="0"/>
              </a:rPr>
              <a:t>, 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который </a:t>
            </a:r>
            <a:r>
              <a:rPr lang="ru-RU" sz="4000" dirty="0"/>
              <a:t>создается автоматически при запуске 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Word</a:t>
            </a:r>
            <a:r>
              <a:rPr lang="ru-RU" sz="4000" dirty="0"/>
              <a:t>. Обращаться к нему можно так:</a:t>
            </a:r>
            <a:endParaRPr lang="en-US" sz="4000" dirty="0"/>
          </a:p>
          <a:p>
            <a:pPr marL="0" indent="0">
              <a:buNone/>
            </a:pPr>
            <a:r>
              <a:rPr lang="ru-RU" sz="4000" dirty="0" err="1">
                <a:latin typeface="Utsaah" pitchFamily="34" charset="0"/>
                <a:cs typeface="Utsaah" pitchFamily="34" charset="0"/>
              </a:rPr>
              <a:t>Application.Selection.Text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= "Вставляемый текст"</a:t>
            </a:r>
          </a:p>
          <a:p>
            <a:pPr marL="0" indent="0">
              <a:buNone/>
            </a:pPr>
            <a:r>
              <a:rPr lang="ru-RU" sz="4000" dirty="0"/>
              <a:t>или:</a:t>
            </a:r>
          </a:p>
          <a:p>
            <a:pPr marL="0" indent="0">
              <a:buNone/>
            </a:pP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Selection.Text</a:t>
            </a:r>
            <a:r>
              <a:rPr lang="ru-RU" sz="4000" dirty="0">
                <a:latin typeface="Utsaah" pitchFamily="34" charset="0"/>
                <a:cs typeface="Utsaah" pitchFamily="34" charset="0"/>
              </a:rPr>
              <a:t> = "Вставляемый текст"</a:t>
            </a:r>
          </a:p>
          <a:p>
            <a:pPr marL="0" indent="0">
              <a:buNone/>
            </a:pPr>
            <a:r>
              <a:rPr lang="ru-RU" sz="4000" dirty="0"/>
              <a:t>Обычно нужно правильно определить то место, на которое указывает объект </a:t>
            </a:r>
            <a:r>
              <a:rPr lang="ru-RU" sz="40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4000" dirty="0"/>
              <a:t>, чтобы выделить нужный участок текста или точку для ввода.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84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Свойства объекта  </a:t>
            </a:r>
            <a:r>
              <a:rPr lang="ru-RU" b="1" i="1" dirty="0" err="1">
                <a:solidFill>
                  <a:srgbClr val="002060"/>
                </a:solidFill>
              </a:rPr>
              <a:t>Selection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Bookmarks</a:t>
            </a:r>
            <a:r>
              <a:rPr lang="ru-RU" sz="2600" dirty="0"/>
              <a:t> — возвращает коллекцию </a:t>
            </a:r>
            <a:r>
              <a:rPr lang="ru-RU" sz="2600" dirty="0" err="1"/>
              <a:t>Bookmarks</a:t>
            </a:r>
            <a:r>
              <a:rPr lang="ru-RU" sz="2600" dirty="0"/>
              <a:t>, т. е. все закладки</a:t>
            </a:r>
            <a:r>
              <a:rPr lang="en-US" sz="2600" dirty="0"/>
              <a:t> (</a:t>
            </a:r>
            <a:r>
              <a:rPr lang="en-US" sz="2600" dirty="0" err="1">
                <a:solidFill>
                  <a:srgbClr val="00823B"/>
                </a:solidFill>
              </a:rPr>
              <a:t>marcaje</a:t>
            </a:r>
            <a:r>
              <a:rPr lang="en-US" sz="2600" dirty="0"/>
              <a:t>)</a:t>
            </a:r>
            <a:r>
              <a:rPr lang="ru-RU" sz="2600" dirty="0"/>
              <a:t>, которые имеются в выделенном фрагменте текста. Закладки — один из самых часто используемых объектов в приложениях VBA с использованием </a:t>
            </a:r>
            <a:r>
              <a:rPr lang="ru-RU" sz="2600" dirty="0" err="1"/>
              <a:t>Word</a:t>
            </a:r>
            <a:r>
              <a:rPr lang="ru-RU" sz="2600" dirty="0"/>
              <a:t>. </a:t>
            </a:r>
          </a:p>
          <a:p>
            <a:pPr marL="0" indent="0">
              <a:buNone/>
            </a:pPr>
            <a:r>
              <a:rPr lang="ru-RU" sz="26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Start</a:t>
            </a:r>
            <a:r>
              <a:rPr lang="ru-RU" sz="26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 </a:t>
            </a:r>
            <a:r>
              <a:rPr lang="ru-RU" sz="2600" dirty="0"/>
              <a:t>и</a:t>
            </a:r>
            <a:r>
              <a:rPr lang="ru-RU" sz="26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 </a:t>
            </a:r>
            <a:r>
              <a:rPr lang="ru-RU" sz="26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End</a:t>
            </a:r>
            <a:r>
              <a:rPr lang="ru-RU" sz="2600" dirty="0"/>
              <a:t> — определяют номера первого и последнего символа в выделении (по отношению к тексту документа или другим его частям, например, к сноске). Первая позиция в тексте документа — всегда 0. </a:t>
            </a:r>
          </a:p>
          <a:p>
            <a:pPr marL="0" indent="0">
              <a:buNone/>
            </a:pPr>
            <a:r>
              <a:rPr lang="ru-RU" sz="26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ExtendMode</a:t>
            </a:r>
            <a:r>
              <a:rPr lang="ru-RU" sz="2600" dirty="0"/>
              <a:t> — переключает пользователя в режим выделения текста, когда нажатие клавиш со стрелками </a:t>
            </a:r>
            <a:r>
              <a:rPr lang="ru-RU" sz="2600" dirty="0">
                <a:latin typeface="Utsaah" pitchFamily="34" charset="0"/>
                <a:cs typeface="Utsaah" pitchFamily="34" charset="0"/>
              </a:rPr>
              <a:t>&lt;</a:t>
            </a:r>
            <a:r>
              <a:rPr lang="ru-RU" sz="2600" dirty="0" err="1">
                <a:latin typeface="Utsaah" pitchFamily="34" charset="0"/>
                <a:cs typeface="Utsaah" pitchFamily="34" charset="0"/>
              </a:rPr>
              <a:t>Home</a:t>
            </a:r>
            <a:r>
              <a:rPr lang="ru-RU" sz="2600" dirty="0">
                <a:latin typeface="Utsaah" pitchFamily="34" charset="0"/>
                <a:cs typeface="Utsaah" pitchFamily="34" charset="0"/>
              </a:rPr>
              <a:t>&gt; </a:t>
            </a:r>
            <a:r>
              <a:rPr lang="ru-RU" sz="2600" dirty="0"/>
              <a:t>и &lt;</a:t>
            </a:r>
            <a:r>
              <a:rPr lang="ru-RU" sz="2600" dirty="0" err="1">
                <a:latin typeface="Utsaah" pitchFamily="34" charset="0"/>
                <a:cs typeface="Utsaah" pitchFamily="34" charset="0"/>
              </a:rPr>
              <a:t>End</a:t>
            </a:r>
            <a:r>
              <a:rPr lang="ru-RU" sz="2600" dirty="0">
                <a:latin typeface="Utsaah" pitchFamily="34" charset="0"/>
                <a:cs typeface="Utsaah" pitchFamily="34" charset="0"/>
              </a:rPr>
              <a:t>&gt;</a:t>
            </a:r>
            <a:r>
              <a:rPr lang="ru-RU" sz="2600" dirty="0"/>
              <a:t> приводит не к перемещению указателя ввода, а к изменению выделения.</a:t>
            </a:r>
          </a:p>
          <a:p>
            <a:pPr marL="0" indent="0">
              <a:buNone/>
            </a:pPr>
            <a:r>
              <a:rPr lang="ru-RU" sz="26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Find</a:t>
            </a:r>
            <a:r>
              <a:rPr lang="ru-RU" sz="2600" dirty="0"/>
              <a:t> — очень важное свойство, которое возвращает объект </a:t>
            </a:r>
            <a:r>
              <a:rPr lang="ru-RU" sz="2600" dirty="0" err="1">
                <a:latin typeface="Utsaah" pitchFamily="34" charset="0"/>
                <a:cs typeface="Utsaah" pitchFamily="34" charset="0"/>
              </a:rPr>
              <a:t>Find</a:t>
            </a:r>
            <a:r>
              <a:rPr lang="ru-RU" sz="26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2600" dirty="0"/>
              <a:t> 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347297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Flags</a:t>
            </a:r>
            <a:r>
              <a:rPr lang="ru-RU" sz="2900" dirty="0"/>
              <a:t> — позволяет проверить или изменить некоторые моменты, связанные с выделением: является ли оно активным, находится ли в конце строки и т. п.</a:t>
            </a:r>
          </a:p>
          <a:p>
            <a:pPr marL="0" indent="0">
              <a:buNone/>
            </a:pPr>
            <a:r>
              <a:rPr lang="ru-RU" sz="29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Font</a:t>
            </a:r>
            <a:r>
              <a:rPr lang="ru-RU" sz="29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 </a:t>
            </a:r>
            <a:r>
              <a:rPr lang="ru-RU" sz="2900" dirty="0"/>
              <a:t>— возвращает объект </a:t>
            </a:r>
            <a:r>
              <a:rPr lang="ru-RU" sz="2900" dirty="0" err="1">
                <a:latin typeface="Utsaah" pitchFamily="34" charset="0"/>
                <a:cs typeface="Utsaah" pitchFamily="34" charset="0"/>
              </a:rPr>
              <a:t>Font</a:t>
            </a:r>
            <a:r>
              <a:rPr lang="ru-RU" sz="2900" dirty="0"/>
              <a:t>, при помощи которого можно управлять оформлением текста в выделении. Доступны все возможности, которые есть на графическом интерфейсе в меню Формат | Шрифт. Например, чтобы назначить выделенному тексту шрифт </a:t>
            </a:r>
            <a:r>
              <a:rPr lang="ru-RU" sz="2900" dirty="0" err="1"/>
              <a:t>Arial</a:t>
            </a:r>
            <a:r>
              <a:rPr lang="ru-RU" sz="2900" dirty="0"/>
              <a:t> 10 </a:t>
            </a:r>
            <a:r>
              <a:rPr lang="ru-RU" sz="2900" dirty="0" err="1"/>
              <a:t>pt</a:t>
            </a:r>
            <a:r>
              <a:rPr lang="ru-RU" sz="2900" dirty="0"/>
              <a:t>, можно использовать код:</a:t>
            </a:r>
          </a:p>
          <a:p>
            <a:pPr marL="0" indent="0">
              <a:buNone/>
            </a:pPr>
            <a:r>
              <a:rPr lang="en-US" sz="2900" dirty="0" err="1">
                <a:latin typeface="Utsaah" pitchFamily="34" charset="0"/>
                <a:cs typeface="Utsaah" pitchFamily="34" charset="0"/>
              </a:rPr>
              <a:t>Selection.Font.Name</a:t>
            </a:r>
            <a:r>
              <a:rPr lang="en-US" sz="2900" dirty="0">
                <a:latin typeface="Utsaah" pitchFamily="34" charset="0"/>
                <a:cs typeface="Utsaah" pitchFamily="34" charset="0"/>
              </a:rPr>
              <a:t> = "Arial"</a:t>
            </a:r>
          </a:p>
          <a:p>
            <a:pPr marL="0" indent="0">
              <a:buNone/>
            </a:pPr>
            <a:r>
              <a:rPr lang="en-US" sz="2900" dirty="0" err="1">
                <a:latin typeface="Utsaah" pitchFamily="34" charset="0"/>
                <a:cs typeface="Utsaah" pitchFamily="34" charset="0"/>
              </a:rPr>
              <a:t>Selection.Font.Size</a:t>
            </a:r>
            <a:r>
              <a:rPr lang="en-US" sz="2900" dirty="0">
                <a:latin typeface="Utsaah" pitchFamily="34" charset="0"/>
                <a:cs typeface="Utsaah" pitchFamily="34" charset="0"/>
              </a:rPr>
              <a:t> = 10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72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Information</a:t>
            </a:r>
            <a:r>
              <a:rPr lang="ru-RU" sz="4200" dirty="0"/>
              <a:t> — важнейшее свойство для целей проверок. Возвращает огромное количество информации о выделении (в какой части документа, внутри таблицы или нет, включены ли клавиши </a:t>
            </a:r>
            <a:r>
              <a:rPr lang="ru-RU" sz="4200" dirty="0">
                <a:latin typeface="Utsaah" pitchFamily="34" charset="0"/>
                <a:cs typeface="Utsaah" pitchFamily="34" charset="0"/>
              </a:rPr>
              <a:t>&lt;</a:t>
            </a:r>
            <a:r>
              <a:rPr lang="ru-RU" sz="4200" dirty="0" err="1">
                <a:latin typeface="Utsaah" pitchFamily="34" charset="0"/>
                <a:cs typeface="Utsaah" pitchFamily="34" charset="0"/>
              </a:rPr>
              <a:t>CapsLock</a:t>
            </a:r>
            <a:r>
              <a:rPr lang="ru-RU" sz="4200" dirty="0">
                <a:latin typeface="Utsaah" pitchFamily="34" charset="0"/>
                <a:cs typeface="Utsaah" pitchFamily="34" charset="0"/>
              </a:rPr>
              <a:t>&gt; </a:t>
            </a:r>
            <a:r>
              <a:rPr lang="ru-RU" sz="4200" dirty="0"/>
              <a:t>и </a:t>
            </a:r>
            <a:r>
              <a:rPr lang="ru-RU" sz="4200" dirty="0">
                <a:latin typeface="Utsaah" pitchFamily="34" charset="0"/>
                <a:cs typeface="Utsaah" pitchFamily="34" charset="0"/>
              </a:rPr>
              <a:t>&lt;</a:t>
            </a:r>
            <a:r>
              <a:rPr lang="ru-RU" sz="4200" dirty="0" err="1">
                <a:latin typeface="Utsaah" pitchFamily="34" charset="0"/>
                <a:cs typeface="Utsaah" pitchFamily="34" charset="0"/>
              </a:rPr>
              <a:t>NumLock</a:t>
            </a:r>
            <a:r>
              <a:rPr lang="ru-RU" sz="4200" dirty="0"/>
              <a:t>&gt;, включен ли режим "Замена" при вводе текста, на какой странице находится выделение и сколько страниц и т. п.).</a:t>
            </a:r>
          </a:p>
          <a:p>
            <a:pPr marL="0" indent="0">
              <a:buNone/>
            </a:pPr>
            <a:r>
              <a:rPr lang="ru-RU" sz="4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IPAtEndOfLine</a:t>
            </a:r>
            <a:r>
              <a:rPr lang="ru-RU" sz="4200" dirty="0"/>
              <a:t> — возвращает </a:t>
            </a:r>
            <a:r>
              <a:rPr lang="ru-RU" sz="4200" dirty="0" err="1">
                <a:latin typeface="Utsaah" pitchFamily="34" charset="0"/>
                <a:cs typeface="Utsaah" pitchFamily="34" charset="0"/>
              </a:rPr>
              <a:t>True</a:t>
            </a:r>
            <a:r>
              <a:rPr lang="ru-RU" sz="4200" dirty="0"/>
              <a:t>, если курсор ввода текста (</a:t>
            </a:r>
            <a:r>
              <a:rPr lang="ru-RU" sz="4200" i="1" dirty="0" err="1"/>
              <a:t>insertion</a:t>
            </a:r>
            <a:r>
              <a:rPr lang="ru-RU" sz="4200" i="1" dirty="0"/>
              <a:t> </a:t>
            </a:r>
            <a:r>
              <a:rPr lang="ru-RU" sz="4200" i="1" dirty="0" err="1"/>
              <a:t>point</a:t>
            </a:r>
            <a:r>
              <a:rPr lang="ru-RU" sz="4200" i="1" dirty="0"/>
              <a:t> </a:t>
            </a:r>
            <a:r>
              <a:rPr lang="ru-RU" sz="4200" dirty="0"/>
              <a:t>— IP) находится в конце строки (в крайнем правом положении при выравнивании).</a:t>
            </a:r>
          </a:p>
          <a:p>
            <a:pPr marL="0" indent="0">
              <a:buNone/>
            </a:pPr>
            <a:r>
              <a:rPr lang="ru-RU" sz="4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LanguageId</a:t>
            </a:r>
            <a:r>
              <a:rPr lang="ru-RU" sz="4200" dirty="0"/>
              <a:t> — позволяет пометить выделение, как написанное на определенном языке. Правильное определение языка позволяет избежать проблем при проверке орфографии.</a:t>
            </a:r>
          </a:p>
          <a:p>
            <a:pPr marL="0" indent="0">
              <a:buNone/>
            </a:pPr>
            <a:r>
              <a:rPr lang="ru-RU" sz="4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NoProofing</a:t>
            </a:r>
            <a:r>
              <a:rPr lang="ru-RU" sz="4200" dirty="0"/>
              <a:t> — отменяет для выделения проверку орфографии и грамматики.  Рекомендуется помечать таким образом текст с программным кодом, списками фамилий, названиями фирм, специфическими терминами и т. п.</a:t>
            </a:r>
          </a:p>
          <a:p>
            <a:pPr marL="0" indent="0">
              <a:buNone/>
            </a:pPr>
            <a:r>
              <a:rPr lang="ru-RU" sz="4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Range</a:t>
            </a:r>
            <a:r>
              <a:rPr lang="ru-RU" sz="4200" dirty="0"/>
              <a:t> — создает из выделения объект </a:t>
            </a:r>
            <a:r>
              <a:rPr lang="ru-RU" sz="42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4200" dirty="0">
                <a:latin typeface="Utsaah" pitchFamily="34" charset="0"/>
                <a:cs typeface="Utsaah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46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StoryType</a:t>
            </a:r>
            <a:r>
              <a:rPr lang="ru-RU" sz="2200" dirty="0"/>
              <a:t> — определяет тип текста документа, в котором находится выделение.</a:t>
            </a:r>
          </a:p>
          <a:p>
            <a:pPr marL="0" indent="0">
              <a:buNone/>
            </a:pPr>
            <a:r>
              <a:rPr lang="ru-RU" sz="2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Text</a:t>
            </a:r>
            <a:r>
              <a:rPr lang="ru-RU" sz="2200" dirty="0"/>
              <a:t> — самое важное свойство объекта </a:t>
            </a:r>
            <a:r>
              <a:rPr lang="ru-RU" sz="22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2200" dirty="0"/>
              <a:t>. Позволяет ввести текст на месте выделения (или в том месте, где стоит указатель). Например, чтобы 100 раз напечатать текст "Привет!", можно воспользоваться кодом:</a:t>
            </a:r>
          </a:p>
          <a:p>
            <a:pPr marL="0" indent="0">
              <a:buNone/>
            </a:pPr>
            <a:r>
              <a:rPr lang="ru-RU" sz="2200" dirty="0" err="1">
                <a:latin typeface="Utsaah" pitchFamily="34" charset="0"/>
                <a:cs typeface="Utsaah" pitchFamily="34" charset="0"/>
              </a:rPr>
              <a:t>For</a:t>
            </a:r>
            <a:r>
              <a:rPr lang="ru-RU" sz="2200" dirty="0">
                <a:latin typeface="Utsaah" pitchFamily="34" charset="0"/>
                <a:cs typeface="Utsaah" pitchFamily="34" charset="0"/>
              </a:rPr>
              <a:t> i = 0 </a:t>
            </a:r>
            <a:r>
              <a:rPr lang="ru-RU" sz="2200" dirty="0" err="1">
                <a:latin typeface="Utsaah" pitchFamily="34" charset="0"/>
                <a:cs typeface="Utsaah" pitchFamily="34" charset="0"/>
              </a:rPr>
              <a:t>To</a:t>
            </a:r>
            <a:r>
              <a:rPr lang="ru-RU" sz="2200" dirty="0">
                <a:latin typeface="Utsaah" pitchFamily="34" charset="0"/>
                <a:cs typeface="Utsaah" pitchFamily="34" charset="0"/>
              </a:rPr>
              <a:t> 100</a:t>
            </a:r>
          </a:p>
          <a:p>
            <a:pPr marL="0" indent="0">
              <a:buNone/>
            </a:pPr>
            <a:r>
              <a:rPr lang="ru-RU" sz="2200" dirty="0" err="1">
                <a:latin typeface="Utsaah" pitchFamily="34" charset="0"/>
                <a:cs typeface="Utsaah" pitchFamily="34" charset="0"/>
              </a:rPr>
              <a:t>Selection.Text</a:t>
            </a:r>
            <a:r>
              <a:rPr lang="ru-RU" sz="2200" dirty="0">
                <a:latin typeface="Utsaah" pitchFamily="34" charset="0"/>
                <a:cs typeface="Utsaah" pitchFamily="34" charset="0"/>
              </a:rPr>
              <a:t> = "Привет!"</a:t>
            </a:r>
          </a:p>
          <a:p>
            <a:pPr marL="0" indent="0">
              <a:buNone/>
            </a:pPr>
            <a:r>
              <a:rPr lang="ru-RU" sz="2200" dirty="0" err="1">
                <a:latin typeface="Utsaah" pitchFamily="34" charset="0"/>
                <a:cs typeface="Utsaah" pitchFamily="34" charset="0"/>
              </a:rPr>
              <a:t>Selection.EndOf</a:t>
            </a:r>
            <a:endParaRPr lang="ru-RU" sz="22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2200" dirty="0" err="1">
                <a:latin typeface="Utsaah" pitchFamily="34" charset="0"/>
                <a:cs typeface="Utsaah" pitchFamily="34" charset="0"/>
              </a:rPr>
              <a:t>Next</a:t>
            </a:r>
            <a:endParaRPr lang="ru-RU" sz="22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2200" dirty="0"/>
              <a:t>Метод </a:t>
            </a:r>
            <a:r>
              <a:rPr lang="ru-RU" sz="2200" dirty="0" err="1">
                <a:latin typeface="Utsaah" pitchFamily="34" charset="0"/>
                <a:cs typeface="Utsaah" pitchFamily="34" charset="0"/>
              </a:rPr>
              <a:t>EndOf</a:t>
            </a:r>
            <a:r>
              <a:rPr lang="ru-RU" sz="2200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sz="2200" dirty="0"/>
              <a:t> здесь позволяет перейти в конец текущего выделения. </a:t>
            </a:r>
          </a:p>
          <a:p>
            <a:pPr marL="0" indent="0">
              <a:buNone/>
            </a:pPr>
            <a:r>
              <a:rPr lang="ru-RU" sz="2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Type</a:t>
            </a:r>
            <a:r>
              <a:rPr lang="ru-RU" sz="2200" dirty="0"/>
              <a:t> — еще одно проверочное свойство, которое позволяет предупредить ошибку, если пользователь выделил что-то неположенное</a:t>
            </a:r>
          </a:p>
          <a:p>
            <a:pPr marL="0" indent="0">
              <a:buNone/>
            </a:pPr>
            <a:r>
              <a:rPr lang="ru-RU" sz="22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Words</a:t>
            </a:r>
            <a:r>
              <a:rPr lang="ru-RU" sz="2200" dirty="0"/>
              <a:t> — позволяет вернуть коллекцию </a:t>
            </a:r>
            <a:r>
              <a:rPr lang="ru-RU" sz="2200" dirty="0" err="1">
                <a:latin typeface="Utsaah" pitchFamily="34" charset="0"/>
                <a:cs typeface="Utsaah" pitchFamily="34" charset="0"/>
              </a:rPr>
              <a:t>Words</a:t>
            </a:r>
            <a:r>
              <a:rPr lang="ru-RU" sz="2200" dirty="0">
                <a:latin typeface="Utsaah" pitchFamily="34" charset="0"/>
                <a:cs typeface="Utsaah" pitchFamily="34" charset="0"/>
              </a:rPr>
              <a:t>.</a:t>
            </a:r>
            <a:r>
              <a:rPr lang="ru-RU" sz="2200" dirty="0"/>
              <a:t> Эта коллекция состоит из набора объектов </a:t>
            </a:r>
            <a:r>
              <a:rPr lang="ru-RU" sz="2200" dirty="0" err="1">
                <a:latin typeface="Utsaah" pitchFamily="34" charset="0"/>
                <a:cs typeface="Utsaah" pitchFamily="34" charset="0"/>
              </a:rPr>
              <a:t>Range</a:t>
            </a:r>
            <a:r>
              <a:rPr lang="ru-RU" sz="2200" dirty="0"/>
              <a:t>, каждому из которых соответствует слово в выделенном тексте.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31243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Методы объекта  </a:t>
            </a:r>
            <a:r>
              <a:rPr lang="ru-RU" b="1" i="1" dirty="0" err="1">
                <a:solidFill>
                  <a:srgbClr val="002060"/>
                </a:solidFill>
              </a:rPr>
              <a:t>Selection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Calculate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3400" dirty="0"/>
              <a:t> — позволяет посчитать математическое выражение прямо в процессе ввода текста и вернуть его результат (используя только тип данных </a:t>
            </a:r>
            <a:r>
              <a:rPr lang="ru-RU" sz="3400" dirty="0" err="1"/>
              <a:t>Single</a:t>
            </a:r>
            <a:r>
              <a:rPr lang="ru-RU" sz="3400" dirty="0"/>
              <a:t>).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ClearFormatting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3400" dirty="0"/>
              <a:t> — очищает форматирование (и на уровне текста, и на уровне параграфа). Этот метод можно применять не только для объекта 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Selection</a:t>
            </a:r>
            <a:r>
              <a:rPr lang="ru-RU" sz="3400" dirty="0"/>
              <a:t>, но и для объектов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Find</a:t>
            </a:r>
            <a:r>
              <a:rPr lang="ru-RU" sz="3400" dirty="0"/>
              <a:t> и </a:t>
            </a:r>
            <a:r>
              <a:rPr lang="ru-RU" sz="3400" dirty="0" err="1">
                <a:latin typeface="Utsaah" pitchFamily="34" charset="0"/>
                <a:cs typeface="Utsaah" pitchFamily="34" charset="0"/>
              </a:rPr>
              <a:t>Replace</a:t>
            </a:r>
            <a:r>
              <a:rPr lang="ru-RU" sz="3400" dirty="0">
                <a:latin typeface="Utsaah" pitchFamily="34" charset="0"/>
                <a:cs typeface="Utsaah" pitchFamily="34" charset="0"/>
              </a:rPr>
              <a:t>.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Collapse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</a:t>
            </a:r>
            <a:r>
              <a:rPr lang="ru-RU" sz="3400" dirty="0"/>
              <a:t> — превращает выделение в указатель вставки. Можно использовать два варианта: указатель вставки помещается на начало выделения или на конец выделения. Очень удобно, если требуется только вставить новый текст без удаления старого.</a:t>
            </a:r>
          </a:p>
          <a:p>
            <a:pPr marL="0" indent="0">
              <a:buNone/>
            </a:pP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Copy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CopyAsPicture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Cut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(),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Paste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3400" dirty="0"/>
              <a:t>и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 </a:t>
            </a:r>
            <a:r>
              <a:rPr lang="ru-RU" sz="3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Delete</a:t>
            </a:r>
            <a:r>
              <a:rPr lang="ru-RU" sz="3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3400" dirty="0"/>
              <a:t>— эти методы можно использовать для копирования выделенного участка документа, копирования и вставки в виде изображения, вырезания, вставки и удаления соответственно.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1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EndKey</a:t>
            </a:r>
            <a:r>
              <a:rPr lang="ru-RU" sz="2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400" dirty="0"/>
              <a:t>—позволяет (в зависимости от переданных параметров) перейти на конец строки, столбца или записи в таблице (по умолчанию на конец строки) и либо выделить до этого места, либо установить на нем указатель вставки. Чтобы перевести курсор вставки на конец текста документа, можно воспользоваться кодом:</a:t>
            </a:r>
          </a:p>
          <a:p>
            <a:pPr marL="0" indent="0">
              <a:buNone/>
            </a:pPr>
            <a:r>
              <a:rPr lang="ru-RU" sz="2400" dirty="0" err="1">
                <a:latin typeface="Utsaah" pitchFamily="34" charset="0"/>
                <a:cs typeface="Utsaah" pitchFamily="34" charset="0"/>
              </a:rPr>
              <a:t>Selection.EndKey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 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Unit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wdStory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, 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Extend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:=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wdMove</a:t>
            </a:r>
            <a:endParaRPr lang="ru-RU" sz="2400" dirty="0">
              <a:latin typeface="Utsaah" pitchFamily="34" charset="0"/>
              <a:cs typeface="Utsaah" pitchFamily="34" charset="0"/>
            </a:endParaRPr>
          </a:p>
          <a:p>
            <a:pPr marL="0" indent="0">
              <a:buNone/>
            </a:pPr>
            <a:r>
              <a:rPr lang="ru-RU" sz="2400" dirty="0"/>
              <a:t>Если нужно перейти на начало элемента, используется аналогичный метод </a:t>
            </a:r>
            <a:r>
              <a:rPr lang="ru-RU" sz="2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HomeKey</a:t>
            </a:r>
            <a:r>
              <a:rPr lang="ru-RU" sz="2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().</a:t>
            </a:r>
          </a:p>
          <a:p>
            <a:pPr marL="0" indent="0">
              <a:buNone/>
            </a:pPr>
            <a:r>
              <a:rPr lang="ru-RU" sz="2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EndOf</a:t>
            </a:r>
            <a:r>
              <a:rPr lang="ru-RU" sz="2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 </a:t>
            </a:r>
            <a:r>
              <a:rPr lang="ru-RU" sz="2400" dirty="0"/>
              <a:t>— по функциональности практически идентичен  методу 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EndKey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sz="2400" dirty="0"/>
              <a:t>.  Позволяет перейти на конец символа, слова, предложения, абзаца, секции, текста документа, таблицы и т. п. Различие между этими методами заключается в том, что 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EndKey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sz="2400" dirty="0"/>
              <a:t> работает только с текущим элементом текста, а при помощи </a:t>
            </a:r>
            <a:r>
              <a:rPr lang="ru-RU" sz="2400" dirty="0" err="1">
                <a:latin typeface="Utsaah" pitchFamily="34" charset="0"/>
                <a:cs typeface="Utsaah" pitchFamily="34" charset="0"/>
              </a:rPr>
              <a:t>EndOf</a:t>
            </a:r>
            <a:r>
              <a:rPr lang="ru-RU" sz="2400" dirty="0">
                <a:latin typeface="Utsaah" pitchFamily="34" charset="0"/>
                <a:cs typeface="Utsaah" pitchFamily="34" charset="0"/>
              </a:rPr>
              <a:t>()</a:t>
            </a:r>
            <a:r>
              <a:rPr lang="ru-RU" sz="2400" dirty="0"/>
              <a:t> можно, например, найти следующую таблицу в выделенной части документа и перейти на ее конец. Чтобы перейти на начало элемента текста, существует метод </a:t>
            </a:r>
            <a:r>
              <a:rPr lang="ru-RU" sz="2400" b="1" dirty="0" err="1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StartOf</a:t>
            </a:r>
            <a:r>
              <a:rPr lang="ru-RU" sz="2400" b="1" dirty="0">
                <a:solidFill>
                  <a:srgbClr val="006BBC"/>
                </a:solidFill>
                <a:latin typeface="Utsaah" pitchFamily="34" charset="0"/>
                <a:cs typeface="Utsaah" pitchFamily="34" charset="0"/>
              </a:rPr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777085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2578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Utsaah</vt:lpstr>
      <vt:lpstr>Тема Office</vt:lpstr>
      <vt:lpstr>Лекция 12</vt:lpstr>
      <vt:lpstr>PowerPoint Presentation</vt:lpstr>
      <vt:lpstr>Объект  Selection</vt:lpstr>
      <vt:lpstr>Свойства объекта  Selection</vt:lpstr>
      <vt:lpstr>PowerPoint Presentation</vt:lpstr>
      <vt:lpstr>PowerPoint Presentation</vt:lpstr>
      <vt:lpstr>PowerPoint Presentation</vt:lpstr>
      <vt:lpstr>Методы объекта 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Объект Range, свойства и методы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Объект Bookmark </vt:lpstr>
      <vt:lpstr>PowerPoint Presentation</vt:lpstr>
      <vt:lpstr>PowerPoint Presentation</vt:lpstr>
      <vt:lpstr> Методы объекта Bookmark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Abracadabra</dc:creator>
  <cp:lastModifiedBy>Galina Marusic</cp:lastModifiedBy>
  <cp:revision>133</cp:revision>
  <dcterms:created xsi:type="dcterms:W3CDTF">2020-02-08T14:26:11Z</dcterms:created>
  <dcterms:modified xsi:type="dcterms:W3CDTF">2021-05-07T12:34:51Z</dcterms:modified>
</cp:coreProperties>
</file>