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swald" charset="-52"/>
      <p:regular r:id="rId14"/>
      <p:bold r:id="rId15"/>
    </p:embeddedFont>
    <p:embeddedFont>
      <p:font typeface="Average" charset="0"/>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9729bf6e2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79729bf6e2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9729bf6e2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9729bf6e2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9729bf6e2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9729bf6e2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9729bf6e2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9729bf6e2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9729bf6e2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9729bf6e2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9729bf6e2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9729bf6e2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9729bf6e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9729bf6e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9729bf6e2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9729bf6e2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9729bf6e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9729bf6e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9729bf6e2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9729bf6e2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050000" y="244225"/>
            <a:ext cx="5469000" cy="18279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r>
              <a:rPr lang="ru" dirty="0">
                <a:solidFill>
                  <a:srgbClr val="FFFFFF"/>
                </a:solidFill>
              </a:rPr>
              <a:t>        </a:t>
            </a:r>
            <a:endParaRPr dirty="0">
              <a:solidFill>
                <a:srgbClr val="FFFFFF"/>
              </a:solidFill>
            </a:endParaRPr>
          </a:p>
          <a:p>
            <a:pPr marL="0" lvl="0" indent="0" algn="l" rtl="0">
              <a:lnSpc>
                <a:spcPct val="115000"/>
              </a:lnSpc>
              <a:spcBef>
                <a:spcPts val="0"/>
              </a:spcBef>
              <a:spcAft>
                <a:spcPts val="0"/>
              </a:spcAft>
              <a:buNone/>
            </a:pPr>
            <a:r>
              <a:rPr lang="ru" dirty="0">
                <a:solidFill>
                  <a:srgbClr val="FFFFFF"/>
                </a:solidFill>
              </a:rPr>
              <a:t>Configurarea routerului</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257975" y="163000"/>
            <a:ext cx="8520600" cy="572700"/>
          </a:xfrm>
          <a:prstGeom prst="rect">
            <a:avLst/>
          </a:prstGeom>
        </p:spPr>
        <p:txBody>
          <a:bodyPr spcFirstLastPara="1" wrap="square" lIns="91425" tIns="91425" rIns="91425" bIns="91425" anchor="t" anchorCtr="0">
            <a:normAutofit fontScale="90000"/>
          </a:bodyPr>
          <a:lstStyle/>
          <a:p>
            <a:pPr marL="0" marR="381000" lvl="0" indent="0" algn="l" rtl="0">
              <a:lnSpc>
                <a:spcPct val="120000"/>
              </a:lnSpc>
              <a:spcBef>
                <a:spcPts val="0"/>
              </a:spcBef>
              <a:spcAft>
                <a:spcPts val="0"/>
              </a:spcAft>
              <a:buClr>
                <a:schemeClr val="dk1"/>
              </a:buClr>
              <a:buSzPct val="45833"/>
              <a:buFont typeface="Arial"/>
              <a:buNone/>
            </a:pPr>
            <a:r>
              <a:rPr lang="ru" sz="2400">
                <a:solidFill>
                  <a:srgbClr val="FFFFFF"/>
                </a:solidFill>
              </a:rPr>
              <a:t>Gateway implicit pe un comutator</a:t>
            </a:r>
            <a:endParaRPr sz="2400">
              <a:solidFill>
                <a:srgbClr val="FFFFFF"/>
              </a:solidFill>
            </a:endParaRPr>
          </a:p>
          <a:p>
            <a:pPr marL="0" lvl="0" indent="0" algn="l" rtl="0">
              <a:spcBef>
                <a:spcPts val="1200"/>
              </a:spcBef>
              <a:spcAft>
                <a:spcPts val="0"/>
              </a:spcAft>
              <a:buNone/>
            </a:pPr>
            <a:endParaRPr/>
          </a:p>
        </p:txBody>
      </p:sp>
      <p:sp>
        <p:nvSpPr>
          <p:cNvPr id="118" name="Google Shape;118;p22"/>
          <p:cNvSpPr txBox="1">
            <a:spLocks noGrp="1"/>
          </p:cNvSpPr>
          <p:nvPr>
            <p:ph type="body" idx="1"/>
          </p:nvPr>
        </p:nvSpPr>
        <p:spPr>
          <a:xfrm>
            <a:off x="257975" y="735700"/>
            <a:ext cx="8520600" cy="43485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Clr>
                <a:schemeClr val="dk1"/>
              </a:buClr>
              <a:buSzPts val="1100"/>
              <a:buFont typeface="Arial"/>
              <a:buNone/>
            </a:pPr>
            <a:r>
              <a:rPr lang="ru" sz="1500" dirty="0">
                <a:solidFill>
                  <a:srgbClr val="FFFFFF"/>
                </a:solidFill>
              </a:rPr>
              <a:t>Un comutator care interconectează computerele client este de obicei un dispozitiv Layer 2. Ca atare, un switch Layer 2 nu necesită o adresă IP pentru a funcționa corect. Cu toate acestea, o configurație IP poate fi configurată pe un comutator pentru a oferi unui administrator acces la distanță la comutator.</a:t>
            </a:r>
            <a:endParaRPr sz="1500" dirty="0">
              <a:solidFill>
                <a:srgbClr val="FFFFFF"/>
              </a:solidFill>
            </a:endParaRPr>
          </a:p>
          <a:p>
            <a:pPr marL="0" lvl="0" indent="0" algn="l" rtl="0">
              <a:spcBef>
                <a:spcPts val="1500"/>
              </a:spcBef>
              <a:spcAft>
                <a:spcPts val="0"/>
              </a:spcAft>
              <a:buClr>
                <a:schemeClr val="dk1"/>
              </a:buClr>
              <a:buSzPts val="1100"/>
              <a:buFont typeface="Arial"/>
              <a:buNone/>
            </a:pPr>
            <a:r>
              <a:rPr lang="ru" sz="1500" dirty="0">
                <a:solidFill>
                  <a:srgbClr val="FFFFFF"/>
                </a:solidFill>
              </a:rPr>
              <a:t>Pentru a vă conecta și gestiona un comutator printr-o rețea IP locală, acesta trebuie să aibă configurată o interfață virtuală de comutare (SVI). SVI este configurat cu o adresă IPv4 și o mască de subrețea pe LAN-ul local. Comutatorul trebuie să aibă, de asemenea, o adresă de gateway implicită configurată pentru a gestiona de la distanță comutatorul dintr-o altă rețea.</a:t>
            </a:r>
            <a:endParaRPr sz="1500" dirty="0">
              <a:solidFill>
                <a:srgbClr val="FFFFFF"/>
              </a:solidFill>
            </a:endParaRPr>
          </a:p>
          <a:p>
            <a:pPr marL="0" lvl="0" indent="0" algn="l" rtl="0">
              <a:spcBef>
                <a:spcPts val="1500"/>
              </a:spcBef>
              <a:spcAft>
                <a:spcPts val="0"/>
              </a:spcAft>
              <a:buClr>
                <a:schemeClr val="dk1"/>
              </a:buClr>
              <a:buSzPts val="1100"/>
              <a:buFont typeface="Arial"/>
              <a:buNone/>
            </a:pPr>
            <a:r>
              <a:rPr lang="ru" sz="1500" dirty="0">
                <a:solidFill>
                  <a:srgbClr val="FFFFFF"/>
                </a:solidFill>
              </a:rPr>
              <a:t>Adresa implicită a gateway-ului este de obicei configurată pe toate dispozitivele care vor comunica dincolo de rețeaua lor locală.</a:t>
            </a:r>
            <a:endParaRPr sz="1500" dirty="0">
              <a:solidFill>
                <a:srgbClr val="FFFFFF"/>
              </a:solidFill>
            </a:endParaRPr>
          </a:p>
          <a:p>
            <a:pPr marL="0" lvl="0" indent="0" algn="l" rtl="0">
              <a:spcBef>
                <a:spcPts val="1500"/>
              </a:spcBef>
              <a:spcAft>
                <a:spcPts val="0"/>
              </a:spcAft>
              <a:buClr>
                <a:schemeClr val="dk1"/>
              </a:buClr>
              <a:buSzPts val="1100"/>
              <a:buFont typeface="Arial"/>
              <a:buNone/>
            </a:pPr>
            <a:r>
              <a:rPr lang="ru" sz="1500" dirty="0">
                <a:solidFill>
                  <a:srgbClr val="FFFFFF"/>
                </a:solidFill>
              </a:rPr>
              <a:t>Pentru a configura un gateway implicit IPv4 pe un comutator, utilizați comanda de configurare globală </a:t>
            </a:r>
            <a:r>
              <a:rPr lang="ru" sz="1500" b="1" dirty="0">
                <a:solidFill>
                  <a:srgbClr val="FFFFFF"/>
                </a:solidFill>
              </a:rPr>
              <a:t>IP default-gateway </a:t>
            </a:r>
            <a:r>
              <a:rPr lang="ru" sz="1500" i="1" dirty="0">
                <a:solidFill>
                  <a:srgbClr val="FFFFFF"/>
                </a:solidFill>
              </a:rPr>
              <a:t>IP-address</a:t>
            </a:r>
            <a:r>
              <a:rPr lang="ru" sz="1500" dirty="0">
                <a:solidFill>
                  <a:srgbClr val="FFFFFF"/>
                </a:solidFill>
              </a:rPr>
              <a:t> . Adresa </a:t>
            </a:r>
            <a:r>
              <a:rPr lang="ru" sz="1500" i="1" dirty="0">
                <a:solidFill>
                  <a:srgbClr val="FFFFFF"/>
                </a:solidFill>
              </a:rPr>
              <a:t>IP</a:t>
            </a:r>
            <a:r>
              <a:rPr lang="ru" sz="1500" dirty="0">
                <a:solidFill>
                  <a:srgbClr val="FFFFFF"/>
                </a:solidFill>
              </a:rPr>
              <a:t> configurată este adresa IPv4 a interfeței routerului local conectat la comutator.     </a:t>
            </a:r>
            <a:endParaRPr sz="1500" dirty="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body" idx="1"/>
          </p:nvPr>
        </p:nvSpPr>
        <p:spPr>
          <a:xfrm>
            <a:off x="311700" y="255150"/>
            <a:ext cx="2830800" cy="4673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1500" dirty="0">
                <a:solidFill>
                  <a:srgbClr val="FFFFFF"/>
                </a:solidFill>
              </a:rPr>
              <a:t>În acest exemplu, gazda administrator ar folosi gateway-ul său implicit pentru a trimite pachetul către interfața G0 / 0/1 a R1. R1 ar redirecționa pachetul către S1 din interfața sa G0 / 0/0. Deoarece adresa IPv4 sursă a pachetului provine dintr-o altă rețea, S1 ar necesita un gateway implicit pentru a redirecționa pachetul către interfața G0 / 0/0 a R1. Prin urmare, S1 trebuie configurat cu un gateway implicit pentru a putea răspunde și stabili o conexiune SSH cu gazda administrativă.</a:t>
            </a:r>
            <a:endParaRPr sz="1500" dirty="0">
              <a:solidFill>
                <a:srgbClr val="FFFFFF"/>
              </a:solidFill>
            </a:endParaRPr>
          </a:p>
          <a:p>
            <a:pPr marL="0" lvl="0" indent="0" algn="l" rtl="0">
              <a:spcBef>
                <a:spcPts val="1200"/>
              </a:spcBef>
              <a:spcAft>
                <a:spcPts val="0"/>
              </a:spcAft>
              <a:buNone/>
            </a:pPr>
            <a:endParaRPr sz="1500" dirty="0">
              <a:solidFill>
                <a:srgbClr val="FFFFFF"/>
              </a:solidFill>
            </a:endParaRPr>
          </a:p>
        </p:txBody>
      </p:sp>
      <p:pic>
        <p:nvPicPr>
          <p:cNvPr id="124" name="Google Shape;124;p23"/>
          <p:cNvPicPr preferRelativeResize="0"/>
          <p:nvPr/>
        </p:nvPicPr>
        <p:blipFill>
          <a:blip r:embed="rId3">
            <a:alphaModFix/>
          </a:blip>
          <a:stretch>
            <a:fillRect/>
          </a:stretch>
        </p:blipFill>
        <p:spPr>
          <a:xfrm>
            <a:off x="3037450" y="343850"/>
            <a:ext cx="6021301" cy="4136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311700" y="103600"/>
            <a:ext cx="8520600" cy="592200"/>
          </a:xfrm>
          <a:prstGeom prst="rect">
            <a:avLst/>
          </a:prstGeom>
        </p:spPr>
        <p:txBody>
          <a:bodyPr spcFirstLastPara="1" wrap="square" lIns="91425" tIns="91425" rIns="91425" bIns="91425" anchor="b" anchorCtr="0">
            <a:normAutofit fontScale="90000"/>
          </a:bodyPr>
          <a:lstStyle/>
          <a:p>
            <a:pPr marL="0" lvl="0" indent="0" algn="l" rtl="0">
              <a:lnSpc>
                <a:spcPct val="115000"/>
              </a:lnSpc>
              <a:spcBef>
                <a:spcPts val="0"/>
              </a:spcBef>
              <a:spcAft>
                <a:spcPts val="0"/>
              </a:spcAft>
              <a:buNone/>
            </a:pPr>
            <a:r>
              <a:rPr lang="ru" sz="2400">
                <a:solidFill>
                  <a:srgbClr val="FFFFFF"/>
                </a:solidFill>
              </a:rPr>
              <a:t>Configurarea routerului/Configurarea Inițială a setărilor routerului</a:t>
            </a:r>
            <a:endParaRPr sz="2400">
              <a:solidFill>
                <a:srgbClr val="FFFFFF"/>
              </a:solidFill>
            </a:endParaRPr>
          </a:p>
        </p:txBody>
      </p:sp>
      <p:sp>
        <p:nvSpPr>
          <p:cNvPr id="66" name="Google Shape;66;p14"/>
          <p:cNvSpPr txBox="1">
            <a:spLocks noGrp="1"/>
          </p:cNvSpPr>
          <p:nvPr>
            <p:ph type="subTitle" idx="1"/>
          </p:nvPr>
        </p:nvSpPr>
        <p:spPr>
          <a:xfrm>
            <a:off x="311700" y="816575"/>
            <a:ext cx="8520600" cy="39519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Pentru configurarea routerului se folosesc comenzi în consola routerului care poate fi accesată prin cablul de consolă conectat de la un calculator.Diferite comezi raspund pentru diferite setări a routerului,pentru a efectua aceste comenzi este nevoie de EXEC mode si de comanda Configure terminal,comezile sunt:</a:t>
            </a:r>
            <a:endParaRPr sz="1800" dirty="0">
              <a:solidFill>
                <a:srgbClr val="FFFFFF"/>
              </a:solidFill>
              <a:latin typeface="Arial"/>
              <a:ea typeface="Arial"/>
              <a:cs typeface="Arial"/>
              <a:sym typeface="Arial"/>
            </a:endParaRPr>
          </a:p>
          <a:p>
            <a:pPr marL="0" lvl="0" indent="0" algn="l" rtl="0">
              <a:lnSpc>
                <a:spcPct val="100000"/>
              </a:lnSpc>
              <a:spcBef>
                <a:spcPts val="0"/>
              </a:spcBef>
              <a:spcAft>
                <a:spcPts val="0"/>
              </a:spcAft>
              <a:buNone/>
            </a:pPr>
            <a:endParaRPr sz="1800" dirty="0">
              <a:solidFill>
                <a:srgbClr val="FFFFFF"/>
              </a:solidFill>
              <a:latin typeface="Arial"/>
              <a:ea typeface="Arial"/>
              <a:cs typeface="Arial"/>
              <a:sym typeface="Arial"/>
            </a:endParaRPr>
          </a:p>
          <a:p>
            <a:pPr marL="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1)Configurarea routerului.</a:t>
            </a:r>
            <a:endParaRPr sz="1800" dirty="0">
              <a:solidFill>
                <a:srgbClr val="FFFFFF"/>
              </a:solidFill>
              <a:latin typeface="Arial"/>
              <a:ea typeface="Arial"/>
              <a:cs typeface="Arial"/>
              <a:sym typeface="Arial"/>
            </a:endParaRPr>
          </a:p>
          <a:p>
            <a:pPr marL="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 </a:t>
            </a:r>
            <a:r>
              <a:rPr lang="ru" sz="1800" b="1" dirty="0">
                <a:solidFill>
                  <a:srgbClr val="FFFFFF"/>
                </a:solidFill>
                <a:latin typeface="Arial"/>
                <a:ea typeface="Arial"/>
                <a:cs typeface="Arial"/>
                <a:sym typeface="Arial"/>
              </a:rPr>
              <a:t>hostname</a:t>
            </a:r>
            <a:r>
              <a:rPr lang="ru" sz="1800" dirty="0">
                <a:solidFill>
                  <a:srgbClr val="FFFFFF"/>
                </a:solidFill>
                <a:latin typeface="Arial"/>
                <a:ea typeface="Arial"/>
                <a:cs typeface="Arial"/>
                <a:sym typeface="Arial"/>
              </a:rPr>
              <a:t> hostname</a:t>
            </a:r>
            <a:endParaRPr sz="1800" dirty="0">
              <a:solidFill>
                <a:srgbClr val="FFFFFF"/>
              </a:solidFill>
              <a:latin typeface="Arial"/>
              <a:ea typeface="Arial"/>
              <a:cs typeface="Arial"/>
              <a:sym typeface="Arial"/>
            </a:endParaRPr>
          </a:p>
          <a:p>
            <a:pPr marL="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2)Securizarea modului EXEC priveligiat.</a:t>
            </a:r>
            <a:endParaRPr sz="1800" dirty="0">
              <a:solidFill>
                <a:srgbClr val="FFFFFF"/>
              </a:solidFill>
              <a:latin typeface="Arial"/>
              <a:ea typeface="Arial"/>
              <a:cs typeface="Arial"/>
              <a:sym typeface="Arial"/>
            </a:endParaRPr>
          </a:p>
          <a:p>
            <a:pPr marL="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 </a:t>
            </a:r>
            <a:r>
              <a:rPr lang="ru" sz="1800" b="1" dirty="0">
                <a:solidFill>
                  <a:srgbClr val="FFFFFF"/>
                </a:solidFill>
                <a:latin typeface="Arial"/>
                <a:ea typeface="Arial"/>
                <a:cs typeface="Arial"/>
                <a:sym typeface="Arial"/>
              </a:rPr>
              <a:t>enable secret</a:t>
            </a:r>
            <a:r>
              <a:rPr lang="ru" sz="1800" dirty="0">
                <a:solidFill>
                  <a:srgbClr val="FFFFFF"/>
                </a:solidFill>
                <a:latin typeface="Arial"/>
                <a:ea typeface="Arial"/>
                <a:cs typeface="Arial"/>
                <a:sym typeface="Arial"/>
              </a:rPr>
              <a:t> </a:t>
            </a:r>
            <a:r>
              <a:rPr lang="ru" sz="1800" i="1" dirty="0">
                <a:solidFill>
                  <a:srgbClr val="FFFFFF"/>
                </a:solidFill>
                <a:latin typeface="Arial"/>
                <a:ea typeface="Arial"/>
                <a:cs typeface="Arial"/>
                <a:sym typeface="Arial"/>
              </a:rPr>
              <a:t>password</a:t>
            </a:r>
            <a:endParaRPr sz="1800" i="1" dirty="0">
              <a:solidFill>
                <a:srgbClr val="FFFFFF"/>
              </a:solidFill>
              <a:latin typeface="Arial"/>
              <a:ea typeface="Arial"/>
              <a:cs typeface="Arial"/>
              <a:sym typeface="Arial"/>
            </a:endParaRPr>
          </a:p>
          <a:p>
            <a:pPr marL="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3)Securizarea modului EXEC.</a:t>
            </a:r>
            <a:endParaRPr sz="1800" dirty="0">
              <a:solidFill>
                <a:srgbClr val="FFFFFF"/>
              </a:solidFill>
              <a:latin typeface="Arial"/>
              <a:ea typeface="Arial"/>
              <a:cs typeface="Arial"/>
              <a:sym typeface="Arial"/>
            </a:endParaRPr>
          </a:p>
          <a:p>
            <a:pPr marL="3810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 </a:t>
            </a:r>
            <a:r>
              <a:rPr lang="ru" sz="1800" b="1" dirty="0">
                <a:solidFill>
                  <a:srgbClr val="FFFFFF"/>
                </a:solidFill>
                <a:latin typeface="Arial"/>
                <a:ea typeface="Arial"/>
                <a:cs typeface="Arial"/>
                <a:sym typeface="Arial"/>
              </a:rPr>
              <a:t>line console 0</a:t>
            </a:r>
            <a:endParaRPr sz="1800" b="1" dirty="0">
              <a:solidFill>
                <a:srgbClr val="FFFFFF"/>
              </a:solidFill>
              <a:latin typeface="Arial"/>
              <a:ea typeface="Arial"/>
              <a:cs typeface="Arial"/>
              <a:sym typeface="Arial"/>
            </a:endParaRPr>
          </a:p>
          <a:p>
            <a:pPr marL="3810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password</a:t>
            </a:r>
            <a:r>
              <a:rPr lang="ru" sz="1800" dirty="0">
                <a:solidFill>
                  <a:srgbClr val="FFFFFF"/>
                </a:solidFill>
                <a:latin typeface="Arial"/>
                <a:ea typeface="Arial"/>
                <a:cs typeface="Arial"/>
                <a:sym typeface="Arial"/>
              </a:rPr>
              <a:t> </a:t>
            </a:r>
            <a:r>
              <a:rPr lang="ru" sz="1800" i="1" dirty="0">
                <a:solidFill>
                  <a:srgbClr val="FFFFFF"/>
                </a:solidFill>
                <a:latin typeface="Arial"/>
                <a:ea typeface="Arial"/>
                <a:cs typeface="Arial"/>
                <a:sym typeface="Arial"/>
              </a:rPr>
              <a:t>password</a:t>
            </a:r>
            <a:endParaRPr sz="1800" i="1" dirty="0">
              <a:solidFill>
                <a:srgbClr val="FFFFFF"/>
              </a:solidFill>
              <a:latin typeface="Arial"/>
              <a:ea typeface="Arial"/>
              <a:cs typeface="Arial"/>
              <a:sym typeface="Arial"/>
            </a:endParaRPr>
          </a:p>
          <a:p>
            <a:pPr marL="3810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login</a:t>
            </a:r>
            <a:endParaRPr sz="1800" b="1" dirty="0">
              <a:solidFill>
                <a:srgbClr val="FFFFFF"/>
              </a:solidFill>
              <a:latin typeface="Arial"/>
              <a:ea typeface="Arial"/>
              <a:cs typeface="Arial"/>
              <a:sym typeface="Arial"/>
            </a:endParaRPr>
          </a:p>
          <a:p>
            <a:pPr marL="0" lvl="0" indent="0" algn="l" rtl="0">
              <a:spcBef>
                <a:spcPts val="0"/>
              </a:spcBef>
              <a:spcAft>
                <a:spcPts val="0"/>
              </a:spcAft>
              <a:buNone/>
            </a:pPr>
            <a:endParaRPr sz="14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subTitle" idx="1"/>
          </p:nvPr>
        </p:nvSpPr>
        <p:spPr>
          <a:xfrm>
            <a:off x="266425" y="177625"/>
            <a:ext cx="8592300" cy="4766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1800" dirty="0">
                <a:solidFill>
                  <a:srgbClr val="FFFFFF"/>
                </a:solidFill>
                <a:latin typeface="Arial"/>
                <a:ea typeface="Arial"/>
                <a:cs typeface="Arial"/>
                <a:sym typeface="Arial"/>
              </a:rPr>
              <a:t>4. Securizarea Telnet / SSH access.</a:t>
            </a:r>
            <a:endParaRPr sz="1800"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line vty 0 4</a:t>
            </a:r>
            <a:endParaRPr sz="1800" b="1"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password </a:t>
            </a:r>
            <a:r>
              <a:rPr lang="ru" sz="1800" i="1" dirty="0">
                <a:solidFill>
                  <a:srgbClr val="FFFFFF"/>
                </a:solidFill>
                <a:latin typeface="Arial"/>
                <a:ea typeface="Arial"/>
                <a:cs typeface="Arial"/>
                <a:sym typeface="Arial"/>
              </a:rPr>
              <a:t>password</a:t>
            </a:r>
            <a:endParaRPr sz="1800" i="1"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login</a:t>
            </a:r>
            <a:endParaRPr sz="1800" b="1"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transport input</a:t>
            </a:r>
            <a:r>
              <a:rPr lang="ru" sz="1800" dirty="0">
                <a:solidFill>
                  <a:srgbClr val="FFFFFF"/>
                </a:solidFill>
                <a:latin typeface="Arial"/>
                <a:ea typeface="Arial"/>
                <a:cs typeface="Arial"/>
                <a:sym typeface="Arial"/>
              </a:rPr>
              <a:t> {</a:t>
            </a:r>
            <a:r>
              <a:rPr lang="ru" sz="1800" b="1" dirty="0">
                <a:solidFill>
                  <a:srgbClr val="FFFFFF"/>
                </a:solidFill>
                <a:latin typeface="Arial"/>
                <a:ea typeface="Arial"/>
                <a:cs typeface="Arial"/>
                <a:sym typeface="Arial"/>
              </a:rPr>
              <a:t>ssh</a:t>
            </a:r>
            <a:r>
              <a:rPr lang="ru" sz="1800" dirty="0">
                <a:solidFill>
                  <a:srgbClr val="FFFFFF"/>
                </a:solidFill>
                <a:latin typeface="Arial"/>
                <a:ea typeface="Arial"/>
                <a:cs typeface="Arial"/>
                <a:sym typeface="Arial"/>
              </a:rPr>
              <a:t> | </a:t>
            </a:r>
            <a:r>
              <a:rPr lang="ru" sz="1800" b="1" dirty="0">
                <a:solidFill>
                  <a:srgbClr val="FFFFFF"/>
                </a:solidFill>
                <a:latin typeface="Arial"/>
                <a:ea typeface="Arial"/>
                <a:cs typeface="Arial"/>
                <a:sym typeface="Arial"/>
              </a:rPr>
              <a:t>telnet</a:t>
            </a:r>
            <a:r>
              <a:rPr lang="ru" sz="1800" dirty="0">
                <a:solidFill>
                  <a:srgbClr val="FFFFFF"/>
                </a:solidFill>
                <a:latin typeface="Arial"/>
                <a:ea typeface="Arial"/>
                <a:cs typeface="Arial"/>
                <a:sym typeface="Arial"/>
              </a:rPr>
              <a:t>}</a:t>
            </a:r>
            <a:endParaRPr sz="1800" dirty="0">
              <a:solidFill>
                <a:srgbClr val="FFFFFF"/>
              </a:solidFill>
              <a:latin typeface="Arial"/>
              <a:ea typeface="Arial"/>
              <a:cs typeface="Arial"/>
              <a:sym typeface="Arial"/>
            </a:endParaRPr>
          </a:p>
          <a:p>
            <a:pPr marL="0" lvl="0" indent="0" algn="l" rtl="0">
              <a:spcBef>
                <a:spcPts val="0"/>
              </a:spcBef>
              <a:spcAft>
                <a:spcPts val="0"/>
              </a:spcAft>
              <a:buNone/>
            </a:pPr>
            <a:r>
              <a:rPr lang="ru" sz="1800" dirty="0">
                <a:solidFill>
                  <a:srgbClr val="FFFFFF"/>
                </a:solidFill>
                <a:latin typeface="Arial"/>
                <a:ea typeface="Arial"/>
                <a:cs typeface="Arial"/>
                <a:sym typeface="Arial"/>
              </a:rPr>
              <a:t>5. Encryptarea parolelor.</a:t>
            </a:r>
            <a:endParaRPr sz="1800"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Router(config-line)# </a:t>
            </a:r>
            <a:r>
              <a:rPr lang="ru" sz="1800" b="1" dirty="0">
                <a:solidFill>
                  <a:srgbClr val="FFFFFF"/>
                </a:solidFill>
                <a:latin typeface="Arial"/>
                <a:ea typeface="Arial"/>
                <a:cs typeface="Arial"/>
                <a:sym typeface="Arial"/>
              </a:rPr>
              <a:t>exit</a:t>
            </a:r>
            <a:endParaRPr sz="1800" b="1"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dirty="0">
                <a:solidFill>
                  <a:srgbClr val="FFFFFF"/>
                </a:solidFill>
                <a:latin typeface="Arial"/>
                <a:ea typeface="Arial"/>
                <a:cs typeface="Arial"/>
                <a:sym typeface="Arial"/>
              </a:rPr>
              <a:t>Router(config)# </a:t>
            </a:r>
            <a:r>
              <a:rPr lang="ru" sz="1800" b="1" dirty="0">
                <a:solidFill>
                  <a:srgbClr val="FFFFFF"/>
                </a:solidFill>
                <a:latin typeface="Arial"/>
                <a:ea typeface="Arial"/>
                <a:cs typeface="Arial"/>
                <a:sym typeface="Arial"/>
              </a:rPr>
              <a:t>service password-encryption</a:t>
            </a:r>
            <a:endParaRPr sz="1800" b="1" dirty="0">
              <a:solidFill>
                <a:srgbClr val="FFFFFF"/>
              </a:solidFill>
              <a:latin typeface="Arial"/>
              <a:ea typeface="Arial"/>
              <a:cs typeface="Arial"/>
              <a:sym typeface="Arial"/>
            </a:endParaRPr>
          </a:p>
          <a:p>
            <a:pPr marL="0" lvl="0" indent="0" algn="l" rtl="0">
              <a:spcBef>
                <a:spcPts val="0"/>
              </a:spcBef>
              <a:spcAft>
                <a:spcPts val="0"/>
              </a:spcAft>
              <a:buNone/>
            </a:pPr>
            <a:r>
              <a:rPr lang="ru" sz="1800" dirty="0">
                <a:solidFill>
                  <a:srgbClr val="FFFFFF"/>
                </a:solidFill>
                <a:latin typeface="Arial"/>
                <a:ea typeface="Arial"/>
                <a:cs typeface="Arial"/>
                <a:sym typeface="Arial"/>
              </a:rPr>
              <a:t>6. Afisarea Banerului MOTD.</a:t>
            </a:r>
            <a:endParaRPr sz="1800" dirty="0">
              <a:solidFill>
                <a:srgbClr val="FFFFFF"/>
              </a:solidFill>
              <a:latin typeface="Arial"/>
              <a:ea typeface="Arial"/>
              <a:cs typeface="Arial"/>
              <a:sym typeface="Arial"/>
            </a:endParaRPr>
          </a:p>
          <a:p>
            <a:pPr marL="38100" marR="38100" lvl="0" indent="0" algn="l" rtl="0">
              <a:spcBef>
                <a:spcPts val="0"/>
              </a:spcBef>
              <a:spcAft>
                <a:spcPts val="0"/>
              </a:spcAft>
              <a:buNone/>
            </a:pPr>
            <a:r>
              <a:rPr lang="ru" sz="1800" b="1" dirty="0">
                <a:solidFill>
                  <a:srgbClr val="FFFFFF"/>
                </a:solidFill>
                <a:latin typeface="Arial"/>
                <a:ea typeface="Arial"/>
                <a:cs typeface="Arial"/>
                <a:sym typeface="Arial"/>
              </a:rPr>
              <a:t>Router(config)# banner motd </a:t>
            </a:r>
            <a:r>
              <a:rPr lang="ru" sz="1800" b="1" i="1" dirty="0">
                <a:solidFill>
                  <a:srgbClr val="FFFFFF"/>
                </a:solidFill>
                <a:highlight>
                  <a:srgbClr val="000000"/>
                </a:highlight>
                <a:latin typeface="Arial"/>
                <a:ea typeface="Arial"/>
                <a:cs typeface="Arial"/>
                <a:sym typeface="Arial"/>
              </a:rPr>
              <a:t>#mesaj#</a:t>
            </a:r>
            <a:endParaRPr sz="1800" b="1" i="1" dirty="0">
              <a:solidFill>
                <a:srgbClr val="FFFFFF"/>
              </a:solidFill>
              <a:highlight>
                <a:srgbClr val="000000"/>
              </a:highlight>
              <a:latin typeface="Arial"/>
              <a:ea typeface="Arial"/>
              <a:cs typeface="Arial"/>
              <a:sym typeface="Arial"/>
            </a:endParaRPr>
          </a:p>
          <a:p>
            <a:pPr marL="0" lvl="0" indent="0" algn="l" rtl="0">
              <a:spcBef>
                <a:spcPts val="0"/>
              </a:spcBef>
              <a:spcAft>
                <a:spcPts val="0"/>
              </a:spcAft>
              <a:buNone/>
            </a:pPr>
            <a:r>
              <a:rPr lang="ru" sz="1800" dirty="0">
                <a:solidFill>
                  <a:srgbClr val="FFFFFF"/>
                </a:solidFill>
                <a:latin typeface="Arial"/>
                <a:ea typeface="Arial"/>
                <a:cs typeface="Arial"/>
                <a:sym typeface="Arial"/>
              </a:rPr>
              <a:t>7. Salvarea configuratiei.</a:t>
            </a:r>
            <a:endParaRPr sz="1800" dirty="0">
              <a:solidFill>
                <a:srgbClr val="FFFFFF"/>
              </a:solidFill>
              <a:latin typeface="Arial"/>
              <a:ea typeface="Arial"/>
              <a:cs typeface="Arial"/>
              <a:sym typeface="Arial"/>
            </a:endParaRPr>
          </a:p>
          <a:p>
            <a:pPr marL="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Router(config)# </a:t>
            </a:r>
            <a:r>
              <a:rPr lang="ru" sz="1800" b="1" dirty="0">
                <a:solidFill>
                  <a:srgbClr val="FFFFFF"/>
                </a:solidFill>
                <a:latin typeface="Arial"/>
                <a:ea typeface="Arial"/>
                <a:cs typeface="Arial"/>
                <a:sym typeface="Arial"/>
              </a:rPr>
              <a:t>end</a:t>
            </a:r>
            <a:endParaRPr sz="1800" b="1" dirty="0">
              <a:solidFill>
                <a:srgbClr val="FFFFFF"/>
              </a:solidFill>
              <a:latin typeface="Arial"/>
              <a:ea typeface="Arial"/>
              <a:cs typeface="Arial"/>
              <a:sym typeface="Arial"/>
            </a:endParaRPr>
          </a:p>
          <a:p>
            <a:pPr marL="0" marR="38100" lvl="0" indent="0" algn="l" rtl="0">
              <a:lnSpc>
                <a:spcPct val="100000"/>
              </a:lnSpc>
              <a:spcBef>
                <a:spcPts val="0"/>
              </a:spcBef>
              <a:spcAft>
                <a:spcPts val="0"/>
              </a:spcAft>
              <a:buNone/>
            </a:pPr>
            <a:r>
              <a:rPr lang="ru" sz="1800" dirty="0">
                <a:solidFill>
                  <a:srgbClr val="FFFFFF"/>
                </a:solidFill>
                <a:latin typeface="Arial"/>
                <a:ea typeface="Arial"/>
                <a:cs typeface="Arial"/>
                <a:sym typeface="Arial"/>
              </a:rPr>
              <a:t>Router# </a:t>
            </a:r>
            <a:r>
              <a:rPr lang="ru" sz="1800" b="1" dirty="0">
                <a:solidFill>
                  <a:srgbClr val="FFFFFF"/>
                </a:solidFill>
                <a:latin typeface="Arial"/>
                <a:ea typeface="Arial"/>
                <a:cs typeface="Arial"/>
                <a:sym typeface="Arial"/>
              </a:rPr>
              <a:t>copy running-config </a:t>
            </a:r>
            <a:r>
              <a:rPr lang="ru" sz="1800" b="1" dirty="0" smtClean="0">
                <a:solidFill>
                  <a:srgbClr val="FFFFFF"/>
                </a:solidFill>
                <a:latin typeface="Arial"/>
                <a:ea typeface="Arial"/>
                <a:cs typeface="Arial"/>
                <a:sym typeface="Arial"/>
              </a:rPr>
              <a:t>startup-config</a:t>
            </a:r>
            <a:endParaRPr sz="1800" b="1" dirty="0">
              <a:solidFill>
                <a:srgbClr val="FFFFFF"/>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ctrTitle"/>
          </p:nvPr>
        </p:nvSpPr>
        <p:spPr>
          <a:xfrm>
            <a:off x="535500" y="169325"/>
            <a:ext cx="8073000" cy="615300"/>
          </a:xfrm>
          <a:prstGeom prst="rect">
            <a:avLst/>
          </a:prstGeom>
        </p:spPr>
        <p:txBody>
          <a:bodyPr spcFirstLastPara="1" wrap="square" lIns="91425" tIns="91425" rIns="91425" bIns="91425" anchor="b" anchorCtr="0">
            <a:noAutofit/>
          </a:bodyPr>
          <a:lstStyle/>
          <a:p>
            <a:pPr marL="457200" lvl="0" indent="0" algn="l" rtl="0">
              <a:lnSpc>
                <a:spcPct val="115000"/>
              </a:lnSpc>
              <a:spcBef>
                <a:spcPts val="0"/>
              </a:spcBef>
              <a:spcAft>
                <a:spcPts val="0"/>
              </a:spcAft>
              <a:buNone/>
            </a:pPr>
            <a:r>
              <a:rPr lang="ru" sz="2400">
                <a:solidFill>
                  <a:srgbClr val="FFFFFF"/>
                </a:solidFill>
              </a:rPr>
              <a:t>   Configurarea routerului</a:t>
            </a:r>
            <a:r>
              <a:rPr lang="ru" sz="2400"/>
              <a:t>/Configurați interfețele routerului</a:t>
            </a:r>
            <a:endParaRPr sz="2400"/>
          </a:p>
        </p:txBody>
      </p:sp>
      <p:sp>
        <p:nvSpPr>
          <p:cNvPr id="77" name="Google Shape;77;p16"/>
          <p:cNvSpPr txBox="1">
            <a:spLocks noGrp="1"/>
          </p:cNvSpPr>
          <p:nvPr>
            <p:ph type="subTitle" idx="1"/>
          </p:nvPr>
        </p:nvSpPr>
        <p:spPr>
          <a:xfrm>
            <a:off x="199825" y="784625"/>
            <a:ext cx="8740200" cy="4114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1800" dirty="0">
                <a:solidFill>
                  <a:srgbClr val="FFFFFF"/>
                </a:solidFill>
              </a:rPr>
              <a:t>Routerele nu pot fi accesate de dispozitivele finale până când nu sunt configurate interfețele.Deci trebuie sa configuram și interfețele.</a:t>
            </a:r>
            <a:endParaRPr sz="1800" dirty="0">
              <a:solidFill>
                <a:srgbClr val="FFFFFF"/>
              </a:solidFill>
            </a:endParaRPr>
          </a:p>
          <a:p>
            <a:pPr marL="0" lvl="0" indent="0" algn="l" rtl="0">
              <a:spcBef>
                <a:spcPts val="0"/>
              </a:spcBef>
              <a:spcAft>
                <a:spcPts val="0"/>
              </a:spcAft>
              <a:buNone/>
            </a:pPr>
            <a:r>
              <a:rPr lang="ru" sz="1800" dirty="0">
                <a:solidFill>
                  <a:srgbClr val="FFFFFF"/>
                </a:solidFill>
              </a:rPr>
              <a:t>Sarcina de configurare a interfeței routerului este foarte asemănătoare cu un SVI de gestionare pe un switch. Mai exact, include emiterea următoarelor comenzi:</a:t>
            </a: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r>
              <a:rPr lang="ru" sz="1800" dirty="0">
                <a:solidFill>
                  <a:srgbClr val="FFFFFF"/>
                </a:solidFill>
              </a:rPr>
              <a:t>Router(config)# interface type-and-number</a:t>
            </a:r>
            <a:endParaRPr sz="1800" dirty="0">
              <a:solidFill>
                <a:srgbClr val="FFFFFF"/>
              </a:solidFill>
            </a:endParaRPr>
          </a:p>
          <a:p>
            <a:pPr marL="0" lvl="0" indent="0" algn="l" rtl="0">
              <a:spcBef>
                <a:spcPts val="0"/>
              </a:spcBef>
              <a:spcAft>
                <a:spcPts val="0"/>
              </a:spcAft>
              <a:buNone/>
            </a:pPr>
            <a:r>
              <a:rPr lang="ru" sz="1800" dirty="0">
                <a:solidFill>
                  <a:srgbClr val="FFFFFF"/>
                </a:solidFill>
              </a:rPr>
              <a:t>Router(config-if)# description description-text</a:t>
            </a:r>
            <a:endParaRPr sz="1800" dirty="0">
              <a:solidFill>
                <a:srgbClr val="FFFFFF"/>
              </a:solidFill>
            </a:endParaRPr>
          </a:p>
          <a:p>
            <a:pPr marL="0" lvl="0" indent="0" algn="l" rtl="0">
              <a:spcBef>
                <a:spcPts val="0"/>
              </a:spcBef>
              <a:spcAft>
                <a:spcPts val="0"/>
              </a:spcAft>
              <a:buNone/>
            </a:pPr>
            <a:r>
              <a:rPr lang="ru" sz="1800" dirty="0">
                <a:solidFill>
                  <a:srgbClr val="FFFFFF"/>
                </a:solidFill>
              </a:rPr>
              <a:t>Router(config-if)# ip address ipv4-address</a:t>
            </a:r>
            <a:r>
              <a:rPr lang="ru" sz="1800" dirty="0">
                <a:solidFill>
                  <a:srgbClr val="FFFFFF"/>
                </a:solidFill>
                <a:highlight>
                  <a:srgbClr val="000000"/>
                </a:highlight>
              </a:rPr>
              <a:t> subnet</a:t>
            </a:r>
            <a:r>
              <a:rPr lang="ru" sz="1800" dirty="0">
                <a:solidFill>
                  <a:srgbClr val="FFFFFF"/>
                </a:solidFill>
              </a:rPr>
              <a:t>-mask</a:t>
            </a:r>
            <a:endParaRPr sz="1800" dirty="0">
              <a:solidFill>
                <a:srgbClr val="FFFFFF"/>
              </a:solidFill>
            </a:endParaRPr>
          </a:p>
          <a:p>
            <a:pPr marL="0" lvl="0" indent="0" algn="l" rtl="0">
              <a:spcBef>
                <a:spcPts val="0"/>
              </a:spcBef>
              <a:spcAft>
                <a:spcPts val="0"/>
              </a:spcAft>
              <a:buNone/>
            </a:pPr>
            <a:r>
              <a:rPr lang="ru" sz="1800" dirty="0">
                <a:solidFill>
                  <a:srgbClr val="FFFFFF"/>
                </a:solidFill>
              </a:rPr>
              <a:t>Router(config-if)# ipv6 address ipv6-address/prefix-length</a:t>
            </a:r>
            <a:endParaRPr sz="1800" dirty="0">
              <a:solidFill>
                <a:srgbClr val="FFFFFF"/>
              </a:solidFill>
            </a:endParaRPr>
          </a:p>
          <a:p>
            <a:pPr marL="0" lvl="0" indent="0" algn="l" rtl="0">
              <a:spcBef>
                <a:spcPts val="0"/>
              </a:spcBef>
              <a:spcAft>
                <a:spcPts val="0"/>
              </a:spcAft>
              <a:buNone/>
            </a:pPr>
            <a:r>
              <a:rPr lang="ru" sz="1800" dirty="0">
                <a:solidFill>
                  <a:srgbClr val="FFFFFF"/>
                </a:solidFill>
              </a:rPr>
              <a:t>Router(config-if)# no shutdown</a:t>
            </a:r>
            <a:endParaRPr sz="1800" dirty="0">
              <a:solidFill>
                <a:srgbClr val="FFFFFF"/>
              </a:solidFill>
            </a:endParaRPr>
          </a:p>
          <a:p>
            <a:pPr marL="0" lvl="0" indent="0" algn="l" rtl="0">
              <a:spcBef>
                <a:spcPts val="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4884475" y="917700"/>
            <a:ext cx="4259525" cy="2168700"/>
          </a:xfrm>
          <a:prstGeom prst="rect">
            <a:avLst/>
          </a:prstGeom>
          <a:noFill/>
          <a:ln>
            <a:noFill/>
          </a:ln>
        </p:spPr>
      </p:pic>
      <p:pic>
        <p:nvPicPr>
          <p:cNvPr id="83" name="Google Shape;83;p17"/>
          <p:cNvPicPr preferRelativeResize="0"/>
          <p:nvPr/>
        </p:nvPicPr>
        <p:blipFill>
          <a:blip r:embed="rId4">
            <a:alphaModFix/>
          </a:blip>
          <a:stretch>
            <a:fillRect/>
          </a:stretch>
        </p:blipFill>
        <p:spPr>
          <a:xfrm>
            <a:off x="152400" y="917700"/>
            <a:ext cx="4732074" cy="3977125"/>
          </a:xfrm>
          <a:prstGeom prst="rect">
            <a:avLst/>
          </a:prstGeom>
          <a:noFill/>
          <a:ln>
            <a:noFill/>
          </a:ln>
        </p:spPr>
      </p:pic>
      <p:sp>
        <p:nvSpPr>
          <p:cNvPr id="84" name="Google Shape;84;p17"/>
          <p:cNvSpPr txBox="1">
            <a:spLocks noGrp="1"/>
          </p:cNvSpPr>
          <p:nvPr>
            <p:ph type="ctrTitle"/>
          </p:nvPr>
        </p:nvSpPr>
        <p:spPr>
          <a:xfrm>
            <a:off x="671250" y="69625"/>
            <a:ext cx="7801500" cy="759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ru" sz="3000"/>
              <a:t>Un exemplu de configurare a routerului</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ctrTitle"/>
          </p:nvPr>
        </p:nvSpPr>
        <p:spPr>
          <a:xfrm>
            <a:off x="671250" y="107700"/>
            <a:ext cx="7801500" cy="79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ru"/>
              <a:t>Verificarea configurației interfeței</a:t>
            </a:r>
            <a:endParaRPr/>
          </a:p>
        </p:txBody>
      </p:sp>
      <p:sp>
        <p:nvSpPr>
          <p:cNvPr id="91" name="Google Shape;91;p18"/>
          <p:cNvSpPr txBox="1">
            <a:spLocks noGrp="1"/>
          </p:cNvSpPr>
          <p:nvPr>
            <p:ph type="subTitle" idx="1"/>
          </p:nvPr>
        </p:nvSpPr>
        <p:spPr>
          <a:xfrm>
            <a:off x="192425" y="900301"/>
            <a:ext cx="8799600" cy="4043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1800" dirty="0"/>
              <a:t>Există mai multe comenzi care pot fi utilizate pentru a verifica configurația interfeței. </a:t>
            </a:r>
            <a:endParaRPr sz="1800" dirty="0"/>
          </a:p>
          <a:p>
            <a:pPr marL="0" lvl="0" indent="0" algn="l" rtl="0">
              <a:spcBef>
                <a:spcPts val="0"/>
              </a:spcBef>
              <a:spcAft>
                <a:spcPts val="0"/>
              </a:spcAft>
              <a:buNone/>
            </a:pPr>
            <a:r>
              <a:rPr lang="ru" sz="1800" dirty="0"/>
              <a:t>Cea mai utilă dintre acestea este comanda show ip interface brief și</a:t>
            </a:r>
            <a:endParaRPr sz="1800" dirty="0"/>
          </a:p>
          <a:p>
            <a:pPr marL="0" lvl="0" indent="0" algn="l" rtl="0">
              <a:spcBef>
                <a:spcPts val="0"/>
              </a:spcBef>
              <a:spcAft>
                <a:spcPts val="0"/>
              </a:spcAft>
              <a:buNone/>
            </a:pPr>
            <a:r>
              <a:rPr lang="ru" sz="1800" dirty="0"/>
              <a:t>show ipv6 interface brief, așa cum se arată în exemplu.</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pic>
        <p:nvPicPr>
          <p:cNvPr id="92" name="Google Shape;92;p18"/>
          <p:cNvPicPr preferRelativeResize="0"/>
          <p:nvPr/>
        </p:nvPicPr>
        <p:blipFill>
          <a:blip r:embed="rId3">
            <a:alphaModFix/>
          </a:blip>
          <a:stretch>
            <a:fillRect/>
          </a:stretch>
        </p:blipFill>
        <p:spPr>
          <a:xfrm>
            <a:off x="3010325" y="2010000"/>
            <a:ext cx="5981700" cy="293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ctrTitle"/>
          </p:nvPr>
        </p:nvSpPr>
        <p:spPr>
          <a:xfrm>
            <a:off x="671250" y="222025"/>
            <a:ext cx="7801500" cy="5895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ru" sz="2800"/>
              <a:t>Lista de comenzi pentru verificarea configuratii interfetelor</a:t>
            </a:r>
            <a:endParaRPr sz="2800"/>
          </a:p>
        </p:txBody>
      </p:sp>
      <p:pic>
        <p:nvPicPr>
          <p:cNvPr id="98" name="Google Shape;98;p19"/>
          <p:cNvPicPr preferRelativeResize="0"/>
          <p:nvPr/>
        </p:nvPicPr>
        <p:blipFill>
          <a:blip r:embed="rId3">
            <a:alphaModFix/>
          </a:blip>
          <a:stretch>
            <a:fillRect/>
          </a:stretch>
        </p:blipFill>
        <p:spPr>
          <a:xfrm>
            <a:off x="589050" y="2039550"/>
            <a:ext cx="7791450" cy="2438400"/>
          </a:xfrm>
          <a:prstGeom prst="rect">
            <a:avLst/>
          </a:prstGeom>
          <a:noFill/>
          <a:ln>
            <a:noFill/>
          </a:ln>
        </p:spPr>
      </p:pic>
      <p:sp>
        <p:nvSpPr>
          <p:cNvPr id="5" name="Подзаголовок 4"/>
          <p:cNvSpPr>
            <a:spLocks noGrp="1"/>
          </p:cNvSpPr>
          <p:nvPr>
            <p:ph type="subTitle"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16670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2400">
                <a:solidFill>
                  <a:srgbClr val="FFFFFF"/>
                </a:solidFill>
              </a:rPr>
              <a:t>Configurarea routerului/</a:t>
            </a:r>
            <a:r>
              <a:rPr lang="ru" sz="2400"/>
              <a:t>Configurarea Gateway-ului implicit</a:t>
            </a:r>
            <a:endParaRPr sz="2400"/>
          </a:p>
        </p:txBody>
      </p:sp>
      <p:sp>
        <p:nvSpPr>
          <p:cNvPr id="105" name="Google Shape;105;p20"/>
          <p:cNvSpPr txBox="1">
            <a:spLocks noGrp="1"/>
          </p:cNvSpPr>
          <p:nvPr>
            <p:ph type="body" idx="1"/>
          </p:nvPr>
        </p:nvSpPr>
        <p:spPr>
          <a:xfrm>
            <a:off x="311700" y="853100"/>
            <a:ext cx="8520600" cy="3763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ru" sz="1783" dirty="0">
                <a:solidFill>
                  <a:srgbClr val="FFFFFF"/>
                </a:solidFill>
              </a:rPr>
              <a:t>Dacă rețeaua dvs. locală are un singur router, acesta va fi routerul gateway și toate gazdele și comutatoarele din rețeaua dvs. trebuie să fie configurate cu aceste informații. Dacă rețeaua dvs. locală are mai multe routere, trebuie să selectați unul dintre ele pentru a fi routerul gateway implicit. Acest subiect explică modul de configurare a gateway-ului implicit pe gazde și switch-uri. </a:t>
            </a:r>
            <a:endParaRPr sz="1783" dirty="0">
              <a:solidFill>
                <a:srgbClr val="FFFFFF"/>
              </a:solidFill>
            </a:endParaRPr>
          </a:p>
          <a:p>
            <a:pPr marL="0" lvl="0" indent="0" algn="l" rtl="0">
              <a:spcBef>
                <a:spcPts val="1500"/>
              </a:spcBef>
              <a:spcAft>
                <a:spcPts val="0"/>
              </a:spcAft>
              <a:buClr>
                <a:schemeClr val="dk1"/>
              </a:buClr>
              <a:buSzPct val="61664"/>
              <a:buFont typeface="Arial"/>
              <a:buNone/>
            </a:pPr>
            <a:r>
              <a:rPr lang="ru" sz="1783" dirty="0">
                <a:solidFill>
                  <a:srgbClr val="FFFFFF"/>
                </a:solidFill>
              </a:rPr>
              <a:t>Gateway-ul implicit este utilizat numai atunci când gazda dorește să trimită un pachet către un dispozitiv din altă rețea. Adresa de gateway implicită este, în general, adresa de interfață a routerului atașată la rețeaua locală a gazdei. Adresa IP a dispozitivului gazdă și adresa interfeței routerului trebuie să fie în aceeași rețea.</a:t>
            </a:r>
            <a:endParaRPr sz="1783" dirty="0">
              <a:solidFill>
                <a:srgbClr val="FFFFFF"/>
              </a:solidFill>
            </a:endParaRPr>
          </a:p>
          <a:p>
            <a:pPr marL="0" lvl="0" indent="0" algn="l" rtl="0">
              <a:spcBef>
                <a:spcPts val="1500"/>
              </a:spcBef>
              <a:spcAft>
                <a:spcPts val="0"/>
              </a:spcAft>
              <a:buClr>
                <a:schemeClr val="dk1"/>
              </a:buClr>
              <a:buSzPct val="61664"/>
              <a:buFont typeface="Arial"/>
              <a:buNone/>
            </a:pPr>
            <a:r>
              <a:rPr lang="ru" sz="1783" dirty="0">
                <a:solidFill>
                  <a:srgbClr val="FFFFFF"/>
                </a:solidFill>
              </a:rPr>
              <a:t>De exemplu, presupuneți o topologie de rețea IPv4 constând dintr-un router care interconectează două rețele LAN separate. G0 / 0/0 este conectat la rețeaua 192.168.10.0, în timp ce G0 / 0/1 este conectat la rețeaua 192.168.11.0. Fiecare dispozitiv gazdă este configurat cu adresa de gateway implicită corespunzătoare</a:t>
            </a:r>
            <a:r>
              <a:rPr lang="ru" sz="1783" dirty="0" smtClean="0">
                <a:solidFill>
                  <a:srgbClr val="FFFFFF"/>
                </a:solidFill>
              </a:rPr>
              <a:t>.</a:t>
            </a:r>
            <a:endParaRPr sz="1783"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body" idx="1"/>
          </p:nvPr>
        </p:nvSpPr>
        <p:spPr>
          <a:xfrm>
            <a:off x="311700" y="131825"/>
            <a:ext cx="8520600" cy="1009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ru" sz="1500">
                <a:solidFill>
                  <a:srgbClr val="FFFFFF"/>
                </a:solidFill>
              </a:rPr>
              <a:t>În acest exemplu, dacă PC1 trimite un pachet către PC2, atunci gateway-ul implicit nu este utilizat. În schimb, PC1 se adresează pachetului cu adresa IPv4 a PC2 și redirecționează pachetul direct către PC2 prin comutator     </a:t>
            </a:r>
            <a:r>
              <a:rPr lang="ru" sz="1600">
                <a:solidFill>
                  <a:srgbClr val="FFFFFF"/>
                </a:solidFill>
              </a:rPr>
              <a:t>Arapan Alexandru</a:t>
            </a:r>
            <a:endParaRPr sz="1500">
              <a:solidFill>
                <a:srgbClr val="FFFFFF"/>
              </a:solidFill>
            </a:endParaRPr>
          </a:p>
        </p:txBody>
      </p:sp>
      <p:pic>
        <p:nvPicPr>
          <p:cNvPr id="111" name="Google Shape;111;p21"/>
          <p:cNvPicPr preferRelativeResize="0"/>
          <p:nvPr/>
        </p:nvPicPr>
        <p:blipFill>
          <a:blip r:embed="rId3">
            <a:alphaModFix/>
          </a:blip>
          <a:stretch>
            <a:fillRect/>
          </a:stretch>
        </p:blipFill>
        <p:spPr>
          <a:xfrm>
            <a:off x="311700" y="1141625"/>
            <a:ext cx="5546375" cy="3814950"/>
          </a:xfrm>
          <a:prstGeom prst="rect">
            <a:avLst/>
          </a:prstGeom>
          <a:noFill/>
          <a:ln>
            <a:noFill/>
          </a:ln>
        </p:spPr>
      </p:pic>
      <p:sp>
        <p:nvSpPr>
          <p:cNvPr id="112" name="Google Shape;112;p21"/>
          <p:cNvSpPr txBox="1"/>
          <p:nvPr/>
        </p:nvSpPr>
        <p:spPr>
          <a:xfrm>
            <a:off x="6620700" y="967025"/>
            <a:ext cx="2376900" cy="6510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450">
                <a:solidFill>
                  <a:srgbClr val="FFFFFF"/>
                </a:solidFill>
              </a:rPr>
              <a:t>PC1 ar adresa pachetul cu adresa IPv4 a PC3, dar ar redirecționa pachetul către gateway-ul său implicit, care este interfața G0 / 0/0 a R1. Routerul acceptă pachetul și își accesează tabelul de rutare pentru a determina că G0 / 0/1 este interfața de ieșire adecvată pe baza adresei de destinație. R1 apoi redirecționează pachetul din interfața corespunzătoare pentru a ajunge la PC3.</a:t>
            </a:r>
            <a:r>
              <a:rPr lang="ru" sz="1550">
                <a:solidFill>
                  <a:srgbClr val="FFFFFF"/>
                </a:solidFill>
              </a:rPr>
              <a:t>Același proces ar avea loc pe o rețea IPv6</a:t>
            </a:r>
            <a:endParaRPr sz="1950">
              <a:solidFill>
                <a:srgbClr val="FFFFFF"/>
              </a:solidFill>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a:p>
            <a:pPr marL="0" lvl="0" indent="0" algn="l" rtl="0">
              <a:spcBef>
                <a:spcPts val="0"/>
              </a:spcBef>
              <a:spcAft>
                <a:spcPts val="0"/>
              </a:spcAft>
              <a:buNone/>
            </a:pPr>
            <a:endParaRPr sz="1050">
              <a:solidFill>
                <a:srgbClr val="58585B"/>
              </a:solidFill>
              <a:highlight>
                <a:srgbClr val="FFFFFF"/>
              </a:highlight>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Экран (16:9)</PresentationFormat>
  <Paragraphs>72</Paragraphs>
  <Slides>11</Slides>
  <Notes>11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Oswald</vt:lpstr>
      <vt:lpstr>Average</vt:lpstr>
      <vt:lpstr>Slate</vt:lpstr>
      <vt:lpstr>         Configurarea routerului</vt:lpstr>
      <vt:lpstr>Configurarea routerului/Configurarea Inițială a setărilor routerului</vt:lpstr>
      <vt:lpstr>Слайд 3</vt:lpstr>
      <vt:lpstr>   Configurarea routerului/Configurați interfețele routerului</vt:lpstr>
      <vt:lpstr>Un exemplu de configurare a routerului</vt:lpstr>
      <vt:lpstr>Verificarea configurației interfeței</vt:lpstr>
      <vt:lpstr>Lista de comenzi pentru verificarea configuratii interfetelor</vt:lpstr>
      <vt:lpstr>Configurarea routerului/Configurarea Gateway-ului implicit</vt:lpstr>
      <vt:lpstr>Слайд 9</vt:lpstr>
      <vt:lpstr>Gateway implicit pe un comutator </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Configurarea routerului</dc:title>
  <dc:creator>OK</dc:creator>
  <cp:lastModifiedBy>RePack by Diakov</cp:lastModifiedBy>
  <cp:revision>1</cp:revision>
  <dcterms:modified xsi:type="dcterms:W3CDTF">2021-01-27T08:20:17Z</dcterms:modified>
</cp:coreProperties>
</file>