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326" r:id="rId15"/>
    <p:sldId id="327" r:id="rId16"/>
    <p:sldId id="328" r:id="rId17"/>
    <p:sldId id="330" r:id="rId18"/>
    <p:sldId id="332" r:id="rId19"/>
    <p:sldId id="33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333" r:id="rId31"/>
    <p:sldId id="282" r:id="rId32"/>
    <p:sldId id="283" r:id="rId33"/>
    <p:sldId id="334" r:id="rId34"/>
    <p:sldId id="284" r:id="rId35"/>
    <p:sldId id="335" r:id="rId36"/>
    <p:sldId id="338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336" r:id="rId49"/>
    <p:sldId id="296" r:id="rId50"/>
    <p:sldId id="297" r:id="rId51"/>
    <p:sldId id="337" r:id="rId52"/>
    <p:sldId id="298" r:id="rId53"/>
    <p:sldId id="299" r:id="rId54"/>
    <p:sldId id="300" r:id="rId55"/>
    <p:sldId id="301" r:id="rId56"/>
    <p:sldId id="302" r:id="rId57"/>
    <p:sldId id="303" r:id="rId58"/>
    <p:sldId id="304" r:id="rId59"/>
    <p:sldId id="305" r:id="rId60"/>
    <p:sldId id="306" r:id="rId61"/>
    <p:sldId id="307" r:id="rId62"/>
    <p:sldId id="308" r:id="rId63"/>
    <p:sldId id="309" r:id="rId64"/>
    <p:sldId id="310" r:id="rId65"/>
    <p:sldId id="311" r:id="rId66"/>
    <p:sldId id="312" r:id="rId67"/>
    <p:sldId id="313" r:id="rId68"/>
    <p:sldId id="314" r:id="rId69"/>
    <p:sldId id="315" r:id="rId70"/>
    <p:sldId id="316" r:id="rId71"/>
    <p:sldId id="317" r:id="rId72"/>
    <p:sldId id="318" r:id="rId73"/>
    <p:sldId id="319" r:id="rId74"/>
    <p:sldId id="320" r:id="rId75"/>
    <p:sldId id="321" r:id="rId76"/>
    <p:sldId id="322" r:id="rId77"/>
    <p:sldId id="323" r:id="rId78"/>
    <p:sldId id="324" r:id="rId79"/>
    <p:sldId id="325" r:id="rId8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04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213092" y="3893820"/>
            <a:ext cx="4979035" cy="3175"/>
          </a:xfrm>
          <a:custGeom>
            <a:avLst/>
            <a:gdLst/>
            <a:ahLst/>
            <a:cxnLst/>
            <a:rect l="l" t="t" r="r" b="b"/>
            <a:pathLst>
              <a:path w="4979034" h="3175">
                <a:moveTo>
                  <a:pt x="0" y="3047"/>
                </a:moveTo>
                <a:lnTo>
                  <a:pt x="4978908" y="3047"/>
                </a:lnTo>
                <a:lnTo>
                  <a:pt x="4978908" y="0"/>
                </a:lnTo>
                <a:lnTo>
                  <a:pt x="0" y="0"/>
                </a:lnTo>
                <a:lnTo>
                  <a:pt x="0" y="3047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213092" y="3896867"/>
            <a:ext cx="4979035" cy="192405"/>
          </a:xfrm>
          <a:custGeom>
            <a:avLst/>
            <a:gdLst/>
            <a:ahLst/>
            <a:cxnLst/>
            <a:rect l="l" t="t" r="r" b="b"/>
            <a:pathLst>
              <a:path w="4979034" h="192404">
                <a:moveTo>
                  <a:pt x="0" y="192023"/>
                </a:moveTo>
                <a:lnTo>
                  <a:pt x="4978908" y="192023"/>
                </a:lnTo>
                <a:lnTo>
                  <a:pt x="4978908" y="0"/>
                </a:lnTo>
                <a:lnTo>
                  <a:pt x="0" y="0"/>
                </a:lnTo>
                <a:lnTo>
                  <a:pt x="0" y="192023"/>
                </a:lnTo>
                <a:close/>
              </a:path>
            </a:pathLst>
          </a:custGeom>
          <a:solidFill>
            <a:srgbClr val="2583C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213092" y="4119371"/>
            <a:ext cx="4979035" cy="0"/>
          </a:xfrm>
          <a:custGeom>
            <a:avLst/>
            <a:gdLst/>
            <a:ahLst/>
            <a:cxnLst/>
            <a:rect l="l" t="t" r="r" b="b"/>
            <a:pathLst>
              <a:path w="4979034">
                <a:moveTo>
                  <a:pt x="0" y="0"/>
                </a:moveTo>
                <a:lnTo>
                  <a:pt x="4978908" y="0"/>
                </a:lnTo>
              </a:path>
            </a:pathLst>
          </a:custGeom>
          <a:ln w="9143">
            <a:solidFill>
              <a:srgbClr val="2583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213092" y="4174235"/>
            <a:ext cx="2621280" cy="0"/>
          </a:xfrm>
          <a:custGeom>
            <a:avLst/>
            <a:gdLst/>
            <a:ahLst/>
            <a:cxnLst/>
            <a:rect l="l" t="t" r="r" b="b"/>
            <a:pathLst>
              <a:path w="2621279">
                <a:moveTo>
                  <a:pt x="0" y="0"/>
                </a:moveTo>
                <a:lnTo>
                  <a:pt x="2621279" y="0"/>
                </a:lnTo>
              </a:path>
            </a:pathLst>
          </a:custGeom>
          <a:ln w="18287">
            <a:solidFill>
              <a:srgbClr val="2583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213092" y="4204715"/>
            <a:ext cx="2621280" cy="0"/>
          </a:xfrm>
          <a:custGeom>
            <a:avLst/>
            <a:gdLst/>
            <a:ahLst/>
            <a:cxnLst/>
            <a:rect l="l" t="t" r="r" b="b"/>
            <a:pathLst>
              <a:path w="2621279">
                <a:moveTo>
                  <a:pt x="0" y="0"/>
                </a:moveTo>
                <a:lnTo>
                  <a:pt x="2621279" y="0"/>
                </a:lnTo>
              </a:path>
            </a:pathLst>
          </a:custGeom>
          <a:ln w="9143">
            <a:solidFill>
              <a:srgbClr val="2583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213092" y="3976115"/>
            <a:ext cx="4084320" cy="0"/>
          </a:xfrm>
          <a:custGeom>
            <a:avLst/>
            <a:gdLst/>
            <a:ahLst/>
            <a:cxnLst/>
            <a:rect l="l" t="t" r="r" b="b"/>
            <a:pathLst>
              <a:path w="4084320">
                <a:moveTo>
                  <a:pt x="0" y="0"/>
                </a:moveTo>
                <a:lnTo>
                  <a:pt x="4084319" y="0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835895" y="4079747"/>
            <a:ext cx="2133600" cy="0"/>
          </a:xfrm>
          <a:custGeom>
            <a:avLst/>
            <a:gdLst/>
            <a:ahLst/>
            <a:cxnLst/>
            <a:rect l="l" t="t" r="r" b="b"/>
            <a:pathLst>
              <a:path w="2133600">
                <a:moveTo>
                  <a:pt x="0" y="0"/>
                </a:moveTo>
                <a:lnTo>
                  <a:pt x="21336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0" y="3816096"/>
            <a:ext cx="12192000" cy="78105"/>
          </a:xfrm>
          <a:custGeom>
            <a:avLst/>
            <a:gdLst/>
            <a:ahLst/>
            <a:cxnLst/>
            <a:rect l="l" t="t" r="r" b="b"/>
            <a:pathLst>
              <a:path w="12192000" h="78104">
                <a:moveTo>
                  <a:pt x="0" y="77723"/>
                </a:moveTo>
                <a:lnTo>
                  <a:pt x="12192000" y="77723"/>
                </a:lnTo>
                <a:lnTo>
                  <a:pt x="12192000" y="0"/>
                </a:lnTo>
                <a:lnTo>
                  <a:pt x="0" y="0"/>
                </a:lnTo>
                <a:lnTo>
                  <a:pt x="0" y="77723"/>
                </a:lnTo>
                <a:close/>
              </a:path>
            </a:pathLst>
          </a:custGeom>
          <a:solidFill>
            <a:srgbClr val="2583C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0" y="3701796"/>
            <a:ext cx="8552815" cy="114300"/>
          </a:xfrm>
          <a:custGeom>
            <a:avLst/>
            <a:gdLst/>
            <a:ahLst/>
            <a:cxnLst/>
            <a:rect l="l" t="t" r="r" b="b"/>
            <a:pathLst>
              <a:path w="8552815" h="114300">
                <a:moveTo>
                  <a:pt x="0" y="114299"/>
                </a:moveTo>
                <a:lnTo>
                  <a:pt x="8552688" y="114299"/>
                </a:lnTo>
                <a:lnTo>
                  <a:pt x="8552688" y="0"/>
                </a:lnTo>
                <a:lnTo>
                  <a:pt x="0" y="0"/>
                </a:lnTo>
                <a:lnTo>
                  <a:pt x="0" y="114299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552688" y="3701796"/>
            <a:ext cx="3639820" cy="189230"/>
          </a:xfrm>
          <a:custGeom>
            <a:avLst/>
            <a:gdLst/>
            <a:ahLst/>
            <a:cxnLst/>
            <a:rect l="l" t="t" r="r" b="b"/>
            <a:pathLst>
              <a:path w="3639820" h="189229">
                <a:moveTo>
                  <a:pt x="0" y="188975"/>
                </a:moveTo>
                <a:lnTo>
                  <a:pt x="3639311" y="188975"/>
                </a:lnTo>
                <a:lnTo>
                  <a:pt x="3639311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0" y="0"/>
            <a:ext cx="12192000" cy="3702050"/>
          </a:xfrm>
          <a:custGeom>
            <a:avLst/>
            <a:gdLst/>
            <a:ahLst/>
            <a:cxnLst/>
            <a:rect l="l" t="t" r="r" b="b"/>
            <a:pathLst>
              <a:path w="12192000" h="3702050">
                <a:moveTo>
                  <a:pt x="0" y="3701796"/>
                </a:moveTo>
                <a:lnTo>
                  <a:pt x="12192000" y="3701796"/>
                </a:lnTo>
                <a:lnTo>
                  <a:pt x="12192000" y="0"/>
                </a:lnTo>
                <a:lnTo>
                  <a:pt x="0" y="0"/>
                </a:lnTo>
                <a:lnTo>
                  <a:pt x="0" y="3701796"/>
                </a:lnTo>
                <a:close/>
              </a:path>
            </a:pathLst>
          </a:custGeom>
          <a:solidFill>
            <a:srgbClr val="335B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8340" y="2687828"/>
            <a:ext cx="10815319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81225" y="4889754"/>
            <a:ext cx="7829550" cy="758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35B7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335B7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35B7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35B7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25195"/>
            <a:ext cx="7213600" cy="0"/>
          </a:xfrm>
          <a:custGeom>
            <a:avLst/>
            <a:gdLst/>
            <a:ahLst/>
            <a:cxnLst/>
            <a:rect l="l" t="t" r="r" b="b"/>
            <a:pathLst>
              <a:path w="7213600">
                <a:moveTo>
                  <a:pt x="0" y="0"/>
                </a:moveTo>
                <a:lnTo>
                  <a:pt x="7213092" y="0"/>
                </a:lnTo>
              </a:path>
            </a:pathLst>
          </a:custGeom>
          <a:ln w="51815">
            <a:solidFill>
              <a:srgbClr val="2583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190476" y="0"/>
            <a:ext cx="1905" cy="311150"/>
          </a:xfrm>
          <a:custGeom>
            <a:avLst/>
            <a:gdLst/>
            <a:ahLst/>
            <a:cxnLst/>
            <a:rect l="l" t="t" r="r" b="b"/>
            <a:pathLst>
              <a:path w="1904" h="311150">
                <a:moveTo>
                  <a:pt x="0" y="310896"/>
                </a:moveTo>
                <a:lnTo>
                  <a:pt x="1524" y="310896"/>
                </a:lnTo>
                <a:lnTo>
                  <a:pt x="1524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335B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2095988" y="0"/>
            <a:ext cx="17145" cy="311150"/>
          </a:xfrm>
          <a:custGeom>
            <a:avLst/>
            <a:gdLst/>
            <a:ahLst/>
            <a:cxnLst/>
            <a:rect l="l" t="t" r="r" b="b"/>
            <a:pathLst>
              <a:path w="17145" h="311150">
                <a:moveTo>
                  <a:pt x="0" y="310896"/>
                </a:moveTo>
                <a:lnTo>
                  <a:pt x="16764" y="310896"/>
                </a:lnTo>
                <a:lnTo>
                  <a:pt x="16764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335B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12059920" cy="311150"/>
          </a:xfrm>
          <a:custGeom>
            <a:avLst/>
            <a:gdLst/>
            <a:ahLst/>
            <a:cxnLst/>
            <a:rect l="l" t="t" r="r" b="b"/>
            <a:pathLst>
              <a:path w="12059920" h="311150">
                <a:moveTo>
                  <a:pt x="0" y="310896"/>
                </a:moveTo>
                <a:lnTo>
                  <a:pt x="12059412" y="310896"/>
                </a:lnTo>
                <a:lnTo>
                  <a:pt x="12059412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335B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2190476" y="307847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524" y="91439"/>
                </a:lnTo>
                <a:lnTo>
                  <a:pt x="1524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2095988" y="307847"/>
            <a:ext cx="17145" cy="91440"/>
          </a:xfrm>
          <a:custGeom>
            <a:avLst/>
            <a:gdLst/>
            <a:ahLst/>
            <a:cxnLst/>
            <a:rect l="l" t="t" r="r" b="b"/>
            <a:pathLst>
              <a:path w="17145" h="91439">
                <a:moveTo>
                  <a:pt x="0" y="91439"/>
                </a:moveTo>
                <a:lnTo>
                  <a:pt x="16764" y="91439"/>
                </a:lnTo>
                <a:lnTo>
                  <a:pt x="16764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0" y="307847"/>
            <a:ext cx="12059920" cy="91440"/>
          </a:xfrm>
          <a:custGeom>
            <a:avLst/>
            <a:gdLst/>
            <a:ahLst/>
            <a:cxnLst/>
            <a:rect l="l" t="t" r="r" b="b"/>
            <a:pathLst>
              <a:path w="12059920" h="91439">
                <a:moveTo>
                  <a:pt x="0" y="91439"/>
                </a:moveTo>
                <a:lnTo>
                  <a:pt x="12059412" y="91439"/>
                </a:lnTo>
                <a:lnTo>
                  <a:pt x="12059412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2190476" y="359663"/>
            <a:ext cx="1905" cy="81280"/>
          </a:xfrm>
          <a:custGeom>
            <a:avLst/>
            <a:gdLst/>
            <a:ahLst/>
            <a:cxnLst/>
            <a:rect l="l" t="t" r="r" b="b"/>
            <a:pathLst>
              <a:path w="1904" h="81279">
                <a:moveTo>
                  <a:pt x="0" y="80771"/>
                </a:moveTo>
                <a:lnTo>
                  <a:pt x="1524" y="80771"/>
                </a:lnTo>
                <a:lnTo>
                  <a:pt x="1524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2095988" y="359663"/>
            <a:ext cx="17145" cy="81280"/>
          </a:xfrm>
          <a:custGeom>
            <a:avLst/>
            <a:gdLst/>
            <a:ahLst/>
            <a:cxnLst/>
            <a:rect l="l" t="t" r="r" b="b"/>
            <a:pathLst>
              <a:path w="17145" h="81279">
                <a:moveTo>
                  <a:pt x="0" y="80771"/>
                </a:moveTo>
                <a:lnTo>
                  <a:pt x="16764" y="80771"/>
                </a:lnTo>
                <a:lnTo>
                  <a:pt x="16764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7213092" y="359663"/>
            <a:ext cx="4846320" cy="81280"/>
          </a:xfrm>
          <a:custGeom>
            <a:avLst/>
            <a:gdLst/>
            <a:ahLst/>
            <a:cxnLst/>
            <a:rect l="l" t="t" r="r" b="b"/>
            <a:pathLst>
              <a:path w="4846320" h="81279">
                <a:moveTo>
                  <a:pt x="0" y="80771"/>
                </a:moveTo>
                <a:lnTo>
                  <a:pt x="4846319" y="80771"/>
                </a:lnTo>
                <a:lnTo>
                  <a:pt x="4846319" y="0"/>
                </a:lnTo>
                <a:lnTo>
                  <a:pt x="0" y="0"/>
                </a:lnTo>
                <a:lnTo>
                  <a:pt x="0" y="80771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2190476" y="440436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79832"/>
                </a:moveTo>
                <a:lnTo>
                  <a:pt x="1524" y="179832"/>
                </a:lnTo>
                <a:lnTo>
                  <a:pt x="1524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2583C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2095988" y="440436"/>
            <a:ext cx="17145" cy="180340"/>
          </a:xfrm>
          <a:custGeom>
            <a:avLst/>
            <a:gdLst/>
            <a:ahLst/>
            <a:cxnLst/>
            <a:rect l="l" t="t" r="r" b="b"/>
            <a:pathLst>
              <a:path w="17145" h="180340">
                <a:moveTo>
                  <a:pt x="0" y="179832"/>
                </a:moveTo>
                <a:lnTo>
                  <a:pt x="16764" y="179832"/>
                </a:lnTo>
                <a:lnTo>
                  <a:pt x="16764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2583C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7213092" y="440436"/>
            <a:ext cx="4846320" cy="180340"/>
          </a:xfrm>
          <a:custGeom>
            <a:avLst/>
            <a:gdLst/>
            <a:ahLst/>
            <a:cxnLst/>
            <a:rect l="l" t="t" r="r" b="b"/>
            <a:pathLst>
              <a:path w="4846320" h="180340">
                <a:moveTo>
                  <a:pt x="0" y="179832"/>
                </a:moveTo>
                <a:lnTo>
                  <a:pt x="4846319" y="179832"/>
                </a:lnTo>
                <a:lnTo>
                  <a:pt x="4846319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2583C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7210043" y="510540"/>
            <a:ext cx="4084320" cy="0"/>
          </a:xfrm>
          <a:custGeom>
            <a:avLst/>
            <a:gdLst/>
            <a:ahLst/>
            <a:cxnLst/>
            <a:rect l="l" t="t" r="r" b="b"/>
            <a:pathLst>
              <a:path w="4084320">
                <a:moveTo>
                  <a:pt x="0" y="0"/>
                </a:moveTo>
                <a:lnTo>
                  <a:pt x="4084320" y="0"/>
                </a:lnTo>
              </a:path>
            </a:pathLst>
          </a:custGeom>
          <a:ln w="274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9831323" y="606551"/>
            <a:ext cx="2133600" cy="0"/>
          </a:xfrm>
          <a:custGeom>
            <a:avLst/>
            <a:gdLst/>
            <a:ahLst/>
            <a:cxnLst/>
            <a:rect l="l" t="t" r="r" b="b"/>
            <a:pathLst>
              <a:path w="2133600">
                <a:moveTo>
                  <a:pt x="0" y="0"/>
                </a:moveTo>
                <a:lnTo>
                  <a:pt x="2133600" y="0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2039600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1986259" y="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36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1923776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731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1836908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340" y="1326845"/>
            <a:ext cx="485775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335B7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8406" y="2216023"/>
            <a:ext cx="11775186" cy="4105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35B7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sa=t&amp;rct=j&amp;q=&amp;esrc=s&amp;source=web&amp;cd=4&amp;ved=2ahUKEwjvoN-R7tDlAhVRwAIHHRjNASMQFjADegQIBhAB&amp;url=https://www.unitischimbam.ro/stefan-cel-mare/&amp;usg=AOvVaw25T-VLY3xpH6Yo2IDO_1xi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.mysql.com/search?site=refman-51&amp;q=WHERE&amp;lr=lang_en" TargetMode="External"/><Relationship Id="rId2" Type="http://schemas.openxmlformats.org/officeDocument/2006/relationships/hyperlink" Target="http://search.mysql.com/search?site=refman-51&amp;q=SET&amp;lr=lang_e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earch.mysql.com/search?site=refman-51&amp;q=UPDATE&amp;lr=lang_en" TargetMode="External"/><Relationship Id="rId4" Type="http://schemas.openxmlformats.org/officeDocument/2006/relationships/hyperlink" Target="http://dev.mysql.com/doc/refman/5.1/en/non-typed-operators.html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2400" y="4419600"/>
            <a:ext cx="4752975" cy="762388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ctr">
              <a:lnSpc>
                <a:spcPct val="100400"/>
              </a:lnSpc>
              <a:spcBef>
                <a:spcPts val="85"/>
              </a:spcBef>
            </a:pPr>
            <a:r>
              <a:rPr sz="2400" b="1" spc="-5" dirty="0" err="1" smtClean="0">
                <a:solidFill>
                  <a:srgbClr val="FF0000"/>
                </a:solidFill>
                <a:latin typeface="Calibri"/>
                <a:cs typeface="Calibri"/>
              </a:rPr>
              <a:t>Semestrul</a:t>
            </a:r>
            <a:r>
              <a:rPr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2400" b="1" spc="-40" dirty="0" err="1" smtClean="0">
                <a:solidFill>
                  <a:srgbClr val="FF0000"/>
                </a:solidFill>
                <a:latin typeface="Calibri"/>
                <a:cs typeface="Calibri"/>
              </a:rPr>
              <a:t>Toamn</a:t>
            </a:r>
            <a:r>
              <a:rPr lang="ro-MO" sz="2400" b="1" spc="-40" dirty="0" smtClean="0">
                <a:solidFill>
                  <a:srgbClr val="FF0000"/>
                </a:solidFill>
                <a:latin typeface="Calibri"/>
                <a:cs typeface="Calibri"/>
              </a:rPr>
              <a:t>ă</a:t>
            </a:r>
            <a:r>
              <a:rPr sz="2400" b="1" spc="-2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20</a:t>
            </a:r>
            <a:r>
              <a:rPr lang="en-US"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20</a:t>
            </a:r>
            <a:endParaRPr lang="ro-MO" sz="2400" b="1" spc="-5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5080" algn="ctr">
              <a:lnSpc>
                <a:spcPct val="100400"/>
              </a:lnSpc>
              <a:spcBef>
                <a:spcPts val="85"/>
              </a:spcBef>
            </a:pPr>
            <a:r>
              <a:rPr lang="ro-MO"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Lectia </a:t>
            </a:r>
            <a:r>
              <a:rPr lang="ro-MO"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nr.1</a:t>
            </a:r>
            <a:r>
              <a:rPr lang="en-US"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lang="ro-MO"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, </a:t>
            </a:r>
            <a:r>
              <a:rPr lang="en-US"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12</a:t>
            </a:r>
            <a:r>
              <a:rPr lang="ro-MO"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.11.20</a:t>
            </a:r>
            <a:r>
              <a:rPr lang="en-US" sz="2400" b="1" spc="-5" dirty="0" smtClean="0">
                <a:solidFill>
                  <a:srgbClr val="FF0000"/>
                </a:solidFill>
                <a:latin typeface="Calibri"/>
                <a:cs typeface="Calibri"/>
              </a:rPr>
              <a:t>20</a:t>
            </a:r>
            <a:endParaRPr sz="24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0200" y="1447800"/>
            <a:ext cx="96012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4000" spc="-15" dirty="0" err="1" smtClean="0">
                <a:solidFill>
                  <a:srgbClr val="FFFFFF"/>
                </a:solidFill>
                <a:latin typeface="Calibri"/>
                <a:cs typeface="Calibri"/>
              </a:rPr>
              <a:t>Sisteme</a:t>
            </a:r>
            <a:r>
              <a:rPr sz="4000" spc="-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Gestiune pentru </a:t>
            </a:r>
            <a:r>
              <a:rPr sz="4000" spc="-20" dirty="0">
                <a:solidFill>
                  <a:srgbClr val="FFFFFF"/>
                </a:solidFill>
                <a:latin typeface="Calibri"/>
                <a:cs typeface="Calibri"/>
              </a:rPr>
              <a:t>Baze </a:t>
            </a: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4000" spc="-20" dirty="0">
                <a:solidFill>
                  <a:srgbClr val="FFFFFF"/>
                </a:solidFill>
                <a:latin typeface="Calibri"/>
                <a:cs typeface="Calibri"/>
              </a:rPr>
              <a:t>Date.</a:t>
            </a:r>
            <a:r>
              <a:rPr sz="4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MySQL</a:t>
            </a:r>
            <a:endParaRPr sz="4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1219200"/>
            <a:ext cx="9869932" cy="3279103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7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constrângeri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2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atributele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tip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cheie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aibă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valori</a:t>
            </a:r>
            <a:r>
              <a:rPr sz="20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unice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inexistența unor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atribute</a:t>
            </a:r>
            <a:r>
              <a:rPr sz="2000" b="1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compuse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28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etape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771525" indent="-457834">
              <a:lnSpc>
                <a:spcPct val="100000"/>
              </a:lnSpc>
              <a:spcBef>
                <a:spcPts val="245"/>
              </a:spcBef>
              <a:buClr>
                <a:srgbClr val="2583C5"/>
              </a:buClr>
              <a:buAutoNum type="arabicPeriod"/>
              <a:tabLst>
                <a:tab pos="771525" algn="l"/>
                <a:tab pos="772160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definirea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cheii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primare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(id_proiect,</a:t>
            </a:r>
            <a:r>
              <a:rPr sz="2000" spc="4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id_angajat)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771525" indent="-457834">
              <a:lnSpc>
                <a:spcPct val="100000"/>
              </a:lnSpc>
              <a:spcBef>
                <a:spcPts val="375"/>
              </a:spcBef>
              <a:buClr>
                <a:srgbClr val="2583C5"/>
              </a:buClr>
              <a:buAutoNum type="arabicPeriod"/>
              <a:tabLst>
                <a:tab pos="771525" algn="l"/>
                <a:tab pos="772160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stabilirea dependențelor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funcționale și a tipului</a:t>
            </a:r>
            <a:r>
              <a:rPr sz="2000" spc="-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lor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949960" lvl="1" indent="-343535">
              <a:lnSpc>
                <a:spcPts val="1880"/>
              </a:lnSpc>
              <a:spcBef>
                <a:spcPts val="300"/>
              </a:spcBef>
              <a:buClr>
                <a:srgbClr val="1CACE3"/>
              </a:buClr>
              <a:buAutoNum type="alphaLcParenR"/>
              <a:tabLst>
                <a:tab pos="949960" algn="l"/>
                <a:tab pos="950594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funcționale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082675" lvl="2" indent="-201930">
              <a:lnSpc>
                <a:spcPts val="1880"/>
              </a:lnSpc>
              <a:buClr>
                <a:srgbClr val="1CACE3"/>
              </a:buClr>
              <a:buFont typeface="Wingdings"/>
              <a:buChar char=""/>
              <a:tabLst>
                <a:tab pos="1083310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id_proiect →</a:t>
            </a:r>
            <a:r>
              <a:rPr sz="2000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nume_proiect</a:t>
            </a:r>
          </a:p>
          <a:p>
            <a:pPr marL="1082675" lvl="2" indent="-201930">
              <a:lnSpc>
                <a:spcPct val="100000"/>
              </a:lnSpc>
              <a:spcBef>
                <a:spcPts val="10"/>
              </a:spcBef>
              <a:buClr>
                <a:srgbClr val="1CACE3"/>
              </a:buClr>
              <a:buFont typeface="Wingdings"/>
              <a:buChar char=""/>
              <a:tabLst>
                <a:tab pos="1083310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id_angajat → nume_angajat, pozitie_angajat,</a:t>
            </a:r>
            <a:r>
              <a:rPr sz="2000" spc="5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salariu_tarifar_angajat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949960" lvl="1" indent="-343535">
              <a:lnSpc>
                <a:spcPct val="100000"/>
              </a:lnSpc>
              <a:spcBef>
                <a:spcPts val="300"/>
              </a:spcBef>
              <a:buClr>
                <a:srgbClr val="1CACE3"/>
              </a:buClr>
              <a:buAutoNum type="alphaLcParenR"/>
              <a:tabLst>
                <a:tab pos="949960" algn="l"/>
                <a:tab pos="950594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tranzitive: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pozitie_angajat →</a:t>
            </a:r>
            <a:r>
              <a:rPr sz="2000" spc="6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salariu_tarifar_angajat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0" y="609600"/>
            <a:ext cx="55600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20" dirty="0">
                <a:solidFill>
                  <a:srgbClr val="FF0000"/>
                </a:solidFill>
              </a:rPr>
              <a:t>Forma </a:t>
            </a:r>
            <a:r>
              <a:rPr b="1" spc="-5" dirty="0">
                <a:solidFill>
                  <a:srgbClr val="FF0000"/>
                </a:solidFill>
              </a:rPr>
              <a:t>Normală 1</a:t>
            </a:r>
            <a:r>
              <a:rPr b="1" dirty="0">
                <a:solidFill>
                  <a:srgbClr val="FF0000"/>
                </a:solidFill>
              </a:rPr>
              <a:t> </a:t>
            </a:r>
            <a:r>
              <a:rPr b="1" spc="-10" dirty="0">
                <a:solidFill>
                  <a:srgbClr val="FF0000"/>
                </a:solidFill>
              </a:rPr>
              <a:t>(FN1)</a:t>
            </a:r>
          </a:p>
        </p:txBody>
      </p:sp>
      <p:sp>
        <p:nvSpPr>
          <p:cNvPr id="7" name="object 7"/>
          <p:cNvSpPr/>
          <p:nvPr/>
        </p:nvSpPr>
        <p:spPr>
          <a:xfrm>
            <a:off x="1447800" y="4648200"/>
            <a:ext cx="9995916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295400"/>
            <a:ext cx="7346315" cy="298415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7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constrângeri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2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FN1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dependența completă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atributelor non-prime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cheia</a:t>
            </a:r>
            <a:r>
              <a:rPr sz="2000" b="1" spc="1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primară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28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etape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eliminarea dependențelor funcționale</a:t>
            </a:r>
            <a:r>
              <a:rPr sz="2000" spc="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parțiale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2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noi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scheme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relație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 atributele ce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formează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dependențele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funcționale</a:t>
            </a:r>
            <a:r>
              <a:rPr sz="2000" spc="17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parțiale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atributele prime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rămân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și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schema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inițială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drept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cheie</a:t>
            </a:r>
            <a:r>
              <a:rPr sz="2000" spc="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straină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54838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20" dirty="0">
                <a:solidFill>
                  <a:srgbClr val="FF0000"/>
                </a:solidFill>
              </a:rPr>
              <a:t>Forma </a:t>
            </a:r>
            <a:r>
              <a:rPr b="1" spc="-5" dirty="0">
                <a:solidFill>
                  <a:srgbClr val="FF0000"/>
                </a:solidFill>
              </a:rPr>
              <a:t>Normală 2</a:t>
            </a:r>
            <a:r>
              <a:rPr b="1" dirty="0">
                <a:solidFill>
                  <a:srgbClr val="FF0000"/>
                </a:solidFill>
              </a:rPr>
              <a:t> </a:t>
            </a:r>
            <a:r>
              <a:rPr b="1" spc="-10" dirty="0">
                <a:solidFill>
                  <a:srgbClr val="FF0000"/>
                </a:solidFill>
              </a:rPr>
              <a:t>(FN2)</a:t>
            </a:r>
          </a:p>
        </p:txBody>
      </p:sp>
      <p:sp>
        <p:nvSpPr>
          <p:cNvPr id="7" name="object 7"/>
          <p:cNvSpPr/>
          <p:nvPr/>
        </p:nvSpPr>
        <p:spPr>
          <a:xfrm>
            <a:off x="2209800" y="3962402"/>
            <a:ext cx="7688580" cy="2895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1295400"/>
            <a:ext cx="9448800" cy="2060821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7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constrângeri</a:t>
            </a:r>
            <a:endParaRPr sz="2000" dirty="0">
              <a:solidFill>
                <a:srgbClr val="0000CC"/>
              </a:solidFill>
              <a:latin typeface="Calibri"/>
              <a:cs typeface="Calibri"/>
            </a:endParaRPr>
          </a:p>
          <a:p>
            <a:pPr marL="561340" lvl="1" indent="-247650">
              <a:lnSpc>
                <a:spcPct val="100000"/>
              </a:lnSpc>
              <a:spcBef>
                <a:spcPts val="32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Calibri"/>
                <a:cs typeface="Calibri"/>
              </a:rPr>
              <a:t>FN2</a:t>
            </a:r>
            <a:endParaRPr sz="2000" dirty="0">
              <a:solidFill>
                <a:srgbClr val="0000CC"/>
              </a:solidFill>
              <a:latin typeface="Calibri"/>
              <a:cs typeface="Calibri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Calibri"/>
                <a:cs typeface="Calibri"/>
              </a:rPr>
              <a:t>inexistența 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dependențelor </a:t>
            </a: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funcționale</a:t>
            </a:r>
            <a:r>
              <a:rPr sz="2000" b="1" spc="4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alibri"/>
                <a:cs typeface="Calibri"/>
              </a:rPr>
              <a:t>tranzitive</a:t>
            </a:r>
            <a:endParaRPr sz="2000" dirty="0">
              <a:solidFill>
                <a:srgbClr val="0000CC"/>
              </a:solidFill>
              <a:latin typeface="Calibri"/>
              <a:cs typeface="Calibri"/>
            </a:endParaRPr>
          </a:p>
          <a:p>
            <a:pPr marL="268605" indent="-256540">
              <a:lnSpc>
                <a:spcPct val="100000"/>
              </a:lnSpc>
              <a:spcBef>
                <a:spcPts val="280"/>
              </a:spcBef>
              <a:buClr>
                <a:srgbClr val="27CED6"/>
              </a:buClr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000" b="1" spc="-5" dirty="0">
                <a:solidFill>
                  <a:srgbClr val="0000CC"/>
                </a:solidFill>
                <a:latin typeface="Calibri"/>
                <a:cs typeface="Calibri"/>
              </a:rPr>
              <a:t>etape</a:t>
            </a: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: eliminarea </a:t>
            </a:r>
            <a:r>
              <a:rPr sz="2000" spc="-10" dirty="0">
                <a:solidFill>
                  <a:srgbClr val="0000CC"/>
                </a:solidFill>
                <a:latin typeface="Calibri"/>
                <a:cs typeface="Calibri"/>
              </a:rPr>
              <a:t>dependențelor </a:t>
            </a: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funcționale</a:t>
            </a:r>
            <a:r>
              <a:rPr sz="2000" spc="-2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Calibri"/>
                <a:cs typeface="Calibri"/>
              </a:rPr>
              <a:t>tranzitive</a:t>
            </a:r>
            <a:endParaRPr sz="2000" dirty="0">
              <a:solidFill>
                <a:srgbClr val="0000CC"/>
              </a:solidFill>
              <a:latin typeface="Calibri"/>
              <a:cs typeface="Calibri"/>
            </a:endParaRPr>
          </a:p>
          <a:p>
            <a:pPr marL="561340" lvl="1" indent="-247650">
              <a:lnSpc>
                <a:spcPct val="100000"/>
              </a:lnSpc>
              <a:spcBef>
                <a:spcPts val="32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noi </a:t>
            </a:r>
            <a:r>
              <a:rPr sz="2000" spc="-10" dirty="0">
                <a:solidFill>
                  <a:srgbClr val="0000CC"/>
                </a:solidFill>
                <a:latin typeface="Calibri"/>
                <a:cs typeface="Calibri"/>
              </a:rPr>
              <a:t>scheme </a:t>
            </a: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de </a:t>
            </a:r>
            <a:r>
              <a:rPr sz="2000" spc="-10" dirty="0">
                <a:solidFill>
                  <a:srgbClr val="0000CC"/>
                </a:solidFill>
                <a:latin typeface="Calibri"/>
                <a:cs typeface="Calibri"/>
              </a:rPr>
              <a:t>relație </a:t>
            </a: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cu atributele ce </a:t>
            </a:r>
            <a:r>
              <a:rPr sz="2000" spc="-15" dirty="0">
                <a:solidFill>
                  <a:srgbClr val="0000CC"/>
                </a:solidFill>
                <a:latin typeface="Calibri"/>
                <a:cs typeface="Calibri"/>
              </a:rPr>
              <a:t>formează </a:t>
            </a:r>
            <a:r>
              <a:rPr sz="2000" spc="-10" dirty="0">
                <a:solidFill>
                  <a:srgbClr val="0000CC"/>
                </a:solidFill>
                <a:latin typeface="Calibri"/>
                <a:cs typeface="Calibri"/>
              </a:rPr>
              <a:t>dependențele </a:t>
            </a: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funcționale</a:t>
            </a:r>
            <a:r>
              <a:rPr sz="2000" spc="17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Calibri"/>
                <a:cs typeface="Calibri"/>
              </a:rPr>
              <a:t>tranzitive</a:t>
            </a:r>
            <a:endParaRPr sz="2000" dirty="0">
              <a:solidFill>
                <a:srgbClr val="0000CC"/>
              </a:solidFill>
              <a:latin typeface="Calibri"/>
              <a:cs typeface="Calibri"/>
            </a:endParaRPr>
          </a:p>
          <a:p>
            <a:pPr marL="561340" lvl="1" indent="-247650">
              <a:lnSpc>
                <a:spcPct val="100000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atributele </a:t>
            </a:r>
            <a:r>
              <a:rPr sz="2000" spc="-10" dirty="0">
                <a:solidFill>
                  <a:srgbClr val="0000CC"/>
                </a:solidFill>
                <a:latin typeface="Calibri"/>
                <a:cs typeface="Calibri"/>
              </a:rPr>
              <a:t>determinante rămân </a:t>
            </a: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și </a:t>
            </a:r>
            <a:r>
              <a:rPr sz="2000" dirty="0">
                <a:solidFill>
                  <a:srgbClr val="0000CC"/>
                </a:solidFill>
                <a:latin typeface="Calibri"/>
                <a:cs typeface="Calibri"/>
              </a:rPr>
              <a:t>în </a:t>
            </a:r>
            <a:r>
              <a:rPr sz="2000" spc="-10" dirty="0">
                <a:solidFill>
                  <a:srgbClr val="0000CC"/>
                </a:solidFill>
                <a:latin typeface="Calibri"/>
                <a:cs typeface="Calibri"/>
              </a:rPr>
              <a:t>schema </a:t>
            </a: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inițială </a:t>
            </a:r>
            <a:r>
              <a:rPr sz="2000" spc="-15" dirty="0">
                <a:solidFill>
                  <a:srgbClr val="0000CC"/>
                </a:solidFill>
                <a:latin typeface="Calibri"/>
                <a:cs typeface="Calibri"/>
              </a:rPr>
              <a:t>drept </a:t>
            </a: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cheie</a:t>
            </a:r>
            <a:r>
              <a:rPr sz="2000" spc="3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Calibri"/>
                <a:cs typeface="Calibri"/>
              </a:rPr>
              <a:t>straină</a:t>
            </a:r>
            <a:endParaRPr sz="2000" dirty="0">
              <a:solidFill>
                <a:srgbClr val="0000CC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540766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20" dirty="0">
                <a:solidFill>
                  <a:srgbClr val="FF0000"/>
                </a:solidFill>
              </a:rPr>
              <a:t>Forma </a:t>
            </a:r>
            <a:r>
              <a:rPr b="1" spc="-5" dirty="0">
                <a:solidFill>
                  <a:srgbClr val="FF0000"/>
                </a:solidFill>
              </a:rPr>
              <a:t>Normală 3</a:t>
            </a:r>
            <a:r>
              <a:rPr b="1" dirty="0">
                <a:solidFill>
                  <a:srgbClr val="FF0000"/>
                </a:solidFill>
              </a:rPr>
              <a:t> </a:t>
            </a:r>
            <a:r>
              <a:rPr b="1" spc="-10" dirty="0">
                <a:solidFill>
                  <a:srgbClr val="FF0000"/>
                </a:solidFill>
              </a:rPr>
              <a:t>(FN3)</a:t>
            </a:r>
          </a:p>
        </p:txBody>
      </p:sp>
      <p:sp>
        <p:nvSpPr>
          <p:cNvPr id="7" name="object 7"/>
          <p:cNvSpPr/>
          <p:nvPr/>
        </p:nvSpPr>
        <p:spPr>
          <a:xfrm>
            <a:off x="1600200" y="3429000"/>
            <a:ext cx="8663940" cy="3192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1524000"/>
            <a:ext cx="9906000" cy="279179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7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constrângeri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2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FN3 (dacă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FNBC,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</a:t>
            </a:r>
            <a:r>
              <a:rPr sz="2000" spc="7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FN3)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607060">
              <a:lnSpc>
                <a:spcPct val="10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reciproca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valabilă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</a:t>
            </a:r>
            <a:r>
              <a:rPr sz="2000" spc="-17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necesar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1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X→Y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numai dacă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este supercheie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270"/>
              </a:spcBef>
              <a:buClr>
                <a:srgbClr val="27CED6"/>
              </a:buClr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etape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crearea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unei scheme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relație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dependența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respectă</a:t>
            </a:r>
            <a:r>
              <a:rPr sz="2000" spc="2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constrângerea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27CED6"/>
              </a:buClr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dezavantaje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2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posibila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neconformitate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cerințele</a:t>
            </a:r>
            <a:r>
              <a:rPr sz="2000" spc="5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funcționale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timp 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execuție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interogărilor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sensibil</a:t>
            </a:r>
            <a:r>
              <a:rPr sz="2000" spc="-7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crescut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822706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20" dirty="0">
                <a:solidFill>
                  <a:srgbClr val="FF0000"/>
                </a:solidFill>
              </a:rPr>
              <a:t>Forma </a:t>
            </a:r>
            <a:r>
              <a:rPr b="1" spc="-5" dirty="0">
                <a:solidFill>
                  <a:srgbClr val="FF0000"/>
                </a:solidFill>
              </a:rPr>
              <a:t>Normală </a:t>
            </a:r>
            <a:r>
              <a:rPr b="1" spc="-15" dirty="0">
                <a:solidFill>
                  <a:srgbClr val="FF0000"/>
                </a:solidFill>
              </a:rPr>
              <a:t>Boyce-Codd</a:t>
            </a:r>
            <a:r>
              <a:rPr b="1" spc="40" dirty="0">
                <a:solidFill>
                  <a:srgbClr val="FF0000"/>
                </a:solidFill>
              </a:rPr>
              <a:t> </a:t>
            </a:r>
            <a:r>
              <a:rPr b="1" spc="-10" dirty="0">
                <a:solidFill>
                  <a:srgbClr val="FF0000"/>
                </a:solidFill>
              </a:rPr>
              <a:t>(FNBC)</a:t>
            </a:r>
          </a:p>
        </p:txBody>
      </p:sp>
      <p:sp>
        <p:nvSpPr>
          <p:cNvPr id="7" name="object 7"/>
          <p:cNvSpPr/>
          <p:nvPr/>
        </p:nvSpPr>
        <p:spPr>
          <a:xfrm>
            <a:off x="838200" y="4419600"/>
            <a:ext cx="3520440" cy="929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86600" y="4114800"/>
            <a:ext cx="3520439" cy="2369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6400800" cy="61555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SQL</a:t>
            </a:r>
            <a:r>
              <a:rPr lang="ro-MO" b="1" dirty="0" smtClean="0">
                <a:solidFill>
                  <a:srgbClr val="FF0000"/>
                </a:solidFill>
              </a:rPr>
              <a:t> </a:t>
            </a:r>
            <a:r>
              <a:rPr lang="ro-MO" b="1" dirty="0" smtClean="0"/>
              <a:t> </a:t>
            </a:r>
            <a:r>
              <a:rPr lang="ro-MO" b="1" dirty="0" smtClean="0">
                <a:solidFill>
                  <a:srgbClr val="FF0000"/>
                </a:solidFill>
              </a:rPr>
              <a:t>(Predicate)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95400"/>
            <a:ext cx="11775186" cy="3046988"/>
          </a:xfrm>
        </p:spPr>
        <p:txBody>
          <a:bodyPr/>
          <a:lstStyle/>
          <a:p>
            <a:pPr algn="just"/>
            <a:r>
              <a:rPr lang="en-US" b="1" dirty="0" err="1" smtClean="0">
                <a:solidFill>
                  <a:srgbClr val="0000CC"/>
                </a:solidFill>
              </a:rPr>
              <a:t>Predicatul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atribuie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subiectului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b="1" i="1" dirty="0" smtClean="0">
                <a:solidFill>
                  <a:srgbClr val="0000CC"/>
                </a:solidFill>
              </a:rPr>
              <a:t>o </a:t>
            </a:r>
            <a:r>
              <a:rPr lang="en-US" b="1" i="1" dirty="0" err="1" smtClean="0">
                <a:solidFill>
                  <a:srgbClr val="0000CC"/>
                </a:solidFill>
              </a:rPr>
              <a:t>însușire</a:t>
            </a:r>
            <a:r>
              <a:rPr lang="en-US" b="1" i="1" dirty="0" smtClean="0">
                <a:solidFill>
                  <a:srgbClr val="0000CC"/>
                </a:solidFill>
              </a:rPr>
              <a:t>, o </a:t>
            </a:r>
            <a:r>
              <a:rPr lang="en-US" b="1" i="1" dirty="0" err="1" smtClean="0">
                <a:solidFill>
                  <a:srgbClr val="0000CC"/>
                </a:solidFill>
              </a:rPr>
              <a:t>identitate</a:t>
            </a:r>
            <a:r>
              <a:rPr lang="en-US" b="1" i="1" dirty="0" smtClean="0">
                <a:solidFill>
                  <a:srgbClr val="0000CC"/>
                </a:solidFill>
              </a:rPr>
              <a:t> </a:t>
            </a:r>
            <a:r>
              <a:rPr lang="en-US" b="1" i="1" dirty="0" err="1" smtClean="0">
                <a:solidFill>
                  <a:srgbClr val="0000CC"/>
                </a:solidFill>
              </a:rPr>
              <a:t>sau</a:t>
            </a:r>
            <a:r>
              <a:rPr lang="en-US" b="1" i="1" dirty="0" smtClean="0">
                <a:solidFill>
                  <a:srgbClr val="0000CC"/>
                </a:solidFill>
              </a:rPr>
              <a:t> o </a:t>
            </a:r>
            <a:r>
              <a:rPr lang="en-US" b="1" i="1" dirty="0" err="1" smtClean="0">
                <a:solidFill>
                  <a:srgbClr val="0000CC"/>
                </a:solidFill>
              </a:rPr>
              <a:t>calitate</a:t>
            </a:r>
            <a:r>
              <a:rPr lang="en-US" b="1" i="1" dirty="0" smtClean="0">
                <a:solidFill>
                  <a:srgbClr val="0000CC"/>
                </a:solidFill>
              </a:rPr>
              <a:t> </a:t>
            </a:r>
            <a:r>
              <a:rPr lang="en-US" dirty="0" smtClean="0">
                <a:solidFill>
                  <a:srgbClr val="0000CC"/>
                </a:solidFill>
              </a:rPr>
              <a:t>(</a:t>
            </a:r>
            <a:r>
              <a:rPr lang="en-US" b="1" i="1" dirty="0" smtClean="0">
                <a:solidFill>
                  <a:srgbClr val="0000CC"/>
                </a:solidFill>
              </a:rPr>
              <a:t>cum</a:t>
            </a:r>
            <a:r>
              <a:rPr lang="en-US" i="1" dirty="0" smtClean="0">
                <a:solidFill>
                  <a:srgbClr val="0000CC"/>
                </a:solidFill>
              </a:rPr>
              <a:t> </a:t>
            </a:r>
            <a:r>
              <a:rPr lang="en-US" i="1" dirty="0" err="1" smtClean="0">
                <a:solidFill>
                  <a:srgbClr val="0000CC"/>
                </a:solidFill>
              </a:rPr>
              <a:t>este</a:t>
            </a:r>
            <a:r>
              <a:rPr lang="en-US" i="1" dirty="0" smtClean="0">
                <a:solidFill>
                  <a:srgbClr val="0000CC"/>
                </a:solidFill>
              </a:rPr>
              <a:t>? </a:t>
            </a:r>
            <a:r>
              <a:rPr lang="en-US" b="1" i="1" dirty="0" err="1" smtClean="0">
                <a:solidFill>
                  <a:srgbClr val="0000CC"/>
                </a:solidFill>
              </a:rPr>
              <a:t>ce</a:t>
            </a:r>
            <a:r>
              <a:rPr lang="en-US" i="1" dirty="0" smtClean="0">
                <a:solidFill>
                  <a:srgbClr val="0000CC"/>
                </a:solidFill>
              </a:rPr>
              <a:t> </a:t>
            </a:r>
            <a:r>
              <a:rPr lang="en-US" i="1" dirty="0" err="1" smtClean="0">
                <a:solidFill>
                  <a:srgbClr val="0000CC"/>
                </a:solidFill>
              </a:rPr>
              <a:t>este</a:t>
            </a:r>
            <a:r>
              <a:rPr lang="en-US" i="1" dirty="0" smtClean="0">
                <a:solidFill>
                  <a:srgbClr val="0000CC"/>
                </a:solidFill>
              </a:rPr>
              <a:t>? </a:t>
            </a:r>
            <a:r>
              <a:rPr lang="en-US" b="1" i="1" dirty="0" smtClean="0">
                <a:solidFill>
                  <a:srgbClr val="0000CC"/>
                </a:solidFill>
              </a:rPr>
              <a:t>cine</a:t>
            </a:r>
            <a:r>
              <a:rPr lang="en-US" i="1" dirty="0" smtClean="0">
                <a:solidFill>
                  <a:srgbClr val="0000CC"/>
                </a:solidFill>
              </a:rPr>
              <a:t> </a:t>
            </a:r>
            <a:r>
              <a:rPr lang="en-US" i="1" dirty="0" err="1" smtClean="0">
                <a:solidFill>
                  <a:srgbClr val="0000CC"/>
                </a:solidFill>
              </a:rPr>
              <a:t>este</a:t>
            </a:r>
            <a:r>
              <a:rPr lang="en-US" i="1" dirty="0" smtClean="0">
                <a:solidFill>
                  <a:srgbClr val="0000CC"/>
                </a:solidFill>
              </a:rPr>
              <a:t>? Ex.: </a:t>
            </a:r>
            <a:r>
              <a:rPr lang="en-US" i="1" dirty="0" err="1" smtClean="0">
                <a:solidFill>
                  <a:srgbClr val="0000CC"/>
                </a:solidFill>
              </a:rPr>
              <a:t>Cartea</a:t>
            </a:r>
            <a:r>
              <a:rPr lang="en-US" i="1" dirty="0" smtClean="0">
                <a:solidFill>
                  <a:srgbClr val="0000CC"/>
                </a:solidFill>
              </a:rPr>
              <a:t> </a:t>
            </a:r>
            <a:r>
              <a:rPr lang="en-US" i="1" dirty="0" err="1" smtClean="0">
                <a:solidFill>
                  <a:srgbClr val="0000CC"/>
                </a:solidFill>
              </a:rPr>
              <a:t>este</a:t>
            </a:r>
            <a:r>
              <a:rPr lang="en-US" i="1" dirty="0" smtClean="0">
                <a:solidFill>
                  <a:srgbClr val="0000CC"/>
                </a:solidFill>
              </a:rPr>
              <a:t> </a:t>
            </a:r>
            <a:r>
              <a:rPr lang="en-US" i="1" dirty="0" err="1" smtClean="0">
                <a:solidFill>
                  <a:srgbClr val="0000CC"/>
                </a:solidFill>
              </a:rPr>
              <a:t>frumoasă</a:t>
            </a:r>
            <a:r>
              <a:rPr lang="en-US" i="1" dirty="0" smtClean="0">
                <a:solidFill>
                  <a:srgbClr val="0000CC"/>
                </a:solidFill>
              </a:rPr>
              <a:t>. </a:t>
            </a:r>
            <a:r>
              <a:rPr lang="en-US" i="1" dirty="0" err="1" smtClean="0">
                <a:solidFill>
                  <a:srgbClr val="0000CC"/>
                </a:solidFill>
              </a:rPr>
              <a:t>Meseria</a:t>
            </a:r>
            <a:r>
              <a:rPr lang="en-US" i="1" dirty="0" smtClean="0">
                <a:solidFill>
                  <a:srgbClr val="0000CC"/>
                </a:solidFill>
              </a:rPr>
              <a:t> </a:t>
            </a:r>
            <a:r>
              <a:rPr lang="en-US" i="1" dirty="0" err="1" smtClean="0">
                <a:solidFill>
                  <a:srgbClr val="0000CC"/>
                </a:solidFill>
              </a:rPr>
              <a:t>este</a:t>
            </a:r>
            <a:r>
              <a:rPr lang="en-US" i="1" dirty="0" smtClean="0">
                <a:solidFill>
                  <a:srgbClr val="0000CC"/>
                </a:solidFill>
              </a:rPr>
              <a:t> </a:t>
            </a:r>
            <a:r>
              <a:rPr lang="en-US" i="1" dirty="0" err="1" smtClean="0">
                <a:solidFill>
                  <a:srgbClr val="0000CC"/>
                </a:solidFill>
              </a:rPr>
              <a:t>brățară</a:t>
            </a:r>
            <a:r>
              <a:rPr lang="en-US" i="1" dirty="0" smtClean="0">
                <a:solidFill>
                  <a:srgbClr val="0000CC"/>
                </a:solidFill>
              </a:rPr>
              <a:t> de </a:t>
            </a:r>
            <a:r>
              <a:rPr lang="en-US" i="1" dirty="0" err="1" smtClean="0">
                <a:solidFill>
                  <a:srgbClr val="0000CC"/>
                </a:solidFill>
              </a:rPr>
              <a:t>aur</a:t>
            </a:r>
            <a:r>
              <a:rPr lang="en-US" i="1" dirty="0" smtClean="0">
                <a:solidFill>
                  <a:srgbClr val="0000CC"/>
                </a:solidFill>
              </a:rPr>
              <a:t>  El </a:t>
            </a:r>
            <a:r>
              <a:rPr lang="en-US" i="1" dirty="0" err="1" smtClean="0">
                <a:solidFill>
                  <a:srgbClr val="0000CC"/>
                </a:solidFill>
              </a:rPr>
              <a:t>este</a:t>
            </a:r>
            <a:r>
              <a:rPr lang="en-US" i="1" dirty="0" smtClean="0">
                <a:solidFill>
                  <a:srgbClr val="0000CC"/>
                </a:solidFill>
              </a:rPr>
              <a:t> </a:t>
            </a:r>
            <a:r>
              <a:rPr lang="en-US" i="1" dirty="0" err="1" smtClean="0">
                <a:solidFill>
                  <a:srgbClr val="0000CC"/>
                </a:solidFill>
              </a:rPr>
              <a:t>profesorul</a:t>
            </a:r>
            <a:r>
              <a:rPr lang="en-US" i="1" dirty="0" smtClean="0">
                <a:solidFill>
                  <a:srgbClr val="0000CC"/>
                </a:solidFill>
              </a:rPr>
              <a:t> </a:t>
            </a:r>
            <a:r>
              <a:rPr lang="en-US" i="1" dirty="0" err="1" smtClean="0">
                <a:solidFill>
                  <a:srgbClr val="0000CC"/>
                </a:solidFill>
              </a:rPr>
              <a:t>nostru</a:t>
            </a:r>
            <a:r>
              <a:rPr lang="en-US" i="1" dirty="0" smtClean="0">
                <a:solidFill>
                  <a:srgbClr val="0000CC"/>
                </a:solidFill>
              </a:rPr>
              <a:t>.</a:t>
            </a:r>
            <a:r>
              <a:rPr lang="en-US" dirty="0" smtClean="0">
                <a:solidFill>
                  <a:srgbClr val="0000CC"/>
                </a:solidFill>
              </a:rPr>
              <a:t> ) </a:t>
            </a:r>
          </a:p>
          <a:p>
            <a:pPr algn="just"/>
            <a:r>
              <a:rPr lang="en-US" dirty="0" err="1" smtClean="0">
                <a:solidFill>
                  <a:srgbClr val="0000CC"/>
                </a:solidFill>
              </a:rPr>
              <a:t>Unele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feluri</a:t>
            </a:r>
            <a:r>
              <a:rPr lang="en-US" dirty="0" smtClean="0">
                <a:solidFill>
                  <a:srgbClr val="0000CC"/>
                </a:solidFill>
              </a:rPr>
              <a:t> de </a:t>
            </a:r>
            <a:r>
              <a:rPr lang="en-US" dirty="0" err="1" smtClean="0">
                <a:solidFill>
                  <a:srgbClr val="0000CC"/>
                </a:solidFill>
              </a:rPr>
              <a:t>judecăţi</a:t>
            </a:r>
            <a:r>
              <a:rPr lang="en-US" dirty="0" smtClean="0">
                <a:solidFill>
                  <a:srgbClr val="0000CC"/>
                </a:solidFill>
              </a:rPr>
              <a:t> nu pot </a:t>
            </a:r>
            <a:r>
              <a:rPr lang="en-US" dirty="0" err="1" smtClean="0">
                <a:solidFill>
                  <a:srgbClr val="0000CC"/>
                </a:solidFill>
              </a:rPr>
              <a:t>fi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adecvat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formalizate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prin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mijloacele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logicii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enunţurilor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şi</a:t>
            </a:r>
            <a:r>
              <a:rPr lang="en-US" dirty="0" smtClean="0">
                <a:solidFill>
                  <a:srgbClr val="0000CC"/>
                </a:solidFill>
              </a:rPr>
              <a:t> ale </a:t>
            </a:r>
            <a:r>
              <a:rPr lang="en-US" dirty="0" err="1" smtClean="0">
                <a:solidFill>
                  <a:srgbClr val="0000CC"/>
                </a:solidFill>
              </a:rPr>
              <a:t>propoziţiilor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categorice</a:t>
            </a:r>
            <a:r>
              <a:rPr lang="en-US" dirty="0" smtClean="0">
                <a:solidFill>
                  <a:srgbClr val="0000CC"/>
                </a:solidFill>
              </a:rPr>
              <a:t>. </a:t>
            </a:r>
            <a:r>
              <a:rPr lang="en-US" dirty="0" err="1" smtClean="0">
                <a:solidFill>
                  <a:srgbClr val="0000CC"/>
                </a:solidFill>
              </a:rPr>
              <a:t>Dintre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acestea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fac</a:t>
            </a:r>
            <a:r>
              <a:rPr lang="en-US" dirty="0" smtClean="0">
                <a:solidFill>
                  <a:srgbClr val="0000CC"/>
                </a:solidFill>
              </a:rPr>
              <a:t> parte </a:t>
            </a:r>
            <a:r>
              <a:rPr lang="en-US" b="1" i="1" dirty="0" err="1" smtClean="0">
                <a:solidFill>
                  <a:srgbClr val="0000CC"/>
                </a:solidFill>
              </a:rPr>
              <a:t>propoziţiile</a:t>
            </a:r>
            <a:r>
              <a:rPr lang="en-US" b="1" i="1" dirty="0" smtClean="0">
                <a:solidFill>
                  <a:srgbClr val="0000CC"/>
                </a:solidFill>
              </a:rPr>
              <a:t> </a:t>
            </a:r>
            <a:r>
              <a:rPr lang="en-US" b="1" i="1" dirty="0" err="1" smtClean="0">
                <a:solidFill>
                  <a:srgbClr val="0000CC"/>
                </a:solidFill>
              </a:rPr>
              <a:t>complexe</a:t>
            </a:r>
            <a:r>
              <a:rPr lang="ro-MO" b="1" i="1" dirty="0" smtClean="0">
                <a:solidFill>
                  <a:srgbClr val="0000CC"/>
                </a:solidFill>
              </a:rPr>
              <a:t> (‏Ɐ, ⱻ)</a:t>
            </a:r>
            <a:r>
              <a:rPr lang="en-US" dirty="0" smtClean="0">
                <a:solidFill>
                  <a:srgbClr val="0000CC"/>
                </a:solidFill>
              </a:rPr>
              <a:t>. </a:t>
            </a:r>
            <a:r>
              <a:rPr lang="en-US" dirty="0" err="1" smtClean="0">
                <a:solidFill>
                  <a:srgbClr val="0000CC"/>
                </a:solidFill>
              </a:rPr>
              <a:t>Pentru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analiza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logică</a:t>
            </a:r>
            <a:r>
              <a:rPr lang="en-US" dirty="0" smtClean="0">
                <a:solidFill>
                  <a:srgbClr val="0000CC"/>
                </a:solidFill>
              </a:rPr>
              <a:t> a </a:t>
            </a:r>
            <a:r>
              <a:rPr lang="en-US" dirty="0" err="1" smtClean="0">
                <a:solidFill>
                  <a:srgbClr val="0000CC"/>
                </a:solidFill>
              </a:rPr>
              <a:t>propoziţiilor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complexe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şi</a:t>
            </a:r>
            <a:r>
              <a:rPr lang="en-US" dirty="0" smtClean="0">
                <a:solidFill>
                  <a:srgbClr val="0000CC"/>
                </a:solidFill>
              </a:rPr>
              <a:t> a </a:t>
            </a:r>
            <a:r>
              <a:rPr lang="en-US" dirty="0" err="1" smtClean="0">
                <a:solidFill>
                  <a:srgbClr val="0000CC"/>
                </a:solidFill>
              </a:rPr>
              <a:t>inferenţelor</a:t>
            </a:r>
            <a:r>
              <a:rPr lang="en-US" dirty="0" smtClean="0">
                <a:solidFill>
                  <a:srgbClr val="0000CC"/>
                </a:solidFill>
              </a:rPr>
              <a:t> cu </a:t>
            </a:r>
            <a:r>
              <a:rPr lang="en-US" dirty="0" err="1" smtClean="0">
                <a:solidFill>
                  <a:srgbClr val="0000CC"/>
                </a:solidFill>
              </a:rPr>
              <a:t>astfel</a:t>
            </a:r>
            <a:r>
              <a:rPr lang="en-US" dirty="0" smtClean="0">
                <a:solidFill>
                  <a:srgbClr val="0000CC"/>
                </a:solidFill>
              </a:rPr>
              <a:t> de </a:t>
            </a:r>
            <a:r>
              <a:rPr lang="en-US" dirty="0" err="1" smtClean="0">
                <a:solidFill>
                  <a:srgbClr val="0000CC"/>
                </a:solidFill>
              </a:rPr>
              <a:t>propoziţii</a:t>
            </a:r>
            <a:r>
              <a:rPr lang="en-US" dirty="0" smtClean="0">
                <a:solidFill>
                  <a:srgbClr val="0000CC"/>
                </a:solidFill>
              </a:rPr>
              <a:t> a </a:t>
            </a:r>
            <a:r>
              <a:rPr lang="en-US" dirty="0" err="1" smtClean="0">
                <a:solidFill>
                  <a:srgbClr val="0000CC"/>
                </a:solidFill>
              </a:rPr>
              <a:t>fost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creată</a:t>
            </a:r>
            <a:r>
              <a:rPr lang="en-US" dirty="0" smtClean="0">
                <a:solidFill>
                  <a:srgbClr val="0000CC"/>
                </a:solidFill>
              </a:rPr>
              <a:t> o </a:t>
            </a:r>
            <a:r>
              <a:rPr lang="en-US" dirty="0" err="1" smtClean="0">
                <a:solidFill>
                  <a:srgbClr val="0000CC"/>
                </a:solidFill>
              </a:rPr>
              <a:t>teorie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specială</a:t>
            </a:r>
            <a:r>
              <a:rPr lang="en-US" dirty="0" smtClean="0">
                <a:solidFill>
                  <a:srgbClr val="0000CC"/>
                </a:solidFill>
              </a:rPr>
              <a:t> – </a:t>
            </a:r>
            <a:r>
              <a:rPr lang="en-US" i="1" dirty="0" err="1" smtClean="0">
                <a:solidFill>
                  <a:srgbClr val="0000CC"/>
                </a:solidFill>
              </a:rPr>
              <a:t>logica</a:t>
            </a:r>
            <a:r>
              <a:rPr lang="en-US" i="1" dirty="0" smtClean="0">
                <a:solidFill>
                  <a:srgbClr val="0000CC"/>
                </a:solidFill>
              </a:rPr>
              <a:t> </a:t>
            </a:r>
            <a:r>
              <a:rPr lang="en-US" i="1" dirty="0" err="1" smtClean="0">
                <a:solidFill>
                  <a:srgbClr val="0000CC"/>
                </a:solidFill>
              </a:rPr>
              <a:t>predicatelor</a:t>
            </a:r>
            <a:r>
              <a:rPr lang="en-US" i="1" dirty="0" smtClean="0">
                <a:solidFill>
                  <a:srgbClr val="0000CC"/>
                </a:solidFill>
              </a:rPr>
              <a:t>, </a:t>
            </a:r>
            <a:r>
              <a:rPr lang="en-US" dirty="0" smtClean="0">
                <a:solidFill>
                  <a:srgbClr val="0000CC"/>
                </a:solidFill>
              </a:rPr>
              <a:t>care a </a:t>
            </a:r>
            <a:r>
              <a:rPr lang="en-US" dirty="0" err="1" smtClean="0">
                <a:solidFill>
                  <a:srgbClr val="0000CC"/>
                </a:solidFill>
              </a:rPr>
              <a:t>devenit</a:t>
            </a:r>
            <a:r>
              <a:rPr lang="en-US" dirty="0" smtClean="0">
                <a:solidFill>
                  <a:srgbClr val="0000CC"/>
                </a:solidFill>
              </a:rPr>
              <a:t> un </a:t>
            </a:r>
            <a:r>
              <a:rPr lang="en-US" dirty="0" err="1" smtClean="0">
                <a:solidFill>
                  <a:srgbClr val="0000CC"/>
                </a:solidFill>
              </a:rPr>
              <a:t>compartiment</a:t>
            </a:r>
            <a:r>
              <a:rPr lang="en-US" dirty="0" smtClean="0">
                <a:solidFill>
                  <a:srgbClr val="0000CC"/>
                </a:solidFill>
              </a:rPr>
              <a:t> al </a:t>
            </a:r>
            <a:r>
              <a:rPr lang="en-US" dirty="0" err="1" smtClean="0">
                <a:solidFill>
                  <a:srgbClr val="0000CC"/>
                </a:solidFill>
              </a:rPr>
              <a:t>logicii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moderne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şi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este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rezultatul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generalizării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anumitor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idei</a:t>
            </a:r>
            <a:r>
              <a:rPr lang="en-US" dirty="0" smtClean="0">
                <a:solidFill>
                  <a:srgbClr val="0000CC"/>
                </a:solidFill>
              </a:rPr>
              <a:t> ale </a:t>
            </a:r>
            <a:r>
              <a:rPr lang="en-US" dirty="0" err="1" smtClean="0">
                <a:solidFill>
                  <a:srgbClr val="0000CC"/>
                </a:solidFill>
              </a:rPr>
              <a:t>logicii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clasice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şi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logicii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simbolice</a:t>
            </a:r>
            <a:r>
              <a:rPr lang="ro-MO" dirty="0" smtClean="0">
                <a:solidFill>
                  <a:srgbClr val="0000CC"/>
                </a:solidFill>
              </a:rPr>
              <a:t>. Astfel, avem </a:t>
            </a:r>
            <a:r>
              <a:rPr lang="en-US" b="1" dirty="0" err="1" smtClean="0">
                <a:solidFill>
                  <a:srgbClr val="0000CC"/>
                </a:solidFill>
              </a:rPr>
              <a:t>logica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predicatelor</a:t>
            </a:r>
            <a:r>
              <a:rPr lang="en-US" b="1" dirty="0" smtClean="0">
                <a:solidFill>
                  <a:srgbClr val="0000CC"/>
                </a:solidFill>
              </a:rPr>
              <a:t> de ordinal 1 </a:t>
            </a:r>
            <a:r>
              <a:rPr lang="en-US" b="1" dirty="0" err="1" smtClean="0">
                <a:solidFill>
                  <a:srgbClr val="0000CC"/>
                </a:solidFill>
              </a:rPr>
              <a:t>sau</a:t>
            </a:r>
            <a:r>
              <a:rPr lang="ro-MO" b="1" dirty="0" smtClean="0">
                <a:solidFill>
                  <a:srgbClr val="0000CC"/>
                </a:solidFill>
              </a:rPr>
              <a:t> </a:t>
            </a:r>
            <a:r>
              <a:rPr lang="en-US" b="1" dirty="0" smtClean="0">
                <a:solidFill>
                  <a:srgbClr val="0000CC"/>
                </a:solidFill>
              </a:rPr>
              <a:t>/</a:t>
            </a:r>
            <a:r>
              <a:rPr lang="ro-MO" b="1" dirty="0" smtClean="0">
                <a:solidFill>
                  <a:srgbClr val="0000CC"/>
                </a:solidFill>
              </a:rPr>
              <a:t> </a:t>
            </a:r>
            <a:r>
              <a:rPr lang="en-US" b="1" dirty="0" smtClean="0">
                <a:solidFill>
                  <a:srgbClr val="0000CC"/>
                </a:solidFill>
              </a:rPr>
              <a:t>First-order logic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23511" t="54872" r="14857" b="15777"/>
          <a:stretch>
            <a:fillRect/>
          </a:stretch>
        </p:blipFill>
        <p:spPr bwMode="auto">
          <a:xfrm>
            <a:off x="1371600" y="3886200"/>
            <a:ext cx="8763000" cy="266700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4857750" cy="61555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SQL</a:t>
            </a:r>
            <a:r>
              <a:rPr lang="ro-MO" b="1" dirty="0" smtClean="0">
                <a:solidFill>
                  <a:srgbClr val="FF0000"/>
                </a:solidFill>
              </a:rPr>
              <a:t> </a:t>
            </a:r>
            <a:r>
              <a:rPr lang="ro-MO" b="1" dirty="0" smtClean="0"/>
              <a:t> </a:t>
            </a:r>
            <a:r>
              <a:rPr lang="ro-MO" b="1" dirty="0" smtClean="0">
                <a:solidFill>
                  <a:srgbClr val="FF0000"/>
                </a:solidFill>
              </a:rPr>
              <a:t>(Predicate)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11775186" cy="4031873"/>
          </a:xfrm>
        </p:spPr>
        <p:txBody>
          <a:bodyPr/>
          <a:lstStyle/>
          <a:p>
            <a:r>
              <a:rPr lang="en-US" sz="2400" dirty="0" smtClean="0">
                <a:solidFill>
                  <a:srgbClr val="0000CC"/>
                </a:solidFill>
              </a:rPr>
              <a:t>In </a:t>
            </a:r>
            <a:r>
              <a:rPr lang="en-US" sz="2400" dirty="0" err="1" smtClean="0">
                <a:solidFill>
                  <a:srgbClr val="0000CC"/>
                </a:solidFill>
              </a:rPr>
              <a:t>timp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ce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logica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propozitionala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presupune</a:t>
            </a:r>
            <a:r>
              <a:rPr lang="en-US" sz="2400" dirty="0" smtClean="0">
                <a:solidFill>
                  <a:srgbClr val="0000CC"/>
                </a:solidFill>
              </a:rPr>
              <a:t> ca </a:t>
            </a:r>
            <a:r>
              <a:rPr lang="en-US" sz="2400" dirty="0" err="1" smtClean="0">
                <a:solidFill>
                  <a:srgbClr val="0000CC"/>
                </a:solidFill>
              </a:rPr>
              <a:t>lumea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contine</a:t>
            </a:r>
            <a:r>
              <a:rPr lang="en-US" sz="2400" b="1" i="1" u="sng" dirty="0" smtClean="0">
                <a:solidFill>
                  <a:srgbClr val="0000CC"/>
                </a:solidFill>
              </a:rPr>
              <a:t> </a:t>
            </a:r>
            <a:r>
              <a:rPr lang="en-US" sz="2400" b="1" i="1" u="sng" dirty="0" err="1" smtClean="0">
                <a:solidFill>
                  <a:srgbClr val="0000CC"/>
                </a:solidFill>
              </a:rPr>
              <a:t>fapte</a:t>
            </a:r>
            <a:r>
              <a:rPr lang="en-US" sz="2400" b="1" i="1" u="sng" dirty="0" smtClean="0">
                <a:solidFill>
                  <a:srgbClr val="0000CC"/>
                </a:solidFill>
              </a:rPr>
              <a:t> </a:t>
            </a:r>
            <a:r>
              <a:rPr lang="en-US" sz="2400" dirty="0" smtClean="0">
                <a:solidFill>
                  <a:srgbClr val="0000CC"/>
                </a:solidFill>
              </a:rPr>
              <a:t>(facts), first-order logic </a:t>
            </a:r>
            <a:r>
              <a:rPr lang="ro-MO" sz="2400" dirty="0" smtClean="0">
                <a:solidFill>
                  <a:srgbClr val="0000CC"/>
                </a:solidFill>
              </a:rPr>
              <a:t>(FOL) </a:t>
            </a:r>
            <a:r>
              <a:rPr lang="en-US" sz="2400" dirty="0" err="1" smtClean="0">
                <a:solidFill>
                  <a:srgbClr val="0000CC"/>
                </a:solidFill>
              </a:rPr>
              <a:t>presupune</a:t>
            </a:r>
            <a:r>
              <a:rPr lang="en-US" sz="2400" dirty="0" smtClean="0">
                <a:solidFill>
                  <a:srgbClr val="0000CC"/>
                </a:solidFill>
              </a:rPr>
              <a:t> ca </a:t>
            </a:r>
            <a:r>
              <a:rPr lang="en-US" sz="2400" dirty="0" err="1" smtClean="0">
                <a:solidFill>
                  <a:srgbClr val="0000CC"/>
                </a:solidFill>
              </a:rPr>
              <a:t>lumea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contine</a:t>
            </a:r>
            <a:r>
              <a:rPr lang="en-US" sz="2400" dirty="0" smtClean="0">
                <a:solidFill>
                  <a:srgbClr val="0000CC"/>
                </a:solidFill>
              </a:rPr>
              <a:t>: </a:t>
            </a:r>
            <a:r>
              <a:rPr lang="en-US" sz="2400" b="1" dirty="0" err="1" smtClean="0">
                <a:solidFill>
                  <a:srgbClr val="0000CC"/>
                </a:solidFill>
              </a:rPr>
              <a:t>Obiecte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dirty="0" smtClean="0">
                <a:solidFill>
                  <a:srgbClr val="0000CC"/>
                </a:solidFill>
              </a:rPr>
              <a:t>: </a:t>
            </a:r>
            <a:r>
              <a:rPr lang="en-US" sz="2400" i="1" dirty="0" err="1" smtClean="0">
                <a:solidFill>
                  <a:srgbClr val="0000CC"/>
                </a:solidFill>
              </a:rPr>
              <a:t>oameni</a:t>
            </a:r>
            <a:r>
              <a:rPr lang="en-US" sz="2400" i="1" dirty="0" smtClean="0">
                <a:solidFill>
                  <a:srgbClr val="0000CC"/>
                </a:solidFill>
              </a:rPr>
              <a:t>, case, </a:t>
            </a:r>
            <a:r>
              <a:rPr lang="en-US" sz="2400" i="1" dirty="0" err="1" smtClean="0">
                <a:solidFill>
                  <a:srgbClr val="0000CC"/>
                </a:solidFill>
              </a:rPr>
              <a:t>numere</a:t>
            </a:r>
            <a:r>
              <a:rPr lang="en-US" sz="2400" i="1" dirty="0" smtClean="0">
                <a:solidFill>
                  <a:srgbClr val="0000CC"/>
                </a:solidFill>
              </a:rPr>
              <a:t>, </a:t>
            </a:r>
            <a:r>
              <a:rPr lang="en-US" sz="2400" i="1" dirty="0" err="1" smtClean="0">
                <a:solidFill>
                  <a:srgbClr val="0000CC"/>
                </a:solidFill>
              </a:rPr>
              <a:t>teorii</a:t>
            </a:r>
            <a:r>
              <a:rPr lang="en-US" sz="2400" i="1" dirty="0" smtClean="0">
                <a:solidFill>
                  <a:srgbClr val="0000CC"/>
                </a:solidFill>
              </a:rPr>
              <a:t>, </a:t>
            </a:r>
            <a:r>
              <a:rPr lang="en-US" sz="2400" i="1" dirty="0" err="1" smtClean="0">
                <a:solidFill>
                  <a:srgbClr val="0000CC"/>
                </a:solidFill>
              </a:rPr>
              <a:t>culori</a:t>
            </a:r>
            <a:r>
              <a:rPr lang="en-US" sz="2400" i="1" dirty="0" smtClean="0">
                <a:solidFill>
                  <a:srgbClr val="0000CC"/>
                </a:solidFill>
              </a:rPr>
              <a:t>, </a:t>
            </a:r>
            <a:r>
              <a:rPr lang="en-US" sz="2400" i="1" dirty="0" err="1" smtClean="0">
                <a:solidFill>
                  <a:srgbClr val="0000CC"/>
                </a:solidFill>
              </a:rPr>
              <a:t>razboaie</a:t>
            </a:r>
            <a:r>
              <a:rPr lang="en-US" sz="2400" i="1" dirty="0" smtClean="0">
                <a:solidFill>
                  <a:srgbClr val="0000CC"/>
                </a:solidFill>
              </a:rPr>
              <a:t>, </a:t>
            </a:r>
            <a:r>
              <a:rPr lang="en-US" sz="2400" i="1" dirty="0" err="1" smtClean="0">
                <a:solidFill>
                  <a:srgbClr val="0000CC"/>
                </a:solidFill>
              </a:rPr>
              <a:t>secole</a:t>
            </a:r>
            <a:r>
              <a:rPr lang="en-US" sz="2400" i="1" dirty="0" smtClean="0">
                <a:solidFill>
                  <a:srgbClr val="0000CC"/>
                </a:solidFill>
              </a:rPr>
              <a:t>, </a:t>
            </a:r>
            <a:r>
              <a:rPr lang="en-US" sz="2400" i="1" dirty="0" err="1" smtClean="0">
                <a:solidFill>
                  <a:srgbClr val="0000CC"/>
                </a:solidFill>
              </a:rPr>
              <a:t>oferte</a:t>
            </a:r>
            <a:r>
              <a:rPr lang="en-US" sz="2400" i="1" dirty="0" smtClean="0">
                <a:solidFill>
                  <a:srgbClr val="0000CC"/>
                </a:solidFill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</a:rPr>
              <a:t>comerciale</a:t>
            </a:r>
            <a:r>
              <a:rPr lang="en-US" sz="2400" i="1" dirty="0" smtClean="0">
                <a:solidFill>
                  <a:srgbClr val="0000CC"/>
                </a:solidFill>
              </a:rPr>
              <a:t>,... substantive, </a:t>
            </a:r>
            <a:r>
              <a:rPr lang="en-US" sz="2400" i="1" dirty="0" err="1" smtClean="0">
                <a:solidFill>
                  <a:srgbClr val="0000CC"/>
                </a:solidFill>
              </a:rPr>
              <a:t>fraze</a:t>
            </a:r>
            <a:r>
              <a:rPr lang="en-US" sz="2400" i="1" dirty="0" smtClean="0">
                <a:solidFill>
                  <a:srgbClr val="0000CC"/>
                </a:solidFill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</a:rPr>
              <a:t>substantivale</a:t>
            </a:r>
            <a:r>
              <a:rPr lang="ro-MO" sz="2400" i="1" dirty="0" smtClean="0">
                <a:solidFill>
                  <a:srgbClr val="0000CC"/>
                </a:solidFill>
              </a:rPr>
              <a:t>...</a:t>
            </a:r>
            <a:r>
              <a:rPr lang="en-US" sz="2400" i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Relatii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dirty="0" smtClean="0">
                <a:solidFill>
                  <a:srgbClr val="0000CC"/>
                </a:solidFill>
              </a:rPr>
              <a:t>: </a:t>
            </a:r>
            <a:r>
              <a:rPr lang="en-US" sz="2400" i="1" dirty="0" err="1" smtClean="0">
                <a:solidFill>
                  <a:srgbClr val="0000CC"/>
                </a:solidFill>
              </a:rPr>
              <a:t>unare</a:t>
            </a:r>
            <a:r>
              <a:rPr lang="en-US" sz="2400" i="1" dirty="0" smtClean="0">
                <a:solidFill>
                  <a:srgbClr val="0000CC"/>
                </a:solidFill>
              </a:rPr>
              <a:t> - </a:t>
            </a:r>
            <a:r>
              <a:rPr lang="en-US" sz="2400" i="1" dirty="0" err="1" smtClean="0">
                <a:solidFill>
                  <a:srgbClr val="0000CC"/>
                </a:solidFill>
              </a:rPr>
              <a:t>este</a:t>
            </a:r>
            <a:r>
              <a:rPr lang="en-US" sz="2400" i="1" dirty="0" smtClean="0">
                <a:solidFill>
                  <a:srgbClr val="0000CC"/>
                </a:solidFill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</a:rPr>
              <a:t>rosu</a:t>
            </a:r>
            <a:r>
              <a:rPr lang="en-US" sz="2400" i="1" dirty="0" smtClean="0">
                <a:solidFill>
                  <a:srgbClr val="0000CC"/>
                </a:solidFill>
              </a:rPr>
              <a:t>, rotund, prim, ..., n-are </a:t>
            </a:r>
            <a:r>
              <a:rPr lang="en-US" sz="2400" i="1" dirty="0" err="1" smtClean="0">
                <a:solidFill>
                  <a:srgbClr val="0000CC"/>
                </a:solidFill>
              </a:rPr>
              <a:t>este</a:t>
            </a:r>
            <a:r>
              <a:rPr lang="en-US" sz="2400" i="1" dirty="0" smtClean="0">
                <a:solidFill>
                  <a:srgbClr val="0000CC"/>
                </a:solidFill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</a:rPr>
              <a:t>frate</a:t>
            </a:r>
            <a:r>
              <a:rPr lang="en-US" sz="2400" i="1" dirty="0" smtClean="0">
                <a:solidFill>
                  <a:srgbClr val="0000CC"/>
                </a:solidFill>
              </a:rPr>
              <a:t> a, </a:t>
            </a:r>
            <a:r>
              <a:rPr lang="en-US" sz="2400" i="1" dirty="0" err="1" smtClean="0">
                <a:solidFill>
                  <a:srgbClr val="0000CC"/>
                </a:solidFill>
              </a:rPr>
              <a:t>mai</a:t>
            </a:r>
            <a:r>
              <a:rPr lang="en-US" sz="2400" i="1" dirty="0" smtClean="0">
                <a:solidFill>
                  <a:srgbClr val="0000CC"/>
                </a:solidFill>
              </a:rPr>
              <a:t> mare </a:t>
            </a:r>
            <a:r>
              <a:rPr lang="en-US" sz="2400" i="1" dirty="0" err="1" smtClean="0">
                <a:solidFill>
                  <a:srgbClr val="0000CC"/>
                </a:solidFill>
              </a:rPr>
              <a:t>decat</a:t>
            </a:r>
            <a:r>
              <a:rPr lang="en-US" sz="2400" i="1" dirty="0" smtClean="0">
                <a:solidFill>
                  <a:srgbClr val="0000CC"/>
                </a:solidFill>
              </a:rPr>
              <a:t>, </a:t>
            </a:r>
            <a:r>
              <a:rPr lang="en-US" sz="2400" i="1" dirty="0" err="1" smtClean="0">
                <a:solidFill>
                  <a:srgbClr val="0000CC"/>
                </a:solidFill>
              </a:rPr>
              <a:t>inauntru</a:t>
            </a:r>
            <a:r>
              <a:rPr lang="en-US" sz="2400" i="1" dirty="0" smtClean="0">
                <a:solidFill>
                  <a:srgbClr val="0000CC"/>
                </a:solidFill>
              </a:rPr>
              <a:t>, parte din, are </a:t>
            </a:r>
            <a:r>
              <a:rPr lang="en-US" sz="2400" i="1" dirty="0" err="1" smtClean="0">
                <a:solidFill>
                  <a:srgbClr val="0000CC"/>
                </a:solidFill>
              </a:rPr>
              <a:t>culoarea</a:t>
            </a:r>
            <a:r>
              <a:rPr lang="en-US" sz="2400" i="1" dirty="0" smtClean="0">
                <a:solidFill>
                  <a:srgbClr val="0000CC"/>
                </a:solidFill>
              </a:rPr>
              <a:t>, </a:t>
            </a:r>
            <a:r>
              <a:rPr lang="en-US" sz="2400" i="1" dirty="0" err="1" smtClean="0">
                <a:solidFill>
                  <a:srgbClr val="0000CC"/>
                </a:solidFill>
              </a:rPr>
              <a:t>intamplat</a:t>
            </a:r>
            <a:r>
              <a:rPr lang="en-US" sz="2400" i="1" dirty="0" smtClean="0">
                <a:solidFill>
                  <a:srgbClr val="0000CC"/>
                </a:solidFill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</a:rPr>
              <a:t>dupa</a:t>
            </a:r>
            <a:r>
              <a:rPr lang="en-US" sz="2400" i="1" dirty="0" smtClean="0">
                <a:solidFill>
                  <a:srgbClr val="0000CC"/>
                </a:solidFill>
              </a:rPr>
              <a:t>, ... </a:t>
            </a:r>
            <a:r>
              <a:rPr lang="en-US" sz="2400" i="1" dirty="0" err="1" smtClean="0">
                <a:solidFill>
                  <a:srgbClr val="0000CC"/>
                </a:solidFill>
              </a:rPr>
              <a:t>verbe</a:t>
            </a:r>
            <a:r>
              <a:rPr lang="en-US" sz="2400" i="1" dirty="0" smtClean="0">
                <a:solidFill>
                  <a:srgbClr val="0000CC"/>
                </a:solidFill>
              </a:rPr>
              <a:t>, </a:t>
            </a:r>
            <a:r>
              <a:rPr lang="en-US" sz="2400" i="1" dirty="0" err="1" smtClean="0">
                <a:solidFill>
                  <a:srgbClr val="0000CC"/>
                </a:solidFill>
              </a:rPr>
              <a:t>fraze</a:t>
            </a:r>
            <a:r>
              <a:rPr lang="en-US" sz="2400" i="1" dirty="0" smtClean="0">
                <a:solidFill>
                  <a:srgbClr val="0000CC"/>
                </a:solidFill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</a:rPr>
              <a:t>verbale</a:t>
            </a:r>
            <a:r>
              <a:rPr lang="ro-MO" sz="2400" i="1" dirty="0" smtClean="0">
                <a:solidFill>
                  <a:srgbClr val="0000CC"/>
                </a:solidFill>
              </a:rPr>
              <a:t>...</a:t>
            </a:r>
            <a:r>
              <a:rPr lang="en-US" sz="2400" i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Functii</a:t>
            </a:r>
            <a:r>
              <a:rPr lang="en-US" sz="2400" dirty="0" smtClean="0">
                <a:solidFill>
                  <a:srgbClr val="0000CC"/>
                </a:solidFill>
              </a:rPr>
              <a:t> : </a:t>
            </a:r>
            <a:r>
              <a:rPr lang="en-US" sz="2400" i="1" dirty="0" smtClean="0">
                <a:solidFill>
                  <a:srgbClr val="0000CC"/>
                </a:solidFill>
              </a:rPr>
              <a:t>tat</a:t>
            </a:r>
            <a:r>
              <a:rPr lang="ro-MO" sz="2400" i="1" dirty="0" smtClean="0">
                <a:solidFill>
                  <a:srgbClr val="0000CC"/>
                </a:solidFill>
              </a:rPr>
              <a:t>ă</a:t>
            </a:r>
            <a:r>
              <a:rPr lang="en-US" sz="2400" i="1" dirty="0" smtClean="0">
                <a:solidFill>
                  <a:srgbClr val="0000CC"/>
                </a:solidFill>
              </a:rPr>
              <a:t> a </a:t>
            </a:r>
            <a:r>
              <a:rPr lang="en-US" sz="2400" i="1" dirty="0" err="1" smtClean="0">
                <a:solidFill>
                  <a:srgbClr val="0000CC"/>
                </a:solidFill>
              </a:rPr>
              <a:t>cel</a:t>
            </a:r>
            <a:r>
              <a:rPr lang="en-US" sz="2400" i="1" dirty="0" smtClean="0">
                <a:solidFill>
                  <a:srgbClr val="0000CC"/>
                </a:solidFill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</a:rPr>
              <a:t>mai</a:t>
            </a:r>
            <a:r>
              <a:rPr lang="en-US" sz="2400" i="1" dirty="0" smtClean="0">
                <a:solidFill>
                  <a:srgbClr val="0000CC"/>
                </a:solidFill>
              </a:rPr>
              <a:t> bun </a:t>
            </a:r>
            <a:r>
              <a:rPr lang="en-US" sz="2400" i="1" dirty="0" err="1" smtClean="0">
                <a:solidFill>
                  <a:srgbClr val="0000CC"/>
                </a:solidFill>
              </a:rPr>
              <a:t>prieten</a:t>
            </a:r>
            <a:r>
              <a:rPr lang="en-US" sz="2400" i="1" dirty="0" smtClean="0">
                <a:solidFill>
                  <a:srgbClr val="0000CC"/>
                </a:solidFill>
              </a:rPr>
              <a:t>, </a:t>
            </a:r>
            <a:r>
              <a:rPr lang="en-US" sz="2400" i="1" dirty="0" err="1" smtClean="0">
                <a:solidFill>
                  <a:srgbClr val="0000CC"/>
                </a:solidFill>
              </a:rPr>
              <a:t>sfarsitul</a:t>
            </a:r>
            <a:r>
              <a:rPr lang="en-US" sz="2400" i="1" dirty="0" smtClean="0">
                <a:solidFill>
                  <a:srgbClr val="0000CC"/>
                </a:solidFill>
              </a:rPr>
              <a:t> a, ...o </a:t>
            </a:r>
            <a:r>
              <a:rPr lang="en-US" sz="2400" i="1" dirty="0" err="1" smtClean="0">
                <a:solidFill>
                  <a:srgbClr val="0000CC"/>
                </a:solidFill>
              </a:rPr>
              <a:t>singura</a:t>
            </a:r>
            <a:r>
              <a:rPr lang="en-US" sz="2400" i="1" dirty="0" smtClean="0">
                <a:solidFill>
                  <a:srgbClr val="0000CC"/>
                </a:solidFill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</a:rPr>
              <a:t>valoare</a:t>
            </a:r>
            <a:r>
              <a:rPr lang="en-US" sz="2400" i="1" dirty="0" smtClean="0">
                <a:solidFill>
                  <a:srgbClr val="0000CC"/>
                </a:solidFill>
              </a:rPr>
              <a:t> </a:t>
            </a:r>
            <a:r>
              <a:rPr lang="en-US" sz="2400" i="1" dirty="0" err="1" smtClean="0">
                <a:solidFill>
                  <a:srgbClr val="0000CC"/>
                </a:solidFill>
              </a:rPr>
              <a:t>pentru</a:t>
            </a:r>
            <a:r>
              <a:rPr lang="en-US" sz="2400" i="1" dirty="0" smtClean="0">
                <a:solidFill>
                  <a:srgbClr val="0000CC"/>
                </a:solidFill>
              </a:rPr>
              <a:t> un </a:t>
            </a:r>
            <a:r>
              <a:rPr lang="en-US" sz="2400" i="1" dirty="0" err="1" smtClean="0">
                <a:solidFill>
                  <a:srgbClr val="0000CC"/>
                </a:solidFill>
              </a:rPr>
              <a:t>anumit</a:t>
            </a:r>
            <a:r>
              <a:rPr lang="en-US" sz="2400" i="1" dirty="0" smtClean="0">
                <a:solidFill>
                  <a:srgbClr val="0000CC"/>
                </a:solidFill>
              </a:rPr>
              <a:t> “input”</a:t>
            </a:r>
            <a:r>
              <a:rPr lang="ro-MO" sz="2400" i="1" dirty="0" smtClean="0">
                <a:solidFill>
                  <a:srgbClr val="0000CC"/>
                </a:solidFill>
              </a:rPr>
              <a:t>....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</a:rPr>
              <a:t>Ex: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unu</a:t>
            </a:r>
            <a:r>
              <a:rPr lang="en-US" sz="2400" dirty="0" smtClean="0">
                <a:solidFill>
                  <a:srgbClr val="0000CC"/>
                </a:solidFill>
              </a:rPr>
              <a:t> plus </a:t>
            </a:r>
            <a:r>
              <a:rPr lang="en-US" sz="2400" dirty="0" err="1" smtClean="0">
                <a:solidFill>
                  <a:srgbClr val="0000CC"/>
                </a:solidFill>
              </a:rPr>
              <a:t>unu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este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egal</a:t>
            </a:r>
            <a:r>
              <a:rPr lang="en-US" sz="2400" dirty="0" smtClean="0">
                <a:solidFill>
                  <a:srgbClr val="0000CC"/>
                </a:solidFill>
              </a:rPr>
              <a:t> cu </a:t>
            </a:r>
            <a:r>
              <a:rPr lang="en-US" sz="2400" dirty="0" err="1" smtClean="0">
                <a:solidFill>
                  <a:srgbClr val="0000CC"/>
                </a:solidFill>
              </a:rPr>
              <a:t>doi</a:t>
            </a:r>
            <a:r>
              <a:rPr lang="en-US" sz="2400" dirty="0" smtClean="0">
                <a:solidFill>
                  <a:srgbClr val="0000CC"/>
                </a:solidFill>
              </a:rPr>
              <a:t>, </a:t>
            </a:r>
            <a:r>
              <a:rPr lang="ro-MO" sz="2400" dirty="0" smtClean="0">
                <a:solidFill>
                  <a:srgbClr val="0000CC"/>
                </a:solidFill>
              </a:rPr>
              <a:t>Stefan cel Mare a trait in Moldova</a:t>
            </a:r>
            <a:r>
              <a:rPr lang="en-US" sz="2400" dirty="0" smtClean="0">
                <a:solidFill>
                  <a:srgbClr val="0000CC"/>
                </a:solidFill>
              </a:rPr>
              <a:t> in </a:t>
            </a:r>
            <a:r>
              <a:rPr lang="ro-MO" sz="2400" dirty="0" smtClean="0">
                <a:solidFill>
                  <a:srgbClr val="0000CC"/>
                </a:solidFill>
              </a:rPr>
              <a:t>perioada </a:t>
            </a:r>
            <a:r>
              <a:rPr lang="en-US" sz="2400" dirty="0" smtClean="0">
                <a:solidFill>
                  <a:srgbClr val="0000CC"/>
                </a:solidFill>
              </a:rPr>
              <a:t>1433 – 1504</a:t>
            </a:r>
            <a:r>
              <a:rPr lang="ro-MO" sz="2400" dirty="0" smtClean="0">
                <a:solidFill>
                  <a:srgbClr val="0000CC"/>
                </a:solidFill>
              </a:rPr>
              <a:t>.</a:t>
            </a:r>
            <a:endParaRPr lang="en-US" sz="2400" dirty="0" smtClean="0">
              <a:solidFill>
                <a:srgbClr val="0000CC"/>
              </a:solidFill>
              <a:hlinkClick r:id="rId2"/>
            </a:endParaRPr>
          </a:p>
          <a:p>
            <a:r>
              <a:rPr lang="en-US" sz="2400" b="1" dirty="0" err="1" smtClean="0">
                <a:solidFill>
                  <a:srgbClr val="0000CC"/>
                </a:solidFill>
              </a:rPr>
              <a:t>Pornind</a:t>
            </a:r>
            <a:r>
              <a:rPr lang="en-US" sz="2400" b="1" dirty="0" smtClean="0">
                <a:solidFill>
                  <a:srgbClr val="0000CC"/>
                </a:solidFill>
              </a:rPr>
              <a:t> de la </a:t>
            </a:r>
            <a:r>
              <a:rPr lang="en-US" sz="2400" b="1" dirty="0" err="1" smtClean="0">
                <a:solidFill>
                  <a:srgbClr val="0000CC"/>
                </a:solidFill>
              </a:rPr>
              <a:t>cele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mentionate</a:t>
            </a:r>
            <a:r>
              <a:rPr lang="en-US" sz="2400" b="1" dirty="0" smtClean="0">
                <a:solidFill>
                  <a:srgbClr val="0000CC"/>
                </a:solidFill>
              </a:rPr>
              <a:t>, in </a:t>
            </a:r>
            <a:r>
              <a:rPr lang="en-US" sz="2400" b="1" dirty="0" err="1" smtClean="0">
                <a:solidFill>
                  <a:srgbClr val="0000CC"/>
                </a:solidFill>
              </a:rPr>
              <a:t>teoria</a:t>
            </a:r>
            <a:r>
              <a:rPr lang="en-US" sz="2400" b="1" dirty="0" smtClean="0">
                <a:solidFill>
                  <a:srgbClr val="0000CC"/>
                </a:solidFill>
              </a:rPr>
              <a:t> BD</a:t>
            </a:r>
            <a:r>
              <a:rPr lang="en-US" sz="2400" dirty="0" smtClean="0">
                <a:solidFill>
                  <a:srgbClr val="0000CC"/>
                </a:solidFill>
              </a:rPr>
              <a:t>, </a:t>
            </a:r>
            <a:r>
              <a:rPr lang="en-US" sz="2400" dirty="0" err="1" smtClean="0">
                <a:solidFill>
                  <a:srgbClr val="0000CC"/>
                </a:solidFill>
              </a:rPr>
              <a:t>este</a:t>
            </a:r>
            <a:r>
              <a:rPr lang="en-US" sz="2400" dirty="0" smtClean="0">
                <a:solidFill>
                  <a:srgbClr val="0000CC"/>
                </a:solidFill>
              </a:rPr>
              <a:t> evident ca </a:t>
            </a:r>
            <a:r>
              <a:rPr lang="en-US" sz="2400" dirty="0" err="1" smtClean="0">
                <a:solidFill>
                  <a:srgbClr val="0000CC"/>
                </a:solidFill>
              </a:rPr>
              <a:t>poate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fi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usor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utilizată</a:t>
            </a:r>
            <a:endParaRPr lang="en-US" sz="2400" dirty="0" smtClean="0">
              <a:solidFill>
                <a:srgbClr val="0000CC"/>
              </a:solidFill>
            </a:endParaRPr>
          </a:p>
          <a:p>
            <a:r>
              <a:rPr lang="en-US" sz="2400" b="1" dirty="0" smtClean="0">
                <a:solidFill>
                  <a:srgbClr val="0000CC"/>
                </a:solidFill>
              </a:rPr>
              <a:t>LOGICA PREDICATELOR DE ORDINUL 1</a:t>
            </a:r>
            <a:r>
              <a:rPr lang="en-US" sz="2400" dirty="0" smtClean="0">
                <a:solidFill>
                  <a:srgbClr val="0000CC"/>
                </a:solidFill>
              </a:rPr>
              <a:t>, </a:t>
            </a:r>
            <a:r>
              <a:rPr lang="en-US" sz="2400" dirty="0" err="1" smtClean="0">
                <a:solidFill>
                  <a:srgbClr val="0000CC"/>
                </a:solidFill>
              </a:rPr>
              <a:t>deoarece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modelele</a:t>
            </a:r>
            <a:r>
              <a:rPr lang="en-US" sz="2400" dirty="0" smtClean="0">
                <a:solidFill>
                  <a:srgbClr val="0000CC"/>
                </a:solidFill>
              </a:rPr>
              <a:t> BD </a:t>
            </a:r>
            <a:r>
              <a:rPr lang="en-US" sz="2400" dirty="0" err="1" smtClean="0">
                <a:solidFill>
                  <a:srgbClr val="0000CC"/>
                </a:solidFill>
              </a:rPr>
              <a:t>descriu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Obiecte</a:t>
            </a:r>
            <a:r>
              <a:rPr lang="en-US" sz="2400" b="1" dirty="0" smtClean="0">
                <a:solidFill>
                  <a:srgbClr val="0000CC"/>
                </a:solidFill>
              </a:rPr>
              <a:t>, </a:t>
            </a:r>
            <a:r>
              <a:rPr lang="en-US" sz="2400" b="1" dirty="0" err="1" smtClean="0">
                <a:solidFill>
                  <a:srgbClr val="0000CC"/>
                </a:solidFill>
              </a:rPr>
              <a:t>Relatii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între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ele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si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</a:rPr>
              <a:t>anumite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ro-MO" sz="2400" b="1" dirty="0" smtClean="0">
                <a:solidFill>
                  <a:srgbClr val="0000CC"/>
                </a:solidFill>
              </a:rPr>
              <a:t>F</a:t>
            </a:r>
            <a:r>
              <a:rPr lang="en-US" sz="2400" b="1" dirty="0" err="1" smtClean="0">
                <a:solidFill>
                  <a:srgbClr val="0000CC"/>
                </a:solidFill>
              </a:rPr>
              <a:t>unctii</a:t>
            </a:r>
            <a:r>
              <a:rPr lang="en-US" sz="2400" dirty="0" smtClean="0">
                <a:solidFill>
                  <a:srgbClr val="0000CC"/>
                </a:solidFill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4857750" cy="61555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SQL</a:t>
            </a:r>
            <a:r>
              <a:rPr lang="ro-MO" b="1" dirty="0" smtClean="0">
                <a:solidFill>
                  <a:srgbClr val="FF0000"/>
                </a:solidFill>
              </a:rPr>
              <a:t> </a:t>
            </a:r>
            <a:r>
              <a:rPr lang="ro-MO" b="1" dirty="0" smtClean="0"/>
              <a:t> </a:t>
            </a:r>
            <a:r>
              <a:rPr lang="ro-MO" b="1" dirty="0" smtClean="0">
                <a:solidFill>
                  <a:srgbClr val="FF0000"/>
                </a:solidFill>
              </a:rPr>
              <a:t>(Predicate)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11775186" cy="5416868"/>
          </a:xfrm>
        </p:spPr>
        <p:txBody>
          <a:bodyPr/>
          <a:lstStyle/>
          <a:p>
            <a:r>
              <a:rPr lang="en-US" dirty="0" smtClean="0">
                <a:solidFill>
                  <a:srgbClr val="0000CC"/>
                </a:solidFill>
              </a:rPr>
              <a:t>	</a:t>
            </a:r>
            <a:r>
              <a:rPr lang="en-US" b="1" dirty="0" err="1" smtClean="0">
                <a:solidFill>
                  <a:srgbClr val="0000CC"/>
                </a:solidFill>
              </a:rPr>
              <a:t>Astfel</a:t>
            </a:r>
            <a:r>
              <a:rPr lang="en-US" b="1" dirty="0" smtClean="0">
                <a:solidFill>
                  <a:srgbClr val="0000CC"/>
                </a:solidFill>
              </a:rPr>
              <a:t>, </a:t>
            </a:r>
            <a:r>
              <a:rPr lang="en-US" b="1" dirty="0" err="1" smtClean="0">
                <a:solidFill>
                  <a:srgbClr val="00B050"/>
                </a:solidFill>
              </a:rPr>
              <a:t>în</a:t>
            </a:r>
            <a:r>
              <a:rPr lang="en-US" b="1" dirty="0" smtClean="0">
                <a:solidFill>
                  <a:srgbClr val="00B050"/>
                </a:solidFill>
              </a:rPr>
              <a:t> SQL, un </a:t>
            </a:r>
            <a:r>
              <a:rPr lang="en-US" b="1" dirty="0" err="1" smtClean="0">
                <a:solidFill>
                  <a:srgbClr val="00B050"/>
                </a:solidFill>
              </a:rPr>
              <a:t>predicat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definește</a:t>
            </a:r>
            <a:r>
              <a:rPr lang="en-US" b="1" dirty="0" smtClean="0">
                <a:solidFill>
                  <a:srgbClr val="0000CC"/>
                </a:solidFill>
              </a:rPr>
              <a:t> O CONDIȚIE LOGICĂ </a:t>
            </a:r>
            <a:r>
              <a:rPr lang="en-US" b="1" dirty="0" err="1" smtClean="0">
                <a:solidFill>
                  <a:srgbClr val="0000CC"/>
                </a:solidFill>
              </a:rPr>
              <a:t>aplicată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rândurilor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dintr</a:t>
            </a:r>
            <a:r>
              <a:rPr lang="en-US" b="1" dirty="0" smtClean="0">
                <a:solidFill>
                  <a:srgbClr val="0000CC"/>
                </a:solidFill>
              </a:rPr>
              <a:t>-un </a:t>
            </a:r>
            <a:r>
              <a:rPr lang="en-US" b="1" dirty="0" err="1" smtClean="0">
                <a:solidFill>
                  <a:srgbClr val="0000CC"/>
                </a:solidFill>
              </a:rPr>
              <a:t>tabel</a:t>
            </a:r>
            <a:r>
              <a:rPr lang="en-US" b="1" dirty="0" smtClean="0">
                <a:solidFill>
                  <a:srgbClr val="0000CC"/>
                </a:solidFill>
              </a:rPr>
              <a:t>. </a:t>
            </a:r>
            <a:endParaRPr lang="ro-MO" b="1" dirty="0" smtClean="0">
              <a:solidFill>
                <a:srgbClr val="0000CC"/>
              </a:solidFill>
            </a:endParaRPr>
          </a:p>
          <a:p>
            <a:endParaRPr lang="en-US" dirty="0" smtClean="0">
              <a:solidFill>
                <a:srgbClr val="0000CC"/>
              </a:solidFill>
            </a:endParaRPr>
          </a:p>
          <a:p>
            <a:r>
              <a:rPr lang="en-US" b="1" dirty="0" smtClean="0">
                <a:solidFill>
                  <a:srgbClr val="0000CC"/>
                </a:solidFill>
              </a:rPr>
              <a:t>	</a:t>
            </a:r>
            <a:r>
              <a:rPr lang="en-US" b="1" dirty="0" err="1" smtClean="0">
                <a:solidFill>
                  <a:srgbClr val="0000CC"/>
                </a:solidFill>
              </a:rPr>
              <a:t>Predicatele</a:t>
            </a:r>
            <a:r>
              <a:rPr lang="en-US" b="1" dirty="0" smtClean="0">
                <a:solidFill>
                  <a:srgbClr val="0000CC"/>
                </a:solidFill>
              </a:rPr>
              <a:t> SQL se </a:t>
            </a:r>
            <a:r>
              <a:rPr lang="en-US" b="1" dirty="0" err="1" smtClean="0">
                <a:solidFill>
                  <a:srgbClr val="0000CC"/>
                </a:solidFill>
              </a:rPr>
              <a:t>găsesc</a:t>
            </a:r>
            <a:r>
              <a:rPr lang="en-US" b="1" dirty="0" smtClean="0">
                <a:solidFill>
                  <a:srgbClr val="0000CC"/>
                </a:solidFill>
              </a:rPr>
              <a:t> la </a:t>
            </a:r>
            <a:r>
              <a:rPr lang="en-US" b="1" dirty="0" err="1" smtClean="0">
                <a:solidFill>
                  <a:srgbClr val="0000CC"/>
                </a:solidFill>
              </a:rPr>
              <a:t>sfârșitul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cozii</a:t>
            </a:r>
            <a:r>
              <a:rPr lang="en-US" b="1" dirty="0" smtClean="0">
                <a:solidFill>
                  <a:srgbClr val="0000CC"/>
                </a:solidFill>
              </a:rPr>
              <a:t> de </a:t>
            </a:r>
            <a:r>
              <a:rPr lang="en-US" b="1" dirty="0" err="1" smtClean="0">
                <a:solidFill>
                  <a:srgbClr val="0000CC"/>
                </a:solidFill>
              </a:rPr>
              <a:t>clauze</a:t>
            </a:r>
            <a:r>
              <a:rPr lang="en-US" b="1" dirty="0" smtClean="0">
                <a:solidFill>
                  <a:srgbClr val="0000CC"/>
                </a:solidFill>
              </a:rPr>
              <a:t>, </a:t>
            </a:r>
            <a:r>
              <a:rPr lang="en-US" b="1" dirty="0" err="1" smtClean="0">
                <a:solidFill>
                  <a:srgbClr val="0000CC"/>
                </a:solidFill>
              </a:rPr>
              <a:t>funcții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și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expresii</a:t>
            </a:r>
            <a:r>
              <a:rPr lang="en-US" b="1" dirty="0" smtClean="0">
                <a:solidFill>
                  <a:srgbClr val="0000CC"/>
                </a:solidFill>
              </a:rPr>
              <a:t> SQL </a:t>
            </a:r>
            <a:r>
              <a:rPr lang="en-US" b="1" dirty="0" err="1" smtClean="0">
                <a:solidFill>
                  <a:srgbClr val="0000CC"/>
                </a:solidFill>
              </a:rPr>
              <a:t>în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instrucțiunile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existente</a:t>
            </a:r>
            <a:r>
              <a:rPr lang="en-US" b="1" dirty="0" smtClean="0">
                <a:solidFill>
                  <a:srgbClr val="0000CC"/>
                </a:solidFill>
              </a:rPr>
              <a:t> de </a:t>
            </a:r>
            <a:r>
              <a:rPr lang="en-US" b="1" dirty="0" err="1" smtClean="0">
                <a:solidFill>
                  <a:srgbClr val="0000CC"/>
                </a:solidFill>
              </a:rPr>
              <a:t>interogare</a:t>
            </a:r>
            <a:r>
              <a:rPr lang="en-US" b="1" dirty="0" smtClean="0">
                <a:solidFill>
                  <a:srgbClr val="0000CC"/>
                </a:solidFill>
              </a:rPr>
              <a:t>. </a:t>
            </a:r>
            <a:endParaRPr lang="ro-MO" b="1" dirty="0" smtClean="0">
              <a:solidFill>
                <a:srgbClr val="0000CC"/>
              </a:solidFill>
            </a:endParaRPr>
          </a:p>
          <a:p>
            <a:endParaRPr lang="en-US" dirty="0" smtClean="0">
              <a:solidFill>
                <a:srgbClr val="0000CC"/>
              </a:solidFill>
            </a:endParaRPr>
          </a:p>
          <a:p>
            <a:r>
              <a:rPr lang="ro-MO" b="1" dirty="0" smtClean="0">
                <a:solidFill>
                  <a:srgbClr val="0000CC"/>
                </a:solidFill>
              </a:rPr>
              <a:t>	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ro-MO" b="1" dirty="0" smtClean="0">
                <a:solidFill>
                  <a:srgbClr val="00B050"/>
                </a:solidFill>
              </a:rPr>
              <a:t>Î</a:t>
            </a:r>
            <a:r>
              <a:rPr lang="en-US" b="1" dirty="0" smtClean="0">
                <a:solidFill>
                  <a:srgbClr val="00B050"/>
                </a:solidFill>
              </a:rPr>
              <a:t>n SQL, </a:t>
            </a:r>
            <a:r>
              <a:rPr lang="ro-MO" b="1" dirty="0" smtClean="0">
                <a:solidFill>
                  <a:srgbClr val="00B050"/>
                </a:solidFill>
              </a:rPr>
              <a:t>p</a:t>
            </a:r>
            <a:r>
              <a:rPr lang="en-US" b="1" dirty="0" err="1" smtClean="0">
                <a:solidFill>
                  <a:srgbClr val="00B050"/>
                </a:solidFill>
              </a:rPr>
              <a:t>redicatul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este</a:t>
            </a:r>
            <a:r>
              <a:rPr lang="en-US" b="1" dirty="0" smtClean="0">
                <a:solidFill>
                  <a:srgbClr val="00B050"/>
                </a:solidFill>
              </a:rPr>
              <a:t> o </a:t>
            </a:r>
            <a:r>
              <a:rPr lang="en-US" b="1" dirty="0" err="1" smtClean="0">
                <a:solidFill>
                  <a:srgbClr val="00B050"/>
                </a:solidFill>
              </a:rPr>
              <a:t>expresie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00CC"/>
                </a:solidFill>
              </a:rPr>
              <a:t>care se </a:t>
            </a:r>
            <a:r>
              <a:rPr lang="en-US" b="1" dirty="0" err="1" smtClean="0">
                <a:solidFill>
                  <a:srgbClr val="0000CC"/>
                </a:solidFill>
              </a:rPr>
              <a:t>evaluează</a:t>
            </a:r>
            <a:r>
              <a:rPr lang="en-US" b="1" dirty="0" smtClean="0">
                <a:solidFill>
                  <a:srgbClr val="0000CC"/>
                </a:solidFill>
              </a:rPr>
              <a:t> cu TRUE</a:t>
            </a:r>
            <a:r>
              <a:rPr lang="en-US" dirty="0" smtClean="0">
                <a:solidFill>
                  <a:srgbClr val="0000CC"/>
                </a:solidFill>
              </a:rPr>
              <a:t>, </a:t>
            </a:r>
            <a:r>
              <a:rPr lang="en-US" b="1" dirty="0" smtClean="0">
                <a:solidFill>
                  <a:srgbClr val="0000CC"/>
                </a:solidFill>
              </a:rPr>
              <a:t>FALSE</a:t>
            </a:r>
            <a:r>
              <a:rPr lang="en-US" dirty="0" smtClean="0">
                <a:solidFill>
                  <a:srgbClr val="0000CC"/>
                </a:solidFill>
              </a:rPr>
              <a:t>, </a:t>
            </a:r>
            <a:r>
              <a:rPr lang="en-US" dirty="0" err="1" smtClean="0">
                <a:solidFill>
                  <a:srgbClr val="0000CC"/>
                </a:solidFill>
              </a:rPr>
              <a:t>sau</a:t>
            </a:r>
            <a:r>
              <a:rPr lang="en-US" dirty="0" smtClean="0">
                <a:solidFill>
                  <a:srgbClr val="0000CC"/>
                </a:solidFill>
              </a:rPr>
              <a:t> </a:t>
            </a:r>
            <a:r>
              <a:rPr lang="en-US" b="1" dirty="0" smtClean="0">
                <a:solidFill>
                  <a:srgbClr val="0000CC"/>
                </a:solidFill>
              </a:rPr>
              <a:t>UNKNOWN (</a:t>
            </a:r>
            <a:r>
              <a:rPr lang="en-US" b="1" dirty="0" err="1" smtClean="0">
                <a:solidFill>
                  <a:srgbClr val="0000CC"/>
                </a:solidFill>
              </a:rPr>
              <a:t>necunoscut</a:t>
            </a:r>
            <a:r>
              <a:rPr lang="en-US" b="1" dirty="0" smtClean="0">
                <a:solidFill>
                  <a:srgbClr val="0000CC"/>
                </a:solidFill>
              </a:rPr>
              <a:t>). </a:t>
            </a:r>
            <a:endParaRPr lang="ro-MO" b="1" dirty="0" smtClean="0">
              <a:solidFill>
                <a:srgbClr val="0000CC"/>
              </a:solidFill>
            </a:endParaRPr>
          </a:p>
          <a:p>
            <a:endParaRPr lang="en-US" dirty="0" smtClean="0">
              <a:solidFill>
                <a:srgbClr val="0000CC"/>
              </a:solidFill>
            </a:endParaRPr>
          </a:p>
          <a:p>
            <a:r>
              <a:rPr lang="ro-MO" b="1" dirty="0" smtClean="0">
                <a:solidFill>
                  <a:srgbClr val="0000CC"/>
                </a:solidFill>
              </a:rPr>
              <a:t>	</a:t>
            </a:r>
            <a:r>
              <a:rPr lang="ro-MO" b="1" dirty="0" smtClean="0">
                <a:solidFill>
                  <a:srgbClr val="00B050"/>
                </a:solidFill>
              </a:rPr>
              <a:t> Î</a:t>
            </a:r>
            <a:r>
              <a:rPr lang="en-US" b="1" dirty="0" smtClean="0">
                <a:solidFill>
                  <a:srgbClr val="00B050"/>
                </a:solidFill>
              </a:rPr>
              <a:t>n SQL, </a:t>
            </a:r>
            <a:r>
              <a:rPr lang="ro-MO" b="1" dirty="0" smtClean="0">
                <a:solidFill>
                  <a:srgbClr val="0000CC"/>
                </a:solidFill>
              </a:rPr>
              <a:t>p</a:t>
            </a:r>
            <a:r>
              <a:rPr lang="en-US" b="1" dirty="0" err="1" smtClean="0">
                <a:solidFill>
                  <a:srgbClr val="0000CC"/>
                </a:solidFill>
              </a:rPr>
              <a:t>redicatele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sunt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utilizate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în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condiția</a:t>
            </a:r>
            <a:r>
              <a:rPr lang="en-US" b="1" dirty="0" smtClean="0">
                <a:solidFill>
                  <a:srgbClr val="0000CC"/>
                </a:solidFill>
              </a:rPr>
              <a:t> de </a:t>
            </a:r>
            <a:r>
              <a:rPr lang="en-US" b="1" dirty="0" err="1" smtClean="0">
                <a:solidFill>
                  <a:srgbClr val="0000CC"/>
                </a:solidFill>
              </a:rPr>
              <a:t>căutare</a:t>
            </a:r>
            <a:r>
              <a:rPr lang="en-US" b="1" dirty="0" smtClean="0">
                <a:solidFill>
                  <a:srgbClr val="0000CC"/>
                </a:solidFill>
              </a:rPr>
              <a:t> a </a:t>
            </a:r>
            <a:r>
              <a:rPr lang="en-US" b="1" dirty="0" err="1" smtClean="0">
                <a:solidFill>
                  <a:srgbClr val="0000CC"/>
                </a:solidFill>
              </a:rPr>
              <a:t>clauzelor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WHERE </a:t>
            </a:r>
            <a:r>
              <a:rPr lang="en-US" b="1" dirty="0" err="1" smtClean="0">
                <a:solidFill>
                  <a:srgbClr val="0000CC"/>
                </a:solidFill>
              </a:rPr>
              <a:t>și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clauzelor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HAVING, </a:t>
            </a:r>
            <a:r>
              <a:rPr lang="en-US" b="1" dirty="0" err="1" smtClean="0">
                <a:solidFill>
                  <a:srgbClr val="0000CC"/>
                </a:solidFill>
              </a:rPr>
              <a:t>condițiile</a:t>
            </a:r>
            <a:r>
              <a:rPr lang="en-US" b="1" dirty="0" smtClean="0">
                <a:solidFill>
                  <a:srgbClr val="0000CC"/>
                </a:solidFill>
              </a:rPr>
              <a:t> de </a:t>
            </a:r>
            <a:r>
              <a:rPr lang="en-US" b="1" dirty="0" err="1" smtClean="0">
                <a:solidFill>
                  <a:srgbClr val="0000CC"/>
                </a:solidFill>
              </a:rPr>
              <a:t>unire</a:t>
            </a:r>
            <a:r>
              <a:rPr lang="en-US" b="1" dirty="0" smtClean="0">
                <a:solidFill>
                  <a:srgbClr val="0000CC"/>
                </a:solidFill>
              </a:rPr>
              <a:t> ale </a:t>
            </a:r>
            <a:r>
              <a:rPr lang="en-US" b="1" dirty="0" err="1" smtClean="0">
                <a:solidFill>
                  <a:srgbClr val="0000CC"/>
                </a:solidFill>
              </a:rPr>
              <a:t>clauzelor</a:t>
            </a:r>
            <a:r>
              <a:rPr lang="en-US" b="1" dirty="0" smtClean="0">
                <a:solidFill>
                  <a:srgbClr val="0000CC"/>
                </a:solidFill>
              </a:rPr>
              <a:t> FROM </a:t>
            </a:r>
            <a:r>
              <a:rPr lang="en-US" b="1" dirty="0" err="1" smtClean="0">
                <a:solidFill>
                  <a:srgbClr val="0000CC"/>
                </a:solidFill>
              </a:rPr>
              <a:t>și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alte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construcții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în</a:t>
            </a:r>
            <a:r>
              <a:rPr lang="en-US" b="1" dirty="0" smtClean="0">
                <a:solidFill>
                  <a:srgbClr val="0000CC"/>
                </a:solidFill>
              </a:rPr>
              <a:t> care </a:t>
            </a:r>
            <a:r>
              <a:rPr lang="en-US" b="1" dirty="0" err="1" smtClean="0">
                <a:solidFill>
                  <a:srgbClr val="0000CC"/>
                </a:solidFill>
              </a:rPr>
              <a:t>este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necesară</a:t>
            </a:r>
            <a:r>
              <a:rPr lang="en-US" b="1" dirty="0" smtClean="0">
                <a:solidFill>
                  <a:srgbClr val="0000CC"/>
                </a:solidFill>
              </a:rPr>
              <a:t> o </a:t>
            </a:r>
            <a:r>
              <a:rPr lang="en-US" b="1" dirty="0" err="1" smtClean="0">
                <a:solidFill>
                  <a:srgbClr val="0000CC"/>
                </a:solidFill>
              </a:rPr>
              <a:t>valoare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booleană</a:t>
            </a:r>
            <a:r>
              <a:rPr lang="en-US" b="1" dirty="0" smtClean="0">
                <a:solidFill>
                  <a:srgbClr val="0000CC"/>
                </a:solidFill>
              </a:rPr>
              <a:t>. </a:t>
            </a:r>
            <a:endParaRPr lang="ro-MO" b="1" dirty="0" smtClean="0">
              <a:solidFill>
                <a:srgbClr val="0000CC"/>
              </a:solidFill>
            </a:endParaRPr>
          </a:p>
          <a:p>
            <a:endParaRPr lang="en-US" dirty="0" smtClean="0">
              <a:solidFill>
                <a:srgbClr val="0000CC"/>
              </a:solidFill>
            </a:endParaRPr>
          </a:p>
          <a:p>
            <a:r>
              <a:rPr lang="en-US" b="1" dirty="0" smtClean="0">
                <a:solidFill>
                  <a:srgbClr val="0000CC"/>
                </a:solidFill>
              </a:rPr>
              <a:t>	</a:t>
            </a:r>
            <a:r>
              <a:rPr lang="en-US" b="1" dirty="0" err="1" smtClean="0">
                <a:solidFill>
                  <a:srgbClr val="0000CC"/>
                </a:solidFill>
              </a:rPr>
              <a:t>Iată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predicatele</a:t>
            </a:r>
            <a:r>
              <a:rPr lang="en-US" b="1" dirty="0" smtClean="0">
                <a:solidFill>
                  <a:srgbClr val="0000CC"/>
                </a:solidFill>
              </a:rPr>
              <a:t> de </a:t>
            </a:r>
            <a:r>
              <a:rPr lang="en-US" b="1" dirty="0" err="1" smtClean="0">
                <a:solidFill>
                  <a:srgbClr val="0000CC"/>
                </a:solidFill>
              </a:rPr>
              <a:t>compara</a:t>
            </a:r>
            <a:r>
              <a:rPr lang="ro-MO" b="1" dirty="0" smtClean="0">
                <a:solidFill>
                  <a:srgbClr val="0000CC"/>
                </a:solidFill>
              </a:rPr>
              <a:t>ție</a:t>
            </a:r>
            <a:r>
              <a:rPr lang="en-US" b="1" dirty="0" smtClean="0">
                <a:solidFill>
                  <a:srgbClr val="0000CC"/>
                </a:solidFill>
              </a:rPr>
              <a:t> in </a:t>
            </a:r>
            <a:r>
              <a:rPr lang="en-US" b="1" dirty="0" err="1" smtClean="0">
                <a:solidFill>
                  <a:srgbClr val="0000CC"/>
                </a:solidFill>
              </a:rPr>
              <a:t>clauza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WHERE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pentru</a:t>
            </a:r>
            <a:r>
              <a:rPr lang="en-US" b="1" dirty="0" smtClean="0">
                <a:solidFill>
                  <a:srgbClr val="0000CC"/>
                </a:solidFill>
              </a:rPr>
              <a:t> SQL: </a:t>
            </a:r>
            <a:r>
              <a:rPr lang="en-US" dirty="0" smtClean="0">
                <a:solidFill>
                  <a:srgbClr val="0000CC"/>
                </a:solidFill>
              </a:rPr>
              <a:t>= ; &lt;&gt;; &lt; ; &lt;= ; &gt; ; &gt;= . 	</a:t>
            </a:r>
            <a:endParaRPr lang="ro-MO" dirty="0" smtClean="0">
              <a:solidFill>
                <a:srgbClr val="0000CC"/>
              </a:solidFill>
            </a:endParaRPr>
          </a:p>
          <a:p>
            <a:r>
              <a:rPr lang="ro-MO" b="1" dirty="0" smtClean="0">
                <a:solidFill>
                  <a:srgbClr val="0000CC"/>
                </a:solidFill>
              </a:rPr>
              <a:t>	</a:t>
            </a:r>
            <a:r>
              <a:rPr lang="en-US" b="1" dirty="0" err="1" smtClean="0">
                <a:solidFill>
                  <a:srgbClr val="00B050"/>
                </a:solidFill>
              </a:rPr>
              <a:t>Alte</a:t>
            </a:r>
            <a:r>
              <a:rPr lang="en-US" b="1" dirty="0" smtClean="0">
                <a:solidFill>
                  <a:srgbClr val="00B050"/>
                </a:solidFill>
              </a:rPr>
              <a:t> predicate </a:t>
            </a:r>
            <a:r>
              <a:rPr lang="en-US" b="1" dirty="0" err="1" smtClean="0">
                <a:solidFill>
                  <a:srgbClr val="00B050"/>
                </a:solidFill>
              </a:rPr>
              <a:t>pentru</a:t>
            </a:r>
            <a:r>
              <a:rPr lang="en-US" b="1" dirty="0" smtClean="0">
                <a:solidFill>
                  <a:srgbClr val="00B050"/>
                </a:solidFill>
              </a:rPr>
              <a:t> SQL </a:t>
            </a:r>
            <a:r>
              <a:rPr lang="en-US" b="1" dirty="0" err="1" smtClean="0">
                <a:solidFill>
                  <a:srgbClr val="00B050"/>
                </a:solidFill>
              </a:rPr>
              <a:t>sunt</a:t>
            </a:r>
            <a:r>
              <a:rPr lang="en-US" b="1" dirty="0" smtClean="0">
                <a:solidFill>
                  <a:srgbClr val="00B050"/>
                </a:solidFill>
              </a:rPr>
              <a:t>:</a:t>
            </a:r>
            <a:r>
              <a:rPr lang="en-US" dirty="0" smtClean="0">
                <a:solidFill>
                  <a:srgbClr val="00B050"/>
                </a:solidFill>
              </a:rPr>
              <a:t>  </a:t>
            </a:r>
            <a:r>
              <a:rPr lang="en-US" dirty="0" smtClean="0">
                <a:solidFill>
                  <a:srgbClr val="0000CC"/>
                </a:solidFill>
              </a:rPr>
              <a:t>ALL,  BETWEEN, DISTINCT, EXISTS, IN, LIKE, MATCH, NOT IN, NOT LIKE, NULL, OVERLAPS, SOME, ANY, UNIQUE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340" y="1326845"/>
            <a:ext cx="4857750" cy="61555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SQL</a:t>
            </a:r>
            <a:r>
              <a:rPr lang="ro-MO" b="1" dirty="0" smtClean="0">
                <a:solidFill>
                  <a:srgbClr val="FF0000"/>
                </a:solidFill>
              </a:rPr>
              <a:t>  &amp;  Mysql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06" y="2216023"/>
            <a:ext cx="11775186" cy="4739759"/>
          </a:xfrm>
        </p:spPr>
        <p:txBody>
          <a:bodyPr/>
          <a:lstStyle/>
          <a:p>
            <a:r>
              <a:rPr lang="en-US" b="1" u="sng" dirty="0" err="1" smtClean="0">
                <a:solidFill>
                  <a:srgbClr val="00B050"/>
                </a:solidFill>
              </a:rPr>
              <a:t>Ce</a:t>
            </a:r>
            <a:r>
              <a:rPr lang="en-US" b="1" u="sng" dirty="0" smtClean="0">
                <a:solidFill>
                  <a:srgbClr val="00B050"/>
                </a:solidFill>
              </a:rPr>
              <a:t> </a:t>
            </a:r>
            <a:r>
              <a:rPr lang="en-US" b="1" u="sng" dirty="0" err="1" smtClean="0">
                <a:solidFill>
                  <a:srgbClr val="00B050"/>
                </a:solidFill>
              </a:rPr>
              <a:t>este</a:t>
            </a:r>
            <a:r>
              <a:rPr lang="en-US" b="1" u="sng" dirty="0" smtClean="0">
                <a:solidFill>
                  <a:srgbClr val="00B050"/>
                </a:solidFill>
              </a:rPr>
              <a:t> SQL?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	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SQL</a:t>
            </a:r>
            <a:r>
              <a:rPr lang="en-US" dirty="0" smtClean="0">
                <a:solidFill>
                  <a:srgbClr val="0000CC"/>
                </a:solidFill>
              </a:rPr>
              <a:t> (</a:t>
            </a:r>
            <a:r>
              <a:rPr lang="en-US" i="1" dirty="0" err="1" smtClean="0">
                <a:solidFill>
                  <a:srgbClr val="0000CC"/>
                </a:solidFill>
              </a:rPr>
              <a:t>Limbajul</a:t>
            </a:r>
            <a:r>
              <a:rPr lang="en-US" i="1" dirty="0" smtClean="0">
                <a:solidFill>
                  <a:srgbClr val="0000CC"/>
                </a:solidFill>
              </a:rPr>
              <a:t> de </a:t>
            </a:r>
            <a:r>
              <a:rPr lang="en-US" i="1" dirty="0" err="1" smtClean="0">
                <a:solidFill>
                  <a:srgbClr val="0000CC"/>
                </a:solidFill>
              </a:rPr>
              <a:t>interogare</a:t>
            </a:r>
            <a:r>
              <a:rPr lang="en-US" i="1" dirty="0" smtClean="0">
                <a:solidFill>
                  <a:srgbClr val="0000CC"/>
                </a:solidFill>
              </a:rPr>
              <a:t> </a:t>
            </a:r>
            <a:r>
              <a:rPr lang="en-US" i="1" dirty="0" err="1" smtClean="0">
                <a:solidFill>
                  <a:srgbClr val="0000CC"/>
                </a:solidFill>
              </a:rPr>
              <a:t>structurat</a:t>
            </a:r>
            <a:r>
              <a:rPr lang="en-US" dirty="0" smtClean="0">
                <a:solidFill>
                  <a:srgbClr val="0000CC"/>
                </a:solidFill>
              </a:rPr>
              <a:t>) </a:t>
            </a:r>
            <a:r>
              <a:rPr lang="en-US" dirty="0" err="1" smtClean="0">
                <a:solidFill>
                  <a:srgbClr val="0000CC"/>
                </a:solidFill>
              </a:rPr>
              <a:t>este</a:t>
            </a:r>
            <a:r>
              <a:rPr lang="en-US" dirty="0" smtClean="0">
                <a:solidFill>
                  <a:srgbClr val="0000CC"/>
                </a:solidFill>
              </a:rPr>
              <a:t> “</a:t>
            </a:r>
            <a:r>
              <a:rPr lang="en-US" b="1" i="1" dirty="0" smtClean="0">
                <a:solidFill>
                  <a:srgbClr val="0000CC"/>
                </a:solidFill>
              </a:rPr>
              <a:t>un </a:t>
            </a:r>
            <a:r>
              <a:rPr lang="en-US" b="1" i="1" dirty="0" err="1" smtClean="0">
                <a:solidFill>
                  <a:srgbClr val="0000CC"/>
                </a:solidFill>
              </a:rPr>
              <a:t>limbaj</a:t>
            </a:r>
            <a:r>
              <a:rPr lang="en-US" b="1" i="1" dirty="0" smtClean="0">
                <a:solidFill>
                  <a:srgbClr val="0000CC"/>
                </a:solidFill>
              </a:rPr>
              <a:t> de </a:t>
            </a:r>
            <a:r>
              <a:rPr lang="en-US" b="1" i="1" dirty="0" err="1" smtClean="0">
                <a:solidFill>
                  <a:srgbClr val="0000CC"/>
                </a:solidFill>
              </a:rPr>
              <a:t>interogare</a:t>
            </a:r>
            <a:r>
              <a:rPr lang="en-US" dirty="0" smtClean="0">
                <a:solidFill>
                  <a:srgbClr val="0000CC"/>
                </a:solidFill>
              </a:rPr>
              <a:t>” </a:t>
            </a:r>
            <a:r>
              <a:rPr lang="en-US" dirty="0" err="1" smtClean="0">
                <a:solidFill>
                  <a:srgbClr val="0000CC"/>
                </a:solidFill>
              </a:rPr>
              <a:t>utilizat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pentru</a:t>
            </a:r>
            <a:r>
              <a:rPr lang="en-US" dirty="0" smtClean="0">
                <a:solidFill>
                  <a:srgbClr val="0000CC"/>
                </a:solidFill>
              </a:rPr>
              <a:t> a </a:t>
            </a:r>
            <a:r>
              <a:rPr lang="en-US" dirty="0" err="1" smtClean="0">
                <a:solidFill>
                  <a:srgbClr val="0000CC"/>
                </a:solidFill>
              </a:rPr>
              <a:t>stoca</a:t>
            </a:r>
            <a:r>
              <a:rPr lang="en-US" dirty="0" smtClean="0">
                <a:solidFill>
                  <a:srgbClr val="0000CC"/>
                </a:solidFill>
              </a:rPr>
              <a:t>, </a:t>
            </a:r>
            <a:r>
              <a:rPr lang="en-US" dirty="0" err="1" smtClean="0">
                <a:solidFill>
                  <a:srgbClr val="0000CC"/>
                </a:solidFill>
              </a:rPr>
              <a:t>gestiona</a:t>
            </a:r>
            <a:r>
              <a:rPr lang="en-US" dirty="0" smtClean="0">
                <a:solidFill>
                  <a:srgbClr val="0000CC"/>
                </a:solidFill>
              </a:rPr>
              <a:t>, </a:t>
            </a:r>
            <a:r>
              <a:rPr lang="en-US" dirty="0" err="1" smtClean="0">
                <a:solidFill>
                  <a:srgbClr val="0000CC"/>
                </a:solidFill>
              </a:rPr>
              <a:t>prelua</a:t>
            </a:r>
            <a:r>
              <a:rPr lang="en-US" dirty="0" smtClean="0">
                <a:solidFill>
                  <a:srgbClr val="0000CC"/>
                </a:solidFill>
              </a:rPr>
              <a:t> date </a:t>
            </a:r>
            <a:r>
              <a:rPr lang="en-US" dirty="0" err="1" smtClean="0">
                <a:solidFill>
                  <a:srgbClr val="0000CC"/>
                </a:solidFill>
              </a:rPr>
              <a:t>într</a:t>
            </a:r>
            <a:r>
              <a:rPr lang="en-US" dirty="0" smtClean="0">
                <a:solidFill>
                  <a:srgbClr val="0000CC"/>
                </a:solidFill>
              </a:rPr>
              <a:t>-o </a:t>
            </a:r>
            <a:r>
              <a:rPr lang="en-US" dirty="0" err="1" smtClean="0">
                <a:solidFill>
                  <a:srgbClr val="0000CC"/>
                </a:solidFill>
              </a:rPr>
              <a:t>bază</a:t>
            </a:r>
            <a:r>
              <a:rPr lang="en-US" dirty="0" smtClean="0">
                <a:solidFill>
                  <a:srgbClr val="0000CC"/>
                </a:solidFill>
              </a:rPr>
              <a:t> de date </a:t>
            </a:r>
            <a:r>
              <a:rPr lang="en-US" dirty="0" err="1" smtClean="0">
                <a:solidFill>
                  <a:srgbClr val="0000CC"/>
                </a:solidFill>
              </a:rPr>
              <a:t>relațională</a:t>
            </a:r>
            <a:r>
              <a:rPr lang="en-US" dirty="0" smtClean="0">
                <a:solidFill>
                  <a:srgbClr val="0000CC"/>
                </a:solidFill>
              </a:rPr>
              <a:t>. SQL a </a:t>
            </a:r>
            <a:r>
              <a:rPr lang="en-US" dirty="0" err="1" smtClean="0">
                <a:solidFill>
                  <a:srgbClr val="0000CC"/>
                </a:solidFill>
              </a:rPr>
              <a:t>fost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dezvoltat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folosind</a:t>
            </a:r>
            <a:r>
              <a:rPr lang="en-US" dirty="0" smtClean="0">
                <a:solidFill>
                  <a:srgbClr val="0000CC"/>
                </a:solidFill>
              </a:rPr>
              <a:t> algebra </a:t>
            </a:r>
            <a:r>
              <a:rPr lang="en-US" dirty="0" err="1" smtClean="0">
                <a:solidFill>
                  <a:srgbClr val="0000CC"/>
                </a:solidFill>
              </a:rPr>
              <a:t>relațională</a:t>
            </a:r>
            <a:r>
              <a:rPr lang="en-US" dirty="0" smtClean="0">
                <a:solidFill>
                  <a:srgbClr val="0000CC"/>
                </a:solidFill>
              </a:rPr>
              <a:t>.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SQL </a:t>
            </a:r>
            <a:r>
              <a:rPr lang="en-US" dirty="0" err="1" smtClean="0">
                <a:solidFill>
                  <a:srgbClr val="0000CC"/>
                </a:solidFill>
              </a:rPr>
              <a:t>poate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fi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împărțit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în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trei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subcategorii</a:t>
            </a:r>
            <a:r>
              <a:rPr lang="en-US" dirty="0" smtClean="0">
                <a:solidFill>
                  <a:srgbClr val="0000CC"/>
                </a:solidFill>
              </a:rPr>
              <a:t>. </a:t>
            </a:r>
            <a:r>
              <a:rPr lang="en-US" dirty="0" err="1" smtClean="0">
                <a:solidFill>
                  <a:srgbClr val="0000CC"/>
                </a:solidFill>
              </a:rPr>
              <a:t>Ele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sunt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b="1" i="1" dirty="0" err="1" smtClean="0">
                <a:solidFill>
                  <a:srgbClr val="0000CC"/>
                </a:solidFill>
              </a:rPr>
              <a:t>limbajul</a:t>
            </a:r>
            <a:r>
              <a:rPr lang="en-US" b="1" i="1" dirty="0" smtClean="0">
                <a:solidFill>
                  <a:srgbClr val="0000CC"/>
                </a:solidFill>
              </a:rPr>
              <a:t> de </a:t>
            </a:r>
            <a:r>
              <a:rPr lang="en-US" b="1" i="1" dirty="0" err="1" smtClean="0">
                <a:solidFill>
                  <a:srgbClr val="0000CC"/>
                </a:solidFill>
              </a:rPr>
              <a:t>definire</a:t>
            </a:r>
            <a:r>
              <a:rPr lang="en-US" b="1" i="1" dirty="0" smtClean="0">
                <a:solidFill>
                  <a:srgbClr val="0000CC"/>
                </a:solidFill>
              </a:rPr>
              <a:t> a </a:t>
            </a:r>
            <a:r>
              <a:rPr lang="en-US" b="1" i="1" dirty="0" err="1" smtClean="0">
                <a:solidFill>
                  <a:srgbClr val="0000CC"/>
                </a:solidFill>
              </a:rPr>
              <a:t>datelor</a:t>
            </a:r>
            <a:r>
              <a:rPr lang="en-US" b="1" i="1" dirty="0" smtClean="0">
                <a:solidFill>
                  <a:srgbClr val="0000CC"/>
                </a:solidFill>
              </a:rPr>
              <a:t> (DDL),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b="1" i="1" dirty="0" err="1" smtClean="0">
                <a:solidFill>
                  <a:srgbClr val="0000CC"/>
                </a:solidFill>
              </a:rPr>
              <a:t>limbajul</a:t>
            </a:r>
            <a:r>
              <a:rPr lang="en-US" b="1" i="1" dirty="0" smtClean="0">
                <a:solidFill>
                  <a:srgbClr val="0000CC"/>
                </a:solidFill>
              </a:rPr>
              <a:t> de control al </a:t>
            </a:r>
            <a:r>
              <a:rPr lang="en-US" b="1" i="1" dirty="0" err="1" smtClean="0">
                <a:solidFill>
                  <a:srgbClr val="0000CC"/>
                </a:solidFill>
              </a:rPr>
              <a:t>datelor</a:t>
            </a:r>
            <a:r>
              <a:rPr lang="en-US" b="1" i="1" dirty="0" smtClean="0">
                <a:solidFill>
                  <a:srgbClr val="0000CC"/>
                </a:solidFill>
              </a:rPr>
              <a:t> (DCL)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și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b="1" i="1" dirty="0" err="1" smtClean="0">
                <a:solidFill>
                  <a:srgbClr val="0000CC"/>
                </a:solidFill>
              </a:rPr>
              <a:t>limbajul</a:t>
            </a:r>
            <a:r>
              <a:rPr lang="en-US" b="1" i="1" dirty="0" smtClean="0">
                <a:solidFill>
                  <a:srgbClr val="0000CC"/>
                </a:solidFill>
              </a:rPr>
              <a:t> de </a:t>
            </a:r>
            <a:r>
              <a:rPr lang="en-US" b="1" i="1" dirty="0" err="1" smtClean="0">
                <a:solidFill>
                  <a:srgbClr val="0000CC"/>
                </a:solidFill>
              </a:rPr>
              <a:t>manipulare</a:t>
            </a:r>
            <a:r>
              <a:rPr lang="en-US" b="1" i="1" dirty="0" smtClean="0">
                <a:solidFill>
                  <a:srgbClr val="0000CC"/>
                </a:solidFill>
              </a:rPr>
              <a:t> a </a:t>
            </a:r>
            <a:r>
              <a:rPr lang="en-US" b="1" i="1" dirty="0" err="1" smtClean="0">
                <a:solidFill>
                  <a:srgbClr val="0000CC"/>
                </a:solidFill>
              </a:rPr>
              <a:t>datelor</a:t>
            </a:r>
            <a:r>
              <a:rPr lang="en-US" b="1" i="1" dirty="0" smtClean="0">
                <a:solidFill>
                  <a:srgbClr val="0000CC"/>
                </a:solidFill>
              </a:rPr>
              <a:t> (DML).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Comenzi</a:t>
            </a:r>
            <a:r>
              <a:rPr lang="en-US" dirty="0" smtClean="0">
                <a:solidFill>
                  <a:srgbClr val="0000CC"/>
                </a:solidFill>
              </a:rPr>
              <a:t> cum </a:t>
            </a:r>
            <a:r>
              <a:rPr lang="en-US" dirty="0" err="1" smtClean="0">
                <a:solidFill>
                  <a:srgbClr val="0000CC"/>
                </a:solidFill>
              </a:rPr>
              <a:t>ar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fi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crearea</a:t>
            </a:r>
            <a:r>
              <a:rPr lang="en-US" dirty="0" smtClean="0">
                <a:solidFill>
                  <a:srgbClr val="0000CC"/>
                </a:solidFill>
              </a:rPr>
              <a:t>, </a:t>
            </a:r>
            <a:r>
              <a:rPr lang="en-US" dirty="0" err="1" smtClean="0">
                <a:solidFill>
                  <a:srgbClr val="0000CC"/>
                </a:solidFill>
              </a:rPr>
              <a:t>modificarea</a:t>
            </a:r>
            <a:r>
              <a:rPr lang="en-US" dirty="0" smtClean="0">
                <a:solidFill>
                  <a:srgbClr val="0000CC"/>
                </a:solidFill>
              </a:rPr>
              <a:t>, pot </a:t>
            </a:r>
            <a:r>
              <a:rPr lang="en-US" dirty="0" err="1" smtClean="0">
                <a:solidFill>
                  <a:srgbClr val="0000CC"/>
                </a:solidFill>
              </a:rPr>
              <a:t>fi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clasificate</a:t>
            </a:r>
            <a:r>
              <a:rPr lang="en-US" dirty="0" smtClean="0">
                <a:solidFill>
                  <a:srgbClr val="0000CC"/>
                </a:solidFill>
              </a:rPr>
              <a:t> sub DDL. </a:t>
            </a:r>
            <a:r>
              <a:rPr lang="en-US" dirty="0" err="1" smtClean="0">
                <a:solidFill>
                  <a:srgbClr val="0000CC"/>
                </a:solidFill>
              </a:rPr>
              <a:t>Comenzile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precum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inserarea</a:t>
            </a:r>
            <a:r>
              <a:rPr lang="en-US" dirty="0" smtClean="0">
                <a:solidFill>
                  <a:srgbClr val="0000CC"/>
                </a:solidFill>
              </a:rPr>
              <a:t>, </a:t>
            </a:r>
            <a:r>
              <a:rPr lang="en-US" dirty="0" err="1" smtClean="0">
                <a:solidFill>
                  <a:srgbClr val="0000CC"/>
                </a:solidFill>
              </a:rPr>
              <a:t>actualizarea</a:t>
            </a:r>
            <a:r>
              <a:rPr lang="en-US" dirty="0" smtClean="0">
                <a:solidFill>
                  <a:srgbClr val="0000CC"/>
                </a:solidFill>
              </a:rPr>
              <a:t>, </a:t>
            </a:r>
            <a:r>
              <a:rPr lang="en-US" dirty="0" err="1" smtClean="0">
                <a:solidFill>
                  <a:srgbClr val="0000CC"/>
                </a:solidFill>
              </a:rPr>
              <a:t>ștergerea</a:t>
            </a:r>
            <a:r>
              <a:rPr lang="en-US" dirty="0" smtClean="0">
                <a:solidFill>
                  <a:srgbClr val="0000CC"/>
                </a:solidFill>
              </a:rPr>
              <a:t> pot </a:t>
            </a:r>
            <a:r>
              <a:rPr lang="en-US" dirty="0" err="1" smtClean="0">
                <a:solidFill>
                  <a:srgbClr val="0000CC"/>
                </a:solidFill>
              </a:rPr>
              <a:t>fi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clasificate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în</a:t>
            </a:r>
            <a:r>
              <a:rPr lang="en-US" dirty="0" smtClean="0">
                <a:solidFill>
                  <a:srgbClr val="0000CC"/>
                </a:solidFill>
              </a:rPr>
              <a:t> DML. Grant, </a:t>
            </a:r>
            <a:r>
              <a:rPr lang="en-US" dirty="0" err="1" smtClean="0">
                <a:solidFill>
                  <a:srgbClr val="0000CC"/>
                </a:solidFill>
              </a:rPr>
              <a:t>revocarea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aparține</a:t>
            </a:r>
            <a:r>
              <a:rPr lang="en-US" dirty="0" smtClean="0">
                <a:solidFill>
                  <a:srgbClr val="0000CC"/>
                </a:solidFill>
              </a:rPr>
              <a:t> DCL.</a:t>
            </a:r>
          </a:p>
          <a:p>
            <a:r>
              <a:rPr lang="en-US" b="1" u="sng" dirty="0" err="1" smtClean="0">
                <a:solidFill>
                  <a:srgbClr val="00B0F0"/>
                </a:solidFill>
              </a:rPr>
              <a:t>Ce</a:t>
            </a:r>
            <a:r>
              <a:rPr lang="en-US" b="1" u="sng" dirty="0" smtClean="0">
                <a:solidFill>
                  <a:srgbClr val="00B0F0"/>
                </a:solidFill>
              </a:rPr>
              <a:t> </a:t>
            </a:r>
            <a:r>
              <a:rPr lang="en-US" b="1" u="sng" dirty="0" err="1" smtClean="0">
                <a:solidFill>
                  <a:srgbClr val="00B0F0"/>
                </a:solidFill>
              </a:rPr>
              <a:t>este</a:t>
            </a:r>
            <a:r>
              <a:rPr lang="en-US" b="1" u="sng" dirty="0" smtClean="0">
                <a:solidFill>
                  <a:srgbClr val="00B0F0"/>
                </a:solidFill>
              </a:rPr>
              <a:t> </a:t>
            </a:r>
            <a:r>
              <a:rPr lang="en-US" b="1" u="sng" dirty="0" err="1" smtClean="0">
                <a:solidFill>
                  <a:srgbClr val="00B0F0"/>
                </a:solidFill>
              </a:rPr>
              <a:t>MySQL</a:t>
            </a:r>
            <a:r>
              <a:rPr lang="en-US" b="1" u="sng" dirty="0" smtClean="0">
                <a:solidFill>
                  <a:srgbClr val="00B0F0"/>
                </a:solidFill>
              </a:rPr>
              <a:t>?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	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MySQL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este</a:t>
            </a:r>
            <a:r>
              <a:rPr lang="en-US" dirty="0" smtClean="0">
                <a:solidFill>
                  <a:srgbClr val="0000CC"/>
                </a:solidFill>
              </a:rPr>
              <a:t> un </a:t>
            </a:r>
            <a:r>
              <a:rPr lang="en-US" dirty="0" err="1" smtClean="0">
                <a:solidFill>
                  <a:srgbClr val="0000CC"/>
                </a:solidFill>
              </a:rPr>
              <a:t>astfel</a:t>
            </a:r>
            <a:r>
              <a:rPr lang="en-US" dirty="0" smtClean="0">
                <a:solidFill>
                  <a:srgbClr val="0000CC"/>
                </a:solidFill>
              </a:rPr>
              <a:t> de </a:t>
            </a:r>
            <a:r>
              <a:rPr lang="en-US" b="1" i="1" dirty="0" err="1" smtClean="0">
                <a:solidFill>
                  <a:srgbClr val="0000CC"/>
                </a:solidFill>
              </a:rPr>
              <a:t>sistem</a:t>
            </a:r>
            <a:r>
              <a:rPr lang="en-US" b="1" i="1" dirty="0" smtClean="0">
                <a:solidFill>
                  <a:srgbClr val="0000CC"/>
                </a:solidFill>
              </a:rPr>
              <a:t> de </a:t>
            </a:r>
            <a:r>
              <a:rPr lang="en-US" b="1" i="1" dirty="0" err="1" smtClean="0">
                <a:solidFill>
                  <a:srgbClr val="0000CC"/>
                </a:solidFill>
              </a:rPr>
              <a:t>gestionare</a:t>
            </a:r>
            <a:r>
              <a:rPr lang="en-US" b="1" i="1" dirty="0" smtClean="0">
                <a:solidFill>
                  <a:srgbClr val="0000CC"/>
                </a:solidFill>
              </a:rPr>
              <a:t> a </a:t>
            </a:r>
            <a:r>
              <a:rPr lang="en-US" b="1" i="1" dirty="0" err="1" smtClean="0">
                <a:solidFill>
                  <a:srgbClr val="0000CC"/>
                </a:solidFill>
              </a:rPr>
              <a:t>bazelor</a:t>
            </a:r>
            <a:r>
              <a:rPr lang="en-US" b="1" i="1" dirty="0" smtClean="0">
                <a:solidFill>
                  <a:srgbClr val="0000CC"/>
                </a:solidFill>
              </a:rPr>
              <a:t> de date </a:t>
            </a:r>
            <a:r>
              <a:rPr lang="en-US" b="1" i="1" dirty="0" err="1" smtClean="0">
                <a:solidFill>
                  <a:srgbClr val="0000CC"/>
                </a:solidFill>
              </a:rPr>
              <a:t>relaționale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bazate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pe</a:t>
            </a:r>
            <a:r>
              <a:rPr lang="en-US" dirty="0" smtClean="0">
                <a:solidFill>
                  <a:srgbClr val="0000CC"/>
                </a:solidFill>
              </a:rPr>
              <a:t> open source. Un program care </a:t>
            </a:r>
            <a:r>
              <a:rPr lang="en-US" dirty="0" err="1" smtClean="0">
                <a:solidFill>
                  <a:srgbClr val="0000CC"/>
                </a:solidFill>
              </a:rPr>
              <a:t>definește</a:t>
            </a:r>
            <a:r>
              <a:rPr lang="en-US" dirty="0" smtClean="0">
                <a:solidFill>
                  <a:srgbClr val="0000CC"/>
                </a:solidFill>
              </a:rPr>
              <a:t>, </a:t>
            </a:r>
            <a:r>
              <a:rPr lang="en-US" dirty="0" err="1" smtClean="0">
                <a:solidFill>
                  <a:srgbClr val="0000CC"/>
                </a:solidFill>
              </a:rPr>
              <a:t>construiește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și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manipulează</a:t>
            </a:r>
            <a:r>
              <a:rPr lang="en-US" dirty="0" smtClean="0">
                <a:solidFill>
                  <a:srgbClr val="0000CC"/>
                </a:solidFill>
              </a:rPr>
              <a:t> o </a:t>
            </a:r>
            <a:r>
              <a:rPr lang="en-US" dirty="0" err="1" smtClean="0">
                <a:solidFill>
                  <a:srgbClr val="0000CC"/>
                </a:solidFill>
              </a:rPr>
              <a:t>bază</a:t>
            </a:r>
            <a:r>
              <a:rPr lang="en-US" dirty="0" smtClean="0">
                <a:solidFill>
                  <a:srgbClr val="0000CC"/>
                </a:solidFill>
              </a:rPr>
              <a:t> de date </a:t>
            </a:r>
            <a:r>
              <a:rPr lang="en-US" dirty="0" err="1" smtClean="0">
                <a:solidFill>
                  <a:srgbClr val="0000CC"/>
                </a:solidFill>
              </a:rPr>
              <a:t>este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cunoscut</a:t>
            </a:r>
            <a:r>
              <a:rPr lang="en-US" dirty="0" smtClean="0">
                <a:solidFill>
                  <a:srgbClr val="0000CC"/>
                </a:solidFill>
              </a:rPr>
              <a:t> sub </a:t>
            </a:r>
            <a:r>
              <a:rPr lang="en-US" dirty="0" err="1" smtClean="0">
                <a:solidFill>
                  <a:srgbClr val="0000CC"/>
                </a:solidFill>
              </a:rPr>
              <a:t>denumirea</a:t>
            </a:r>
            <a:r>
              <a:rPr lang="en-US" dirty="0" smtClean="0">
                <a:solidFill>
                  <a:srgbClr val="0000CC"/>
                </a:solidFill>
              </a:rPr>
              <a:t> de Database Management System. </a:t>
            </a:r>
            <a:r>
              <a:rPr lang="en-US" dirty="0" err="1" smtClean="0">
                <a:solidFill>
                  <a:srgbClr val="0000CC"/>
                </a:solidFill>
              </a:rPr>
              <a:t>Programatorul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poate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folosi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interogări</a:t>
            </a:r>
            <a:r>
              <a:rPr lang="en-US" dirty="0" smtClean="0">
                <a:solidFill>
                  <a:srgbClr val="0000CC"/>
                </a:solidFill>
              </a:rPr>
              <a:t> SQL </a:t>
            </a:r>
            <a:r>
              <a:rPr lang="en-US" dirty="0" err="1" smtClean="0">
                <a:solidFill>
                  <a:srgbClr val="0000CC"/>
                </a:solidFill>
              </a:rPr>
              <a:t>pe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MySQL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pentru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stocarea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și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recuperarea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datelor</a:t>
            </a:r>
            <a:r>
              <a:rPr lang="en-US" dirty="0" smtClean="0">
                <a:solidFill>
                  <a:srgbClr val="0000CC"/>
                </a:solidFill>
              </a:rPr>
              <a:t>. </a:t>
            </a:r>
            <a:r>
              <a:rPr lang="en-US" b="1" i="1" dirty="0" err="1" smtClean="0">
                <a:solidFill>
                  <a:srgbClr val="0000CC"/>
                </a:solidFill>
              </a:rPr>
              <a:t>Oferă</a:t>
            </a:r>
            <a:r>
              <a:rPr lang="en-US" b="1" i="1" dirty="0" smtClean="0">
                <a:solidFill>
                  <a:srgbClr val="0000CC"/>
                </a:solidFill>
              </a:rPr>
              <a:t> </a:t>
            </a:r>
            <a:r>
              <a:rPr lang="en-US" b="1" i="1" dirty="0" err="1" smtClean="0">
                <a:solidFill>
                  <a:srgbClr val="0000CC"/>
                </a:solidFill>
              </a:rPr>
              <a:t>administrarea</a:t>
            </a:r>
            <a:r>
              <a:rPr lang="en-US" b="1" i="1" dirty="0" smtClean="0">
                <a:solidFill>
                  <a:srgbClr val="0000CC"/>
                </a:solidFill>
              </a:rPr>
              <a:t> </a:t>
            </a:r>
            <a:r>
              <a:rPr lang="en-US" b="1" i="1" dirty="0" err="1" smtClean="0">
                <a:solidFill>
                  <a:srgbClr val="0000CC"/>
                </a:solidFill>
              </a:rPr>
              <a:t>datelor</a:t>
            </a:r>
            <a:r>
              <a:rPr lang="en-US" b="1" i="1" dirty="0" smtClean="0">
                <a:solidFill>
                  <a:srgbClr val="0000CC"/>
                </a:solidFill>
              </a:rPr>
              <a:t>, </a:t>
            </a:r>
            <a:r>
              <a:rPr lang="en-US" b="1" i="1" dirty="0" err="1" smtClean="0">
                <a:solidFill>
                  <a:srgbClr val="0000CC"/>
                </a:solidFill>
              </a:rPr>
              <a:t>migrarea</a:t>
            </a:r>
            <a:r>
              <a:rPr lang="en-US" b="1" i="1" dirty="0" smtClean="0">
                <a:solidFill>
                  <a:srgbClr val="0000CC"/>
                </a:solidFill>
              </a:rPr>
              <a:t> </a:t>
            </a:r>
            <a:r>
              <a:rPr lang="en-US" b="1" i="1" dirty="0" err="1" smtClean="0">
                <a:solidFill>
                  <a:srgbClr val="0000CC"/>
                </a:solidFill>
              </a:rPr>
              <a:t>datelor</a:t>
            </a:r>
            <a:r>
              <a:rPr lang="en-US" b="1" i="1" dirty="0" smtClean="0">
                <a:solidFill>
                  <a:srgbClr val="0000CC"/>
                </a:solidFill>
              </a:rPr>
              <a:t> </a:t>
            </a:r>
            <a:r>
              <a:rPr lang="en-US" b="1" i="1" dirty="0" err="1" smtClean="0">
                <a:solidFill>
                  <a:srgbClr val="0000CC"/>
                </a:solidFill>
              </a:rPr>
              <a:t>și</a:t>
            </a:r>
            <a:r>
              <a:rPr lang="en-US" b="1" i="1" dirty="0" smtClean="0">
                <a:solidFill>
                  <a:srgbClr val="0000CC"/>
                </a:solidFill>
              </a:rPr>
              <a:t> </a:t>
            </a:r>
            <a:r>
              <a:rPr lang="en-US" b="1" i="1" dirty="0" err="1" smtClean="0">
                <a:solidFill>
                  <a:srgbClr val="0000CC"/>
                </a:solidFill>
              </a:rPr>
              <a:t>protecția</a:t>
            </a:r>
            <a:r>
              <a:rPr lang="en-US" b="1" i="1" dirty="0" smtClean="0">
                <a:solidFill>
                  <a:srgbClr val="0000CC"/>
                </a:solidFill>
              </a:rPr>
              <a:t> </a:t>
            </a:r>
            <a:r>
              <a:rPr lang="en-US" b="1" i="1" dirty="0" err="1" smtClean="0">
                <a:solidFill>
                  <a:srgbClr val="0000CC"/>
                </a:solidFill>
              </a:rPr>
              <a:t>datelor</a:t>
            </a:r>
            <a:r>
              <a:rPr lang="en-US" b="1" i="1" dirty="0" smtClean="0">
                <a:solidFill>
                  <a:srgbClr val="0000CC"/>
                </a:solidFill>
              </a:rPr>
              <a:t>.</a:t>
            </a:r>
            <a:endParaRPr lang="en-US" dirty="0" smtClean="0">
              <a:solidFill>
                <a:srgbClr val="0000CC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086600" cy="615553"/>
          </a:xfrm>
        </p:spPr>
        <p:txBody>
          <a:bodyPr/>
          <a:lstStyle/>
          <a:p>
            <a:r>
              <a:rPr lang="ro-MO" b="1" dirty="0" smtClean="0">
                <a:solidFill>
                  <a:srgbClr val="FF0000"/>
                </a:solidFill>
              </a:rPr>
              <a:t>MySQL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12039600" cy="6093976"/>
          </a:xfrm>
        </p:spPr>
        <p:txBody>
          <a:bodyPr/>
          <a:lstStyle/>
          <a:p>
            <a:r>
              <a:rPr lang="ro-MO" dirty="0" smtClean="0">
                <a:solidFill>
                  <a:srgbClr val="0000CC"/>
                </a:solidFill>
              </a:rPr>
              <a:t>	</a:t>
            </a:r>
            <a:r>
              <a:rPr lang="en-US" b="1" dirty="0" err="1" smtClean="0">
                <a:solidFill>
                  <a:srgbClr val="0000CC"/>
                </a:solidFill>
              </a:rPr>
              <a:t>MySQL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este</a:t>
            </a:r>
            <a:r>
              <a:rPr lang="en-US" b="1" dirty="0" smtClean="0">
                <a:solidFill>
                  <a:srgbClr val="0000CC"/>
                </a:solidFill>
              </a:rPr>
              <a:t> rapid </a:t>
            </a:r>
            <a:r>
              <a:rPr lang="en-US" b="1" dirty="0" err="1" smtClean="0">
                <a:solidFill>
                  <a:srgbClr val="0000CC"/>
                </a:solidFill>
              </a:rPr>
              <a:t>și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ușor</a:t>
            </a:r>
            <a:r>
              <a:rPr lang="en-US" b="1" dirty="0" smtClean="0">
                <a:solidFill>
                  <a:srgbClr val="0000CC"/>
                </a:solidFill>
              </a:rPr>
              <a:t> de </a:t>
            </a:r>
            <a:r>
              <a:rPr lang="en-US" b="1" dirty="0" err="1" smtClean="0">
                <a:solidFill>
                  <a:srgbClr val="0000CC"/>
                </a:solidFill>
              </a:rPr>
              <a:t>utilizat</a:t>
            </a:r>
            <a:r>
              <a:rPr lang="en-US" b="1" dirty="0" smtClean="0">
                <a:solidFill>
                  <a:srgbClr val="0000CC"/>
                </a:solidFill>
              </a:rPr>
              <a:t>. Este un </a:t>
            </a:r>
            <a:r>
              <a:rPr lang="en-US" b="1" dirty="0" err="1" smtClean="0">
                <a:solidFill>
                  <a:srgbClr val="0000CC"/>
                </a:solidFill>
              </a:rPr>
              <a:t>sistem</a:t>
            </a:r>
            <a:r>
              <a:rPr lang="en-US" b="1" dirty="0" smtClean="0">
                <a:solidFill>
                  <a:srgbClr val="0000CC"/>
                </a:solidFill>
              </a:rPr>
              <a:t> popular de </a:t>
            </a:r>
            <a:r>
              <a:rPr lang="en-US" b="1" dirty="0" err="1" smtClean="0">
                <a:solidFill>
                  <a:srgbClr val="0000CC"/>
                </a:solidFill>
              </a:rPr>
              <a:t>gestionare</a:t>
            </a:r>
            <a:r>
              <a:rPr lang="en-US" b="1" dirty="0" smtClean="0">
                <a:solidFill>
                  <a:srgbClr val="0000CC"/>
                </a:solidFill>
              </a:rPr>
              <a:t> a </a:t>
            </a:r>
            <a:r>
              <a:rPr lang="en-US" b="1" dirty="0" err="1" smtClean="0">
                <a:solidFill>
                  <a:srgbClr val="0000CC"/>
                </a:solidFill>
              </a:rPr>
              <a:t>bazelor</a:t>
            </a:r>
            <a:r>
              <a:rPr lang="en-US" b="1" dirty="0" smtClean="0">
                <a:solidFill>
                  <a:srgbClr val="0000CC"/>
                </a:solidFill>
              </a:rPr>
              <a:t> de date </a:t>
            </a:r>
            <a:r>
              <a:rPr lang="en-US" b="1" dirty="0" err="1" smtClean="0">
                <a:solidFill>
                  <a:srgbClr val="0000CC"/>
                </a:solidFill>
              </a:rPr>
              <a:t>pentru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dezvoltarea</a:t>
            </a:r>
            <a:r>
              <a:rPr lang="en-US" b="1" dirty="0" smtClean="0">
                <a:solidFill>
                  <a:srgbClr val="0000CC"/>
                </a:solidFill>
              </a:rPr>
              <a:t> back-end</a:t>
            </a:r>
            <a:r>
              <a:rPr lang="en-US" dirty="0" smtClean="0">
                <a:solidFill>
                  <a:srgbClr val="0000CC"/>
                </a:solidFill>
              </a:rPr>
              <a:t>. </a:t>
            </a:r>
            <a:r>
              <a:rPr lang="en-US" dirty="0" err="1" smtClean="0">
                <a:solidFill>
                  <a:srgbClr val="0000CC"/>
                </a:solidFill>
              </a:rPr>
              <a:t>Acesta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este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utilizat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frecvent</a:t>
            </a:r>
            <a:r>
              <a:rPr lang="en-US" dirty="0" smtClean="0">
                <a:solidFill>
                  <a:srgbClr val="0000CC"/>
                </a:solidFill>
              </a:rPr>
              <a:t> cu PHP </a:t>
            </a:r>
            <a:r>
              <a:rPr lang="en-US" dirty="0" err="1" smtClean="0">
                <a:solidFill>
                  <a:srgbClr val="0000CC"/>
                </a:solidFill>
              </a:rPr>
              <a:t>pentru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dezvoltarea</a:t>
            </a:r>
            <a:r>
              <a:rPr lang="en-US" dirty="0" smtClean="0">
                <a:solidFill>
                  <a:srgbClr val="0000CC"/>
                </a:solidFill>
              </a:rPr>
              <a:t> web. </a:t>
            </a:r>
            <a:r>
              <a:rPr lang="en-US" dirty="0" err="1" smtClean="0">
                <a:solidFill>
                  <a:srgbClr val="0000CC"/>
                </a:solidFill>
              </a:rPr>
              <a:t>Multe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limbi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utilizează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biblioteci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pentru</a:t>
            </a:r>
            <a:r>
              <a:rPr lang="en-US" dirty="0" smtClean="0">
                <a:solidFill>
                  <a:srgbClr val="0000CC"/>
                </a:solidFill>
              </a:rPr>
              <a:t> a se </a:t>
            </a:r>
            <a:r>
              <a:rPr lang="en-US" dirty="0" err="1" smtClean="0">
                <a:solidFill>
                  <a:srgbClr val="0000CC"/>
                </a:solidFill>
              </a:rPr>
              <a:t>conecta</a:t>
            </a:r>
            <a:r>
              <a:rPr lang="en-US" dirty="0" smtClean="0">
                <a:solidFill>
                  <a:srgbClr val="0000CC"/>
                </a:solidFill>
              </a:rPr>
              <a:t> la </a:t>
            </a:r>
            <a:r>
              <a:rPr lang="en-US" dirty="0" err="1" smtClean="0">
                <a:solidFill>
                  <a:srgbClr val="0000CC"/>
                </a:solidFill>
              </a:rPr>
              <a:t>MySQL</a:t>
            </a:r>
            <a:r>
              <a:rPr lang="en-US" dirty="0" smtClean="0">
                <a:solidFill>
                  <a:srgbClr val="0000CC"/>
                </a:solidFill>
              </a:rPr>
              <a:t>. De </a:t>
            </a:r>
            <a:r>
              <a:rPr lang="en-US" dirty="0" err="1" smtClean="0">
                <a:solidFill>
                  <a:srgbClr val="0000CC"/>
                </a:solidFill>
              </a:rPr>
              <a:t>exemplu</a:t>
            </a:r>
            <a:r>
              <a:rPr lang="en-US" dirty="0" smtClean="0">
                <a:solidFill>
                  <a:srgbClr val="0000CC"/>
                </a:solidFill>
              </a:rPr>
              <a:t>, Java </a:t>
            </a:r>
            <a:r>
              <a:rPr lang="en-US" dirty="0" err="1" smtClean="0">
                <a:solidFill>
                  <a:srgbClr val="0000CC"/>
                </a:solidFill>
              </a:rPr>
              <a:t>utilizează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driverul</a:t>
            </a:r>
            <a:r>
              <a:rPr lang="en-US" dirty="0" smtClean="0">
                <a:solidFill>
                  <a:srgbClr val="0000CC"/>
                </a:solidFill>
              </a:rPr>
              <a:t> JDBC </a:t>
            </a:r>
            <a:r>
              <a:rPr lang="en-US" dirty="0" err="1" smtClean="0">
                <a:solidFill>
                  <a:srgbClr val="0000CC"/>
                </a:solidFill>
              </a:rPr>
              <a:t>pentru</a:t>
            </a:r>
            <a:r>
              <a:rPr lang="en-US" dirty="0" smtClean="0">
                <a:solidFill>
                  <a:srgbClr val="0000CC"/>
                </a:solidFill>
              </a:rPr>
              <a:t> a </a:t>
            </a:r>
            <a:r>
              <a:rPr lang="en-US" dirty="0" err="1" smtClean="0">
                <a:solidFill>
                  <a:srgbClr val="0000CC"/>
                </a:solidFill>
              </a:rPr>
              <a:t>conecta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aplicația</a:t>
            </a:r>
            <a:r>
              <a:rPr lang="en-US" dirty="0" smtClean="0">
                <a:solidFill>
                  <a:srgbClr val="0000CC"/>
                </a:solidFill>
              </a:rPr>
              <a:t> la </a:t>
            </a:r>
            <a:r>
              <a:rPr lang="en-US" dirty="0" err="1" smtClean="0">
                <a:solidFill>
                  <a:srgbClr val="0000CC"/>
                </a:solidFill>
              </a:rPr>
              <a:t>MySQL</a:t>
            </a:r>
            <a:r>
              <a:rPr lang="en-US" dirty="0" smtClean="0">
                <a:solidFill>
                  <a:srgbClr val="0000CC"/>
                </a:solidFill>
              </a:rPr>
              <a:t>. De </a:t>
            </a:r>
            <a:r>
              <a:rPr lang="en-US" dirty="0" err="1" smtClean="0">
                <a:solidFill>
                  <a:srgbClr val="0000CC"/>
                </a:solidFill>
              </a:rPr>
              <a:t>asemenea</a:t>
            </a:r>
            <a:r>
              <a:rPr lang="en-US" dirty="0" smtClean="0">
                <a:solidFill>
                  <a:srgbClr val="0000CC"/>
                </a:solidFill>
              </a:rPr>
              <a:t>, </a:t>
            </a:r>
            <a:r>
              <a:rPr lang="en-US" dirty="0" err="1" smtClean="0">
                <a:solidFill>
                  <a:srgbClr val="0000CC"/>
                </a:solidFill>
              </a:rPr>
              <a:t>funcționează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pe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diferite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platforme</a:t>
            </a:r>
            <a:r>
              <a:rPr lang="en-US" dirty="0" smtClean="0">
                <a:solidFill>
                  <a:srgbClr val="0000CC"/>
                </a:solidFill>
              </a:rPr>
              <a:t>, cum </a:t>
            </a:r>
            <a:r>
              <a:rPr lang="en-US" dirty="0" err="1" smtClean="0">
                <a:solidFill>
                  <a:srgbClr val="0000CC"/>
                </a:solidFill>
              </a:rPr>
              <a:t>ar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fi</a:t>
            </a:r>
            <a:r>
              <a:rPr lang="en-US" dirty="0" smtClean="0">
                <a:solidFill>
                  <a:srgbClr val="0000CC"/>
                </a:solidFill>
              </a:rPr>
              <a:t> Linux, Windows, Mac. </a:t>
            </a:r>
            <a:r>
              <a:rPr lang="en-US" dirty="0" err="1" smtClean="0">
                <a:solidFill>
                  <a:srgbClr val="0000CC"/>
                </a:solidFill>
              </a:rPr>
              <a:t>Clientul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MySQL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este</a:t>
            </a:r>
            <a:r>
              <a:rPr lang="en-US" dirty="0" smtClean="0">
                <a:solidFill>
                  <a:srgbClr val="0000CC"/>
                </a:solidFill>
              </a:rPr>
              <a:t> un program client </a:t>
            </a:r>
            <a:r>
              <a:rPr lang="en-US" dirty="0" err="1" smtClean="0">
                <a:solidFill>
                  <a:srgbClr val="0000CC"/>
                </a:solidFill>
              </a:rPr>
              <a:t>conectat</a:t>
            </a:r>
            <a:r>
              <a:rPr lang="en-US" dirty="0" smtClean="0">
                <a:solidFill>
                  <a:srgbClr val="0000CC"/>
                </a:solidFill>
              </a:rPr>
              <a:t> la server. </a:t>
            </a:r>
          </a:p>
          <a:p>
            <a:r>
              <a:rPr lang="en-US" b="1" u="sng" dirty="0" smtClean="0">
                <a:solidFill>
                  <a:srgbClr val="0000CC"/>
                </a:solidFill>
              </a:rPr>
              <a:t>Care </a:t>
            </a:r>
            <a:r>
              <a:rPr lang="en-US" b="1" u="sng" dirty="0" err="1" smtClean="0">
                <a:solidFill>
                  <a:srgbClr val="0000CC"/>
                </a:solidFill>
              </a:rPr>
              <a:t>sunt</a:t>
            </a:r>
            <a:r>
              <a:rPr lang="en-US" b="1" u="sng" dirty="0" smtClean="0">
                <a:solidFill>
                  <a:srgbClr val="0000CC"/>
                </a:solidFill>
              </a:rPr>
              <a:t> </a:t>
            </a:r>
            <a:r>
              <a:rPr lang="en-US" b="1" u="sng" dirty="0" err="1" smtClean="0">
                <a:solidFill>
                  <a:srgbClr val="0000CC"/>
                </a:solidFill>
              </a:rPr>
              <a:t>asemănările</a:t>
            </a:r>
            <a:r>
              <a:rPr lang="en-US" b="1" u="sng" dirty="0" smtClean="0">
                <a:solidFill>
                  <a:srgbClr val="0000CC"/>
                </a:solidFill>
              </a:rPr>
              <a:t> </a:t>
            </a:r>
            <a:r>
              <a:rPr lang="en-US" b="1" u="sng" dirty="0" err="1" smtClean="0">
                <a:solidFill>
                  <a:srgbClr val="0000CC"/>
                </a:solidFill>
              </a:rPr>
              <a:t>dintre</a:t>
            </a:r>
            <a:r>
              <a:rPr lang="en-US" b="1" u="sng" dirty="0" smtClean="0">
                <a:solidFill>
                  <a:srgbClr val="0000CC"/>
                </a:solidFill>
              </a:rPr>
              <a:t> SQL </a:t>
            </a:r>
            <a:r>
              <a:rPr lang="en-US" b="1" u="sng" dirty="0" err="1" smtClean="0">
                <a:solidFill>
                  <a:srgbClr val="0000CC"/>
                </a:solidFill>
              </a:rPr>
              <a:t>și</a:t>
            </a:r>
            <a:r>
              <a:rPr lang="en-US" b="1" u="sng" dirty="0" smtClean="0">
                <a:solidFill>
                  <a:srgbClr val="0000CC"/>
                </a:solidFill>
              </a:rPr>
              <a:t> </a:t>
            </a:r>
            <a:r>
              <a:rPr lang="en-US" b="1" u="sng" dirty="0" err="1" smtClean="0">
                <a:solidFill>
                  <a:srgbClr val="0000CC"/>
                </a:solidFill>
              </a:rPr>
              <a:t>MySQL</a:t>
            </a:r>
            <a:r>
              <a:rPr lang="en-US" b="1" u="sng" dirty="0" smtClean="0">
                <a:solidFill>
                  <a:srgbClr val="0000CC"/>
                </a:solidFill>
              </a:rPr>
              <a:t>?</a:t>
            </a:r>
          </a:p>
          <a:p>
            <a:pPr marL="719138" indent="-544513">
              <a:buFont typeface="+mj-lt"/>
              <a:buAutoNum type="arabicPeriod"/>
            </a:pPr>
            <a:r>
              <a:rPr lang="en-US" dirty="0" err="1" smtClean="0">
                <a:solidFill>
                  <a:srgbClr val="0000CC"/>
                </a:solidFill>
              </a:rPr>
              <a:t>Ambele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sunt</a:t>
            </a:r>
            <a:r>
              <a:rPr lang="en-US" dirty="0" smtClean="0">
                <a:solidFill>
                  <a:srgbClr val="0000CC"/>
                </a:solidFill>
              </a:rPr>
              <a:t> legate de o </a:t>
            </a:r>
            <a:r>
              <a:rPr lang="en-US" dirty="0" err="1" smtClean="0">
                <a:solidFill>
                  <a:srgbClr val="0000CC"/>
                </a:solidFill>
              </a:rPr>
              <a:t>bază</a:t>
            </a:r>
            <a:r>
              <a:rPr lang="en-US" dirty="0" smtClean="0">
                <a:solidFill>
                  <a:srgbClr val="0000CC"/>
                </a:solidFill>
              </a:rPr>
              <a:t> de date </a:t>
            </a:r>
            <a:r>
              <a:rPr lang="en-US" dirty="0" err="1" smtClean="0">
                <a:solidFill>
                  <a:srgbClr val="0000CC"/>
                </a:solidFill>
              </a:rPr>
              <a:t>relațională</a:t>
            </a:r>
            <a:r>
              <a:rPr lang="en-US" dirty="0" smtClean="0">
                <a:solidFill>
                  <a:srgbClr val="0000CC"/>
                </a:solidFill>
              </a:rPr>
              <a:t>.</a:t>
            </a:r>
          </a:p>
          <a:p>
            <a:pPr marL="719138" indent="-544513">
              <a:buFont typeface="+mj-lt"/>
              <a:buAutoNum type="arabicPeriod"/>
            </a:pPr>
            <a:r>
              <a:rPr lang="en-US" dirty="0" err="1" smtClean="0">
                <a:solidFill>
                  <a:srgbClr val="0000CC"/>
                </a:solidFill>
              </a:rPr>
              <a:t>Ambele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descriu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tipul</a:t>
            </a:r>
            <a:r>
              <a:rPr lang="en-US" dirty="0" smtClean="0">
                <a:solidFill>
                  <a:srgbClr val="0000CC"/>
                </a:solidFill>
              </a:rPr>
              <a:t> de date.</a:t>
            </a:r>
          </a:p>
          <a:p>
            <a:pPr marL="719138" indent="-544513">
              <a:buFont typeface="+mj-lt"/>
              <a:buAutoNum type="arabicPeriod"/>
            </a:pPr>
            <a:r>
              <a:rPr lang="en-US" dirty="0" err="1" smtClean="0">
                <a:solidFill>
                  <a:srgbClr val="0000CC"/>
                </a:solidFill>
              </a:rPr>
              <a:t>Ambele</a:t>
            </a:r>
            <a:r>
              <a:rPr lang="en-US" dirty="0" smtClean="0">
                <a:solidFill>
                  <a:srgbClr val="0000CC"/>
                </a:solidFill>
              </a:rPr>
              <a:t> pot </a:t>
            </a:r>
            <a:r>
              <a:rPr lang="en-US" dirty="0" err="1" smtClean="0">
                <a:solidFill>
                  <a:srgbClr val="0000CC"/>
                </a:solidFill>
              </a:rPr>
              <a:t>folosi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indexuri</a:t>
            </a:r>
            <a:r>
              <a:rPr lang="en-US" dirty="0" smtClean="0">
                <a:solidFill>
                  <a:srgbClr val="0000CC"/>
                </a:solidFill>
              </a:rPr>
              <a:t>, </a:t>
            </a:r>
            <a:r>
              <a:rPr lang="en-US" dirty="0" err="1" smtClean="0">
                <a:solidFill>
                  <a:srgbClr val="0000CC"/>
                </a:solidFill>
              </a:rPr>
              <a:t>proceduri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stocate</a:t>
            </a:r>
            <a:r>
              <a:rPr lang="en-US" dirty="0" smtClean="0">
                <a:solidFill>
                  <a:srgbClr val="0000CC"/>
                </a:solidFill>
              </a:rPr>
              <a:t>, </a:t>
            </a:r>
            <a:r>
              <a:rPr lang="en-US" dirty="0" err="1" smtClean="0">
                <a:solidFill>
                  <a:srgbClr val="0000CC"/>
                </a:solidFill>
              </a:rPr>
              <a:t>vederi</a:t>
            </a:r>
            <a:r>
              <a:rPr lang="en-US" dirty="0" smtClean="0">
                <a:solidFill>
                  <a:srgbClr val="0000CC"/>
                </a:solidFill>
              </a:rPr>
              <a:t>.</a:t>
            </a:r>
          </a:p>
          <a:p>
            <a:pPr marL="719138" indent="-544513">
              <a:buFont typeface="+mj-lt"/>
              <a:buAutoNum type="arabicPeriod"/>
            </a:pPr>
            <a:r>
              <a:rPr lang="en-US" dirty="0" smtClean="0">
                <a:solidFill>
                  <a:srgbClr val="0000CC"/>
                </a:solidFill>
              </a:rPr>
              <a:t>SQL </a:t>
            </a:r>
            <a:r>
              <a:rPr lang="en-US" dirty="0" err="1" smtClean="0">
                <a:solidFill>
                  <a:srgbClr val="0000CC"/>
                </a:solidFill>
              </a:rPr>
              <a:t>este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b="1" i="1" dirty="0" err="1" smtClean="0">
                <a:solidFill>
                  <a:srgbClr val="0000CC"/>
                </a:solidFill>
              </a:rPr>
              <a:t>limbajul</a:t>
            </a:r>
            <a:r>
              <a:rPr lang="en-US" b="1" i="1" dirty="0" smtClean="0">
                <a:solidFill>
                  <a:srgbClr val="0000CC"/>
                </a:solidFill>
              </a:rPr>
              <a:t> de </a:t>
            </a:r>
            <a:r>
              <a:rPr lang="en-US" b="1" i="1" dirty="0" err="1" smtClean="0">
                <a:solidFill>
                  <a:srgbClr val="0000CC"/>
                </a:solidFill>
              </a:rPr>
              <a:t>interogare</a:t>
            </a:r>
            <a:r>
              <a:rPr lang="en-US" dirty="0" smtClean="0">
                <a:solidFill>
                  <a:srgbClr val="0000CC"/>
                </a:solidFill>
              </a:rPr>
              <a:t> de </a:t>
            </a:r>
            <a:r>
              <a:rPr lang="en-US" dirty="0" err="1" smtClean="0">
                <a:solidFill>
                  <a:srgbClr val="0000CC"/>
                </a:solidFill>
              </a:rPr>
              <a:t>bază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pentru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MySQL</a:t>
            </a:r>
            <a:r>
              <a:rPr lang="en-US" dirty="0" smtClean="0">
                <a:solidFill>
                  <a:srgbClr val="0000CC"/>
                </a:solidFill>
              </a:rPr>
              <a:t>.</a:t>
            </a:r>
          </a:p>
          <a:p>
            <a:pPr marL="719138" indent="-544513">
              <a:buFont typeface="+mj-lt"/>
              <a:buAutoNum type="arabicPeriod"/>
            </a:pPr>
            <a:r>
              <a:rPr lang="en-US" dirty="0" err="1" smtClean="0">
                <a:solidFill>
                  <a:srgbClr val="0000CC"/>
                </a:solidFill>
              </a:rPr>
              <a:t>Ambele</a:t>
            </a:r>
            <a:r>
              <a:rPr lang="en-US" dirty="0" smtClean="0">
                <a:solidFill>
                  <a:srgbClr val="0000CC"/>
                </a:solidFill>
              </a:rPr>
              <a:t> pot </a:t>
            </a:r>
            <a:r>
              <a:rPr lang="en-US" dirty="0" err="1" smtClean="0">
                <a:solidFill>
                  <a:srgbClr val="0000CC"/>
                </a:solidFill>
              </a:rPr>
              <a:t>folosi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pentru</a:t>
            </a:r>
            <a:r>
              <a:rPr lang="en-US" dirty="0" smtClean="0">
                <a:solidFill>
                  <a:srgbClr val="0000CC"/>
                </a:solidFill>
              </a:rPr>
              <a:t> a </a:t>
            </a:r>
            <a:r>
              <a:rPr lang="en-US" dirty="0" err="1" smtClean="0">
                <a:solidFill>
                  <a:srgbClr val="0000CC"/>
                </a:solidFill>
              </a:rPr>
              <a:t>efectua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operațiuni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aritmetice</a:t>
            </a:r>
            <a:r>
              <a:rPr lang="en-US" dirty="0" smtClean="0">
                <a:solidFill>
                  <a:srgbClr val="0000CC"/>
                </a:solidFill>
              </a:rPr>
              <a:t> (+, -, *, /,%)</a:t>
            </a:r>
          </a:p>
          <a:p>
            <a:pPr marL="719138" indent="-544513">
              <a:buFont typeface="+mj-lt"/>
              <a:buAutoNum type="arabicPeriod"/>
            </a:pPr>
            <a:r>
              <a:rPr lang="en-US" dirty="0" smtClean="0">
                <a:solidFill>
                  <a:srgbClr val="0000CC"/>
                </a:solidFill>
              </a:rPr>
              <a:t>Pot </a:t>
            </a:r>
            <a:r>
              <a:rPr lang="en-US" dirty="0" err="1" smtClean="0">
                <a:solidFill>
                  <a:srgbClr val="0000CC"/>
                </a:solidFill>
              </a:rPr>
              <a:t>efectua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operații</a:t>
            </a:r>
            <a:r>
              <a:rPr lang="en-US" dirty="0" smtClean="0">
                <a:solidFill>
                  <a:srgbClr val="0000CC"/>
                </a:solidFill>
              </a:rPr>
              <a:t> de </a:t>
            </a:r>
            <a:r>
              <a:rPr lang="en-US" dirty="0" err="1" smtClean="0">
                <a:solidFill>
                  <a:srgbClr val="0000CC"/>
                </a:solidFill>
              </a:rPr>
              <a:t>comparație</a:t>
            </a:r>
            <a:r>
              <a:rPr lang="en-US" dirty="0" smtClean="0">
                <a:solidFill>
                  <a:srgbClr val="0000CC"/>
                </a:solidFill>
              </a:rPr>
              <a:t>. </a:t>
            </a:r>
            <a:r>
              <a:rPr lang="ru-RU" dirty="0" smtClean="0">
                <a:solidFill>
                  <a:srgbClr val="0000CC"/>
                </a:solidFill>
              </a:rPr>
              <a:t>(&gt;, =, &lt;= etc.)</a:t>
            </a:r>
            <a:endParaRPr lang="en-US" dirty="0" smtClean="0">
              <a:solidFill>
                <a:srgbClr val="0000CC"/>
              </a:solidFill>
            </a:endParaRPr>
          </a:p>
          <a:p>
            <a:pPr marL="719138" indent="-544513">
              <a:buFont typeface="+mj-lt"/>
              <a:buAutoNum type="arabicPeriod"/>
            </a:pPr>
            <a:r>
              <a:rPr lang="en-US" dirty="0" err="1" smtClean="0">
                <a:solidFill>
                  <a:srgbClr val="0000CC"/>
                </a:solidFill>
              </a:rPr>
              <a:t>Poate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efectua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operații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logice</a:t>
            </a:r>
            <a:r>
              <a:rPr lang="en-US" dirty="0" smtClean="0">
                <a:solidFill>
                  <a:srgbClr val="0000CC"/>
                </a:solidFill>
              </a:rPr>
              <a:t>. (</a:t>
            </a:r>
            <a:r>
              <a:rPr lang="en-US" dirty="0" err="1" smtClean="0">
                <a:solidFill>
                  <a:srgbClr val="0000CC"/>
                </a:solidFill>
              </a:rPr>
              <a:t>și</a:t>
            </a:r>
            <a:r>
              <a:rPr lang="en-US" dirty="0" smtClean="0">
                <a:solidFill>
                  <a:srgbClr val="0000CC"/>
                </a:solidFill>
              </a:rPr>
              <a:t>, </a:t>
            </a:r>
            <a:r>
              <a:rPr lang="en-US" dirty="0" err="1" smtClean="0">
                <a:solidFill>
                  <a:srgbClr val="0000CC"/>
                </a:solidFill>
              </a:rPr>
              <a:t>sau</a:t>
            </a:r>
            <a:r>
              <a:rPr lang="en-US" dirty="0" smtClean="0">
                <a:solidFill>
                  <a:srgbClr val="0000CC"/>
                </a:solidFill>
              </a:rPr>
              <a:t> nu,)</a:t>
            </a:r>
          </a:p>
          <a:p>
            <a:pPr marL="719138" indent="-544513">
              <a:buFont typeface="+mj-lt"/>
              <a:buAutoNum type="arabicPeriod"/>
            </a:pPr>
            <a:r>
              <a:rPr lang="en-US" dirty="0" err="1" smtClean="0">
                <a:solidFill>
                  <a:srgbClr val="0000CC"/>
                </a:solidFill>
              </a:rPr>
              <a:t>Conține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chei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pentru</a:t>
            </a:r>
            <a:r>
              <a:rPr lang="en-US" dirty="0" smtClean="0">
                <a:solidFill>
                  <a:srgbClr val="0000CC"/>
                </a:solidFill>
              </a:rPr>
              <a:t> a </a:t>
            </a:r>
            <a:r>
              <a:rPr lang="en-US" dirty="0" err="1" smtClean="0">
                <a:solidFill>
                  <a:srgbClr val="0000CC"/>
                </a:solidFill>
              </a:rPr>
              <a:t>crea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relații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între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tabele</a:t>
            </a:r>
            <a:r>
              <a:rPr lang="en-US" dirty="0" smtClean="0">
                <a:solidFill>
                  <a:srgbClr val="0000CC"/>
                </a:solidFill>
              </a:rPr>
              <a:t>. (</a:t>
            </a:r>
            <a:r>
              <a:rPr lang="en-US" dirty="0" err="1" smtClean="0">
                <a:solidFill>
                  <a:srgbClr val="0000CC"/>
                </a:solidFill>
              </a:rPr>
              <a:t>cheie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primară</a:t>
            </a:r>
            <a:r>
              <a:rPr lang="en-US" dirty="0" smtClean="0">
                <a:solidFill>
                  <a:srgbClr val="0000CC"/>
                </a:solidFill>
              </a:rPr>
              <a:t>, </a:t>
            </a:r>
            <a:r>
              <a:rPr lang="en-US" dirty="0" err="1" smtClean="0">
                <a:solidFill>
                  <a:srgbClr val="0000CC"/>
                </a:solidFill>
              </a:rPr>
              <a:t>cheie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externa</a:t>
            </a:r>
            <a:r>
              <a:rPr lang="en-US" dirty="0" smtClean="0">
                <a:solidFill>
                  <a:srgbClr val="0000CC"/>
                </a:solidFill>
              </a:rPr>
              <a:t>)</a:t>
            </a:r>
          </a:p>
          <a:p>
            <a:pPr marL="719138" indent="-544513">
              <a:buFont typeface="+mj-lt"/>
              <a:buAutoNum type="arabicPeriod"/>
            </a:pPr>
            <a:r>
              <a:rPr lang="en-US" dirty="0" err="1" smtClean="0">
                <a:solidFill>
                  <a:srgbClr val="0000CC"/>
                </a:solidFill>
              </a:rPr>
              <a:t>Capabil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să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folosească</a:t>
            </a:r>
            <a:r>
              <a:rPr lang="en-US" dirty="0" smtClean="0">
                <a:solidFill>
                  <a:srgbClr val="0000CC"/>
                </a:solidFill>
              </a:rPr>
              <a:t> un alias.</a:t>
            </a:r>
          </a:p>
          <a:p>
            <a:pPr marL="719138" indent="-544513">
              <a:buFont typeface="+mj-lt"/>
              <a:buAutoNum type="arabicPeriod"/>
            </a:pPr>
            <a:r>
              <a:rPr lang="en-US" dirty="0" smtClean="0">
                <a:solidFill>
                  <a:srgbClr val="0000CC"/>
                </a:solidFill>
              </a:rPr>
              <a:t>Pot </a:t>
            </a:r>
            <a:r>
              <a:rPr lang="en-US" dirty="0" err="1" smtClean="0">
                <a:solidFill>
                  <a:srgbClr val="0000CC"/>
                </a:solidFill>
              </a:rPr>
              <a:t>fi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utilizate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pentru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crearea</a:t>
            </a:r>
            <a:r>
              <a:rPr lang="en-US" dirty="0" smtClean="0">
                <a:solidFill>
                  <a:srgbClr val="0000CC"/>
                </a:solidFill>
              </a:rPr>
              <a:t> de </a:t>
            </a:r>
            <a:r>
              <a:rPr lang="en-US" dirty="0" err="1" smtClean="0">
                <a:solidFill>
                  <a:srgbClr val="0000CC"/>
                </a:solidFill>
              </a:rPr>
              <a:t>asocieri</a:t>
            </a:r>
            <a:r>
              <a:rPr lang="en-US" dirty="0" smtClean="0">
                <a:solidFill>
                  <a:srgbClr val="0000CC"/>
                </a:solidFill>
              </a:rPr>
              <a:t>/</a:t>
            </a:r>
            <a:r>
              <a:rPr lang="en-US" dirty="0" err="1" smtClean="0">
                <a:solidFill>
                  <a:srgbClr val="0000CC"/>
                </a:solidFill>
              </a:rPr>
              <a:t>jonctiuni</a:t>
            </a:r>
            <a:r>
              <a:rPr lang="en-US" dirty="0" smtClean="0">
                <a:solidFill>
                  <a:srgbClr val="0000CC"/>
                </a:solidFill>
              </a:rPr>
              <a:t> ale </a:t>
            </a:r>
            <a:r>
              <a:rPr lang="en-US" dirty="0" err="1" smtClean="0">
                <a:solidFill>
                  <a:srgbClr val="0000CC"/>
                </a:solidFill>
              </a:rPr>
              <a:t>tabelelor</a:t>
            </a:r>
            <a:r>
              <a:rPr lang="en-US" dirty="0" smtClean="0">
                <a:solidFill>
                  <a:srgbClr val="0000CC"/>
                </a:solidFill>
              </a:rPr>
              <a:t>. (</a:t>
            </a:r>
            <a:r>
              <a:rPr lang="en-US" dirty="0" err="1" smtClean="0">
                <a:solidFill>
                  <a:srgbClr val="0000CC"/>
                </a:solidFill>
              </a:rPr>
              <a:t>j.interioară</a:t>
            </a:r>
            <a:r>
              <a:rPr lang="en-US" dirty="0" smtClean="0">
                <a:solidFill>
                  <a:srgbClr val="0000CC"/>
                </a:solidFill>
              </a:rPr>
              <a:t>, j </a:t>
            </a:r>
            <a:r>
              <a:rPr lang="en-US" dirty="0" err="1" smtClean="0">
                <a:solidFill>
                  <a:srgbClr val="0000CC"/>
                </a:solidFill>
              </a:rPr>
              <a:t>exterioară</a:t>
            </a:r>
            <a:r>
              <a:rPr lang="en-US" dirty="0" smtClean="0">
                <a:solidFill>
                  <a:srgbClr val="0000CC"/>
                </a:solidFill>
              </a:rPr>
              <a:t>, j. </a:t>
            </a:r>
            <a:r>
              <a:rPr lang="en-US" dirty="0" err="1" smtClean="0">
                <a:solidFill>
                  <a:srgbClr val="0000CC"/>
                </a:solidFill>
              </a:rPr>
              <a:t>stângă</a:t>
            </a:r>
            <a:r>
              <a:rPr lang="en-US" dirty="0" smtClean="0">
                <a:solidFill>
                  <a:srgbClr val="0000CC"/>
                </a:solidFill>
              </a:rPr>
              <a:t>, j </a:t>
            </a:r>
            <a:r>
              <a:rPr lang="en-US" dirty="0" err="1" smtClean="0">
                <a:solidFill>
                  <a:srgbClr val="0000CC"/>
                </a:solidFill>
              </a:rPr>
              <a:t>dreaptă</a:t>
            </a:r>
            <a:r>
              <a:rPr lang="en-US" dirty="0" smtClean="0">
                <a:solidFill>
                  <a:srgbClr val="0000CC"/>
                </a:solidFill>
              </a:rPr>
              <a:t>) </a:t>
            </a:r>
            <a:r>
              <a:rPr lang="en-US" dirty="0" err="1" smtClean="0">
                <a:solidFill>
                  <a:srgbClr val="0000CC"/>
                </a:solidFill>
              </a:rPr>
              <a:t>Poate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folosi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funcții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agregate</a:t>
            </a:r>
            <a:r>
              <a:rPr lang="en-US" dirty="0" smtClean="0">
                <a:solidFill>
                  <a:srgbClr val="0000CC"/>
                </a:solidFill>
              </a:rPr>
              <a:t> (min (), max (), count (), sum (), </a:t>
            </a:r>
            <a:r>
              <a:rPr lang="en-US" dirty="0" err="1" smtClean="0">
                <a:solidFill>
                  <a:srgbClr val="0000CC"/>
                </a:solidFill>
              </a:rPr>
              <a:t>avg</a:t>
            </a:r>
            <a:r>
              <a:rPr lang="en-US" dirty="0" smtClean="0">
                <a:solidFill>
                  <a:srgbClr val="0000CC"/>
                </a:solidFill>
              </a:rPr>
              <a:t> ())</a:t>
            </a:r>
          </a:p>
          <a:p>
            <a:endParaRPr lang="en-US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086600" cy="615553"/>
          </a:xfrm>
        </p:spPr>
        <p:txBody>
          <a:bodyPr/>
          <a:lstStyle/>
          <a:p>
            <a:r>
              <a:rPr lang="ro-MO" b="1" dirty="0" smtClean="0">
                <a:solidFill>
                  <a:srgbClr val="FF0000"/>
                </a:solidFill>
              </a:rPr>
              <a:t>My</a:t>
            </a:r>
            <a:r>
              <a:rPr lang="en-US" b="1" dirty="0" smtClean="0">
                <a:solidFill>
                  <a:srgbClr val="FF0000"/>
                </a:solidFill>
              </a:rPr>
              <a:t>SQL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12039600" cy="677108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Care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este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diferența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dintre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SQL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și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MySQL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  <a:p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32051" t="15777" r="30389" b="10435"/>
          <a:stretch>
            <a:fillRect/>
          </a:stretch>
        </p:blipFill>
        <p:spPr bwMode="auto">
          <a:xfrm>
            <a:off x="5029200" y="609600"/>
            <a:ext cx="6934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152400" y="3505200"/>
            <a:ext cx="4953000" cy="36625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</a:rPr>
              <a:t>Concluzie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sz="2400" b="1" dirty="0"/>
              <a:t>SQL versus </a:t>
            </a:r>
            <a:r>
              <a:rPr lang="en-US" sz="2400" b="1" dirty="0" err="1"/>
              <a:t>MySQL</a:t>
            </a:r>
            <a:r>
              <a:rPr lang="en-US" sz="2400" b="1" dirty="0"/>
              <a:t> </a:t>
            </a:r>
          </a:p>
          <a:p>
            <a:r>
              <a:rPr lang="en-US" sz="2400" dirty="0" err="1"/>
              <a:t>Diferența</a:t>
            </a:r>
            <a:r>
              <a:rPr lang="en-US" sz="2400" dirty="0"/>
              <a:t> </a:t>
            </a:r>
            <a:r>
              <a:rPr lang="en-US" sz="2400" dirty="0" err="1"/>
              <a:t>dintre</a:t>
            </a:r>
            <a:r>
              <a:rPr lang="en-US" sz="2400" dirty="0"/>
              <a:t> SQL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MySQL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aceea</a:t>
            </a:r>
            <a:r>
              <a:rPr lang="en-US" sz="2400" dirty="0"/>
              <a:t> </a:t>
            </a:r>
            <a:r>
              <a:rPr lang="en-US" sz="2400" dirty="0" err="1"/>
              <a:t>că</a:t>
            </a:r>
            <a:r>
              <a:rPr lang="en-US" sz="2400" dirty="0"/>
              <a:t> </a:t>
            </a:r>
            <a:r>
              <a:rPr lang="en-US" sz="2400" b="1" i="1" dirty="0"/>
              <a:t>SQL </a:t>
            </a:r>
            <a:r>
              <a:rPr lang="en-US" sz="2400" b="1" i="1" dirty="0" err="1"/>
              <a:t>este</a:t>
            </a:r>
            <a:r>
              <a:rPr lang="en-US" sz="2400" b="1" i="1" dirty="0"/>
              <a:t> o </a:t>
            </a:r>
            <a:r>
              <a:rPr lang="en-US" sz="2400" b="1" i="1" dirty="0" err="1"/>
              <a:t>limbaj</a:t>
            </a:r>
            <a:r>
              <a:rPr lang="en-US" sz="2400" b="1" i="1" dirty="0"/>
              <a:t> de </a:t>
            </a:r>
            <a:r>
              <a:rPr lang="en-US" sz="2400" b="1" i="1" dirty="0" err="1"/>
              <a:t>interogare</a:t>
            </a:r>
            <a:r>
              <a:rPr lang="en-US" sz="2400" b="1" i="1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a </a:t>
            </a:r>
            <a:r>
              <a:rPr lang="en-US" sz="2400" dirty="0" err="1"/>
              <a:t>gestiona</a:t>
            </a:r>
            <a:r>
              <a:rPr lang="en-US" sz="2400" dirty="0"/>
              <a:t> </a:t>
            </a:r>
            <a:r>
              <a:rPr lang="en-US" sz="2400" dirty="0" err="1"/>
              <a:t>datele</a:t>
            </a:r>
            <a:r>
              <a:rPr lang="en-US" sz="2400" dirty="0"/>
              <a:t> </a:t>
            </a:r>
            <a:r>
              <a:rPr lang="en-US" sz="2400" dirty="0" err="1"/>
              <a:t>într</a:t>
            </a:r>
            <a:r>
              <a:rPr lang="en-US" sz="2400" dirty="0"/>
              <a:t>-o </a:t>
            </a:r>
            <a:r>
              <a:rPr lang="en-US" sz="2400" dirty="0" err="1"/>
              <a:t>bază</a:t>
            </a:r>
            <a:r>
              <a:rPr lang="en-US" sz="2400" dirty="0"/>
              <a:t> de date </a:t>
            </a:r>
            <a:r>
              <a:rPr lang="en-US" sz="2400" dirty="0" err="1"/>
              <a:t>relațională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b="1" i="1" dirty="0" err="1"/>
              <a:t>MySQL</a:t>
            </a:r>
            <a:r>
              <a:rPr lang="en-US" sz="2400" b="1" i="1" dirty="0"/>
              <a:t> </a:t>
            </a:r>
            <a:r>
              <a:rPr lang="en-US" sz="2400" b="1" i="1" dirty="0" err="1"/>
              <a:t>este</a:t>
            </a:r>
            <a:r>
              <a:rPr lang="en-US" sz="2400" b="1" i="1" dirty="0"/>
              <a:t> un </a:t>
            </a:r>
            <a:r>
              <a:rPr lang="en-US" sz="2400" b="1" i="1" dirty="0" err="1"/>
              <a:t>sistem</a:t>
            </a:r>
            <a:r>
              <a:rPr lang="en-US" sz="2400" b="1" i="1" dirty="0"/>
              <a:t> de </a:t>
            </a:r>
            <a:r>
              <a:rPr lang="en-US" sz="2400" b="1" i="1" dirty="0" err="1"/>
              <a:t>gestionare</a:t>
            </a:r>
            <a:r>
              <a:rPr lang="en-US" sz="2400" b="1" i="1" dirty="0"/>
              <a:t> a </a:t>
            </a:r>
            <a:r>
              <a:rPr lang="en-US" sz="2400" b="1" i="1" dirty="0" err="1"/>
              <a:t>bazelor</a:t>
            </a:r>
            <a:r>
              <a:rPr lang="en-US" sz="2400" b="1" i="1" dirty="0"/>
              <a:t> de date</a:t>
            </a:r>
            <a:r>
              <a:rPr lang="en-US" sz="2400" dirty="0"/>
              <a:t> </a:t>
            </a:r>
            <a:r>
              <a:rPr lang="en-US" sz="2400" dirty="0" err="1"/>
              <a:t>bazate</a:t>
            </a:r>
            <a:r>
              <a:rPr lang="en-US" sz="2400" dirty="0"/>
              <a:t> </a:t>
            </a:r>
            <a:r>
              <a:rPr lang="en-US" sz="2400" dirty="0" err="1"/>
              <a:t>pe</a:t>
            </a:r>
            <a:r>
              <a:rPr lang="en-US" sz="2400" dirty="0"/>
              <a:t> </a:t>
            </a:r>
            <a:r>
              <a:rPr lang="en-US" sz="2400" dirty="0" err="1"/>
              <a:t>relații</a:t>
            </a:r>
            <a:r>
              <a:rPr lang="en-US" sz="2400" dirty="0"/>
              <a:t> de tip </a:t>
            </a:r>
            <a:r>
              <a:rPr lang="en-US" sz="2400" dirty="0" err="1"/>
              <a:t>pe</a:t>
            </a:r>
            <a:r>
              <a:rPr lang="en-US" sz="2400" dirty="0"/>
              <a:t> open source </a:t>
            </a:r>
            <a:r>
              <a:rPr lang="en-US" sz="2400" dirty="0" err="1"/>
              <a:t>pentru</a:t>
            </a:r>
            <a:r>
              <a:rPr lang="en-US" sz="2400" dirty="0"/>
              <a:t> a </a:t>
            </a:r>
            <a:r>
              <a:rPr lang="en-US" sz="2400" dirty="0" err="1"/>
              <a:t>gestiona</a:t>
            </a:r>
            <a:r>
              <a:rPr lang="en-US" sz="2400" dirty="0"/>
              <a:t> </a:t>
            </a:r>
            <a:r>
              <a:rPr lang="en-US" sz="2400" dirty="0" err="1"/>
              <a:t>bazele</a:t>
            </a:r>
            <a:r>
              <a:rPr lang="en-US" sz="2400" dirty="0"/>
              <a:t> de date </a:t>
            </a:r>
            <a:r>
              <a:rPr lang="en-US" sz="2400" dirty="0" err="1"/>
              <a:t>utilizând</a:t>
            </a:r>
            <a:r>
              <a:rPr lang="en-US" sz="2400" dirty="0"/>
              <a:t> SQL</a:t>
            </a:r>
            <a:r>
              <a:rPr lang="en-US" sz="2400" b="1" dirty="0"/>
              <a:t>.</a:t>
            </a: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2133600"/>
            <a:ext cx="11734800" cy="32137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7CED6"/>
              </a:buClr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lang="en-US" sz="2200" b="1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SBD </a:t>
            </a:r>
            <a:r>
              <a:rPr lang="en-US" sz="2200" b="1" spc="-5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vs</a:t>
            </a:r>
            <a:r>
              <a:rPr lang="en-US" sz="2200" b="1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SGBD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definiţii,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arhitectură,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obiective,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funcţionalitate,</a:t>
            </a:r>
            <a:r>
              <a:rPr sz="2200" b="1" spc="26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1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clasificare</a:t>
            </a:r>
            <a:r>
              <a:rPr lang="en-US" sz="2200" b="1" spc="-1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spc="-2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spc="-2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200" b="1" spc="-2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Recapitulare</a:t>
            </a:r>
            <a:r>
              <a:rPr lang="en-US" sz="2200" b="1" spc="-2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/</a:t>
            </a:r>
            <a:endParaRPr sz="2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27CED6"/>
              </a:buClr>
              <a:buFont typeface="Arial"/>
              <a:buChar char="•"/>
              <a:tabLst>
                <a:tab pos="268605" algn="l"/>
                <a:tab pos="269240" algn="l"/>
                <a:tab pos="1689735" algn="l"/>
              </a:tabLst>
            </a:pP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Principii</a:t>
            </a:r>
            <a:r>
              <a:rPr sz="2200" b="1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	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Proiectare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Bazelor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200" b="1" spc="7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2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</a:t>
            </a:r>
            <a:r>
              <a:rPr lang="en-US" sz="2200" b="1" spc="-2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spc="-2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200" b="1" spc="-2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Recapitulare</a:t>
            </a:r>
            <a:r>
              <a:rPr lang="en-US" sz="2200" b="1" spc="-2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/</a:t>
            </a:r>
            <a:endParaRPr sz="2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27CED6"/>
              </a:buClr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Sistemul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Gestiune pentru Baze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2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</a:t>
            </a:r>
            <a:r>
              <a:rPr sz="2200" b="1" spc="1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MySQL</a:t>
            </a:r>
            <a:endParaRPr sz="2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Tipuri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000" b="1" spc="-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Instrucțiuni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pentru gestiunea</a:t>
            </a:r>
            <a:r>
              <a:rPr sz="2000" b="1" spc="-7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datelor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Obiecte ale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bazei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(rutine 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stocate,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triggere,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vizualizări,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indecși)</a:t>
            </a: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Instrucțiuni pentru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controlul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fluxului</a:t>
            </a:r>
            <a:r>
              <a:rPr sz="2000" b="1" spc="-8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aplicației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Gestiunea</a:t>
            </a:r>
            <a:r>
              <a:rPr sz="20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tranzacțiilor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251206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FF0000"/>
                </a:solidFill>
              </a:rPr>
              <a:t>A</a:t>
            </a:r>
            <a:r>
              <a:rPr b="1" spc="-40" dirty="0">
                <a:solidFill>
                  <a:srgbClr val="FF0000"/>
                </a:solidFill>
              </a:rPr>
              <a:t>g</a:t>
            </a:r>
            <a:r>
              <a:rPr b="1" spc="-5" dirty="0">
                <a:solidFill>
                  <a:srgbClr val="FF0000"/>
                </a:solidFill>
              </a:rPr>
              <a:t>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219200"/>
            <a:ext cx="10896600" cy="4287071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3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clasificare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75030" lvl="1" indent="-515620">
              <a:lnSpc>
                <a:spcPct val="100000"/>
              </a:lnSpc>
              <a:spcBef>
                <a:spcPts val="305"/>
              </a:spcBef>
              <a:buClr>
                <a:srgbClr val="2583C5"/>
              </a:buClr>
              <a:buAutoNum type="arabicPeriod"/>
              <a:tabLst>
                <a:tab pos="875030" algn="l"/>
                <a:tab pos="87566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numerice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75030" lvl="1" indent="-51562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AutoNum type="arabicPeriod"/>
              <a:tabLst>
                <a:tab pos="875030" algn="l"/>
                <a:tab pos="87566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șiruri de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75030" lvl="1" indent="-51562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AutoNum type="arabicPeriod"/>
              <a:tabLst>
                <a:tab pos="875030" algn="l"/>
                <a:tab pos="875665" algn="l"/>
              </a:tabLst>
            </a:pP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calendaristice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conversia între diferite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tipuri de </a:t>
            </a:r>
            <a:r>
              <a:rPr sz="20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poate face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explicit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prin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intermediul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funcției</a:t>
            </a:r>
            <a:r>
              <a:rPr sz="2000" b="1" spc="34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CAST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CAST (val AS</a:t>
            </a:r>
            <a:r>
              <a:rPr sz="20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datatype</a:t>
            </a:r>
            <a:r>
              <a:rPr sz="2000" b="1" spc="-1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o-MO" sz="2000" b="1" spc="-1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lang="ro-MO" sz="2000" b="1" spc="-1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Ex.: </a:t>
            </a: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lang="en-US" sz="2000" dirty="0" smtClean="0"/>
              <a:t>SELECT (1 + CAST('1' AS UNSIGNED))/2;</a:t>
            </a:r>
            <a:r>
              <a:rPr lang="ro-MO" sz="2000" dirty="0" smtClean="0"/>
              <a:t>  </a:t>
            </a:r>
            <a:endParaRPr lang="en-US" sz="2000" dirty="0" smtClean="0"/>
          </a:p>
          <a:p>
            <a:pPr fontAlgn="t" latinLnBrk="1"/>
            <a:r>
              <a:rPr lang="en-US" sz="2000" dirty="0" smtClean="0"/>
              <a:t>SELECT CONCAT('</a:t>
            </a:r>
            <a:r>
              <a:rPr lang="en-US" sz="2000" dirty="0" err="1" smtClean="0"/>
              <a:t>MySQL</a:t>
            </a:r>
            <a:r>
              <a:rPr lang="en-US" sz="2000" dirty="0" smtClean="0"/>
              <a:t> CAST example #',CAST(2 AS CHAR));</a:t>
            </a:r>
          </a:p>
          <a:p>
            <a:pPr fontAlgn="t" latinLnBrk="1"/>
            <a:r>
              <a:rPr lang="en-US" sz="2000" dirty="0" smtClean="0"/>
              <a:t>SELECT </a:t>
            </a:r>
            <a:r>
              <a:rPr lang="en-US" sz="2000" dirty="0" err="1" smtClean="0"/>
              <a:t>productName</a:t>
            </a:r>
            <a:r>
              <a:rPr lang="en-US" sz="2000" dirty="0" smtClean="0"/>
              <a:t>,</a:t>
            </a:r>
            <a:r>
              <a:rPr lang="ro-MO" sz="2000" dirty="0" smtClean="0"/>
              <a:t> </a:t>
            </a:r>
            <a:r>
              <a:rPr lang="en-US" sz="2000" dirty="0" smtClean="0"/>
              <a:t> CONCAT('Prices(‘</a:t>
            </a:r>
            <a:r>
              <a:rPr lang="ro-MO" sz="2000" dirty="0" smtClean="0"/>
              <a:t> </a:t>
            </a:r>
            <a:r>
              <a:rPr lang="en-US" sz="2000" dirty="0" smtClean="0"/>
              <a:t>, CAST(</a:t>
            </a:r>
            <a:r>
              <a:rPr lang="en-US" sz="2000" dirty="0" err="1" smtClean="0"/>
              <a:t>buyprice</a:t>
            </a:r>
            <a:r>
              <a:rPr lang="en-US" sz="2000" dirty="0" smtClean="0"/>
              <a:t> AS CHAR),</a:t>
            </a:r>
            <a:r>
              <a:rPr lang="ro-MO" sz="2000" dirty="0" smtClean="0"/>
              <a:t> </a:t>
            </a:r>
            <a:r>
              <a:rPr lang="en-US" sz="2000" dirty="0" smtClean="0"/>
              <a:t>‘</a:t>
            </a:r>
            <a:r>
              <a:rPr lang="ro-MO" sz="2000" dirty="0" smtClean="0"/>
              <a:t> </a:t>
            </a:r>
            <a:r>
              <a:rPr lang="en-US" sz="2000" dirty="0" smtClean="0"/>
              <a:t>,</a:t>
            </a:r>
            <a:r>
              <a:rPr lang="ro-MO" sz="2000" dirty="0" smtClean="0"/>
              <a:t> </a:t>
            </a:r>
            <a:r>
              <a:rPr lang="en-US" sz="2000" dirty="0" smtClean="0"/>
              <a:t>‘,</a:t>
            </a:r>
            <a:r>
              <a:rPr lang="ro-MO" sz="2000" dirty="0" smtClean="0"/>
              <a:t> </a:t>
            </a:r>
            <a:r>
              <a:rPr lang="en-US" sz="2000" dirty="0" smtClean="0"/>
              <a:t>CAST(</a:t>
            </a:r>
            <a:r>
              <a:rPr lang="en-US" sz="2000" dirty="0" err="1" smtClean="0"/>
              <a:t>msrp</a:t>
            </a:r>
            <a:r>
              <a:rPr lang="en-US" sz="2000" dirty="0" smtClean="0"/>
              <a:t> AS CHAR),</a:t>
            </a:r>
            <a:r>
              <a:rPr lang="ro-MO" sz="2000" dirty="0" smtClean="0"/>
              <a:t> </a:t>
            </a:r>
            <a:r>
              <a:rPr lang="en-US" sz="2000" dirty="0" smtClean="0"/>
              <a:t>')') </a:t>
            </a:r>
            <a:r>
              <a:rPr lang="ro-MO" sz="2000" dirty="0" smtClean="0"/>
              <a:t> </a:t>
            </a:r>
            <a:r>
              <a:rPr lang="en-US" sz="2000" dirty="0" smtClean="0"/>
              <a:t>prices</a:t>
            </a:r>
          </a:p>
          <a:p>
            <a:pPr fontAlgn="t" latinLnBrk="1"/>
            <a:r>
              <a:rPr lang="en-US" sz="2000" dirty="0" smtClean="0"/>
              <a:t>FROM products;</a:t>
            </a:r>
            <a:endParaRPr lang="ro-MO" sz="2000" dirty="0" smtClean="0"/>
          </a:p>
          <a:p>
            <a:pPr marL="268605" indent="-256540">
              <a:lnSpc>
                <a:spcPct val="100000"/>
              </a:lnSpc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spc="-15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extensii</a:t>
            </a:r>
            <a:r>
              <a:rPr sz="2000" b="1" spc="-1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pentru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tipuri de </a:t>
            </a:r>
            <a:r>
              <a:rPr sz="20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</a:t>
            </a:r>
            <a:r>
              <a:rPr sz="2000" b="1" spc="1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spațiale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609600"/>
            <a:ext cx="55600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FF0000"/>
                </a:solidFill>
              </a:rPr>
              <a:t>Tipuri </a:t>
            </a:r>
            <a:r>
              <a:rPr b="1" spc="-5" dirty="0">
                <a:solidFill>
                  <a:srgbClr val="FF0000"/>
                </a:solidFill>
              </a:rPr>
              <a:t>de </a:t>
            </a:r>
            <a:r>
              <a:rPr b="1" spc="-25" dirty="0">
                <a:solidFill>
                  <a:srgbClr val="FF0000"/>
                </a:solidFill>
              </a:rPr>
              <a:t>date </a:t>
            </a:r>
            <a:r>
              <a:rPr b="1" spc="-5" dirty="0">
                <a:solidFill>
                  <a:srgbClr val="FF0000"/>
                </a:solidFill>
              </a:rPr>
              <a:t>în</a:t>
            </a:r>
            <a:r>
              <a:rPr b="1" spc="-15" dirty="0">
                <a:solidFill>
                  <a:srgbClr val="FF0000"/>
                </a:solidFill>
              </a:rPr>
              <a:t> </a:t>
            </a:r>
            <a:r>
              <a:rPr b="1" spc="-5" dirty="0">
                <a:solidFill>
                  <a:srgbClr val="FF0000"/>
                </a:solidFill>
              </a:rPr>
              <a:t>MySQL</a:t>
            </a:r>
          </a:p>
        </p:txBody>
      </p:sp>
    </p:spTree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52552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FF0000"/>
                </a:solidFill>
              </a:rPr>
              <a:t>Tipuri </a:t>
            </a:r>
            <a:r>
              <a:rPr b="1" spc="-5" dirty="0">
                <a:solidFill>
                  <a:srgbClr val="FF0000"/>
                </a:solidFill>
              </a:rPr>
              <a:t>de </a:t>
            </a:r>
            <a:r>
              <a:rPr b="1" spc="-25" dirty="0">
                <a:solidFill>
                  <a:srgbClr val="FF0000"/>
                </a:solidFill>
              </a:rPr>
              <a:t>date</a:t>
            </a:r>
            <a:r>
              <a:rPr b="1" spc="-50" dirty="0">
                <a:solidFill>
                  <a:srgbClr val="FF0000"/>
                </a:solidFill>
              </a:rPr>
              <a:t> </a:t>
            </a:r>
            <a:r>
              <a:rPr b="1" spc="-10" dirty="0">
                <a:solidFill>
                  <a:srgbClr val="FF0000"/>
                </a:solidFill>
              </a:rPr>
              <a:t>numerice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09600" y="1295400"/>
          <a:ext cx="11277600" cy="52825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9600"/>
                <a:gridCol w="6858000"/>
              </a:tblGrid>
              <a:tr h="304800">
                <a:tc>
                  <a:txBody>
                    <a:bodyPr/>
                    <a:lstStyle/>
                    <a:p>
                      <a:pPr marL="113157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b="1" dirty="0">
                          <a:solidFill>
                            <a:srgbClr val="335B74"/>
                          </a:solidFill>
                          <a:latin typeface="Arial" pitchFamily="34" charset="0"/>
                          <a:cs typeface="Arial" pitchFamily="34" charset="0"/>
                        </a:rPr>
                        <a:t>Tipuri de </a:t>
                      </a:r>
                      <a:r>
                        <a:rPr sz="1200" b="1" spc="-5" dirty="0">
                          <a:solidFill>
                            <a:srgbClr val="335B74"/>
                          </a:solidFill>
                          <a:latin typeface="Arial" pitchFamily="34" charset="0"/>
                          <a:cs typeface="Arial" pitchFamily="34" charset="0"/>
                        </a:rPr>
                        <a:t>Date</a:t>
                      </a:r>
                      <a:r>
                        <a:rPr sz="1200" b="1" spc="-80" dirty="0">
                          <a:solidFill>
                            <a:srgbClr val="335B74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dirty="0">
                          <a:solidFill>
                            <a:srgbClr val="335B74"/>
                          </a:solidFill>
                          <a:latin typeface="Arial" pitchFamily="34" charset="0"/>
                          <a:cs typeface="Arial" pitchFamily="34" charset="0"/>
                        </a:rPr>
                        <a:t>Numerice</a:t>
                      </a:r>
                      <a:endParaRPr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b="1" spc="-15" dirty="0">
                          <a:solidFill>
                            <a:srgbClr val="335B74"/>
                          </a:solidFill>
                          <a:latin typeface="Arial" pitchFamily="34" charset="0"/>
                          <a:cs typeface="Arial" pitchFamily="34" charset="0"/>
                        </a:rPr>
                        <a:t>Valori</a:t>
                      </a:r>
                      <a:r>
                        <a:rPr sz="1200" b="1" spc="-30" dirty="0">
                          <a:solidFill>
                            <a:srgbClr val="335B74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335B74"/>
                          </a:solidFill>
                          <a:latin typeface="Arial" pitchFamily="34" charset="0"/>
                          <a:cs typeface="Arial" pitchFamily="34" charset="0"/>
                        </a:rPr>
                        <a:t>Posibile</a:t>
                      </a:r>
                      <a:endParaRPr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</a:tr>
              <a:tr h="243839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1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BIT</a:t>
                      </a:r>
                      <a:r>
                        <a:rPr sz="1200" b="1" spc="-10" dirty="0">
                          <a:latin typeface="Arial" pitchFamily="34" charset="0"/>
                          <a:cs typeface="Arial" pitchFamily="34" charset="0"/>
                        </a:rPr>
                        <a:t>[(M)]</a:t>
                      </a:r>
                      <a:endParaRPr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1 → 64, implicit</a:t>
                      </a:r>
                      <a:r>
                        <a:rPr sz="1200" b="1" spc="1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10" dirty="0">
                          <a:latin typeface="Arial" pitchFamily="34" charset="0"/>
                          <a:cs typeface="Arial" pitchFamily="34" charset="0"/>
                        </a:rPr>
                        <a:t>m=1</a:t>
                      </a:r>
                      <a:endParaRPr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243839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1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TINYINT</a:t>
                      </a:r>
                      <a:r>
                        <a:rPr sz="1200" b="1" spc="-10" dirty="0">
                          <a:latin typeface="Arial" pitchFamily="34" charset="0"/>
                          <a:cs typeface="Arial" pitchFamily="34" charset="0"/>
                        </a:rPr>
                        <a:t>[(M)] [UNSIGNED]</a:t>
                      </a:r>
                      <a:r>
                        <a:rPr sz="1200" b="1" spc="6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[ZEROFILL]</a:t>
                      </a:r>
                      <a:endParaRPr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-128 → 127 / 0 → 255</a:t>
                      </a:r>
                      <a:r>
                        <a:rPr sz="1200" b="1" spc="7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(unsigned)</a:t>
                      </a:r>
                      <a:endParaRPr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243839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BOOL,</a:t>
                      </a:r>
                      <a:r>
                        <a:rPr sz="1200" b="1" spc="1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BOOLEAN</a:t>
                      </a:r>
                      <a:endParaRPr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= </a:t>
                      </a:r>
                      <a:r>
                        <a:rPr sz="1200" b="1" spc="-10" dirty="0">
                          <a:latin typeface="Arial" pitchFamily="34" charset="0"/>
                          <a:cs typeface="Arial" pitchFamily="34" charset="0"/>
                        </a:rPr>
                        <a:t>TINYINT(1)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/ 0=false,</a:t>
                      </a:r>
                      <a:r>
                        <a:rPr sz="1200" b="1" spc="5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non-0=true</a:t>
                      </a:r>
                      <a:endParaRPr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243839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1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SMALLINT</a:t>
                      </a:r>
                      <a:r>
                        <a:rPr sz="1200" b="1" spc="-10" dirty="0">
                          <a:latin typeface="Arial" pitchFamily="34" charset="0"/>
                          <a:cs typeface="Arial" pitchFamily="34" charset="0"/>
                        </a:rPr>
                        <a:t>[(M)] [UNSIGNED]</a:t>
                      </a:r>
                      <a:r>
                        <a:rPr sz="1200" b="1" spc="7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[ZEROFILL]</a:t>
                      </a:r>
                      <a:endParaRPr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-32768 → 32767 / 0 → 65535</a:t>
                      </a:r>
                      <a:r>
                        <a:rPr sz="1200" b="1" spc="114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(unsigned)</a:t>
                      </a:r>
                      <a:endParaRPr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MEDIUMINT</a:t>
                      </a:r>
                      <a:r>
                        <a:rPr sz="1200" b="1" spc="-10" dirty="0">
                          <a:latin typeface="Arial" pitchFamily="34" charset="0"/>
                          <a:cs typeface="Arial" pitchFamily="34" charset="0"/>
                        </a:rPr>
                        <a:t>[(M)] [UNSIGNED]</a:t>
                      </a:r>
                      <a:r>
                        <a:rPr sz="1200" b="1" spc="4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[ZEROFILL]</a:t>
                      </a:r>
                      <a:endParaRPr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10" dirty="0">
                          <a:latin typeface="Arial" pitchFamily="34" charset="0"/>
                          <a:cs typeface="Arial" pitchFamily="34" charset="0"/>
                        </a:rPr>
                        <a:t>-8388608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→</a:t>
                      </a:r>
                      <a:r>
                        <a:rPr sz="1200" b="1" spc="-16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10" dirty="0">
                          <a:latin typeface="Arial" pitchFamily="34" charset="0"/>
                          <a:cs typeface="Arial" pitchFamily="34" charset="0"/>
                        </a:rPr>
                        <a:t>8388607</a:t>
                      </a:r>
                      <a:endParaRPr sz="1200" b="1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0 → 16777215</a:t>
                      </a:r>
                      <a:r>
                        <a:rPr sz="1200" b="1" spc="6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(unsigned)</a:t>
                      </a:r>
                      <a:endParaRPr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INT</a:t>
                      </a:r>
                      <a:r>
                        <a:rPr sz="1200" b="1" spc="-10" dirty="0">
                          <a:latin typeface="Arial" pitchFamily="34" charset="0"/>
                          <a:cs typeface="Arial" pitchFamily="34" charset="0"/>
                        </a:rPr>
                        <a:t>[(M)] [UNSIGNED]</a:t>
                      </a:r>
                      <a:r>
                        <a:rPr sz="1200" b="1" spc="5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[ZEROFILL]</a:t>
                      </a:r>
                      <a:endParaRPr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-2147483648 →</a:t>
                      </a:r>
                      <a:r>
                        <a:rPr sz="1200" b="1" spc="5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2147483647</a:t>
                      </a:r>
                      <a:endParaRPr sz="1200" b="1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0 → 4294967295</a:t>
                      </a:r>
                      <a:r>
                        <a:rPr sz="1200" b="1" spc="5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(unsigned)</a:t>
                      </a:r>
                      <a:endParaRPr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243839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spc="-5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INTEGER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[(M)] </a:t>
                      </a:r>
                      <a:r>
                        <a:rPr sz="1200" b="1" spc="-10" dirty="0">
                          <a:latin typeface="Arial" pitchFamily="34" charset="0"/>
                          <a:cs typeface="Arial" pitchFamily="34" charset="0"/>
                        </a:rPr>
                        <a:t>[UNSIGNED]</a:t>
                      </a:r>
                      <a:r>
                        <a:rPr sz="1200" b="1" spc="3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[ZEROFILL]</a:t>
                      </a:r>
                      <a:endParaRPr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=INT</a:t>
                      </a:r>
                      <a:endParaRPr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BIGINT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[(M)] </a:t>
                      </a:r>
                      <a:r>
                        <a:rPr sz="1200" b="1" spc="-10" dirty="0">
                          <a:latin typeface="Arial" pitchFamily="34" charset="0"/>
                          <a:cs typeface="Arial" pitchFamily="34" charset="0"/>
                        </a:rPr>
                        <a:t>[UNSIGNED]</a:t>
                      </a:r>
                      <a:r>
                        <a:rPr sz="1200" b="1" spc="4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[ZEROFILL]</a:t>
                      </a:r>
                      <a:endParaRPr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dirty="0">
                          <a:latin typeface="Arial" pitchFamily="34" charset="0"/>
                          <a:cs typeface="Arial" pitchFamily="34" charset="0"/>
                        </a:rPr>
                        <a:t>-9223372036854775808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→</a:t>
                      </a:r>
                      <a:r>
                        <a:rPr sz="1200" b="1" spc="4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dirty="0">
                          <a:latin typeface="Arial" pitchFamily="34" charset="0"/>
                          <a:cs typeface="Arial" pitchFamily="34" charset="0"/>
                        </a:rPr>
                        <a:t>9223372036854775807</a:t>
                      </a:r>
                      <a:endParaRPr sz="1200" b="1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0 → </a:t>
                      </a:r>
                      <a:r>
                        <a:rPr sz="1200" b="1" dirty="0">
                          <a:latin typeface="Arial" pitchFamily="34" charset="0"/>
                          <a:cs typeface="Arial" pitchFamily="34" charset="0"/>
                        </a:rPr>
                        <a:t>18446744073709551615</a:t>
                      </a:r>
                      <a:r>
                        <a:rPr sz="1200" b="1" spc="5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(unsigned)</a:t>
                      </a:r>
                      <a:endParaRPr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spc="-1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DECIMAL</a:t>
                      </a:r>
                      <a:r>
                        <a:rPr sz="1200" b="1" spc="-10" dirty="0">
                          <a:latin typeface="Arial" pitchFamily="34" charset="0"/>
                          <a:cs typeface="Arial" pitchFamily="34" charset="0"/>
                        </a:rPr>
                        <a:t>[(M[,D])] [UNSIGNED]</a:t>
                      </a:r>
                      <a:r>
                        <a:rPr sz="1200" b="1" spc="8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[ZEROFILL]</a:t>
                      </a:r>
                      <a:endParaRPr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implicit M=10, </a:t>
                      </a:r>
                      <a:r>
                        <a:rPr sz="1200" b="1" spc="-10" dirty="0">
                          <a:latin typeface="Arial" pitchFamily="34" charset="0"/>
                          <a:cs typeface="Arial" pitchFamily="34" charset="0"/>
                        </a:rPr>
                        <a:t>D=0;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maxim M=65,</a:t>
                      </a:r>
                      <a:r>
                        <a:rPr sz="1200" b="1" spc="8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10" dirty="0">
                          <a:latin typeface="Arial" pitchFamily="34" charset="0"/>
                          <a:cs typeface="Arial" pitchFamily="34" charset="0"/>
                        </a:rPr>
                        <a:t>D=30</a:t>
                      </a:r>
                      <a:endParaRPr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8890">
                        <a:lnSpc>
                          <a:spcPts val="1155"/>
                        </a:lnSpc>
                        <a:spcBef>
                          <a:spcPts val="15"/>
                        </a:spcBef>
                      </a:pPr>
                      <a:r>
                        <a:rPr sz="1200" b="1" spc="-1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DEC</a:t>
                      </a:r>
                      <a:r>
                        <a:rPr sz="1200" b="1" spc="-10" dirty="0">
                          <a:latin typeface="Arial" pitchFamily="34" charset="0"/>
                          <a:cs typeface="Arial" pitchFamily="34" charset="0"/>
                        </a:rPr>
                        <a:t>[(M[,D])] [UNSIGNED]</a:t>
                      </a:r>
                      <a:r>
                        <a:rPr sz="1200" b="1" spc="6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[ZEROFILL]</a:t>
                      </a:r>
                      <a:endParaRPr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00" b="1" spc="-10" dirty="0">
                          <a:latin typeface="Arial" pitchFamily="34" charset="0"/>
                          <a:cs typeface="Arial" pitchFamily="34" charset="0"/>
                        </a:rPr>
                        <a:t>=DECIMAL</a:t>
                      </a:r>
                      <a:endParaRPr sz="1200" b="1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Arial" pitchFamily="34" charset="0"/>
                          <a:cs typeface="Arial" pitchFamily="34" charset="0"/>
                        </a:rPr>
                        <a:t>(FIXED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e folosit pentru compatibilitatea cu alte</a:t>
                      </a:r>
                      <a:r>
                        <a:rPr sz="1200" b="1" spc="2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SGBD)</a:t>
                      </a:r>
                      <a:endParaRPr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8890">
                        <a:lnSpc>
                          <a:spcPts val="1155"/>
                        </a:lnSpc>
                        <a:spcBef>
                          <a:spcPts val="15"/>
                        </a:spcBef>
                      </a:pPr>
                      <a:r>
                        <a:rPr sz="1200" b="1" spc="-5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NUMERIC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[(M[,D])] </a:t>
                      </a:r>
                      <a:r>
                        <a:rPr sz="1200" b="1" spc="-10" dirty="0">
                          <a:latin typeface="Arial" pitchFamily="34" charset="0"/>
                          <a:cs typeface="Arial" pitchFamily="34" charset="0"/>
                        </a:rPr>
                        <a:t>[UNSIGNED]</a:t>
                      </a:r>
                      <a:r>
                        <a:rPr sz="1200" b="1" spc="5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[ZEROFILL]</a:t>
                      </a:r>
                      <a:endParaRPr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31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8890">
                        <a:lnSpc>
                          <a:spcPts val="1155"/>
                        </a:lnSpc>
                        <a:spcBef>
                          <a:spcPts val="15"/>
                        </a:spcBef>
                      </a:pPr>
                      <a:r>
                        <a:rPr sz="1200" b="1" spc="-1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FIXED</a:t>
                      </a:r>
                      <a:r>
                        <a:rPr sz="1200" b="1" spc="-10" dirty="0">
                          <a:latin typeface="Arial" pitchFamily="34" charset="0"/>
                          <a:cs typeface="Arial" pitchFamily="34" charset="0"/>
                        </a:rPr>
                        <a:t>[(M[,D])] [UNSIGNED]</a:t>
                      </a:r>
                      <a:r>
                        <a:rPr sz="1200" b="1" spc="8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[ZEROFILL]</a:t>
                      </a:r>
                      <a:endParaRPr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31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5486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FLOAT</a:t>
                      </a:r>
                      <a:r>
                        <a:rPr sz="1200" b="1" spc="-10" dirty="0">
                          <a:latin typeface="Arial" pitchFamily="34" charset="0"/>
                          <a:cs typeface="Arial" pitchFamily="34" charset="0"/>
                        </a:rPr>
                        <a:t>[(M,D)] [UNSIGNED]</a:t>
                      </a:r>
                      <a:r>
                        <a:rPr sz="1200" b="1" spc="6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[ZEROFILL]</a:t>
                      </a:r>
                      <a:endParaRPr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8713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-3.402823466E+38 → -1.175494351E-38  0</a:t>
                      </a:r>
                      <a:endParaRPr sz="1200" b="1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1.175494351E-38 →</a:t>
                      </a:r>
                      <a:r>
                        <a:rPr sz="1200" b="1" spc="5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dirty="0">
                          <a:latin typeface="Arial" pitchFamily="34" charset="0"/>
                          <a:cs typeface="Arial" pitchFamily="34" charset="0"/>
                        </a:rPr>
                        <a:t>3.402823466E+38</a:t>
                      </a:r>
                      <a:endParaRPr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DOUBLE</a:t>
                      </a:r>
                      <a:r>
                        <a:rPr sz="1200" b="1" spc="-10" dirty="0">
                          <a:latin typeface="Arial" pitchFamily="34" charset="0"/>
                          <a:cs typeface="Arial" pitchFamily="34" charset="0"/>
                        </a:rPr>
                        <a:t>[(M,D)] [UNSIGNED]</a:t>
                      </a:r>
                      <a:r>
                        <a:rPr sz="1200" b="1" spc="5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[ZEROFILL]</a:t>
                      </a:r>
                      <a:endParaRPr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318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dirty="0">
                          <a:latin typeface="Arial" pitchFamily="34" charset="0"/>
                          <a:cs typeface="Arial" pitchFamily="34" charset="0"/>
                        </a:rPr>
                        <a:t>-1.7976931348623157E+308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→ </a:t>
                      </a:r>
                      <a:r>
                        <a:rPr sz="1200" b="1" dirty="0">
                          <a:latin typeface="Arial" pitchFamily="34" charset="0"/>
                          <a:cs typeface="Arial" pitchFamily="34" charset="0"/>
                        </a:rPr>
                        <a:t>-2.2250738585072014E-308 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sz="1200" b="1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 pitchFamily="34" charset="0"/>
                          <a:cs typeface="Arial" pitchFamily="34" charset="0"/>
                        </a:rPr>
                        <a:t>2.2250738585072014E-308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→</a:t>
                      </a:r>
                      <a:r>
                        <a:rPr sz="1200" b="1" spc="3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dirty="0">
                          <a:latin typeface="Arial" pitchFamily="34" charset="0"/>
                          <a:cs typeface="Arial" pitchFamily="34" charset="0"/>
                        </a:rPr>
                        <a:t>1.7976931348623157E+308</a:t>
                      </a:r>
                      <a:endParaRPr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8890">
                        <a:lnSpc>
                          <a:spcPts val="1155"/>
                        </a:lnSpc>
                        <a:spcBef>
                          <a:spcPts val="20"/>
                        </a:spcBef>
                      </a:pPr>
                      <a:r>
                        <a:rPr sz="1200" b="1" spc="-5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DOUBLE PRECISION[(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M,D)] </a:t>
                      </a:r>
                      <a:r>
                        <a:rPr sz="1200" b="1" spc="-10" dirty="0">
                          <a:latin typeface="Arial" pitchFamily="34" charset="0"/>
                          <a:cs typeface="Arial" pitchFamily="34" charset="0"/>
                        </a:rPr>
                        <a:t>[UNSIGNED]</a:t>
                      </a:r>
                      <a:r>
                        <a:rPr sz="1200" b="1" spc="5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[ZEROFILL]</a:t>
                      </a:r>
                      <a:endParaRPr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200" b="1" spc="-10" dirty="0">
                          <a:latin typeface="Arial" pitchFamily="34" charset="0"/>
                          <a:cs typeface="Arial" pitchFamily="34" charset="0"/>
                        </a:rPr>
                        <a:t>=DOUBLE</a:t>
                      </a:r>
                      <a:endParaRPr sz="1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8890">
                        <a:lnSpc>
                          <a:spcPts val="1155"/>
                        </a:lnSpc>
                        <a:spcBef>
                          <a:spcPts val="20"/>
                        </a:spcBef>
                      </a:pPr>
                      <a:r>
                        <a:rPr sz="1200" b="1" spc="-5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REAL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[(M,D)] </a:t>
                      </a:r>
                      <a:r>
                        <a:rPr sz="1200" b="1" spc="-10" dirty="0">
                          <a:latin typeface="Arial" pitchFamily="34" charset="0"/>
                          <a:cs typeface="Arial" pitchFamily="34" charset="0"/>
                        </a:rPr>
                        <a:t>[UNSIGNED]</a:t>
                      </a:r>
                      <a:r>
                        <a:rPr sz="1200" b="1" spc="3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[ZEROFILL]</a:t>
                      </a:r>
                      <a:endParaRPr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87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8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FLOAT</a:t>
                      </a:r>
                      <a:r>
                        <a:rPr sz="1200" b="1" spc="-10" dirty="0">
                          <a:latin typeface="Arial" pitchFamily="34" charset="0"/>
                          <a:cs typeface="Arial" pitchFamily="34" charset="0"/>
                        </a:rPr>
                        <a:t>(p) [UNSIGNED]</a:t>
                      </a:r>
                      <a:r>
                        <a:rPr sz="1200" b="1" spc="4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[ZEROFILL]</a:t>
                      </a:r>
                      <a:endParaRPr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91338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p=0→24 = </a:t>
                      </a:r>
                      <a:r>
                        <a:rPr sz="1200" b="1" spc="-10" dirty="0">
                          <a:latin typeface="Arial" pitchFamily="34" charset="0"/>
                          <a:cs typeface="Arial" pitchFamily="34" charset="0"/>
                        </a:rPr>
                        <a:t>FLOAT 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p=25→53 =</a:t>
                      </a:r>
                      <a:r>
                        <a:rPr sz="1200" b="1" spc="-4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200" b="1" spc="-5" dirty="0">
                          <a:latin typeface="Arial" pitchFamily="34" charset="0"/>
                          <a:cs typeface="Arial" pitchFamily="34" charset="0"/>
                        </a:rPr>
                        <a:t>DOUBLE</a:t>
                      </a:r>
                      <a:endParaRPr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2235586"/>
            <a:ext cx="10878820" cy="3154069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33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atribute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75030" lvl="1" indent="-515620">
              <a:lnSpc>
                <a:spcPct val="100000"/>
              </a:lnSpc>
              <a:spcBef>
                <a:spcPts val="225"/>
              </a:spcBef>
              <a:buClr>
                <a:srgbClr val="2583C5"/>
              </a:buClr>
              <a:buAutoNum type="arabicPeriod"/>
              <a:tabLst>
                <a:tab pos="875665" algn="l"/>
              </a:tabLst>
            </a:pPr>
            <a:r>
              <a:rPr sz="2000" b="1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UNSIGNED</a:t>
            </a:r>
            <a:r>
              <a:rPr lang="ro-MO" sz="2000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o-MO" sz="2000" b="1" spc="-5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0:255</a:t>
            </a:r>
            <a:r>
              <a:rPr lang="ro-MO" sz="2000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sz="2000" spc="-72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cu /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fără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semn (implicit, </a:t>
            </a:r>
            <a:r>
              <a:rPr sz="2000" b="1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SIGNED</a:t>
            </a:r>
            <a:r>
              <a:rPr lang="ro-MO" sz="2000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ro-MO" sz="2000" b="1" spc="-5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128:127</a:t>
            </a:r>
            <a:r>
              <a:rPr sz="2000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75030" lvl="1" indent="-51562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AutoNum type="arabicPeriod"/>
              <a:tabLst>
                <a:tab pos="87566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ZEROFILL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spațiile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libere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completate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 0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(implică </a:t>
            </a:r>
            <a:r>
              <a:rPr sz="2000" spc="-15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proprietatea</a:t>
            </a:r>
            <a:r>
              <a:rPr sz="2000" spc="-14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UNSIGNED</a:t>
            </a:r>
            <a:r>
              <a:rPr lang="ro-MO" sz="2000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automat</a:t>
            </a:r>
            <a:r>
              <a:rPr sz="2000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75030" lvl="1" indent="-51562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AutoNum type="arabicPeriod"/>
              <a:tabLst>
                <a:tab pos="87566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AUTO_INCREMENT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valoarea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unei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înregistrări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declarată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 fiind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NULL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incrementată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sz="2000" spc="2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o-MO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25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față</a:t>
            </a:r>
            <a:r>
              <a:rPr sz="2000" spc="-2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entitatea</a:t>
            </a:r>
            <a:r>
              <a:rPr sz="2000" spc="4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anterioară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75030" lvl="1" indent="-515620">
              <a:lnSpc>
                <a:spcPct val="100000"/>
              </a:lnSpc>
              <a:spcBef>
                <a:spcPts val="215"/>
              </a:spcBef>
              <a:buClr>
                <a:srgbClr val="2583C5"/>
              </a:buClr>
              <a:buAutoNum type="arabicPeriod" startAt="4"/>
              <a:tabLst>
                <a:tab pos="87566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SERIAL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MO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is alias of </a:t>
            </a:r>
            <a:r>
              <a:rPr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BIGINT UNSIGNED NOT NULL </a:t>
            </a:r>
            <a:r>
              <a:rPr lang="ro-MO" sz="2000" b="1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AUTO_INCREMENT</a:t>
            </a:r>
            <a:r>
              <a:rPr lang="ro-MO" sz="2000" b="1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UNIQUE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28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operațiile</a:t>
            </a:r>
            <a:r>
              <a:rPr sz="2200" b="1" spc="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aritmetice</a:t>
            </a:r>
            <a:r>
              <a:rPr sz="2200" b="1" spc="5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</a:t>
            </a:r>
            <a:r>
              <a:rPr sz="2200" b="1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fac</a:t>
            </a:r>
            <a:r>
              <a:rPr sz="2200" b="1" spc="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folosind</a:t>
            </a:r>
            <a:r>
              <a:rPr sz="2200" b="1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valori</a:t>
            </a:r>
            <a:r>
              <a:rPr sz="2200" b="1" spc="-8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BIGINT</a:t>
            </a:r>
            <a:r>
              <a:rPr sz="2200" b="1" spc="-78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DOUBLE</a:t>
            </a:r>
            <a:r>
              <a:rPr lang="ro-MO" sz="2200" b="1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78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fără</a:t>
            </a:r>
            <a:r>
              <a:rPr sz="2200" b="1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semn</a:t>
            </a:r>
            <a:r>
              <a:rPr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(63</a:t>
            </a:r>
            <a:r>
              <a:rPr sz="2200" b="1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biți)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funcții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906526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FF0000"/>
                </a:solidFill>
              </a:rPr>
              <a:t>Tipuri </a:t>
            </a:r>
            <a:r>
              <a:rPr b="1" spc="-5" dirty="0">
                <a:solidFill>
                  <a:srgbClr val="FF0000"/>
                </a:solidFill>
              </a:rPr>
              <a:t>de </a:t>
            </a:r>
            <a:r>
              <a:rPr b="1" spc="-25" dirty="0">
                <a:solidFill>
                  <a:srgbClr val="FF0000"/>
                </a:solidFill>
              </a:rPr>
              <a:t>date </a:t>
            </a:r>
            <a:r>
              <a:rPr b="1" spc="-10" dirty="0" err="1">
                <a:solidFill>
                  <a:srgbClr val="FF0000"/>
                </a:solidFill>
              </a:rPr>
              <a:t>numerice</a:t>
            </a:r>
            <a:r>
              <a:rPr b="1" spc="-10" dirty="0">
                <a:solidFill>
                  <a:srgbClr val="FF0000"/>
                </a:solidFill>
              </a:rPr>
              <a:t> </a:t>
            </a:r>
            <a:r>
              <a:rPr b="1" spc="-25" dirty="0" smtClean="0">
                <a:solidFill>
                  <a:srgbClr val="FF0000"/>
                </a:solidFill>
              </a:rPr>
              <a:t>(</a:t>
            </a:r>
            <a:r>
              <a:rPr lang="ro-MO" b="1" spc="-30" dirty="0" smtClean="0">
                <a:solidFill>
                  <a:srgbClr val="FF0000"/>
                </a:solidFill>
              </a:rPr>
              <a:t>continuare</a:t>
            </a:r>
            <a:r>
              <a:rPr b="1" spc="-25" dirty="0" smtClean="0">
                <a:solidFill>
                  <a:srgbClr val="FF0000"/>
                </a:solidFill>
              </a:rPr>
              <a:t>)</a:t>
            </a:r>
            <a:endParaRPr b="1" spc="-25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895600" y="4876801"/>
          <a:ext cx="8126727" cy="1676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4455"/>
                <a:gridCol w="1354455"/>
                <a:gridCol w="1354455"/>
                <a:gridCol w="1354454"/>
                <a:gridCol w="1354454"/>
                <a:gridCol w="1354454"/>
              </a:tblGrid>
              <a:tr h="335277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ABS()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CEIL()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CRC32()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LN()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PI()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ROUND()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335325">
                <a:tc>
                  <a:txBody>
                    <a:bodyPr/>
                    <a:lstStyle/>
                    <a:p>
                      <a:pPr marR="44958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OS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CEILING()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DEGREES()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LOG10()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POW()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SIGN()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335277">
                <a:tc>
                  <a:txBody>
                    <a:bodyPr/>
                    <a:lstStyle/>
                    <a:p>
                      <a:pPr marR="469265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ASIN()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CONV()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DIV()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LOG2()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POWER()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SIN()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335278">
                <a:tc>
                  <a:txBody>
                    <a:bodyPr/>
                    <a:lstStyle/>
                    <a:p>
                      <a:pPr marR="41402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95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AN2()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COS()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EXP()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LOG()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RADIANS()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SQRT()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335278">
                <a:tc>
                  <a:txBody>
                    <a:bodyPr/>
                    <a:lstStyle/>
                    <a:p>
                      <a:pPr marR="45212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95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AN()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COT()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FLOOR()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MOD()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RAND()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20" dirty="0">
                          <a:latin typeface="Calibri"/>
                          <a:cs typeface="Calibri"/>
                        </a:rPr>
                        <a:t>TAN()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88366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FF0000"/>
                </a:solidFill>
              </a:rPr>
              <a:t>Tipuri </a:t>
            </a:r>
            <a:r>
              <a:rPr b="1" spc="-5" dirty="0">
                <a:solidFill>
                  <a:srgbClr val="FF0000"/>
                </a:solidFill>
              </a:rPr>
              <a:t>de </a:t>
            </a:r>
            <a:r>
              <a:rPr b="1" spc="-25" dirty="0">
                <a:solidFill>
                  <a:srgbClr val="FF0000"/>
                </a:solidFill>
              </a:rPr>
              <a:t>date </a:t>
            </a:r>
            <a:r>
              <a:rPr b="1" spc="-10" dirty="0">
                <a:solidFill>
                  <a:srgbClr val="FF0000"/>
                </a:solidFill>
              </a:rPr>
              <a:t>șiruri </a:t>
            </a:r>
            <a:r>
              <a:rPr b="1" spc="-5" dirty="0">
                <a:solidFill>
                  <a:srgbClr val="FF0000"/>
                </a:solidFill>
              </a:rPr>
              <a:t>de</a:t>
            </a:r>
            <a:r>
              <a:rPr b="1" spc="-30" dirty="0">
                <a:solidFill>
                  <a:srgbClr val="FF0000"/>
                </a:solidFill>
              </a:rPr>
              <a:t> </a:t>
            </a:r>
            <a:r>
              <a:rPr b="1" spc="-25" dirty="0">
                <a:solidFill>
                  <a:srgbClr val="FF0000"/>
                </a:solidFill>
              </a:rPr>
              <a:t>caractere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33400" y="1219200"/>
          <a:ext cx="10816756" cy="54057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16756"/>
              </a:tblGrid>
              <a:tr h="5109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5" dirty="0">
                          <a:solidFill>
                            <a:srgbClr val="335B74"/>
                          </a:solidFill>
                          <a:latin typeface="Arial" pitchFamily="34" charset="0"/>
                          <a:cs typeface="Arial" pitchFamily="34" charset="0"/>
                        </a:rPr>
                        <a:t>Tipuri </a:t>
                      </a:r>
                      <a:r>
                        <a:rPr sz="1600" b="1" dirty="0">
                          <a:solidFill>
                            <a:srgbClr val="335B74"/>
                          </a:solidFill>
                          <a:latin typeface="Arial" pitchFamily="34" charset="0"/>
                          <a:cs typeface="Arial" pitchFamily="34" charset="0"/>
                        </a:rPr>
                        <a:t>de </a:t>
                      </a:r>
                      <a:r>
                        <a:rPr sz="1600" b="1" spc="-10" dirty="0">
                          <a:solidFill>
                            <a:srgbClr val="335B74"/>
                          </a:solidFill>
                          <a:latin typeface="Arial" pitchFamily="34" charset="0"/>
                          <a:cs typeface="Arial" pitchFamily="34" charset="0"/>
                        </a:rPr>
                        <a:t>Date </a:t>
                      </a:r>
                      <a:r>
                        <a:rPr sz="1600" b="1" dirty="0">
                          <a:solidFill>
                            <a:srgbClr val="335B74"/>
                          </a:solidFill>
                          <a:latin typeface="Arial" pitchFamily="34" charset="0"/>
                          <a:cs typeface="Arial" pitchFamily="34" charset="0"/>
                        </a:rPr>
                        <a:t>Șiruri de</a:t>
                      </a:r>
                      <a:r>
                        <a:rPr sz="1600" b="1" spc="-60" dirty="0">
                          <a:solidFill>
                            <a:srgbClr val="335B74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335B74"/>
                          </a:solidFill>
                          <a:latin typeface="Arial" pitchFamily="34" charset="0"/>
                          <a:cs typeface="Arial" pitchFamily="34" charset="0"/>
                        </a:rPr>
                        <a:t>Caractere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</a:tr>
              <a:tr h="311382">
                <a:tc>
                  <a:txBody>
                    <a:bodyPr/>
                    <a:lstStyle/>
                    <a:p>
                      <a:pPr marL="8890">
                        <a:lnSpc>
                          <a:spcPts val="1655"/>
                        </a:lnSpc>
                      </a:pPr>
                      <a:r>
                        <a:rPr sz="1600" spc="-15" dirty="0">
                          <a:latin typeface="Arial" pitchFamily="34" charset="0"/>
                          <a:cs typeface="Arial" pitchFamily="34" charset="0"/>
                        </a:rPr>
                        <a:t>[NATIONAL] </a:t>
                      </a:r>
                      <a:r>
                        <a:rPr sz="1600" spc="-5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CHAR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[(M)] </a:t>
                      </a:r>
                      <a:r>
                        <a:rPr sz="1600" dirty="0">
                          <a:latin typeface="Arial" pitchFamily="34" charset="0"/>
                          <a:cs typeface="Arial" pitchFamily="34" charset="0"/>
                        </a:rPr>
                        <a:t>[CHARACTER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SET </a:t>
                      </a:r>
                      <a:r>
                        <a:rPr sz="1600" spc="-10" dirty="0">
                          <a:latin typeface="Arial" pitchFamily="34" charset="0"/>
                          <a:cs typeface="Arial" pitchFamily="34" charset="0"/>
                        </a:rPr>
                        <a:t>charset_name] </a:t>
                      </a:r>
                      <a:r>
                        <a:rPr sz="1600" spc="-20" dirty="0">
                          <a:latin typeface="Arial" pitchFamily="34" charset="0"/>
                          <a:cs typeface="Arial" pitchFamily="34" charset="0"/>
                        </a:rPr>
                        <a:t>[COLLATE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 collation_name]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311382">
                <a:tc>
                  <a:txBody>
                    <a:bodyPr/>
                    <a:lstStyle/>
                    <a:p>
                      <a:pPr marL="8890">
                        <a:lnSpc>
                          <a:spcPts val="1655"/>
                        </a:lnSpc>
                      </a:pPr>
                      <a:r>
                        <a:rPr sz="1600" spc="-15" dirty="0">
                          <a:latin typeface="Arial" pitchFamily="34" charset="0"/>
                          <a:cs typeface="Arial" pitchFamily="34" charset="0"/>
                        </a:rPr>
                        <a:t>[NATIONAL] </a:t>
                      </a:r>
                      <a:r>
                        <a:rPr sz="1600" spc="-1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VARCHAR</a:t>
                      </a:r>
                      <a:r>
                        <a:rPr sz="1600" spc="-10" dirty="0">
                          <a:latin typeface="Arial" pitchFamily="34" charset="0"/>
                          <a:cs typeface="Arial" pitchFamily="34" charset="0"/>
                        </a:rPr>
                        <a:t>(M) </a:t>
                      </a:r>
                      <a:r>
                        <a:rPr sz="1600" dirty="0">
                          <a:latin typeface="Arial" pitchFamily="34" charset="0"/>
                          <a:cs typeface="Arial" pitchFamily="34" charset="0"/>
                        </a:rPr>
                        <a:t>[CHARACTER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SET </a:t>
                      </a:r>
                      <a:r>
                        <a:rPr sz="1600" spc="-10" dirty="0">
                          <a:latin typeface="Arial" pitchFamily="34" charset="0"/>
                          <a:cs typeface="Arial" pitchFamily="34" charset="0"/>
                        </a:rPr>
                        <a:t>charset_name] </a:t>
                      </a:r>
                      <a:r>
                        <a:rPr sz="1600" spc="-20" dirty="0">
                          <a:latin typeface="Arial" pitchFamily="34" charset="0"/>
                          <a:cs typeface="Arial" pitchFamily="34" charset="0"/>
                        </a:rPr>
                        <a:t>[COLLATE</a:t>
                      </a:r>
                      <a:r>
                        <a:rPr sz="1600" spc="1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collation_name]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311381">
                <a:tc>
                  <a:txBody>
                    <a:bodyPr/>
                    <a:lstStyle/>
                    <a:p>
                      <a:pPr marL="8890">
                        <a:lnSpc>
                          <a:spcPts val="1655"/>
                        </a:lnSpc>
                      </a:pPr>
                      <a:r>
                        <a:rPr sz="1600" spc="-5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BINARY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(M)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311382">
                <a:tc>
                  <a:txBody>
                    <a:bodyPr/>
                    <a:lstStyle/>
                    <a:p>
                      <a:pPr marL="8890">
                        <a:lnSpc>
                          <a:spcPts val="1655"/>
                        </a:lnSpc>
                      </a:pPr>
                      <a:r>
                        <a:rPr sz="1600" spc="-1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VARBINARY</a:t>
                      </a:r>
                      <a:r>
                        <a:rPr sz="1600" spc="-10" dirty="0">
                          <a:latin typeface="Arial" pitchFamily="34" charset="0"/>
                          <a:cs typeface="Arial" pitchFamily="34" charset="0"/>
                        </a:rPr>
                        <a:t>(M)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311382">
                <a:tc>
                  <a:txBody>
                    <a:bodyPr/>
                    <a:lstStyle/>
                    <a:p>
                      <a:pPr marL="8890">
                        <a:lnSpc>
                          <a:spcPts val="1655"/>
                        </a:lnSpc>
                      </a:pPr>
                      <a:r>
                        <a:rPr sz="1600" spc="-1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TINYBLOB</a:t>
                      </a:r>
                      <a:r>
                        <a:rPr lang="ro-MO" sz="1600" spc="-1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en-US" sz="1800" dirty="0" smtClean="0"/>
                        <a:t>A BLOB column with a maximum length of 255 (28 1) bytes</a:t>
                      </a:r>
                      <a:endParaRPr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311382">
                <a:tc>
                  <a:txBody>
                    <a:bodyPr/>
                    <a:lstStyle/>
                    <a:p>
                      <a:pPr marL="8890">
                        <a:lnSpc>
                          <a:spcPts val="1655"/>
                        </a:lnSpc>
                      </a:pPr>
                      <a:r>
                        <a:rPr sz="1600" spc="-5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TINYTEXT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 [CHARACTER SET </a:t>
                      </a:r>
                      <a:r>
                        <a:rPr sz="1600" spc="-10" dirty="0">
                          <a:latin typeface="Arial" pitchFamily="34" charset="0"/>
                          <a:cs typeface="Arial" pitchFamily="34" charset="0"/>
                        </a:rPr>
                        <a:t>charset_name] </a:t>
                      </a:r>
                      <a:r>
                        <a:rPr sz="1600" spc="-20" dirty="0">
                          <a:latin typeface="Arial" pitchFamily="34" charset="0"/>
                          <a:cs typeface="Arial" pitchFamily="34" charset="0"/>
                        </a:rPr>
                        <a:t>[COLLATE</a:t>
                      </a:r>
                      <a:r>
                        <a:rPr sz="1600" spc="3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5" dirty="0" err="1">
                          <a:latin typeface="Arial" pitchFamily="34" charset="0"/>
                          <a:cs typeface="Arial" pitchFamily="34" charset="0"/>
                        </a:rPr>
                        <a:t>collation_name</a:t>
                      </a:r>
                      <a:r>
                        <a:rPr sz="1600" spc="-5" dirty="0" smtClean="0"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r>
                        <a:rPr lang="ro-MO" sz="1600" spc="-5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311382">
                <a:tc>
                  <a:txBody>
                    <a:bodyPr/>
                    <a:lstStyle/>
                    <a:p>
                      <a:pPr marL="8890">
                        <a:lnSpc>
                          <a:spcPts val="1655"/>
                        </a:lnSpc>
                      </a:pPr>
                      <a:r>
                        <a:rPr sz="1600" spc="-1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BLOB</a:t>
                      </a:r>
                      <a:r>
                        <a:rPr sz="1600" spc="-10" dirty="0">
                          <a:latin typeface="Arial" pitchFamily="34" charset="0"/>
                          <a:cs typeface="Arial" pitchFamily="34" charset="0"/>
                        </a:rPr>
                        <a:t>[(M</a:t>
                      </a:r>
                      <a:r>
                        <a:rPr sz="1600" spc="-10" dirty="0" smtClean="0">
                          <a:latin typeface="Arial" pitchFamily="34" charset="0"/>
                          <a:cs typeface="Arial" pitchFamily="34" charset="0"/>
                        </a:rPr>
                        <a:t>)]</a:t>
                      </a:r>
                      <a:r>
                        <a:rPr lang="ro-MO" sz="1600" spc="-1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smtClean="0"/>
                        <a:t>A BLOB column with a maximum length of 65,535 (216 1) bytes.</a:t>
                      </a:r>
                      <a:endParaRPr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311381">
                <a:tc>
                  <a:txBody>
                    <a:bodyPr/>
                    <a:lstStyle/>
                    <a:p>
                      <a:pPr marL="8890">
                        <a:lnSpc>
                          <a:spcPts val="1655"/>
                        </a:lnSpc>
                      </a:pPr>
                      <a:r>
                        <a:rPr sz="1600" spc="-5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[(M)] </a:t>
                      </a:r>
                      <a:r>
                        <a:rPr sz="1600" dirty="0">
                          <a:latin typeface="Arial" pitchFamily="34" charset="0"/>
                          <a:cs typeface="Arial" pitchFamily="34" charset="0"/>
                        </a:rPr>
                        <a:t>[CHARACTER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SET </a:t>
                      </a:r>
                      <a:r>
                        <a:rPr sz="1600" spc="-10" dirty="0">
                          <a:latin typeface="Arial" pitchFamily="34" charset="0"/>
                          <a:cs typeface="Arial" pitchFamily="34" charset="0"/>
                        </a:rPr>
                        <a:t>charset_name] </a:t>
                      </a:r>
                      <a:r>
                        <a:rPr sz="1600" spc="-20" dirty="0">
                          <a:latin typeface="Arial" pitchFamily="34" charset="0"/>
                          <a:cs typeface="Arial" pitchFamily="34" charset="0"/>
                        </a:rPr>
                        <a:t>[COLLATE</a:t>
                      </a:r>
                      <a:r>
                        <a:rPr sz="1600" spc="2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5" dirty="0" err="1">
                          <a:latin typeface="Arial" pitchFamily="34" charset="0"/>
                          <a:cs typeface="Arial" pitchFamily="34" charset="0"/>
                        </a:rPr>
                        <a:t>collation_name</a:t>
                      </a:r>
                      <a:r>
                        <a:rPr sz="1600" spc="-5" dirty="0" smtClean="0"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r>
                        <a:rPr lang="ro-MO" sz="1600" spc="-5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smtClean="0"/>
                        <a:t>A TEXT column with a maximum length of 65,535 (216 1) characters.</a:t>
                      </a:r>
                      <a:endParaRPr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311381">
                <a:tc>
                  <a:txBody>
                    <a:bodyPr/>
                    <a:lstStyle/>
                    <a:p>
                      <a:pPr marL="8890">
                        <a:lnSpc>
                          <a:spcPts val="1655"/>
                        </a:lnSpc>
                      </a:pPr>
                      <a:r>
                        <a:rPr sz="1600" spc="-5" dirty="0" smtClean="0">
                          <a:latin typeface="Arial" pitchFamily="34" charset="0"/>
                          <a:cs typeface="Arial" pitchFamily="34" charset="0"/>
                        </a:rPr>
                        <a:t>MEDIUMBLOB</a:t>
                      </a:r>
                      <a:r>
                        <a:rPr lang="ro-MO" sz="1600" spc="-5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1800" dirty="0" smtClean="0"/>
                        <a:t>A BLOB column with a maximum length of 16,777,215 (224 1) bytes</a:t>
                      </a:r>
                      <a:endParaRPr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365118">
                <a:tc>
                  <a:txBody>
                    <a:bodyPr/>
                    <a:lstStyle/>
                    <a:p>
                      <a:pPr marL="8890">
                        <a:lnSpc>
                          <a:spcPts val="1655"/>
                        </a:lnSpc>
                      </a:pPr>
                      <a:r>
                        <a:rPr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MEDIUMTEXT</a:t>
                      </a:r>
                      <a:r>
                        <a:rPr sz="1600" dirty="0">
                          <a:latin typeface="Arial" pitchFamily="34" charset="0"/>
                          <a:cs typeface="Arial" pitchFamily="34" charset="0"/>
                        </a:rPr>
                        <a:t> [CHARACTER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SET </a:t>
                      </a:r>
                      <a:r>
                        <a:rPr sz="1600" spc="-10" dirty="0">
                          <a:latin typeface="Arial" pitchFamily="34" charset="0"/>
                          <a:cs typeface="Arial" pitchFamily="34" charset="0"/>
                        </a:rPr>
                        <a:t>charset_name] </a:t>
                      </a:r>
                      <a:r>
                        <a:rPr sz="1600" spc="-20" dirty="0">
                          <a:latin typeface="Arial" pitchFamily="34" charset="0"/>
                          <a:cs typeface="Arial" pitchFamily="34" charset="0"/>
                        </a:rPr>
                        <a:t>[COLLATE</a:t>
                      </a:r>
                      <a:r>
                        <a:rPr sz="1600" spc="1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collation_name]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311382">
                <a:tc>
                  <a:txBody>
                    <a:bodyPr/>
                    <a:lstStyle/>
                    <a:p>
                      <a:pPr marL="8890">
                        <a:lnSpc>
                          <a:spcPts val="1650"/>
                        </a:lnSpc>
                      </a:pPr>
                      <a:r>
                        <a:rPr sz="1600" spc="-15" dirty="0" smtClean="0">
                          <a:latin typeface="Arial" pitchFamily="34" charset="0"/>
                          <a:cs typeface="Arial" pitchFamily="34" charset="0"/>
                        </a:rPr>
                        <a:t>LONGBLOB</a:t>
                      </a:r>
                      <a:r>
                        <a:rPr lang="ro-MO" sz="1600" spc="-15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1800" dirty="0" smtClean="0"/>
                        <a:t>A BLOB column with a maximum length of 4,294,967,295 or 4GB (232 1) bytes</a:t>
                      </a:r>
                      <a:endParaRPr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311381">
                <a:tc>
                  <a:txBody>
                    <a:bodyPr/>
                    <a:lstStyle/>
                    <a:p>
                      <a:pPr marL="8890">
                        <a:lnSpc>
                          <a:spcPts val="1655"/>
                        </a:lnSpc>
                      </a:pPr>
                      <a:r>
                        <a:rPr sz="1600" spc="-1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LONGTEXT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[CHARACTER SET </a:t>
                      </a:r>
                      <a:r>
                        <a:rPr sz="1600" spc="-10" dirty="0">
                          <a:latin typeface="Arial" pitchFamily="34" charset="0"/>
                          <a:cs typeface="Arial" pitchFamily="34" charset="0"/>
                        </a:rPr>
                        <a:t>charset_name] </a:t>
                      </a:r>
                      <a:r>
                        <a:rPr sz="1600" spc="-20" dirty="0">
                          <a:latin typeface="Arial" pitchFamily="34" charset="0"/>
                          <a:cs typeface="Arial" pitchFamily="34" charset="0"/>
                        </a:rPr>
                        <a:t>[COLLATE</a:t>
                      </a:r>
                      <a:r>
                        <a:rPr sz="1600" spc="4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5" dirty="0" err="1">
                          <a:latin typeface="Arial" pitchFamily="34" charset="0"/>
                          <a:cs typeface="Arial" pitchFamily="34" charset="0"/>
                        </a:rPr>
                        <a:t>collation_name</a:t>
                      </a:r>
                      <a:r>
                        <a:rPr sz="1600" spc="-5" dirty="0" smtClean="0"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r>
                        <a:rPr lang="ro-MO" sz="1600" spc="-5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smtClean="0"/>
                        <a:t>A TEXT column with a maximum length of 4,294,967,295 or 4GB (232 1) characters.</a:t>
                      </a:r>
                      <a:endParaRPr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311382">
                <a:tc>
                  <a:txBody>
                    <a:bodyPr/>
                    <a:lstStyle/>
                    <a:p>
                      <a:pPr marL="8890">
                        <a:lnSpc>
                          <a:spcPts val="1655"/>
                        </a:lnSpc>
                      </a:pPr>
                      <a:r>
                        <a:rPr sz="1600" spc="-5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ENUM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('value1','value2',…) </a:t>
                      </a:r>
                      <a:r>
                        <a:rPr sz="1600" dirty="0">
                          <a:latin typeface="Arial" pitchFamily="34" charset="0"/>
                          <a:cs typeface="Arial" pitchFamily="34" charset="0"/>
                        </a:rPr>
                        <a:t>[CHARACTER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SET </a:t>
                      </a:r>
                      <a:r>
                        <a:rPr sz="1600" spc="-10" dirty="0">
                          <a:latin typeface="Arial" pitchFamily="34" charset="0"/>
                          <a:cs typeface="Arial" pitchFamily="34" charset="0"/>
                        </a:rPr>
                        <a:t>charset_name] </a:t>
                      </a:r>
                      <a:r>
                        <a:rPr sz="1600" spc="-20" dirty="0">
                          <a:latin typeface="Arial" pitchFamily="34" charset="0"/>
                          <a:cs typeface="Arial" pitchFamily="34" charset="0"/>
                        </a:rPr>
                        <a:t>[COLLATE</a:t>
                      </a:r>
                      <a:r>
                        <a:rPr sz="1600" spc="7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5" dirty="0" err="1">
                          <a:latin typeface="Arial" pitchFamily="34" charset="0"/>
                          <a:cs typeface="Arial" pitchFamily="34" charset="0"/>
                        </a:rPr>
                        <a:t>collation_name</a:t>
                      </a:r>
                      <a:r>
                        <a:rPr sz="1600" spc="-5" dirty="0" smtClean="0"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r>
                        <a:rPr lang="ro-MO" sz="1600" spc="-5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1800" dirty="0" smtClean="0"/>
                        <a:t>An ENUM column can have a maximum of 65,535 distinct values.</a:t>
                      </a:r>
                      <a:endParaRPr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311381">
                <a:tc>
                  <a:txBody>
                    <a:bodyPr/>
                    <a:lstStyle/>
                    <a:p>
                      <a:pPr marL="8890">
                        <a:lnSpc>
                          <a:spcPts val="1650"/>
                        </a:lnSpc>
                      </a:pPr>
                      <a:r>
                        <a:rPr sz="1600" spc="-5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SET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('value1','value2',…) </a:t>
                      </a:r>
                      <a:r>
                        <a:rPr sz="1600" dirty="0">
                          <a:latin typeface="Arial" pitchFamily="34" charset="0"/>
                          <a:cs typeface="Arial" pitchFamily="34" charset="0"/>
                        </a:rPr>
                        <a:t>[CHARACTER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SET </a:t>
                      </a:r>
                      <a:r>
                        <a:rPr sz="1600" spc="-10" dirty="0">
                          <a:latin typeface="Arial" pitchFamily="34" charset="0"/>
                          <a:cs typeface="Arial" pitchFamily="34" charset="0"/>
                        </a:rPr>
                        <a:t>charset_name] </a:t>
                      </a:r>
                      <a:r>
                        <a:rPr sz="1600" spc="-20" dirty="0">
                          <a:latin typeface="Arial" pitchFamily="34" charset="0"/>
                          <a:cs typeface="Arial" pitchFamily="34" charset="0"/>
                        </a:rPr>
                        <a:t>[COLLATE</a:t>
                      </a:r>
                      <a:r>
                        <a:rPr sz="1600" spc="7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5" dirty="0" err="1">
                          <a:latin typeface="Arial" pitchFamily="34" charset="0"/>
                          <a:cs typeface="Arial" pitchFamily="34" charset="0"/>
                        </a:rPr>
                        <a:t>collation_name</a:t>
                      </a:r>
                      <a:r>
                        <a:rPr sz="1800" spc="-5" dirty="0" smtClean="0"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r>
                        <a:rPr lang="ro-MO" sz="1800" spc="-5" dirty="0" smtClean="0"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en-US" sz="1800" dirty="0" smtClean="0"/>
                        <a:t>A SET column can have a maximum of 64 members</a:t>
                      </a:r>
                      <a:r>
                        <a:rPr lang="ro-MO" sz="1800" dirty="0" smtClean="0"/>
                        <a:t> </a:t>
                      </a:r>
                      <a:endParaRPr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2232786"/>
            <a:ext cx="11658600" cy="43646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atribute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75030" lvl="1" indent="-515620">
              <a:lnSpc>
                <a:spcPct val="100000"/>
              </a:lnSpc>
              <a:spcBef>
                <a:spcPts val="45"/>
              </a:spcBef>
              <a:buClr>
                <a:srgbClr val="2583C5"/>
              </a:buClr>
              <a:buAutoNum type="arabicPeriod"/>
              <a:tabLst>
                <a:tab pos="875665" algn="l"/>
                <a:tab pos="326072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CHARACTER</a:t>
            </a:r>
            <a:r>
              <a:rPr sz="20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SET</a:t>
            </a:r>
            <a:r>
              <a:rPr sz="2000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	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CHARSET</a:t>
            </a:r>
            <a:r>
              <a:rPr sz="2000" spc="-7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setul 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(latin1,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utf8)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140460" lvl="2" indent="-515620">
              <a:lnSpc>
                <a:spcPct val="100000"/>
              </a:lnSpc>
              <a:spcBef>
                <a:spcPts val="80"/>
              </a:spcBef>
              <a:buClr>
                <a:srgbClr val="1CACE3"/>
              </a:buClr>
              <a:buFont typeface="Wingdings"/>
              <a:buChar char=""/>
              <a:tabLst>
                <a:tab pos="1140460" algn="l"/>
                <a:tab pos="1141095" algn="l"/>
              </a:tabLst>
            </a:pP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SHOW COLLATION LIKE</a:t>
            </a:r>
            <a:r>
              <a:rPr sz="18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‘charset%’</a:t>
            </a:r>
            <a:endParaRPr sz="1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140460" lvl="2" indent="-515620">
              <a:lnSpc>
                <a:spcPct val="100000"/>
              </a:lnSpc>
              <a:spcBef>
                <a:spcPts val="105"/>
              </a:spcBef>
              <a:buClr>
                <a:srgbClr val="1CACE3"/>
              </a:buClr>
              <a:buFont typeface="Wingdings"/>
              <a:buChar char=""/>
              <a:tabLst>
                <a:tab pos="1140460" algn="l"/>
                <a:tab pos="1141095" algn="l"/>
              </a:tabLst>
            </a:pP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NATIONAL</a:t>
            </a:r>
            <a:r>
              <a:rPr sz="1800" spc="-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tipul de </a:t>
            </a:r>
            <a:r>
              <a:rPr sz="18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 </a:t>
            </a: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respectiv </a:t>
            </a: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trebuie să </a:t>
            </a: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definească </a:t>
            </a:r>
            <a:r>
              <a:rPr sz="1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set de </a:t>
            </a:r>
            <a:r>
              <a:rPr sz="18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caractere</a:t>
            </a:r>
            <a:endParaRPr sz="1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75030" lvl="1" indent="-515620">
              <a:lnSpc>
                <a:spcPct val="100000"/>
              </a:lnSpc>
              <a:spcBef>
                <a:spcPts val="40"/>
              </a:spcBef>
              <a:buClr>
                <a:srgbClr val="2583C5"/>
              </a:buClr>
              <a:buAutoNum type="arabicPeriod"/>
              <a:tabLst>
                <a:tab pos="87566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binary</a:t>
            </a:r>
            <a:r>
              <a:rPr sz="2000" spc="-74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conversie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 tipul de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binar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140460" lvl="2" indent="-515620">
              <a:lnSpc>
                <a:spcPct val="100000"/>
              </a:lnSpc>
              <a:spcBef>
                <a:spcPts val="85"/>
              </a:spcBef>
              <a:buClr>
                <a:srgbClr val="1CACE3"/>
              </a:buClr>
              <a:buFont typeface="Wingdings"/>
              <a:buChar char=""/>
              <a:tabLst>
                <a:tab pos="1140460" algn="l"/>
                <a:tab pos="1141095" algn="l"/>
              </a:tabLst>
            </a:pP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CHAR </a:t>
            </a:r>
            <a:r>
              <a:rPr sz="1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→</a:t>
            </a:r>
            <a:r>
              <a:rPr sz="18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BINARY</a:t>
            </a:r>
            <a:endParaRPr sz="1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140460" lvl="2" indent="-515620">
              <a:lnSpc>
                <a:spcPct val="100000"/>
              </a:lnSpc>
              <a:spcBef>
                <a:spcPts val="85"/>
              </a:spcBef>
              <a:buClr>
                <a:srgbClr val="1CACE3"/>
              </a:buClr>
              <a:buFont typeface="Wingdings"/>
              <a:buChar char=""/>
              <a:tabLst>
                <a:tab pos="1140460" algn="l"/>
                <a:tab pos="1141095" algn="l"/>
              </a:tabLst>
            </a:pP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VARCHAR </a:t>
            </a:r>
            <a:r>
              <a:rPr sz="1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→</a:t>
            </a:r>
            <a:r>
              <a:rPr sz="1800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VARBINARY</a:t>
            </a:r>
            <a:endParaRPr sz="1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140460" lvl="2" indent="-515620">
              <a:lnSpc>
                <a:spcPct val="100000"/>
              </a:lnSpc>
              <a:spcBef>
                <a:spcPts val="80"/>
              </a:spcBef>
              <a:buClr>
                <a:srgbClr val="1CACE3"/>
              </a:buClr>
              <a:buFont typeface="Wingdings"/>
              <a:buChar char=""/>
              <a:tabLst>
                <a:tab pos="1140460" algn="l"/>
                <a:tab pos="1141095" algn="l"/>
              </a:tabLst>
            </a:pP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TEXT </a:t>
            </a:r>
            <a:r>
              <a:rPr sz="1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→</a:t>
            </a:r>
            <a:r>
              <a:rPr sz="18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BLOB</a:t>
            </a:r>
            <a:endParaRPr sz="1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ts val="2520"/>
              </a:lnSpc>
              <a:spcBef>
                <a:spcPts val="3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CHAR</a:t>
            </a:r>
            <a:r>
              <a:rPr sz="2200" b="1" spc="-8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sz="2200" b="1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dimensiune</a:t>
            </a:r>
            <a:r>
              <a:rPr sz="2200" b="1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fixă,</a:t>
            </a:r>
            <a:r>
              <a:rPr sz="2200" b="1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VARCHAR</a:t>
            </a:r>
            <a:r>
              <a:rPr sz="2200" b="1" spc="-78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sz="2200" b="1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dimensiune</a:t>
            </a:r>
            <a:r>
              <a:rPr sz="2200" b="1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variabilă</a:t>
            </a:r>
            <a:r>
              <a:rPr sz="2200" b="1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(dependentă</a:t>
            </a:r>
            <a:r>
              <a:rPr sz="2200" b="1" spc="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200" b="1" spc="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conținut</a:t>
            </a:r>
            <a:r>
              <a:rPr sz="2200" b="1" spc="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>
              <a:lnSpc>
                <a:spcPts val="2520"/>
              </a:lnSpc>
            </a:pPr>
            <a:r>
              <a:rPr sz="22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reprezentarea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caracterelor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+ câmp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conținând</a:t>
            </a:r>
            <a:r>
              <a:rPr sz="2200" b="1" spc="16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dimensiunea)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marR="43180" indent="-256540">
              <a:lnSpc>
                <a:spcPts val="2400"/>
              </a:lnSpc>
              <a:spcBef>
                <a:spcPts val="29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ENUM</a:t>
            </a:r>
            <a:r>
              <a:rPr sz="2200" b="1" spc="-38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valoarea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atributului </a:t>
            </a:r>
            <a:r>
              <a:rPr sz="22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poate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 </a:t>
            </a:r>
            <a:r>
              <a:rPr sz="22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preluată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doar din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variantele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specificate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(~3000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valori), 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doar un</a:t>
            </a:r>
            <a:r>
              <a:rPr sz="2200" b="1" spc="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element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marR="5080" indent="-256540">
              <a:lnSpc>
                <a:spcPts val="2400"/>
              </a:lnSpc>
              <a:spcBef>
                <a:spcPts val="25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SET</a:t>
            </a:r>
            <a:r>
              <a:rPr sz="2200" b="1" spc="-40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valoarea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atributului </a:t>
            </a:r>
            <a:r>
              <a:rPr sz="22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poate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preluată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doar din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variantele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specificate (max.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64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valori),  </a:t>
            </a:r>
            <a:r>
              <a:rPr sz="22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zero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mai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multe</a:t>
            </a:r>
            <a:r>
              <a:rPr sz="2200" b="1" spc="6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elemente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104368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FF0000"/>
                </a:solidFill>
              </a:rPr>
              <a:t>Tipuri </a:t>
            </a:r>
            <a:r>
              <a:rPr b="1" spc="-5" dirty="0">
                <a:solidFill>
                  <a:srgbClr val="FF0000"/>
                </a:solidFill>
              </a:rPr>
              <a:t>de </a:t>
            </a:r>
            <a:r>
              <a:rPr b="1" spc="-25" dirty="0">
                <a:solidFill>
                  <a:srgbClr val="FF0000"/>
                </a:solidFill>
              </a:rPr>
              <a:t>date </a:t>
            </a:r>
            <a:r>
              <a:rPr b="1" spc="-10" dirty="0">
                <a:solidFill>
                  <a:srgbClr val="FF0000"/>
                </a:solidFill>
              </a:rPr>
              <a:t>șiruri </a:t>
            </a:r>
            <a:r>
              <a:rPr b="1" spc="-5" dirty="0">
                <a:solidFill>
                  <a:srgbClr val="FF0000"/>
                </a:solidFill>
              </a:rPr>
              <a:t>de </a:t>
            </a:r>
            <a:r>
              <a:rPr b="1" spc="-30" dirty="0" err="1">
                <a:solidFill>
                  <a:srgbClr val="FF0000"/>
                </a:solidFill>
              </a:rPr>
              <a:t>caractere</a:t>
            </a:r>
            <a:r>
              <a:rPr b="1" spc="5" dirty="0">
                <a:solidFill>
                  <a:srgbClr val="FF0000"/>
                </a:solidFill>
              </a:rPr>
              <a:t> </a:t>
            </a:r>
            <a:r>
              <a:rPr b="1" spc="-25" dirty="0" smtClean="0">
                <a:solidFill>
                  <a:srgbClr val="FF0000"/>
                </a:solidFill>
              </a:rPr>
              <a:t>(</a:t>
            </a:r>
            <a:r>
              <a:rPr lang="en-US" b="1" spc="-25" dirty="0" err="1" smtClean="0">
                <a:solidFill>
                  <a:srgbClr val="FF0000"/>
                </a:solidFill>
              </a:rPr>
              <a:t>continuare</a:t>
            </a:r>
            <a:r>
              <a:rPr b="1" spc="-25" dirty="0" smtClean="0">
                <a:solidFill>
                  <a:srgbClr val="FF0000"/>
                </a:solidFill>
              </a:rPr>
              <a:t>)</a:t>
            </a:r>
            <a:endParaRPr b="1" spc="-25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37530" y="1588719"/>
            <a:ext cx="25736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0000CC"/>
                </a:solidFill>
                <a:latin typeface="Calibri"/>
                <a:cs typeface="Calibri"/>
              </a:rPr>
              <a:t>DIMENSIUNI</a:t>
            </a:r>
            <a:r>
              <a:rPr sz="2200" b="1" spc="-3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Calibri"/>
                <a:cs typeface="Calibri"/>
              </a:rPr>
              <a:t>MAXIME</a:t>
            </a:r>
            <a:endParaRPr sz="2200" dirty="0">
              <a:solidFill>
                <a:srgbClr val="0000CC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47028" y="3829939"/>
            <a:ext cx="9556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0000CC"/>
                </a:solidFill>
                <a:latin typeface="Calibri"/>
                <a:cs typeface="Calibri"/>
              </a:rPr>
              <a:t>FUNCȚII</a:t>
            </a:r>
            <a:endParaRPr sz="2200" dirty="0">
              <a:solidFill>
                <a:srgbClr val="0000CC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340" y="839799"/>
            <a:ext cx="111988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FF0000"/>
                </a:solidFill>
              </a:rPr>
              <a:t>Tipuri </a:t>
            </a:r>
            <a:r>
              <a:rPr b="1" spc="-5" dirty="0">
                <a:solidFill>
                  <a:srgbClr val="FF0000"/>
                </a:solidFill>
              </a:rPr>
              <a:t>de </a:t>
            </a:r>
            <a:r>
              <a:rPr b="1" spc="-25" dirty="0">
                <a:solidFill>
                  <a:srgbClr val="FF0000"/>
                </a:solidFill>
              </a:rPr>
              <a:t>date </a:t>
            </a:r>
            <a:r>
              <a:rPr b="1" spc="-10" dirty="0">
                <a:solidFill>
                  <a:srgbClr val="FF0000"/>
                </a:solidFill>
              </a:rPr>
              <a:t>șiruri </a:t>
            </a:r>
            <a:r>
              <a:rPr b="1" spc="-5" dirty="0">
                <a:solidFill>
                  <a:srgbClr val="FF0000"/>
                </a:solidFill>
              </a:rPr>
              <a:t>de </a:t>
            </a:r>
            <a:r>
              <a:rPr b="1" spc="-30" dirty="0" err="1">
                <a:solidFill>
                  <a:srgbClr val="FF0000"/>
                </a:solidFill>
              </a:rPr>
              <a:t>caractere</a:t>
            </a:r>
            <a:r>
              <a:rPr b="1" spc="5" dirty="0">
                <a:solidFill>
                  <a:srgbClr val="FF0000"/>
                </a:solidFill>
              </a:rPr>
              <a:t> </a:t>
            </a:r>
            <a:r>
              <a:rPr b="1" spc="-25" dirty="0" smtClean="0">
                <a:solidFill>
                  <a:srgbClr val="FF0000"/>
                </a:solidFill>
              </a:rPr>
              <a:t>(</a:t>
            </a:r>
            <a:r>
              <a:rPr lang="en-US" b="1" spc="-25" dirty="0" err="1" smtClean="0">
                <a:solidFill>
                  <a:srgbClr val="FF0000"/>
                </a:solidFill>
              </a:rPr>
              <a:t>continuare</a:t>
            </a:r>
            <a:r>
              <a:rPr b="1" spc="-25" dirty="0" smtClean="0">
                <a:solidFill>
                  <a:srgbClr val="FF0000"/>
                </a:solidFill>
              </a:rPr>
              <a:t>)</a:t>
            </a:r>
            <a:endParaRPr b="1" spc="-25" dirty="0">
              <a:solidFill>
                <a:srgbClr val="FF0000"/>
              </a:solidFill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38200" y="1981200"/>
          <a:ext cx="10515599" cy="18541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5693"/>
                <a:gridCol w="7209906"/>
              </a:tblGrid>
              <a:tr h="370840">
                <a:tc>
                  <a:txBody>
                    <a:bodyPr/>
                    <a:lstStyle/>
                    <a:p>
                      <a:pPr marL="8242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Tip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Date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Dimensiune</a:t>
                      </a:r>
                      <a:r>
                        <a:rPr sz="1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Maximă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TINYBLOB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600" spc="-2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TINYTEXT</a:t>
                      </a:r>
                      <a:endParaRPr sz="160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spc="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600" spc="7" baseline="37037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8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- 1 =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255 octeţi, din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care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pentru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reţinerea</a:t>
                      </a:r>
                      <a:r>
                        <a:rPr sz="1600" spc="-5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dimensiunii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spc="-1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BLOB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600" spc="-1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TEXT</a:t>
                      </a:r>
                      <a:endParaRPr sz="160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spc="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600" spc="15" baseline="37037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16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- 1 = 65535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octeţi, din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care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pentru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reţinerea</a:t>
                      </a:r>
                      <a:r>
                        <a:rPr sz="1600" spc="-8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dimensiunii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MEDIUMBLOB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600" spc="-2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MEDIUMTEXT</a:t>
                      </a:r>
                      <a:endParaRPr sz="160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spc="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600" spc="15" baseline="37037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24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- 1 =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16777215 octeţi, din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care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pentru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reţinerea</a:t>
                      </a:r>
                      <a:r>
                        <a:rPr sz="1600" spc="-5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dimensiunii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spc="-1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LONGBLOB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600" spc="-1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LONGTEXT</a:t>
                      </a:r>
                      <a:endParaRPr sz="160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spc="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600" spc="15" baseline="37037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32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- 1 =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4294067295 octeţi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(4GB),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din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care </a:t>
                      </a:r>
                      <a:r>
                        <a:rPr sz="16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4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pentru </a:t>
                      </a:r>
                      <a:r>
                        <a:rPr sz="1600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reţinerea</a:t>
                      </a:r>
                      <a:r>
                        <a:rPr sz="1600" spc="-2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dimensiunii</a:t>
                      </a:r>
                      <a:endParaRPr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227579" y="4204715"/>
          <a:ext cx="8126727" cy="2569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4455"/>
                <a:gridCol w="1354455"/>
                <a:gridCol w="1354455"/>
                <a:gridCol w="1354454"/>
                <a:gridCol w="1354454"/>
                <a:gridCol w="1354454"/>
              </a:tblGrid>
              <a:tr h="274319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ASCII()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EXPORT_SET()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LENGTH()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MID()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REPEAT()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SPACE()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BIN()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FIELD()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LIKE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NOT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LIKE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REPLACE()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STRCMP()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BIT_LENGTH()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FIND_IN_SET()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LOAD_FILE()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NOT REGEXP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REVERSE()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SUBSTR()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CHAR_LENGTH()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FORMAT()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20" dirty="0">
                          <a:latin typeface="Calibri"/>
                          <a:cs typeface="Calibri"/>
                        </a:rPr>
                        <a:t>LOCATE()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OCT()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RIGHT()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SUBSTRING_INDEX()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CHAR()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HEX()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LOWER()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OCTET_LENGTH()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RLIKE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SUBSTRING()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375234">
                <a:tc>
                  <a:txBody>
                    <a:bodyPr/>
                    <a:lstStyle/>
                    <a:p>
                      <a:pPr marL="9525" marR="8572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CH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ER_LENGT  H()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INSERT()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200" b="1" spc="-20" dirty="0">
                          <a:latin typeface="Calibri"/>
                          <a:cs typeface="Calibri"/>
                        </a:rPr>
                        <a:t>LPAD()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ORD()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200" b="1" spc="-20" dirty="0">
                          <a:latin typeface="Calibri"/>
                          <a:cs typeface="Calibri"/>
                        </a:rPr>
                        <a:t>RPAD()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TRIM()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274319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CONCAT_WS()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INSTR()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LTRIM()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POSITION()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RTRIM()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UCASE()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CONCAT()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LCASE()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MAKE_SET()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QUOTE()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SOUNDEX()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UNHEX()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274316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20" dirty="0">
                          <a:latin typeface="Calibri"/>
                          <a:cs typeface="Calibri"/>
                        </a:rPr>
                        <a:t>ELT()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LEFT()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30" dirty="0">
                          <a:latin typeface="Calibri"/>
                          <a:cs typeface="Calibri"/>
                        </a:rPr>
                        <a:t>MATCH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REGEXP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SOUNDS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LIKE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UPPER()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855979"/>
            <a:ext cx="73888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FF0000"/>
                </a:solidFill>
              </a:rPr>
              <a:t>Tipuri </a:t>
            </a:r>
            <a:r>
              <a:rPr b="1" spc="-5" dirty="0">
                <a:solidFill>
                  <a:srgbClr val="FF0000"/>
                </a:solidFill>
              </a:rPr>
              <a:t>de </a:t>
            </a:r>
            <a:r>
              <a:rPr b="1" spc="-25" dirty="0">
                <a:solidFill>
                  <a:srgbClr val="FF0000"/>
                </a:solidFill>
              </a:rPr>
              <a:t>date</a:t>
            </a:r>
            <a:r>
              <a:rPr b="1" spc="-50" dirty="0">
                <a:solidFill>
                  <a:srgbClr val="FF0000"/>
                </a:solidFill>
              </a:rPr>
              <a:t> </a:t>
            </a:r>
            <a:r>
              <a:rPr b="1" spc="-10" dirty="0">
                <a:solidFill>
                  <a:srgbClr val="FF0000"/>
                </a:solidFill>
              </a:rPr>
              <a:t>calendaristice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13244" y="1606677"/>
          <a:ext cx="11350156" cy="4805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75078"/>
                <a:gridCol w="5675078"/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b="1" spc="-5" dirty="0">
                          <a:solidFill>
                            <a:srgbClr val="335B74"/>
                          </a:solidFill>
                          <a:latin typeface="Arial" pitchFamily="34" charset="0"/>
                          <a:cs typeface="Arial" pitchFamily="34" charset="0"/>
                        </a:rPr>
                        <a:t>Tipuri </a:t>
                      </a:r>
                      <a:r>
                        <a:rPr sz="2000" b="1" dirty="0">
                          <a:solidFill>
                            <a:srgbClr val="335B74"/>
                          </a:solidFill>
                          <a:latin typeface="Arial" pitchFamily="34" charset="0"/>
                          <a:cs typeface="Arial" pitchFamily="34" charset="0"/>
                        </a:rPr>
                        <a:t>de </a:t>
                      </a:r>
                      <a:r>
                        <a:rPr sz="2000" b="1" spc="-10" dirty="0">
                          <a:solidFill>
                            <a:srgbClr val="335B74"/>
                          </a:solidFill>
                          <a:latin typeface="Arial" pitchFamily="34" charset="0"/>
                          <a:cs typeface="Arial" pitchFamily="34" charset="0"/>
                        </a:rPr>
                        <a:t>Date</a:t>
                      </a:r>
                      <a:r>
                        <a:rPr sz="2000" b="1" spc="-65" dirty="0">
                          <a:solidFill>
                            <a:srgbClr val="335B74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335B74"/>
                          </a:solidFill>
                          <a:latin typeface="Arial" pitchFamily="34" charset="0"/>
                          <a:cs typeface="Arial" pitchFamily="34" charset="0"/>
                        </a:rPr>
                        <a:t>Calendaristice</a:t>
                      </a:r>
                      <a:endParaRPr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  <a:tc>
                  <a:txBody>
                    <a:bodyPr/>
                    <a:lstStyle/>
                    <a:p>
                      <a:pPr marL="9201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b="1" spc="-10" dirty="0">
                          <a:solidFill>
                            <a:srgbClr val="335B74"/>
                          </a:solidFill>
                          <a:latin typeface="Arial" pitchFamily="34" charset="0"/>
                          <a:cs typeface="Arial" pitchFamily="34" charset="0"/>
                        </a:rPr>
                        <a:t>Format </a:t>
                      </a:r>
                      <a:r>
                        <a:rPr sz="2000" b="1" dirty="0">
                          <a:solidFill>
                            <a:srgbClr val="335B74"/>
                          </a:solidFill>
                          <a:latin typeface="Arial" pitchFamily="34" charset="0"/>
                          <a:cs typeface="Arial" pitchFamily="34" charset="0"/>
                        </a:rPr>
                        <a:t>/ </a:t>
                      </a:r>
                      <a:r>
                        <a:rPr sz="2000" b="1" spc="-20" dirty="0">
                          <a:solidFill>
                            <a:srgbClr val="335B74"/>
                          </a:solidFill>
                          <a:latin typeface="Arial" pitchFamily="34" charset="0"/>
                          <a:cs typeface="Arial" pitchFamily="34" charset="0"/>
                        </a:rPr>
                        <a:t>Valori</a:t>
                      </a:r>
                      <a:r>
                        <a:rPr sz="2000" b="1" spc="-30" dirty="0">
                          <a:solidFill>
                            <a:srgbClr val="335B74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335B74"/>
                          </a:solidFill>
                          <a:latin typeface="Arial" pitchFamily="34" charset="0"/>
                          <a:cs typeface="Arial" pitchFamily="34" charset="0"/>
                        </a:rPr>
                        <a:t>Posibile</a:t>
                      </a:r>
                      <a:endParaRPr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2000" spc="-35" dirty="0">
                          <a:latin typeface="Arial" pitchFamily="34" charset="0"/>
                          <a:cs typeface="Arial" pitchFamily="34" charset="0"/>
                        </a:rPr>
                        <a:t>DATE</a:t>
                      </a:r>
                      <a:endParaRPr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dirty="0">
                          <a:latin typeface="Arial" pitchFamily="34" charset="0"/>
                          <a:cs typeface="Arial" pitchFamily="34" charset="0"/>
                        </a:rPr>
                        <a:t>’YYYY-MM-DD’</a:t>
                      </a:r>
                      <a:endParaRPr sz="200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Arial" pitchFamily="34" charset="0"/>
                          <a:cs typeface="Arial" pitchFamily="34" charset="0"/>
                        </a:rPr>
                        <a:t>’1000-01-01’ </a:t>
                      </a:r>
                      <a:r>
                        <a:rPr sz="2000" spc="5" dirty="0">
                          <a:latin typeface="Arial" pitchFamily="34" charset="0"/>
                          <a:cs typeface="Arial" pitchFamily="34" charset="0"/>
                        </a:rPr>
                        <a:t>→</a:t>
                      </a:r>
                      <a:r>
                        <a:rPr sz="2000" spc="-5" dirty="0">
                          <a:latin typeface="Arial" pitchFamily="34" charset="0"/>
                          <a:cs typeface="Arial" pitchFamily="34" charset="0"/>
                        </a:rPr>
                        <a:t> ’9999-12-31’</a:t>
                      </a:r>
                      <a:endParaRPr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7315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0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2000" spc="-15" dirty="0">
                          <a:latin typeface="Arial" pitchFamily="34" charset="0"/>
                          <a:cs typeface="Arial" pitchFamily="34" charset="0"/>
                        </a:rPr>
                        <a:t>DATETIME[(fsp)]</a:t>
                      </a:r>
                      <a:endParaRPr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dirty="0">
                          <a:latin typeface="Arial" pitchFamily="34" charset="0"/>
                          <a:cs typeface="Arial" pitchFamily="34" charset="0"/>
                        </a:rPr>
                        <a:t>’YYYY-MM-DD</a:t>
                      </a:r>
                      <a:r>
                        <a:rPr sz="2000" spc="-1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2000" spc="-5" dirty="0">
                          <a:latin typeface="Arial" pitchFamily="34" charset="0"/>
                          <a:cs typeface="Arial" pitchFamily="34" charset="0"/>
                        </a:rPr>
                        <a:t>HH:MM:SS[.fraction]’</a:t>
                      </a:r>
                      <a:endParaRPr sz="200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Arial" pitchFamily="34" charset="0"/>
                          <a:cs typeface="Arial" pitchFamily="34" charset="0"/>
                        </a:rPr>
                        <a:t>’1000-01-01 00:00:00.000000’ </a:t>
                      </a:r>
                      <a:r>
                        <a:rPr sz="2000" dirty="0">
                          <a:latin typeface="Arial" pitchFamily="34" charset="0"/>
                          <a:cs typeface="Arial" pitchFamily="34" charset="0"/>
                        </a:rPr>
                        <a:t>→</a:t>
                      </a:r>
                      <a:r>
                        <a:rPr sz="2000" spc="6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2000" spc="-5" dirty="0">
                          <a:latin typeface="Arial" pitchFamily="34" charset="0"/>
                          <a:cs typeface="Arial" pitchFamily="34" charset="0"/>
                        </a:rPr>
                        <a:t>’9999-12-31</a:t>
                      </a:r>
                      <a:endParaRPr sz="200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Arial" pitchFamily="34" charset="0"/>
                          <a:cs typeface="Arial" pitchFamily="34" charset="0"/>
                        </a:rPr>
                        <a:t>23:59:59.999999’</a:t>
                      </a:r>
                      <a:endParaRPr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0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2000" spc="-15" dirty="0">
                          <a:latin typeface="Arial" pitchFamily="34" charset="0"/>
                          <a:cs typeface="Arial" pitchFamily="34" charset="0"/>
                        </a:rPr>
                        <a:t>TIMESTAMP[(fsp)]</a:t>
                      </a:r>
                      <a:endParaRPr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6635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dirty="0">
                          <a:latin typeface="Arial" pitchFamily="34" charset="0"/>
                          <a:cs typeface="Arial" pitchFamily="34" charset="0"/>
                        </a:rPr>
                        <a:t>’YYYY-MM-DD </a:t>
                      </a:r>
                      <a:r>
                        <a:rPr sz="2000" spc="-5" dirty="0">
                          <a:latin typeface="Arial" pitchFamily="34" charset="0"/>
                          <a:cs typeface="Arial" pitchFamily="34" charset="0"/>
                        </a:rPr>
                        <a:t>HH:MM:SS[.fraction]’ </a:t>
                      </a:r>
                      <a:r>
                        <a:rPr sz="2000" spc="-10" dirty="0">
                          <a:latin typeface="Arial" pitchFamily="34" charset="0"/>
                          <a:cs typeface="Arial" pitchFamily="34" charset="0"/>
                        </a:rPr>
                        <a:t>UTC  </a:t>
                      </a:r>
                      <a:r>
                        <a:rPr sz="2000" spc="-5" dirty="0">
                          <a:latin typeface="Arial" pitchFamily="34" charset="0"/>
                          <a:cs typeface="Arial" pitchFamily="34" charset="0"/>
                        </a:rPr>
                        <a:t>’1970-01-01 00:00:01.000000’ </a:t>
                      </a:r>
                      <a:r>
                        <a:rPr sz="2000" dirty="0">
                          <a:latin typeface="Arial" pitchFamily="34" charset="0"/>
                          <a:cs typeface="Arial" pitchFamily="34" charset="0"/>
                        </a:rPr>
                        <a:t>→</a:t>
                      </a:r>
                      <a:r>
                        <a:rPr sz="2000" spc="8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2000" spc="-5" dirty="0">
                          <a:latin typeface="Arial" pitchFamily="34" charset="0"/>
                          <a:cs typeface="Arial" pitchFamily="34" charset="0"/>
                        </a:rPr>
                        <a:t>’2038-01-19</a:t>
                      </a:r>
                      <a:endParaRPr sz="200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Arial" pitchFamily="34" charset="0"/>
                          <a:cs typeface="Arial" pitchFamily="34" charset="0"/>
                        </a:rPr>
                        <a:t>03:14:07.999999’</a:t>
                      </a:r>
                      <a:endParaRPr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2000" spc="-5" dirty="0">
                          <a:latin typeface="Arial" pitchFamily="34" charset="0"/>
                          <a:cs typeface="Arial" pitchFamily="34" charset="0"/>
                        </a:rPr>
                        <a:t>TIME[(fsp)]</a:t>
                      </a:r>
                      <a:endParaRPr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spc="-5" dirty="0">
                          <a:latin typeface="Arial" pitchFamily="34" charset="0"/>
                          <a:cs typeface="Arial" pitchFamily="34" charset="0"/>
                        </a:rPr>
                        <a:t>’HH:MM:SS[.fraction]’</a:t>
                      </a:r>
                      <a:endParaRPr sz="200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Arial" pitchFamily="34" charset="0"/>
                          <a:cs typeface="Arial" pitchFamily="34" charset="0"/>
                        </a:rPr>
                        <a:t>’-838:59:59.000000’ </a:t>
                      </a:r>
                      <a:r>
                        <a:rPr sz="2000" dirty="0">
                          <a:latin typeface="Arial" pitchFamily="34" charset="0"/>
                          <a:cs typeface="Arial" pitchFamily="34" charset="0"/>
                        </a:rPr>
                        <a:t>→</a:t>
                      </a:r>
                      <a:r>
                        <a:rPr sz="2000" spc="3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2000" spc="-5" dirty="0">
                          <a:latin typeface="Arial" pitchFamily="34" charset="0"/>
                          <a:cs typeface="Arial" pitchFamily="34" charset="0"/>
                        </a:rPr>
                        <a:t>’838:59:59.000000’</a:t>
                      </a:r>
                      <a:endParaRPr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731519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2000" spc="-5" dirty="0">
                          <a:latin typeface="Arial" pitchFamily="34" charset="0"/>
                          <a:cs typeface="Arial" pitchFamily="34" charset="0"/>
                        </a:rPr>
                        <a:t>YEAR(2|4)]</a:t>
                      </a:r>
                      <a:endParaRPr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dirty="0">
                          <a:latin typeface="Arial" pitchFamily="34" charset="0"/>
                          <a:cs typeface="Arial" pitchFamily="34" charset="0"/>
                        </a:rPr>
                        <a:t>’YY’ /</a:t>
                      </a:r>
                      <a:r>
                        <a:rPr sz="2000" spc="-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2000" dirty="0">
                          <a:latin typeface="Arial" pitchFamily="34" charset="0"/>
                          <a:cs typeface="Arial" pitchFamily="34" charset="0"/>
                        </a:rPr>
                        <a:t>’YYYY’</a:t>
                      </a: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Arial" pitchFamily="34" charset="0"/>
                          <a:cs typeface="Arial" pitchFamily="34" charset="0"/>
                        </a:rPr>
                        <a:t>’70’ </a:t>
                      </a:r>
                      <a:r>
                        <a:rPr sz="2000" dirty="0">
                          <a:latin typeface="Arial" pitchFamily="34" charset="0"/>
                          <a:cs typeface="Arial" pitchFamily="34" charset="0"/>
                        </a:rPr>
                        <a:t>→ </a:t>
                      </a:r>
                      <a:r>
                        <a:rPr sz="2000" spc="-5" dirty="0">
                          <a:latin typeface="Arial" pitchFamily="34" charset="0"/>
                          <a:cs typeface="Arial" pitchFamily="34" charset="0"/>
                        </a:rPr>
                        <a:t>’69’ (1970 </a:t>
                      </a:r>
                      <a:r>
                        <a:rPr sz="2000" dirty="0">
                          <a:latin typeface="Arial" pitchFamily="34" charset="0"/>
                          <a:cs typeface="Arial" pitchFamily="34" charset="0"/>
                        </a:rPr>
                        <a:t>→</a:t>
                      </a:r>
                      <a:r>
                        <a:rPr sz="2000" spc="-1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2000" spc="-5" dirty="0">
                          <a:latin typeface="Arial" pitchFamily="34" charset="0"/>
                          <a:cs typeface="Arial" pitchFamily="34" charset="0"/>
                        </a:rPr>
                        <a:t>2069)</a:t>
                      </a:r>
                      <a:endParaRPr sz="2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Arial" pitchFamily="34" charset="0"/>
                          <a:cs typeface="Arial" pitchFamily="34" charset="0"/>
                        </a:rPr>
                        <a:t>’1901’ </a:t>
                      </a:r>
                      <a:r>
                        <a:rPr sz="2000" dirty="0">
                          <a:latin typeface="Arial" pitchFamily="34" charset="0"/>
                          <a:cs typeface="Arial" pitchFamily="34" charset="0"/>
                        </a:rPr>
                        <a:t>→</a:t>
                      </a:r>
                      <a:r>
                        <a:rPr sz="2000" spc="-1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2000" spc="-5" dirty="0">
                          <a:latin typeface="Arial" pitchFamily="34" charset="0"/>
                          <a:cs typeface="Arial" pitchFamily="34" charset="0"/>
                        </a:rPr>
                        <a:t>’2155’</a:t>
                      </a:r>
                      <a:endParaRPr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2215413"/>
            <a:ext cx="11146155" cy="358457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DATETIME</a:t>
            </a:r>
            <a:r>
              <a:rPr sz="2200" b="1" spc="-7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format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indicat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utilizator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marR="5080" indent="-256540">
              <a:lnSpc>
                <a:spcPct val="103600"/>
              </a:lnSpc>
              <a:spcBef>
                <a:spcPts val="204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TIMESTAMP</a:t>
            </a:r>
            <a:r>
              <a:rPr sz="2200" b="1" spc="-40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transformare </a:t>
            </a:r>
            <a:r>
              <a:rPr sz="22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automată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sz="22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UTC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(Universal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Time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Coordinated), </a:t>
            </a:r>
            <a:r>
              <a:rPr sz="2200" b="1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stocate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 număr  de secunde de la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1970-01-01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00:00:00.000000</a:t>
            </a:r>
            <a:r>
              <a:rPr sz="2200" b="1" spc="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UTC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utilizat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pentru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reține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momentul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fost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realizată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cea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recentă</a:t>
            </a:r>
            <a:r>
              <a:rPr sz="2000" spc="1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modificare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19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DEFAULT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CURRENT_TIMESTAMP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30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TIME</a:t>
            </a:r>
            <a:r>
              <a:rPr sz="2200" b="1" spc="-60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2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poate stoca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valori negative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(intervale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timp)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2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permite specificarea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fracțiunilor de secundă (ca și DATETIME, TIMESTAMP)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parametrul</a:t>
            </a:r>
            <a:r>
              <a:rPr sz="2000" spc="17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fsp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28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YEAR(2)</a:t>
            </a:r>
            <a:r>
              <a:rPr sz="2200" b="1" spc="-7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deprecated,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înlocuit cu YEAR(4)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41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sz="2000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→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69:</a:t>
            </a:r>
            <a:r>
              <a:rPr sz="2000" spc="-5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2000-2069</a:t>
            </a:r>
          </a:p>
          <a:p>
            <a:pPr marL="561340" lvl="1" indent="-247650">
              <a:lnSpc>
                <a:spcPct val="100000"/>
              </a:lnSpc>
              <a:spcBef>
                <a:spcPts val="30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70 → 99:</a:t>
            </a:r>
            <a:r>
              <a:rPr sz="2000" spc="-4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1970-1999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108178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FF0000"/>
                </a:solidFill>
              </a:rPr>
              <a:t>Tipuri </a:t>
            </a:r>
            <a:r>
              <a:rPr b="1" spc="-5" dirty="0">
                <a:solidFill>
                  <a:srgbClr val="FF0000"/>
                </a:solidFill>
              </a:rPr>
              <a:t>de </a:t>
            </a:r>
            <a:r>
              <a:rPr b="1" spc="-25" dirty="0">
                <a:solidFill>
                  <a:srgbClr val="FF0000"/>
                </a:solidFill>
              </a:rPr>
              <a:t>date </a:t>
            </a:r>
            <a:r>
              <a:rPr b="1" spc="-10" dirty="0" err="1">
                <a:solidFill>
                  <a:srgbClr val="FF0000"/>
                </a:solidFill>
              </a:rPr>
              <a:t>calendaristice</a:t>
            </a:r>
            <a:r>
              <a:rPr b="1" spc="-20" dirty="0">
                <a:solidFill>
                  <a:srgbClr val="FF0000"/>
                </a:solidFill>
              </a:rPr>
              <a:t> </a:t>
            </a:r>
            <a:r>
              <a:rPr b="1" spc="-30" dirty="0" smtClean="0">
                <a:solidFill>
                  <a:srgbClr val="FF0000"/>
                </a:solidFill>
              </a:rPr>
              <a:t>(</a:t>
            </a:r>
            <a:r>
              <a:rPr lang="en-US" b="1" spc="-30" dirty="0" err="1" smtClean="0">
                <a:solidFill>
                  <a:srgbClr val="FF0000"/>
                </a:solidFill>
              </a:rPr>
              <a:t>continuare</a:t>
            </a:r>
            <a:r>
              <a:rPr b="1" spc="-30" dirty="0" smtClean="0">
                <a:solidFill>
                  <a:srgbClr val="FF0000"/>
                </a:solidFill>
              </a:rPr>
              <a:t>)</a:t>
            </a:r>
            <a:endParaRPr b="1" spc="-3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47028" y="1588719"/>
            <a:ext cx="9556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0000CC"/>
                </a:solidFill>
                <a:latin typeface="Calibri"/>
                <a:cs typeface="Calibri"/>
              </a:rPr>
              <a:t>F</a:t>
            </a:r>
            <a:r>
              <a:rPr sz="2200" b="1" spc="-15" dirty="0">
                <a:solidFill>
                  <a:srgbClr val="0000CC"/>
                </a:solidFill>
                <a:latin typeface="Calibri"/>
                <a:cs typeface="Calibri"/>
              </a:rPr>
              <a:t>U</a:t>
            </a:r>
            <a:r>
              <a:rPr sz="2200" b="1" spc="-5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2200" b="1" spc="5" dirty="0">
                <a:solidFill>
                  <a:srgbClr val="0000CC"/>
                </a:solidFill>
                <a:latin typeface="Calibri"/>
                <a:cs typeface="Calibri"/>
              </a:rPr>
              <a:t>C</a:t>
            </a:r>
            <a:r>
              <a:rPr sz="2200" b="1" spc="-10" dirty="0">
                <a:solidFill>
                  <a:srgbClr val="0000CC"/>
                </a:solidFill>
                <a:latin typeface="Calibri"/>
                <a:cs typeface="Calibri"/>
              </a:rPr>
              <a:t>ȚII</a:t>
            </a:r>
            <a:endParaRPr sz="2200" dirty="0">
              <a:solidFill>
                <a:srgbClr val="0000CC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839799"/>
            <a:ext cx="898906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FF0000"/>
                </a:solidFill>
              </a:rPr>
              <a:t>Tipuri </a:t>
            </a:r>
            <a:r>
              <a:rPr b="1" spc="-5" dirty="0">
                <a:solidFill>
                  <a:srgbClr val="FF0000"/>
                </a:solidFill>
              </a:rPr>
              <a:t>de </a:t>
            </a:r>
            <a:r>
              <a:rPr b="1" spc="-25" dirty="0">
                <a:solidFill>
                  <a:srgbClr val="FF0000"/>
                </a:solidFill>
              </a:rPr>
              <a:t>date </a:t>
            </a:r>
            <a:r>
              <a:rPr b="1" spc="-10" dirty="0" err="1">
                <a:solidFill>
                  <a:srgbClr val="FF0000"/>
                </a:solidFill>
              </a:rPr>
              <a:t>calendaristice</a:t>
            </a:r>
            <a:r>
              <a:rPr b="1" spc="-20" dirty="0">
                <a:solidFill>
                  <a:srgbClr val="FF0000"/>
                </a:solidFill>
              </a:rPr>
              <a:t> </a:t>
            </a:r>
            <a:r>
              <a:rPr b="1" spc="-30" dirty="0" smtClean="0">
                <a:solidFill>
                  <a:srgbClr val="FF0000"/>
                </a:solidFill>
              </a:rPr>
              <a:t>(</a:t>
            </a:r>
            <a:r>
              <a:rPr lang="en-US" b="1" spc="-30" dirty="0" err="1" smtClean="0">
                <a:solidFill>
                  <a:srgbClr val="FF0000"/>
                </a:solidFill>
              </a:rPr>
              <a:t>continuare</a:t>
            </a:r>
            <a:r>
              <a:rPr b="1" spc="-30" dirty="0" smtClean="0">
                <a:solidFill>
                  <a:srgbClr val="FF0000"/>
                </a:solidFill>
              </a:rPr>
              <a:t>)</a:t>
            </a:r>
            <a:endParaRPr b="1" spc="-30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085085" y="2055241"/>
          <a:ext cx="8128000" cy="4450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39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ADDDATE()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DATEDIFF()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spc="-15" dirty="0">
                          <a:latin typeface="Calibri"/>
                          <a:cs typeface="Calibri"/>
                        </a:rPr>
                        <a:t>LOCALTIME()*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SECOND()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spc="-25" dirty="0">
                          <a:latin typeface="Calibri"/>
                          <a:cs typeface="Calibri"/>
                        </a:rPr>
                        <a:t>TO_DAYS()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ADDTIME()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spc="-30" dirty="0">
                          <a:latin typeface="Calibri"/>
                          <a:cs typeface="Calibri"/>
                        </a:rPr>
                        <a:t>DAY()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LOCALTIMESTAMP()*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STR_TO_DATE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TO_SECONDS()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CONVERT_TZ()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spc="-15" dirty="0">
                          <a:latin typeface="Calibri"/>
                          <a:cs typeface="Calibri"/>
                        </a:rPr>
                        <a:t>DAYNAME()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MAKETIME()*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SUBDATE()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UNIX_TIMESTAMP()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CURDATE()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DAYOFMONTH()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MICROSECOND()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SUBTIME()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spc="-25" dirty="0">
                          <a:latin typeface="Calibri"/>
                          <a:cs typeface="Calibri"/>
                        </a:rPr>
                        <a:t>UTC_DATE()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ADDDATE()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DATEDIFF()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15" dirty="0">
                          <a:latin typeface="Calibri"/>
                          <a:cs typeface="Calibri"/>
                        </a:rPr>
                        <a:t>LOCALTIME()*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SECOND()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25" dirty="0">
                          <a:latin typeface="Calibri"/>
                          <a:cs typeface="Calibri"/>
                        </a:rPr>
                        <a:t>TO_DAYS()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ADDTIME()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30" dirty="0">
                          <a:latin typeface="Calibri"/>
                          <a:cs typeface="Calibri"/>
                        </a:rPr>
                        <a:t>DAY()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LOCALTIMESTAMP()*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STR_TO_DATE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TO_SECONDS()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CONVERT_TZ()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15" dirty="0">
                          <a:latin typeface="Calibri"/>
                          <a:cs typeface="Calibri"/>
                        </a:rPr>
                        <a:t>DAYNAME()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MAKETIME()*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SUBDATE()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UNIX_TIMESTAMP()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CURDATE()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DAYOFMONTH()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MICROSECOND()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SUBTIME()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25" dirty="0">
                          <a:latin typeface="Calibri"/>
                          <a:cs typeface="Calibri"/>
                        </a:rPr>
                        <a:t>UTC_DATE()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15" dirty="0">
                          <a:latin typeface="Calibri"/>
                          <a:cs typeface="Calibri"/>
                        </a:rPr>
                        <a:t>ADDDATE()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DATEDIFF()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15" dirty="0">
                          <a:latin typeface="Calibri"/>
                          <a:cs typeface="Calibri"/>
                        </a:rPr>
                        <a:t>LOCALTIME()*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SECOND()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25" dirty="0">
                          <a:latin typeface="Calibri"/>
                          <a:cs typeface="Calibri"/>
                        </a:rPr>
                        <a:t>TO_DAYS()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370827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ADDTIME()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30" dirty="0">
                          <a:latin typeface="Calibri"/>
                          <a:cs typeface="Calibri"/>
                        </a:rPr>
                        <a:t>DAY()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LOCALTIMESTAMP()*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STR_TO_DATE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TO_SECONDS()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CONVERT_TZ()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15" dirty="0">
                          <a:latin typeface="Calibri"/>
                          <a:cs typeface="Calibri"/>
                        </a:rPr>
                        <a:t>DAYNAME()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MAKETIME()*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SUBDATE()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UNIX_TIMESTAMP()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CURDATE()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DAYOFMONTH()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MICROSECOND()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SUBTIME()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25" dirty="0">
                          <a:latin typeface="Calibri"/>
                          <a:cs typeface="Calibri"/>
                        </a:rPr>
                        <a:t>UTC_DATE()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2235835"/>
            <a:ext cx="11658600" cy="36195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organizare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sub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formă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baze </a:t>
            </a:r>
            <a:r>
              <a:rPr sz="2000" b="1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(=scheme) 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organizate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una sau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mai multe</a:t>
            </a:r>
            <a:r>
              <a:rPr sz="2000" b="1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7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19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fiecare bază </a:t>
            </a:r>
            <a:r>
              <a:rPr sz="19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19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 este organizată </a:t>
            </a:r>
            <a:r>
              <a:rPr sz="19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sub </a:t>
            </a:r>
            <a:r>
              <a:rPr sz="19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forma </a:t>
            </a:r>
            <a:r>
              <a:rPr sz="19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unui</a:t>
            </a:r>
            <a:r>
              <a:rPr sz="1900" b="1" spc="14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9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director</a:t>
            </a:r>
            <a:endParaRPr sz="19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949960" indent="-342900">
              <a:lnSpc>
                <a:spcPct val="100000"/>
              </a:lnSpc>
              <a:spcBef>
                <a:spcPts val="90"/>
              </a:spcBef>
              <a:buFont typeface="+mj-lt"/>
              <a:buAutoNum type="arabicPeriod"/>
            </a:pPr>
            <a:r>
              <a:rPr sz="17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7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fiecare </a:t>
            </a:r>
            <a:r>
              <a:rPr sz="17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 </a:t>
            </a:r>
            <a:r>
              <a:rPr sz="17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este </a:t>
            </a:r>
            <a:r>
              <a:rPr sz="17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reținut </a:t>
            </a:r>
            <a:r>
              <a:rPr sz="17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sub </a:t>
            </a:r>
            <a:r>
              <a:rPr sz="17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forma unui fișier .frm</a:t>
            </a:r>
            <a:r>
              <a:rPr sz="1700" b="1" spc="-3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7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sz="17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alte </a:t>
            </a:r>
            <a:r>
              <a:rPr sz="17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fișiere </a:t>
            </a:r>
            <a:r>
              <a:rPr sz="17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17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funcție </a:t>
            </a:r>
            <a:r>
              <a:rPr sz="17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17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motorul </a:t>
            </a:r>
            <a:r>
              <a:rPr sz="17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17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stocare</a:t>
            </a:r>
            <a:endParaRPr sz="17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949960" indent="-342900">
              <a:lnSpc>
                <a:spcPct val="100000"/>
              </a:lnSpc>
              <a:spcBef>
                <a:spcPts val="95"/>
              </a:spcBef>
              <a:buFont typeface="+mj-lt"/>
              <a:buAutoNum type="arabicPeriod"/>
            </a:pPr>
            <a:r>
              <a:rPr sz="1700" spc="-31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7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db.opt</a:t>
            </a:r>
            <a:r>
              <a:rPr sz="1700" b="1" spc="-60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7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17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atribute</a:t>
            </a:r>
            <a:r>
              <a:rPr sz="17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7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</a:t>
            </a:r>
            <a:r>
              <a:rPr sz="1700" b="1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7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setul</a:t>
            </a:r>
            <a:r>
              <a:rPr sz="17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7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17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7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caractere</a:t>
            </a:r>
            <a:r>
              <a:rPr sz="17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și</a:t>
            </a:r>
            <a:r>
              <a:rPr sz="17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7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modul</a:t>
            </a:r>
            <a:r>
              <a:rPr sz="17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7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17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7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asamblare</a:t>
            </a:r>
            <a:endParaRPr sz="17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6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operații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asupra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bazelor </a:t>
            </a:r>
            <a:r>
              <a:rPr sz="2000" b="1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1900" b="1" u="sng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CREATE</a:t>
            </a:r>
            <a:r>
              <a:rPr sz="1900" b="1" u="sng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900" b="1" u="sng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DATABASE</a:t>
            </a:r>
            <a:endParaRPr sz="1900" u="sng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7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1900" b="1" u="sng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ALTER </a:t>
            </a:r>
            <a:r>
              <a:rPr sz="1900" b="1" u="sng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DATABASE</a:t>
            </a:r>
            <a:endParaRPr sz="1900" u="sng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7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1900" b="1" u="sng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DROP</a:t>
            </a:r>
            <a:r>
              <a:rPr sz="1900" b="1" u="sng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DATABASE</a:t>
            </a:r>
            <a:endParaRPr sz="1900" u="sng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12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19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realizate </a:t>
            </a:r>
            <a:r>
              <a:rPr sz="19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 succes în situația în </a:t>
            </a:r>
            <a:r>
              <a:rPr sz="19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19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utilizatorul </a:t>
            </a:r>
            <a:r>
              <a:rPr sz="19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dispune de drepturile</a:t>
            </a:r>
            <a:r>
              <a:rPr sz="1900" spc="17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9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necesare</a:t>
            </a:r>
            <a:endParaRPr sz="19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7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19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dacă </a:t>
            </a:r>
            <a:r>
              <a:rPr sz="19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se specifică nici un </a:t>
            </a:r>
            <a:r>
              <a:rPr sz="19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identificator, </a:t>
            </a:r>
            <a:r>
              <a:rPr sz="19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operațiile </a:t>
            </a:r>
            <a:r>
              <a:rPr sz="19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sunt </a:t>
            </a:r>
            <a:r>
              <a:rPr sz="19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aplicate asupra bazei </a:t>
            </a:r>
            <a:r>
              <a:rPr sz="19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19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</a:t>
            </a:r>
            <a:r>
              <a:rPr sz="1900" b="1" spc="24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9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curente</a:t>
            </a:r>
            <a:endParaRPr sz="19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6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19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SHOW DATABASES</a:t>
            </a:r>
            <a:r>
              <a:rPr sz="1900" b="1" spc="-54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9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19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lista </a:t>
            </a:r>
            <a:r>
              <a:rPr sz="19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bazelor </a:t>
            </a:r>
            <a:r>
              <a:rPr sz="19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19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 </a:t>
            </a:r>
            <a:r>
              <a:rPr sz="19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pentru </a:t>
            </a:r>
            <a:r>
              <a:rPr sz="19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există </a:t>
            </a:r>
            <a:r>
              <a:rPr sz="19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privilegii (denumiri </a:t>
            </a:r>
            <a:r>
              <a:rPr sz="19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19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directoare)</a:t>
            </a:r>
            <a:endParaRPr sz="19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7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19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USE</a:t>
            </a:r>
            <a:r>
              <a:rPr sz="1900" b="1" spc="-5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9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19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specificarea bazei </a:t>
            </a:r>
            <a:r>
              <a:rPr sz="19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19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 curente </a:t>
            </a:r>
            <a:r>
              <a:rPr sz="19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sz="19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19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sz="1900" b="1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referă </a:t>
            </a:r>
            <a:r>
              <a:rPr sz="1900" b="1" spc="-15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toate</a:t>
            </a:r>
            <a:r>
              <a:rPr sz="19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900" b="1" spc="-1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operațiile</a:t>
            </a:r>
            <a:endParaRPr sz="19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107416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20" dirty="0">
                <a:solidFill>
                  <a:srgbClr val="FF0000"/>
                </a:solidFill>
              </a:rPr>
              <a:t>Operații </a:t>
            </a:r>
            <a:r>
              <a:rPr b="1" spc="-5" dirty="0">
                <a:solidFill>
                  <a:srgbClr val="FF0000"/>
                </a:solidFill>
              </a:rPr>
              <a:t>de </a:t>
            </a:r>
            <a:r>
              <a:rPr b="1" spc="-20" dirty="0">
                <a:solidFill>
                  <a:srgbClr val="FF0000"/>
                </a:solidFill>
              </a:rPr>
              <a:t>definire </a:t>
            </a:r>
            <a:r>
              <a:rPr b="1" spc="-5" dirty="0">
                <a:solidFill>
                  <a:srgbClr val="FF0000"/>
                </a:solidFill>
              </a:rPr>
              <a:t>a </a:t>
            </a:r>
            <a:r>
              <a:rPr b="1" spc="-15" dirty="0">
                <a:solidFill>
                  <a:srgbClr val="FF0000"/>
                </a:solidFill>
              </a:rPr>
              <a:t>datelor </a:t>
            </a:r>
            <a:r>
              <a:rPr b="1" spc="-5" dirty="0">
                <a:solidFill>
                  <a:srgbClr val="FF0000"/>
                </a:solidFill>
              </a:rPr>
              <a:t>în</a:t>
            </a:r>
            <a:r>
              <a:rPr b="1" spc="-10" dirty="0">
                <a:solidFill>
                  <a:srgbClr val="FF0000"/>
                </a:solidFill>
              </a:rPr>
              <a:t> </a:t>
            </a:r>
            <a:r>
              <a:rPr b="1" spc="-5" dirty="0">
                <a:solidFill>
                  <a:srgbClr val="FF0000"/>
                </a:solidFill>
              </a:rPr>
              <a:t>MySQL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1447800"/>
            <a:ext cx="7010400" cy="5167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SGBD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sistem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programe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pentru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facilitarea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accesului la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date,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într-un mod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transparent </a:t>
            </a:r>
            <a:r>
              <a:rPr sz="2200" b="1" spc="-1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pentru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sz="2200" b="1" spc="-1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utilizator</a:t>
            </a:r>
            <a:r>
              <a:rPr lang="ro-MO" sz="2200" b="1" spc="-1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ce facilitează utilizatorul la: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770890" lvl="1" indent="-457200">
              <a:lnSpc>
                <a:spcPct val="100000"/>
              </a:lnSpc>
              <a:spcBef>
                <a:spcPts val="309"/>
              </a:spcBef>
              <a:buClr>
                <a:srgbClr val="2583C5"/>
              </a:buClr>
              <a:buFont typeface="+mj-lt"/>
              <a:buAutoNum type="arabicPeriod"/>
              <a:tabLst>
                <a:tab pos="561340" algn="l"/>
                <a:tab pos="561975" algn="l"/>
              </a:tabLst>
            </a:pPr>
            <a:r>
              <a:rPr sz="2000" b="1" spc="-10" dirty="0">
                <a:latin typeface="Arial" pitchFamily="34" charset="0"/>
                <a:cs typeface="Arial" pitchFamily="34" charset="0"/>
              </a:rPr>
              <a:t>definirea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structurii </a:t>
            </a:r>
            <a:r>
              <a:rPr sz="2000" b="1" spc="-10" dirty="0">
                <a:latin typeface="Arial" pitchFamily="34" charset="0"/>
                <a:cs typeface="Arial" pitchFamily="34" charset="0"/>
              </a:rPr>
              <a:t>bazei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de</a:t>
            </a:r>
            <a:r>
              <a:rPr sz="2000" b="1" spc="35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>
                <a:latin typeface="Arial" pitchFamily="34" charset="0"/>
                <a:cs typeface="Arial" pitchFamily="34" charset="0"/>
              </a:rPr>
              <a:t>date</a:t>
            </a:r>
            <a:endParaRPr sz="2000" b="1" dirty="0">
              <a:latin typeface="Arial" pitchFamily="34" charset="0"/>
              <a:cs typeface="Arial" pitchFamily="34" charset="0"/>
            </a:endParaRPr>
          </a:p>
          <a:p>
            <a:pPr marL="770890" lvl="1" indent="-45720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+mj-lt"/>
              <a:buAutoNum type="arabicPeriod"/>
              <a:tabLst>
                <a:tab pos="561340" algn="l"/>
                <a:tab pos="561975" algn="l"/>
              </a:tabLst>
            </a:pPr>
            <a:r>
              <a:rPr sz="2000" b="1" spc="-5" dirty="0">
                <a:latin typeface="Arial" pitchFamily="34" charset="0"/>
                <a:cs typeface="Arial" pitchFamily="34" charset="0"/>
              </a:rPr>
              <a:t>popularea </a:t>
            </a:r>
            <a:r>
              <a:rPr sz="2000" b="1" dirty="0">
                <a:latin typeface="Arial" pitchFamily="34" charset="0"/>
                <a:cs typeface="Arial" pitchFamily="34" charset="0"/>
              </a:rPr>
              <a:t>cu</a:t>
            </a:r>
            <a:r>
              <a:rPr sz="2000" b="1" spc="-25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>
                <a:latin typeface="Arial" pitchFamily="34" charset="0"/>
                <a:cs typeface="Arial" pitchFamily="34" charset="0"/>
              </a:rPr>
              <a:t>informații</a:t>
            </a:r>
            <a:endParaRPr sz="2000" b="1" dirty="0">
              <a:latin typeface="Arial" pitchFamily="34" charset="0"/>
              <a:cs typeface="Arial" pitchFamily="34" charset="0"/>
            </a:endParaRPr>
          </a:p>
          <a:p>
            <a:pPr marL="770890" lvl="1" indent="-45720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+mj-lt"/>
              <a:buAutoNum type="arabicPeriod"/>
              <a:tabLst>
                <a:tab pos="561340" algn="l"/>
                <a:tab pos="561975" algn="l"/>
              </a:tabLst>
            </a:pPr>
            <a:r>
              <a:rPr sz="2000" b="1" spc="-10" dirty="0">
                <a:latin typeface="Arial" pitchFamily="34" charset="0"/>
                <a:cs typeface="Arial" pitchFamily="34" charset="0"/>
              </a:rPr>
              <a:t>utilizarea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(manipularea) </a:t>
            </a:r>
            <a:r>
              <a:rPr sz="2000" b="1" spc="-10" dirty="0">
                <a:latin typeface="Arial" pitchFamily="34" charset="0"/>
                <a:cs typeface="Arial" pitchFamily="34" charset="0"/>
              </a:rPr>
              <a:t>bazei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de </a:t>
            </a:r>
            <a:r>
              <a:rPr sz="2000" b="1" spc="-10" dirty="0">
                <a:latin typeface="Arial" pitchFamily="34" charset="0"/>
                <a:cs typeface="Arial" pitchFamily="34" charset="0"/>
              </a:rPr>
              <a:t>date </a:t>
            </a:r>
            <a:r>
              <a:rPr sz="2000" b="1" dirty="0">
                <a:latin typeface="Arial" pitchFamily="34" charset="0"/>
                <a:cs typeface="Arial" pitchFamily="34" charset="0"/>
              </a:rPr>
              <a:t>– </a:t>
            </a:r>
            <a:r>
              <a:rPr sz="2000" b="1" spc="-15" dirty="0">
                <a:latin typeface="Arial" pitchFamily="34" charset="0"/>
                <a:cs typeface="Arial" pitchFamily="34" charset="0"/>
              </a:rPr>
              <a:t>interogări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pentru </a:t>
            </a:r>
            <a:r>
              <a:rPr sz="2000" b="1" spc="-15" dirty="0">
                <a:latin typeface="Arial" pitchFamily="34" charset="0"/>
                <a:cs typeface="Arial" pitchFamily="34" charset="0"/>
              </a:rPr>
              <a:t>regăsirea </a:t>
            </a:r>
            <a:r>
              <a:rPr sz="2000" b="1" spc="-10" dirty="0">
                <a:latin typeface="Arial" pitchFamily="34" charset="0"/>
                <a:cs typeface="Arial" pitchFamily="34" charset="0"/>
              </a:rPr>
              <a:t>informației </a:t>
            </a:r>
            <a:r>
              <a:rPr sz="2000" b="1" dirty="0">
                <a:latin typeface="Arial" pitchFamily="34" charset="0"/>
                <a:cs typeface="Arial" pitchFamily="34" charset="0"/>
              </a:rPr>
              <a:t>+ </a:t>
            </a:r>
            <a:r>
              <a:rPr sz="2000" b="1" spc="-10" dirty="0">
                <a:latin typeface="Arial" pitchFamily="34" charset="0"/>
                <a:cs typeface="Arial" pitchFamily="34" charset="0"/>
              </a:rPr>
              <a:t>generarea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de</a:t>
            </a:r>
            <a:r>
              <a:rPr sz="2000" b="1" spc="275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>
                <a:latin typeface="Arial" pitchFamily="34" charset="0"/>
                <a:cs typeface="Arial" pitchFamily="34" charset="0"/>
              </a:rPr>
              <a:t>rapoarte</a:t>
            </a:r>
            <a:endParaRPr sz="2000" b="1" dirty="0">
              <a:latin typeface="Arial" pitchFamily="34" charset="0"/>
              <a:cs typeface="Arial" pitchFamily="34" charset="0"/>
            </a:endParaRPr>
          </a:p>
          <a:p>
            <a:pPr marL="770890" lvl="1" indent="-45720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+mj-lt"/>
              <a:buAutoNum type="arabicPeriod"/>
              <a:tabLst>
                <a:tab pos="561340" algn="l"/>
                <a:tab pos="561975" algn="l"/>
              </a:tabLst>
            </a:pPr>
            <a:r>
              <a:rPr lang="ro-MO" sz="2000" b="1" spc="-5" dirty="0" smtClean="0">
                <a:latin typeface="Arial" pitchFamily="34" charset="0"/>
                <a:cs typeface="Arial" pitchFamily="34" charset="0"/>
              </a:rPr>
              <a:t>uilizarea </a:t>
            </a:r>
            <a:r>
              <a:rPr sz="2000" b="1" spc="-5" dirty="0" err="1" smtClean="0">
                <a:latin typeface="Arial" pitchFamily="34" charset="0"/>
                <a:cs typeface="Arial" pitchFamily="34" charset="0"/>
              </a:rPr>
              <a:t>mecanisme</a:t>
            </a:r>
            <a:r>
              <a:rPr lang="ro-MO" sz="2000" b="1" spc="-5" dirty="0" smtClean="0">
                <a:latin typeface="Arial" pitchFamily="34" charset="0"/>
                <a:cs typeface="Arial" pitchFamily="34" charset="0"/>
              </a:rPr>
              <a:t>lor</a:t>
            </a:r>
            <a:r>
              <a:rPr sz="2000" b="1" spc="-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de</a:t>
            </a:r>
            <a:r>
              <a:rPr sz="2000" b="1" spc="10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>
                <a:latin typeface="Arial" pitchFamily="34" charset="0"/>
                <a:cs typeface="Arial" pitchFamily="34" charset="0"/>
              </a:rPr>
              <a:t>securitate</a:t>
            </a:r>
            <a:endParaRPr sz="2000" b="1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2583C5"/>
              </a:buClr>
              <a:buFont typeface="Wingdings"/>
              <a:buChar char=""/>
            </a:pPr>
            <a:endParaRPr sz="3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SBD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= SGBD +</a:t>
            </a:r>
            <a:r>
              <a:rPr sz="2200" spc="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(meta-)date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marR="342265" lvl="1" indent="-247650">
              <a:lnSpc>
                <a:spcPct val="100000"/>
              </a:lnSpc>
              <a:spcBef>
                <a:spcPts val="31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dicționarul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structura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tabelelor (definiții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constrângeri),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rutine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stocate,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triggere,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vizualizări, 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indecși,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diverși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parametri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000" spc="6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lucru</a:t>
            </a:r>
          </a:p>
          <a:p>
            <a:pPr marL="561340" lvl="1" indent="-247650">
              <a:lnSpc>
                <a:spcPct val="100000"/>
              </a:lnSpc>
              <a:spcBef>
                <a:spcPts val="29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specializare: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paralele,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mobile, spațiale,</a:t>
            </a:r>
            <a:r>
              <a:rPr sz="2000" spc="9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multimedia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533400"/>
            <a:ext cx="78460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FF0000"/>
                </a:solidFill>
              </a:rPr>
              <a:t>SBD </a:t>
            </a:r>
            <a:r>
              <a:rPr b="1" spc="-10" dirty="0">
                <a:solidFill>
                  <a:srgbClr val="FF0000"/>
                </a:solidFill>
              </a:rPr>
              <a:t>vs. </a:t>
            </a:r>
            <a:r>
              <a:rPr b="1" spc="-5" dirty="0">
                <a:solidFill>
                  <a:srgbClr val="FF0000"/>
                </a:solidFill>
              </a:rPr>
              <a:t>SGBD</a:t>
            </a:r>
            <a:r>
              <a:rPr b="1" spc="-30" dirty="0">
                <a:solidFill>
                  <a:srgbClr val="FF0000"/>
                </a:solidFill>
              </a:rPr>
              <a:t> </a:t>
            </a:r>
            <a:r>
              <a:rPr b="1" spc="-15" dirty="0">
                <a:solidFill>
                  <a:srgbClr val="FF0000"/>
                </a:solidFill>
              </a:rPr>
              <a:t>(recapitulare)</a:t>
            </a:r>
          </a:p>
        </p:txBody>
      </p:sp>
      <p:sp>
        <p:nvSpPr>
          <p:cNvPr id="7" name="object 2"/>
          <p:cNvSpPr/>
          <p:nvPr/>
        </p:nvSpPr>
        <p:spPr>
          <a:xfrm>
            <a:off x="7162800" y="685800"/>
            <a:ext cx="4876800" cy="586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7416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20" dirty="0">
                <a:solidFill>
                  <a:srgbClr val="FF0000"/>
                </a:solidFill>
              </a:rPr>
              <a:t>Operații </a:t>
            </a:r>
            <a:r>
              <a:rPr b="1" spc="-5" dirty="0">
                <a:solidFill>
                  <a:srgbClr val="FF0000"/>
                </a:solidFill>
              </a:rPr>
              <a:t>de </a:t>
            </a:r>
            <a:r>
              <a:rPr lang="ro-MO" b="1" spc="-20" dirty="0" smtClean="0">
                <a:solidFill>
                  <a:srgbClr val="FF0000"/>
                </a:solidFill>
              </a:rPr>
              <a:t>conectare la BD </a:t>
            </a:r>
            <a:r>
              <a:rPr b="1" spc="-5" dirty="0" err="1" smtClean="0">
                <a:solidFill>
                  <a:srgbClr val="FF0000"/>
                </a:solidFill>
              </a:rPr>
              <a:t>MySQL</a:t>
            </a:r>
            <a:r>
              <a:rPr lang="ro-MO" b="1" spc="-5" dirty="0" smtClean="0">
                <a:solidFill>
                  <a:srgbClr val="FF0000"/>
                </a:solidFill>
              </a:rPr>
              <a:t> /MySQLi</a:t>
            </a:r>
            <a:endParaRPr b="1" spc="-5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27860" t="29281" r="33454" b="10196"/>
          <a:stretch>
            <a:fillRect/>
          </a:stretch>
        </p:blipFill>
        <p:spPr bwMode="auto">
          <a:xfrm>
            <a:off x="6629400" y="1219200"/>
            <a:ext cx="5381531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l="26391" t="33464" r="25282" b="12410"/>
          <a:stretch>
            <a:fillRect/>
          </a:stretch>
        </p:blipFill>
        <p:spPr bwMode="auto">
          <a:xfrm>
            <a:off x="457200" y="1295400"/>
            <a:ext cx="6248400" cy="556260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990600"/>
            <a:ext cx="11506200" cy="6029086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7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GRANT … </a:t>
            </a:r>
            <a:r>
              <a:rPr sz="2000" b="1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sz="2000" b="1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REVOKE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sz="2000" b="1" spc="4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FROM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marR="5080" lvl="1" indent="-247650">
              <a:lnSpc>
                <a:spcPct val="103499"/>
              </a:lnSpc>
              <a:spcBef>
                <a:spcPts val="259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utilizatorul</a:t>
            </a:r>
            <a:r>
              <a:rPr sz="2000" spc="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trebuie</a:t>
            </a:r>
            <a:r>
              <a:rPr sz="20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să</a:t>
            </a:r>
            <a:r>
              <a:rPr sz="20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dețină</a:t>
            </a:r>
            <a:r>
              <a:rPr sz="20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privilegiile</a:t>
            </a:r>
            <a:r>
              <a:rPr sz="2000" spc="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GRANT</a:t>
            </a:r>
            <a:r>
              <a:rPr sz="2000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OPTION</a:t>
            </a:r>
            <a:r>
              <a:rPr sz="2000" spc="-75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sz="2000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REVOKE</a:t>
            </a:r>
            <a:r>
              <a:rPr sz="2000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OPTION</a:t>
            </a:r>
            <a:r>
              <a:rPr sz="2000" spc="-7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MO" sz="2000" spc="-73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                  </a:t>
            </a:r>
            <a:r>
              <a:rPr lang="ro-MO" sz="2000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ș</a:t>
            </a:r>
            <a:r>
              <a:rPr sz="2000" spc="-5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2000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drepturile</a:t>
            </a:r>
            <a:r>
              <a:rPr sz="2000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acces</a:t>
            </a:r>
            <a:r>
              <a:rPr sz="2000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 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</a:t>
            </a:r>
            <a:r>
              <a:rPr sz="2000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referă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tipuri de</a:t>
            </a:r>
            <a:r>
              <a:rPr sz="2000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privilegii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064260" indent="-457200">
              <a:lnSpc>
                <a:spcPct val="100000"/>
              </a:lnSpc>
              <a:spcBef>
                <a:spcPts val="235"/>
              </a:spcBef>
              <a:buFont typeface="+mj-lt"/>
              <a:buAutoNum type="arabicPeriod"/>
            </a:pPr>
            <a:r>
              <a:rPr sz="20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globale</a:t>
            </a:r>
            <a:r>
              <a:rPr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ON</a:t>
            </a:r>
            <a:r>
              <a:rPr sz="2000" spc="-4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*.*: tabela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mysql.user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064260" indent="-45720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sz="2000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nivel 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bază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ON</a:t>
            </a:r>
            <a:r>
              <a:rPr sz="2000" spc="-36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database.*: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tabela mysql.db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064260" indent="-45720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sz="2000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nivel de tabel ON</a:t>
            </a:r>
            <a:r>
              <a:rPr sz="2000" spc="-4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database.table: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tabela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mysql.tables_priv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064260" indent="-45720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sz="2000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nivel de atribut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unui tabel ON</a:t>
            </a:r>
            <a:r>
              <a:rPr sz="2000" spc="-3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database.table[attribute]: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tabela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mysql.columns_priv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064260" indent="-45720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sz="2000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ALL</a:t>
            </a:r>
            <a:r>
              <a:rPr sz="2000" spc="-94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toate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drepturile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acces disponibile pentru nivelul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respective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marR="71120" indent="-256540">
              <a:lnSpc>
                <a:spcPct val="100000"/>
              </a:lnSpc>
              <a:spcBef>
                <a:spcPts val="360"/>
              </a:spcBef>
              <a:buClr>
                <a:srgbClr val="27CED6"/>
              </a:buClr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pot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specificate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drepturi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acces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pentru obiecte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există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încă, drepturile respective fiind 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aplicabile din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momentul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sunt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create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obiectele </a:t>
            </a:r>
            <a:r>
              <a:rPr sz="2000" spc="-5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</a:t>
            </a:r>
            <a:r>
              <a:rPr sz="2000" spc="114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2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cauză</a:t>
            </a:r>
            <a:endParaRPr lang="ro-MO" sz="2000" spc="-2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marR="71120" indent="-256540">
              <a:lnSpc>
                <a:spcPct val="100000"/>
              </a:lnSpc>
              <a:spcBef>
                <a:spcPts val="360"/>
              </a:spcBef>
              <a:buClr>
                <a:srgbClr val="27CED6"/>
              </a:buClr>
              <a:tabLst>
                <a:tab pos="268605" algn="l"/>
                <a:tab pos="269240" algn="l"/>
              </a:tabLst>
            </a:pPr>
            <a:r>
              <a:rPr lang="ro-MO" sz="2000" spc="-2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	Ex. </a:t>
            </a:r>
            <a:r>
              <a:rPr lang="en-US" sz="2000" dirty="0" err="1" smtClean="0"/>
              <a:t>mysql</a:t>
            </a:r>
            <a:r>
              <a:rPr lang="en-US" sz="2000" dirty="0" smtClean="0"/>
              <a:t>&gt; show grants for '</a:t>
            </a:r>
            <a:r>
              <a:rPr lang="en-US" sz="2000" dirty="0" err="1" smtClean="0"/>
              <a:t>phpmyadmin'@'localhost</a:t>
            </a:r>
            <a:r>
              <a:rPr lang="en-US" sz="2000" dirty="0" smtClean="0"/>
              <a:t>'; </a:t>
            </a:r>
          </a:p>
          <a:p>
            <a:pPr marL="719138" fontAlgn="base"/>
            <a:r>
              <a:rPr lang="en-US" sz="2000" dirty="0" err="1" smtClean="0"/>
              <a:t>mysql</a:t>
            </a:r>
            <a:r>
              <a:rPr lang="en-US" sz="2000" dirty="0" smtClean="0"/>
              <a:t>&gt; GRANT SELECT, INSERT, DELETE, UPDATE ON Users TO '</a:t>
            </a:r>
            <a:r>
              <a:rPr lang="en-US" sz="2000" dirty="0" err="1" smtClean="0"/>
              <a:t>Amit'@'localhost</a:t>
            </a:r>
            <a:r>
              <a:rPr lang="en-US" sz="2000" dirty="0" smtClean="0"/>
              <a:t>; </a:t>
            </a:r>
            <a:endParaRPr lang="ro-MO" sz="2000" dirty="0" smtClean="0"/>
          </a:p>
          <a:p>
            <a:pPr marL="719138" fontAlgn="base"/>
            <a:r>
              <a:rPr lang="en-US" sz="2000" dirty="0" err="1" smtClean="0"/>
              <a:t>mysql</a:t>
            </a:r>
            <a:r>
              <a:rPr lang="en-US" sz="2000" dirty="0" smtClean="0"/>
              <a:t>&gt; GRANT ALL PRIVILEGES ON `</a:t>
            </a:r>
            <a:r>
              <a:rPr lang="en-US" sz="2000" dirty="0" err="1" smtClean="0"/>
              <a:t>phpmyadmin</a:t>
            </a:r>
            <a:r>
              <a:rPr lang="en-US" sz="2000" dirty="0" smtClean="0"/>
              <a:t>`.* TO '</a:t>
            </a:r>
            <a:r>
              <a:rPr lang="en-US" sz="2000" dirty="0" err="1" smtClean="0"/>
              <a:t>phpmyadmin'@'localhost</a:t>
            </a:r>
            <a:r>
              <a:rPr lang="en-US" sz="2000" dirty="0" smtClean="0"/>
              <a:t>' </a:t>
            </a:r>
          </a:p>
          <a:p>
            <a:pPr marL="719138" fontAlgn="base"/>
            <a:r>
              <a:rPr lang="en-US" sz="2000" dirty="0" err="1" smtClean="0"/>
              <a:t>mysql</a:t>
            </a:r>
            <a:r>
              <a:rPr lang="en-US" sz="2000" dirty="0" smtClean="0"/>
              <a:t>&gt; REVOKE SELECT, INSERT, DELETE, UPDATE ON Users TO '</a:t>
            </a:r>
            <a:r>
              <a:rPr lang="en-US" sz="2000" dirty="0" err="1" smtClean="0"/>
              <a:t>Amit'@'localhost</a:t>
            </a:r>
            <a:r>
              <a:rPr lang="en-US" sz="2000" dirty="0" smtClean="0"/>
              <a:t>; </a:t>
            </a:r>
            <a:endParaRPr lang="ro-MO" sz="2000" dirty="0" smtClean="0"/>
          </a:p>
          <a:p>
            <a:pPr marL="719138" fontAlgn="base"/>
            <a:r>
              <a:rPr lang="en-US" sz="2000" dirty="0" err="1" smtClean="0"/>
              <a:t>mysql</a:t>
            </a:r>
            <a:r>
              <a:rPr lang="en-US" sz="2000" dirty="0" smtClean="0"/>
              <a:t>&gt; REVOKE ALL PRIVILEGES ON phpmyadmin.* FROM '</a:t>
            </a:r>
            <a:r>
              <a:rPr lang="en-US" sz="2000" dirty="0" err="1" smtClean="0"/>
              <a:t>phpmyadmin'@'localhost</a:t>
            </a:r>
            <a:r>
              <a:rPr lang="en-US" sz="2000" dirty="0" smtClean="0"/>
              <a:t>';</a:t>
            </a:r>
          </a:p>
          <a:p>
            <a:pPr marL="719138" fontAlgn="base"/>
            <a:r>
              <a:rPr lang="en-US" sz="2000" dirty="0" err="1" smtClean="0"/>
              <a:t>mysql</a:t>
            </a:r>
            <a:r>
              <a:rPr lang="en-US" sz="2000" dirty="0" smtClean="0"/>
              <a:t>&gt; DROP USER '</a:t>
            </a:r>
            <a:r>
              <a:rPr lang="en-US" sz="2000" dirty="0" err="1" smtClean="0"/>
              <a:t>phpmyadmin'@'localhost</a:t>
            </a:r>
            <a:r>
              <a:rPr lang="en-US" sz="2000" dirty="0" smtClean="0"/>
              <a:t>';</a:t>
            </a:r>
          </a:p>
          <a:p>
            <a:pPr marL="268605" marR="71120" indent="-256540">
              <a:lnSpc>
                <a:spcPct val="100000"/>
              </a:lnSpc>
              <a:spcBef>
                <a:spcPts val="360"/>
              </a:spcBef>
              <a:buClr>
                <a:srgbClr val="27CED6"/>
              </a:buClr>
              <a:buFont typeface="Arial"/>
              <a:buChar char="•"/>
              <a:tabLst>
                <a:tab pos="268605" algn="l"/>
                <a:tab pos="269240" algn="l"/>
              </a:tabLst>
            </a:pP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457200"/>
            <a:ext cx="102082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5" dirty="0">
                <a:solidFill>
                  <a:srgbClr val="FF0000"/>
                </a:solidFill>
              </a:rPr>
              <a:t>Specificarea </a:t>
            </a:r>
            <a:r>
              <a:rPr b="1" spc="-10" dirty="0">
                <a:solidFill>
                  <a:srgbClr val="FF0000"/>
                </a:solidFill>
              </a:rPr>
              <a:t>drepturilor </a:t>
            </a:r>
            <a:r>
              <a:rPr b="1" spc="-5" dirty="0">
                <a:solidFill>
                  <a:srgbClr val="FF0000"/>
                </a:solidFill>
              </a:rPr>
              <a:t>de acces în</a:t>
            </a:r>
            <a:r>
              <a:rPr b="1" spc="20" dirty="0">
                <a:solidFill>
                  <a:srgbClr val="FF0000"/>
                </a:solidFill>
              </a:rPr>
              <a:t> </a:t>
            </a:r>
            <a:r>
              <a:rPr b="1" spc="-5" dirty="0">
                <a:solidFill>
                  <a:srgbClr val="FF0000"/>
                </a:solidFill>
              </a:rPr>
              <a:t>MySQL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2264790"/>
            <a:ext cx="11012932" cy="280192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87020" marR="5080" indent="-287020">
              <a:lnSpc>
                <a:spcPts val="2300"/>
              </a:lnSpc>
              <a:spcBef>
                <a:spcPts val="204"/>
              </a:spcBef>
              <a:buSzPct val="122222"/>
              <a:buFont typeface="Calibri"/>
              <a:buAutoNum type="arabicPeriod"/>
              <a:tabLst>
                <a:tab pos="287020" algn="l"/>
              </a:tabLst>
            </a:pP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CREATE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[TEMPORARY]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TABLE [IF NOT EXISTS]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table_name  (create_definition,...)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59435">
              <a:lnSpc>
                <a:spcPts val="2150"/>
              </a:lnSpc>
            </a:pP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[table_options]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59435">
              <a:lnSpc>
                <a:spcPct val="100000"/>
              </a:lnSpc>
              <a:spcBef>
                <a:spcPts val="80"/>
              </a:spcBef>
            </a:pP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[partition_options]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87020" marR="5080" indent="-287020">
              <a:lnSpc>
                <a:spcPct val="102400"/>
              </a:lnSpc>
              <a:buSzPct val="122222"/>
              <a:buFont typeface="Calibri"/>
              <a:buAutoNum type="arabicPeriod" startAt="2"/>
              <a:tabLst>
                <a:tab pos="287020" algn="l"/>
              </a:tabLst>
            </a:pP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CREATE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[TEMPORARY]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TABLE [IF NOT EXISTS]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table_name  [(create_definition,...)]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59435" marR="4107815">
              <a:lnSpc>
                <a:spcPct val="103899"/>
              </a:lnSpc>
            </a:pP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[table_options]  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it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io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pt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] 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select_statement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87020" indent="-274320">
              <a:lnSpc>
                <a:spcPct val="100000"/>
              </a:lnSpc>
              <a:buSzPct val="122222"/>
              <a:buFont typeface="Calibri"/>
              <a:buAutoNum type="arabicPeriod" startAt="3"/>
              <a:tabLst>
                <a:tab pos="287020" algn="l"/>
              </a:tabLst>
            </a:pP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CREATE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[TEMPORARY]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TABLE [IF NOT EXISTS]</a:t>
            </a:r>
            <a:r>
              <a:rPr sz="2000" b="1" spc="-17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table_name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59435">
              <a:lnSpc>
                <a:spcPct val="100000"/>
              </a:lnSpc>
              <a:spcBef>
                <a:spcPts val="65"/>
              </a:spcBef>
            </a:pP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{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LIKE old_table_name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(LIKE old_table_name)</a:t>
            </a:r>
            <a:r>
              <a:rPr sz="2000" b="1" spc="-8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}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07033"/>
            <a:ext cx="6529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991735" algn="l"/>
              </a:tabLst>
            </a:pPr>
            <a:r>
              <a:rPr b="1" spc="-5" dirty="0">
                <a:solidFill>
                  <a:srgbClr val="FF0000"/>
                </a:solidFill>
              </a:rPr>
              <a:t>In</a:t>
            </a:r>
            <a:r>
              <a:rPr b="1" spc="-60" dirty="0">
                <a:solidFill>
                  <a:srgbClr val="FF0000"/>
                </a:solidFill>
              </a:rPr>
              <a:t>s</a:t>
            </a:r>
            <a:r>
              <a:rPr b="1" spc="-5" dirty="0">
                <a:solidFill>
                  <a:srgbClr val="FF0000"/>
                </a:solidFill>
              </a:rPr>
              <a:t>trucțiunea</a:t>
            </a:r>
            <a:r>
              <a:rPr b="1" spc="-10" dirty="0">
                <a:solidFill>
                  <a:srgbClr val="FF0000"/>
                </a:solidFill>
              </a:rPr>
              <a:t> </a:t>
            </a:r>
            <a:r>
              <a:rPr b="1" spc="-5" dirty="0">
                <a:solidFill>
                  <a:srgbClr val="FF0000"/>
                </a:solidFill>
                <a:latin typeface="Courier New"/>
                <a:cs typeface="Courier New"/>
              </a:rPr>
              <a:t>CREATE</a:t>
            </a:r>
            <a:r>
              <a:rPr b="1" dirty="0">
                <a:solidFill>
                  <a:srgbClr val="FF0000"/>
                </a:solidFill>
                <a:latin typeface="Courier New"/>
                <a:cs typeface="Courier New"/>
              </a:rPr>
              <a:t>	</a:t>
            </a:r>
            <a:r>
              <a:rPr b="1" spc="-5" dirty="0">
                <a:solidFill>
                  <a:srgbClr val="FF0000"/>
                </a:solidFill>
                <a:latin typeface="Courier New"/>
                <a:cs typeface="Courier New"/>
              </a:rPr>
              <a:t>TABLE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1447800"/>
            <a:ext cx="11012932" cy="5566266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r>
              <a:rPr lang="en-US" sz="2000" dirty="0" err="1" smtClean="0"/>
              <a:t>Puteți</a:t>
            </a:r>
            <a:r>
              <a:rPr lang="en-US" sz="2000" dirty="0" smtClean="0"/>
              <a:t> </a:t>
            </a:r>
            <a:r>
              <a:rPr lang="en-US" sz="2000" dirty="0" err="1" smtClean="0"/>
              <a:t>utiliza</a:t>
            </a:r>
            <a:r>
              <a:rPr lang="en-US" sz="2000" dirty="0" smtClean="0"/>
              <a:t> </a:t>
            </a:r>
            <a:r>
              <a:rPr lang="en-US" sz="2000" dirty="0" err="1" smtClean="0"/>
              <a:t>cuvântul</a:t>
            </a:r>
            <a:r>
              <a:rPr lang="en-US" sz="2000" dirty="0" smtClean="0"/>
              <a:t> </a:t>
            </a:r>
            <a:r>
              <a:rPr lang="en-US" sz="2000" dirty="0" err="1" smtClean="0"/>
              <a:t>cheie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0000CC"/>
                </a:solidFill>
              </a:rPr>
              <a:t>TEMPORARY</a:t>
            </a:r>
            <a:r>
              <a:rPr lang="en-US" sz="2000" dirty="0" smtClean="0"/>
              <a:t> </a:t>
            </a:r>
            <a:r>
              <a:rPr lang="en-US" sz="2000" dirty="0" err="1" smtClean="0"/>
              <a:t>când</a:t>
            </a:r>
            <a:r>
              <a:rPr lang="en-US" sz="2000" dirty="0" smtClean="0"/>
              <a:t> </a:t>
            </a:r>
            <a:r>
              <a:rPr lang="en-US" sz="2000" dirty="0" err="1" smtClean="0"/>
              <a:t>creați</a:t>
            </a:r>
            <a:r>
              <a:rPr lang="en-US" sz="2000" dirty="0" smtClean="0"/>
              <a:t> un </a:t>
            </a:r>
            <a:r>
              <a:rPr lang="en-US" sz="2000" dirty="0" err="1" smtClean="0"/>
              <a:t>tabel</a:t>
            </a:r>
            <a:r>
              <a:rPr lang="en-US" sz="2000" dirty="0" smtClean="0"/>
              <a:t>. Un </a:t>
            </a:r>
            <a:r>
              <a:rPr lang="en-US" sz="2000" dirty="0" err="1" smtClean="0"/>
              <a:t>tabel</a:t>
            </a:r>
            <a:r>
              <a:rPr lang="en-US" sz="2000" dirty="0" smtClean="0"/>
              <a:t> TEMPORARY </a:t>
            </a:r>
            <a:r>
              <a:rPr lang="en-US" sz="2000" dirty="0" err="1" smtClean="0"/>
              <a:t>este</a:t>
            </a:r>
            <a:r>
              <a:rPr lang="en-US" sz="2000" dirty="0" smtClean="0"/>
              <a:t> </a:t>
            </a:r>
            <a:r>
              <a:rPr lang="en-US" sz="2000" dirty="0" err="1" smtClean="0"/>
              <a:t>vizibil</a:t>
            </a:r>
            <a:r>
              <a:rPr lang="en-US" sz="2000" dirty="0" smtClean="0"/>
              <a:t> </a:t>
            </a:r>
            <a:r>
              <a:rPr lang="en-US" sz="2000" dirty="0" err="1" smtClean="0"/>
              <a:t>numai</a:t>
            </a:r>
            <a:r>
              <a:rPr lang="en-US" sz="2000" dirty="0" smtClean="0"/>
              <a:t> </a:t>
            </a:r>
            <a:r>
              <a:rPr lang="en-US" sz="2000" dirty="0" err="1" smtClean="0"/>
              <a:t>pentru</a:t>
            </a:r>
            <a:r>
              <a:rPr lang="en-US" sz="2000" dirty="0" smtClean="0"/>
              <a:t> </a:t>
            </a:r>
            <a:r>
              <a:rPr lang="en-US" sz="2000" dirty="0" err="1" smtClean="0"/>
              <a:t>sesiunea</a:t>
            </a:r>
            <a:r>
              <a:rPr lang="en-US" sz="2000" dirty="0" smtClean="0"/>
              <a:t> </a:t>
            </a:r>
            <a:r>
              <a:rPr lang="en-US" sz="2000" dirty="0" err="1" smtClean="0"/>
              <a:t>curentă</a:t>
            </a:r>
            <a:r>
              <a:rPr lang="en-US" sz="2000" dirty="0" smtClean="0"/>
              <a:t> </a:t>
            </a:r>
            <a:r>
              <a:rPr lang="en-US" sz="2000" dirty="0" err="1" smtClean="0"/>
              <a:t>și</a:t>
            </a:r>
            <a:r>
              <a:rPr lang="en-US" sz="2000" dirty="0" smtClean="0"/>
              <a:t> </a:t>
            </a:r>
            <a:r>
              <a:rPr lang="en-US" sz="2000" dirty="0" err="1" smtClean="0"/>
              <a:t>este</a:t>
            </a:r>
            <a:r>
              <a:rPr lang="en-US" sz="2000" dirty="0" smtClean="0"/>
              <a:t> </a:t>
            </a:r>
            <a:r>
              <a:rPr lang="en-US" sz="2000" dirty="0" err="1" smtClean="0"/>
              <a:t>distrus</a:t>
            </a:r>
            <a:r>
              <a:rPr lang="en-US" sz="2000" dirty="0" smtClean="0"/>
              <a:t> automat la </a:t>
            </a:r>
            <a:r>
              <a:rPr lang="en-US" sz="2000" dirty="0" err="1" smtClean="0"/>
              <a:t>închiderea</a:t>
            </a:r>
            <a:r>
              <a:rPr lang="en-US" sz="2000" dirty="0" smtClean="0"/>
              <a:t> </a:t>
            </a:r>
            <a:r>
              <a:rPr lang="en-US" sz="2000" dirty="0" err="1" smtClean="0"/>
              <a:t>sesiunii</a:t>
            </a:r>
            <a:r>
              <a:rPr lang="en-US" sz="2000" dirty="0" smtClean="0"/>
              <a:t>. </a:t>
            </a:r>
            <a:r>
              <a:rPr lang="en-US" sz="2000" dirty="0" err="1" smtClean="0"/>
              <a:t>Acest</a:t>
            </a:r>
            <a:r>
              <a:rPr lang="en-US" sz="2000" dirty="0" smtClean="0"/>
              <a:t> </a:t>
            </a:r>
            <a:r>
              <a:rPr lang="en-US" sz="2000" dirty="0" err="1" smtClean="0"/>
              <a:t>lucru</a:t>
            </a:r>
            <a:r>
              <a:rPr lang="en-US" sz="2000" dirty="0" smtClean="0"/>
              <a:t> </a:t>
            </a:r>
            <a:r>
              <a:rPr lang="en-US" sz="2000" dirty="0" err="1" smtClean="0"/>
              <a:t>înseamnă</a:t>
            </a:r>
            <a:r>
              <a:rPr lang="en-US" sz="2000" dirty="0" smtClean="0"/>
              <a:t> </a:t>
            </a:r>
            <a:r>
              <a:rPr lang="en-US" sz="2000" dirty="0" err="1" smtClean="0"/>
              <a:t>că</a:t>
            </a:r>
            <a:r>
              <a:rPr lang="en-US" sz="2000" dirty="0" smtClean="0"/>
              <a:t> </a:t>
            </a:r>
            <a:r>
              <a:rPr lang="en-US" sz="2000" dirty="0" err="1" smtClean="0"/>
              <a:t>două</a:t>
            </a:r>
            <a:r>
              <a:rPr lang="en-US" sz="2000" dirty="0" smtClean="0"/>
              <a:t> </a:t>
            </a:r>
            <a:r>
              <a:rPr lang="en-US" sz="2000" dirty="0" err="1" smtClean="0"/>
              <a:t>sesiuni</a:t>
            </a:r>
            <a:r>
              <a:rPr lang="en-US" sz="2000" dirty="0" smtClean="0"/>
              <a:t> </a:t>
            </a:r>
            <a:r>
              <a:rPr lang="en-US" sz="2000" dirty="0" err="1" smtClean="0"/>
              <a:t>diferite</a:t>
            </a:r>
            <a:r>
              <a:rPr lang="en-US" sz="2000" dirty="0" smtClean="0"/>
              <a:t> pot </a:t>
            </a:r>
            <a:r>
              <a:rPr lang="en-US" sz="2000" dirty="0" err="1" smtClean="0"/>
              <a:t>utiliza</a:t>
            </a:r>
            <a:r>
              <a:rPr lang="en-US" sz="2000" dirty="0" smtClean="0"/>
              <a:t> </a:t>
            </a:r>
            <a:r>
              <a:rPr lang="en-US" sz="2000" dirty="0" err="1" smtClean="0"/>
              <a:t>același</a:t>
            </a:r>
            <a:r>
              <a:rPr lang="en-US" sz="2000" dirty="0" smtClean="0"/>
              <a:t> </a:t>
            </a:r>
            <a:r>
              <a:rPr lang="en-US" sz="2000" dirty="0" err="1" smtClean="0"/>
              <a:t>nume</a:t>
            </a:r>
            <a:r>
              <a:rPr lang="en-US" sz="2000" dirty="0" smtClean="0"/>
              <a:t> de </a:t>
            </a:r>
            <a:r>
              <a:rPr lang="en-US" sz="2000" dirty="0" err="1" smtClean="0"/>
              <a:t>tabel</a:t>
            </a:r>
            <a:r>
              <a:rPr lang="en-US" sz="2000" dirty="0" smtClean="0"/>
              <a:t> </a:t>
            </a:r>
            <a:r>
              <a:rPr lang="en-US" sz="2000" dirty="0" err="1" smtClean="0"/>
              <a:t>temporar</a:t>
            </a:r>
            <a:r>
              <a:rPr lang="en-US" sz="2000" dirty="0" smtClean="0"/>
              <a:t> </a:t>
            </a:r>
            <a:r>
              <a:rPr lang="en-US" sz="2000" dirty="0" err="1" smtClean="0"/>
              <a:t>fără</a:t>
            </a:r>
            <a:r>
              <a:rPr lang="en-US" sz="2000" dirty="0" smtClean="0"/>
              <a:t> a intra </a:t>
            </a:r>
            <a:r>
              <a:rPr lang="en-US" sz="2000" dirty="0" err="1" smtClean="0"/>
              <a:t>în</a:t>
            </a:r>
            <a:r>
              <a:rPr lang="en-US" sz="2000" dirty="0" smtClean="0"/>
              <a:t> conflict </a:t>
            </a:r>
            <a:r>
              <a:rPr lang="en-US" sz="2000" dirty="0" err="1" smtClean="0"/>
              <a:t>între</a:t>
            </a:r>
            <a:r>
              <a:rPr lang="en-US" sz="2000" dirty="0" smtClean="0"/>
              <a:t> </a:t>
            </a:r>
            <a:r>
              <a:rPr lang="en-US" sz="2000" dirty="0" err="1" smtClean="0"/>
              <a:t>ele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cu o </a:t>
            </a:r>
            <a:r>
              <a:rPr lang="en-US" sz="2000" dirty="0" err="1" smtClean="0"/>
              <a:t>tabelă</a:t>
            </a:r>
            <a:r>
              <a:rPr lang="en-US" sz="2000" dirty="0" smtClean="0"/>
              <a:t> </a:t>
            </a:r>
            <a:r>
              <a:rPr lang="en-US" sz="2000" dirty="0" err="1" smtClean="0"/>
              <a:t>existentă</a:t>
            </a:r>
            <a:r>
              <a:rPr lang="en-US" sz="2000" dirty="0" smtClean="0"/>
              <a:t>, care nu </a:t>
            </a:r>
            <a:r>
              <a:rPr lang="en-US" sz="2000" dirty="0" err="1" smtClean="0"/>
              <a:t>există</a:t>
            </a:r>
            <a:r>
              <a:rPr lang="en-US" sz="2000" dirty="0" smtClean="0"/>
              <a:t>, cu </a:t>
            </a:r>
            <a:r>
              <a:rPr lang="en-US" sz="2000" dirty="0" err="1" smtClean="0"/>
              <a:t>același</a:t>
            </a:r>
            <a:r>
              <a:rPr lang="en-US" sz="2000" dirty="0" smtClean="0"/>
              <a:t> </a:t>
            </a:r>
            <a:r>
              <a:rPr lang="en-US" sz="2000" dirty="0" err="1" smtClean="0"/>
              <a:t>nume</a:t>
            </a:r>
            <a:r>
              <a:rPr lang="en-US" sz="2000" dirty="0" smtClean="0"/>
              <a:t>. (</a:t>
            </a:r>
            <a:r>
              <a:rPr lang="en-US" sz="2000" dirty="0" err="1" smtClean="0"/>
              <a:t>Tabelul</a:t>
            </a:r>
            <a:r>
              <a:rPr lang="en-US" sz="2000" dirty="0" smtClean="0"/>
              <a:t> existent </a:t>
            </a:r>
            <a:r>
              <a:rPr lang="en-US" sz="2000" dirty="0" err="1" smtClean="0"/>
              <a:t>este</a:t>
            </a:r>
            <a:r>
              <a:rPr lang="en-US" sz="2000" dirty="0" smtClean="0"/>
              <a:t> </a:t>
            </a:r>
            <a:r>
              <a:rPr lang="en-US" sz="2000" dirty="0" err="1" smtClean="0"/>
              <a:t>ascuns</a:t>
            </a:r>
            <a:r>
              <a:rPr lang="en-US" sz="2000" dirty="0" smtClean="0"/>
              <a:t> </a:t>
            </a:r>
            <a:r>
              <a:rPr lang="en-US" sz="2000" dirty="0" err="1" smtClean="0"/>
              <a:t>până</a:t>
            </a:r>
            <a:r>
              <a:rPr lang="en-US" sz="2000" dirty="0" smtClean="0"/>
              <a:t> </a:t>
            </a:r>
            <a:r>
              <a:rPr lang="en-US" sz="2000" dirty="0" err="1" smtClean="0"/>
              <a:t>când</a:t>
            </a:r>
            <a:r>
              <a:rPr lang="en-US" sz="2000" dirty="0" smtClean="0"/>
              <a:t> </a:t>
            </a:r>
            <a:r>
              <a:rPr lang="en-US" sz="2000" dirty="0" err="1" smtClean="0"/>
              <a:t>tabela</a:t>
            </a:r>
            <a:r>
              <a:rPr lang="en-US" sz="2000" dirty="0" smtClean="0"/>
              <a:t> </a:t>
            </a:r>
            <a:r>
              <a:rPr lang="en-US" sz="2000" dirty="0" err="1" smtClean="0"/>
              <a:t>temporară</a:t>
            </a:r>
            <a:r>
              <a:rPr lang="en-US" sz="2000" dirty="0" smtClean="0"/>
              <a:t> </a:t>
            </a:r>
            <a:r>
              <a:rPr lang="en-US" sz="2000" dirty="0" err="1" smtClean="0"/>
              <a:t>este</a:t>
            </a:r>
            <a:r>
              <a:rPr lang="en-US" sz="2000" dirty="0" smtClean="0"/>
              <a:t> </a:t>
            </a:r>
            <a:r>
              <a:rPr lang="en-US" sz="2000" dirty="0" err="1" smtClean="0"/>
              <a:t>abandonată</a:t>
            </a:r>
            <a:r>
              <a:rPr lang="en-US" sz="2000" dirty="0" smtClean="0"/>
              <a:t>.) </a:t>
            </a:r>
            <a:r>
              <a:rPr lang="en-US" sz="2000" dirty="0" err="1" smtClean="0"/>
              <a:t>Pentru</a:t>
            </a:r>
            <a:r>
              <a:rPr lang="en-US" sz="2000" dirty="0" smtClean="0"/>
              <a:t> a </a:t>
            </a:r>
            <a:r>
              <a:rPr lang="en-US" sz="2000" dirty="0" err="1" smtClean="0"/>
              <a:t>crea</a:t>
            </a:r>
            <a:r>
              <a:rPr lang="en-US" sz="2000" dirty="0" smtClean="0"/>
              <a:t> </a:t>
            </a:r>
            <a:r>
              <a:rPr lang="en-US" sz="2000" dirty="0" err="1" smtClean="0"/>
              <a:t>tabele</a:t>
            </a:r>
            <a:r>
              <a:rPr lang="en-US" sz="2000" dirty="0" smtClean="0"/>
              <a:t> </a:t>
            </a:r>
            <a:r>
              <a:rPr lang="en-US" sz="2000" dirty="0" err="1" smtClean="0"/>
              <a:t>temporare</a:t>
            </a:r>
            <a:r>
              <a:rPr lang="en-US" sz="2000" dirty="0" smtClean="0"/>
              <a:t>, </a:t>
            </a:r>
            <a:r>
              <a:rPr lang="en-US" sz="2000" dirty="0" err="1" smtClean="0"/>
              <a:t>trebuie</a:t>
            </a:r>
            <a:r>
              <a:rPr lang="en-US" sz="2000" dirty="0" smtClean="0"/>
              <a:t> </a:t>
            </a:r>
            <a:r>
              <a:rPr lang="en-US" sz="2000" dirty="0" err="1" smtClean="0"/>
              <a:t>să</a:t>
            </a:r>
            <a:r>
              <a:rPr lang="en-US" sz="2000" dirty="0" smtClean="0"/>
              <a:t> </a:t>
            </a:r>
            <a:r>
              <a:rPr lang="en-US" sz="2000" dirty="0" err="1" smtClean="0"/>
              <a:t>aveți</a:t>
            </a:r>
            <a:r>
              <a:rPr lang="en-US" sz="2000" dirty="0" smtClean="0"/>
              <a:t> </a:t>
            </a:r>
            <a:r>
              <a:rPr lang="en-US" sz="2000" dirty="0" err="1" smtClean="0"/>
              <a:t>privilegiul</a:t>
            </a:r>
            <a:r>
              <a:rPr lang="en-US" sz="2000" dirty="0" smtClean="0"/>
              <a:t> CREATE TEMPORARE TABLES.</a:t>
            </a:r>
          </a:p>
          <a:p>
            <a:r>
              <a:rPr lang="en-US" sz="2000" dirty="0" smtClean="0">
                <a:solidFill>
                  <a:srgbClr val="0000CC"/>
                </a:solidFill>
              </a:rPr>
              <a:t>Ex:</a:t>
            </a:r>
          </a:p>
          <a:p>
            <a:r>
              <a:rPr lang="en-US" sz="2000" b="1" dirty="0" smtClean="0">
                <a:solidFill>
                  <a:srgbClr val="0000CC"/>
                </a:solidFill>
              </a:rPr>
              <a:t>CREATE TEMPORARY TABLE </a:t>
            </a:r>
            <a:r>
              <a:rPr lang="en-US" sz="2000" dirty="0" smtClean="0"/>
              <a:t>t1 (select * from t2);</a:t>
            </a:r>
          </a:p>
          <a:p>
            <a:r>
              <a:rPr lang="en-US" sz="2000" b="1" dirty="0" smtClean="0">
                <a:solidFill>
                  <a:srgbClr val="0000CC"/>
                </a:solidFill>
              </a:rPr>
              <a:t>CREATE TEMPORARY TABLE </a:t>
            </a:r>
            <a:r>
              <a:rPr lang="en-US" sz="2000" dirty="0" smtClean="0"/>
              <a:t>temp1 ENGINE=MEMORY as (select * from table1) </a:t>
            </a:r>
          </a:p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Nota: </a:t>
            </a:r>
            <a:r>
              <a:rPr lang="en-US" sz="2000" dirty="0" smtClean="0"/>
              <a:t>ENGINE=MEMORY is not supported when table contains BLOB/TEXT columns</a:t>
            </a:r>
          </a:p>
          <a:p>
            <a:r>
              <a:rPr lang="en-US" sz="2000" b="1" dirty="0" smtClean="0">
                <a:solidFill>
                  <a:srgbClr val="0000CC"/>
                </a:solidFill>
              </a:rPr>
              <a:t>CREATE TEMPORARY TABLE </a:t>
            </a:r>
            <a:r>
              <a:rPr lang="en-US" sz="2000" dirty="0" smtClean="0"/>
              <a:t>IF NOT EXISTS </a:t>
            </a:r>
            <a:r>
              <a:rPr lang="en-US" sz="2000" dirty="0" err="1" smtClean="0"/>
              <a:t>to_table_name</a:t>
            </a:r>
            <a:r>
              <a:rPr lang="en-US" sz="2000" dirty="0" smtClean="0"/>
              <a:t> AS (SELECT * FROM </a:t>
            </a:r>
            <a:r>
              <a:rPr lang="en-US" sz="2000" dirty="0" err="1" smtClean="0"/>
              <a:t>from_table_name</a:t>
            </a:r>
            <a:r>
              <a:rPr lang="en-US" sz="2000" dirty="0" smtClean="0"/>
              <a:t>)</a:t>
            </a:r>
          </a:p>
          <a:p>
            <a:r>
              <a:rPr lang="en-US" sz="2000" b="1" dirty="0" smtClean="0">
                <a:solidFill>
                  <a:srgbClr val="0000CC"/>
                </a:solidFill>
              </a:rPr>
              <a:t>Ex: </a:t>
            </a:r>
            <a:r>
              <a:rPr lang="en-US" sz="2000" b="1" dirty="0" smtClean="0"/>
              <a:t>in </a:t>
            </a:r>
            <a:r>
              <a:rPr lang="en-US" sz="2000" b="1" dirty="0" err="1" smtClean="0"/>
              <a:t>bd</a:t>
            </a:r>
            <a:r>
              <a:rPr lang="en-US" sz="2000" b="1" dirty="0" smtClean="0"/>
              <a:t> LIBRARIE</a:t>
            </a:r>
            <a:endParaRPr lang="en-US" sz="2000" dirty="0" smtClean="0"/>
          </a:p>
          <a:p>
            <a:r>
              <a:rPr lang="en-US" sz="2000" b="1" dirty="0" smtClean="0">
                <a:solidFill>
                  <a:srgbClr val="0000CC"/>
                </a:solidFill>
              </a:rPr>
              <a:t>CREATE TEMPORARY TABLE </a:t>
            </a:r>
            <a:r>
              <a:rPr lang="en-US" sz="2000" dirty="0" smtClean="0">
                <a:solidFill>
                  <a:srgbClr val="00B050"/>
                </a:solidFill>
              </a:rPr>
              <a:t>t1 SELECT * FROM </a:t>
            </a:r>
            <a:r>
              <a:rPr lang="en-US" sz="2000" dirty="0" err="1" smtClean="0">
                <a:solidFill>
                  <a:srgbClr val="00B050"/>
                </a:solidFill>
              </a:rPr>
              <a:t>carti</a:t>
            </a:r>
            <a:r>
              <a:rPr lang="en-US" sz="2000" dirty="0" smtClean="0">
                <a:solidFill>
                  <a:srgbClr val="00B050"/>
                </a:solidFill>
              </a:rPr>
              <a:t>;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SELECT COUNT(*) FROM t1;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DELETE FROM t1;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SELECT COUNT(*) FROM t1;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DROP TABLE t1;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SELECT COUNT(*) FROM </a:t>
            </a:r>
            <a:r>
              <a:rPr lang="en-US" sz="2000" dirty="0" err="1" smtClean="0">
                <a:solidFill>
                  <a:srgbClr val="00B050"/>
                </a:solidFill>
              </a:rPr>
              <a:t>carti</a:t>
            </a:r>
            <a:r>
              <a:rPr lang="en-US" sz="2000" dirty="0" smtClean="0">
                <a:solidFill>
                  <a:srgbClr val="00B050"/>
                </a:solidFill>
              </a:rPr>
              <a:t>;</a:t>
            </a:r>
          </a:p>
          <a:p>
            <a:r>
              <a:rPr lang="en-US" sz="2000" dirty="0" smtClean="0"/>
              <a:t> </a:t>
            </a:r>
            <a:endParaRPr lang="en-US" sz="200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6529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991735" algn="l"/>
              </a:tabLst>
            </a:pPr>
            <a:r>
              <a:rPr b="1" spc="-5" dirty="0">
                <a:solidFill>
                  <a:srgbClr val="FF0000"/>
                </a:solidFill>
              </a:rPr>
              <a:t>In</a:t>
            </a:r>
            <a:r>
              <a:rPr b="1" spc="-60" dirty="0">
                <a:solidFill>
                  <a:srgbClr val="FF0000"/>
                </a:solidFill>
              </a:rPr>
              <a:t>s</a:t>
            </a:r>
            <a:r>
              <a:rPr b="1" spc="-5" dirty="0">
                <a:solidFill>
                  <a:srgbClr val="FF0000"/>
                </a:solidFill>
              </a:rPr>
              <a:t>trucțiunea</a:t>
            </a:r>
            <a:r>
              <a:rPr b="1" spc="-10" dirty="0">
                <a:solidFill>
                  <a:srgbClr val="FF0000"/>
                </a:solidFill>
              </a:rPr>
              <a:t> </a:t>
            </a:r>
            <a:r>
              <a:rPr b="1" spc="-5" dirty="0">
                <a:solidFill>
                  <a:srgbClr val="FF0000"/>
                </a:solidFill>
                <a:latin typeface="Courier New"/>
                <a:cs typeface="Courier New"/>
              </a:rPr>
              <a:t>CREATE</a:t>
            </a:r>
            <a:r>
              <a:rPr b="1" dirty="0">
                <a:solidFill>
                  <a:srgbClr val="FF0000"/>
                </a:solidFill>
                <a:latin typeface="Courier New"/>
                <a:cs typeface="Courier New"/>
              </a:rPr>
              <a:t>	</a:t>
            </a:r>
            <a:r>
              <a:rPr b="1" spc="-5" dirty="0">
                <a:solidFill>
                  <a:srgbClr val="FF0000"/>
                </a:solidFill>
                <a:latin typeface="Courier New"/>
                <a:cs typeface="Courier New"/>
              </a:rPr>
              <a:t>TABLE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1295400"/>
            <a:ext cx="11054715" cy="936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ts val="2525"/>
              </a:lnSpc>
              <a:spcBef>
                <a:spcPts val="9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TEMPORARY</a:t>
            </a:r>
            <a:r>
              <a:rPr sz="2200" spc="-78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200" spc="-1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tabela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5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exist</a:t>
            </a:r>
            <a:r>
              <a:rPr lang="en-US" sz="2200" spc="-15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2200" spc="-1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doar pe perioada sesiunii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curente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marR="5080" indent="-256540">
              <a:lnSpc>
                <a:spcPts val="2120"/>
              </a:lnSpc>
              <a:spcBef>
                <a:spcPts val="39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IF NOT EXISTS</a:t>
            </a:r>
            <a:r>
              <a:rPr sz="2200" spc="-49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se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generează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eroare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situația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există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tabelă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 același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nume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baza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 </a:t>
            </a:r>
            <a:r>
              <a:rPr sz="2200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(fără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verificări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 privire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</a:t>
            </a:r>
            <a:r>
              <a:rPr sz="2200" spc="7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structură)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2286000"/>
            <a:ext cx="9829800" cy="293734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6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create_definition:</a:t>
            </a:r>
            <a:endParaRPr sz="2000" b="1" dirty="0">
              <a:solidFill>
                <a:srgbClr val="0000CC"/>
              </a:solidFill>
              <a:latin typeface="Courier New"/>
              <a:cs typeface="Courier New"/>
            </a:endParaRPr>
          </a:p>
          <a:p>
            <a:pPr marL="439420">
              <a:lnSpc>
                <a:spcPts val="1645"/>
              </a:lnSpc>
            </a:pPr>
            <a:r>
              <a:rPr sz="2000" b="1" spc="-10" dirty="0">
                <a:solidFill>
                  <a:srgbClr val="0000CC"/>
                </a:solidFill>
                <a:latin typeface="Courier New"/>
                <a:cs typeface="Courier New"/>
              </a:rPr>
              <a:t>column_name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ourier New"/>
                <a:cs typeface="Courier New"/>
              </a:rPr>
              <a:t>column_definition</a:t>
            </a:r>
            <a:endParaRPr sz="2000" b="1" dirty="0">
              <a:solidFill>
                <a:srgbClr val="0000CC"/>
              </a:solidFill>
              <a:latin typeface="Courier New"/>
              <a:cs typeface="Courier New"/>
            </a:endParaRPr>
          </a:p>
          <a:p>
            <a:pPr marL="652780" marR="5080" indent="-427355">
              <a:lnSpc>
                <a:spcPts val="1639"/>
              </a:lnSpc>
              <a:spcBef>
                <a:spcPts val="70"/>
              </a:spcBef>
            </a:pPr>
            <a:r>
              <a:rPr sz="2000" b="1" dirty="0">
                <a:solidFill>
                  <a:srgbClr val="0000CC"/>
                </a:solidFill>
                <a:latin typeface="Courier New"/>
                <a:cs typeface="Courier New"/>
              </a:rPr>
              <a:t>|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[CONSTRAINT [symbol]] PRIMARY KEY [index_type] (index_column_name,...)  [index_option]</a:t>
            </a:r>
            <a:r>
              <a:rPr sz="2000" b="1" spc="-25" dirty="0">
                <a:solidFill>
                  <a:srgbClr val="0000CC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...</a:t>
            </a:r>
            <a:endParaRPr sz="2000" b="1" dirty="0">
              <a:solidFill>
                <a:srgbClr val="0000CC"/>
              </a:solidFill>
              <a:latin typeface="Courier New"/>
              <a:cs typeface="Courier New"/>
            </a:endParaRPr>
          </a:p>
          <a:p>
            <a:pPr marL="652780" marR="964565" indent="-427355">
              <a:lnSpc>
                <a:spcPts val="1639"/>
              </a:lnSpc>
              <a:spcBef>
                <a:spcPts val="5"/>
              </a:spcBef>
            </a:pPr>
            <a:r>
              <a:rPr sz="2000" b="1" dirty="0">
                <a:solidFill>
                  <a:srgbClr val="0000CC"/>
                </a:solidFill>
                <a:latin typeface="Courier New"/>
                <a:cs typeface="Courier New"/>
              </a:rPr>
              <a:t>|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{INDEX|KEY} [index_name] [index_type] (index_column_name,...)  [index_option]</a:t>
            </a:r>
            <a:r>
              <a:rPr sz="2000" b="1" spc="-25" dirty="0">
                <a:solidFill>
                  <a:srgbClr val="0000CC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...</a:t>
            </a:r>
            <a:endParaRPr sz="2000" b="1" dirty="0">
              <a:solidFill>
                <a:srgbClr val="0000CC"/>
              </a:solidFill>
              <a:latin typeface="Courier New"/>
              <a:cs typeface="Courier New"/>
            </a:endParaRPr>
          </a:p>
          <a:p>
            <a:pPr marL="225425">
              <a:lnSpc>
                <a:spcPts val="1580"/>
              </a:lnSpc>
            </a:pPr>
            <a:r>
              <a:rPr sz="2000" b="1" dirty="0">
                <a:solidFill>
                  <a:srgbClr val="0000CC"/>
                </a:solidFill>
                <a:latin typeface="Courier New"/>
                <a:cs typeface="Courier New"/>
              </a:rPr>
              <a:t>|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[CONSTRAINT [symbol]] UNIQUE</a:t>
            </a:r>
            <a:r>
              <a:rPr sz="2000" b="1" spc="-10" dirty="0">
                <a:solidFill>
                  <a:srgbClr val="0000CC"/>
                </a:solidFill>
                <a:latin typeface="Courier New"/>
                <a:cs typeface="Courier New"/>
              </a:rPr>
              <a:t> [INDEX|KEY]</a:t>
            </a:r>
            <a:endParaRPr sz="2000" b="1" dirty="0">
              <a:solidFill>
                <a:srgbClr val="0000CC"/>
              </a:solidFill>
              <a:latin typeface="Courier New"/>
              <a:cs typeface="Courier New"/>
            </a:endParaRPr>
          </a:p>
          <a:p>
            <a:pPr marL="652780">
              <a:lnSpc>
                <a:spcPts val="1645"/>
              </a:lnSpc>
            </a:pPr>
            <a:r>
              <a:rPr sz="2000" b="1" spc="-10" dirty="0">
                <a:solidFill>
                  <a:srgbClr val="0000CC"/>
                </a:solidFill>
                <a:latin typeface="Courier New"/>
                <a:cs typeface="Courier New"/>
              </a:rPr>
              <a:t>[index_name] [index_type]</a:t>
            </a:r>
            <a:r>
              <a:rPr sz="2000" b="1" spc="10" dirty="0">
                <a:solidFill>
                  <a:srgbClr val="0000CC"/>
                </a:solidFill>
                <a:latin typeface="Courier New"/>
                <a:cs typeface="Courier New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ourier New"/>
                <a:cs typeface="Courier New"/>
              </a:rPr>
              <a:t>(index_column_name,...)</a:t>
            </a:r>
            <a:endParaRPr sz="2000" b="1" dirty="0">
              <a:solidFill>
                <a:srgbClr val="0000CC"/>
              </a:solidFill>
              <a:latin typeface="Courier New"/>
              <a:cs typeface="Courier New"/>
            </a:endParaRPr>
          </a:p>
          <a:p>
            <a:pPr marL="652780">
              <a:lnSpc>
                <a:spcPts val="1645"/>
              </a:lnSpc>
            </a:pPr>
            <a:r>
              <a:rPr sz="2000" b="1" spc="-10" dirty="0">
                <a:solidFill>
                  <a:srgbClr val="0000CC"/>
                </a:solidFill>
                <a:latin typeface="Courier New"/>
                <a:cs typeface="Courier New"/>
              </a:rPr>
              <a:t>[index_option]</a:t>
            </a:r>
            <a:r>
              <a:rPr sz="2000" b="1" spc="-45" dirty="0">
                <a:solidFill>
                  <a:srgbClr val="0000CC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...</a:t>
            </a:r>
            <a:endParaRPr sz="2000" b="1" dirty="0">
              <a:solidFill>
                <a:srgbClr val="0000CC"/>
              </a:solidFill>
              <a:latin typeface="Courier New"/>
              <a:cs typeface="Courier New"/>
            </a:endParaRPr>
          </a:p>
          <a:p>
            <a:pPr marL="652780" marR="1176655" indent="-427355">
              <a:lnSpc>
                <a:spcPts val="1639"/>
              </a:lnSpc>
              <a:spcBef>
                <a:spcPts val="75"/>
              </a:spcBef>
            </a:pPr>
            <a:r>
              <a:rPr sz="2000" b="1" dirty="0">
                <a:solidFill>
                  <a:srgbClr val="0000CC"/>
                </a:solidFill>
                <a:latin typeface="Courier New"/>
                <a:cs typeface="Courier New"/>
              </a:rPr>
              <a:t>|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{FULLTEXT} [INDEX|KEY] [index_name] (index_column_name,...)  [index_option]</a:t>
            </a:r>
            <a:r>
              <a:rPr sz="2000" b="1" spc="-25" dirty="0">
                <a:solidFill>
                  <a:srgbClr val="0000CC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...</a:t>
            </a:r>
            <a:endParaRPr sz="2000" b="1" dirty="0">
              <a:solidFill>
                <a:srgbClr val="0000CC"/>
              </a:solidFill>
              <a:latin typeface="Courier New"/>
              <a:cs typeface="Courier New"/>
            </a:endParaRPr>
          </a:p>
          <a:p>
            <a:pPr marL="225425">
              <a:lnSpc>
                <a:spcPts val="1580"/>
              </a:lnSpc>
            </a:pPr>
            <a:r>
              <a:rPr sz="2000" b="1" dirty="0">
                <a:solidFill>
                  <a:srgbClr val="0000CC"/>
                </a:solidFill>
                <a:latin typeface="Courier New"/>
                <a:cs typeface="Courier New"/>
              </a:rPr>
              <a:t>|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[CONSTRAINT [symbol]] FOREIGN</a:t>
            </a:r>
            <a:r>
              <a:rPr sz="2000" b="1" spc="-15" dirty="0">
                <a:solidFill>
                  <a:srgbClr val="0000CC"/>
                </a:solidFill>
                <a:latin typeface="Courier New"/>
                <a:cs typeface="Courier New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ourier New"/>
                <a:cs typeface="Courier New"/>
              </a:rPr>
              <a:t>KEY</a:t>
            </a:r>
            <a:endParaRPr sz="2000" b="1" dirty="0">
              <a:solidFill>
                <a:srgbClr val="0000CC"/>
              </a:solidFill>
              <a:latin typeface="Courier New"/>
              <a:cs typeface="Courier New"/>
            </a:endParaRPr>
          </a:p>
          <a:p>
            <a:pPr marL="652780">
              <a:lnSpc>
                <a:spcPts val="1645"/>
              </a:lnSpc>
            </a:pPr>
            <a:r>
              <a:rPr sz="2000" b="1" spc="-10" dirty="0">
                <a:solidFill>
                  <a:srgbClr val="0000CC"/>
                </a:solidFill>
                <a:latin typeface="Courier New"/>
                <a:cs typeface="Courier New"/>
              </a:rPr>
              <a:t>[index_name]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(index_column_name,...)</a:t>
            </a:r>
            <a:r>
              <a:rPr sz="2000" b="1" spc="-15" dirty="0">
                <a:solidFill>
                  <a:srgbClr val="0000CC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reference_definition</a:t>
            </a:r>
            <a:endParaRPr sz="2000" b="1" dirty="0">
              <a:solidFill>
                <a:srgbClr val="0000CC"/>
              </a:solidFill>
              <a:latin typeface="Courier New"/>
              <a:cs typeface="Courier New"/>
            </a:endParaRPr>
          </a:p>
          <a:p>
            <a:pPr marL="225425">
              <a:lnSpc>
                <a:spcPts val="1660"/>
              </a:lnSpc>
            </a:pPr>
            <a:r>
              <a:rPr sz="2000" b="1" dirty="0">
                <a:solidFill>
                  <a:srgbClr val="0000CC"/>
                </a:solidFill>
                <a:latin typeface="Courier New"/>
                <a:cs typeface="Courier New"/>
              </a:rPr>
              <a:t>|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CHECK (expression)</a:t>
            </a:r>
            <a:endParaRPr sz="2000" b="1" dirty="0">
              <a:solidFill>
                <a:srgbClr val="0000CC"/>
              </a:solidFill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97026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991735" algn="l"/>
              </a:tabLst>
            </a:pPr>
            <a:r>
              <a:rPr b="1" spc="-5" dirty="0">
                <a:solidFill>
                  <a:srgbClr val="FF0000"/>
                </a:solidFill>
              </a:rPr>
              <a:t>Instrucțiunea </a:t>
            </a:r>
            <a:r>
              <a:rPr b="1" spc="-5" dirty="0">
                <a:solidFill>
                  <a:srgbClr val="FF0000"/>
                </a:solidFill>
                <a:latin typeface="Courier New"/>
                <a:cs typeface="Courier New"/>
              </a:rPr>
              <a:t>CREATE	TABLE</a:t>
            </a:r>
            <a:r>
              <a:rPr b="1" spc="-1565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b="1" spc="-30" dirty="0" smtClean="0">
                <a:solidFill>
                  <a:srgbClr val="FF0000"/>
                </a:solidFill>
              </a:rPr>
              <a:t>(</a:t>
            </a:r>
            <a:r>
              <a:rPr lang="en-US" b="1" spc="-30" dirty="0" err="1" smtClean="0">
                <a:solidFill>
                  <a:srgbClr val="FF0000"/>
                </a:solidFill>
              </a:rPr>
              <a:t>continuare</a:t>
            </a:r>
            <a:r>
              <a:rPr b="1" spc="-30" dirty="0" smtClean="0">
                <a:solidFill>
                  <a:srgbClr val="FF0000"/>
                </a:solidFill>
              </a:rPr>
              <a:t>)</a:t>
            </a:r>
            <a:endParaRPr b="1" spc="-3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1295400"/>
            <a:ext cx="11054715" cy="936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ts val="2525"/>
              </a:lnSpc>
              <a:spcBef>
                <a:spcPts val="9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TEMPORARY</a:t>
            </a:r>
            <a:r>
              <a:rPr sz="2200" spc="-78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200" spc="-1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tabela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5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exist</a:t>
            </a:r>
            <a:r>
              <a:rPr lang="en-US" sz="2200" spc="-15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2200" spc="-1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doar pe perioada sesiunii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curente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marR="5080" indent="-256540">
              <a:lnSpc>
                <a:spcPts val="2120"/>
              </a:lnSpc>
              <a:spcBef>
                <a:spcPts val="39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IF NOT EXISTS</a:t>
            </a:r>
            <a:r>
              <a:rPr sz="2200" spc="-49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se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generează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eroare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situația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există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tabelă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 același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nume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baza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 </a:t>
            </a:r>
            <a:r>
              <a:rPr sz="2200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(fără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verificări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 privire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</a:t>
            </a:r>
            <a:r>
              <a:rPr sz="2200" spc="7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structură)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2743200"/>
            <a:ext cx="9829800" cy="33733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60"/>
              </a:lnSpc>
              <a:spcBef>
                <a:spcPts val="105"/>
              </a:spcBef>
            </a:pPr>
            <a:r>
              <a:rPr lang="en-US" sz="2000" dirty="0" smtClean="0"/>
              <a:t>CREATE TABLE </a:t>
            </a:r>
            <a:r>
              <a:rPr lang="en-US" sz="2000" i="1" dirty="0" err="1" smtClean="0"/>
              <a:t>new_table_name</a:t>
            </a:r>
            <a:r>
              <a:rPr lang="en-US" sz="2000" dirty="0" smtClean="0"/>
              <a:t> </a:t>
            </a:r>
            <a:r>
              <a:rPr lang="en-US" sz="2000" b="1" dirty="0" smtClean="0">
                <a:solidFill>
                  <a:srgbClr val="0000CC"/>
                </a:solidFill>
              </a:rPr>
              <a:t>AS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    SELECT </a:t>
            </a:r>
            <a:r>
              <a:rPr lang="en-US" sz="2000" i="1" dirty="0" smtClean="0"/>
              <a:t>column1, column2,...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    FROM </a:t>
            </a:r>
            <a:r>
              <a:rPr lang="en-US" sz="2000" i="1" dirty="0" err="1" smtClean="0"/>
              <a:t>existing_table_name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    WHERE ....;</a:t>
            </a:r>
          </a:p>
          <a:p>
            <a:pPr marL="12700">
              <a:lnSpc>
                <a:spcPts val="1660"/>
              </a:lnSpc>
              <a:spcBef>
                <a:spcPts val="105"/>
              </a:spcBef>
            </a:pPr>
            <a:endParaRPr lang="en-US" sz="2000" dirty="0" smtClean="0"/>
          </a:p>
          <a:p>
            <a:pPr marL="12700">
              <a:lnSpc>
                <a:spcPts val="1660"/>
              </a:lnSpc>
              <a:spcBef>
                <a:spcPts val="105"/>
              </a:spcBef>
            </a:pPr>
            <a:r>
              <a:rPr lang="en-US" sz="2000" dirty="0" smtClean="0"/>
              <a:t>CREATE TABLE  </a:t>
            </a:r>
            <a:r>
              <a:rPr lang="en-US" sz="2000" dirty="0" err="1" smtClean="0"/>
              <a:t>Cari_dublu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0000CC"/>
                </a:solidFill>
              </a:rPr>
              <a:t> AS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SELECT *</a:t>
            </a:r>
            <a:br>
              <a:rPr lang="en-US" sz="2000" dirty="0" smtClean="0"/>
            </a:br>
            <a:r>
              <a:rPr lang="en-US" sz="2000" dirty="0" smtClean="0"/>
              <a:t>FROM </a:t>
            </a:r>
            <a:r>
              <a:rPr lang="en-US" sz="2000" dirty="0" err="1" smtClean="0"/>
              <a:t>carti</a:t>
            </a:r>
            <a:r>
              <a:rPr lang="en-US" sz="2000" dirty="0" smtClean="0"/>
              <a:t>;</a:t>
            </a:r>
          </a:p>
          <a:p>
            <a:pPr marL="12700">
              <a:lnSpc>
                <a:spcPts val="1660"/>
              </a:lnSpc>
              <a:spcBef>
                <a:spcPts val="105"/>
              </a:spcBef>
            </a:pPr>
            <a:endParaRPr lang="en-US" sz="2000" dirty="0" smtClean="0"/>
          </a:p>
          <a:p>
            <a:pPr marL="12700">
              <a:lnSpc>
                <a:spcPts val="1660"/>
              </a:lnSpc>
              <a:spcBef>
                <a:spcPts val="105"/>
              </a:spcBef>
            </a:pPr>
            <a:r>
              <a:rPr lang="en-US" sz="2000" dirty="0" smtClean="0"/>
              <a:t>CREATE TABLE  Cari_dublu1  </a:t>
            </a:r>
            <a:r>
              <a:rPr lang="en-US" sz="2000" b="1" dirty="0" smtClean="0">
                <a:solidFill>
                  <a:srgbClr val="0000CC"/>
                </a:solidFill>
              </a:rPr>
              <a:t>AS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SELECT  </a:t>
            </a:r>
            <a:r>
              <a:rPr lang="en-US" sz="2000" dirty="0" err="1" smtClean="0"/>
              <a:t>idcarte</a:t>
            </a:r>
            <a:r>
              <a:rPr lang="en-US" sz="2000" dirty="0" smtClean="0"/>
              <a:t>, </a:t>
            </a:r>
            <a:r>
              <a:rPr lang="en-US" sz="2000" dirty="0" err="1" smtClean="0"/>
              <a:t>autor</a:t>
            </a:r>
            <a:r>
              <a:rPr lang="en-US" sz="2000" dirty="0" smtClean="0"/>
              <a:t>, </a:t>
            </a:r>
            <a:r>
              <a:rPr lang="en-US" sz="2000" dirty="0" err="1" smtClean="0"/>
              <a:t>cantitatea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FROM </a:t>
            </a:r>
            <a:r>
              <a:rPr lang="en-US" sz="2000" dirty="0" err="1" smtClean="0"/>
              <a:t>carti</a:t>
            </a:r>
            <a:endParaRPr lang="en-US" sz="2000" dirty="0" smtClean="0"/>
          </a:p>
          <a:p>
            <a:pPr marL="12700">
              <a:lnSpc>
                <a:spcPts val="1660"/>
              </a:lnSpc>
              <a:spcBef>
                <a:spcPts val="105"/>
              </a:spcBef>
            </a:pPr>
            <a:r>
              <a:rPr lang="en-US" sz="2000" dirty="0" smtClean="0"/>
              <a:t>Where </a:t>
            </a:r>
            <a:r>
              <a:rPr lang="en-US" sz="2000" dirty="0" err="1" smtClean="0"/>
              <a:t>cantitatea</a:t>
            </a:r>
            <a:r>
              <a:rPr lang="en-US" sz="2000" dirty="0" smtClean="0"/>
              <a:t>&gt;300;</a:t>
            </a:r>
          </a:p>
          <a:p>
            <a:pPr marL="12700">
              <a:lnSpc>
                <a:spcPts val="1660"/>
              </a:lnSpc>
              <a:spcBef>
                <a:spcPts val="105"/>
              </a:spcBef>
            </a:pPr>
            <a:endParaRPr lang="en-US" sz="2000" dirty="0" smtClean="0"/>
          </a:p>
          <a:p>
            <a:pPr marL="12700">
              <a:lnSpc>
                <a:spcPts val="1660"/>
              </a:lnSpc>
              <a:spcBef>
                <a:spcPts val="105"/>
              </a:spcBef>
            </a:pPr>
            <a:endParaRPr sz="2000" b="1" dirty="0">
              <a:solidFill>
                <a:srgbClr val="0000CC"/>
              </a:solidFill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97026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991735" algn="l"/>
              </a:tabLst>
            </a:pPr>
            <a:r>
              <a:rPr b="1" spc="-5" dirty="0">
                <a:solidFill>
                  <a:srgbClr val="FF0000"/>
                </a:solidFill>
              </a:rPr>
              <a:t>Instrucțiunea </a:t>
            </a:r>
            <a:r>
              <a:rPr b="1" spc="-5" dirty="0">
                <a:solidFill>
                  <a:srgbClr val="FF0000"/>
                </a:solidFill>
                <a:latin typeface="Courier New"/>
                <a:cs typeface="Courier New"/>
              </a:rPr>
              <a:t>CREATE	TABLE</a:t>
            </a:r>
            <a:r>
              <a:rPr b="1" spc="-1565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b="1" spc="-30" dirty="0" smtClean="0">
                <a:solidFill>
                  <a:srgbClr val="FF0000"/>
                </a:solidFill>
              </a:rPr>
              <a:t>(</a:t>
            </a:r>
            <a:r>
              <a:rPr lang="en-US" b="1" spc="-30" dirty="0" err="1" smtClean="0">
                <a:solidFill>
                  <a:srgbClr val="FF0000"/>
                </a:solidFill>
              </a:rPr>
              <a:t>continuare</a:t>
            </a:r>
            <a:r>
              <a:rPr b="1" spc="-30" dirty="0" smtClean="0">
                <a:solidFill>
                  <a:srgbClr val="FF0000"/>
                </a:solidFill>
              </a:rPr>
              <a:t>)</a:t>
            </a:r>
            <a:endParaRPr b="1" spc="-3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9600" y="1219200"/>
            <a:ext cx="11277600" cy="60151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latinLnBrk="1"/>
            <a:r>
              <a:rPr lang="en-US" sz="2000" b="1" dirty="0" smtClean="0">
                <a:solidFill>
                  <a:srgbClr val="0000CC"/>
                </a:solidFill>
              </a:rPr>
              <a:t>CREATE TABLE </a:t>
            </a:r>
            <a:r>
              <a:rPr lang="en-US" sz="2000" dirty="0" smtClean="0"/>
              <a:t>IF NOT EXISTS checklists (</a:t>
            </a:r>
          </a:p>
          <a:p>
            <a:pPr latinLnBrk="1"/>
            <a:r>
              <a:rPr lang="en-US" sz="2000" dirty="0" smtClean="0"/>
              <a:t>    </a:t>
            </a:r>
            <a:r>
              <a:rPr lang="en-US" sz="2000" dirty="0" err="1" smtClean="0"/>
              <a:t>todo_id</a:t>
            </a:r>
            <a:r>
              <a:rPr lang="en-US" sz="2000" dirty="0" smtClean="0"/>
              <a:t> INT AUTO_INCREMENT,</a:t>
            </a:r>
          </a:p>
          <a:p>
            <a:pPr latinLnBrk="1"/>
            <a:r>
              <a:rPr lang="en-US" sz="2000" dirty="0" smtClean="0"/>
              <a:t>    </a:t>
            </a:r>
            <a:r>
              <a:rPr lang="en-US" sz="2000" dirty="0" err="1" smtClean="0"/>
              <a:t>task_id</a:t>
            </a:r>
            <a:r>
              <a:rPr lang="en-US" sz="2000" dirty="0" smtClean="0"/>
              <a:t> INT,</a:t>
            </a:r>
          </a:p>
          <a:p>
            <a:pPr latinLnBrk="1"/>
            <a:r>
              <a:rPr lang="en-US" sz="2000" dirty="0" smtClean="0"/>
              <a:t>    </a:t>
            </a:r>
            <a:r>
              <a:rPr lang="en-US" sz="2000" dirty="0" err="1" smtClean="0"/>
              <a:t>todo</a:t>
            </a:r>
            <a:r>
              <a:rPr lang="en-US" sz="2000" dirty="0" smtClean="0"/>
              <a:t> VARCHAR(255) NOT NULL,</a:t>
            </a:r>
          </a:p>
          <a:p>
            <a:pPr latinLnBrk="1"/>
            <a:r>
              <a:rPr lang="en-US" sz="2000" dirty="0" smtClean="0"/>
              <a:t>    </a:t>
            </a:r>
            <a:r>
              <a:rPr lang="en-US" sz="2000" dirty="0" err="1" smtClean="0"/>
              <a:t>is_completed</a:t>
            </a:r>
            <a:r>
              <a:rPr lang="en-US" sz="2000" dirty="0" smtClean="0"/>
              <a:t> BOOLEAN NOT NULL DEFAULT FALSE,</a:t>
            </a:r>
          </a:p>
          <a:p>
            <a:pPr latinLnBrk="1"/>
            <a:r>
              <a:rPr lang="en-US" sz="2000" dirty="0" smtClean="0"/>
              <a:t>    PRIMARY KEY (</a:t>
            </a:r>
            <a:r>
              <a:rPr lang="en-US" sz="2000" dirty="0" err="1" smtClean="0"/>
              <a:t>todo_id</a:t>
            </a:r>
            <a:r>
              <a:rPr lang="en-US" sz="2000" dirty="0" smtClean="0"/>
              <a:t> , </a:t>
            </a:r>
            <a:r>
              <a:rPr lang="en-US" sz="2000" dirty="0" err="1" smtClean="0"/>
              <a:t>task_id</a:t>
            </a:r>
            <a:r>
              <a:rPr lang="en-US" sz="2000" dirty="0" smtClean="0"/>
              <a:t>),</a:t>
            </a:r>
          </a:p>
          <a:p>
            <a:pPr latinLnBrk="1"/>
            <a:r>
              <a:rPr lang="en-US" sz="2000" dirty="0" smtClean="0"/>
              <a:t>    FOREIGN KEY (</a:t>
            </a:r>
            <a:r>
              <a:rPr lang="en-US" sz="2000" dirty="0" err="1" smtClean="0"/>
              <a:t>task_id</a:t>
            </a:r>
            <a:r>
              <a:rPr lang="en-US" sz="2000" dirty="0" smtClean="0"/>
              <a:t>)</a:t>
            </a:r>
          </a:p>
          <a:p>
            <a:pPr latinLnBrk="1"/>
            <a:r>
              <a:rPr lang="en-US" sz="2000" dirty="0" smtClean="0"/>
              <a:t>        REFERENCES tasks (</a:t>
            </a:r>
            <a:r>
              <a:rPr lang="en-US" sz="2000" dirty="0" err="1" smtClean="0"/>
              <a:t>task_id</a:t>
            </a:r>
            <a:r>
              <a:rPr lang="en-US" sz="2000" dirty="0" smtClean="0"/>
              <a:t>)</a:t>
            </a:r>
          </a:p>
          <a:p>
            <a:pPr latinLnBrk="1"/>
            <a:r>
              <a:rPr lang="en-US" sz="2000" dirty="0" smtClean="0"/>
              <a:t>        ON UPDATE RESTRICT </a:t>
            </a:r>
          </a:p>
          <a:p>
            <a:pPr latinLnBrk="1"/>
            <a:r>
              <a:rPr lang="en-US" sz="2000" dirty="0" smtClean="0"/>
              <a:t>        ON DELETE CASCADE</a:t>
            </a:r>
          </a:p>
          <a:p>
            <a:pPr latinLnBrk="1"/>
            <a:r>
              <a:rPr lang="en-US" sz="2000" dirty="0" smtClean="0"/>
              <a:t>) </a:t>
            </a:r>
            <a:r>
              <a:rPr lang="en-US" sz="2000" b="1" dirty="0" smtClean="0">
                <a:solidFill>
                  <a:srgbClr val="0000CC"/>
                </a:solidFill>
              </a:rPr>
              <a:t>Engine=</a:t>
            </a:r>
            <a:r>
              <a:rPr lang="en-US" sz="2000" b="1" dirty="0" err="1" smtClean="0">
                <a:solidFill>
                  <a:srgbClr val="0000CC"/>
                </a:solidFill>
              </a:rPr>
              <a:t>InnoDb</a:t>
            </a:r>
            <a:r>
              <a:rPr lang="en-US" sz="2000" b="1" dirty="0" smtClean="0">
                <a:solidFill>
                  <a:srgbClr val="0000CC"/>
                </a:solidFill>
              </a:rPr>
              <a:t>;</a:t>
            </a:r>
          </a:p>
          <a:p>
            <a:pPr latinLnBrk="1"/>
            <a:endParaRPr lang="en-US" sz="2000" b="1" dirty="0" smtClean="0">
              <a:solidFill>
                <a:srgbClr val="0000CC"/>
              </a:solidFill>
            </a:endParaRPr>
          </a:p>
          <a:p>
            <a:pPr latinLnBrk="1"/>
            <a:r>
              <a:rPr lang="en-US" sz="2000" b="1" dirty="0" smtClean="0">
                <a:solidFill>
                  <a:srgbClr val="0000CC"/>
                </a:solidFill>
              </a:rPr>
              <a:t>CREATE TABLE                                                                                                  SHOW COLLATION </a:t>
            </a:r>
            <a:r>
              <a:rPr lang="en-US" sz="2000" dirty="0" smtClean="0"/>
              <a:t>LIKE 'latin1%';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pPr latinLnBrk="1"/>
            <a:r>
              <a:rPr lang="en-US" sz="2000" dirty="0" smtClean="0"/>
              <a:t> t1 ( c1 CHAR(10) ) </a:t>
            </a:r>
          </a:p>
          <a:p>
            <a:pPr latinLnBrk="1"/>
            <a:r>
              <a:rPr lang="en-US" sz="2000" b="1" dirty="0" smtClean="0">
                <a:solidFill>
                  <a:srgbClr val="0000CC"/>
                </a:solidFill>
              </a:rPr>
              <a:t>DEFAULT CHARACTER SET </a:t>
            </a:r>
            <a:r>
              <a:rPr lang="en-US" sz="2000" dirty="0" smtClean="0"/>
              <a:t>latin1 </a:t>
            </a:r>
            <a:r>
              <a:rPr lang="en-US" sz="2000" b="1" dirty="0" smtClean="0">
                <a:solidFill>
                  <a:srgbClr val="0000CC"/>
                </a:solidFill>
              </a:rPr>
              <a:t>COLLATE</a:t>
            </a:r>
            <a:r>
              <a:rPr lang="en-US" sz="2000" dirty="0" smtClean="0"/>
              <a:t> latin1_danish_ci;                 </a:t>
            </a:r>
            <a:r>
              <a:rPr lang="en-US" sz="2000" b="1" dirty="0" smtClean="0">
                <a:solidFill>
                  <a:srgbClr val="0000CC"/>
                </a:solidFill>
              </a:rPr>
              <a:t>SHOW CHARACTER SET;</a:t>
            </a:r>
          </a:p>
          <a:p>
            <a:pPr latinLnBrk="1"/>
            <a:r>
              <a:rPr lang="en-US" sz="2000" b="1" dirty="0" smtClean="0">
                <a:solidFill>
                  <a:srgbClr val="0000CC"/>
                </a:solidFill>
              </a:rPr>
              <a:t>CREATE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b="1" dirty="0" smtClean="0">
                <a:solidFill>
                  <a:srgbClr val="0000CC"/>
                </a:solidFill>
              </a:rPr>
              <a:t>DATABASE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 smtClean="0"/>
              <a:t>czech_slovak_names</a:t>
            </a:r>
            <a:r>
              <a:rPr lang="en-US" sz="2000" dirty="0" smtClean="0"/>
              <a:t>  </a:t>
            </a:r>
            <a:r>
              <a:rPr lang="en-US" sz="2000" dirty="0" smtClean="0">
                <a:solidFill>
                  <a:srgbClr val="0000CC"/>
                </a:solidFill>
              </a:rPr>
              <a:t>CHARACTER </a:t>
            </a:r>
            <a:r>
              <a:rPr lang="en-US" sz="2000" b="1" dirty="0" smtClean="0">
                <a:solidFill>
                  <a:srgbClr val="0000CC"/>
                </a:solidFill>
              </a:rPr>
              <a:t>SET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smtClean="0"/>
              <a:t>= 'keybcs2' </a:t>
            </a:r>
            <a:r>
              <a:rPr lang="en-US" sz="2000" b="1" dirty="0" smtClean="0">
                <a:solidFill>
                  <a:srgbClr val="0000CC"/>
                </a:solidFill>
              </a:rPr>
              <a:t>COLLATE</a:t>
            </a:r>
            <a:r>
              <a:rPr lang="en-US" sz="2000" dirty="0" smtClean="0"/>
              <a:t> = 'keybcs2_bin';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pPr latinLnBrk="1"/>
            <a:r>
              <a:rPr lang="en-US" sz="2000" b="1" dirty="0" smtClean="0">
                <a:solidFill>
                  <a:srgbClr val="0000CC"/>
                </a:solidFill>
              </a:rPr>
              <a:t>ALTER TABLE </a:t>
            </a:r>
            <a:r>
              <a:rPr lang="en-US" sz="2000" dirty="0" smtClean="0"/>
              <a:t>Tasks</a:t>
            </a:r>
          </a:p>
          <a:p>
            <a:pPr latinLnBrk="1"/>
            <a:r>
              <a:rPr lang="en-US" sz="2000" b="1" dirty="0" smtClean="0">
                <a:solidFill>
                  <a:srgbClr val="0000CC"/>
                </a:solidFill>
              </a:rPr>
              <a:t>CHARACTER SET </a:t>
            </a:r>
            <a:r>
              <a:rPr lang="en-US" sz="2000" smtClean="0"/>
              <a:t>tis620</a:t>
            </a:r>
            <a:r>
              <a:rPr lang="en-US" sz="2000" b="1" smtClean="0">
                <a:solidFill>
                  <a:srgbClr val="0000CC"/>
                </a:solidFill>
              </a:rPr>
              <a:t>  COLLATE  </a:t>
            </a:r>
            <a:r>
              <a:rPr lang="en-US" sz="2000" dirty="0" smtClean="0"/>
              <a:t>tis620_thai_ci;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pPr marL="12700">
              <a:lnSpc>
                <a:spcPts val="1660"/>
              </a:lnSpc>
              <a:spcBef>
                <a:spcPts val="105"/>
              </a:spcBef>
            </a:pPr>
            <a:endParaRPr lang="en-US" sz="2000" dirty="0" smtClean="0"/>
          </a:p>
          <a:p>
            <a:pPr marL="12700">
              <a:lnSpc>
                <a:spcPts val="1660"/>
              </a:lnSpc>
              <a:spcBef>
                <a:spcPts val="105"/>
              </a:spcBef>
            </a:pPr>
            <a:endParaRPr sz="2000" b="1" dirty="0">
              <a:solidFill>
                <a:srgbClr val="0000CC"/>
              </a:solidFill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97026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991735" algn="l"/>
              </a:tabLst>
            </a:pPr>
            <a:r>
              <a:rPr b="1" spc="-5" dirty="0">
                <a:solidFill>
                  <a:srgbClr val="FF0000"/>
                </a:solidFill>
              </a:rPr>
              <a:t>Instrucțiunea </a:t>
            </a:r>
            <a:r>
              <a:rPr b="1" spc="-5" dirty="0">
                <a:solidFill>
                  <a:srgbClr val="FF0000"/>
                </a:solidFill>
                <a:latin typeface="Courier New"/>
                <a:cs typeface="Courier New"/>
              </a:rPr>
              <a:t>CREATE	TABLE</a:t>
            </a:r>
            <a:r>
              <a:rPr b="1" spc="-1565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b="1" spc="-30" dirty="0" smtClean="0">
                <a:solidFill>
                  <a:srgbClr val="FF0000"/>
                </a:solidFill>
              </a:rPr>
              <a:t>(</a:t>
            </a:r>
            <a:r>
              <a:rPr lang="en-US" b="1" spc="-30" dirty="0" err="1" smtClean="0">
                <a:solidFill>
                  <a:srgbClr val="FF0000"/>
                </a:solidFill>
              </a:rPr>
              <a:t>continuare</a:t>
            </a:r>
            <a:r>
              <a:rPr b="1" spc="-30" dirty="0" smtClean="0">
                <a:solidFill>
                  <a:srgbClr val="FF0000"/>
                </a:solidFill>
              </a:rPr>
              <a:t>)</a:t>
            </a:r>
            <a:endParaRPr b="1" spc="-3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219200"/>
            <a:ext cx="11125200" cy="5218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ts val="2230"/>
              </a:lnSpc>
              <a:spcBef>
                <a:spcPts val="9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proprietățile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unui atribut al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tabelei (max.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4096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atribute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per</a:t>
            </a:r>
            <a:r>
              <a:rPr sz="2000" b="1" spc="1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tabel)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ts val="1930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tipul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(data_type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sz="2000" spc="-6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spatial_type)</a:t>
            </a:r>
          </a:p>
          <a:p>
            <a:pPr marL="561340" lvl="1" indent="-247650">
              <a:lnSpc>
                <a:spcPts val="1925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NULL</a:t>
            </a:r>
            <a:r>
              <a:rPr sz="2000" spc="-6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sz="2000" spc="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NULL</a:t>
            </a:r>
            <a:r>
              <a:rPr sz="2000" spc="-6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acceptarea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respingerea</a:t>
            </a:r>
            <a:r>
              <a:rPr sz="2000" spc="-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stocării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000" spc="-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valori</a:t>
            </a:r>
            <a:r>
              <a:rPr sz="2000" spc="-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nule</a:t>
            </a:r>
          </a:p>
          <a:p>
            <a:pPr marL="561340" lvl="1" indent="-247650">
              <a:lnSpc>
                <a:spcPts val="1964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DEFAULT</a:t>
            </a:r>
            <a:r>
              <a:rPr sz="2000" spc="-77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valoare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implicită în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situația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se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specifică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nici o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valoare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26769" lvl="2" indent="-219710">
              <a:lnSpc>
                <a:spcPts val="1739"/>
              </a:lnSpc>
              <a:buClr>
                <a:srgbClr val="1CACE3"/>
              </a:buClr>
              <a:buFont typeface="Courier New"/>
              <a:buChar char="o"/>
              <a:tabLst>
                <a:tab pos="826769" algn="l"/>
              </a:tabLst>
            </a:pP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constantă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26769" lvl="2" indent="-219710">
              <a:lnSpc>
                <a:spcPts val="1705"/>
              </a:lnSpc>
              <a:buClr>
                <a:srgbClr val="1CACE3"/>
              </a:buClr>
              <a:buChar char="o"/>
              <a:tabLst>
                <a:tab pos="826769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CURRENT_TIMESTAMP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ts val="1935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AUTO_INCREMENT</a:t>
            </a:r>
            <a:r>
              <a:rPr sz="2000" spc="-58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completarea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automată</a:t>
            </a:r>
            <a:r>
              <a:rPr sz="2000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sz="20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următoarea</a:t>
            </a:r>
            <a:r>
              <a:rPr sz="2000" spc="-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valoare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din</a:t>
            </a:r>
            <a:r>
              <a:rPr sz="2000" spc="-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secvență</a:t>
            </a:r>
            <a:r>
              <a:rPr sz="2000" spc="-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(pentru</a:t>
            </a:r>
            <a:r>
              <a:rPr sz="2000" spc="-6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NULL</a:t>
            </a:r>
            <a:r>
              <a:rPr sz="2000" spc="-65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sz="2000" spc="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0)</a:t>
            </a:r>
          </a:p>
          <a:p>
            <a:pPr marL="561340" lvl="1" indent="-247650">
              <a:lnSpc>
                <a:spcPts val="1930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COMMENT</a:t>
            </a:r>
            <a:r>
              <a:rPr sz="2000" spc="-66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documentare (max.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1024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caractere)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ts val="1930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COLUMN_FORMAT: spațiu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memorie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fix (FIXED)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/dinamic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(DYNAMIC)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 în funcție de tipul 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dată</a:t>
            </a:r>
            <a:r>
              <a:rPr sz="2000" spc="5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specificat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ts val="1930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STORAGE</a:t>
            </a:r>
            <a:r>
              <a:rPr sz="2000" spc="-60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stocarea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informației</a:t>
            </a:r>
            <a:r>
              <a:rPr sz="2000" spc="-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respective</a:t>
            </a:r>
            <a:r>
              <a:rPr sz="2000" spc="-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(DISK</a:t>
            </a:r>
            <a:r>
              <a:rPr sz="2000" spc="-6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sz="2000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discul</a:t>
            </a:r>
            <a:r>
              <a:rPr sz="2000" spc="-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local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MEMORY</a:t>
            </a:r>
            <a:r>
              <a:rPr sz="2000" spc="-60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sz="2000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memorie,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implicit)</a:t>
            </a:r>
          </a:p>
          <a:p>
            <a:pPr marL="561340" lvl="1" indent="-247650">
              <a:lnSpc>
                <a:spcPts val="1960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INDEX</a:t>
            </a:r>
            <a:r>
              <a:rPr sz="2000" spc="-6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KEY</a:t>
            </a:r>
            <a:r>
              <a:rPr sz="2000" spc="-6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(CREATE</a:t>
            </a:r>
            <a:r>
              <a:rPr sz="2000" spc="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INDEX</a:t>
            </a:r>
            <a:r>
              <a:rPr sz="2000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sz="20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DROP</a:t>
            </a:r>
            <a:r>
              <a:rPr sz="2000" spc="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INDEX)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26769" lvl="2" indent="-219710">
              <a:lnSpc>
                <a:spcPts val="1745"/>
              </a:lnSpc>
              <a:buClr>
                <a:srgbClr val="1CACE3"/>
              </a:buClr>
              <a:buChar char="o"/>
              <a:tabLst>
                <a:tab pos="826769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UNIQUE</a:t>
            </a:r>
            <a:r>
              <a:rPr sz="2000" spc="-5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valori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unice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(se permit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multe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valori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NULL)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26769" lvl="2" indent="-219710">
              <a:lnSpc>
                <a:spcPts val="1739"/>
              </a:lnSpc>
              <a:buClr>
                <a:srgbClr val="1CACE3"/>
              </a:buClr>
              <a:buFont typeface="Courier New"/>
              <a:buChar char="o"/>
              <a:tabLst>
                <a:tab pos="826769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pentru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tipurile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șir 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(CHAR,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VARCHAR, BINARY, VARBINARY)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prefix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specificat prin</a:t>
            </a:r>
            <a:r>
              <a:rPr sz="20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lungime</a:t>
            </a:r>
          </a:p>
          <a:p>
            <a:pPr marL="826769" lvl="2" indent="-219710">
              <a:lnSpc>
                <a:spcPts val="1739"/>
              </a:lnSpc>
              <a:buClr>
                <a:srgbClr val="1CACE3"/>
              </a:buClr>
              <a:buChar char="o"/>
              <a:tabLst>
                <a:tab pos="826769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ASC</a:t>
            </a:r>
            <a:r>
              <a:rPr sz="2000" spc="-57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DESC</a:t>
            </a:r>
            <a:r>
              <a:rPr sz="2000" spc="-56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sz="2000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ordonare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26769" lvl="2" indent="-219710">
              <a:lnSpc>
                <a:spcPts val="1739"/>
              </a:lnSpc>
              <a:buClr>
                <a:srgbClr val="1CACE3"/>
              </a:buClr>
              <a:buChar char="o"/>
              <a:tabLst>
                <a:tab pos="826769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FULLTEXT</a:t>
            </a:r>
            <a:r>
              <a:rPr sz="2000" spc="-60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indexare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după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întreaga valoare,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pentru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căutări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text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(CHAR, VARCHAR, TEXT);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26769" lvl="2" indent="-219710">
              <a:lnSpc>
                <a:spcPts val="1710"/>
              </a:lnSpc>
              <a:buClr>
                <a:srgbClr val="1CACE3"/>
              </a:buClr>
              <a:buFont typeface="Courier New"/>
              <a:buChar char="o"/>
              <a:tabLst>
                <a:tab pos="826769" algn="l"/>
              </a:tabLst>
            </a:pP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tip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index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BTREE</a:t>
            </a:r>
            <a:r>
              <a:rPr sz="2000" spc="-57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 HASH</a:t>
            </a:r>
          </a:p>
          <a:p>
            <a:pPr marL="561340" lvl="1" indent="-247650">
              <a:lnSpc>
                <a:spcPts val="1980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CHECK</a:t>
            </a:r>
            <a:r>
              <a:rPr sz="2000" spc="-7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constrângeri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integritate (ignorate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versiunea curentă)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105892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991735" algn="l"/>
              </a:tabLst>
            </a:pPr>
            <a:r>
              <a:rPr b="1" spc="-5" dirty="0">
                <a:solidFill>
                  <a:srgbClr val="FF0000"/>
                </a:solidFill>
              </a:rPr>
              <a:t>Instrucțiunea </a:t>
            </a:r>
            <a:r>
              <a:rPr b="1" spc="-5" dirty="0">
                <a:solidFill>
                  <a:srgbClr val="FF0000"/>
                </a:solidFill>
                <a:latin typeface="Courier New"/>
                <a:cs typeface="Courier New"/>
              </a:rPr>
              <a:t>CREATE	TABLE</a:t>
            </a:r>
            <a:r>
              <a:rPr b="1" spc="-1565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b="1" spc="-30" dirty="0" smtClean="0">
                <a:solidFill>
                  <a:srgbClr val="FF0000"/>
                </a:solidFill>
              </a:rPr>
              <a:t>(</a:t>
            </a:r>
            <a:r>
              <a:rPr lang="en-US" b="1" spc="-30" dirty="0" err="1" smtClean="0">
                <a:solidFill>
                  <a:srgbClr val="FF0000"/>
                </a:solidFill>
              </a:rPr>
              <a:t>continuare</a:t>
            </a:r>
            <a:r>
              <a:rPr b="1" spc="-30" dirty="0" smtClean="0">
                <a:solidFill>
                  <a:srgbClr val="FF0000"/>
                </a:solidFill>
              </a:rPr>
              <a:t>)</a:t>
            </a:r>
            <a:endParaRPr b="1" spc="-3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208406" y="1219200"/>
            <a:ext cx="11983594" cy="44031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57885" indent="-256540">
              <a:lnSpc>
                <a:spcPts val="2230"/>
              </a:lnSpc>
              <a:spcBef>
                <a:spcPts val="95"/>
              </a:spcBef>
              <a:buClr>
                <a:srgbClr val="27CED6"/>
              </a:buClr>
              <a:buFont typeface="Georgia"/>
              <a:buChar char="•"/>
              <a:tabLst>
                <a:tab pos="858519" algn="l"/>
                <a:tab pos="85915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cheia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primară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150620" lvl="1" indent="-247650">
              <a:lnSpc>
                <a:spcPts val="1935"/>
              </a:lnSpc>
              <a:buClr>
                <a:srgbClr val="2583C5"/>
              </a:buClr>
              <a:buFont typeface="Wingdings"/>
              <a:buChar char=""/>
              <a:tabLst>
                <a:tab pos="1151255" algn="l"/>
                <a:tab pos="1151890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index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unic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150620" lvl="1" indent="-247650">
              <a:lnSpc>
                <a:spcPts val="1925"/>
              </a:lnSpc>
              <a:buClr>
                <a:srgbClr val="2583C5"/>
              </a:buClr>
              <a:buFont typeface="Wingdings"/>
              <a:buChar char=""/>
              <a:tabLst>
                <a:tab pos="1151255" algn="l"/>
                <a:tab pos="1151890" algn="l"/>
              </a:tabLst>
            </a:pP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 /</a:t>
            </a:r>
            <a:r>
              <a:rPr sz="2000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tabelă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150620" lvl="1" indent="-247650">
              <a:lnSpc>
                <a:spcPts val="1925"/>
              </a:lnSpc>
              <a:buClr>
                <a:srgbClr val="2583C5"/>
              </a:buClr>
              <a:buFont typeface="Wingdings"/>
              <a:buChar char=""/>
              <a:tabLst>
                <a:tab pos="1151255" algn="l"/>
                <a:tab pos="1151890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conține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unul sau mai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multe câmpuri,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toate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NOT NULL</a:t>
            </a:r>
            <a:r>
              <a:rPr sz="2000" spc="-7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(nu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necesar să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fie specificat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explicit)</a:t>
            </a:r>
          </a:p>
          <a:p>
            <a:pPr marL="1150620" lvl="1" indent="-247650">
              <a:lnSpc>
                <a:spcPts val="1910"/>
              </a:lnSpc>
              <a:buClr>
                <a:srgbClr val="2583C5"/>
              </a:buClr>
              <a:buFont typeface="Wingdings"/>
              <a:buChar char=""/>
              <a:tabLst>
                <a:tab pos="1151255" algn="l"/>
                <a:tab pos="1151890" algn="l"/>
              </a:tabLst>
            </a:pPr>
            <a:r>
              <a:rPr sz="20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cheie</a:t>
            </a:r>
            <a:r>
              <a:rPr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primară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indecși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unici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indecși neunici – celelalte</a:t>
            </a:r>
            <a:r>
              <a:rPr sz="2000" spc="-16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atribute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57885" indent="-256540">
              <a:lnSpc>
                <a:spcPts val="2150"/>
              </a:lnSpc>
              <a:buClr>
                <a:srgbClr val="27CED6"/>
              </a:buClr>
              <a:buFont typeface="Georgia"/>
              <a:buChar char="•"/>
              <a:tabLst>
                <a:tab pos="858519" algn="l"/>
                <a:tab pos="859155" algn="l"/>
              </a:tabLst>
            </a:pPr>
            <a:r>
              <a:rPr sz="2000" b="1" spc="-5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cheia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străină</a:t>
            </a:r>
            <a:r>
              <a:rPr lang="en-US" sz="2000" b="1" spc="-1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/extern</a:t>
            </a:r>
            <a:r>
              <a:rPr lang="ro-MO" sz="2000" b="1" spc="-1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ă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150620" marR="5080" lvl="1" indent="-247650">
              <a:lnSpc>
                <a:spcPct val="80000"/>
              </a:lnSpc>
              <a:spcBef>
                <a:spcPts val="359"/>
              </a:spcBef>
              <a:buClr>
                <a:srgbClr val="2583C5"/>
              </a:buClr>
              <a:buFont typeface="Wingdings"/>
              <a:buChar char=""/>
              <a:tabLst>
                <a:tab pos="1151255" algn="l"/>
                <a:tab pos="1151890" algn="l"/>
              </a:tabLst>
            </a:pP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referință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între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tabelă copil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și o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tabelă părinte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prin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intermediul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unuia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 mai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multe câmpuri </a:t>
            </a:r>
            <a:r>
              <a:rPr sz="2000" b="1" spc="-1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au același tip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și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1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aceea</a:t>
            </a:r>
            <a:r>
              <a:rPr lang="ro-MO" sz="2000" spc="1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dimensiune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150620" lvl="1" indent="-247650">
              <a:lnSpc>
                <a:spcPts val="1880"/>
              </a:lnSpc>
              <a:buClr>
                <a:srgbClr val="2583C5"/>
              </a:buClr>
              <a:buFont typeface="Wingdings"/>
              <a:buChar char=""/>
              <a:tabLst>
                <a:tab pos="1151255" algn="l"/>
                <a:tab pos="1151890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trebuie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să aibă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asociați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indecși unici pentru 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scana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întreaga</a:t>
            </a:r>
            <a:r>
              <a:rPr sz="2000" spc="-27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tabelă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150620" lvl="1" indent="-247650">
              <a:lnSpc>
                <a:spcPts val="1930"/>
              </a:lnSpc>
              <a:buClr>
                <a:srgbClr val="2583C5"/>
              </a:buClr>
              <a:buFont typeface="Wingdings"/>
              <a:buChar char=""/>
              <a:tabLst>
                <a:tab pos="1151255" algn="l"/>
                <a:tab pos="1151890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multiplicități (1-1, 1-n,</a:t>
            </a:r>
            <a:r>
              <a:rPr sz="2000" spc="-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m-n)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150620" lvl="1" indent="-247650">
              <a:lnSpc>
                <a:spcPts val="1955"/>
              </a:lnSpc>
              <a:buClr>
                <a:srgbClr val="2583C5"/>
              </a:buClr>
              <a:buFont typeface="Wingdings"/>
              <a:buChar char=""/>
              <a:tabLst>
                <a:tab pos="1151255" algn="l"/>
                <a:tab pos="1151890" algn="l"/>
              </a:tabLst>
            </a:pP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acțiuni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referențiale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tabela</a:t>
            </a:r>
            <a:r>
              <a:rPr sz="2000" spc="-9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copil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416050" lvl="2" indent="-219710">
              <a:lnSpc>
                <a:spcPts val="1739"/>
              </a:lnSpc>
              <a:buClr>
                <a:srgbClr val="1CACE3"/>
              </a:buClr>
              <a:buChar char="o"/>
              <a:tabLst>
                <a:tab pos="141668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CASCADE</a:t>
            </a:r>
            <a:r>
              <a:rPr sz="2000" spc="-65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propagarea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operațiilor din tabela părinte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tabela copil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416050" lvl="2" indent="-219710">
              <a:lnSpc>
                <a:spcPts val="1739"/>
              </a:lnSpc>
              <a:buClr>
                <a:srgbClr val="1CACE3"/>
              </a:buClr>
              <a:buChar char="o"/>
              <a:tabLst>
                <a:tab pos="141668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SET NULL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valorile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din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tabela copil primesc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valoarea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NULL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când sunt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realizate operații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tabela</a:t>
            </a:r>
            <a:r>
              <a:rPr sz="2000" spc="-4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părinte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416050" lvl="2" indent="-219710">
              <a:lnSpc>
                <a:spcPts val="1739"/>
              </a:lnSpc>
              <a:buClr>
                <a:srgbClr val="1CACE3"/>
              </a:buClr>
              <a:buChar char="o"/>
              <a:tabLst>
                <a:tab pos="141668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RESTRICT</a:t>
            </a:r>
            <a:r>
              <a:rPr sz="2000" spc="-6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nu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permite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realizarea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asupra modificărilor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tabela părinte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(implicit)</a:t>
            </a:r>
          </a:p>
          <a:p>
            <a:pPr marL="1416050" lvl="2" indent="-219710">
              <a:lnSpc>
                <a:spcPts val="1739"/>
              </a:lnSpc>
              <a:buClr>
                <a:srgbClr val="1CACE3"/>
              </a:buClr>
              <a:buChar char="o"/>
              <a:tabLst>
                <a:tab pos="141668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NO ACTION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sz="2000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RESTRICT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416050" lvl="2" indent="-219710">
              <a:lnSpc>
                <a:spcPts val="1770"/>
              </a:lnSpc>
              <a:buClr>
                <a:srgbClr val="1CACE3"/>
              </a:buClr>
              <a:buChar char="o"/>
              <a:tabLst>
                <a:tab pos="141668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SET DEFAULT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neimplementată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versiunea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curentă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12750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991735" algn="l"/>
              </a:tabLst>
            </a:pPr>
            <a:r>
              <a:rPr lang="en-US" b="1" spc="-5" dirty="0" err="1" smtClean="0">
                <a:solidFill>
                  <a:srgbClr val="FF0000"/>
                </a:solidFill>
              </a:rPr>
              <a:t>Instrucțiunea</a:t>
            </a:r>
            <a:r>
              <a:rPr lang="en-US" b="1" spc="-5" dirty="0" smtClean="0">
                <a:solidFill>
                  <a:srgbClr val="FF0000"/>
                </a:solidFill>
              </a:rPr>
              <a:t> </a:t>
            </a:r>
            <a:r>
              <a:rPr lang="en-US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CREATE	TABLE</a:t>
            </a:r>
            <a:r>
              <a:rPr lang="en-US" b="1" spc="-1565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b="1" spc="-30" dirty="0" smtClean="0">
                <a:solidFill>
                  <a:srgbClr val="FF0000"/>
                </a:solidFill>
              </a:rPr>
              <a:t>(</a:t>
            </a:r>
            <a:r>
              <a:rPr lang="en-US" b="1" spc="-30" dirty="0" err="1" smtClean="0">
                <a:solidFill>
                  <a:srgbClr val="FF0000"/>
                </a:solidFill>
              </a:rPr>
              <a:t>continuare</a:t>
            </a:r>
            <a:r>
              <a:rPr lang="en-US" b="1" spc="-30" dirty="0" smtClean="0">
                <a:solidFill>
                  <a:srgbClr val="FF0000"/>
                </a:solidFill>
              </a:rPr>
              <a:t>)</a:t>
            </a:r>
            <a:endParaRPr spc="-3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1143000"/>
            <a:ext cx="10439400" cy="48865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6540">
              <a:lnSpc>
                <a:spcPts val="2005"/>
              </a:lnSpc>
              <a:spcBef>
                <a:spcPts val="10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ALTER TABLE</a:t>
            </a:r>
            <a:r>
              <a:rPr sz="2000" b="1" spc="-66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modificarea structurii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unui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ts val="1870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operații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26769" lvl="2" indent="-219710">
              <a:lnSpc>
                <a:spcPts val="1650"/>
              </a:lnSpc>
              <a:buClr>
                <a:srgbClr val="1CACE3"/>
              </a:buClr>
              <a:buFont typeface="Courier New"/>
              <a:buChar char="o"/>
              <a:tabLst>
                <a:tab pos="826769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adăugare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ștergere</a:t>
            </a:r>
            <a:r>
              <a:rPr sz="20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atribute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26769" lvl="2" indent="-219710">
              <a:lnSpc>
                <a:spcPts val="1645"/>
              </a:lnSpc>
              <a:buClr>
                <a:srgbClr val="1CACE3"/>
              </a:buClr>
              <a:buFont typeface="Courier New"/>
              <a:buChar char="o"/>
              <a:tabLst>
                <a:tab pos="826769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modificarea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tipului 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dimensiunii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unui</a:t>
            </a:r>
            <a:r>
              <a:rPr sz="2000" spc="7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atribut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26769" lvl="2" indent="-219710">
              <a:lnSpc>
                <a:spcPts val="1645"/>
              </a:lnSpc>
              <a:buClr>
                <a:srgbClr val="1CACE3"/>
              </a:buClr>
              <a:buFont typeface="Courier New"/>
              <a:buChar char="o"/>
              <a:tabLst>
                <a:tab pos="826769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adăugare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ștergere constrângere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tip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cheie primară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cheie străină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sz="2000" spc="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index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26769" lvl="2" indent="-219710">
              <a:lnSpc>
                <a:spcPts val="1614"/>
              </a:lnSpc>
              <a:buClr>
                <a:srgbClr val="1CACE3"/>
              </a:buClr>
              <a:buFont typeface="Courier New"/>
              <a:buChar char="o"/>
              <a:tabLst>
                <a:tab pos="826769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redenumirea unui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atribut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sz="2000" spc="5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tabelei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ts val="1860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creare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tabelă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temporară,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implementare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modificări,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ștergere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tabelă,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redenumire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tabelă</a:t>
            </a:r>
            <a:r>
              <a:rPr sz="2000" spc="16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temporară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26769" indent="-219710">
              <a:lnSpc>
                <a:spcPts val="1650"/>
              </a:lnSpc>
              <a:buClr>
                <a:srgbClr val="1CACE3"/>
              </a:buClr>
              <a:buFont typeface="Wingdings"/>
              <a:buChar char=""/>
              <a:tabLst>
                <a:tab pos="826135" algn="l"/>
                <a:tab pos="826769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citire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disponibile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 tabelă până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transferul</a:t>
            </a:r>
            <a:r>
              <a:rPr sz="2000" spc="5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modificărilor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26769" indent="-219710">
              <a:lnSpc>
                <a:spcPts val="1595"/>
              </a:lnSpc>
              <a:buClr>
                <a:srgbClr val="1CACE3"/>
              </a:buClr>
              <a:buFont typeface="Wingdings"/>
              <a:buChar char=""/>
              <a:tabLst>
                <a:tab pos="826135" algn="l"/>
                <a:tab pos="826769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scriere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amânate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până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implementarea</a:t>
            </a:r>
            <a:r>
              <a:rPr sz="2000" spc="7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modificărilor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ts val="1939"/>
              </a:lnSpc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RENAME TABLE</a:t>
            </a:r>
            <a:r>
              <a:rPr sz="2000" b="1" spc="-7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redenumirea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uneia sau mai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multe tabele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executate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atomic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ts val="1845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trebuie să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existe triggere,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blocate sau tranzacții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desfășurare,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</a:t>
            </a:r>
            <a:r>
              <a:rPr sz="2000" spc="6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temporare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ts val="1814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sunt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transferate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vizualizările, dar nu se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păstrează drepturile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000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acces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ts val="1925"/>
              </a:lnSpc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DROP TABLE</a:t>
            </a:r>
            <a:r>
              <a:rPr sz="2000" b="1" spc="-65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ștergerea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unei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ts val="1945"/>
              </a:lnSpc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SHOW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TABLES</a:t>
            </a:r>
            <a:r>
              <a:rPr sz="2000" b="1" spc="-75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vizualizarea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listei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netemporare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 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vizualizărilor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existente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ts val="1839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FULL</a:t>
            </a:r>
            <a:r>
              <a:rPr sz="2000" spc="-58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tip de obiect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ts val="1835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LIKE</a:t>
            </a:r>
            <a:r>
              <a:rPr sz="2000" spc="-50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filtrarea rezultatelor (denumiri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respectă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 anumit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șablon)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ts val="1820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WHERE</a:t>
            </a:r>
            <a:r>
              <a:rPr sz="2000" spc="-56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specificarea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condiții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ts val="1985"/>
              </a:lnSpc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DESCRIBE</a:t>
            </a:r>
            <a:r>
              <a:rPr sz="2000" b="1" spc="-60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sz="20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SHOW</a:t>
            </a:r>
            <a:r>
              <a:rPr sz="2000" b="1" spc="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COLUMNS</a:t>
            </a:r>
            <a:r>
              <a:rPr sz="2000" b="1" spc="-59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(informații</a:t>
            </a:r>
            <a:r>
              <a:rPr sz="2000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despre</a:t>
            </a:r>
            <a:r>
              <a:rPr sz="2000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structura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tabelei:</a:t>
            </a:r>
            <a:r>
              <a:rPr sz="2000" spc="-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denumire,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tip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date,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NULL,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index,</a:t>
            </a:r>
            <a:r>
              <a:rPr sz="2000" spc="-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valoare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implicită)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609600"/>
            <a:ext cx="10284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5" dirty="0">
                <a:solidFill>
                  <a:srgbClr val="FF0000"/>
                </a:solidFill>
              </a:rPr>
              <a:t>Alte </a:t>
            </a:r>
            <a:r>
              <a:rPr b="1" spc="-20" dirty="0">
                <a:solidFill>
                  <a:srgbClr val="FF0000"/>
                </a:solidFill>
              </a:rPr>
              <a:t>operații </a:t>
            </a:r>
            <a:r>
              <a:rPr b="1" spc="-15" dirty="0">
                <a:solidFill>
                  <a:srgbClr val="FF0000"/>
                </a:solidFill>
              </a:rPr>
              <a:t>asupra</a:t>
            </a:r>
            <a:r>
              <a:rPr b="1" spc="-60" dirty="0">
                <a:solidFill>
                  <a:srgbClr val="FF0000"/>
                </a:solidFill>
              </a:rPr>
              <a:t> </a:t>
            </a:r>
            <a:r>
              <a:rPr b="1" spc="-10" dirty="0">
                <a:solidFill>
                  <a:srgbClr val="FF0000"/>
                </a:solidFill>
              </a:rPr>
              <a:t>tabelelor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2286000"/>
            <a:ext cx="11089132" cy="430246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3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Arhitectura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200" b="1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sz="2200" b="1" spc="4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1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niveluri</a:t>
            </a:r>
            <a:endParaRPr sz="2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schema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internă: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mecanism de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stocare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fizică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+ mod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000" spc="7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acces</a:t>
            </a: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schema conceptuală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structura bazei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(entități,</a:t>
            </a:r>
            <a:r>
              <a:rPr sz="2000" spc="8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relații)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schema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externă: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perspective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000" spc="7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vizualizare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2583C5"/>
              </a:buClr>
              <a:buFont typeface="Wingdings"/>
              <a:buChar char=""/>
            </a:pPr>
            <a:endParaRPr sz="3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Obiective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1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independența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datelor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fizică și</a:t>
            </a:r>
            <a:r>
              <a:rPr sz="2000" spc="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logică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redundanță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minimă și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controlată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2000" spc="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datelor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facilități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utilizare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datelor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concurență utilizatori, performanțe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(regăsire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date,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timpi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000" spc="28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acces)</a:t>
            </a: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nivel ridicat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000" spc="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securitate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integritatea</a:t>
            </a:r>
            <a:r>
              <a:rPr sz="2000" spc="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datelor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" y="685800"/>
            <a:ext cx="914146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Caracteristici</a:t>
            </a:r>
            <a:r>
              <a:rPr b="1" spc="-15" dirty="0">
                <a:solidFill>
                  <a:srgbClr val="FF0000"/>
                </a:solidFill>
              </a:rPr>
              <a:t> </a:t>
            </a:r>
            <a:r>
              <a:rPr b="1" spc="-5" dirty="0">
                <a:solidFill>
                  <a:srgbClr val="FF0000"/>
                </a:solidFill>
              </a:rPr>
              <a:t>SGBD </a:t>
            </a:r>
            <a:r>
              <a:rPr b="1" spc="-15" dirty="0">
                <a:solidFill>
                  <a:srgbClr val="FF0000"/>
                </a:solidFill>
              </a:rPr>
              <a:t>(recapitulare) </a:t>
            </a:r>
            <a:r>
              <a:rPr b="1" spc="-5" dirty="0">
                <a:solidFill>
                  <a:srgbClr val="FF0000"/>
                </a:solidFill>
              </a:rPr>
              <a:t>-</a:t>
            </a:r>
            <a:r>
              <a:rPr b="1" spc="-30" dirty="0">
                <a:solidFill>
                  <a:srgbClr val="FF0000"/>
                </a:solidFill>
              </a:rPr>
              <a:t> </a:t>
            </a:r>
            <a:r>
              <a:rPr b="1" spc="-5" dirty="0">
                <a:solidFill>
                  <a:srgbClr val="FF0000"/>
                </a:solidFill>
              </a:rPr>
              <a:t>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848600" y="1600200"/>
            <a:ext cx="4159884" cy="3485519"/>
            <a:chOff x="1839722" y="3295138"/>
            <a:chExt cx="4159884" cy="3485519"/>
          </a:xfrm>
        </p:grpSpPr>
        <p:sp>
          <p:nvSpPr>
            <p:cNvPr id="8" name="object 3"/>
            <p:cNvSpPr txBox="1"/>
            <p:nvPr/>
          </p:nvSpPr>
          <p:spPr>
            <a:xfrm>
              <a:off x="2813303" y="3364229"/>
              <a:ext cx="916305" cy="26987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</a:ln>
          </p:spPr>
          <p:txBody>
            <a:bodyPr vert="horz" wrap="square" lIns="0" tIns="38735" rIns="0" bIns="0" rtlCol="0">
              <a:spAutoFit/>
            </a:bodyPr>
            <a:lstStyle/>
            <a:p>
              <a:pPr marL="180340">
                <a:lnSpc>
                  <a:spcPct val="100000"/>
                </a:lnSpc>
                <a:spcBef>
                  <a:spcPts val="305"/>
                </a:spcBef>
              </a:pPr>
              <a:r>
                <a:rPr sz="1200" dirty="0">
                  <a:latin typeface="Times New Roman"/>
                  <a:cs typeface="Times New Roman"/>
                </a:rPr>
                <a:t>Vedere</a:t>
              </a:r>
              <a:r>
                <a:rPr sz="1200" spc="-20" dirty="0">
                  <a:latin typeface="Times New Roman"/>
                  <a:cs typeface="Times New Roman"/>
                </a:rPr>
                <a:t> </a:t>
              </a:r>
              <a:r>
                <a:rPr sz="1200" dirty="0">
                  <a:latin typeface="Times New Roman"/>
                  <a:cs typeface="Times New Roman"/>
                </a:rPr>
                <a:t>1</a:t>
              </a:r>
              <a:endParaRPr sz="1200">
                <a:latin typeface="Times New Roman"/>
                <a:cs typeface="Times New Roman"/>
              </a:endParaRPr>
            </a:p>
          </p:txBody>
        </p:sp>
        <p:sp>
          <p:nvSpPr>
            <p:cNvPr id="9" name="object 4"/>
            <p:cNvSpPr txBox="1"/>
            <p:nvPr/>
          </p:nvSpPr>
          <p:spPr>
            <a:xfrm>
              <a:off x="3864863" y="4802886"/>
              <a:ext cx="916940" cy="44958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</a:ln>
          </p:spPr>
          <p:txBody>
            <a:bodyPr vert="horz" wrap="square" lIns="0" tIns="50800" rIns="0" bIns="0" rtlCol="0">
              <a:spAutoFit/>
            </a:bodyPr>
            <a:lstStyle/>
            <a:p>
              <a:pPr marL="246379" marR="209550" indent="-29209">
                <a:lnSpc>
                  <a:spcPts val="1380"/>
                </a:lnSpc>
                <a:spcBef>
                  <a:spcPts val="400"/>
                </a:spcBef>
              </a:pPr>
              <a:r>
                <a:rPr sz="1200" dirty="0">
                  <a:latin typeface="Times New Roman"/>
                  <a:cs typeface="Times New Roman"/>
                </a:rPr>
                <a:t>Sche</a:t>
              </a:r>
              <a:r>
                <a:rPr sz="1200" spc="-10" dirty="0">
                  <a:latin typeface="Times New Roman"/>
                  <a:cs typeface="Times New Roman"/>
                </a:rPr>
                <a:t>m</a:t>
              </a:r>
              <a:r>
                <a:rPr sz="1200" dirty="0">
                  <a:latin typeface="Times New Roman"/>
                  <a:cs typeface="Times New Roman"/>
                </a:rPr>
                <a:t>a  </a:t>
              </a:r>
              <a:r>
                <a:rPr sz="1200" spc="-5" dirty="0">
                  <a:latin typeface="Times New Roman"/>
                  <a:cs typeface="Times New Roman"/>
                </a:rPr>
                <a:t>internă</a:t>
              </a:r>
              <a:endParaRPr sz="1200">
                <a:latin typeface="Times New Roman"/>
                <a:cs typeface="Times New Roman"/>
              </a:endParaRPr>
            </a:p>
          </p:txBody>
        </p:sp>
        <p:sp>
          <p:nvSpPr>
            <p:cNvPr id="10" name="object 5"/>
            <p:cNvSpPr txBox="1"/>
            <p:nvPr/>
          </p:nvSpPr>
          <p:spPr>
            <a:xfrm>
              <a:off x="3750564" y="3993642"/>
              <a:ext cx="1187450" cy="44958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</a:ln>
          </p:spPr>
          <p:txBody>
            <a:bodyPr vert="horz" wrap="square" lIns="0" tIns="50165" rIns="0" bIns="0" rtlCol="0">
              <a:spAutoFit/>
            </a:bodyPr>
            <a:lstStyle/>
            <a:p>
              <a:pPr marL="229235" marR="221615" indent="123189">
                <a:lnSpc>
                  <a:spcPts val="1380"/>
                </a:lnSpc>
                <a:spcBef>
                  <a:spcPts val="395"/>
                </a:spcBef>
              </a:pPr>
              <a:r>
                <a:rPr sz="1200" spc="-5" dirty="0">
                  <a:latin typeface="Times New Roman"/>
                  <a:cs typeface="Times New Roman"/>
                </a:rPr>
                <a:t>Schema  conceptua</a:t>
              </a:r>
              <a:r>
                <a:rPr sz="1200" spc="5" dirty="0">
                  <a:latin typeface="Times New Roman"/>
                  <a:cs typeface="Times New Roman"/>
                </a:rPr>
                <a:t>l</a:t>
              </a:r>
              <a:r>
                <a:rPr sz="1200" dirty="0">
                  <a:latin typeface="Times New Roman"/>
                  <a:cs typeface="Times New Roman"/>
                </a:rPr>
                <a:t>ă</a:t>
              </a:r>
              <a:endParaRPr sz="1200">
                <a:latin typeface="Times New Roman"/>
                <a:cs typeface="Times New Roman"/>
              </a:endParaRPr>
            </a:p>
          </p:txBody>
        </p:sp>
        <p:sp>
          <p:nvSpPr>
            <p:cNvPr id="11" name="object 6"/>
            <p:cNvSpPr txBox="1"/>
            <p:nvPr/>
          </p:nvSpPr>
          <p:spPr>
            <a:xfrm>
              <a:off x="5083301" y="3364229"/>
              <a:ext cx="916305" cy="26987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</a:ln>
          </p:spPr>
          <p:txBody>
            <a:bodyPr vert="horz" wrap="square" lIns="0" tIns="38735" rIns="0" bIns="0" rtlCol="0">
              <a:spAutoFit/>
            </a:bodyPr>
            <a:lstStyle/>
            <a:p>
              <a:pPr marL="180975">
                <a:lnSpc>
                  <a:spcPct val="100000"/>
                </a:lnSpc>
                <a:spcBef>
                  <a:spcPts val="305"/>
                </a:spcBef>
              </a:pPr>
              <a:r>
                <a:rPr sz="1200" dirty="0">
                  <a:latin typeface="Times New Roman"/>
                  <a:cs typeface="Times New Roman"/>
                </a:rPr>
                <a:t>Vedere</a:t>
              </a:r>
              <a:r>
                <a:rPr sz="1200" spc="-20" dirty="0">
                  <a:latin typeface="Times New Roman"/>
                  <a:cs typeface="Times New Roman"/>
                </a:rPr>
                <a:t> </a:t>
              </a:r>
              <a:r>
                <a:rPr sz="1200" dirty="0">
                  <a:latin typeface="Times New Roman"/>
                  <a:cs typeface="Times New Roman"/>
                </a:rPr>
                <a:t>n</a:t>
              </a:r>
              <a:endParaRPr sz="1200">
                <a:latin typeface="Times New Roman"/>
                <a:cs typeface="Times New Roman"/>
              </a:endParaRPr>
            </a:p>
          </p:txBody>
        </p:sp>
        <p:sp>
          <p:nvSpPr>
            <p:cNvPr id="12" name="object 7"/>
            <p:cNvSpPr/>
            <p:nvPr/>
          </p:nvSpPr>
          <p:spPr>
            <a:xfrm>
              <a:off x="3920490" y="5521452"/>
              <a:ext cx="802005" cy="1259205"/>
            </a:xfrm>
            <a:custGeom>
              <a:avLst/>
              <a:gdLst/>
              <a:ahLst/>
              <a:cxnLst/>
              <a:rect l="l" t="t" r="r" b="b"/>
              <a:pathLst>
                <a:path w="802004" h="1259204">
                  <a:moveTo>
                    <a:pt x="400811" y="0"/>
                  </a:moveTo>
                  <a:lnTo>
                    <a:pt x="335705" y="1983"/>
                  </a:lnTo>
                  <a:lnTo>
                    <a:pt x="273978" y="7729"/>
                  </a:lnTo>
                  <a:lnTo>
                    <a:pt x="216448" y="16932"/>
                  </a:lnTo>
                  <a:lnTo>
                    <a:pt x="163933" y="29285"/>
                  </a:lnTo>
                  <a:lnTo>
                    <a:pt x="117252" y="44481"/>
                  </a:lnTo>
                  <a:lnTo>
                    <a:pt x="77224" y="62215"/>
                  </a:lnTo>
                  <a:lnTo>
                    <a:pt x="44666" y="82180"/>
                  </a:lnTo>
                  <a:lnTo>
                    <a:pt x="5235" y="127579"/>
                  </a:lnTo>
                  <a:lnTo>
                    <a:pt x="0" y="152400"/>
                  </a:lnTo>
                  <a:lnTo>
                    <a:pt x="0" y="1106423"/>
                  </a:lnTo>
                  <a:lnTo>
                    <a:pt x="20397" y="1154753"/>
                  </a:lnTo>
                  <a:lnTo>
                    <a:pt x="77224" y="1196608"/>
                  </a:lnTo>
                  <a:lnTo>
                    <a:pt x="117252" y="1214342"/>
                  </a:lnTo>
                  <a:lnTo>
                    <a:pt x="163933" y="1229538"/>
                  </a:lnTo>
                  <a:lnTo>
                    <a:pt x="216448" y="1241891"/>
                  </a:lnTo>
                  <a:lnTo>
                    <a:pt x="273978" y="1251094"/>
                  </a:lnTo>
                  <a:lnTo>
                    <a:pt x="335705" y="1256840"/>
                  </a:lnTo>
                  <a:lnTo>
                    <a:pt x="400811" y="1258823"/>
                  </a:lnTo>
                  <a:lnTo>
                    <a:pt x="465732" y="1256840"/>
                  </a:lnTo>
                  <a:lnTo>
                    <a:pt x="527352" y="1251094"/>
                  </a:lnTo>
                  <a:lnTo>
                    <a:pt x="584839" y="1241891"/>
                  </a:lnTo>
                  <a:lnTo>
                    <a:pt x="637360" y="1229538"/>
                  </a:lnTo>
                  <a:lnTo>
                    <a:pt x="684085" y="1214342"/>
                  </a:lnTo>
                  <a:lnTo>
                    <a:pt x="724180" y="1196608"/>
                  </a:lnTo>
                  <a:lnTo>
                    <a:pt x="756813" y="1176642"/>
                  </a:lnTo>
                  <a:lnTo>
                    <a:pt x="796367" y="1131244"/>
                  </a:lnTo>
                  <a:lnTo>
                    <a:pt x="801623" y="1106423"/>
                  </a:lnTo>
                  <a:lnTo>
                    <a:pt x="801623" y="152400"/>
                  </a:lnTo>
                  <a:lnTo>
                    <a:pt x="781153" y="104070"/>
                  </a:lnTo>
                  <a:lnTo>
                    <a:pt x="724180" y="62215"/>
                  </a:lnTo>
                  <a:lnTo>
                    <a:pt x="684085" y="44481"/>
                  </a:lnTo>
                  <a:lnTo>
                    <a:pt x="637360" y="29285"/>
                  </a:lnTo>
                  <a:lnTo>
                    <a:pt x="584839" y="16932"/>
                  </a:lnTo>
                  <a:lnTo>
                    <a:pt x="527352" y="7729"/>
                  </a:lnTo>
                  <a:lnTo>
                    <a:pt x="465732" y="1983"/>
                  </a:lnTo>
                  <a:lnTo>
                    <a:pt x="400811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8"/>
            <p:cNvSpPr txBox="1"/>
            <p:nvPr/>
          </p:nvSpPr>
          <p:spPr>
            <a:xfrm>
              <a:off x="3864863" y="3364229"/>
              <a:ext cx="1188085" cy="26987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</a:ln>
          </p:spPr>
          <p:txBody>
            <a:bodyPr vert="horz" wrap="square" lIns="0" tIns="38735" rIns="0" bIns="0" rtlCol="0">
              <a:spAutoFit/>
            </a:bodyPr>
            <a:lstStyle/>
            <a:p>
              <a:pPr marL="180975">
                <a:lnSpc>
                  <a:spcPct val="100000"/>
                </a:lnSpc>
                <a:spcBef>
                  <a:spcPts val="305"/>
                </a:spcBef>
                <a:tabLst>
                  <a:tab pos="935990" algn="l"/>
                  <a:tab pos="1174750" algn="l"/>
                </a:tabLst>
              </a:pPr>
              <a:r>
                <a:rPr sz="1200" dirty="0">
                  <a:latin typeface="Times New Roman"/>
                  <a:cs typeface="Times New Roman"/>
                </a:rPr>
                <a:t>Vedere</a:t>
              </a:r>
              <a:r>
                <a:rPr sz="1200" spc="-100" dirty="0">
                  <a:latin typeface="Times New Roman"/>
                  <a:cs typeface="Times New Roman"/>
                </a:rPr>
                <a:t> </a:t>
              </a:r>
              <a:r>
                <a:rPr sz="1200" dirty="0">
                  <a:latin typeface="Times New Roman"/>
                  <a:cs typeface="Times New Roman"/>
                </a:rPr>
                <a:t>2	</a:t>
              </a:r>
              <a:r>
                <a:rPr sz="1200" u="dash" dirty="0">
                  <a:uFill>
                    <a:solidFill>
                      <a:srgbClr val="000000"/>
                    </a:solidFill>
                  </a:uFill>
                  <a:latin typeface="Times New Roman"/>
                  <a:cs typeface="Times New Roman"/>
                </a:rPr>
                <a:t> 	</a:t>
              </a:r>
              <a:endParaRPr sz="1200">
                <a:latin typeface="Times New Roman"/>
                <a:cs typeface="Times New Roman"/>
              </a:endParaRPr>
            </a:p>
          </p:txBody>
        </p:sp>
        <p:sp>
          <p:nvSpPr>
            <p:cNvPr id="14" name="object 9"/>
            <p:cNvSpPr/>
            <p:nvPr/>
          </p:nvSpPr>
          <p:spPr>
            <a:xfrm>
              <a:off x="3920490" y="5521452"/>
              <a:ext cx="802005" cy="304800"/>
            </a:xfrm>
            <a:custGeom>
              <a:avLst/>
              <a:gdLst/>
              <a:ahLst/>
              <a:cxnLst/>
              <a:rect l="l" t="t" r="r" b="b"/>
              <a:pathLst>
                <a:path w="802004" h="304800">
                  <a:moveTo>
                    <a:pt x="400811" y="0"/>
                  </a:moveTo>
                  <a:lnTo>
                    <a:pt x="335705" y="1983"/>
                  </a:lnTo>
                  <a:lnTo>
                    <a:pt x="273978" y="7729"/>
                  </a:lnTo>
                  <a:lnTo>
                    <a:pt x="216448" y="16932"/>
                  </a:lnTo>
                  <a:lnTo>
                    <a:pt x="163933" y="29285"/>
                  </a:lnTo>
                  <a:lnTo>
                    <a:pt x="117252" y="44481"/>
                  </a:lnTo>
                  <a:lnTo>
                    <a:pt x="77224" y="62215"/>
                  </a:lnTo>
                  <a:lnTo>
                    <a:pt x="44666" y="82180"/>
                  </a:lnTo>
                  <a:lnTo>
                    <a:pt x="5235" y="127579"/>
                  </a:lnTo>
                  <a:lnTo>
                    <a:pt x="0" y="152400"/>
                  </a:lnTo>
                  <a:lnTo>
                    <a:pt x="5235" y="177035"/>
                  </a:lnTo>
                  <a:lnTo>
                    <a:pt x="44666" y="222283"/>
                  </a:lnTo>
                  <a:lnTo>
                    <a:pt x="77224" y="242255"/>
                  </a:lnTo>
                  <a:lnTo>
                    <a:pt x="117252" y="260032"/>
                  </a:lnTo>
                  <a:lnTo>
                    <a:pt x="163933" y="275295"/>
                  </a:lnTo>
                  <a:lnTo>
                    <a:pt x="216448" y="287723"/>
                  </a:lnTo>
                  <a:lnTo>
                    <a:pt x="273978" y="296997"/>
                  </a:lnTo>
                  <a:lnTo>
                    <a:pt x="335705" y="302795"/>
                  </a:lnTo>
                  <a:lnTo>
                    <a:pt x="400811" y="304800"/>
                  </a:lnTo>
                  <a:lnTo>
                    <a:pt x="465732" y="302795"/>
                  </a:lnTo>
                  <a:lnTo>
                    <a:pt x="527352" y="296997"/>
                  </a:lnTo>
                  <a:lnTo>
                    <a:pt x="584839" y="287723"/>
                  </a:lnTo>
                  <a:lnTo>
                    <a:pt x="637360" y="275295"/>
                  </a:lnTo>
                  <a:lnTo>
                    <a:pt x="684085" y="260032"/>
                  </a:lnTo>
                  <a:lnTo>
                    <a:pt x="724180" y="242255"/>
                  </a:lnTo>
                  <a:lnTo>
                    <a:pt x="756813" y="222283"/>
                  </a:lnTo>
                  <a:lnTo>
                    <a:pt x="796367" y="177035"/>
                  </a:lnTo>
                  <a:lnTo>
                    <a:pt x="801623" y="152400"/>
                  </a:lnTo>
                  <a:lnTo>
                    <a:pt x="796367" y="127579"/>
                  </a:lnTo>
                  <a:lnTo>
                    <a:pt x="756813" y="82180"/>
                  </a:lnTo>
                  <a:lnTo>
                    <a:pt x="724180" y="62215"/>
                  </a:lnTo>
                  <a:lnTo>
                    <a:pt x="684085" y="44481"/>
                  </a:lnTo>
                  <a:lnTo>
                    <a:pt x="637360" y="29285"/>
                  </a:lnTo>
                  <a:lnTo>
                    <a:pt x="584839" y="16932"/>
                  </a:lnTo>
                  <a:lnTo>
                    <a:pt x="527352" y="7729"/>
                  </a:lnTo>
                  <a:lnTo>
                    <a:pt x="465732" y="1983"/>
                  </a:lnTo>
                  <a:lnTo>
                    <a:pt x="400811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0"/>
            <p:cNvSpPr/>
            <p:nvPr/>
          </p:nvSpPr>
          <p:spPr>
            <a:xfrm>
              <a:off x="3920490" y="5521452"/>
              <a:ext cx="802005" cy="1259205"/>
            </a:xfrm>
            <a:custGeom>
              <a:avLst/>
              <a:gdLst/>
              <a:ahLst/>
              <a:cxnLst/>
              <a:rect l="l" t="t" r="r" b="b"/>
              <a:pathLst>
                <a:path w="802004" h="1259204">
                  <a:moveTo>
                    <a:pt x="400811" y="0"/>
                  </a:moveTo>
                  <a:lnTo>
                    <a:pt x="335705" y="1983"/>
                  </a:lnTo>
                  <a:lnTo>
                    <a:pt x="273978" y="7729"/>
                  </a:lnTo>
                  <a:lnTo>
                    <a:pt x="216448" y="16932"/>
                  </a:lnTo>
                  <a:lnTo>
                    <a:pt x="163933" y="29285"/>
                  </a:lnTo>
                  <a:lnTo>
                    <a:pt x="117252" y="44481"/>
                  </a:lnTo>
                  <a:lnTo>
                    <a:pt x="77224" y="62215"/>
                  </a:lnTo>
                  <a:lnTo>
                    <a:pt x="44666" y="82180"/>
                  </a:lnTo>
                  <a:lnTo>
                    <a:pt x="5235" y="127579"/>
                  </a:lnTo>
                  <a:lnTo>
                    <a:pt x="0" y="152400"/>
                  </a:lnTo>
                  <a:lnTo>
                    <a:pt x="0" y="1106423"/>
                  </a:lnTo>
                  <a:lnTo>
                    <a:pt x="20397" y="1154753"/>
                  </a:lnTo>
                  <a:lnTo>
                    <a:pt x="77224" y="1196608"/>
                  </a:lnTo>
                  <a:lnTo>
                    <a:pt x="117252" y="1214342"/>
                  </a:lnTo>
                  <a:lnTo>
                    <a:pt x="163933" y="1229538"/>
                  </a:lnTo>
                  <a:lnTo>
                    <a:pt x="216448" y="1241891"/>
                  </a:lnTo>
                  <a:lnTo>
                    <a:pt x="273978" y="1251094"/>
                  </a:lnTo>
                  <a:lnTo>
                    <a:pt x="335705" y="1256840"/>
                  </a:lnTo>
                  <a:lnTo>
                    <a:pt x="400811" y="1258823"/>
                  </a:lnTo>
                  <a:lnTo>
                    <a:pt x="465732" y="1256840"/>
                  </a:lnTo>
                  <a:lnTo>
                    <a:pt x="527352" y="1251094"/>
                  </a:lnTo>
                  <a:lnTo>
                    <a:pt x="584839" y="1241891"/>
                  </a:lnTo>
                  <a:lnTo>
                    <a:pt x="637360" y="1229538"/>
                  </a:lnTo>
                  <a:lnTo>
                    <a:pt x="684085" y="1214342"/>
                  </a:lnTo>
                  <a:lnTo>
                    <a:pt x="724180" y="1196608"/>
                  </a:lnTo>
                  <a:lnTo>
                    <a:pt x="756813" y="1176642"/>
                  </a:lnTo>
                  <a:lnTo>
                    <a:pt x="796367" y="1131244"/>
                  </a:lnTo>
                  <a:lnTo>
                    <a:pt x="801623" y="1106423"/>
                  </a:lnTo>
                  <a:lnTo>
                    <a:pt x="801623" y="152400"/>
                  </a:lnTo>
                  <a:lnTo>
                    <a:pt x="781153" y="104070"/>
                  </a:lnTo>
                  <a:lnTo>
                    <a:pt x="724180" y="62215"/>
                  </a:lnTo>
                  <a:lnTo>
                    <a:pt x="684085" y="44481"/>
                  </a:lnTo>
                  <a:lnTo>
                    <a:pt x="637360" y="29285"/>
                  </a:lnTo>
                  <a:lnTo>
                    <a:pt x="584839" y="16932"/>
                  </a:lnTo>
                  <a:lnTo>
                    <a:pt x="527352" y="7729"/>
                  </a:lnTo>
                  <a:lnTo>
                    <a:pt x="465732" y="1983"/>
                  </a:lnTo>
                  <a:lnTo>
                    <a:pt x="400811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1"/>
            <p:cNvSpPr/>
            <p:nvPr/>
          </p:nvSpPr>
          <p:spPr>
            <a:xfrm>
              <a:off x="3920490" y="5673852"/>
              <a:ext cx="802005" cy="152400"/>
            </a:xfrm>
            <a:custGeom>
              <a:avLst/>
              <a:gdLst/>
              <a:ahLst/>
              <a:cxnLst/>
              <a:rect l="l" t="t" r="r" b="b"/>
              <a:pathLst>
                <a:path w="802004" h="152400">
                  <a:moveTo>
                    <a:pt x="0" y="0"/>
                  </a:moveTo>
                  <a:lnTo>
                    <a:pt x="20397" y="48036"/>
                  </a:lnTo>
                  <a:lnTo>
                    <a:pt x="77224" y="89855"/>
                  </a:lnTo>
                  <a:lnTo>
                    <a:pt x="117252" y="107632"/>
                  </a:lnTo>
                  <a:lnTo>
                    <a:pt x="163933" y="122895"/>
                  </a:lnTo>
                  <a:lnTo>
                    <a:pt x="216448" y="135323"/>
                  </a:lnTo>
                  <a:lnTo>
                    <a:pt x="273978" y="144597"/>
                  </a:lnTo>
                  <a:lnTo>
                    <a:pt x="335705" y="150395"/>
                  </a:lnTo>
                  <a:lnTo>
                    <a:pt x="400811" y="152400"/>
                  </a:lnTo>
                  <a:lnTo>
                    <a:pt x="465732" y="150395"/>
                  </a:lnTo>
                  <a:lnTo>
                    <a:pt x="527352" y="144597"/>
                  </a:lnTo>
                  <a:lnTo>
                    <a:pt x="584839" y="135323"/>
                  </a:lnTo>
                  <a:lnTo>
                    <a:pt x="637360" y="122895"/>
                  </a:lnTo>
                  <a:lnTo>
                    <a:pt x="684085" y="107632"/>
                  </a:lnTo>
                  <a:lnTo>
                    <a:pt x="724180" y="89855"/>
                  </a:lnTo>
                  <a:lnTo>
                    <a:pt x="756813" y="69883"/>
                  </a:lnTo>
                  <a:lnTo>
                    <a:pt x="796367" y="24635"/>
                  </a:lnTo>
                  <a:lnTo>
                    <a:pt x="801623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2"/>
            <p:cNvSpPr txBox="1"/>
            <p:nvPr/>
          </p:nvSpPr>
          <p:spPr>
            <a:xfrm>
              <a:off x="1839722" y="3295138"/>
              <a:ext cx="483870" cy="386080"/>
            </a:xfrm>
            <a:prstGeom prst="rect">
              <a:avLst/>
            </a:prstGeom>
          </p:spPr>
          <p:txBody>
            <a:bodyPr vert="horz" wrap="square" lIns="0" tIns="22860" rIns="0" bIns="0" rtlCol="0">
              <a:spAutoFit/>
            </a:bodyPr>
            <a:lstStyle/>
            <a:p>
              <a:pPr marL="12700" marR="5080">
                <a:lnSpc>
                  <a:spcPts val="1400"/>
                </a:lnSpc>
                <a:spcBef>
                  <a:spcPts val="180"/>
                </a:spcBef>
              </a:pPr>
              <a:r>
                <a:rPr sz="1200" dirty="0">
                  <a:latin typeface="Times New Roman"/>
                  <a:cs typeface="Times New Roman"/>
                </a:rPr>
                <a:t>Nivelul  extern</a:t>
              </a:r>
              <a:endParaRPr sz="1200">
                <a:latin typeface="Times New Roman"/>
                <a:cs typeface="Times New Roman"/>
              </a:endParaRPr>
            </a:p>
          </p:txBody>
        </p:sp>
        <p:sp>
          <p:nvSpPr>
            <p:cNvPr id="18" name="object 13"/>
            <p:cNvSpPr/>
            <p:nvPr/>
          </p:nvSpPr>
          <p:spPr>
            <a:xfrm>
              <a:off x="3698747" y="3633978"/>
              <a:ext cx="172720" cy="360045"/>
            </a:xfrm>
            <a:custGeom>
              <a:avLst/>
              <a:gdLst/>
              <a:ahLst/>
              <a:cxnLst/>
              <a:rect l="l" t="t" r="r" b="b"/>
              <a:pathLst>
                <a:path w="172720" h="360045">
                  <a:moveTo>
                    <a:pt x="0" y="0"/>
                  </a:moveTo>
                  <a:lnTo>
                    <a:pt x="172212" y="35966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4"/>
            <p:cNvSpPr/>
            <p:nvPr/>
          </p:nvSpPr>
          <p:spPr>
            <a:xfrm>
              <a:off x="4307585" y="3633978"/>
              <a:ext cx="1270" cy="360045"/>
            </a:xfrm>
            <a:custGeom>
              <a:avLst/>
              <a:gdLst/>
              <a:ahLst/>
              <a:cxnLst/>
              <a:rect l="l" t="t" r="r" b="b"/>
              <a:pathLst>
                <a:path w="1270" h="360045">
                  <a:moveTo>
                    <a:pt x="0" y="0"/>
                  </a:moveTo>
                  <a:lnTo>
                    <a:pt x="762" y="35966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5"/>
            <p:cNvSpPr/>
            <p:nvPr/>
          </p:nvSpPr>
          <p:spPr>
            <a:xfrm>
              <a:off x="4751070" y="3633978"/>
              <a:ext cx="344170" cy="360045"/>
            </a:xfrm>
            <a:custGeom>
              <a:avLst/>
              <a:gdLst/>
              <a:ahLst/>
              <a:cxnLst/>
              <a:rect l="l" t="t" r="r" b="b"/>
              <a:pathLst>
                <a:path w="344170" h="360045">
                  <a:moveTo>
                    <a:pt x="343661" y="0"/>
                  </a:moveTo>
                  <a:lnTo>
                    <a:pt x="0" y="35966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6"/>
            <p:cNvSpPr/>
            <p:nvPr/>
          </p:nvSpPr>
          <p:spPr>
            <a:xfrm>
              <a:off x="4307585" y="4443222"/>
              <a:ext cx="1270" cy="360045"/>
            </a:xfrm>
            <a:custGeom>
              <a:avLst/>
              <a:gdLst/>
              <a:ahLst/>
              <a:cxnLst/>
              <a:rect l="l" t="t" r="r" b="b"/>
              <a:pathLst>
                <a:path w="1270" h="360045">
                  <a:moveTo>
                    <a:pt x="0" y="0"/>
                  </a:moveTo>
                  <a:lnTo>
                    <a:pt x="762" y="359663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"/>
            <p:cNvSpPr/>
            <p:nvPr/>
          </p:nvSpPr>
          <p:spPr>
            <a:xfrm>
              <a:off x="4307585" y="5252466"/>
              <a:ext cx="1270" cy="269875"/>
            </a:xfrm>
            <a:custGeom>
              <a:avLst/>
              <a:gdLst/>
              <a:ahLst/>
              <a:cxnLst/>
              <a:rect l="l" t="t" r="r" b="b"/>
              <a:pathLst>
                <a:path w="1270" h="269875">
                  <a:moveTo>
                    <a:pt x="0" y="0"/>
                  </a:moveTo>
                  <a:lnTo>
                    <a:pt x="762" y="26974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8"/>
            <p:cNvSpPr txBox="1"/>
            <p:nvPr/>
          </p:nvSpPr>
          <p:spPr>
            <a:xfrm>
              <a:off x="5050790" y="6085582"/>
              <a:ext cx="804545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latin typeface="Times New Roman"/>
                  <a:cs typeface="Times New Roman"/>
                </a:rPr>
                <a:t>Baza de</a:t>
              </a:r>
              <a:r>
                <a:rPr sz="1200" spc="-85" dirty="0">
                  <a:latin typeface="Times New Roman"/>
                  <a:cs typeface="Times New Roman"/>
                </a:rPr>
                <a:t> </a:t>
              </a:r>
              <a:r>
                <a:rPr sz="1200" dirty="0">
                  <a:latin typeface="Times New Roman"/>
                  <a:cs typeface="Times New Roman"/>
                </a:rPr>
                <a:t>date</a:t>
              </a:r>
              <a:endParaRPr sz="1200">
                <a:latin typeface="Times New Roman"/>
                <a:cs typeface="Times New Roman"/>
              </a:endParaRPr>
            </a:p>
          </p:txBody>
        </p:sp>
        <p:sp>
          <p:nvSpPr>
            <p:cNvPr id="24" name="object 19"/>
            <p:cNvSpPr txBox="1"/>
            <p:nvPr/>
          </p:nvSpPr>
          <p:spPr>
            <a:xfrm>
              <a:off x="1894585" y="5903464"/>
              <a:ext cx="931544" cy="386080"/>
            </a:xfrm>
            <a:prstGeom prst="rect">
              <a:avLst/>
            </a:prstGeom>
          </p:spPr>
          <p:txBody>
            <a:bodyPr vert="horz" wrap="square" lIns="0" tIns="22860" rIns="0" bIns="0" rtlCol="0">
              <a:spAutoFit/>
            </a:bodyPr>
            <a:lstStyle/>
            <a:p>
              <a:pPr marL="12700" marR="5080">
                <a:lnSpc>
                  <a:spcPts val="1400"/>
                </a:lnSpc>
                <a:spcBef>
                  <a:spcPts val="180"/>
                </a:spcBef>
              </a:pPr>
              <a:r>
                <a:rPr sz="1200" spc="-5" dirty="0">
                  <a:latin typeface="Times New Roman"/>
                  <a:cs typeface="Times New Roman"/>
                </a:rPr>
                <a:t>Organizarea  fizică </a:t>
              </a:r>
              <a:r>
                <a:rPr sz="1200" dirty="0">
                  <a:latin typeface="Times New Roman"/>
                  <a:cs typeface="Times New Roman"/>
                </a:rPr>
                <a:t>a</a:t>
              </a:r>
              <a:r>
                <a:rPr sz="1200" spc="-70" dirty="0">
                  <a:latin typeface="Times New Roman"/>
                  <a:cs typeface="Times New Roman"/>
                </a:rPr>
                <a:t> </a:t>
              </a:r>
              <a:r>
                <a:rPr sz="1200" spc="-5" dirty="0">
                  <a:latin typeface="Times New Roman"/>
                  <a:cs typeface="Times New Roman"/>
                </a:rPr>
                <a:t>datelor</a:t>
              </a:r>
              <a:endParaRPr sz="1200">
                <a:latin typeface="Times New Roman"/>
                <a:cs typeface="Times New Roman"/>
              </a:endParaRPr>
            </a:p>
          </p:txBody>
        </p:sp>
        <p:sp>
          <p:nvSpPr>
            <p:cNvPr id="25" name="object 20"/>
            <p:cNvSpPr txBox="1"/>
            <p:nvPr/>
          </p:nvSpPr>
          <p:spPr>
            <a:xfrm>
              <a:off x="1839722" y="4733794"/>
              <a:ext cx="483870" cy="386080"/>
            </a:xfrm>
            <a:prstGeom prst="rect">
              <a:avLst/>
            </a:prstGeom>
          </p:spPr>
          <p:txBody>
            <a:bodyPr vert="horz" wrap="square" lIns="0" tIns="22860" rIns="0" bIns="0" rtlCol="0">
              <a:spAutoFit/>
            </a:bodyPr>
            <a:lstStyle/>
            <a:p>
              <a:pPr marL="12700" marR="5080">
                <a:lnSpc>
                  <a:spcPts val="1400"/>
                </a:lnSpc>
                <a:spcBef>
                  <a:spcPts val="180"/>
                </a:spcBef>
              </a:pPr>
              <a:r>
                <a:rPr sz="1200" dirty="0">
                  <a:latin typeface="Times New Roman"/>
                  <a:cs typeface="Times New Roman"/>
                </a:rPr>
                <a:t>Nivelul  </a:t>
              </a:r>
              <a:r>
                <a:rPr sz="1200" spc="-5" dirty="0">
                  <a:latin typeface="Times New Roman"/>
                  <a:cs typeface="Times New Roman"/>
                </a:rPr>
                <a:t>intern</a:t>
              </a:r>
              <a:endParaRPr sz="1200">
                <a:latin typeface="Times New Roman"/>
                <a:cs typeface="Times New Roman"/>
              </a:endParaRPr>
            </a:p>
          </p:txBody>
        </p:sp>
        <p:sp>
          <p:nvSpPr>
            <p:cNvPr id="26" name="object 21"/>
            <p:cNvSpPr txBox="1"/>
            <p:nvPr/>
          </p:nvSpPr>
          <p:spPr>
            <a:xfrm>
              <a:off x="1839722" y="4014466"/>
              <a:ext cx="687070" cy="386080"/>
            </a:xfrm>
            <a:prstGeom prst="rect">
              <a:avLst/>
            </a:prstGeom>
          </p:spPr>
          <p:txBody>
            <a:bodyPr vert="horz" wrap="square" lIns="0" tIns="22860" rIns="0" bIns="0" rtlCol="0">
              <a:spAutoFit/>
            </a:bodyPr>
            <a:lstStyle/>
            <a:p>
              <a:pPr marL="12700" marR="5080">
                <a:lnSpc>
                  <a:spcPts val="1400"/>
                </a:lnSpc>
                <a:spcBef>
                  <a:spcPts val="180"/>
                </a:spcBef>
              </a:pPr>
              <a:r>
                <a:rPr sz="1200" dirty="0">
                  <a:latin typeface="Times New Roman"/>
                  <a:cs typeface="Times New Roman"/>
                </a:rPr>
                <a:t>Nivelul  conceptual</a:t>
              </a:r>
              <a:endParaRPr sz="1200"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381000"/>
            <a:ext cx="22098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FF0000"/>
                </a:solidFill>
              </a:rPr>
              <a:t>E</a:t>
            </a:r>
            <a:r>
              <a:rPr b="1" spc="-114" dirty="0">
                <a:solidFill>
                  <a:srgbClr val="FF0000"/>
                </a:solidFill>
              </a:rPr>
              <a:t>x</a:t>
            </a:r>
            <a:r>
              <a:rPr b="1" spc="-5" dirty="0">
                <a:solidFill>
                  <a:srgbClr val="FF0000"/>
                </a:solidFill>
              </a:rPr>
              <a:t>emplu</a:t>
            </a:r>
          </a:p>
        </p:txBody>
      </p:sp>
      <p:sp>
        <p:nvSpPr>
          <p:cNvPr id="6" name="object 6"/>
          <p:cNvSpPr/>
          <p:nvPr/>
        </p:nvSpPr>
        <p:spPr>
          <a:xfrm>
            <a:off x="381000" y="914400"/>
            <a:ext cx="11582400" cy="594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1676400"/>
            <a:ext cx="5455285" cy="13150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79730" marR="145415" indent="-367665">
              <a:lnSpc>
                <a:spcPct val="100800"/>
              </a:lnSpc>
              <a:spcBef>
                <a:spcPts val="85"/>
              </a:spcBef>
            </a:pPr>
            <a:r>
              <a:rPr sz="11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sz="1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INSERT [LOW_PRIORITY </a:t>
            </a:r>
            <a:r>
              <a:rPr sz="1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sz="1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DELAYED </a:t>
            </a:r>
            <a:r>
              <a:rPr sz="1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sz="1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HIGH_PRIORITY] [IGNORE]  </a:t>
            </a:r>
            <a:r>
              <a:rPr sz="1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[INTO]</a:t>
            </a:r>
            <a:r>
              <a:rPr sz="1200" b="1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table_name</a:t>
            </a:r>
          </a:p>
          <a:p>
            <a:pPr marL="379730">
              <a:lnSpc>
                <a:spcPct val="100000"/>
              </a:lnSpc>
              <a:spcBef>
                <a:spcPts val="15"/>
              </a:spcBef>
            </a:pPr>
            <a:r>
              <a:rPr sz="1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[(column_name,...)]</a:t>
            </a:r>
          </a:p>
          <a:p>
            <a:pPr marL="379730" marR="5080">
              <a:lnSpc>
                <a:spcPct val="100800"/>
              </a:lnSpc>
            </a:pPr>
            <a:r>
              <a:rPr sz="1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{VALUES | VALUE} ({expression | DEFAULT},...),(...),...  [ </a:t>
            </a:r>
            <a:r>
              <a:rPr sz="1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sz="1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DUPLICATE </a:t>
            </a:r>
            <a:r>
              <a:rPr sz="1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KEY</a:t>
            </a:r>
            <a:r>
              <a:rPr sz="1200" b="1" spc="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UPDATE</a:t>
            </a:r>
          </a:p>
          <a:p>
            <a:pPr marL="564515">
              <a:lnSpc>
                <a:spcPct val="100000"/>
              </a:lnSpc>
              <a:spcBef>
                <a:spcPts val="10"/>
              </a:spcBef>
            </a:pPr>
            <a:r>
              <a:rPr sz="1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column_name=expression</a:t>
            </a:r>
          </a:p>
          <a:p>
            <a:pPr marL="748665">
              <a:lnSpc>
                <a:spcPct val="100000"/>
              </a:lnSpc>
              <a:spcBef>
                <a:spcPts val="15"/>
              </a:spcBef>
            </a:pPr>
            <a:r>
              <a:rPr sz="1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[, </a:t>
            </a:r>
            <a:r>
              <a:rPr sz="1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column_name=expression] </a:t>
            </a:r>
            <a:r>
              <a:rPr sz="1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...</a:t>
            </a:r>
            <a:r>
              <a:rPr sz="1200" b="1" spc="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]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31532" y="3569170"/>
            <a:ext cx="914400" cy="1977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sz="1200" b="1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IGNORE</a:t>
            </a:r>
            <a:r>
              <a:rPr sz="1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]</a:t>
            </a:r>
            <a:endParaRPr sz="1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00400" y="3581400"/>
            <a:ext cx="4482465" cy="11303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79730" marR="5080" indent="-367665">
              <a:lnSpc>
                <a:spcPct val="100800"/>
              </a:lnSpc>
              <a:spcBef>
                <a:spcPts val="85"/>
              </a:spcBef>
            </a:pPr>
            <a:r>
              <a:rPr sz="11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sz="1200" b="1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INSERT [LOW_PRIORITY </a:t>
            </a:r>
            <a:r>
              <a:rPr sz="1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sz="1200" b="1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DELAYED </a:t>
            </a:r>
            <a:r>
              <a:rPr sz="1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sz="1200" b="1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HIGH_PRIORITY]  </a:t>
            </a:r>
            <a:r>
              <a:rPr sz="1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[INTO]</a:t>
            </a:r>
            <a:r>
              <a:rPr sz="1200" b="1" spc="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table_name</a:t>
            </a:r>
          </a:p>
          <a:p>
            <a:pPr marL="379730" marR="137795">
              <a:lnSpc>
                <a:spcPct val="100800"/>
              </a:lnSpc>
            </a:pPr>
            <a:r>
              <a:rPr sz="1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SET column_name={expression | DEFAULT}, ...  [ </a:t>
            </a:r>
            <a:r>
              <a:rPr sz="1200" b="1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sz="1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DUPLICATE </a:t>
            </a:r>
            <a:r>
              <a:rPr sz="1200" b="1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KEY</a:t>
            </a:r>
            <a:r>
              <a:rPr sz="1200" b="1" spc="3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UPDATE</a:t>
            </a:r>
          </a:p>
          <a:p>
            <a:pPr marR="1321435" algn="ctr">
              <a:lnSpc>
                <a:spcPct val="100000"/>
              </a:lnSpc>
              <a:spcBef>
                <a:spcPts val="15"/>
              </a:spcBef>
            </a:pPr>
            <a:r>
              <a:rPr sz="1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column_name=expression</a:t>
            </a:r>
          </a:p>
          <a:p>
            <a:pPr marR="32384" algn="ctr">
              <a:lnSpc>
                <a:spcPct val="100000"/>
              </a:lnSpc>
              <a:spcBef>
                <a:spcPts val="10"/>
              </a:spcBef>
            </a:pPr>
            <a:r>
              <a:rPr sz="1200" b="1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[, </a:t>
            </a:r>
            <a:r>
              <a:rPr sz="1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column_name=expression] </a:t>
            </a:r>
            <a:r>
              <a:rPr sz="1200" b="1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...</a:t>
            </a:r>
            <a:r>
              <a:rPr sz="1200" b="1" spc="2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]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53200" y="4953000"/>
            <a:ext cx="4392930" cy="1315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sz="1200" b="1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INSERT [LOW_PRIORITY </a:t>
            </a:r>
            <a:r>
              <a:rPr sz="1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sz="1200" b="1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HIGH_PRIORITY]</a:t>
            </a:r>
            <a:r>
              <a:rPr sz="1200" b="1" spc="1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[IGNORE]</a:t>
            </a:r>
            <a:endParaRPr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379730" marR="2256155">
              <a:lnSpc>
                <a:spcPct val="100899"/>
              </a:lnSpc>
            </a:pPr>
            <a:r>
              <a:rPr sz="1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[INTO] table_name  </a:t>
            </a:r>
            <a:r>
              <a:rPr sz="1200" b="1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sz="1200" b="1" spc="1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sz="1200" b="1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1200" b="1" spc="1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200" b="1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z="1200" b="1" spc="1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sz="1200" b="1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mn</a:t>
            </a:r>
            <a:r>
              <a:rPr sz="1200" b="1" spc="1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sz="1200" b="1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1200" b="1" spc="1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am</a:t>
            </a:r>
            <a:r>
              <a:rPr sz="1200" b="1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e,</a:t>
            </a:r>
            <a:r>
              <a:rPr sz="1200" b="1" spc="1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sz="1200" b="1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..</a:t>
            </a:r>
            <a:r>
              <a:rPr sz="1200" b="1" spc="1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sz="1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]  SELECT ...</a:t>
            </a:r>
          </a:p>
          <a:p>
            <a:pPr marL="379730">
              <a:lnSpc>
                <a:spcPct val="100000"/>
              </a:lnSpc>
              <a:spcBef>
                <a:spcPts val="10"/>
              </a:spcBef>
            </a:pPr>
            <a:r>
              <a:rPr sz="1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[ </a:t>
            </a:r>
            <a:r>
              <a:rPr sz="1200" b="1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sz="1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DUPLICATE </a:t>
            </a:r>
            <a:r>
              <a:rPr sz="1200" b="1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KEY</a:t>
            </a:r>
            <a:r>
              <a:rPr sz="1200" b="1" spc="3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UPDATE</a:t>
            </a:r>
          </a:p>
          <a:p>
            <a:pPr marR="1231265" algn="ctr">
              <a:lnSpc>
                <a:spcPct val="100000"/>
              </a:lnSpc>
              <a:spcBef>
                <a:spcPts val="10"/>
              </a:spcBef>
            </a:pPr>
            <a:r>
              <a:rPr sz="1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column_name=expression</a:t>
            </a:r>
          </a:p>
          <a:p>
            <a:pPr marL="48895" algn="ctr">
              <a:lnSpc>
                <a:spcPct val="100000"/>
              </a:lnSpc>
              <a:spcBef>
                <a:spcPts val="15"/>
              </a:spcBef>
            </a:pPr>
            <a:r>
              <a:rPr sz="1200" b="1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[, </a:t>
            </a:r>
            <a:r>
              <a:rPr sz="1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column_name=expression] </a:t>
            </a:r>
            <a:r>
              <a:rPr sz="1200" b="1" spc="-5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...</a:t>
            </a:r>
            <a:r>
              <a:rPr sz="1200" b="1" spc="2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]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111988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FF0000"/>
                </a:solidFill>
              </a:rPr>
              <a:t>Instrucțiunea </a:t>
            </a:r>
            <a:r>
              <a:rPr b="1" spc="-5" dirty="0">
                <a:solidFill>
                  <a:srgbClr val="FF0000"/>
                </a:solidFill>
                <a:latin typeface="Courier New"/>
                <a:cs typeface="Courier New"/>
              </a:rPr>
              <a:t>INSERT </a:t>
            </a:r>
            <a:r>
              <a:rPr b="1" spc="-5" dirty="0">
                <a:solidFill>
                  <a:srgbClr val="FF0000"/>
                </a:solidFill>
              </a:rPr>
              <a:t>/ </a:t>
            </a:r>
            <a:r>
              <a:rPr b="1" spc="-5" dirty="0">
                <a:solidFill>
                  <a:srgbClr val="FF0000"/>
                </a:solidFill>
                <a:latin typeface="Courier New"/>
                <a:cs typeface="Courier New"/>
              </a:rPr>
              <a:t>LOAD</a:t>
            </a:r>
            <a:r>
              <a:rPr b="1" spc="-154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b="1" spc="-5" dirty="0">
                <a:solidFill>
                  <a:srgbClr val="FF0000"/>
                </a:solidFill>
                <a:latin typeface="Courier New"/>
                <a:cs typeface="Courier New"/>
              </a:rPr>
              <a:t>DATA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905000"/>
            <a:ext cx="11125835" cy="3933128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3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corespondență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1-1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între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denumirile coloanelor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și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valorile</a:t>
            </a:r>
            <a:r>
              <a:rPr sz="2200" spc="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specificate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dacă nu se specifică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denumirile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coloanelor,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trebuie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precizate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valori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pentru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toate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atributele</a:t>
            </a:r>
            <a:r>
              <a:rPr sz="2000" spc="16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tabelei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200"/>
              </a:spcBef>
              <a:buClr>
                <a:srgbClr val="27CED6"/>
              </a:buClr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SET</a:t>
            </a:r>
            <a:r>
              <a:rPr sz="2200" b="1" spc="-7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valori pentru fiecare câmp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tabelei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ce se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dorește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fi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completat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27CED6"/>
              </a:buClr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DEFAULT</a:t>
            </a:r>
            <a:r>
              <a:rPr sz="2200" spc="-75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valoarea atributului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este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implicită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(sau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dacă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se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specifică deloc)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1938" lvl="1" indent="-247650">
              <a:lnSpc>
                <a:spcPct val="100000"/>
              </a:lnSpc>
              <a:spcBef>
                <a:spcPts val="295"/>
              </a:spcBef>
              <a:buClr>
                <a:srgbClr val="2583C5"/>
              </a:buClr>
              <a:buFont typeface="Wingdings"/>
              <a:buChar char=""/>
              <a:tabLst>
                <a:tab pos="26670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INSERT INTO table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VALUES();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marR="428625" indent="-256540">
              <a:lnSpc>
                <a:spcPts val="2540"/>
              </a:lnSpc>
              <a:spcBef>
                <a:spcPts val="570"/>
              </a:spcBef>
              <a:buClr>
                <a:srgbClr val="27CED6"/>
              </a:buClr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pot </a:t>
            </a:r>
            <a:r>
              <a:rPr sz="2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introduse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specificate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prin expresii (calculate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din coloanele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anterioare,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excepția 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celor de tip AUTO_INCREMENT), cu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conversii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</a:t>
            </a:r>
            <a:r>
              <a:rPr sz="2200" spc="1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automate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330"/>
              </a:spcBef>
              <a:buClr>
                <a:srgbClr val="27CED6"/>
              </a:buClr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pot </a:t>
            </a:r>
            <a:r>
              <a:rPr sz="2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introduse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valori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pentru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mai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multe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valori simultan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(separate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prin</a:t>
            </a:r>
            <a:r>
              <a:rPr sz="2200" spc="7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,)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209"/>
              </a:spcBef>
              <a:buClr>
                <a:srgbClr val="27CED6"/>
              </a:buClr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Informațiile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pot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proveni dintr-o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instrucțiune SELECT</a:t>
            </a:r>
            <a:r>
              <a:rPr sz="2200" spc="-65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(numărul de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înregistrări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valori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duplicate)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068070"/>
            <a:ext cx="107416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0000"/>
                </a:solidFill>
              </a:rPr>
              <a:t>Instrucțiunea </a:t>
            </a:r>
            <a:r>
              <a:rPr sz="3600" b="1" dirty="0">
                <a:solidFill>
                  <a:srgbClr val="FF0000"/>
                </a:solidFill>
                <a:latin typeface="Courier New"/>
                <a:cs typeface="Courier New"/>
              </a:rPr>
              <a:t>INSERT </a:t>
            </a:r>
            <a:r>
              <a:rPr sz="3600" b="1" dirty="0">
                <a:solidFill>
                  <a:srgbClr val="FF0000"/>
                </a:solidFill>
              </a:rPr>
              <a:t>/ </a:t>
            </a:r>
            <a:r>
              <a:rPr sz="3600" b="1" spc="-5" dirty="0">
                <a:solidFill>
                  <a:srgbClr val="FF0000"/>
                </a:solidFill>
                <a:latin typeface="Courier New"/>
                <a:cs typeface="Courier New"/>
              </a:rPr>
              <a:t>LOAD</a:t>
            </a:r>
            <a:r>
              <a:rPr sz="3600" b="1" spc="-1445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36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DATA</a:t>
            </a:r>
            <a:r>
              <a:rPr lang="en-US" sz="36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3600" b="1" spc="-30" dirty="0" smtClean="0">
                <a:solidFill>
                  <a:srgbClr val="FF0000"/>
                </a:solidFill>
              </a:rPr>
              <a:t>(</a:t>
            </a:r>
            <a:r>
              <a:rPr lang="en-US" sz="3600" b="1" spc="-30" dirty="0" err="1" smtClean="0">
                <a:solidFill>
                  <a:srgbClr val="FF0000"/>
                </a:solidFill>
              </a:rPr>
              <a:t>continuare</a:t>
            </a:r>
            <a:r>
              <a:rPr sz="3600" b="1" spc="-30" dirty="0" smtClean="0">
                <a:solidFill>
                  <a:srgbClr val="FF0000"/>
                </a:solidFill>
              </a:rPr>
              <a:t>)</a:t>
            </a:r>
            <a:endParaRPr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0797" y="1905000"/>
            <a:ext cx="11911203" cy="4227183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33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clauze</a:t>
            </a:r>
            <a:endParaRPr sz="2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marR="1076325" lvl="1" indent="-247650">
              <a:lnSpc>
                <a:spcPct val="103499"/>
              </a:lnSpc>
              <a:spcBef>
                <a:spcPts val="14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DELAYED</a:t>
            </a:r>
            <a:r>
              <a:rPr sz="2000" b="1" spc="-6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non-blocantă: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datele sunt plasate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într-o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zonă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memorie tampon,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fiind 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transferate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momentul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există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cereri de citire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scriere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asupra</a:t>
            </a:r>
            <a:r>
              <a:rPr sz="2000" spc="14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tabelei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949960" indent="-342900">
              <a:lnSpc>
                <a:spcPts val="2150"/>
              </a:lnSpc>
              <a:spcBef>
                <a:spcPts val="235"/>
              </a:spcBef>
              <a:buFont typeface="+mj-lt"/>
              <a:buAutoNum type="arabicPeriod"/>
            </a:pPr>
            <a:r>
              <a:rPr sz="1800" spc="-15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ignorată</a:t>
            </a:r>
            <a:r>
              <a:rPr sz="1800" spc="-1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dacă </a:t>
            </a: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datele </a:t>
            </a: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sunt </a:t>
            </a:r>
            <a:r>
              <a:rPr sz="18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furnizate </a:t>
            </a:r>
            <a:r>
              <a:rPr sz="1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o </a:t>
            </a: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instrucțiune </a:t>
            </a: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SELECT</a:t>
            </a:r>
            <a:r>
              <a:rPr sz="1800" spc="-90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 când se </a:t>
            </a:r>
            <a:r>
              <a:rPr sz="18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folosește </a:t>
            </a: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DUPLICATE </a:t>
            </a: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KEY</a:t>
            </a:r>
            <a:endParaRPr sz="1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169669" indent="-342900">
              <a:lnSpc>
                <a:spcPts val="2150"/>
              </a:lnSpc>
            </a:pPr>
            <a:r>
              <a:rPr lang="ro-MO" sz="1800" spc="-1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sz="1800" spc="-1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UPDATE</a:t>
            </a:r>
            <a:endParaRPr sz="1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9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LOW_PRIORITY</a:t>
            </a:r>
            <a:r>
              <a:rPr sz="2000" b="1" spc="-5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blocantă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așteaptă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după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toate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cererile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citire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scriere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asupra tabelei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marR="320675" lvl="1" indent="-247650">
              <a:lnSpc>
                <a:spcPct val="103499"/>
              </a:lnSpc>
              <a:spcBef>
                <a:spcPts val="21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HIGH_PRIORITY</a:t>
            </a:r>
            <a:r>
              <a:rPr sz="2000" b="1" spc="-5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prioritate mare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operației care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execută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înaintea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operațiilor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desfășurare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 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momentul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curent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21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IGNORE</a:t>
            </a:r>
            <a:r>
              <a:rPr sz="2000" spc="-6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erorile produse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sunt semnalate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atare,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continuându-se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operația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chiar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și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situația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>
              <a:lnSpc>
                <a:spcPct val="100000"/>
              </a:lnSpc>
              <a:spcBef>
                <a:spcPts val="85"/>
              </a:spcBef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producerii unor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astfel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incidente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marR="1010919" lvl="1" indent="-247650">
              <a:lnSpc>
                <a:spcPct val="100000"/>
              </a:lnSpc>
              <a:spcBef>
                <a:spcPts val="219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ON DUPLICATE KEY UPDATE</a:t>
            </a:r>
            <a:r>
              <a:rPr sz="2000" b="1" spc="-6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înregistrarea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actualizată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dacă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caz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contrar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s-ar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viola 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constrângerile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tip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PRIMARY KEY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sz="20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UNIQUE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068070"/>
            <a:ext cx="111988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3600" b="1" spc="-5" dirty="0" smtClean="0">
                <a:solidFill>
                  <a:srgbClr val="FF0000"/>
                </a:solidFill>
              </a:rPr>
              <a:t>Instrucțiunea </a:t>
            </a:r>
            <a:r>
              <a:rPr lang="it-IT" sz="3600" b="1" dirty="0" smtClean="0">
                <a:solidFill>
                  <a:srgbClr val="FF0000"/>
                </a:solidFill>
                <a:latin typeface="Courier New"/>
                <a:cs typeface="Courier New"/>
              </a:rPr>
              <a:t>INSERT </a:t>
            </a:r>
            <a:r>
              <a:rPr lang="it-IT" sz="3600" b="1" dirty="0" smtClean="0">
                <a:solidFill>
                  <a:srgbClr val="FF0000"/>
                </a:solidFill>
              </a:rPr>
              <a:t>/ </a:t>
            </a:r>
            <a:r>
              <a:rPr lang="it-IT" sz="36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LOAD</a:t>
            </a:r>
            <a:r>
              <a:rPr lang="it-IT" sz="3600" b="1" spc="-1445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it-IT" sz="36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DATA </a:t>
            </a:r>
            <a:r>
              <a:rPr lang="it-IT" sz="3600" b="1" spc="-30" dirty="0" smtClean="0">
                <a:solidFill>
                  <a:srgbClr val="FF0000"/>
                </a:solidFill>
              </a:rPr>
              <a:t>(continuare)</a:t>
            </a:r>
            <a:endParaRPr sz="36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1295400"/>
            <a:ext cx="11201400" cy="5280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LOAD DATA </a:t>
            </a:r>
            <a:r>
              <a:rPr sz="2000" b="1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INFILE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b="1" spc="-1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încărcarea </a:t>
            </a:r>
            <a:r>
              <a:rPr sz="2000" b="1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b="1" spc="-1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informații </a:t>
            </a:r>
            <a:r>
              <a:rPr sz="2000" b="1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din </a:t>
            </a:r>
            <a:r>
              <a:rPr sz="2000" b="1" spc="-3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fișier, </a:t>
            </a:r>
            <a:r>
              <a:rPr sz="2000" b="1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la o </a:t>
            </a:r>
            <a:r>
              <a:rPr sz="2000" b="1" spc="-2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viteză </a:t>
            </a:r>
            <a:r>
              <a:rPr sz="2000" b="1" spc="-1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foarte</a:t>
            </a:r>
            <a:r>
              <a:rPr sz="2000" b="1" spc="2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mare</a:t>
            </a:r>
            <a:endParaRPr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439420" marR="2882900" indent="-427355">
              <a:lnSpc>
                <a:spcPct val="117900"/>
              </a:lnSpc>
              <a:spcBef>
                <a:spcPts val="2045"/>
              </a:spcBef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LOAD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[LOW_PRIORITY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CONCURRENT]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[LOCAL]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INFILE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'file_name' 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[REPLACE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IGNORE]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39420" marR="6285865">
              <a:lnSpc>
                <a:spcPct val="117900"/>
              </a:lnSpc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INTO TABLE table_name 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[CHARACTER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SET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charset_name]  [{FIELDS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COLUMNS}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64869" marR="5329555">
              <a:lnSpc>
                <a:spcPct val="117900"/>
              </a:lnSpc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[TERMINATED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BY 'string'] 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[[OPTIONALLY]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ENCLOSED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BY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'char'] 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[ESCAPED </a:t>
            </a:r>
            <a:r>
              <a:rPr sz="2000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ro-MO" sz="2000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'char']]</a:t>
            </a:r>
            <a:r>
              <a:rPr lang="ro-MO" sz="2000" spc="-1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39420">
              <a:lnSpc>
                <a:spcPct val="100000"/>
              </a:lnSpc>
              <a:spcBef>
                <a:spcPts val="300"/>
              </a:spcBef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sz="2000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LINES</a:t>
            </a:r>
            <a:r>
              <a:rPr lang="ro-MO" sz="2000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MO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STARTING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'string']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39420" marR="6073140" indent="424815">
              <a:lnSpc>
                <a:spcPct val="117900"/>
              </a:lnSpc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[TERMINATED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BY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'string']]  [IGNORE number {LINES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sz="2000" spc="-9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ROWS}]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39420" marR="5647690">
              <a:lnSpc>
                <a:spcPct val="117900"/>
              </a:lnSpc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[(column_name_or_user_var,...)]  [SET column_name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sz="2000" spc="-1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expression,...]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7416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3600" b="1" spc="-5" dirty="0" smtClean="0">
                <a:solidFill>
                  <a:srgbClr val="FF0000"/>
                </a:solidFill>
              </a:rPr>
              <a:t>Instrucțiunea </a:t>
            </a:r>
            <a:r>
              <a:rPr lang="it-IT" sz="3600" b="1" dirty="0" smtClean="0">
                <a:solidFill>
                  <a:srgbClr val="FF0000"/>
                </a:solidFill>
                <a:latin typeface="Courier New"/>
                <a:cs typeface="Courier New"/>
              </a:rPr>
              <a:t>INSERT </a:t>
            </a:r>
            <a:r>
              <a:rPr lang="it-IT" sz="3600" b="1" dirty="0" smtClean="0">
                <a:solidFill>
                  <a:srgbClr val="FF0000"/>
                </a:solidFill>
              </a:rPr>
              <a:t>/ </a:t>
            </a:r>
            <a:r>
              <a:rPr lang="it-IT" sz="36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LOAD</a:t>
            </a:r>
            <a:r>
              <a:rPr lang="it-IT" sz="3600" b="1" spc="-1445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it-IT" sz="36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DATA </a:t>
            </a:r>
            <a:r>
              <a:rPr lang="it-IT" sz="3600" b="1" spc="-30" dirty="0" smtClean="0">
                <a:solidFill>
                  <a:srgbClr val="FF0000"/>
                </a:solidFill>
              </a:rPr>
              <a:t>(continuare)</a:t>
            </a:r>
            <a:endParaRPr sz="36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828800"/>
            <a:ext cx="11734800" cy="39247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6540">
              <a:lnSpc>
                <a:spcPts val="2320"/>
              </a:lnSpc>
              <a:spcBef>
                <a:spcPts val="10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toate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datele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din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fișier respectă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același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set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000" b="1" spc="114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caractere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ts val="2105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sunt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suportate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seturile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caractere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ucs2, utf16, utf16le,</a:t>
            </a:r>
            <a:r>
              <a:rPr sz="2000" b="1" spc="5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utf32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ts val="2220"/>
              </a:lnSpc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LOW_PRIORITY</a:t>
            </a:r>
            <a:r>
              <a:rPr sz="2000" b="1" spc="-7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operație blocantă, comportament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identic INSERT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ts val="2220"/>
              </a:lnSpc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CONCURRENT</a:t>
            </a:r>
            <a:r>
              <a:rPr sz="2000" b="1" spc="-69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permis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accesul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altor fire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execuție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asupra tabelei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ts val="2240"/>
              </a:lnSpc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LOCAL</a:t>
            </a:r>
            <a:r>
              <a:rPr sz="2000" b="1" spc="-6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fișierul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citit de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client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pe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discul local și transmis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către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server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(operație lentă)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ts val="2135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erorile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sunt semnalate după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încheierea</a:t>
            </a:r>
            <a:r>
              <a:rPr sz="2000" spc="9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operației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ts val="2105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dacă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specifică această clauză fișierul trebuie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să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localizat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</a:t>
            </a:r>
            <a:r>
              <a:rPr sz="2000" spc="1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server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ts val="2210"/>
              </a:lnSpc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REPLACE</a:t>
            </a:r>
            <a:r>
              <a:rPr sz="2000" b="1" spc="-77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sz="2000" b="1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IGNORE</a:t>
            </a:r>
            <a:r>
              <a:rPr sz="2000" b="1" spc="-75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sz="2000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comportamentul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</a:t>
            </a:r>
            <a:r>
              <a:rPr sz="20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cazul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violării</a:t>
            </a:r>
            <a:r>
              <a:rPr sz="2000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constrângerilor</a:t>
            </a:r>
            <a:r>
              <a:rPr sz="20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PRIMARY</a:t>
            </a:r>
            <a:r>
              <a:rPr sz="20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KEY</a:t>
            </a:r>
            <a:r>
              <a:rPr sz="2000" spc="-75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sz="2000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UNIQUE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ts val="2220"/>
              </a:lnSpc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FIELDS</a:t>
            </a:r>
            <a:r>
              <a:rPr sz="2000" b="1" spc="-77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sz="2000" b="1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COLUMNS</a:t>
            </a:r>
            <a:r>
              <a:rPr sz="2000" b="1" spc="-75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LINES</a:t>
            </a:r>
            <a:r>
              <a:rPr sz="2000" b="1" spc="-75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sz="2000" b="1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TERMINATED</a:t>
            </a:r>
            <a:r>
              <a:rPr sz="2000" b="1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sz="2000" b="1" spc="-75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ENCLOSED</a:t>
            </a:r>
            <a:r>
              <a:rPr sz="2000" b="1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sz="2000" b="1" spc="-7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ESCAPED</a:t>
            </a:r>
            <a:r>
              <a:rPr sz="2000" b="1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sz="2000" b="1" spc="-75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STARTING</a:t>
            </a:r>
            <a:r>
              <a:rPr sz="2000" b="1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BY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ts val="2225"/>
              </a:lnSpc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IGNORE</a:t>
            </a:r>
            <a:r>
              <a:rPr sz="2000" b="1" spc="-75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omiterea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rânduri de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 începutul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fișierului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ts val="2240"/>
              </a:lnSpc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datele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din fișier trebuie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corespundă structurii tabelelor sau atributelor</a:t>
            </a:r>
            <a:r>
              <a:rPr sz="2000" spc="114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specificate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ts val="2125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atributele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lipsesc sunt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completate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valorile implicite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(0 sau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șirul</a:t>
            </a:r>
            <a:r>
              <a:rPr sz="2000" spc="17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vid)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ts val="2105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atributele suplimentare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vor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</a:t>
            </a:r>
            <a:r>
              <a:rPr sz="2000" spc="5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ignorate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ts val="2300"/>
              </a:lnSpc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pot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utilizate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denumiri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variabile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(prefixate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@) care să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utilizate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ulterior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prin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clauza</a:t>
            </a:r>
            <a:r>
              <a:rPr sz="2000" spc="6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SET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068070"/>
            <a:ext cx="105892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3600" b="1" spc="-5" dirty="0" smtClean="0">
                <a:solidFill>
                  <a:srgbClr val="FF0000"/>
                </a:solidFill>
              </a:rPr>
              <a:t>Instrucțiunea </a:t>
            </a:r>
            <a:r>
              <a:rPr lang="it-IT" sz="3600" b="1" dirty="0" smtClean="0">
                <a:solidFill>
                  <a:srgbClr val="FF0000"/>
                </a:solidFill>
                <a:latin typeface="Courier New"/>
                <a:cs typeface="Courier New"/>
              </a:rPr>
              <a:t>INSERT </a:t>
            </a:r>
            <a:r>
              <a:rPr lang="it-IT" sz="3600" b="1" dirty="0" smtClean="0">
                <a:solidFill>
                  <a:srgbClr val="FF0000"/>
                </a:solidFill>
              </a:rPr>
              <a:t>/ </a:t>
            </a:r>
            <a:r>
              <a:rPr lang="it-IT" sz="36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LOAD</a:t>
            </a:r>
            <a:r>
              <a:rPr lang="it-IT" sz="3600" b="1" spc="-1445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it-IT" sz="36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DATA </a:t>
            </a:r>
            <a:r>
              <a:rPr lang="it-IT" sz="3600" b="1" spc="-30" dirty="0" smtClean="0">
                <a:solidFill>
                  <a:srgbClr val="FF0000"/>
                </a:solidFill>
              </a:rPr>
              <a:t>(continuare)</a:t>
            </a:r>
            <a:endParaRPr sz="36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1600200"/>
            <a:ext cx="10668000" cy="458779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87960" indent="-175260">
              <a:lnSpc>
                <a:spcPct val="100000"/>
              </a:lnSpc>
              <a:spcBef>
                <a:spcPts val="375"/>
              </a:spcBef>
              <a:buFont typeface="Calibri"/>
              <a:buAutoNum type="arabicPeriod"/>
              <a:tabLst>
                <a:tab pos="18796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UPDATE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[LOW_PRIORITY] [IGNORE]</a:t>
            </a:r>
            <a:r>
              <a:rPr sz="2000" b="1" spc="-1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table_reference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39420" marR="2009775">
              <a:lnSpc>
                <a:spcPts val="1980"/>
              </a:lnSpc>
              <a:spcBef>
                <a:spcPts val="90"/>
              </a:spcBef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SET column_name1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={expression1|DEFAULT} [,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column_name2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={expression2|DEFAULT}] ...  [WHERE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where_condition]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39420">
              <a:lnSpc>
                <a:spcPct val="100000"/>
              </a:lnSpc>
              <a:spcBef>
                <a:spcPts val="185"/>
              </a:spcBef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[ORDER BY</a:t>
            </a:r>
            <a:r>
              <a:rPr sz="2000" spc="-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...]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39420">
              <a:lnSpc>
                <a:spcPct val="100000"/>
              </a:lnSpc>
              <a:spcBef>
                <a:spcPts val="300"/>
              </a:spcBef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[LIMIT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row_count]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87960" indent="-175260">
              <a:lnSpc>
                <a:spcPct val="100000"/>
              </a:lnSpc>
              <a:buFont typeface="Calibri"/>
              <a:buAutoNum type="arabicPeriod" startAt="2"/>
              <a:tabLst>
                <a:tab pos="18796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UPDATE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[LOW_PRIORITY] [IGNORE]</a:t>
            </a:r>
            <a:r>
              <a:rPr sz="2000" b="1" spc="-1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table_references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39420" marR="2009775">
              <a:lnSpc>
                <a:spcPts val="1980"/>
              </a:lnSpc>
              <a:spcBef>
                <a:spcPts val="95"/>
              </a:spcBef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SET column_name1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={expression1|DEFAULT} [,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column_name2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={expression2|DEFAULT}] ...  [WHERE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where_condition]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buClr>
                <a:srgbClr val="27CED6"/>
              </a:buClr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LOW_PRIORITY</a:t>
            </a:r>
            <a:r>
              <a:rPr sz="2000" b="1" spc="-45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amână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execuția operației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până în momentul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mai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există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cereri 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citire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sz="2000" spc="-1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scriere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pentru</a:t>
            </a:r>
            <a:r>
              <a:rPr lang="ro-MO" sz="2000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tabela</a:t>
            </a:r>
            <a:r>
              <a:rPr sz="2000" spc="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respectivă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spcBef>
                <a:spcPts val="229"/>
              </a:spcBef>
              <a:buClr>
                <a:srgbClr val="27CED6"/>
              </a:buClr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IGNORE</a:t>
            </a:r>
            <a:r>
              <a:rPr sz="2000" b="1" spc="-5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continuă execuția operației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chiar și în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situația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produc </a:t>
            </a:r>
            <a:r>
              <a:rPr sz="2000" spc="-5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anumite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erori</a:t>
            </a:r>
            <a:r>
              <a:rPr lang="ro-MO" sz="2000" spc="-1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spc="-1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utilizată </a:t>
            </a:r>
            <a:r>
              <a:rPr lang="pt-BR" sz="2000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pentru actualizarea atributelor </a:t>
            </a:r>
            <a:r>
              <a:rPr lang="pt-BR" sz="2000" spc="-1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dintr-o</a:t>
            </a:r>
            <a:r>
              <a:rPr lang="pt-BR" sz="2000" spc="8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tabelă</a:t>
            </a:r>
            <a:endParaRPr lang="pt-BR" sz="20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229"/>
              </a:spcBef>
              <a:buClr>
                <a:srgbClr val="27CED6"/>
              </a:buClr>
              <a:buFont typeface="Arial"/>
              <a:buChar char="•"/>
              <a:tabLst>
                <a:tab pos="268605" algn="l"/>
                <a:tab pos="269240" algn="l"/>
              </a:tabLst>
            </a:pP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0" y="685800"/>
            <a:ext cx="67030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FF0000"/>
                </a:solidFill>
              </a:rPr>
              <a:t>Instrucțiunea</a:t>
            </a:r>
            <a:r>
              <a:rPr b="1" spc="-80" dirty="0">
                <a:solidFill>
                  <a:srgbClr val="FF0000"/>
                </a:solidFill>
              </a:rPr>
              <a:t> </a:t>
            </a:r>
            <a:r>
              <a:rPr b="1" spc="-5" dirty="0">
                <a:solidFill>
                  <a:srgbClr val="FF0000"/>
                </a:solidFill>
                <a:latin typeface="Courier New"/>
                <a:cs typeface="Courier New"/>
              </a:rPr>
              <a:t>UPDATE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1219200"/>
            <a:ext cx="10591800" cy="46942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61340" lvl="1" indent="-247650">
              <a:lnSpc>
                <a:spcPct val="100000"/>
              </a:lnSpc>
              <a:spcBef>
                <a:spcPts val="6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clauza</a:t>
            </a:r>
            <a:r>
              <a:rPr sz="2000" spc="-1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SET</a:t>
            </a:r>
            <a:r>
              <a:rPr sz="2000" spc="-7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specifică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064260" indent="-457200">
              <a:lnSpc>
                <a:spcPct val="100000"/>
              </a:lnSpc>
              <a:spcBef>
                <a:spcPts val="130"/>
              </a:spcBef>
              <a:buFont typeface="+mj-lt"/>
              <a:buAutoNum type="arabicPeriod"/>
            </a:pPr>
            <a:r>
              <a:rPr sz="2000" spc="-5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denumirile</a:t>
            </a:r>
            <a:r>
              <a:rPr sz="2000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atributelor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urmează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 modificate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064260" indent="-457200">
              <a:lnSpc>
                <a:spcPct val="100000"/>
              </a:lnSpc>
              <a:spcBef>
                <a:spcPts val="70"/>
              </a:spcBef>
              <a:buFont typeface="+mj-lt"/>
              <a:buAutoNum type="arabicPeriod"/>
            </a:pPr>
            <a:r>
              <a:rPr sz="2000" spc="-46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valorile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urmează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să le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 atribuite (expresie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cuvântul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cheie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DEFAULT)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6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clauza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WHERE</a:t>
            </a:r>
            <a:r>
              <a:rPr sz="2000" spc="-509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filtrează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acele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înregistrări pentru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sunt schimbate atributele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cauză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064260" indent="-457200">
              <a:lnSpc>
                <a:spcPct val="100000"/>
              </a:lnSpc>
              <a:spcBef>
                <a:spcPts val="130"/>
              </a:spcBef>
            </a:pPr>
            <a:r>
              <a:rPr lang="ro-MO" sz="2000" spc="-49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1.  .                                       </a:t>
            </a:r>
            <a:r>
              <a:rPr sz="2000" spc="-49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folosește operatori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logici, de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comparație,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aritmetice, pe biți; nu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poate folosi subinterogări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din </a:t>
            </a:r>
            <a:r>
              <a:rPr sz="2000" spc="-5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tabela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modificată</a:t>
            </a:r>
            <a:r>
              <a:rPr lang="ro-MO" sz="2000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44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dacă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lipsește operația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 aplică pentru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toate înregistrările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marR="5080" lvl="1" indent="-247650">
              <a:lnSpc>
                <a:spcPts val="2060"/>
              </a:lnSpc>
              <a:spcBef>
                <a:spcPts val="29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clauza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ORDER BY</a:t>
            </a:r>
            <a:r>
              <a:rPr sz="2000" b="1" spc="-48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indică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ordinea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urmează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să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fie actualizate înregistrările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(ASC,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DESC),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utile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cazul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când 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trebuie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respectate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anumite</a:t>
            </a:r>
            <a:r>
              <a:rPr sz="2000" spc="6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constrângeri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clauza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LIMIT</a:t>
            </a:r>
            <a:r>
              <a:rPr sz="2000" b="1" spc="-44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stabilește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numărul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înregistrări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respectă condițiile după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operația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sz="2000" spc="-1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termină</a:t>
            </a:r>
            <a:r>
              <a:rPr lang="ro-MO" sz="2000" spc="-1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5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este</a:t>
            </a:r>
            <a:r>
              <a:rPr sz="2000" spc="-1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furnizat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numărul 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înregistrări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au </a:t>
            </a:r>
            <a:r>
              <a:rPr sz="2000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fost</a:t>
            </a:r>
            <a:r>
              <a:rPr sz="2000" spc="9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afectate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7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folosită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pentru actualizarea atributelor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din mai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multe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</a:t>
            </a:r>
            <a:r>
              <a:rPr sz="2000" spc="16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simultan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064260" indent="-457200">
              <a:lnSpc>
                <a:spcPct val="100000"/>
              </a:lnSpc>
              <a:spcBef>
                <a:spcPts val="90"/>
              </a:spcBef>
              <a:buFont typeface="+mj-lt"/>
              <a:buAutoNum type="arabicPeriod"/>
            </a:pPr>
            <a:r>
              <a:rPr sz="2000" spc="-5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clauzele</a:t>
            </a:r>
            <a:r>
              <a:rPr sz="2000" spc="-2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ORDER</a:t>
            </a:r>
            <a:r>
              <a:rPr sz="2000" b="1" spc="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BY,</a:t>
            </a:r>
            <a:r>
              <a:rPr sz="2000" b="1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LIMIT</a:t>
            </a:r>
            <a:r>
              <a:rPr sz="2000" b="1" spc="-6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</a:t>
            </a:r>
            <a:r>
              <a:rPr sz="2000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pot</a:t>
            </a:r>
            <a:r>
              <a:rPr sz="2000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folosite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064260" indent="-457200">
              <a:lnSpc>
                <a:spcPct val="100000"/>
              </a:lnSpc>
              <a:spcBef>
                <a:spcPts val="95"/>
              </a:spcBef>
              <a:buFont typeface="+mj-lt"/>
              <a:buAutoNum type="arabicPeriod"/>
            </a:pPr>
            <a:r>
              <a:rPr sz="2000" spc="-52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între tabele trebuie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să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existe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legătură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tip cheie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străină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trebuie </a:t>
            </a:r>
            <a:r>
              <a:rPr sz="2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inclusă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</a:t>
            </a:r>
            <a:endParaRPr sz="20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064260" indent="-457200">
              <a:lnSpc>
                <a:spcPct val="100000"/>
              </a:lnSpc>
              <a:spcBef>
                <a:spcPts val="95"/>
              </a:spcBef>
            </a:pPr>
            <a:r>
              <a:rPr lang="ro-MO" sz="2000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sz="2000" spc="-5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clauza</a:t>
            </a:r>
            <a:r>
              <a:rPr sz="2000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WHERE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92938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FF0000"/>
                </a:solidFill>
              </a:rPr>
              <a:t>Instrucțiunea </a:t>
            </a:r>
            <a:r>
              <a:rPr b="1" spc="-5" dirty="0">
                <a:solidFill>
                  <a:srgbClr val="FF0000"/>
                </a:solidFill>
                <a:latin typeface="Courier New"/>
                <a:cs typeface="Courier New"/>
              </a:rPr>
              <a:t>UPDATE</a:t>
            </a:r>
            <a:r>
              <a:rPr b="1" spc="-1575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b="1" spc="-1575" dirty="0" smtClean="0">
                <a:solidFill>
                  <a:srgbClr val="FF0000"/>
                </a:solidFill>
                <a:latin typeface="Courier New"/>
                <a:cs typeface="Courier New"/>
              </a:rPr>
              <a:t>(  </a:t>
            </a:r>
            <a:r>
              <a:rPr lang="en-US" b="1" spc="-30" dirty="0" err="1" smtClean="0">
                <a:solidFill>
                  <a:srgbClr val="FF0000"/>
                </a:solidFill>
              </a:rPr>
              <a:t>continuare</a:t>
            </a:r>
            <a:r>
              <a:rPr lang="en-US" b="1" spc="-30" dirty="0" smtClean="0">
                <a:solidFill>
                  <a:srgbClr val="FF0000"/>
                </a:solidFill>
              </a:rPr>
              <a:t>)</a:t>
            </a:r>
            <a:endParaRPr b="1" spc="-3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750559"/>
            <a:ext cx="11887200" cy="58304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UPDATE </a:t>
            </a:r>
            <a:r>
              <a:rPr lang="en-US" b="1" dirty="0" err="1" smtClean="0">
                <a:solidFill>
                  <a:srgbClr val="0000CC"/>
                </a:solidFill>
              </a:rPr>
              <a:t>m_income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SET price = price*1.1</a:t>
            </a:r>
            <a:br>
              <a:rPr lang="en-US" dirty="0" smtClean="0"/>
            </a:br>
            <a:r>
              <a:rPr lang="en-US" dirty="0" smtClean="0"/>
              <a:t>WHERE </a:t>
            </a:r>
            <a:r>
              <a:rPr lang="en-US" b="1" dirty="0" err="1" smtClean="0"/>
              <a:t>product_id</a:t>
            </a:r>
            <a:r>
              <a:rPr lang="en-US" b="1" dirty="0" smtClean="0"/>
              <a:t>=3</a:t>
            </a:r>
            <a:r>
              <a:rPr lang="en-US" dirty="0" smtClean="0"/>
              <a:t>; </a:t>
            </a:r>
            <a:r>
              <a:rPr lang="ro-MO" b="1" dirty="0" smtClean="0"/>
              <a:t>Ex</a:t>
            </a:r>
            <a:r>
              <a:rPr lang="en-US" b="1" dirty="0" smtClean="0"/>
              <a:t>.</a:t>
            </a:r>
            <a:r>
              <a:rPr lang="ro-MO" b="1" dirty="0" smtClean="0"/>
              <a:t>2</a:t>
            </a:r>
            <a:r>
              <a:rPr lang="en-US" dirty="0" smtClean="0"/>
              <a:t> 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UPDATE </a:t>
            </a:r>
            <a:r>
              <a:rPr lang="en-US" b="1" dirty="0" err="1" smtClean="0">
                <a:solidFill>
                  <a:srgbClr val="0000CC"/>
                </a:solidFill>
              </a:rPr>
              <a:t>m_income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SET amount = amount+22</a:t>
            </a:r>
            <a:br>
              <a:rPr lang="en-US" dirty="0" smtClean="0"/>
            </a:br>
            <a:r>
              <a:rPr lang="en-US" dirty="0" smtClean="0"/>
              <a:t>WHERE </a:t>
            </a:r>
            <a:r>
              <a:rPr lang="en-US" dirty="0" err="1" smtClean="0"/>
              <a:t>product_id</a:t>
            </a:r>
            <a:r>
              <a:rPr lang="en-US" dirty="0" smtClean="0"/>
              <a:t> IN (SELECT id FROM </a:t>
            </a:r>
            <a:r>
              <a:rPr lang="en-US" dirty="0" err="1" smtClean="0"/>
              <a:t>m_product</a:t>
            </a:r>
            <a:r>
              <a:rPr lang="en-US" dirty="0" smtClean="0"/>
              <a:t> WHERE title LIKE "</a:t>
            </a:r>
            <a:r>
              <a:rPr lang="en-US" dirty="0" err="1" smtClean="0"/>
              <a:t>Масло</a:t>
            </a:r>
            <a:r>
              <a:rPr lang="en-US" dirty="0" smtClean="0"/>
              <a:t>%"); </a:t>
            </a:r>
            <a:r>
              <a:rPr lang="ro-MO" b="1" dirty="0" smtClean="0"/>
              <a:t>Ex</a:t>
            </a:r>
            <a:r>
              <a:rPr lang="en-US" b="1" dirty="0" smtClean="0"/>
              <a:t>.</a:t>
            </a:r>
            <a:r>
              <a:rPr lang="ro-MO" b="1" dirty="0" smtClean="0"/>
              <a:t>3</a:t>
            </a:r>
            <a:r>
              <a:rPr lang="en-US" dirty="0" smtClean="0"/>
              <a:t> 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UPDATE </a:t>
            </a:r>
            <a:r>
              <a:rPr lang="en-US" b="1" dirty="0" err="1" smtClean="0">
                <a:solidFill>
                  <a:srgbClr val="0000CC"/>
                </a:solidFill>
              </a:rPr>
              <a:t>m_outcome</a:t>
            </a:r>
            <a:r>
              <a:rPr lang="en-US" b="1" dirty="0" smtClean="0">
                <a:solidFill>
                  <a:srgbClr val="0000CC"/>
                </a:solidFill>
              </a:rPr>
              <a:t> SET price = price*0.98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 </a:t>
            </a:r>
            <a:r>
              <a:rPr lang="en-US" dirty="0" err="1" smtClean="0"/>
              <a:t>product_id</a:t>
            </a:r>
            <a:r>
              <a:rPr lang="en-US" dirty="0" smtClean="0"/>
              <a:t> IN </a:t>
            </a:r>
            <a:br>
              <a:rPr lang="en-US" dirty="0" smtClean="0"/>
            </a:br>
            <a:r>
              <a:rPr lang="en-US" dirty="0" smtClean="0"/>
              <a:t>(SELECT a.id FROM </a:t>
            </a:r>
            <a:r>
              <a:rPr lang="en-US" dirty="0" err="1" smtClean="0"/>
              <a:t>m_product</a:t>
            </a:r>
            <a:r>
              <a:rPr lang="en-US" dirty="0" smtClean="0"/>
              <a:t> a INNER JOIN </a:t>
            </a:r>
            <a:r>
              <a:rPr lang="en-US" dirty="0" err="1" smtClean="0"/>
              <a:t>m_supplier</a:t>
            </a:r>
            <a:r>
              <a:rPr lang="en-US" dirty="0" smtClean="0"/>
              <a:t> b </a:t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dirty="0" err="1" smtClean="0"/>
              <a:t>a.supplier_id</a:t>
            </a:r>
            <a:r>
              <a:rPr lang="en-US" dirty="0" smtClean="0"/>
              <a:t>=b.id WHERE </a:t>
            </a:r>
            <a:r>
              <a:rPr lang="en-US" dirty="0" err="1" smtClean="0"/>
              <a:t>b.title</a:t>
            </a:r>
            <a:r>
              <a:rPr lang="en-US" dirty="0" smtClean="0"/>
              <a:t>='ООО "</a:t>
            </a:r>
            <a:r>
              <a:rPr lang="en-US" dirty="0" err="1" smtClean="0"/>
              <a:t>Сладкое</a:t>
            </a:r>
            <a:r>
              <a:rPr lang="en-US" dirty="0" smtClean="0"/>
              <a:t>"'); </a:t>
            </a:r>
            <a:r>
              <a:rPr lang="ro-MO" b="1" dirty="0" smtClean="0"/>
              <a:t>Ex</a:t>
            </a:r>
            <a:r>
              <a:rPr lang="ru-RU" b="1" dirty="0" smtClean="0"/>
              <a:t>.</a:t>
            </a:r>
            <a:r>
              <a:rPr lang="ro-MO" b="1" dirty="0" smtClean="0"/>
              <a:t>4</a:t>
            </a:r>
            <a:r>
              <a:rPr lang="en-US" dirty="0" smtClean="0"/>
              <a:t> </a:t>
            </a:r>
          </a:p>
          <a:p>
            <a:r>
              <a:rPr lang="en-US" dirty="0" smtClean="0"/>
              <a:t>- </a:t>
            </a:r>
            <a:r>
              <a:rPr lang="ro-MO" dirty="0" smtClean="0"/>
              <a:t>cu</a:t>
            </a:r>
            <a:r>
              <a:rPr lang="en-US" dirty="0" smtClean="0"/>
              <a:t> 10% </a:t>
            </a:r>
            <a:r>
              <a:rPr lang="ro-MO" dirty="0" smtClean="0"/>
              <a:t>preturile la bunurile de categoria</a:t>
            </a:r>
            <a:r>
              <a:rPr lang="en-US" dirty="0" smtClean="0"/>
              <a:t> 1;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ro-MO" dirty="0" smtClean="0"/>
              <a:t>cu</a:t>
            </a:r>
            <a:r>
              <a:rPr lang="en-US" dirty="0" smtClean="0"/>
              <a:t> 20% </a:t>
            </a:r>
            <a:r>
              <a:rPr lang="ro-MO" dirty="0" smtClean="0"/>
              <a:t>preturile la bunurile de categoria </a:t>
            </a:r>
            <a:r>
              <a:rPr lang="en-US" dirty="0" smtClean="0"/>
              <a:t>2;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ro-MO" dirty="0" smtClean="0"/>
              <a:t>cu</a:t>
            </a:r>
            <a:r>
              <a:rPr lang="en-US" dirty="0" smtClean="0"/>
              <a:t> 17% </a:t>
            </a:r>
            <a:r>
              <a:rPr lang="ro-MO" dirty="0" smtClean="0"/>
              <a:t>preturile la bunurile de categoria </a:t>
            </a:r>
            <a:r>
              <a:rPr lang="en-US" dirty="0" smtClean="0"/>
              <a:t>3.</a:t>
            </a:r>
            <a:br>
              <a:rPr lang="en-US" dirty="0" smtClean="0"/>
            </a:br>
            <a:r>
              <a:rPr lang="en-US" b="1" dirty="0" smtClean="0">
                <a:solidFill>
                  <a:srgbClr val="0000CC"/>
                </a:solidFill>
              </a:rPr>
              <a:t>UPDATE </a:t>
            </a:r>
            <a:r>
              <a:rPr lang="en-US" b="1" dirty="0" err="1" smtClean="0">
                <a:solidFill>
                  <a:srgbClr val="0000CC"/>
                </a:solidFill>
              </a:rPr>
              <a:t>m_income</a:t>
            </a:r>
            <a:r>
              <a:rPr lang="en-US" b="1" dirty="0" smtClean="0">
                <a:solidFill>
                  <a:srgbClr val="0000CC"/>
                </a:solidFill>
              </a:rPr>
              <a:t>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INNER JOIN </a:t>
            </a:r>
            <a:r>
              <a:rPr lang="en-US" dirty="0" err="1" smtClean="0"/>
              <a:t>m_product</a:t>
            </a:r>
            <a:r>
              <a:rPr lang="en-US" dirty="0" smtClean="0"/>
              <a:t> b ON </a:t>
            </a:r>
            <a:r>
              <a:rPr lang="en-US" dirty="0" err="1" smtClean="0"/>
              <a:t>a.product_id</a:t>
            </a:r>
            <a:r>
              <a:rPr lang="en-US" dirty="0" smtClean="0"/>
              <a:t> = b.id </a:t>
            </a:r>
            <a:br>
              <a:rPr lang="en-US" dirty="0" smtClean="0"/>
            </a:br>
            <a:r>
              <a:rPr lang="en-US" dirty="0" smtClean="0"/>
              <a:t>INNER JOIN </a:t>
            </a:r>
            <a:r>
              <a:rPr lang="en-US" dirty="0" err="1" smtClean="0"/>
              <a:t>m_category</a:t>
            </a:r>
            <a:r>
              <a:rPr lang="en-US" dirty="0" smtClean="0"/>
              <a:t> c ON </a:t>
            </a:r>
            <a:r>
              <a:rPr lang="en-US" dirty="0" err="1" smtClean="0"/>
              <a:t>b.ctgry_id</a:t>
            </a:r>
            <a:r>
              <a:rPr lang="en-US" dirty="0" smtClean="0"/>
              <a:t> = c.id </a:t>
            </a:r>
            <a:br>
              <a:rPr lang="en-US" dirty="0" smtClean="0"/>
            </a:br>
            <a:r>
              <a:rPr lang="en-US" dirty="0" smtClean="0"/>
              <a:t>SET price = CASE c.id </a:t>
            </a:r>
            <a:br>
              <a:rPr lang="en-US" dirty="0" smtClean="0"/>
            </a:br>
            <a:r>
              <a:rPr lang="en-US" dirty="0" smtClean="0"/>
              <a:t>WHEN 1 THEN price * 1.1 </a:t>
            </a:r>
            <a:br>
              <a:rPr lang="en-US" dirty="0" smtClean="0"/>
            </a:br>
            <a:r>
              <a:rPr lang="en-US" dirty="0" smtClean="0"/>
              <a:t>WHEN 2 THEN price * 1.2 </a:t>
            </a:r>
            <a:br>
              <a:rPr lang="en-US" dirty="0" smtClean="0"/>
            </a:br>
            <a:r>
              <a:rPr lang="en-US" dirty="0" smtClean="0"/>
              <a:t>WHEN 3 THEN price * 1.17 </a:t>
            </a:r>
            <a:br>
              <a:rPr lang="en-US" dirty="0" smtClean="0"/>
            </a:br>
            <a:r>
              <a:rPr lang="en-US" dirty="0" smtClean="0"/>
              <a:t>ELSE price END;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96012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Instrucțiunea</a:t>
            </a:r>
            <a:r>
              <a:rPr sz="2800" b="1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800" b="1" spc="-5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UPDATE</a:t>
            </a:r>
            <a:r>
              <a:rPr lang="ro-MO" sz="2800" b="1" spc="-5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(</a:t>
            </a:r>
            <a:r>
              <a:rPr lang="en-US" sz="2800" b="1" spc="-1575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spc="-3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continuare</a:t>
            </a:r>
            <a:r>
              <a:rPr lang="en-US" sz="2800" b="1" spc="-3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sz="2800" b="1" spc="-3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2276068"/>
            <a:ext cx="11201400" cy="394056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38760" marR="5080" indent="-238760">
              <a:lnSpc>
                <a:spcPts val="2020"/>
              </a:lnSpc>
              <a:spcBef>
                <a:spcPts val="219"/>
              </a:spcBef>
              <a:buSzPct val="128571"/>
              <a:buFont typeface="Calibri"/>
              <a:buAutoNum type="arabicPeriod"/>
              <a:tabLst>
                <a:tab pos="238760" algn="l"/>
              </a:tabLst>
            </a:pPr>
            <a:r>
              <a:rPr sz="2000" b="1" spc="-5" dirty="0">
                <a:solidFill>
                  <a:srgbClr val="00B050"/>
                </a:solidFill>
                <a:latin typeface="Courier New"/>
                <a:cs typeface="Courier New"/>
              </a:rPr>
              <a:t>DELETE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 [LOW_PRIORITY] [QUICK] [IGNORE] </a:t>
            </a:r>
            <a:r>
              <a:rPr sz="2000" b="1" spc="-5" dirty="0">
                <a:solidFill>
                  <a:srgbClr val="00B050"/>
                </a:solidFill>
                <a:latin typeface="Courier New"/>
                <a:cs typeface="Courier New"/>
              </a:rPr>
              <a:t>FROM table_name 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[WHERE</a:t>
            </a:r>
            <a:r>
              <a:rPr sz="2000" b="1" spc="-25" dirty="0">
                <a:solidFill>
                  <a:srgbClr val="0000CC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where_condition]</a:t>
            </a:r>
            <a:endParaRPr sz="2000" b="1" dirty="0">
              <a:solidFill>
                <a:srgbClr val="0000CC"/>
              </a:solidFill>
              <a:latin typeface="Courier New"/>
              <a:cs typeface="Courier New"/>
            </a:endParaRPr>
          </a:p>
          <a:p>
            <a:pPr marL="439420">
              <a:lnSpc>
                <a:spcPct val="100000"/>
              </a:lnSpc>
              <a:spcBef>
                <a:spcPts val="170"/>
              </a:spcBef>
            </a:pP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[ORDER BY</a:t>
            </a:r>
            <a:r>
              <a:rPr sz="2000" b="1" spc="-35" dirty="0">
                <a:solidFill>
                  <a:srgbClr val="0000CC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...]</a:t>
            </a:r>
            <a:endParaRPr sz="2000" b="1" dirty="0">
              <a:solidFill>
                <a:srgbClr val="0000CC"/>
              </a:solidFill>
              <a:latin typeface="Courier New"/>
              <a:cs typeface="Courier New"/>
            </a:endParaRPr>
          </a:p>
          <a:p>
            <a:pPr marL="439420">
              <a:lnSpc>
                <a:spcPct val="100000"/>
              </a:lnSpc>
              <a:spcBef>
                <a:spcPts val="300"/>
              </a:spcBef>
            </a:pP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[LIMIT</a:t>
            </a:r>
            <a:r>
              <a:rPr sz="2000" b="1" spc="-25" dirty="0">
                <a:solidFill>
                  <a:srgbClr val="0000CC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row_count]</a:t>
            </a:r>
            <a:endParaRPr sz="2000" b="1" dirty="0">
              <a:solidFill>
                <a:srgbClr val="0000CC"/>
              </a:solidFill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 b="1" dirty="0">
              <a:solidFill>
                <a:srgbClr val="0000CC"/>
              </a:solidFill>
              <a:latin typeface="Times New Roman"/>
              <a:cs typeface="Times New Roman"/>
            </a:endParaRPr>
          </a:p>
          <a:p>
            <a:pPr marL="238760" marR="1617980" indent="-238760">
              <a:lnSpc>
                <a:spcPct val="111900"/>
              </a:lnSpc>
              <a:buSzPct val="128571"/>
              <a:buFont typeface="Calibri"/>
              <a:buAutoNum type="arabicPeriod" startAt="2"/>
              <a:tabLst>
                <a:tab pos="238760" algn="l"/>
              </a:tabLst>
            </a:pPr>
            <a:r>
              <a:rPr sz="2000" b="1" spc="-5" dirty="0">
                <a:solidFill>
                  <a:srgbClr val="00B050"/>
                </a:solidFill>
                <a:latin typeface="Courier New"/>
                <a:cs typeface="Courier New"/>
              </a:rPr>
              <a:t>DELETE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 [LOW_PRIORITY] [QUICK] [IGNORE] </a:t>
            </a:r>
            <a:r>
              <a:rPr sz="2000" b="1" spc="-5" dirty="0" smtClean="0">
                <a:solidFill>
                  <a:srgbClr val="0000CC"/>
                </a:solidFill>
                <a:latin typeface="Courier New"/>
                <a:cs typeface="Courier New"/>
              </a:rPr>
              <a:t> </a:t>
            </a:r>
            <a:r>
              <a:rPr sz="2000" b="1" spc="-10" dirty="0" err="1" smtClean="0">
                <a:solidFill>
                  <a:srgbClr val="00B050"/>
                </a:solidFill>
                <a:latin typeface="Courier New"/>
                <a:cs typeface="Courier New"/>
              </a:rPr>
              <a:t>table_name</a:t>
            </a:r>
            <a:r>
              <a:rPr sz="2000" b="1" spc="-10" dirty="0" smtClean="0">
                <a:solidFill>
                  <a:srgbClr val="0000CC"/>
                </a:solidFill>
                <a:latin typeface="Courier New"/>
                <a:cs typeface="Courier New"/>
              </a:rPr>
              <a:t>[.*]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[, table_name[.*]]</a:t>
            </a:r>
            <a:r>
              <a:rPr sz="2000" b="1" spc="-20" dirty="0">
                <a:solidFill>
                  <a:srgbClr val="0000CC"/>
                </a:solidFill>
                <a:latin typeface="Courier New"/>
                <a:cs typeface="Courier New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Courier New"/>
                <a:cs typeface="Courier New"/>
              </a:rPr>
              <a:t>...</a:t>
            </a:r>
            <a:endParaRPr sz="2000" b="1" dirty="0">
              <a:solidFill>
                <a:srgbClr val="0000CC"/>
              </a:solidFill>
              <a:latin typeface="Courier New"/>
              <a:cs typeface="Courier New"/>
            </a:endParaRPr>
          </a:p>
          <a:p>
            <a:pPr marL="439420" marR="3107055">
              <a:lnSpc>
                <a:spcPct val="117900"/>
              </a:lnSpc>
            </a:pPr>
            <a:r>
              <a:rPr sz="2000" b="1" spc="-5" dirty="0">
                <a:solidFill>
                  <a:srgbClr val="00B050"/>
                </a:solidFill>
                <a:latin typeface="Courier New"/>
                <a:cs typeface="Courier New"/>
              </a:rPr>
              <a:t>FROM table_references 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[WHERE</a:t>
            </a:r>
            <a:r>
              <a:rPr sz="2000" b="1" spc="-100" dirty="0">
                <a:solidFill>
                  <a:srgbClr val="0000CC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where_condition]</a:t>
            </a:r>
            <a:endParaRPr sz="2000" b="1" dirty="0">
              <a:solidFill>
                <a:srgbClr val="0000CC"/>
              </a:solidFill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2000" b="1" dirty="0">
              <a:solidFill>
                <a:srgbClr val="0000CC"/>
              </a:solidFill>
              <a:latin typeface="Times New Roman"/>
              <a:cs typeface="Times New Roman"/>
            </a:endParaRPr>
          </a:p>
          <a:p>
            <a:pPr marL="238125" indent="-226060">
              <a:lnSpc>
                <a:spcPct val="100000"/>
              </a:lnSpc>
              <a:spcBef>
                <a:spcPts val="960"/>
              </a:spcBef>
              <a:buSzPct val="128571"/>
              <a:buFont typeface="Calibri"/>
              <a:buAutoNum type="arabicPeriod" startAt="3"/>
              <a:tabLst>
                <a:tab pos="238760" algn="l"/>
              </a:tabLst>
            </a:pPr>
            <a:r>
              <a:rPr sz="2000" b="1" spc="-5" dirty="0">
                <a:solidFill>
                  <a:srgbClr val="00B050"/>
                </a:solidFill>
                <a:latin typeface="Courier New"/>
                <a:cs typeface="Courier New"/>
              </a:rPr>
              <a:t>DELETE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 [LOW_PRIORITY] [QUICK]</a:t>
            </a:r>
            <a:r>
              <a:rPr sz="2000" b="1" spc="-90" dirty="0">
                <a:solidFill>
                  <a:srgbClr val="0000CC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[IGNORE]</a:t>
            </a:r>
            <a:endParaRPr sz="2000" b="1" dirty="0">
              <a:solidFill>
                <a:srgbClr val="0000CC"/>
              </a:solidFill>
              <a:latin typeface="Courier New"/>
              <a:cs typeface="Courier New"/>
            </a:endParaRPr>
          </a:p>
          <a:p>
            <a:pPr marL="439420">
              <a:lnSpc>
                <a:spcPct val="100000"/>
              </a:lnSpc>
              <a:spcBef>
                <a:spcPts val="260"/>
              </a:spcBef>
            </a:pPr>
            <a:r>
              <a:rPr sz="2000" b="1" spc="-5" dirty="0">
                <a:solidFill>
                  <a:srgbClr val="00B050"/>
                </a:solidFill>
                <a:latin typeface="Courier New"/>
                <a:cs typeface="Courier New"/>
              </a:rPr>
              <a:t>FROM </a:t>
            </a:r>
            <a:r>
              <a:rPr sz="2000" b="1" spc="-10" dirty="0">
                <a:solidFill>
                  <a:srgbClr val="00B050"/>
                </a:solidFill>
                <a:latin typeface="Courier New"/>
                <a:cs typeface="Courier New"/>
              </a:rPr>
              <a:t>table_name</a:t>
            </a:r>
            <a:r>
              <a:rPr sz="2000" b="1" spc="-10" dirty="0">
                <a:solidFill>
                  <a:srgbClr val="0000CC"/>
                </a:solidFill>
                <a:latin typeface="Courier New"/>
                <a:cs typeface="Courier New"/>
              </a:rPr>
              <a:t>[.*] [,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table_name[.*]]</a:t>
            </a:r>
            <a:r>
              <a:rPr sz="2000" b="1" spc="-10" dirty="0">
                <a:solidFill>
                  <a:srgbClr val="0000CC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...</a:t>
            </a:r>
            <a:endParaRPr sz="2000" b="1" dirty="0">
              <a:solidFill>
                <a:srgbClr val="0000CC"/>
              </a:solidFill>
              <a:latin typeface="Courier New"/>
              <a:cs typeface="Courier New"/>
            </a:endParaRPr>
          </a:p>
          <a:p>
            <a:pPr marL="439420" marR="3107055">
              <a:lnSpc>
                <a:spcPts val="1980"/>
              </a:lnSpc>
              <a:spcBef>
                <a:spcPts val="114"/>
              </a:spcBef>
            </a:pPr>
            <a:r>
              <a:rPr sz="2000" b="1" spc="-5" dirty="0">
                <a:solidFill>
                  <a:srgbClr val="00B050"/>
                </a:solidFill>
                <a:latin typeface="Courier New"/>
                <a:cs typeface="Courier New"/>
              </a:rPr>
              <a:t>USING </a:t>
            </a:r>
            <a:r>
              <a:rPr sz="2000" b="1" spc="-10" dirty="0">
                <a:solidFill>
                  <a:srgbClr val="00B050"/>
                </a:solidFill>
                <a:latin typeface="Courier New"/>
                <a:cs typeface="Courier New"/>
              </a:rPr>
              <a:t>table_references 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[WHERE</a:t>
            </a:r>
            <a:r>
              <a:rPr sz="2000" b="1" spc="-100" dirty="0">
                <a:solidFill>
                  <a:srgbClr val="0000CC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where_condition]</a:t>
            </a:r>
            <a:endParaRPr sz="2000" b="1" dirty="0">
              <a:solidFill>
                <a:srgbClr val="0000CC"/>
              </a:solidFill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07033"/>
            <a:ext cx="69316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FF0000"/>
                </a:solidFill>
              </a:rPr>
              <a:t>Instrucțiunea</a:t>
            </a:r>
            <a:r>
              <a:rPr b="1" spc="-80" dirty="0">
                <a:solidFill>
                  <a:srgbClr val="FF0000"/>
                </a:solidFill>
              </a:rPr>
              <a:t> </a:t>
            </a:r>
            <a:r>
              <a:rPr b="1" spc="-5" dirty="0">
                <a:solidFill>
                  <a:srgbClr val="FF0000"/>
                </a:solidFill>
                <a:latin typeface="Courier New"/>
                <a:cs typeface="Courier New"/>
              </a:rPr>
              <a:t>DELETE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371600"/>
            <a:ext cx="6477000" cy="52469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Funcții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7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DDL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definirea datelor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(în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dicționarul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date</a:t>
            </a:r>
            <a:r>
              <a:rPr sz="2000" spc="-1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6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DML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manipularea</a:t>
            </a:r>
            <a:r>
              <a:rPr sz="2000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datelor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064260" indent="-457200">
              <a:lnSpc>
                <a:spcPct val="100000"/>
              </a:lnSpc>
              <a:spcBef>
                <a:spcPts val="55"/>
              </a:spcBef>
              <a:buFont typeface="+mj-lt"/>
              <a:buAutoNum type="alphaLcPeriod"/>
            </a:pPr>
            <a:r>
              <a:rPr lang="ro-MO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operatii </a:t>
            </a:r>
            <a:r>
              <a:rPr sz="2000" spc="-65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CRUD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(Create, Read, Update,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Delete)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6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lang="ro-MO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DL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regăsirea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datelor: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beneficiari,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utilizatori, administratorii bazei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000" spc="17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</a:t>
            </a:r>
            <a:endParaRPr lang="ro-MO" sz="2000" spc="-15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6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lang="ro-MO" sz="2000" b="1" spc="-1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TCL</a:t>
            </a:r>
            <a:r>
              <a:rPr lang="ro-MO" sz="2000" spc="-1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– limbajul de control al tranzactiilor la BD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6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administrarea bazei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000" spc="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2583C5"/>
              </a:buClr>
              <a:buFont typeface="Wingdings"/>
              <a:buChar char=""/>
            </a:pPr>
            <a:endParaRPr sz="27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Clasificare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7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model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date: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relațional,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rețea,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ierarhizat,</a:t>
            </a:r>
            <a:r>
              <a:rPr sz="2000" spc="9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obiectual</a:t>
            </a:r>
          </a:p>
          <a:p>
            <a:pPr marL="561340" lvl="1" indent="-247650">
              <a:lnSpc>
                <a:spcPct val="100000"/>
              </a:lnSpc>
              <a:spcBef>
                <a:spcPts val="6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concurența: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mono-user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sz="2000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multi-user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6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stocarea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datelor: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centralizat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sz="2000" spc="8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distribuit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6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costuri licențiere: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open-source, costuri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scăzute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sz="2000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ridicate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6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limbajul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pentru scrierea aplicațiilor: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nativ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sz="2000" spc="6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gazdă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609600"/>
            <a:ext cx="9522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5" dirty="0">
                <a:solidFill>
                  <a:srgbClr val="FF0000"/>
                </a:solidFill>
              </a:rPr>
              <a:t>Caracteristici </a:t>
            </a:r>
            <a:r>
              <a:rPr b="1" spc="-5" dirty="0">
                <a:solidFill>
                  <a:srgbClr val="FF0000"/>
                </a:solidFill>
              </a:rPr>
              <a:t>SGBD </a:t>
            </a:r>
            <a:r>
              <a:rPr b="1" spc="-15" dirty="0">
                <a:solidFill>
                  <a:srgbClr val="FF0000"/>
                </a:solidFill>
              </a:rPr>
              <a:t>(recapitulare) </a:t>
            </a:r>
            <a:r>
              <a:rPr b="1" spc="-5" dirty="0">
                <a:solidFill>
                  <a:srgbClr val="FF0000"/>
                </a:solidFill>
              </a:rPr>
              <a:t>-</a:t>
            </a:r>
            <a:r>
              <a:rPr b="1" spc="-30" dirty="0">
                <a:solidFill>
                  <a:srgbClr val="FF0000"/>
                </a:solidFill>
              </a:rPr>
              <a:t> </a:t>
            </a:r>
            <a:r>
              <a:rPr b="1" spc="-5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20505" t="26405" r="34263" b="21307"/>
          <a:stretch>
            <a:fillRect/>
          </a:stretch>
        </p:blipFill>
        <p:spPr bwMode="auto">
          <a:xfrm>
            <a:off x="6934200" y="1752600"/>
            <a:ext cx="4953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066800"/>
            <a:ext cx="9372600" cy="50520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1305" indent="-256540">
              <a:lnSpc>
                <a:spcPts val="2225"/>
              </a:lnSpc>
              <a:buClr>
                <a:srgbClr val="27CED6"/>
              </a:buClr>
              <a:buFont typeface="Arial" pitchFamily="34" charset="0"/>
              <a:buChar char="•"/>
              <a:tabLst>
                <a:tab pos="281305" algn="l"/>
                <a:tab pos="281940" algn="l"/>
              </a:tabLst>
            </a:pPr>
            <a:r>
              <a:rPr sz="2200" b="1" spc="-1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utilizată </a:t>
            </a:r>
            <a:r>
              <a:rPr sz="2200" b="1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pentru </a:t>
            </a:r>
            <a:r>
              <a:rPr sz="2200" b="1" spc="-1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ștergerea </a:t>
            </a:r>
            <a:r>
              <a:rPr sz="2200" b="1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unor </a:t>
            </a:r>
            <a:r>
              <a:rPr sz="2200" b="1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înregistrări </a:t>
            </a:r>
            <a:r>
              <a:rPr sz="2200" b="1" spc="-1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dintr-o</a:t>
            </a:r>
            <a:r>
              <a:rPr sz="2200" b="1" spc="13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tabelă</a:t>
            </a:r>
            <a:endParaRPr sz="2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4040" lvl="1" indent="-247650">
              <a:lnSpc>
                <a:spcPts val="1964"/>
              </a:lnSpc>
              <a:buClr>
                <a:srgbClr val="2583C5"/>
              </a:buClr>
              <a:buFont typeface="Arial" pitchFamily="34" charset="0"/>
              <a:buChar char="•"/>
              <a:tabLst>
                <a:tab pos="574040" algn="l"/>
                <a:tab pos="574675" algn="l"/>
              </a:tabLst>
            </a:pP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clauza </a:t>
            </a:r>
            <a:r>
              <a:rPr sz="2200" b="1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WHERE</a:t>
            </a:r>
            <a:r>
              <a:rPr sz="2200" spc="-70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filtrează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acele </a:t>
            </a: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înregistrări care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doresc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fi </a:t>
            </a: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șterse</a:t>
            </a:r>
            <a:endParaRPr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839469" lvl="2" indent="-219710">
              <a:lnSpc>
                <a:spcPts val="1745"/>
              </a:lnSpc>
              <a:buClr>
                <a:srgbClr val="1CACE3"/>
              </a:buClr>
              <a:buFont typeface="Arial" pitchFamily="34" charset="0"/>
              <a:buChar char="•"/>
              <a:tabLst>
                <a:tab pos="839469" algn="l"/>
              </a:tabLst>
            </a:pP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dacă </a:t>
            </a: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lipsește operația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se aplică pentru </a:t>
            </a: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toate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înregistrările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din</a:t>
            </a:r>
            <a:r>
              <a:rPr sz="2200" spc="-6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tabelă</a:t>
            </a:r>
            <a:endParaRPr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839469" lvl="2" indent="-219710">
              <a:lnSpc>
                <a:spcPts val="1705"/>
              </a:lnSpc>
              <a:buClr>
                <a:srgbClr val="1CACE3"/>
              </a:buClr>
              <a:buFont typeface="Arial" pitchFamily="34" charset="0"/>
              <a:buChar char="•"/>
              <a:tabLst>
                <a:tab pos="839469" algn="l"/>
              </a:tabLst>
            </a:pP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în loc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omiterea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acestei </a:t>
            </a: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clauze, este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mai </a:t>
            </a: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eficient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să se </a:t>
            </a:r>
            <a:r>
              <a:rPr sz="2200" spc="-1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utilizeze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clauza </a:t>
            </a:r>
            <a:r>
              <a:rPr sz="2200" b="1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TRUNCATE</a:t>
            </a:r>
            <a:r>
              <a:rPr sz="2200" b="1" spc="8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TABLE</a:t>
            </a:r>
          </a:p>
          <a:p>
            <a:pPr marL="574040" marR="392430" lvl="1" indent="-247650">
              <a:lnSpc>
                <a:spcPts val="1639"/>
              </a:lnSpc>
              <a:buClr>
                <a:srgbClr val="2583C5"/>
              </a:buClr>
              <a:buFont typeface="Arial" pitchFamily="34" charset="0"/>
              <a:buChar char="•"/>
              <a:tabLst>
                <a:tab pos="574040" algn="l"/>
                <a:tab pos="574675" algn="l"/>
              </a:tabLst>
            </a:pP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clauza </a:t>
            </a:r>
            <a:r>
              <a:rPr sz="2200" b="1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ORDER BY</a:t>
            </a:r>
            <a:r>
              <a:rPr sz="2200" b="1" spc="-63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indică ordinea urmează să fie actualizate </a:t>
            </a: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înregistrările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(ASC,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DESC),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utile în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cazul când trebuie  </a:t>
            </a: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respectate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anumite</a:t>
            </a:r>
            <a:r>
              <a:rPr sz="2200" spc="-4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constrângeri</a:t>
            </a:r>
            <a:endParaRPr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4040" marR="233045" lvl="1" indent="-247650">
              <a:lnSpc>
                <a:spcPts val="1639"/>
              </a:lnSpc>
              <a:buClr>
                <a:srgbClr val="2583C5"/>
              </a:buClr>
              <a:buFont typeface="Arial" pitchFamily="34" charset="0"/>
              <a:buChar char="•"/>
              <a:tabLst>
                <a:tab pos="574040" algn="l"/>
                <a:tab pos="574675" algn="l"/>
              </a:tabLst>
            </a:pP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clauza </a:t>
            </a:r>
            <a:r>
              <a:rPr sz="2200" b="1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LIMIT</a:t>
            </a:r>
            <a:r>
              <a:rPr sz="2200" spc="-75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stabilește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numărul de </a:t>
            </a: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înregistrări care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respectă condițiile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după </a:t>
            </a: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care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operația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termină (optimizarea  performanței)</a:t>
            </a:r>
            <a:endParaRPr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4040" marR="119380" lvl="1" indent="-247650">
              <a:lnSpc>
                <a:spcPts val="1639"/>
              </a:lnSpc>
              <a:buClr>
                <a:srgbClr val="2583C5"/>
              </a:buClr>
              <a:buFont typeface="Arial" pitchFamily="34" charset="0"/>
              <a:buChar char="•"/>
              <a:tabLst>
                <a:tab pos="574040" algn="l"/>
                <a:tab pos="574675" algn="l"/>
              </a:tabLst>
            </a:pPr>
            <a:r>
              <a:rPr sz="2200" b="1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LOW_PRIORITY</a:t>
            </a:r>
            <a:r>
              <a:rPr sz="2200" b="1" spc="-65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 amână </a:t>
            </a: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execuția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operației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până în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momentul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în </a:t>
            </a: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care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nu mai </a:t>
            </a: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există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cereri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citire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scriere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pentru 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tabela</a:t>
            </a:r>
            <a:r>
              <a:rPr sz="2200" spc="-3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respectivă</a:t>
            </a:r>
            <a:endParaRPr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4040" lvl="1" indent="-247650">
              <a:lnSpc>
                <a:spcPts val="1880"/>
              </a:lnSpc>
              <a:buClr>
                <a:srgbClr val="2583C5"/>
              </a:buClr>
              <a:buFont typeface="Arial" pitchFamily="34" charset="0"/>
              <a:buChar char="•"/>
              <a:tabLst>
                <a:tab pos="574040" algn="l"/>
                <a:tab pos="574675" algn="l"/>
              </a:tabLst>
            </a:pPr>
            <a:r>
              <a:rPr sz="2200" b="1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IGNORE</a:t>
            </a:r>
            <a:r>
              <a:rPr sz="2200" spc="-76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continuă </a:t>
            </a: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execuția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operației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chiar și în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situația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în </a:t>
            </a: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care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produc anumite erori</a:t>
            </a:r>
            <a:endParaRPr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4040" lvl="1" indent="-247650">
              <a:lnSpc>
                <a:spcPts val="1780"/>
              </a:lnSpc>
              <a:buClr>
                <a:srgbClr val="2583C5"/>
              </a:buClr>
              <a:buFont typeface="Arial" pitchFamily="34" charset="0"/>
              <a:buChar char="•"/>
              <a:tabLst>
                <a:tab pos="574040" algn="l"/>
                <a:tab pos="574675" algn="l"/>
              </a:tabLst>
            </a:pPr>
            <a:r>
              <a:rPr sz="2200" b="1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QUICK</a:t>
            </a:r>
            <a:r>
              <a:rPr sz="2200" b="1" spc="-7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evită să </a:t>
            </a: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compacteze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nodurile frunză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din arborii </a:t>
            </a:r>
            <a:r>
              <a:rPr sz="2200" spc="1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sz="2200" spc="22" baseline="25252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utilizați </a:t>
            </a: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pentru stocarea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unor indecși;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dacă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șterg</a:t>
            </a:r>
            <a:endParaRPr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4040">
              <a:lnSpc>
                <a:spcPts val="1789"/>
              </a:lnSpc>
              <a:buFont typeface="Arial" pitchFamily="34" charset="0"/>
              <a:buChar char="•"/>
            </a:pP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numeroase </a:t>
            </a: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înregistrări,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trebuie urmat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OPTIMIZE TABLE</a:t>
            </a:r>
            <a:r>
              <a:rPr sz="2200" spc="-67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(reconstruiește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indecșii)</a:t>
            </a:r>
          </a:p>
          <a:p>
            <a:pPr marL="574040" lvl="1" indent="-247650">
              <a:lnSpc>
                <a:spcPts val="1939"/>
              </a:lnSpc>
              <a:buClr>
                <a:srgbClr val="2583C5"/>
              </a:buClr>
              <a:buFont typeface="Arial" pitchFamily="34" charset="0"/>
              <a:buChar char="•"/>
              <a:tabLst>
                <a:tab pos="574040" algn="l"/>
                <a:tab pos="574675" algn="l"/>
              </a:tabLst>
            </a:pP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este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furnizat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numărul de </a:t>
            </a: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înregistrări care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au </a:t>
            </a:r>
            <a:r>
              <a:rPr sz="2200" spc="-1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fost</a:t>
            </a:r>
            <a:r>
              <a:rPr sz="2200" spc="-10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1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afectate</a:t>
            </a:r>
            <a:endParaRPr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4040" lvl="1" indent="-247650">
              <a:lnSpc>
                <a:spcPts val="1955"/>
              </a:lnSpc>
              <a:buClr>
                <a:srgbClr val="2583C5"/>
              </a:buClr>
              <a:buFont typeface="Arial" pitchFamily="34" charset="0"/>
              <a:buChar char="•"/>
              <a:tabLst>
                <a:tab pos="574040" algn="l"/>
                <a:tab pos="574675" algn="l"/>
              </a:tabLst>
            </a:pP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poate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fi </a:t>
            </a: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folosită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pentru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actualizarea atributelor din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mai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multe tabele simultan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 2</a:t>
            </a:r>
            <a:r>
              <a:rPr sz="2200" spc="-12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variante</a:t>
            </a:r>
            <a:endParaRPr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839469" lvl="2" indent="-219710">
              <a:lnSpc>
                <a:spcPts val="1739"/>
              </a:lnSpc>
              <a:buClr>
                <a:srgbClr val="1CACE3"/>
              </a:buClr>
              <a:buFont typeface="Arial" pitchFamily="34" charset="0"/>
              <a:buChar char="•"/>
              <a:tabLst>
                <a:tab pos="839469" algn="l"/>
              </a:tabLst>
            </a:pP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eliminarea înregistrărilor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din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tabelele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dinaintea </a:t>
            </a: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clauzei</a:t>
            </a:r>
            <a:r>
              <a:rPr sz="2200" spc="-2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endParaRPr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839469" lvl="2" indent="-219710">
              <a:lnSpc>
                <a:spcPts val="1770"/>
              </a:lnSpc>
              <a:buClr>
                <a:srgbClr val="1CACE3"/>
              </a:buClr>
              <a:buFont typeface="Arial" pitchFamily="34" charset="0"/>
              <a:buChar char="•"/>
              <a:tabLst>
                <a:tab pos="839469" algn="l"/>
              </a:tabLst>
            </a:pP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eliminarea înregistrărilor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din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tabelele specificate 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în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cadrul </a:t>
            </a:r>
            <a:r>
              <a:rPr sz="2200" spc="-1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clauzei</a:t>
            </a:r>
            <a:r>
              <a:rPr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endParaRPr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9141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FF0000"/>
                </a:solidFill>
              </a:rPr>
              <a:t>Instrucțiunea </a:t>
            </a:r>
            <a:r>
              <a:rPr b="1" spc="-5" dirty="0">
                <a:solidFill>
                  <a:srgbClr val="FF0000"/>
                </a:solidFill>
                <a:latin typeface="Courier New"/>
                <a:cs typeface="Courier New"/>
              </a:rPr>
              <a:t>DELETE</a:t>
            </a:r>
            <a:r>
              <a:rPr b="1" spc="-1575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b="1" spc="-30" dirty="0" smtClean="0">
                <a:solidFill>
                  <a:srgbClr val="FF0000"/>
                </a:solidFill>
              </a:rPr>
              <a:t>(</a:t>
            </a:r>
            <a:r>
              <a:rPr lang="en-US" b="1" spc="-30" dirty="0" err="1" smtClean="0">
                <a:solidFill>
                  <a:srgbClr val="FF0000"/>
                </a:solidFill>
              </a:rPr>
              <a:t>continuare</a:t>
            </a:r>
            <a:r>
              <a:rPr b="1" spc="-30" dirty="0" smtClean="0">
                <a:solidFill>
                  <a:srgbClr val="FF0000"/>
                </a:solidFill>
              </a:rPr>
              <a:t>)</a:t>
            </a:r>
            <a:endParaRPr b="1" spc="-3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936507"/>
            <a:ext cx="11658600" cy="59214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US" sz="2400" b="1" dirty="0" smtClean="0"/>
              <a:t>UPDATE</a:t>
            </a:r>
            <a:r>
              <a:rPr lang="en-US" sz="2400" dirty="0" smtClean="0"/>
              <a:t> </a:t>
            </a:r>
            <a:r>
              <a:rPr lang="en-US" sz="2400" dirty="0" err="1" smtClean="0"/>
              <a:t>Persons</a:t>
            </a:r>
            <a:r>
              <a:rPr lang="en-US" sz="2400" dirty="0" err="1" smtClean="0">
                <a:hlinkClick r:id="rId2"/>
              </a:rPr>
              <a:t>SET</a:t>
            </a:r>
            <a:r>
              <a:rPr lang="en-US" sz="2400" dirty="0" smtClean="0"/>
              <a:t> Address='</a:t>
            </a:r>
            <a:r>
              <a:rPr lang="en-US" sz="2400" dirty="0" err="1" smtClean="0"/>
              <a:t>Nissestien</a:t>
            </a:r>
            <a:r>
              <a:rPr lang="en-US" sz="2400" dirty="0" smtClean="0"/>
              <a:t> 67', City='</a:t>
            </a:r>
            <a:r>
              <a:rPr lang="en-US" sz="2400" dirty="0" err="1" smtClean="0"/>
              <a:t>Sandnes'</a:t>
            </a:r>
            <a:r>
              <a:rPr lang="en-US" sz="2400" dirty="0" err="1" smtClean="0">
                <a:hlinkClick r:id="rId3"/>
              </a:rPr>
              <a:t>WHERE</a:t>
            </a:r>
            <a:r>
              <a:rPr lang="en-US" sz="2400" dirty="0" smtClean="0"/>
              <a:t> </a:t>
            </a:r>
            <a:r>
              <a:rPr lang="en-US" sz="2400" dirty="0" err="1" smtClean="0"/>
              <a:t>LastName</a:t>
            </a:r>
            <a:r>
              <a:rPr lang="en-US" sz="2400" dirty="0" smtClean="0"/>
              <a:t>='</a:t>
            </a:r>
            <a:r>
              <a:rPr lang="en-US" sz="2400" dirty="0" err="1" smtClean="0"/>
              <a:t>Tjessem</a:t>
            </a:r>
            <a:r>
              <a:rPr lang="en-US" sz="2400" dirty="0" smtClean="0"/>
              <a:t>' </a:t>
            </a:r>
            <a:r>
              <a:rPr lang="en-US" sz="2400" b="1" dirty="0" smtClean="0">
                <a:hlinkClick r:id="rId4"/>
              </a:rPr>
              <a:t>AND</a:t>
            </a:r>
            <a:r>
              <a:rPr lang="en-US" sz="2400" dirty="0" smtClean="0"/>
              <a:t> </a:t>
            </a:r>
            <a:r>
              <a:rPr lang="en-US" sz="2400" dirty="0" err="1" smtClean="0"/>
              <a:t>FirstName</a:t>
            </a:r>
            <a:r>
              <a:rPr lang="en-US" sz="2400" dirty="0" smtClean="0"/>
              <a:t>='</a:t>
            </a:r>
            <a:r>
              <a:rPr lang="en-US" sz="2400" dirty="0" err="1" smtClean="0"/>
              <a:t>Jakob</a:t>
            </a:r>
            <a:r>
              <a:rPr lang="en-US" sz="2400" dirty="0" smtClean="0">
                <a:hlinkClick r:id="rId5"/>
              </a:rPr>
              <a:t>‘</a:t>
            </a:r>
            <a:endParaRPr lang="ru-RU" sz="2400" dirty="0" smtClean="0"/>
          </a:p>
          <a:p>
            <a:r>
              <a:rPr lang="en-US" sz="2400" b="1" dirty="0" smtClean="0"/>
              <a:t>UPDATE </a:t>
            </a:r>
            <a:r>
              <a:rPr lang="en-US" sz="2400" dirty="0" err="1" smtClean="0"/>
              <a:t>Persons</a:t>
            </a:r>
            <a:r>
              <a:rPr lang="en-US" sz="2400" dirty="0" err="1" smtClean="0">
                <a:hlinkClick r:id="rId2"/>
              </a:rPr>
              <a:t>SET</a:t>
            </a:r>
            <a:r>
              <a:rPr lang="en-US" sz="2400" dirty="0" smtClean="0"/>
              <a:t> Address='</a:t>
            </a:r>
            <a:r>
              <a:rPr lang="en-US" sz="2400" dirty="0" err="1" smtClean="0"/>
              <a:t>Nissestien</a:t>
            </a:r>
            <a:r>
              <a:rPr lang="en-US" sz="2400" dirty="0" smtClean="0"/>
              <a:t> 67', City='</a:t>
            </a:r>
            <a:r>
              <a:rPr lang="en-US" sz="2400" dirty="0" err="1" smtClean="0"/>
              <a:t>Sandnes</a:t>
            </a:r>
            <a:r>
              <a:rPr lang="en-US" sz="2400" dirty="0" smtClean="0"/>
              <a:t>‘</a:t>
            </a:r>
            <a:endParaRPr lang="ru-RU" sz="2400" dirty="0" smtClean="0"/>
          </a:p>
          <a:p>
            <a:r>
              <a:rPr lang="en-US" sz="2400" b="1" dirty="0" smtClean="0"/>
              <a:t>UPDATE</a:t>
            </a:r>
            <a:r>
              <a:rPr lang="en-US" sz="2400" dirty="0" smtClean="0"/>
              <a:t> Persons </a:t>
            </a:r>
            <a:r>
              <a:rPr lang="en-US" sz="2400" b="1" dirty="0" smtClean="0"/>
              <a:t>as</a:t>
            </a:r>
            <a:r>
              <a:rPr lang="en-US" sz="2400" dirty="0" smtClean="0"/>
              <a:t> p, Friends </a:t>
            </a:r>
            <a:r>
              <a:rPr lang="en-US" sz="2400" b="1" dirty="0" smtClean="0"/>
              <a:t>as</a:t>
            </a:r>
            <a:r>
              <a:rPr lang="en-US" sz="2400" dirty="0" smtClean="0"/>
              <a:t> </a:t>
            </a:r>
            <a:r>
              <a:rPr lang="en-US" sz="2400" dirty="0" err="1" smtClean="0"/>
              <a:t>fSET</a:t>
            </a:r>
            <a:r>
              <a:rPr lang="en-US" sz="2400" dirty="0" smtClean="0"/>
              <a:t> </a:t>
            </a:r>
            <a:r>
              <a:rPr lang="en-US" sz="2400" dirty="0" err="1" smtClean="0"/>
              <a:t>p.Address</a:t>
            </a:r>
            <a:r>
              <a:rPr lang="en-US" sz="2400" dirty="0" smtClean="0"/>
              <a:t>=</a:t>
            </a:r>
            <a:r>
              <a:rPr lang="en-US" sz="2400" dirty="0" err="1" smtClean="0"/>
              <a:t>f.AddressWHERE</a:t>
            </a:r>
            <a:r>
              <a:rPr lang="en-US" sz="2400" dirty="0" smtClean="0"/>
              <a:t> p.id = f.pid </a:t>
            </a:r>
            <a:r>
              <a:rPr lang="en-US" sz="2400" b="1" dirty="0" smtClean="0"/>
              <a:t>AND</a:t>
            </a:r>
            <a:r>
              <a:rPr lang="en-US" sz="2400" dirty="0" smtClean="0"/>
              <a:t> </a:t>
            </a:r>
            <a:r>
              <a:rPr lang="en-US" sz="2400" dirty="0" err="1" smtClean="0"/>
              <a:t>p.City</a:t>
            </a:r>
            <a:r>
              <a:rPr lang="en-US" sz="2400" dirty="0" smtClean="0"/>
              <a:t>='</a:t>
            </a:r>
            <a:r>
              <a:rPr lang="en-US" sz="2400" dirty="0" err="1" smtClean="0"/>
              <a:t>Sandnes</a:t>
            </a:r>
            <a:r>
              <a:rPr lang="en-US" sz="2400" dirty="0" smtClean="0"/>
              <a:t>' </a:t>
            </a:r>
            <a:endParaRPr lang="ru-RU" sz="2400" dirty="0" smtClean="0"/>
          </a:p>
          <a:p>
            <a:r>
              <a:rPr lang="en-US" sz="2400" b="1" dirty="0" smtClean="0"/>
              <a:t>DELETE</a:t>
            </a:r>
            <a:r>
              <a:rPr lang="en-US" sz="2400" dirty="0" smtClean="0"/>
              <a:t> FROM Product </a:t>
            </a:r>
          </a:p>
          <a:p>
            <a:r>
              <a:rPr lang="en-US" sz="2400" dirty="0" smtClean="0"/>
              <a:t>WHERE type = 'pc' AND </a:t>
            </a:r>
          </a:p>
          <a:p>
            <a:r>
              <a:rPr lang="en-US" sz="2400" dirty="0" smtClean="0"/>
              <a:t>model NOT IN (SELECT model </a:t>
            </a:r>
          </a:p>
          <a:p>
            <a:r>
              <a:rPr lang="en-US" sz="2400" dirty="0" smtClean="0"/>
              <a:t>FROM PC);</a:t>
            </a:r>
          </a:p>
          <a:p>
            <a:r>
              <a:rPr lang="en-US" sz="2400" b="1" dirty="0" smtClean="0"/>
              <a:t>DELETE</a:t>
            </a:r>
            <a:r>
              <a:rPr lang="en-US" sz="2400" dirty="0" smtClean="0"/>
              <a:t> FROM Product </a:t>
            </a:r>
          </a:p>
          <a:p>
            <a:r>
              <a:rPr lang="en-US" sz="2400" dirty="0" smtClean="0"/>
              <a:t>FROM Product pr LEFT JOIN </a:t>
            </a:r>
          </a:p>
          <a:p>
            <a:r>
              <a:rPr lang="en-US" sz="2400" dirty="0" smtClean="0"/>
              <a:t>PC ON </a:t>
            </a:r>
            <a:r>
              <a:rPr lang="en-US" sz="2400" dirty="0" err="1" smtClean="0"/>
              <a:t>pr.model</a:t>
            </a:r>
            <a:r>
              <a:rPr lang="en-US" sz="2400" dirty="0" smtClean="0"/>
              <a:t> = </a:t>
            </a:r>
            <a:r>
              <a:rPr lang="en-US" sz="2400" dirty="0" err="1" smtClean="0"/>
              <a:t>PC.model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WHERE type = 'pc' AND </a:t>
            </a:r>
          </a:p>
          <a:p>
            <a:r>
              <a:rPr lang="en-US" sz="2400" dirty="0" err="1" smtClean="0"/>
              <a:t>PC.model</a:t>
            </a:r>
            <a:r>
              <a:rPr lang="en-US" sz="2400" dirty="0" smtClean="0"/>
              <a:t> IS NULL;</a:t>
            </a:r>
          </a:p>
          <a:p>
            <a:r>
              <a:rPr lang="en-US" sz="2400" b="1" dirty="0" smtClean="0"/>
              <a:t>DELETE </a:t>
            </a:r>
            <a:r>
              <a:rPr lang="en-US" sz="2400" dirty="0" smtClean="0"/>
              <a:t>FROM </a:t>
            </a:r>
            <a:r>
              <a:rPr lang="en-US" sz="2400" dirty="0" err="1" smtClean="0"/>
              <a:t>temp_assign</a:t>
            </a:r>
            <a:r>
              <a:rPr lang="en-US" sz="2400" dirty="0" smtClean="0"/>
              <a:t>;</a:t>
            </a:r>
          </a:p>
          <a:p>
            <a:r>
              <a:rPr lang="en-US" sz="2400" b="1" dirty="0" smtClean="0"/>
              <a:t>DELETE</a:t>
            </a:r>
            <a:r>
              <a:rPr lang="en-US" sz="2400" dirty="0" smtClean="0"/>
              <a:t> FROM </a:t>
            </a:r>
            <a:r>
              <a:rPr lang="en-US" sz="2400" dirty="0" err="1" smtClean="0"/>
              <a:t>emp</a:t>
            </a:r>
            <a:r>
              <a:rPr lang="en-US" sz="2400" dirty="0" smtClean="0"/>
              <a:t> WHERE JOB = ‘SALESMAN’ AND COMM &lt; 100; </a:t>
            </a:r>
            <a:endParaRPr lang="en-US" sz="240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381000"/>
            <a:ext cx="9141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FF0000"/>
                </a:solidFill>
              </a:rPr>
              <a:t>Instrucțiunea </a:t>
            </a:r>
            <a:r>
              <a:rPr b="1" spc="-5" dirty="0">
                <a:solidFill>
                  <a:srgbClr val="FF0000"/>
                </a:solidFill>
                <a:latin typeface="Courier New"/>
                <a:cs typeface="Courier New"/>
              </a:rPr>
              <a:t>DELETE</a:t>
            </a:r>
            <a:r>
              <a:rPr b="1" spc="-1575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b="1" spc="-30" dirty="0" smtClean="0">
                <a:solidFill>
                  <a:srgbClr val="FF0000"/>
                </a:solidFill>
              </a:rPr>
              <a:t>(</a:t>
            </a:r>
            <a:r>
              <a:rPr lang="en-US" b="1" spc="-30" dirty="0" err="1" smtClean="0">
                <a:solidFill>
                  <a:srgbClr val="FF0000"/>
                </a:solidFill>
              </a:rPr>
              <a:t>continuare</a:t>
            </a:r>
            <a:r>
              <a:rPr b="1" spc="-30" dirty="0" smtClean="0">
                <a:solidFill>
                  <a:srgbClr val="FF0000"/>
                </a:solidFill>
              </a:rPr>
              <a:t>)</a:t>
            </a:r>
            <a:endParaRPr b="1" spc="-3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2234310"/>
            <a:ext cx="10860532" cy="342940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702945" marR="2366010" indent="-690880">
              <a:lnSpc>
                <a:spcPts val="1550"/>
              </a:lnSpc>
              <a:spcBef>
                <a:spcPts val="155"/>
              </a:spcBef>
            </a:pP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SELECT [ALL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DISTINCT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DISTINCTROW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] 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[HIGH_PRIORITY]</a:t>
            </a:r>
            <a:endParaRPr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702945">
              <a:lnSpc>
                <a:spcPts val="1490"/>
              </a:lnSpc>
            </a:pP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[STRAIGHT_JOIN]</a:t>
            </a:r>
            <a:endParaRPr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702945" marR="5080">
              <a:lnSpc>
                <a:spcPts val="1550"/>
              </a:lnSpc>
              <a:spcBef>
                <a:spcPts val="55"/>
              </a:spcBef>
            </a:pP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[SQL_SMALL_RESULT] [SQL_BIG_RESULT] [SQL_BUFFER_RESULT]  [SQL_CACHE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SQL_NO_CACHE]</a:t>
            </a:r>
            <a:r>
              <a:rPr spc="-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[SQL_CALC_FOUND_ROWS]</a:t>
            </a:r>
            <a:endParaRPr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702945">
              <a:lnSpc>
                <a:spcPts val="1490"/>
              </a:lnSpc>
            </a:pP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select_expression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[,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select_expression</a:t>
            </a:r>
            <a:r>
              <a:rPr spc="-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...]</a:t>
            </a:r>
            <a:endParaRPr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702945">
              <a:lnSpc>
                <a:spcPts val="1550"/>
              </a:lnSpc>
            </a:pP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[FROM</a:t>
            </a:r>
            <a:r>
              <a:rPr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table_references</a:t>
            </a:r>
            <a:endParaRPr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702945">
              <a:lnSpc>
                <a:spcPts val="1550"/>
              </a:lnSpc>
            </a:pP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[WHERE</a:t>
            </a:r>
            <a:r>
              <a:rPr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where_condition]</a:t>
            </a:r>
            <a:endParaRPr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096010" marR="792480" indent="-393700">
              <a:lnSpc>
                <a:spcPts val="1550"/>
              </a:lnSpc>
              <a:spcBef>
                <a:spcPts val="55"/>
              </a:spcBef>
            </a:pP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[GROUP BY {column_name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expression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position}  [ASC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DESC],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...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[WITH</a:t>
            </a:r>
            <a:r>
              <a:rPr spc="-5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ROLLUP]]</a:t>
            </a:r>
            <a:endParaRPr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702945">
              <a:lnSpc>
                <a:spcPts val="1490"/>
              </a:lnSpc>
            </a:pP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[HAVING</a:t>
            </a:r>
            <a:r>
              <a:rPr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where_condition]</a:t>
            </a:r>
            <a:endParaRPr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096010" marR="792480" indent="-393700">
              <a:lnSpc>
                <a:spcPts val="1550"/>
              </a:lnSpc>
              <a:spcBef>
                <a:spcPts val="50"/>
              </a:spcBef>
            </a:pP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[ORDER BY {column_name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expression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position}  [ASC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DESC],</a:t>
            </a:r>
            <a:r>
              <a:rPr spc="-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...]</a:t>
            </a:r>
            <a:endParaRPr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702945">
              <a:lnSpc>
                <a:spcPts val="1490"/>
              </a:lnSpc>
            </a:pP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[LIMIT {[offset,] row_count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row_count OFFSET</a:t>
            </a:r>
            <a:r>
              <a:rPr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offset}]</a:t>
            </a:r>
            <a:endParaRPr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702945">
              <a:lnSpc>
                <a:spcPts val="1550"/>
              </a:lnSpc>
            </a:pP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[PROCEDURE</a:t>
            </a:r>
            <a:r>
              <a:rPr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procedure_name(argument_list)]</a:t>
            </a:r>
            <a:endParaRPr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096010" marR="2268220" indent="-393700">
              <a:lnSpc>
                <a:spcPct val="99300"/>
              </a:lnSpc>
              <a:spcBef>
                <a:spcPts val="5"/>
              </a:spcBef>
            </a:pP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[INTO OUTFILE 'file_name'  [CHARACTER SET charset_name]  export_options</a:t>
            </a:r>
            <a:endParaRPr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096010">
              <a:lnSpc>
                <a:spcPts val="1540"/>
              </a:lnSpc>
            </a:pP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INTO DUMPFILE</a:t>
            </a:r>
            <a:r>
              <a:rPr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'file_name'</a:t>
            </a:r>
            <a:endParaRPr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702945" marR="2072005" indent="393065">
              <a:lnSpc>
                <a:spcPts val="1550"/>
              </a:lnSpc>
              <a:spcBef>
                <a:spcPts val="55"/>
              </a:spcBef>
            </a:pP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INTO var_name [, var_name]]  [FOR UPDATE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LOCK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SHARE</a:t>
            </a:r>
            <a:r>
              <a:rPr spc="-6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MODE]]</a:t>
            </a:r>
            <a:endParaRPr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07033"/>
            <a:ext cx="62458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FF0000"/>
                </a:solidFill>
              </a:rPr>
              <a:t>Instrucțiunea</a:t>
            </a:r>
            <a:r>
              <a:rPr b="1" spc="-80" dirty="0">
                <a:solidFill>
                  <a:srgbClr val="FF0000"/>
                </a:solidFill>
              </a:rPr>
              <a:t> </a:t>
            </a:r>
            <a:r>
              <a:rPr b="1" spc="-5" dirty="0">
                <a:solidFill>
                  <a:srgbClr val="FF0000"/>
                </a:solidFill>
                <a:latin typeface="Courier New"/>
                <a:cs typeface="Courier New"/>
              </a:rPr>
              <a:t>SELECT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2057400"/>
            <a:ext cx="11963400" cy="42261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utilizată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pentru furnizarea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informații </a:t>
            </a:r>
            <a:r>
              <a:rPr sz="22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stocate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una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 mai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multe</a:t>
            </a:r>
            <a:r>
              <a:rPr sz="2200" b="1" spc="1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</a:t>
            </a:r>
            <a:endParaRPr sz="2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7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trebuie să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includă cel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puțin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expresie,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nelegată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mod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necesar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atributele</a:t>
            </a:r>
            <a:r>
              <a:rPr sz="2000" spc="8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tabelei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6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expresiile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pot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include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referințe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coloanele</a:t>
            </a:r>
            <a:r>
              <a:rPr sz="2000" spc="6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tabelei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949960" indent="-342900">
              <a:lnSpc>
                <a:spcPct val="100000"/>
              </a:lnSpc>
              <a:spcBef>
                <a:spcPts val="90"/>
              </a:spcBef>
              <a:buFont typeface="+mj-lt"/>
              <a:buAutoNum type="arabicPeriod"/>
            </a:pPr>
            <a:r>
              <a:rPr sz="1800" spc="-5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</a:t>
            </a:r>
            <a:r>
              <a:rPr sz="1800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caz </a:t>
            </a: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ambiguitate, coloanele trebuie </a:t>
            </a:r>
            <a:r>
              <a:rPr sz="18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prefixate </a:t>
            </a:r>
            <a:r>
              <a:rPr sz="1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denumirea</a:t>
            </a:r>
            <a:r>
              <a:rPr sz="1800" spc="-25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tabelei</a:t>
            </a:r>
            <a:endParaRPr sz="1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949960" indent="-342900">
              <a:lnSpc>
                <a:spcPts val="2055"/>
              </a:lnSpc>
              <a:spcBef>
                <a:spcPts val="70"/>
              </a:spcBef>
              <a:buFont typeface="+mj-lt"/>
              <a:buAutoNum type="arabicPeriod"/>
            </a:pPr>
            <a:r>
              <a:rPr sz="1800" spc="-5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</a:t>
            </a:r>
            <a:r>
              <a:rPr sz="1800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 pot asocia alias-uri </a:t>
            </a: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(prin </a:t>
            </a: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cuvântul-cheie AS) </a:t>
            </a:r>
            <a:r>
              <a:rPr sz="18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folosite </a:t>
            </a: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clauzele </a:t>
            </a:r>
            <a:r>
              <a:rPr sz="18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GROUP BY, HAVING, ORDER BY</a:t>
            </a:r>
            <a:r>
              <a:rPr sz="1800" b="1" spc="-9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(nu și</a:t>
            </a:r>
            <a:endParaRPr sz="1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169669" indent="-342900">
              <a:lnSpc>
                <a:spcPts val="2055"/>
              </a:lnSpc>
            </a:pPr>
            <a:r>
              <a:rPr lang="ru-RU" sz="1800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sz="1800" b="1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WHERE</a:t>
            </a:r>
            <a:r>
              <a:rPr sz="1800" spc="-61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pentru </a:t>
            </a: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că </a:t>
            </a: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pot să nu fie </a:t>
            </a: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evaluate </a:t>
            </a:r>
            <a:r>
              <a:rPr sz="1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până </a:t>
            </a: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 momentul respectiv)</a:t>
            </a:r>
            <a:endParaRPr sz="1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4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folosită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masca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sz="2000" spc="-6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pentru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toate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atributele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uneia sau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multor tabele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6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clauza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sz="2000" spc="-6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tabelele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 doresc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vizualizate;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pot fi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utilizate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alias-uri</a:t>
            </a:r>
          </a:p>
          <a:p>
            <a:pPr marL="561340" lvl="1" indent="-247650">
              <a:lnSpc>
                <a:spcPct val="100000"/>
              </a:lnSpc>
              <a:spcBef>
                <a:spcPts val="6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clauza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WHERE</a:t>
            </a:r>
            <a:r>
              <a:rPr sz="2000" b="1" spc="-58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condițiile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trebuie îndeplinite 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atributele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căror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valori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 doresc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afișate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6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clauza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GROUP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sz="2000" b="1" spc="-7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realizează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gruparea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datelor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după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 anumit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criteriu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26769" lvl="2" indent="-219710">
              <a:lnSpc>
                <a:spcPts val="2035"/>
              </a:lnSpc>
              <a:spcBef>
                <a:spcPts val="120"/>
              </a:spcBef>
              <a:buClr>
                <a:srgbClr val="1CACE3"/>
              </a:buClr>
              <a:buFont typeface="Wingdings"/>
              <a:buChar char=""/>
              <a:tabLst>
                <a:tab pos="826769" algn="l"/>
              </a:tabLst>
            </a:pPr>
            <a:r>
              <a:rPr sz="18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realizează </a:t>
            </a: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automat și </a:t>
            </a: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ordonarea </a:t>
            </a:r>
            <a:r>
              <a:rPr sz="1800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valorilor, </a:t>
            </a: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optimizarea </a:t>
            </a:r>
            <a:r>
              <a:rPr sz="18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vitezei </a:t>
            </a: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execuție </a:t>
            </a: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fiind </a:t>
            </a:r>
            <a:r>
              <a:rPr sz="18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realizată </a:t>
            </a: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prin asocierea</a:t>
            </a:r>
            <a:r>
              <a:rPr sz="1800" spc="3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clauzei</a:t>
            </a:r>
            <a:endParaRPr sz="1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26769">
              <a:lnSpc>
                <a:spcPts val="2035"/>
              </a:lnSpc>
            </a:pPr>
            <a:r>
              <a:rPr sz="18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ORDER </a:t>
            </a:r>
            <a:r>
              <a:rPr sz="18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sz="1800" b="1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NULL</a:t>
            </a:r>
            <a:endParaRPr sz="1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26769" lvl="2" indent="-219710">
              <a:lnSpc>
                <a:spcPct val="100000"/>
              </a:lnSpc>
              <a:spcBef>
                <a:spcPts val="120"/>
              </a:spcBef>
              <a:buClr>
                <a:srgbClr val="1CACE3"/>
              </a:buClr>
              <a:buFont typeface="Wingdings"/>
              <a:buChar char=""/>
              <a:tabLst>
                <a:tab pos="826769" algn="l"/>
              </a:tabLst>
            </a:pP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utilă </a:t>
            </a:r>
            <a:r>
              <a:rPr sz="1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mai ales în </a:t>
            </a: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asociere cu funcțiile de</a:t>
            </a:r>
            <a:r>
              <a:rPr sz="1800" spc="8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grup</a:t>
            </a:r>
          </a:p>
          <a:p>
            <a:pPr marL="561340" lvl="1" indent="-247650">
              <a:lnSpc>
                <a:spcPct val="100000"/>
              </a:lnSpc>
              <a:spcBef>
                <a:spcPts val="3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clauza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ORDER BY</a:t>
            </a:r>
            <a:r>
              <a:rPr sz="2000" b="1" spc="-5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sortează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rezultatele furnizate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funcție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valoarea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câmpurilor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parametri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07033"/>
            <a:ext cx="92938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b="1" spc="-5" dirty="0" err="1" smtClean="0">
                <a:solidFill>
                  <a:srgbClr val="FF0000"/>
                </a:solidFill>
              </a:rPr>
              <a:t>Instrucțiunea</a:t>
            </a:r>
            <a:r>
              <a:rPr lang="en-US" b="1" spc="-80" dirty="0" smtClean="0">
                <a:solidFill>
                  <a:srgbClr val="FF0000"/>
                </a:solidFill>
              </a:rPr>
              <a:t> </a:t>
            </a:r>
            <a:r>
              <a:rPr lang="en-US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SELECT (</a:t>
            </a:r>
            <a:r>
              <a:rPr lang="en-US" b="1" spc="-5" dirty="0" err="1" smtClean="0">
                <a:solidFill>
                  <a:srgbClr val="FF0000"/>
                </a:solidFill>
                <a:latin typeface="Courier New"/>
                <a:cs typeface="Courier New"/>
              </a:rPr>
              <a:t>continuare</a:t>
            </a:r>
            <a:r>
              <a:rPr lang="en-US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)</a:t>
            </a:r>
            <a:endParaRPr b="1" spc="-3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2235586"/>
            <a:ext cx="10788015" cy="233997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33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spc="-15" dirty="0">
                <a:solidFill>
                  <a:srgbClr val="0000CC"/>
                </a:solidFill>
                <a:latin typeface="Calibri"/>
                <a:cs typeface="Calibri"/>
              </a:rPr>
              <a:t>utilizată </a:t>
            </a:r>
            <a:r>
              <a:rPr sz="2200" spc="-10" dirty="0">
                <a:solidFill>
                  <a:srgbClr val="0000CC"/>
                </a:solidFill>
                <a:latin typeface="Calibri"/>
                <a:cs typeface="Calibri"/>
              </a:rPr>
              <a:t>pentru furnizarea </a:t>
            </a:r>
            <a:r>
              <a:rPr sz="2200" spc="-5" dirty="0">
                <a:solidFill>
                  <a:srgbClr val="0000CC"/>
                </a:solidFill>
                <a:latin typeface="Calibri"/>
                <a:cs typeface="Calibri"/>
              </a:rPr>
              <a:t>de </a:t>
            </a:r>
            <a:r>
              <a:rPr sz="2200" spc="-10" dirty="0">
                <a:solidFill>
                  <a:srgbClr val="0000CC"/>
                </a:solidFill>
                <a:latin typeface="Calibri"/>
                <a:cs typeface="Calibri"/>
              </a:rPr>
              <a:t>informații </a:t>
            </a:r>
            <a:r>
              <a:rPr sz="2200" spc="-20" dirty="0">
                <a:solidFill>
                  <a:srgbClr val="0000CC"/>
                </a:solidFill>
                <a:latin typeface="Calibri"/>
                <a:cs typeface="Calibri"/>
              </a:rPr>
              <a:t>stocate </a:t>
            </a:r>
            <a:r>
              <a:rPr sz="2200" spc="-5" dirty="0">
                <a:solidFill>
                  <a:srgbClr val="0000CC"/>
                </a:solidFill>
                <a:latin typeface="Calibri"/>
                <a:cs typeface="Calibri"/>
              </a:rPr>
              <a:t>în </a:t>
            </a:r>
            <a:r>
              <a:rPr sz="2200" spc="-10" dirty="0">
                <a:solidFill>
                  <a:srgbClr val="0000CC"/>
                </a:solidFill>
                <a:latin typeface="Calibri"/>
                <a:cs typeface="Calibri"/>
              </a:rPr>
              <a:t>una </a:t>
            </a:r>
            <a:r>
              <a:rPr sz="2200" spc="-5" dirty="0">
                <a:solidFill>
                  <a:srgbClr val="0000CC"/>
                </a:solidFill>
                <a:latin typeface="Calibri"/>
                <a:cs typeface="Calibri"/>
              </a:rPr>
              <a:t>sau mai </a:t>
            </a:r>
            <a:r>
              <a:rPr sz="2200" spc="-10" dirty="0">
                <a:solidFill>
                  <a:srgbClr val="0000CC"/>
                </a:solidFill>
                <a:latin typeface="Calibri"/>
                <a:cs typeface="Calibri"/>
              </a:rPr>
              <a:t>multe</a:t>
            </a:r>
            <a:r>
              <a:rPr sz="2200" spc="14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Calibri"/>
                <a:cs typeface="Calibri"/>
              </a:rPr>
              <a:t>tabele</a:t>
            </a:r>
            <a:endParaRPr sz="2200" dirty="0">
              <a:solidFill>
                <a:srgbClr val="0000CC"/>
              </a:solidFill>
              <a:latin typeface="Calibri"/>
              <a:cs typeface="Calibri"/>
            </a:endParaRPr>
          </a:p>
          <a:p>
            <a:pPr marL="561340" marR="71755" lvl="1" indent="-247650">
              <a:lnSpc>
                <a:spcPct val="103499"/>
              </a:lnSpc>
              <a:spcBef>
                <a:spcPts val="14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clauza</a:t>
            </a:r>
            <a:r>
              <a:rPr sz="200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HAVING</a:t>
            </a:r>
            <a:r>
              <a:rPr sz="2000" b="1" spc="-755" dirty="0">
                <a:solidFill>
                  <a:srgbClr val="0000CC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0000CC"/>
                </a:solidFill>
                <a:latin typeface="Calibri"/>
                <a:cs typeface="Calibri"/>
              </a:rPr>
              <a:t>–</a:t>
            </a:r>
            <a:r>
              <a:rPr sz="2000" spc="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00CC"/>
                </a:solidFill>
                <a:latin typeface="Calibri"/>
                <a:cs typeface="Calibri"/>
              </a:rPr>
              <a:t>utilizată</a:t>
            </a:r>
            <a:r>
              <a:rPr sz="2000" spc="3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pentru coloane</a:t>
            </a:r>
            <a:r>
              <a:rPr sz="2000" spc="-10" dirty="0">
                <a:solidFill>
                  <a:srgbClr val="0000CC"/>
                </a:solidFill>
                <a:latin typeface="Calibri"/>
                <a:cs typeface="Calibri"/>
              </a:rPr>
              <a:t> specificate</a:t>
            </a:r>
            <a:r>
              <a:rPr sz="2000" spc="3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CC"/>
                </a:solidFill>
                <a:latin typeface="Calibri"/>
                <a:cs typeface="Calibri"/>
              </a:rPr>
              <a:t>în</a:t>
            </a: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 clauza</a:t>
            </a:r>
            <a:r>
              <a:rPr sz="2000" spc="2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GROUP</a:t>
            </a:r>
            <a:r>
              <a:rPr sz="2000" b="1" spc="10" dirty="0">
                <a:solidFill>
                  <a:srgbClr val="0000CC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BY</a:t>
            </a:r>
            <a:r>
              <a:rPr sz="2000" b="1" spc="-750" dirty="0">
                <a:solidFill>
                  <a:srgbClr val="0000CC"/>
                </a:solidFill>
                <a:latin typeface="Courier New"/>
                <a:cs typeface="Courier New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sau</a:t>
            </a:r>
            <a:r>
              <a:rPr sz="2000" spc="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pentru</a:t>
            </a:r>
            <a:r>
              <a:rPr sz="2000" dirty="0">
                <a:solidFill>
                  <a:srgbClr val="0000CC"/>
                </a:solidFill>
                <a:latin typeface="Calibri"/>
                <a:cs typeface="Calibri"/>
              </a:rPr>
              <a:t> cele</a:t>
            </a:r>
            <a:r>
              <a:rPr sz="2000" spc="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Calibri"/>
                <a:cs typeface="Calibri"/>
              </a:rPr>
              <a:t>folosite  </a:t>
            </a: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împreună </a:t>
            </a:r>
            <a:r>
              <a:rPr sz="2000" dirty="0">
                <a:solidFill>
                  <a:srgbClr val="0000CC"/>
                </a:solidFill>
                <a:latin typeface="Calibri"/>
                <a:cs typeface="Calibri"/>
              </a:rPr>
              <a:t>cu funcții</a:t>
            </a:r>
            <a:r>
              <a:rPr sz="2000" spc="-1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00CC"/>
                </a:solidFill>
                <a:latin typeface="Calibri"/>
                <a:cs typeface="Calibri"/>
              </a:rPr>
              <a:t>agregate</a:t>
            </a:r>
            <a:endParaRPr sz="2000" dirty="0">
              <a:solidFill>
                <a:srgbClr val="0000CC"/>
              </a:solidFill>
              <a:latin typeface="Calibri"/>
              <a:cs typeface="Calibri"/>
            </a:endParaRPr>
          </a:p>
          <a:p>
            <a:pPr marL="561340" lvl="1" indent="-247650">
              <a:lnSpc>
                <a:spcPct val="100000"/>
              </a:lnSpc>
              <a:spcBef>
                <a:spcPts val="21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clauza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LIMIT BY</a:t>
            </a:r>
            <a:r>
              <a:rPr sz="2000" b="1" spc="-760" dirty="0">
                <a:solidFill>
                  <a:srgbClr val="0000CC"/>
                </a:solidFill>
                <a:latin typeface="Courier New"/>
                <a:cs typeface="Courier New"/>
              </a:rPr>
              <a:t> </a:t>
            </a:r>
            <a:r>
              <a:rPr sz="2000" spc="-15" dirty="0">
                <a:solidFill>
                  <a:srgbClr val="0000CC"/>
                </a:solidFill>
                <a:latin typeface="Calibri"/>
                <a:cs typeface="Calibri"/>
              </a:rPr>
              <a:t>poate </a:t>
            </a: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primi </a:t>
            </a:r>
            <a:r>
              <a:rPr sz="2000" dirty="0">
                <a:solidFill>
                  <a:srgbClr val="0000CC"/>
                </a:solidFill>
                <a:latin typeface="Calibri"/>
                <a:cs typeface="Calibri"/>
              </a:rPr>
              <a:t>unul </a:t>
            </a: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sau </a:t>
            </a:r>
            <a:r>
              <a:rPr sz="2000" dirty="0">
                <a:solidFill>
                  <a:srgbClr val="0000CC"/>
                </a:solidFill>
                <a:latin typeface="Calibri"/>
                <a:cs typeface="Calibri"/>
              </a:rPr>
              <a:t>doi </a:t>
            </a:r>
            <a:r>
              <a:rPr sz="2000" spc="-10" dirty="0">
                <a:solidFill>
                  <a:srgbClr val="0000CC"/>
                </a:solidFill>
                <a:latin typeface="Calibri"/>
                <a:cs typeface="Calibri"/>
              </a:rPr>
              <a:t>parametri</a:t>
            </a:r>
            <a:endParaRPr sz="2000" dirty="0">
              <a:solidFill>
                <a:srgbClr val="0000CC"/>
              </a:solidFill>
              <a:latin typeface="Calibri"/>
              <a:cs typeface="Calibri"/>
            </a:endParaRPr>
          </a:p>
          <a:p>
            <a:pPr marL="949960" indent="-342900">
              <a:lnSpc>
                <a:spcPct val="100000"/>
              </a:lnSpc>
              <a:spcBef>
                <a:spcPts val="395"/>
              </a:spcBef>
              <a:buFont typeface="+mj-lt"/>
              <a:buAutoNum type="arabicPeriod"/>
            </a:pPr>
            <a:r>
              <a:rPr sz="1800" spc="-5" dirty="0" err="1" smtClean="0">
                <a:solidFill>
                  <a:srgbClr val="0000CC"/>
                </a:solidFill>
                <a:latin typeface="Calibri"/>
                <a:cs typeface="Calibri"/>
              </a:rPr>
              <a:t>numărul</a:t>
            </a:r>
            <a:r>
              <a:rPr sz="1800" spc="-5" dirty="0" smtClean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00CC"/>
                </a:solidFill>
                <a:latin typeface="Calibri"/>
                <a:cs typeface="Calibri"/>
              </a:rPr>
              <a:t>maxim de </a:t>
            </a:r>
            <a:r>
              <a:rPr sz="1800" spc="-10" dirty="0">
                <a:solidFill>
                  <a:srgbClr val="0000CC"/>
                </a:solidFill>
                <a:latin typeface="Calibri"/>
                <a:cs typeface="Calibri"/>
              </a:rPr>
              <a:t>înregistrări furnizate</a:t>
            </a:r>
            <a:endParaRPr sz="1800" dirty="0">
              <a:solidFill>
                <a:srgbClr val="0000CC"/>
              </a:solidFill>
              <a:latin typeface="Calibri"/>
              <a:cs typeface="Calibri"/>
            </a:endParaRPr>
          </a:p>
          <a:p>
            <a:pPr marL="949960" indent="-34290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sz="1800" spc="-10" dirty="0" err="1" smtClean="0">
                <a:solidFill>
                  <a:srgbClr val="0000CC"/>
                </a:solidFill>
                <a:latin typeface="Calibri"/>
                <a:cs typeface="Calibri"/>
              </a:rPr>
              <a:t>limitele</a:t>
            </a:r>
            <a:r>
              <a:rPr sz="1800" spc="-10" dirty="0" smtClean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00CC"/>
                </a:solidFill>
                <a:latin typeface="Calibri"/>
                <a:cs typeface="Calibri"/>
              </a:rPr>
              <a:t>minime </a:t>
            </a:r>
            <a:r>
              <a:rPr sz="1800" dirty="0">
                <a:solidFill>
                  <a:srgbClr val="0000CC"/>
                </a:solidFill>
                <a:latin typeface="Calibri"/>
                <a:cs typeface="Calibri"/>
              </a:rPr>
              <a:t>/ </a:t>
            </a:r>
            <a:r>
              <a:rPr sz="1800" spc="-5" dirty="0">
                <a:solidFill>
                  <a:srgbClr val="0000CC"/>
                </a:solidFill>
                <a:latin typeface="Calibri"/>
                <a:cs typeface="Calibri"/>
              </a:rPr>
              <a:t>maxime pentru indicii </a:t>
            </a:r>
            <a:r>
              <a:rPr sz="1800" spc="-10" dirty="0">
                <a:solidFill>
                  <a:srgbClr val="0000CC"/>
                </a:solidFill>
                <a:latin typeface="Calibri"/>
                <a:cs typeface="Calibri"/>
              </a:rPr>
              <a:t>înregistrărilor returnate (numerotarea </a:t>
            </a:r>
            <a:r>
              <a:rPr sz="1800" spc="-5" dirty="0">
                <a:solidFill>
                  <a:srgbClr val="0000CC"/>
                </a:solidFill>
                <a:latin typeface="Calibri"/>
                <a:cs typeface="Calibri"/>
              </a:rPr>
              <a:t>făcându-se de la</a:t>
            </a:r>
            <a:r>
              <a:rPr sz="1800" spc="-204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CC"/>
                </a:solidFill>
                <a:latin typeface="Calibri"/>
                <a:cs typeface="Calibri"/>
              </a:rPr>
              <a:t>0)</a:t>
            </a:r>
          </a:p>
          <a:p>
            <a:pPr marL="561340" lvl="1" indent="-247650">
              <a:lnSpc>
                <a:spcPct val="100000"/>
              </a:lnSpc>
              <a:spcBef>
                <a:spcPts val="21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clauza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PROCEDURE</a:t>
            </a:r>
            <a:r>
              <a:rPr sz="2000" spc="-535" dirty="0">
                <a:solidFill>
                  <a:srgbClr val="0000CC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0000CC"/>
                </a:solidFill>
                <a:latin typeface="Calibri"/>
                <a:cs typeface="Calibri"/>
              </a:rPr>
              <a:t>– </a:t>
            </a: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denumirea </a:t>
            </a:r>
            <a:r>
              <a:rPr sz="2000" dirty="0">
                <a:solidFill>
                  <a:srgbClr val="0000CC"/>
                </a:solidFill>
                <a:latin typeface="Calibri"/>
                <a:cs typeface="Calibri"/>
              </a:rPr>
              <a:t>rutinei </a:t>
            </a:r>
            <a:r>
              <a:rPr sz="2000" spc="-20" dirty="0">
                <a:solidFill>
                  <a:srgbClr val="0000CC"/>
                </a:solidFill>
                <a:latin typeface="Calibri"/>
                <a:cs typeface="Calibri"/>
              </a:rPr>
              <a:t>stocate </a:t>
            </a: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pe server </a:t>
            </a:r>
            <a:r>
              <a:rPr sz="2000" spc="-10" dirty="0">
                <a:solidFill>
                  <a:srgbClr val="0000CC"/>
                </a:solidFill>
                <a:latin typeface="Calibri"/>
                <a:cs typeface="Calibri"/>
              </a:rPr>
              <a:t>care </a:t>
            </a:r>
            <a:r>
              <a:rPr sz="2000" spc="-15" dirty="0">
                <a:solidFill>
                  <a:srgbClr val="0000CC"/>
                </a:solidFill>
                <a:latin typeface="Calibri"/>
                <a:cs typeface="Calibri"/>
              </a:rPr>
              <a:t>va </a:t>
            </a: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fi </a:t>
            </a:r>
            <a:r>
              <a:rPr sz="2000" spc="-10" dirty="0">
                <a:solidFill>
                  <a:srgbClr val="0000CC"/>
                </a:solidFill>
                <a:latin typeface="Calibri"/>
                <a:cs typeface="Calibri"/>
              </a:rPr>
              <a:t>aplicată </a:t>
            </a: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pe </a:t>
            </a:r>
            <a:r>
              <a:rPr sz="2000" spc="-15" dirty="0">
                <a:solidFill>
                  <a:srgbClr val="0000CC"/>
                </a:solidFill>
                <a:latin typeface="Calibri"/>
                <a:cs typeface="Calibri"/>
              </a:rPr>
              <a:t>rezultatele întoarse</a:t>
            </a:r>
            <a:endParaRPr sz="2000" dirty="0">
              <a:solidFill>
                <a:srgbClr val="0000CC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85742" y="4587621"/>
            <a:ext cx="41027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0000CC"/>
                </a:solidFill>
                <a:latin typeface="Calibri"/>
                <a:cs typeface="Calibri"/>
              </a:rPr>
              <a:t>permite </a:t>
            </a:r>
            <a:r>
              <a:rPr sz="2000" spc="-15" dirty="0">
                <a:solidFill>
                  <a:srgbClr val="0000CC"/>
                </a:solidFill>
                <a:latin typeface="Calibri"/>
                <a:cs typeface="Calibri"/>
              </a:rPr>
              <a:t>stocarea </a:t>
            </a:r>
            <a:r>
              <a:rPr sz="2000" spc="-10" dirty="0">
                <a:solidFill>
                  <a:srgbClr val="0000CC"/>
                </a:solidFill>
                <a:latin typeface="Calibri"/>
                <a:cs typeface="Calibri"/>
              </a:rPr>
              <a:t>informațiilor</a:t>
            </a:r>
            <a:r>
              <a:rPr sz="2000" spc="9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00CC"/>
                </a:solidFill>
                <a:latin typeface="Calibri"/>
                <a:cs typeface="Calibri"/>
              </a:rPr>
              <a:t>furnizate</a:t>
            </a:r>
            <a:endParaRPr sz="2000">
              <a:solidFill>
                <a:srgbClr val="0000CC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9819" y="4532307"/>
            <a:ext cx="6139181" cy="1020792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259715" indent="-247650">
              <a:lnSpc>
                <a:spcPct val="100000"/>
              </a:lnSpc>
              <a:spcBef>
                <a:spcPts val="540"/>
              </a:spcBef>
              <a:buClr>
                <a:srgbClr val="2583C5"/>
              </a:buClr>
              <a:buFont typeface="Wingdings"/>
              <a:buChar char=""/>
              <a:tabLst>
                <a:tab pos="259715" algn="l"/>
                <a:tab pos="260350" algn="l"/>
              </a:tabLst>
            </a:pP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SELECT ...</a:t>
            </a:r>
            <a:r>
              <a:rPr sz="2000" b="1" spc="-15" dirty="0">
                <a:solidFill>
                  <a:srgbClr val="0000CC"/>
                </a:solidFill>
                <a:latin typeface="Courier New"/>
                <a:cs typeface="Courier New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INTO</a:t>
            </a:r>
            <a:endParaRPr sz="2000" b="1" dirty="0">
              <a:solidFill>
                <a:srgbClr val="0000CC"/>
              </a:solidFill>
              <a:latin typeface="Courier New"/>
              <a:cs typeface="Courier New"/>
            </a:endParaRPr>
          </a:p>
          <a:p>
            <a:pPr marL="648335" indent="-342900">
              <a:lnSpc>
                <a:spcPct val="100000"/>
              </a:lnSpc>
              <a:spcBef>
                <a:spcPts val="390"/>
              </a:spcBef>
              <a:buFont typeface="+mj-lt"/>
              <a:buAutoNum type="arabicPeriod"/>
            </a:pPr>
            <a:r>
              <a:rPr sz="1800" spc="-5" dirty="0" err="1" smtClean="0">
                <a:solidFill>
                  <a:srgbClr val="0000CC"/>
                </a:solidFill>
                <a:latin typeface="Calibri"/>
                <a:cs typeface="Calibri"/>
              </a:rPr>
              <a:t>în</a:t>
            </a:r>
            <a:r>
              <a:rPr sz="1800" spc="-5" dirty="0" smtClean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00CC"/>
                </a:solidFill>
                <a:latin typeface="Calibri"/>
                <a:cs typeface="Calibri"/>
              </a:rPr>
              <a:t>variabile</a:t>
            </a:r>
            <a:endParaRPr sz="1800" dirty="0">
              <a:solidFill>
                <a:srgbClr val="0000CC"/>
              </a:solidFill>
              <a:latin typeface="Calibri"/>
              <a:cs typeface="Calibri"/>
            </a:endParaRPr>
          </a:p>
          <a:p>
            <a:pPr marL="648335" indent="-342900">
              <a:lnSpc>
                <a:spcPct val="100000"/>
              </a:lnSpc>
              <a:spcBef>
                <a:spcPts val="305"/>
              </a:spcBef>
              <a:buFont typeface="+mj-lt"/>
              <a:buAutoNum type="arabicPeriod"/>
            </a:pPr>
            <a:r>
              <a:rPr sz="1800" spc="-5" dirty="0" err="1" smtClean="0">
                <a:solidFill>
                  <a:srgbClr val="0000CC"/>
                </a:solidFill>
                <a:latin typeface="Calibri"/>
                <a:cs typeface="Calibri"/>
              </a:rPr>
              <a:t>într</a:t>
            </a:r>
            <a:r>
              <a:rPr sz="1800" spc="-5" dirty="0" smtClean="0">
                <a:solidFill>
                  <a:srgbClr val="0000CC"/>
                </a:solidFill>
                <a:latin typeface="Calibri"/>
                <a:cs typeface="Calibri"/>
              </a:rPr>
              <a:t>-un </a:t>
            </a:r>
            <a:r>
              <a:rPr sz="1800" spc="-30" dirty="0">
                <a:solidFill>
                  <a:srgbClr val="0000CC"/>
                </a:solidFill>
                <a:latin typeface="Calibri"/>
                <a:cs typeface="Calibri"/>
              </a:rPr>
              <a:t>fișier, </a:t>
            </a:r>
            <a:r>
              <a:rPr sz="1800" spc="-5" dirty="0">
                <a:solidFill>
                  <a:srgbClr val="0000CC"/>
                </a:solidFill>
                <a:latin typeface="Calibri"/>
                <a:cs typeface="Calibri"/>
              </a:rPr>
              <a:t>cu sau </a:t>
            </a:r>
            <a:r>
              <a:rPr sz="1800" spc="-20" dirty="0">
                <a:solidFill>
                  <a:srgbClr val="0000CC"/>
                </a:solidFill>
                <a:latin typeface="Calibri"/>
                <a:cs typeface="Calibri"/>
              </a:rPr>
              <a:t>fără </a:t>
            </a:r>
            <a:r>
              <a:rPr sz="1800" spc="-10" dirty="0">
                <a:solidFill>
                  <a:srgbClr val="0000CC"/>
                </a:solidFill>
                <a:latin typeface="Calibri"/>
                <a:cs typeface="Calibri"/>
              </a:rPr>
              <a:t>vreo </a:t>
            </a:r>
            <a:r>
              <a:rPr sz="1800" spc="-15" dirty="0">
                <a:solidFill>
                  <a:srgbClr val="0000CC"/>
                </a:solidFill>
                <a:latin typeface="Calibri"/>
                <a:cs typeface="Calibri"/>
              </a:rPr>
              <a:t>formatare </a:t>
            </a:r>
            <a:r>
              <a:rPr sz="1800" spc="-5" dirty="0">
                <a:solidFill>
                  <a:srgbClr val="0000CC"/>
                </a:solidFill>
                <a:latin typeface="Calibri"/>
                <a:cs typeface="Calibri"/>
              </a:rPr>
              <a:t>prealabilă</a:t>
            </a:r>
            <a:endParaRPr sz="1800" dirty="0">
              <a:solidFill>
                <a:srgbClr val="0000CC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9819" y="5518200"/>
            <a:ext cx="10357485" cy="7112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59715" indent="-247650">
              <a:lnSpc>
                <a:spcPct val="100000"/>
              </a:lnSpc>
              <a:spcBef>
                <a:spcPts val="400"/>
              </a:spcBef>
              <a:buClr>
                <a:srgbClr val="2583C5"/>
              </a:buClr>
              <a:buFont typeface="Wingdings"/>
              <a:buChar char=""/>
              <a:tabLst>
                <a:tab pos="259715" algn="l"/>
                <a:tab pos="260350" algn="l"/>
              </a:tabLst>
            </a:pP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clauza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FOR UPDATE </a:t>
            </a: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blochează pentru citire și </a:t>
            </a:r>
            <a:r>
              <a:rPr sz="2000" spc="-10" dirty="0">
                <a:solidFill>
                  <a:srgbClr val="0000CC"/>
                </a:solidFill>
                <a:latin typeface="Calibri"/>
                <a:cs typeface="Calibri"/>
              </a:rPr>
              <a:t>scriere informațiile</a:t>
            </a:r>
            <a:r>
              <a:rPr sz="2000" spc="8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Calibri"/>
                <a:cs typeface="Calibri"/>
              </a:rPr>
              <a:t>selectate</a:t>
            </a:r>
            <a:endParaRPr sz="2000" dirty="0">
              <a:solidFill>
                <a:srgbClr val="0000CC"/>
              </a:solidFill>
              <a:latin typeface="Calibri"/>
              <a:cs typeface="Calibri"/>
            </a:endParaRPr>
          </a:p>
          <a:p>
            <a:pPr marL="259715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259715" algn="l"/>
                <a:tab pos="260350" algn="l"/>
              </a:tabLst>
            </a:pP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clauza </a:t>
            </a:r>
            <a:r>
              <a:rPr sz="2000" b="1" spc="-5" dirty="0">
                <a:solidFill>
                  <a:srgbClr val="0000CC"/>
                </a:solidFill>
                <a:latin typeface="Courier New"/>
                <a:cs typeface="Courier New"/>
              </a:rPr>
              <a:t>LOCK IN SHARE MODE </a:t>
            </a:r>
            <a:r>
              <a:rPr sz="2000" spc="-10" dirty="0">
                <a:solidFill>
                  <a:srgbClr val="0000CC"/>
                </a:solidFill>
                <a:latin typeface="Calibri"/>
                <a:cs typeface="Calibri"/>
              </a:rPr>
              <a:t>permite </a:t>
            </a: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citirea dar </a:t>
            </a:r>
            <a:r>
              <a:rPr sz="2000" dirty="0">
                <a:solidFill>
                  <a:srgbClr val="0000CC"/>
                </a:solidFill>
                <a:latin typeface="Calibri"/>
                <a:cs typeface="Calibri"/>
              </a:rPr>
              <a:t>nu </a:t>
            </a:r>
            <a:r>
              <a:rPr sz="2000" spc="-5" dirty="0">
                <a:solidFill>
                  <a:srgbClr val="0000CC"/>
                </a:solidFill>
                <a:latin typeface="Calibri"/>
                <a:cs typeface="Calibri"/>
              </a:rPr>
              <a:t>și </a:t>
            </a:r>
            <a:r>
              <a:rPr sz="2000" spc="-10" dirty="0">
                <a:solidFill>
                  <a:srgbClr val="0000CC"/>
                </a:solidFill>
                <a:latin typeface="Calibri"/>
                <a:cs typeface="Calibri"/>
              </a:rPr>
              <a:t>scrierea </a:t>
            </a:r>
            <a:r>
              <a:rPr sz="2000" dirty="0">
                <a:solidFill>
                  <a:srgbClr val="0000CC"/>
                </a:solidFill>
                <a:latin typeface="Calibri"/>
                <a:cs typeface="Calibri"/>
              </a:rPr>
              <a:t>până la </a:t>
            </a:r>
            <a:r>
              <a:rPr sz="2000" spc="-10" dirty="0">
                <a:solidFill>
                  <a:srgbClr val="0000CC"/>
                </a:solidFill>
                <a:latin typeface="Calibri"/>
                <a:cs typeface="Calibri"/>
              </a:rPr>
              <a:t>terminarea</a:t>
            </a:r>
            <a:r>
              <a:rPr sz="2000" spc="25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Calibri"/>
                <a:cs typeface="Calibri"/>
              </a:rPr>
              <a:t>tranzacției</a:t>
            </a:r>
            <a:endParaRPr sz="2000" dirty="0">
              <a:solidFill>
                <a:srgbClr val="0000CC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8340" y="1307033"/>
            <a:ext cx="1074166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b="1" spc="-5" dirty="0" err="1" smtClean="0">
                <a:solidFill>
                  <a:srgbClr val="FF0000"/>
                </a:solidFill>
              </a:rPr>
              <a:t>Instrucțiunea</a:t>
            </a:r>
            <a:r>
              <a:rPr lang="en-US" b="1" spc="-80" dirty="0" smtClean="0">
                <a:solidFill>
                  <a:srgbClr val="FF0000"/>
                </a:solidFill>
              </a:rPr>
              <a:t> </a:t>
            </a:r>
            <a:r>
              <a:rPr lang="en-US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SELECT (</a:t>
            </a:r>
            <a:r>
              <a:rPr lang="en-US" b="1" spc="-5" dirty="0" err="1" smtClean="0">
                <a:solidFill>
                  <a:srgbClr val="FF0000"/>
                </a:solidFill>
                <a:latin typeface="Courier New"/>
                <a:cs typeface="Courier New"/>
              </a:rPr>
              <a:t>continuare</a:t>
            </a:r>
            <a:r>
              <a:rPr lang="en-US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)</a:t>
            </a:r>
            <a:endParaRPr b="1" spc="-3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2232786"/>
            <a:ext cx="11701653" cy="42594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alte</a:t>
            </a:r>
            <a:r>
              <a:rPr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clauze</a:t>
            </a:r>
            <a:endParaRPr sz="2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4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ALL</a:t>
            </a:r>
            <a:r>
              <a:rPr sz="2000" b="1" spc="-75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(implicit)</a:t>
            </a:r>
            <a:r>
              <a:rPr sz="2000" b="1" spc="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sz="2000" b="1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DISTINCT</a:t>
            </a:r>
            <a:r>
              <a:rPr sz="2000" b="1" spc="-7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sz="20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includerea</a:t>
            </a:r>
            <a:r>
              <a:rPr sz="20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duplicatelor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sz="20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furnizarea</a:t>
            </a:r>
            <a:r>
              <a:rPr sz="20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valorilor</a:t>
            </a:r>
            <a:r>
              <a:rPr sz="2000" spc="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unice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(distincte);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marR="14604" lvl="1" indent="-247650">
              <a:lnSpc>
                <a:spcPts val="2180"/>
              </a:lnSpc>
              <a:spcBef>
                <a:spcPts val="31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HIGH_PRIORITY</a:t>
            </a:r>
            <a:r>
              <a:rPr sz="2000" b="1" spc="-5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oferă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operației prioritate,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trebuie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utilizată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precauție,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doar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pentru instrucțiunile 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durează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foarte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mult;</a:t>
            </a:r>
          </a:p>
          <a:p>
            <a:pPr marL="561340" lvl="1" indent="-247650">
              <a:lnSpc>
                <a:spcPts val="2280"/>
              </a:lnSpc>
              <a:spcBef>
                <a:spcPts val="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STRAIGHT_JOIN</a:t>
            </a:r>
            <a:r>
              <a:rPr sz="2000" b="1" spc="-5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forțează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modulul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optimizare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bazei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să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realizeze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asocierea tabelelor în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>
              <a:lnSpc>
                <a:spcPts val="2280"/>
              </a:lnSpc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ordinea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specificării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lor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clauza</a:t>
            </a:r>
            <a:r>
              <a:rPr sz="2000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FROM;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marR="204470" lvl="1" indent="-247650">
              <a:lnSpc>
                <a:spcPct val="9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SQL_SMALL_RESULT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SQL_BIG_RESULT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optimizări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realizate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motorul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bazei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date, 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raportate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dimensiunea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așteptată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rezultatelor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(sortarea </a:t>
            </a:r>
            <a:r>
              <a:rPr sz="2000" spc="-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datelor,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folosirea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tabele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suplimentare); 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folosită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împreună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DISTINCT și GROUP</a:t>
            </a:r>
            <a:r>
              <a:rPr sz="2000" b="1" spc="-7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561340" lvl="1" indent="-247650">
              <a:lnSpc>
                <a:spcPts val="2280"/>
              </a:lnSpc>
              <a:spcBef>
                <a:spcPts val="6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SQL_BUFFER_RESULT</a:t>
            </a:r>
            <a:r>
              <a:rPr sz="2000" b="1" spc="-59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folosirea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temporare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pentru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stocarea rezultatelor;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>
              <a:lnSpc>
                <a:spcPts val="2280"/>
              </a:lnSpc>
            </a:pP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folosită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interogări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imbricate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sz="2000" spc="8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UNION;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6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SQL_CALC_FOUND_ROW</a:t>
            </a:r>
            <a:r>
              <a:rPr sz="2000" b="1" spc="-7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calculează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numărul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rezultate,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independent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clauza LIMIT;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6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SQL_CACHE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SQL_NO_CACHE</a:t>
            </a:r>
            <a:r>
              <a:rPr sz="2000" b="1" spc="-95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memorarea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rezultatelor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anumite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zone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memorie;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07033"/>
            <a:ext cx="92938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b="1" spc="-5" dirty="0" err="1" smtClean="0">
                <a:solidFill>
                  <a:srgbClr val="FF0000"/>
                </a:solidFill>
              </a:rPr>
              <a:t>Instrucțiunea</a:t>
            </a:r>
            <a:r>
              <a:rPr lang="en-US" b="1" spc="-80" dirty="0" smtClean="0">
                <a:solidFill>
                  <a:srgbClr val="FF0000"/>
                </a:solidFill>
              </a:rPr>
              <a:t> </a:t>
            </a:r>
            <a:r>
              <a:rPr lang="en-US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SELECT (</a:t>
            </a:r>
            <a:r>
              <a:rPr lang="en-US" b="1" spc="-5" dirty="0" err="1" smtClean="0">
                <a:solidFill>
                  <a:srgbClr val="FF0000"/>
                </a:solidFill>
                <a:latin typeface="Courier New"/>
                <a:cs typeface="Courier New"/>
              </a:rPr>
              <a:t>continuare</a:t>
            </a:r>
            <a:r>
              <a:rPr lang="en-US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)</a:t>
            </a:r>
            <a:endParaRPr b="1" spc="-3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1447800"/>
            <a:ext cx="11125200" cy="5193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interogări realizate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mai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multe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 simultan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între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există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relație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tip cheie</a:t>
            </a:r>
            <a:r>
              <a:rPr sz="2000" b="1" spc="7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străină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379730" marR="7616825" indent="-367665">
              <a:lnSpc>
                <a:spcPct val="100800"/>
              </a:lnSpc>
              <a:spcBef>
                <a:spcPts val="1450"/>
              </a:spcBef>
            </a:pPr>
            <a:r>
              <a:rPr sz="16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sz="16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sz="16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le</a:t>
            </a:r>
            <a:r>
              <a:rPr sz="16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sz="16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6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6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sz="16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6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sz="16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16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1600" spc="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sz="16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6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16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sz="16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z="16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6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sz="16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fa</a:t>
            </a:r>
            <a:r>
              <a:rPr sz="16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16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6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</a:t>
            </a:r>
          </a:p>
          <a:p>
            <a:pPr marL="194945">
              <a:lnSpc>
                <a:spcPct val="100000"/>
              </a:lnSpc>
              <a:spcBef>
                <a:spcPts val="15"/>
              </a:spcBef>
            </a:pPr>
            <a:r>
              <a:rPr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sz="1600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join_table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table_factor:</a:t>
            </a:r>
          </a:p>
          <a:p>
            <a:pPr marL="379730">
              <a:lnSpc>
                <a:spcPct val="100000"/>
              </a:lnSpc>
              <a:spcBef>
                <a:spcPts val="10"/>
              </a:spcBef>
            </a:pPr>
            <a:r>
              <a:rPr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table_name [PARTITION</a:t>
            </a:r>
            <a:r>
              <a:rPr sz="16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(partition_names)]</a:t>
            </a:r>
          </a:p>
          <a:p>
            <a:pPr marL="748665">
              <a:lnSpc>
                <a:spcPct val="100000"/>
              </a:lnSpc>
              <a:spcBef>
                <a:spcPts val="15"/>
              </a:spcBef>
            </a:pPr>
            <a:r>
              <a:rPr sz="16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[[AS] </a:t>
            </a:r>
            <a:r>
              <a:rPr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alias]</a:t>
            </a:r>
            <a:r>
              <a:rPr sz="1600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[index_hint_list]</a:t>
            </a:r>
          </a:p>
          <a:p>
            <a:pPr marL="194945">
              <a:lnSpc>
                <a:spcPct val="100000"/>
              </a:lnSpc>
              <a:spcBef>
                <a:spcPts val="15"/>
              </a:spcBef>
            </a:pPr>
            <a:r>
              <a:rPr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table_subquery [AS]</a:t>
            </a:r>
            <a:r>
              <a:rPr sz="1600" spc="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alias</a:t>
            </a:r>
            <a:endParaRPr sz="1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94945">
              <a:lnSpc>
                <a:spcPct val="100000"/>
              </a:lnSpc>
              <a:spcBef>
                <a:spcPts val="10"/>
              </a:spcBef>
            </a:pPr>
            <a:r>
              <a:rPr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( table_references</a:t>
            </a:r>
            <a:r>
              <a:rPr sz="1600" spc="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join_table:</a:t>
            </a:r>
          </a:p>
          <a:p>
            <a:pPr marL="379730">
              <a:lnSpc>
                <a:spcPct val="100000"/>
              </a:lnSpc>
              <a:spcBef>
                <a:spcPts val="15"/>
              </a:spcBef>
            </a:pPr>
            <a:r>
              <a:rPr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table_reference [INNER | CROSS] JOIN table_factor</a:t>
            </a:r>
            <a:r>
              <a:rPr sz="1600" spc="7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[join_condition]</a:t>
            </a:r>
          </a:p>
          <a:p>
            <a:pPr marL="194945">
              <a:lnSpc>
                <a:spcPct val="100000"/>
              </a:lnSpc>
              <a:spcBef>
                <a:spcPts val="10"/>
              </a:spcBef>
            </a:pPr>
            <a:r>
              <a:rPr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table_reference STRAIGHT_JOIN</a:t>
            </a:r>
            <a:r>
              <a:rPr sz="1600" spc="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table_factor</a:t>
            </a:r>
          </a:p>
          <a:p>
            <a:pPr marL="194945">
              <a:lnSpc>
                <a:spcPct val="100000"/>
              </a:lnSpc>
              <a:spcBef>
                <a:spcPts val="10"/>
              </a:spcBef>
            </a:pPr>
            <a:r>
              <a:rPr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table_reference STRAIGHT_JOIN table_factor ON</a:t>
            </a:r>
            <a:r>
              <a:rPr sz="1600" spc="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conditional_expr</a:t>
            </a:r>
          </a:p>
          <a:p>
            <a:pPr marL="194945">
              <a:lnSpc>
                <a:spcPct val="100000"/>
              </a:lnSpc>
              <a:spcBef>
                <a:spcPts val="15"/>
              </a:spcBef>
            </a:pPr>
            <a:r>
              <a:rPr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table_reference {LEFT|RIGHT} [OUTER] JOIN table_reference</a:t>
            </a:r>
            <a:r>
              <a:rPr sz="1600" spc="8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join_condition</a:t>
            </a:r>
          </a:p>
          <a:p>
            <a:pPr marL="194945">
              <a:lnSpc>
                <a:spcPct val="100000"/>
              </a:lnSpc>
              <a:spcBef>
                <a:spcPts val="15"/>
              </a:spcBef>
            </a:pPr>
            <a:r>
              <a:rPr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table_reference NATURAL [{LEFT|RIGHT} [OUTER]] JOIN</a:t>
            </a:r>
            <a:r>
              <a:rPr sz="1600" spc="7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table_factor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join_condition:</a:t>
            </a:r>
          </a:p>
          <a:p>
            <a:pPr marR="6972934" algn="r">
              <a:lnSpc>
                <a:spcPct val="100000"/>
              </a:lnSpc>
              <a:spcBef>
                <a:spcPts val="10"/>
              </a:spcBef>
            </a:pPr>
            <a:r>
              <a:rPr sz="16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ON</a:t>
            </a:r>
            <a:r>
              <a:rPr sz="1600" spc="-5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conditional_expr</a:t>
            </a:r>
          </a:p>
          <a:p>
            <a:pPr marR="6972934" algn="r">
              <a:lnSpc>
                <a:spcPct val="100000"/>
              </a:lnSpc>
              <a:spcBef>
                <a:spcPts val="15"/>
              </a:spcBef>
            </a:pPr>
            <a:r>
              <a:rPr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USING</a:t>
            </a:r>
            <a:r>
              <a:rPr sz="1600" spc="-4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(column_list)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62458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FF0000"/>
                </a:solidFill>
              </a:rPr>
              <a:t>Joncțiuni </a:t>
            </a:r>
            <a:r>
              <a:rPr b="1" spc="-20" dirty="0">
                <a:solidFill>
                  <a:srgbClr val="FF0000"/>
                </a:solidFill>
              </a:rPr>
              <a:t>între</a:t>
            </a:r>
            <a:r>
              <a:rPr b="1" spc="-70" dirty="0">
                <a:solidFill>
                  <a:srgbClr val="FF0000"/>
                </a:solidFill>
              </a:rPr>
              <a:t> </a:t>
            </a:r>
            <a:r>
              <a:rPr b="1" spc="-55" dirty="0">
                <a:solidFill>
                  <a:srgbClr val="FF0000"/>
                </a:solidFill>
              </a:rPr>
              <a:t>Tabele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1524000"/>
            <a:ext cx="11256645" cy="4539704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cross-join: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produsul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cartezian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 mulțimilor </a:t>
            </a:r>
            <a:r>
              <a:rPr sz="2200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reprezentate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tabelele</a:t>
            </a:r>
            <a:r>
              <a:rPr sz="2200" spc="9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implicate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marR="484505" indent="-256540">
              <a:lnSpc>
                <a:spcPct val="100000"/>
              </a:lnSpc>
              <a:spcBef>
                <a:spcPts val="30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inner-join: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înregistrările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din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 pentru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există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corespondență realizată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prin atributul  prin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este realizată</a:t>
            </a:r>
            <a:r>
              <a:rPr sz="2200" spc="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joncțiunea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22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equi-join: </a:t>
            </a:r>
            <a:r>
              <a:rPr sz="2000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condiția </a:t>
            </a:r>
            <a:r>
              <a:rPr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asociere </a:t>
            </a:r>
            <a:r>
              <a:rPr sz="2000" spc="-1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este </a:t>
            </a:r>
            <a:r>
              <a:rPr sz="2000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una </a:t>
            </a:r>
            <a:r>
              <a:rPr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egalitate </a:t>
            </a:r>
            <a:r>
              <a:rPr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clauza</a:t>
            </a:r>
            <a:r>
              <a:rPr sz="2000" spc="5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ON</a:t>
            </a:r>
            <a:endParaRPr sz="2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561340" marR="722630" lvl="1" indent="-247650">
              <a:lnSpc>
                <a:spcPts val="2320"/>
              </a:lnSpc>
              <a:spcBef>
                <a:spcPts val="53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1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natural-join: </a:t>
            </a:r>
            <a:r>
              <a:rPr sz="2000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încearcă să </a:t>
            </a:r>
            <a:r>
              <a:rPr sz="2000" spc="-2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realizeze </a:t>
            </a:r>
            <a:r>
              <a:rPr sz="2000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asocierea pe </a:t>
            </a:r>
            <a:r>
              <a:rPr sz="2000" spc="-1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baza </a:t>
            </a:r>
            <a:r>
              <a:rPr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unui </a:t>
            </a:r>
            <a:r>
              <a:rPr sz="2000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atribut </a:t>
            </a:r>
            <a:r>
              <a:rPr sz="2000" spc="-1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care are </a:t>
            </a:r>
            <a:r>
              <a:rPr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aceeași </a:t>
            </a:r>
            <a:r>
              <a:rPr sz="2000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denumire; </a:t>
            </a:r>
            <a:r>
              <a:rPr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dacă  </a:t>
            </a:r>
            <a:r>
              <a:rPr sz="2000" spc="-1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acesta </a:t>
            </a:r>
            <a:r>
              <a:rPr sz="2000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sz="2000" spc="-1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este </a:t>
            </a:r>
            <a:r>
              <a:rPr sz="2000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identificat, se </a:t>
            </a:r>
            <a:r>
              <a:rPr sz="2000" spc="-1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întoarce </a:t>
            </a:r>
            <a:r>
              <a:rPr sz="2000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produsul </a:t>
            </a:r>
            <a:r>
              <a:rPr sz="2000" spc="-1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cartezian </a:t>
            </a:r>
            <a:r>
              <a:rPr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clauza</a:t>
            </a:r>
            <a:r>
              <a:rPr sz="2000" spc="10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USING</a:t>
            </a:r>
            <a:endParaRPr sz="2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268605" marR="5080" indent="-256540">
              <a:lnSpc>
                <a:spcPts val="2540"/>
              </a:lnSpc>
              <a:spcBef>
                <a:spcPts val="47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outer-join: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sunt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incluse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înregistrările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comune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unei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laturi a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legăturii, completându-se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câmpurile 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au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corespondent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cealaltă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latură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sz="2200" spc="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NULL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4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left</a:t>
            </a:r>
            <a:endParaRPr sz="2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right</a:t>
            </a:r>
            <a:endParaRPr sz="2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29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self-join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duplicarea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unei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 prin folosirea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200" spc="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alias-uri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union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suma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compozită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(numărul </a:t>
            </a:r>
            <a:r>
              <a:rPr sz="2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și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denumirea atributelor trebuie </a:t>
            </a:r>
            <a:r>
              <a:rPr sz="2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să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fie</a:t>
            </a:r>
            <a:r>
              <a:rPr sz="2200" spc="9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aceeași)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762000"/>
            <a:ext cx="79222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FF0000"/>
                </a:solidFill>
              </a:rPr>
              <a:t>Tipuri </a:t>
            </a:r>
            <a:r>
              <a:rPr b="1" spc="-5" dirty="0">
                <a:solidFill>
                  <a:srgbClr val="FF0000"/>
                </a:solidFill>
              </a:rPr>
              <a:t>de Joncțiuni în</a:t>
            </a:r>
            <a:r>
              <a:rPr b="1" spc="-20" dirty="0">
                <a:solidFill>
                  <a:srgbClr val="FF0000"/>
                </a:solidFill>
              </a:rPr>
              <a:t> </a:t>
            </a:r>
            <a:r>
              <a:rPr b="1" spc="-5" dirty="0">
                <a:solidFill>
                  <a:srgbClr val="FF0000"/>
                </a:solidFill>
              </a:rPr>
              <a:t>MySQL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2211451"/>
            <a:ext cx="11781028" cy="41992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6540">
              <a:lnSpc>
                <a:spcPts val="2310"/>
              </a:lnSpc>
              <a:spcBef>
                <a:spcPts val="10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pot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furniza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sz="2000" spc="-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scalar,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rând,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coloană,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chiar o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tabelă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marR="212090" indent="-256540">
              <a:lnSpc>
                <a:spcPts val="1920"/>
              </a:lnSpc>
              <a:spcBef>
                <a:spcPts val="37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într-o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interogare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internă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pot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folosite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asupra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unei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este utilizată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și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într-o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interogare 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externă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ts val="2140"/>
              </a:lnSpc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pot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utilizate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instrucțiunile INSERT, UPDATE, DELETE,</a:t>
            </a:r>
            <a:r>
              <a:rPr sz="2000" spc="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SELECT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ts val="2220"/>
              </a:lnSpc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folosite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frecvent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pentru</a:t>
            </a:r>
            <a:r>
              <a:rPr sz="2000" spc="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comparații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ts val="2215"/>
              </a:lnSpc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când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sunt</a:t>
            </a:r>
            <a:r>
              <a:rPr sz="2000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implicate</a:t>
            </a:r>
            <a:r>
              <a:rPr sz="2000" spc="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mai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multe</a:t>
            </a:r>
            <a:r>
              <a:rPr sz="2000" spc="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valori,</a:t>
            </a:r>
            <a:r>
              <a:rPr sz="20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trebuie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utilizate</a:t>
            </a:r>
            <a:r>
              <a:rPr sz="2000" spc="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împreună</a:t>
            </a:r>
            <a:r>
              <a:rPr sz="2000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SOME</a:t>
            </a:r>
            <a:r>
              <a:rPr sz="2000" spc="-75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ANY,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ALL</a:t>
            </a:r>
            <a:r>
              <a:rPr sz="2000" spc="-74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și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sz="2000" spc="-75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sz="2000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ts val="2220"/>
              </a:lnSpc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returnarea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unor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valori este semnalată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prin clauza EXISTS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sz="2000" spc="-7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EXISTS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marR="5080" indent="-256540">
              <a:lnSpc>
                <a:spcPct val="80000"/>
              </a:lnSpc>
              <a:spcBef>
                <a:spcPts val="39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pot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plasate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expresie,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clauza FROM</a:t>
            </a:r>
            <a:r>
              <a:rPr sz="2000" spc="-56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(trebuie să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aibă un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alias), în asociere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 funcții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agregate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duble,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 clauza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WHERE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ts val="2140"/>
              </a:lnSpc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interogări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imbricate corelate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interogarea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internă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folosește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informații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din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interogarea</a:t>
            </a:r>
            <a:r>
              <a:rPr sz="2000" spc="2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externă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ts val="2220"/>
              </a:lnSpc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sunt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preferate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regulă mai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multor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tipuri 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operații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tip</a:t>
            </a:r>
            <a:r>
              <a:rPr sz="2000" spc="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join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ts val="2220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viteza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000" spc="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execuție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ts val="2220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complexitate</a:t>
            </a:r>
            <a:r>
              <a:rPr sz="2000" spc="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scazută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ts val="2220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flexibilitate</a:t>
            </a:r>
            <a:r>
              <a:rPr sz="2000" spc="5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ridicată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ts val="2310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lizibilitate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07033"/>
            <a:ext cx="6093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25" dirty="0">
                <a:solidFill>
                  <a:srgbClr val="FF0000"/>
                </a:solidFill>
              </a:rPr>
              <a:t>Interogări</a:t>
            </a:r>
            <a:r>
              <a:rPr b="1" spc="-50" dirty="0">
                <a:solidFill>
                  <a:srgbClr val="FF0000"/>
                </a:solidFill>
              </a:rPr>
              <a:t> </a:t>
            </a:r>
            <a:r>
              <a:rPr b="1" spc="-20" dirty="0">
                <a:solidFill>
                  <a:srgbClr val="FF0000"/>
                </a:solidFill>
              </a:rPr>
              <a:t>Imbricate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2239797"/>
            <a:ext cx="11241532" cy="74187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30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utilizate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pentru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furniza statistici </a:t>
            </a:r>
            <a:r>
              <a:rPr sz="22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aferente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unor seturi de </a:t>
            </a:r>
            <a:r>
              <a:rPr sz="22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din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cadrul</a:t>
            </a:r>
            <a:r>
              <a:rPr sz="2200" b="1" spc="16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tabelelor</a:t>
            </a:r>
            <a:endParaRPr sz="2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20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folosite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regulă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împreună cu clauzele GROUP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sz="2200" b="1" spc="-7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și HAVING</a:t>
            </a:r>
            <a:endParaRPr sz="2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07033"/>
            <a:ext cx="80746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FF0000"/>
                </a:solidFill>
              </a:rPr>
              <a:t>Funcții de Grup în</a:t>
            </a:r>
            <a:r>
              <a:rPr b="1" spc="-70" dirty="0">
                <a:solidFill>
                  <a:srgbClr val="FF0000"/>
                </a:solidFill>
              </a:rPr>
              <a:t> </a:t>
            </a:r>
            <a:r>
              <a:rPr b="1" spc="-5" dirty="0">
                <a:solidFill>
                  <a:srgbClr val="FF0000"/>
                </a:solidFill>
              </a:rPr>
              <a:t>MySQL</a:t>
            </a: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90600" y="3048000"/>
          <a:ext cx="10896600" cy="32918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0043"/>
                <a:gridCol w="2845988"/>
                <a:gridCol w="2205093"/>
                <a:gridCol w="3435476"/>
              </a:tblGrid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b="1" spc="-5" dirty="0">
                          <a:latin typeface="Arial" pitchFamily="34" charset="0"/>
                          <a:cs typeface="Arial" pitchFamily="34" charset="0"/>
                        </a:rPr>
                        <a:t>AVG()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spc="-15" dirty="0">
                          <a:latin typeface="Arial" pitchFamily="34" charset="0"/>
                          <a:cs typeface="Arial" pitchFamily="34" charset="0"/>
                        </a:rPr>
                        <a:t>valoarea</a:t>
                      </a:r>
                      <a:r>
                        <a:rPr sz="16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medie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b="1" spc="-5" dirty="0">
                          <a:latin typeface="Arial" pitchFamily="34" charset="0"/>
                          <a:cs typeface="Arial" pitchFamily="34" charset="0"/>
                        </a:rPr>
                        <a:t>STD()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deviaţia </a:t>
                      </a:r>
                      <a:r>
                        <a:rPr sz="1600" spc="-10" dirty="0">
                          <a:latin typeface="Arial" pitchFamily="34" charset="0"/>
                          <a:cs typeface="Arial" pitchFamily="34" charset="0"/>
                        </a:rPr>
                        <a:t>standard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sz="1600" spc="-2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populaţiei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b="1" spc="-5" dirty="0">
                          <a:latin typeface="Arial" pitchFamily="34" charset="0"/>
                          <a:cs typeface="Arial" pitchFamily="34" charset="0"/>
                        </a:rPr>
                        <a:t>BIT_AND()</a:t>
                      </a:r>
                      <a:endParaRPr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AND pe</a:t>
                      </a:r>
                      <a:r>
                        <a:rPr sz="1600" spc="1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biţi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b="1" spc="-5" dirty="0">
                          <a:latin typeface="Arial" pitchFamily="34" charset="0"/>
                          <a:cs typeface="Arial" pitchFamily="34" charset="0"/>
                        </a:rPr>
                        <a:t>STDDEV_POP()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deviaţia </a:t>
                      </a:r>
                      <a:r>
                        <a:rPr sz="1600" spc="-15" dirty="0">
                          <a:latin typeface="Arial" pitchFamily="34" charset="0"/>
                          <a:cs typeface="Arial" pitchFamily="34" charset="0"/>
                        </a:rPr>
                        <a:t>standard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sz="1600" spc="-2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populaţiei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b="1" spc="-5" dirty="0">
                          <a:latin typeface="Arial" pitchFamily="34" charset="0"/>
                          <a:cs typeface="Arial" pitchFamily="34" charset="0"/>
                        </a:rPr>
                        <a:t>BIT_OR()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OR pe</a:t>
                      </a:r>
                      <a:r>
                        <a:rPr sz="1600" spc="1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biţi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b="1" spc="-5" dirty="0">
                          <a:latin typeface="Arial" pitchFamily="34" charset="0"/>
                          <a:cs typeface="Arial" pitchFamily="34" charset="0"/>
                        </a:rPr>
                        <a:t>STDDEV_SAMP()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deviaţia </a:t>
                      </a:r>
                      <a:r>
                        <a:rPr sz="1600" spc="-15" dirty="0">
                          <a:latin typeface="Arial" pitchFamily="34" charset="0"/>
                          <a:cs typeface="Arial" pitchFamily="34" charset="0"/>
                        </a:rPr>
                        <a:t>standard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sz="1600" spc="-2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eşantionului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b="1" spc="-5" dirty="0">
                          <a:latin typeface="Arial" pitchFamily="34" charset="0"/>
                          <a:cs typeface="Arial" pitchFamily="34" charset="0"/>
                        </a:rPr>
                        <a:t>BIT_XOR()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spc="-25" dirty="0">
                          <a:latin typeface="Arial" pitchFamily="34" charset="0"/>
                          <a:cs typeface="Arial" pitchFamily="34" charset="0"/>
                        </a:rPr>
                        <a:t>XOR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pe</a:t>
                      </a:r>
                      <a:r>
                        <a:rPr sz="1600" spc="3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biţi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b="1" spc="-5" dirty="0">
                          <a:latin typeface="Arial" pitchFamily="34" charset="0"/>
                          <a:cs typeface="Arial" pitchFamily="34" charset="0"/>
                        </a:rPr>
                        <a:t>STDDEV()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deviaţia </a:t>
                      </a:r>
                      <a:r>
                        <a:rPr sz="1600" spc="-15" dirty="0">
                          <a:latin typeface="Arial" pitchFamily="34" charset="0"/>
                          <a:cs typeface="Arial" pitchFamily="34" charset="0"/>
                        </a:rPr>
                        <a:t>standard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sz="1600" spc="-2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populaţiei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b="1" spc="-5" dirty="0">
                          <a:latin typeface="Arial" pitchFamily="34" charset="0"/>
                          <a:cs typeface="Arial" pitchFamily="34" charset="0"/>
                        </a:rPr>
                        <a:t>COUNT(DISTINCT)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spc="-10" dirty="0">
                          <a:latin typeface="Arial" pitchFamily="34" charset="0"/>
                          <a:cs typeface="Arial" pitchFamily="34" charset="0"/>
                        </a:rPr>
                        <a:t>numărul valorilor</a:t>
                      </a:r>
                      <a:r>
                        <a:rPr sz="1600" spc="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10" dirty="0">
                          <a:latin typeface="Arial" pitchFamily="34" charset="0"/>
                          <a:cs typeface="Arial" pitchFamily="34" charset="0"/>
                        </a:rPr>
                        <a:t>distincte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b="1" spc="-5" dirty="0">
                          <a:latin typeface="Arial" pitchFamily="34" charset="0"/>
                          <a:cs typeface="Arial" pitchFamily="34" charset="0"/>
                        </a:rPr>
                        <a:t>SUM()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spc="-10" dirty="0">
                          <a:latin typeface="Arial" pitchFamily="34" charset="0"/>
                          <a:cs typeface="Arial" pitchFamily="34" charset="0"/>
                        </a:rPr>
                        <a:t>suma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b="1" spc="-5" dirty="0">
                          <a:latin typeface="Arial" pitchFamily="34" charset="0"/>
                          <a:cs typeface="Arial" pitchFamily="34" charset="0"/>
                        </a:rPr>
                        <a:t>COUNT()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spc="-10" dirty="0">
                          <a:latin typeface="Arial" pitchFamily="34" charset="0"/>
                          <a:cs typeface="Arial" pitchFamily="34" charset="0"/>
                        </a:rPr>
                        <a:t>numărul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de</a:t>
                      </a:r>
                      <a:r>
                        <a:rPr sz="16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15" dirty="0">
                          <a:latin typeface="Arial" pitchFamily="34" charset="0"/>
                          <a:cs typeface="Arial" pitchFamily="34" charset="0"/>
                        </a:rPr>
                        <a:t>rânduri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b="1" spc="-5" dirty="0">
                          <a:latin typeface="Arial" pitchFamily="34" charset="0"/>
                          <a:cs typeface="Arial" pitchFamily="34" charset="0"/>
                        </a:rPr>
                        <a:t>VAR_POP()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varianţa </a:t>
                      </a:r>
                      <a:r>
                        <a:rPr sz="1600" spc="-15" dirty="0">
                          <a:latin typeface="Arial" pitchFamily="34" charset="0"/>
                          <a:cs typeface="Arial" pitchFamily="34" charset="0"/>
                        </a:rPr>
                        <a:t>standard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sz="1600" spc="-2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populaţiei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36577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b="1" spc="-5" dirty="0">
                          <a:latin typeface="Arial" pitchFamily="34" charset="0"/>
                          <a:cs typeface="Arial" pitchFamily="34" charset="0"/>
                        </a:rPr>
                        <a:t>GROUP_CONCAT()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şir de </a:t>
                      </a:r>
                      <a:r>
                        <a:rPr sz="1600" spc="-15" dirty="0">
                          <a:latin typeface="Arial" pitchFamily="34" charset="0"/>
                          <a:cs typeface="Arial" pitchFamily="34" charset="0"/>
                        </a:rPr>
                        <a:t>caractere</a:t>
                      </a:r>
                      <a:r>
                        <a:rPr sz="1600" spc="1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10" dirty="0">
                          <a:latin typeface="Arial" pitchFamily="34" charset="0"/>
                          <a:cs typeface="Arial" pitchFamily="34" charset="0"/>
                        </a:rPr>
                        <a:t>concatenat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b="1" spc="-5" dirty="0">
                          <a:latin typeface="Arial" pitchFamily="34" charset="0"/>
                          <a:cs typeface="Arial" pitchFamily="34" charset="0"/>
                        </a:rPr>
                        <a:t>VAR_SAMP()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varianţa</a:t>
                      </a:r>
                      <a:r>
                        <a:rPr sz="1600" spc="-2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eşantionului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b="1" spc="-5" dirty="0">
                          <a:latin typeface="Arial" pitchFamily="34" charset="0"/>
                          <a:cs typeface="Arial" pitchFamily="34" charset="0"/>
                        </a:rPr>
                        <a:t>MAX()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00" spc="-10" dirty="0">
                          <a:latin typeface="Arial" pitchFamily="34" charset="0"/>
                          <a:cs typeface="Arial" pitchFamily="34" charset="0"/>
                        </a:rPr>
                        <a:t>valoarea</a:t>
                      </a:r>
                      <a:r>
                        <a:rPr sz="1600" spc="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maximă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b="1" spc="-5" dirty="0">
                          <a:latin typeface="Arial" pitchFamily="34" charset="0"/>
                          <a:cs typeface="Arial" pitchFamily="34" charset="0"/>
                        </a:rPr>
                        <a:t>VARIANCE()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varianţa </a:t>
                      </a:r>
                      <a:r>
                        <a:rPr sz="1600" spc="-15" dirty="0">
                          <a:latin typeface="Arial" pitchFamily="34" charset="0"/>
                          <a:cs typeface="Arial" pitchFamily="34" charset="0"/>
                        </a:rPr>
                        <a:t>standard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sz="1600" spc="-2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populaţiei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b="1" spc="-5" dirty="0">
                          <a:latin typeface="Arial" pitchFamily="34" charset="0"/>
                          <a:cs typeface="Arial" pitchFamily="34" charset="0"/>
                        </a:rPr>
                        <a:t>MIN()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600" spc="-10" dirty="0">
                          <a:latin typeface="Arial" pitchFamily="34" charset="0"/>
                          <a:cs typeface="Arial" pitchFamily="34" charset="0"/>
                        </a:rPr>
                        <a:t>valoarea</a:t>
                      </a:r>
                      <a:r>
                        <a:rPr sz="1600" spc="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1600" spc="-5" dirty="0">
                          <a:latin typeface="Arial" pitchFamily="34" charset="0"/>
                          <a:cs typeface="Arial" pitchFamily="34" charset="0"/>
                        </a:rPr>
                        <a:t>minimă</a:t>
                      </a:r>
                      <a:endParaRPr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2057400"/>
            <a:ext cx="10975340" cy="3217547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3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normalizarea schemelor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200" b="1" spc="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relatie</a:t>
            </a:r>
            <a:endParaRPr sz="2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compormis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între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anomaliile la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operațiile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manipulare și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performanță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(viteza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000" spc="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execuție)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29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definirea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constrângerilor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200" b="1" spc="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integritate</a:t>
            </a:r>
            <a:endParaRPr sz="2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chei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primare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alegerea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lor (arbori</a:t>
            </a:r>
            <a:r>
              <a:rPr sz="2000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B+!!!)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marR="5080" lvl="1" indent="-247650">
              <a:lnSpc>
                <a:spcPct val="100000"/>
              </a:lnSpc>
              <a:spcBef>
                <a:spcPts val="30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chei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străine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tabelele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între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există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legături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fac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parte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din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baza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comportamentul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 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modificare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sz="2000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ștergere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asigurarea consistenței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integrității</a:t>
            </a:r>
            <a:r>
              <a:rPr sz="2000" spc="8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datelor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29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tipuri de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date: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optimizarea spațiului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disc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adecvarea</a:t>
            </a:r>
            <a:r>
              <a:rPr sz="2200" spc="4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cerințelor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nivelul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atomicitate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flexibilitate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grad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200" spc="10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detaliu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9903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FF0000"/>
                </a:solidFill>
              </a:rPr>
              <a:t>Principii </a:t>
            </a:r>
            <a:r>
              <a:rPr b="1" spc="-5" dirty="0">
                <a:solidFill>
                  <a:srgbClr val="FF0000"/>
                </a:solidFill>
              </a:rPr>
              <a:t>de </a:t>
            </a:r>
            <a:r>
              <a:rPr b="1" spc="-25" dirty="0">
                <a:solidFill>
                  <a:srgbClr val="FF0000"/>
                </a:solidFill>
              </a:rPr>
              <a:t>proiectare </a:t>
            </a:r>
            <a:r>
              <a:rPr b="1" spc="-5" dirty="0">
                <a:solidFill>
                  <a:srgbClr val="FF0000"/>
                </a:solidFill>
              </a:rPr>
              <a:t>a </a:t>
            </a:r>
            <a:r>
              <a:rPr b="1" spc="-15" dirty="0">
                <a:solidFill>
                  <a:srgbClr val="FF0000"/>
                </a:solidFill>
              </a:rPr>
              <a:t>bazelor </a:t>
            </a:r>
            <a:r>
              <a:rPr b="1" spc="-5" dirty="0">
                <a:solidFill>
                  <a:srgbClr val="FF0000"/>
                </a:solidFill>
              </a:rPr>
              <a:t>de</a:t>
            </a:r>
            <a:r>
              <a:rPr b="1" spc="25" dirty="0">
                <a:solidFill>
                  <a:srgbClr val="FF0000"/>
                </a:solidFill>
              </a:rPr>
              <a:t> </a:t>
            </a:r>
            <a:r>
              <a:rPr b="1" spc="-25" dirty="0">
                <a:solidFill>
                  <a:srgbClr val="FF0000"/>
                </a:solidFill>
              </a:rPr>
              <a:t>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057400"/>
            <a:ext cx="10972800" cy="3815788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33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programe</a:t>
            </a:r>
            <a:r>
              <a:rPr sz="2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stocate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22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rutine </a:t>
            </a:r>
            <a:r>
              <a:rPr sz="20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stocate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invocate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prin instrucțiunea CALL, pot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furniza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sz="2000" spc="7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rezultat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607060">
              <a:lnSpc>
                <a:spcPct val="100000"/>
              </a:lnSpc>
              <a:spcBef>
                <a:spcPts val="390"/>
              </a:spcBef>
            </a:pPr>
            <a:r>
              <a:rPr sz="1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800" spc="-4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funcții</a:t>
            </a:r>
            <a:endParaRPr sz="1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607060">
              <a:lnSpc>
                <a:spcPct val="100000"/>
              </a:lnSpc>
              <a:spcBef>
                <a:spcPts val="300"/>
              </a:spcBef>
            </a:pPr>
            <a:r>
              <a:rPr sz="1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800" spc="-4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proceduri</a:t>
            </a:r>
            <a:endParaRPr sz="1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29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triggere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secvențe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cod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sunt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executate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momentul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produc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anumite</a:t>
            </a:r>
            <a:r>
              <a:rPr sz="2000" spc="1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operații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evenimente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sarcini pe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serverul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execută</a:t>
            </a:r>
            <a:r>
              <a:rPr sz="2000" spc="5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periodic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marR="5080" indent="-256540">
              <a:lnSpc>
                <a:spcPct val="100000"/>
              </a:lnSpc>
              <a:spcBef>
                <a:spcPts val="29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vizualizări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interogări </a:t>
            </a:r>
            <a:r>
              <a:rPr sz="2200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stocate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produc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rezultate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atunci când sunt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invocate (referite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frecvent 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</a:t>
            </a:r>
            <a:r>
              <a:rPr sz="2200" spc="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virtuale)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indecși –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mecanisme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prin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interogările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sunt ghidate spre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regăsi datele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mai</a:t>
            </a:r>
            <a:r>
              <a:rPr sz="2200" spc="10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rapid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204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dispun de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operații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CREATE, ALTER,</a:t>
            </a:r>
            <a:r>
              <a:rPr sz="2200" spc="8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DROP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07033"/>
            <a:ext cx="74650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5" dirty="0">
                <a:solidFill>
                  <a:srgbClr val="FF0000"/>
                </a:solidFill>
              </a:rPr>
              <a:t>Obiecte </a:t>
            </a:r>
            <a:r>
              <a:rPr b="1" spc="-5" dirty="0">
                <a:solidFill>
                  <a:srgbClr val="FF0000"/>
                </a:solidFill>
              </a:rPr>
              <a:t>ale </a:t>
            </a:r>
            <a:r>
              <a:rPr b="1" spc="-20" dirty="0">
                <a:solidFill>
                  <a:srgbClr val="FF0000"/>
                </a:solidFill>
              </a:rPr>
              <a:t>Bazei </a:t>
            </a:r>
            <a:r>
              <a:rPr b="1" spc="-5" dirty="0">
                <a:solidFill>
                  <a:srgbClr val="FF0000"/>
                </a:solidFill>
              </a:rPr>
              <a:t>de</a:t>
            </a:r>
            <a:r>
              <a:rPr b="1" spc="-65" dirty="0">
                <a:solidFill>
                  <a:srgbClr val="FF0000"/>
                </a:solidFill>
              </a:rPr>
              <a:t> </a:t>
            </a:r>
            <a:r>
              <a:rPr b="1" spc="-25" dirty="0">
                <a:solidFill>
                  <a:srgbClr val="FF0000"/>
                </a:solidFill>
              </a:rPr>
              <a:t>Date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2232786"/>
            <a:ext cx="11012932" cy="43005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componente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7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parametrii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intrare</a:t>
            </a:r>
            <a:r>
              <a:rPr sz="2000" spc="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(argumente)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6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parametrii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ieșire</a:t>
            </a:r>
            <a:r>
              <a:rPr sz="2000" spc="4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(rezultat)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5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corpul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instrucțiuni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trebuie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executate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ts val="2495"/>
              </a:lnSpc>
              <a:spcBef>
                <a:spcPts val="3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separatorul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; folosit în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corpul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rutinei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stocate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trebuie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redefinit pentru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nu fi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confundat</a:t>
            </a:r>
            <a:r>
              <a:rPr sz="2200" spc="16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>
              <a:lnSpc>
                <a:spcPts val="2495"/>
              </a:lnSpc>
            </a:pP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terminarea unei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instrucțiuni,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prin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instrucțiunea</a:t>
            </a:r>
            <a:r>
              <a:rPr sz="2200" spc="-4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DELIMITER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6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privilegii</a:t>
            </a:r>
            <a:r>
              <a:rPr sz="2200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necesare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314325">
              <a:lnSpc>
                <a:spcPct val="100000"/>
              </a:lnSpc>
              <a:spcBef>
                <a:spcPts val="45"/>
              </a:spcBef>
              <a:tabLst>
                <a:tab pos="561340" algn="l"/>
              </a:tabLst>
            </a:pP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▫	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CREATE</a:t>
            </a:r>
            <a:r>
              <a:rPr sz="2000" spc="-76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sz="2000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ALTER</a:t>
            </a:r>
            <a:r>
              <a:rPr sz="2000" spc="-76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DROP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ROUTINE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314325">
              <a:lnSpc>
                <a:spcPct val="100000"/>
              </a:lnSpc>
              <a:spcBef>
                <a:spcPts val="60"/>
              </a:spcBef>
              <a:tabLst>
                <a:tab pos="561340" algn="l"/>
              </a:tabLst>
            </a:pP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▫	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pentru rulare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EXECUTE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5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procedura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poate furniza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rezultat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plasat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regulă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într-un parametru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200" spc="9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ieșire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3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funcția –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trebuie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să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întoarcă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necesar un anumit</a:t>
            </a:r>
            <a:r>
              <a:rPr sz="2200" spc="4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rezultat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3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trebuie </a:t>
            </a:r>
            <a:r>
              <a:rPr sz="2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să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folosească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denumiri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diferite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cel </a:t>
            </a:r>
            <a:r>
              <a:rPr sz="2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rutinelor</a:t>
            </a:r>
            <a:r>
              <a:rPr sz="2200" spc="8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predefinite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3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întorc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sz="2200" spc="-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scalar,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sunt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permise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alte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tipuri de</a:t>
            </a:r>
            <a:r>
              <a:rPr sz="2200" spc="9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07033"/>
            <a:ext cx="85318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FF0000"/>
                </a:solidFill>
              </a:rPr>
              <a:t>Rutine </a:t>
            </a:r>
            <a:r>
              <a:rPr b="1" spc="-25" dirty="0">
                <a:solidFill>
                  <a:srgbClr val="FF0000"/>
                </a:solidFill>
              </a:rPr>
              <a:t>Stocate </a:t>
            </a:r>
            <a:r>
              <a:rPr b="1" spc="-5" dirty="0">
                <a:solidFill>
                  <a:srgbClr val="FF0000"/>
                </a:solidFill>
              </a:rPr>
              <a:t>în</a:t>
            </a:r>
            <a:r>
              <a:rPr b="1" spc="-55" dirty="0">
                <a:solidFill>
                  <a:srgbClr val="FF0000"/>
                </a:solidFill>
              </a:rPr>
              <a:t> </a:t>
            </a:r>
            <a:r>
              <a:rPr b="1" spc="-5" dirty="0">
                <a:solidFill>
                  <a:srgbClr val="FF0000"/>
                </a:solidFill>
              </a:rPr>
              <a:t>MySQL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957923"/>
            <a:ext cx="12192000" cy="5900077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CREATE</a:t>
            </a:r>
            <a:endParaRPr sz="1600" b="1" dirty="0">
              <a:latin typeface="Arial" pitchFamily="34" charset="0"/>
              <a:cs typeface="Arial" pitchFamily="34" charset="0"/>
            </a:endParaRPr>
          </a:p>
          <a:p>
            <a:pPr marL="317500">
              <a:lnSpc>
                <a:spcPct val="100000"/>
              </a:lnSpc>
              <a:spcBef>
                <a:spcPts val="60"/>
              </a:spcBef>
            </a:pP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[DEFINER = { user | CURRENT_USER</a:t>
            </a:r>
            <a:r>
              <a:rPr sz="1600" b="1" spc="50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}]</a:t>
            </a:r>
            <a:endParaRPr sz="1600" b="1" dirty="0">
              <a:latin typeface="Arial" pitchFamily="34" charset="0"/>
              <a:cs typeface="Arial" pitchFamily="34" charset="0"/>
            </a:endParaRPr>
          </a:p>
          <a:p>
            <a:pPr marL="317500" marR="1515110">
              <a:lnSpc>
                <a:spcPct val="105000"/>
              </a:lnSpc>
            </a:pP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PROCEDURE sp_name ([proc_parameter[,...]])  [characteristic ...]</a:t>
            </a:r>
            <a:r>
              <a:rPr sz="1600" b="1" spc="10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routine_body</a:t>
            </a:r>
            <a:endParaRPr sz="16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 b="1" dirty="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CREATE</a:t>
            </a:r>
            <a:endParaRPr sz="1600" b="1" dirty="0">
              <a:latin typeface="Arial" pitchFamily="34" charset="0"/>
              <a:cs typeface="Arial" pitchFamily="34" charset="0"/>
            </a:endParaRPr>
          </a:p>
          <a:p>
            <a:pPr marL="317500">
              <a:lnSpc>
                <a:spcPct val="100000"/>
              </a:lnSpc>
              <a:spcBef>
                <a:spcPts val="60"/>
              </a:spcBef>
            </a:pP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[DEFINER = { user | CURRENT_USER</a:t>
            </a:r>
            <a:r>
              <a:rPr sz="1600" b="1" spc="50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}]</a:t>
            </a:r>
            <a:endParaRPr sz="1600" b="1" dirty="0">
              <a:latin typeface="Arial" pitchFamily="34" charset="0"/>
              <a:cs typeface="Arial" pitchFamily="34" charset="0"/>
            </a:endParaRPr>
          </a:p>
          <a:p>
            <a:pPr marL="317500">
              <a:lnSpc>
                <a:spcPct val="100000"/>
              </a:lnSpc>
              <a:spcBef>
                <a:spcPts val="60"/>
              </a:spcBef>
            </a:pP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FUNCTION sp_name</a:t>
            </a:r>
            <a:r>
              <a:rPr sz="1600" b="1" spc="1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([func_parameter[,...]])</a:t>
            </a:r>
            <a:endParaRPr sz="1600" b="1" dirty="0">
              <a:latin typeface="Arial" pitchFamily="34" charset="0"/>
              <a:cs typeface="Arial" pitchFamily="34" charset="0"/>
            </a:endParaRPr>
          </a:p>
          <a:p>
            <a:pPr marL="317500">
              <a:lnSpc>
                <a:spcPct val="100000"/>
              </a:lnSpc>
              <a:spcBef>
                <a:spcPts val="60"/>
              </a:spcBef>
            </a:pP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RETURNS</a:t>
            </a:r>
            <a:r>
              <a:rPr sz="1600" b="1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type</a:t>
            </a:r>
            <a:endParaRPr sz="1600" b="1" dirty="0">
              <a:latin typeface="Arial" pitchFamily="34" charset="0"/>
              <a:cs typeface="Arial" pitchFamily="34" charset="0"/>
            </a:endParaRPr>
          </a:p>
          <a:p>
            <a:pPr marL="317500">
              <a:lnSpc>
                <a:spcPct val="100000"/>
              </a:lnSpc>
              <a:spcBef>
                <a:spcPts val="60"/>
              </a:spcBef>
            </a:pP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[characteristic ...]</a:t>
            </a:r>
            <a:r>
              <a:rPr sz="1600" b="1" spc="1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routine_body</a:t>
            </a:r>
            <a:endParaRPr sz="16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endParaRPr sz="1600" b="1" dirty="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proc_parameter:</a:t>
            </a:r>
            <a:endParaRPr sz="1600" b="1" dirty="0">
              <a:latin typeface="Arial" pitchFamily="34" charset="0"/>
              <a:cs typeface="Arial" pitchFamily="34" charset="0"/>
            </a:endParaRPr>
          </a:p>
          <a:p>
            <a:pPr marL="317500">
              <a:lnSpc>
                <a:spcPct val="100000"/>
              </a:lnSpc>
              <a:spcBef>
                <a:spcPts val="60"/>
              </a:spcBef>
            </a:pP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[ IN | OUT | INOUT ] param_name</a:t>
            </a:r>
            <a:r>
              <a:rPr sz="1600" b="1" spc="6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type</a:t>
            </a:r>
            <a:endParaRPr sz="16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 b="1" dirty="0">
              <a:latin typeface="Arial" pitchFamily="34" charset="0"/>
              <a:cs typeface="Arial" pitchFamily="34" charset="0"/>
            </a:endParaRPr>
          </a:p>
          <a:p>
            <a:pPr marL="317500" marR="3580765" indent="-304800">
              <a:lnSpc>
                <a:spcPct val="105000"/>
              </a:lnSpc>
            </a:pP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func_parameter:  param_name</a:t>
            </a:r>
            <a:r>
              <a:rPr sz="1600" b="1" spc="-5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type</a:t>
            </a:r>
            <a:endParaRPr sz="16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endParaRPr sz="1600" b="1" dirty="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type:</a:t>
            </a:r>
            <a:endParaRPr sz="1600" b="1" dirty="0">
              <a:latin typeface="Arial" pitchFamily="34" charset="0"/>
              <a:cs typeface="Arial" pitchFamily="34" charset="0"/>
            </a:endParaRPr>
          </a:p>
          <a:p>
            <a:pPr marL="317500">
              <a:lnSpc>
                <a:spcPct val="100000"/>
              </a:lnSpc>
              <a:spcBef>
                <a:spcPts val="60"/>
              </a:spcBef>
            </a:pP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Any valid MySQL data</a:t>
            </a:r>
            <a:r>
              <a:rPr sz="1600" b="1" spc="30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type</a:t>
            </a:r>
            <a:endParaRPr sz="16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 b="1" dirty="0">
              <a:latin typeface="Arial" pitchFamily="34" charset="0"/>
              <a:cs typeface="Arial" pitchFamily="34" charset="0"/>
            </a:endParaRPr>
          </a:p>
          <a:p>
            <a:pPr marL="317500" marR="3504565" indent="-304800">
              <a:lnSpc>
                <a:spcPct val="105000"/>
              </a:lnSpc>
            </a:pP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characteristic:  COMMENT</a:t>
            </a:r>
            <a:r>
              <a:rPr sz="1600" b="1" spc="-50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'string'</a:t>
            </a:r>
            <a:endParaRPr sz="1600" b="1" dirty="0">
              <a:latin typeface="Arial" pitchFamily="34" charset="0"/>
              <a:cs typeface="Arial" pitchFamily="34" charset="0"/>
            </a:endParaRPr>
          </a:p>
          <a:p>
            <a:pPr marL="165100">
              <a:lnSpc>
                <a:spcPct val="100000"/>
              </a:lnSpc>
              <a:spcBef>
                <a:spcPts val="60"/>
              </a:spcBef>
            </a:pP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| LANGUAGE</a:t>
            </a:r>
            <a:r>
              <a:rPr sz="1600" b="1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SQL</a:t>
            </a:r>
            <a:endParaRPr sz="1600" b="1" dirty="0">
              <a:latin typeface="Arial" pitchFamily="34" charset="0"/>
              <a:cs typeface="Arial" pitchFamily="34" charset="0"/>
            </a:endParaRPr>
          </a:p>
          <a:p>
            <a:pPr marL="165100">
              <a:lnSpc>
                <a:spcPct val="100000"/>
              </a:lnSpc>
              <a:spcBef>
                <a:spcPts val="60"/>
              </a:spcBef>
            </a:pP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| [NOT]</a:t>
            </a:r>
            <a:r>
              <a:rPr sz="1600" b="1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DETERMINISTIC</a:t>
            </a:r>
            <a:endParaRPr sz="1600" b="1" dirty="0">
              <a:latin typeface="Arial" pitchFamily="34" charset="0"/>
              <a:cs typeface="Arial" pitchFamily="34" charset="0"/>
            </a:endParaRPr>
          </a:p>
          <a:p>
            <a:pPr marL="165100">
              <a:lnSpc>
                <a:spcPct val="100000"/>
              </a:lnSpc>
              <a:spcBef>
                <a:spcPts val="60"/>
              </a:spcBef>
            </a:pP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| { CONTAINS SQL | NO SQL | READS SQL DATA | MODIFIES SQL DATA</a:t>
            </a:r>
            <a:r>
              <a:rPr sz="1600" b="1" spc="9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}</a:t>
            </a:r>
            <a:endParaRPr sz="1600" b="1" dirty="0">
              <a:latin typeface="Arial" pitchFamily="34" charset="0"/>
              <a:cs typeface="Arial" pitchFamily="34" charset="0"/>
            </a:endParaRPr>
          </a:p>
          <a:p>
            <a:pPr marL="165100">
              <a:lnSpc>
                <a:spcPct val="100000"/>
              </a:lnSpc>
              <a:spcBef>
                <a:spcPts val="60"/>
              </a:spcBef>
            </a:pP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| SQL SECURITY { DEFINER | INVOKER</a:t>
            </a:r>
            <a:r>
              <a:rPr sz="1600" b="1" spc="30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5" dirty="0">
                <a:solidFill>
                  <a:srgbClr val="335B74"/>
                </a:solidFill>
                <a:latin typeface="Arial" pitchFamily="34" charset="0"/>
                <a:cs typeface="Arial" pitchFamily="34" charset="0"/>
              </a:rPr>
              <a:t>}</a:t>
            </a:r>
            <a:endParaRPr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457200"/>
            <a:ext cx="96748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FF0000"/>
                </a:solidFill>
              </a:rPr>
              <a:t>Rutine </a:t>
            </a:r>
            <a:r>
              <a:rPr b="1" spc="-25" dirty="0">
                <a:solidFill>
                  <a:srgbClr val="FF0000"/>
                </a:solidFill>
              </a:rPr>
              <a:t>Stocate </a:t>
            </a:r>
            <a:r>
              <a:rPr b="1" spc="-5" dirty="0">
                <a:solidFill>
                  <a:srgbClr val="FF0000"/>
                </a:solidFill>
              </a:rPr>
              <a:t>în </a:t>
            </a:r>
            <a:r>
              <a:rPr b="1" spc="-5" dirty="0" err="1">
                <a:solidFill>
                  <a:srgbClr val="FF0000"/>
                </a:solidFill>
              </a:rPr>
              <a:t>MySQL</a:t>
            </a:r>
            <a:r>
              <a:rPr b="1" spc="-40" dirty="0">
                <a:solidFill>
                  <a:srgbClr val="FF0000"/>
                </a:solidFill>
              </a:rPr>
              <a:t> </a:t>
            </a:r>
            <a:r>
              <a:rPr b="1" spc="-30" dirty="0" smtClean="0">
                <a:solidFill>
                  <a:srgbClr val="FF0000"/>
                </a:solidFill>
              </a:rPr>
              <a:t>(</a:t>
            </a:r>
            <a:r>
              <a:rPr lang="en-US" b="1" spc="-30" dirty="0" err="1" smtClean="0">
                <a:solidFill>
                  <a:srgbClr val="FF0000"/>
                </a:solidFill>
              </a:rPr>
              <a:t>continuare</a:t>
            </a:r>
            <a:r>
              <a:rPr b="1" spc="-30" dirty="0" smtClean="0">
                <a:solidFill>
                  <a:srgbClr val="FF0000"/>
                </a:solidFill>
              </a:rPr>
              <a:t>)</a:t>
            </a:r>
            <a:endParaRPr b="1" spc="-3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2254123"/>
            <a:ext cx="11190605" cy="3984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605" marR="5080" indent="-256540">
              <a:lnSpc>
                <a:spcPct val="103600"/>
              </a:lnSpc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clauza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DEFINER</a:t>
            </a:r>
            <a:r>
              <a:rPr sz="2200" spc="-59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asociază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rutinei </a:t>
            </a:r>
            <a:r>
              <a:rPr sz="2200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stocate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utiizator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ale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cărui drepturi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acces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sunt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verificate 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atunci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când aceasta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este</a:t>
            </a:r>
            <a:r>
              <a:rPr sz="2200" spc="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executată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204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clauza SQL</a:t>
            </a:r>
            <a:r>
              <a:rPr sz="2200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SECURITY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2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DEFINER</a:t>
            </a:r>
            <a:r>
              <a:rPr sz="2000" spc="-68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privilegiile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utilizatorului care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creat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rutina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stocată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INVOKER</a:t>
            </a:r>
            <a:r>
              <a:rPr sz="2000" spc="-68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privilegiile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utilizatorului care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executat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rutina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stocată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28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tipuri de</a:t>
            </a:r>
            <a:r>
              <a:rPr sz="2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parametri:</a:t>
            </a:r>
            <a:r>
              <a:rPr sz="2200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sz="2200" spc="-80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(implicit),</a:t>
            </a:r>
            <a:r>
              <a:rPr sz="2200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OUT,</a:t>
            </a:r>
            <a:r>
              <a:rPr sz="22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INOUT</a:t>
            </a:r>
            <a:r>
              <a:rPr sz="2200" spc="-78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sz="2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poate</a:t>
            </a:r>
            <a:r>
              <a:rPr sz="2200" spc="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să</a:t>
            </a:r>
            <a:r>
              <a:rPr sz="22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existe</a:t>
            </a:r>
            <a:r>
              <a:rPr sz="2200" spc="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nici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sz="2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parametru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cuvântul-cheie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RETURNS</a:t>
            </a:r>
            <a:r>
              <a:rPr sz="2200" spc="-67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tipul de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rezultatului furnizat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(conversii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automate)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corpul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rutinei </a:t>
            </a:r>
            <a:r>
              <a:rPr sz="2200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stocate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poate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conține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instrucțiuni </a:t>
            </a:r>
            <a:r>
              <a:rPr sz="2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DDL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 </a:t>
            </a:r>
            <a:r>
              <a:rPr sz="2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DML,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instucțiuni de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control </a:t>
            </a:r>
            <a:r>
              <a:rPr sz="2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și</a:t>
            </a:r>
            <a:r>
              <a:rPr sz="2200" spc="19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bucle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209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cuvântul-cheie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COMMENT</a:t>
            </a:r>
            <a:r>
              <a:rPr sz="2200" spc="-7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specifică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descriere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rutinei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clauza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LANGUAGE</a:t>
            </a:r>
            <a:r>
              <a:rPr sz="2200" spc="-7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indică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limbajul în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este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scrisă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07033"/>
            <a:ext cx="95986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FF0000"/>
                </a:solidFill>
              </a:rPr>
              <a:t>Rutine </a:t>
            </a:r>
            <a:r>
              <a:rPr b="1" spc="-25" dirty="0">
                <a:solidFill>
                  <a:srgbClr val="FF0000"/>
                </a:solidFill>
              </a:rPr>
              <a:t>Stocate </a:t>
            </a:r>
            <a:r>
              <a:rPr b="1" spc="-5" dirty="0">
                <a:solidFill>
                  <a:srgbClr val="FF0000"/>
                </a:solidFill>
              </a:rPr>
              <a:t>în </a:t>
            </a:r>
            <a:r>
              <a:rPr b="1" spc="-5" dirty="0" err="1">
                <a:solidFill>
                  <a:srgbClr val="FF0000"/>
                </a:solidFill>
              </a:rPr>
              <a:t>MySQL</a:t>
            </a:r>
            <a:r>
              <a:rPr b="1" spc="-35" dirty="0">
                <a:solidFill>
                  <a:srgbClr val="FF0000"/>
                </a:solidFill>
              </a:rPr>
              <a:t> </a:t>
            </a:r>
            <a:r>
              <a:rPr b="1" spc="-30" dirty="0" smtClean="0">
                <a:solidFill>
                  <a:srgbClr val="FF0000"/>
                </a:solidFill>
              </a:rPr>
              <a:t>(</a:t>
            </a:r>
            <a:r>
              <a:rPr lang="en-US" b="1" spc="-30" dirty="0" err="1" smtClean="0">
                <a:solidFill>
                  <a:srgbClr val="FF0000"/>
                </a:solidFill>
              </a:rPr>
              <a:t>continuare</a:t>
            </a:r>
            <a:r>
              <a:rPr b="1" spc="-30" dirty="0" smtClean="0">
                <a:solidFill>
                  <a:srgbClr val="FF0000"/>
                </a:solidFill>
              </a:rPr>
              <a:t>)</a:t>
            </a:r>
            <a:endParaRPr b="1" spc="-3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2254123"/>
            <a:ext cx="11059160" cy="37614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605" marR="1254760" indent="-256540">
              <a:lnSpc>
                <a:spcPct val="103600"/>
              </a:lnSpc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clauzele</a:t>
            </a:r>
            <a:r>
              <a:rPr sz="22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DETERMINISTIC</a:t>
            </a:r>
            <a:r>
              <a:rPr sz="2200" spc="-7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sz="22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NON-DETERMINISTIC</a:t>
            </a:r>
            <a:r>
              <a:rPr sz="2200" spc="-7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(implicit)</a:t>
            </a:r>
            <a:r>
              <a:rPr sz="2200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sz="2200" spc="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</a:t>
            </a:r>
            <a:r>
              <a:rPr sz="2200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este</a:t>
            </a:r>
            <a:r>
              <a:rPr sz="2200" spc="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verificată 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corectitudinea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22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DETERMINISTIC</a:t>
            </a:r>
            <a:r>
              <a:rPr sz="2000" spc="-59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produce întotdeauna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aceleași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rezultate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pentru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aceiași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parametrii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intrare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NON-DETERMINISTIC</a:t>
            </a:r>
            <a:r>
              <a:rPr sz="2000" spc="-5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la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execuții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 aceleași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produce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rezultate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diferite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(întrucât poate folosi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>
              <a:lnSpc>
                <a:spcPct val="100000"/>
              </a:lnSpc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NOW()</a:t>
            </a:r>
            <a:r>
              <a:rPr sz="2000" spc="-76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 RAND())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37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alte</a:t>
            </a:r>
            <a:r>
              <a:rPr sz="2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clauze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22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CONTAINS SQL</a:t>
            </a:r>
            <a:r>
              <a:rPr sz="2000" spc="-58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rutina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stocată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conține instrucțiuni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să citească sau să scrie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date;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NO SQL</a:t>
            </a:r>
            <a:r>
              <a:rPr sz="2000" spc="-7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rutina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stocată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conține instrucțiuni SQL;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READS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SQL DATA</a:t>
            </a:r>
            <a:r>
              <a:rPr sz="2000" spc="-7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rutina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stocată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conține instrucțiuni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citesc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date;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MODIFIES SQL DATA</a:t>
            </a:r>
            <a:r>
              <a:rPr sz="2000" spc="-70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rutina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stocată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conține instrucțiuni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scriu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date.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07033"/>
            <a:ext cx="98272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b="1" spc="-5" dirty="0" err="1" smtClean="0">
                <a:solidFill>
                  <a:srgbClr val="FF0000"/>
                </a:solidFill>
              </a:rPr>
              <a:t>Rutine</a:t>
            </a:r>
            <a:r>
              <a:rPr lang="en-US" b="1" spc="-5" dirty="0" smtClean="0">
                <a:solidFill>
                  <a:srgbClr val="FF0000"/>
                </a:solidFill>
              </a:rPr>
              <a:t> </a:t>
            </a:r>
            <a:r>
              <a:rPr lang="en-US" b="1" spc="-25" dirty="0" err="1" smtClean="0">
                <a:solidFill>
                  <a:srgbClr val="FF0000"/>
                </a:solidFill>
              </a:rPr>
              <a:t>Stocate</a:t>
            </a:r>
            <a:r>
              <a:rPr lang="en-US" b="1" spc="-25" dirty="0" smtClean="0">
                <a:solidFill>
                  <a:srgbClr val="FF0000"/>
                </a:solidFill>
              </a:rPr>
              <a:t> </a:t>
            </a:r>
            <a:r>
              <a:rPr lang="en-US" b="1" spc="-5" dirty="0" err="1" smtClean="0">
                <a:solidFill>
                  <a:srgbClr val="FF0000"/>
                </a:solidFill>
              </a:rPr>
              <a:t>în</a:t>
            </a:r>
            <a:r>
              <a:rPr lang="en-US" b="1" spc="-5" dirty="0" smtClean="0">
                <a:solidFill>
                  <a:srgbClr val="FF0000"/>
                </a:solidFill>
              </a:rPr>
              <a:t> </a:t>
            </a:r>
            <a:r>
              <a:rPr lang="en-US" b="1" spc="-5" dirty="0" err="1" smtClean="0">
                <a:solidFill>
                  <a:srgbClr val="FF0000"/>
                </a:solidFill>
              </a:rPr>
              <a:t>MySQL</a:t>
            </a:r>
            <a:r>
              <a:rPr lang="en-US" b="1" spc="-35" dirty="0" smtClean="0">
                <a:solidFill>
                  <a:srgbClr val="FF0000"/>
                </a:solidFill>
              </a:rPr>
              <a:t> </a:t>
            </a:r>
            <a:r>
              <a:rPr lang="en-US" b="1" spc="-30" dirty="0" smtClean="0">
                <a:solidFill>
                  <a:srgbClr val="FF0000"/>
                </a:solidFill>
              </a:rPr>
              <a:t>(</a:t>
            </a:r>
            <a:r>
              <a:rPr lang="en-US" b="1" spc="-30" dirty="0" err="1" smtClean="0">
                <a:solidFill>
                  <a:srgbClr val="FF0000"/>
                </a:solidFill>
              </a:rPr>
              <a:t>continuare</a:t>
            </a:r>
            <a:r>
              <a:rPr lang="en-US" b="1" spc="-30" dirty="0" smtClean="0">
                <a:solidFill>
                  <a:srgbClr val="FF0000"/>
                </a:solidFill>
              </a:rPr>
              <a:t>)</a:t>
            </a:r>
            <a:endParaRPr spc="-3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2266314"/>
            <a:ext cx="11393932" cy="13830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programe </a:t>
            </a:r>
            <a:r>
              <a:rPr sz="2200" b="1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executate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momentul în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produc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operații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adăugare, modificare, </a:t>
            </a:r>
            <a:r>
              <a:rPr sz="22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ștergere 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pentru atributele unei</a:t>
            </a:r>
            <a:r>
              <a:rPr sz="2200" b="1" spc="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</a:t>
            </a:r>
            <a:endParaRPr sz="2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9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impun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respectarea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unor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constrângeri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realizează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calculul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unor</a:t>
            </a:r>
            <a:r>
              <a:rPr sz="2000" b="1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valori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3810000"/>
            <a:ext cx="8915400" cy="195124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CREATE</a:t>
            </a:r>
            <a:endParaRPr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39420">
              <a:lnSpc>
                <a:spcPct val="100000"/>
              </a:lnSpc>
              <a:spcBef>
                <a:spcPts val="300"/>
              </a:spcBef>
            </a:pPr>
            <a:r>
              <a:rPr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[DEFINER </a:t>
            </a:r>
            <a:r>
              <a:rPr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= { </a:t>
            </a: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user </a:t>
            </a:r>
            <a:r>
              <a:rPr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CURRENT_USER</a:t>
            </a:r>
            <a:r>
              <a:rPr b="1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}]</a:t>
            </a:r>
            <a:endParaRPr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39420" marR="1386205">
              <a:lnSpc>
                <a:spcPct val="117900"/>
              </a:lnSpc>
            </a:pP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TRIGGER trigger_name  </a:t>
            </a:r>
            <a:r>
              <a:rPr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trigger_time trigger_event  </a:t>
            </a: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ON table_name FOR </a:t>
            </a:r>
            <a:r>
              <a:rPr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EACH ROW  trigger_body</a:t>
            </a:r>
            <a:endParaRPr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lnSpc>
                <a:spcPct val="235700"/>
              </a:lnSpc>
            </a:pP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trigger_time: </a:t>
            </a:r>
            <a:r>
              <a:rPr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{ </a:t>
            </a: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BEFORE </a:t>
            </a:r>
            <a:r>
              <a:rPr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AFTER </a:t>
            </a:r>
            <a:r>
              <a:rPr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}  </a:t>
            </a: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trigger_event: </a:t>
            </a:r>
            <a:r>
              <a:rPr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{ </a:t>
            </a: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UPDATE </a:t>
            </a:r>
            <a:r>
              <a:rPr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DELETE</a:t>
            </a:r>
            <a:r>
              <a:rPr b="1" spc="-1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}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340" y="1307033"/>
            <a:ext cx="43408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45" dirty="0">
                <a:solidFill>
                  <a:srgbClr val="FF0000"/>
                </a:solidFill>
              </a:rPr>
              <a:t>Triggere </a:t>
            </a:r>
            <a:r>
              <a:rPr b="1" spc="-5" dirty="0">
                <a:solidFill>
                  <a:srgbClr val="FF0000"/>
                </a:solidFill>
              </a:rPr>
              <a:t>în</a:t>
            </a:r>
            <a:r>
              <a:rPr b="1" spc="15" dirty="0">
                <a:solidFill>
                  <a:srgbClr val="FF0000"/>
                </a:solidFill>
              </a:rPr>
              <a:t> </a:t>
            </a:r>
            <a:r>
              <a:rPr b="1" spc="-5" dirty="0">
                <a:solidFill>
                  <a:srgbClr val="FF0000"/>
                </a:solidFill>
              </a:rPr>
              <a:t>MySQL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2133600"/>
            <a:ext cx="11506200" cy="45635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112395" indent="-256540">
              <a:lnSpc>
                <a:spcPct val="100000"/>
              </a:lnSpc>
              <a:spcBef>
                <a:spcPts val="9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definirea unui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trigger - </a:t>
            </a:r>
            <a:r>
              <a:rPr sz="2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!!!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MySQL nu pot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exista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mai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multe triggere pentru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combinație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între 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(tabel, operație, moment</a:t>
            </a:r>
            <a:r>
              <a:rPr sz="2200" spc="5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declanșare)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9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tabelul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21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operația care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îl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declanșează: INSERT, UPDATE,</a:t>
            </a:r>
            <a:r>
              <a:rPr sz="2000" spc="4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DELETE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momentul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este executat: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BEFORE,</a:t>
            </a:r>
            <a:r>
              <a:rPr sz="2000" spc="6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AFTER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marR="5080" indent="-256540">
              <a:lnSpc>
                <a:spcPct val="103600"/>
              </a:lnSpc>
              <a:spcBef>
                <a:spcPts val="185"/>
              </a:spcBef>
              <a:buClr>
                <a:srgbClr val="27CED6"/>
              </a:buClr>
              <a:buFont typeface="Wingdings"/>
              <a:buChar char=""/>
              <a:tabLst>
                <a:tab pos="268605" algn="l"/>
                <a:tab pos="269240" algn="l"/>
              </a:tabLst>
            </a:pP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pot </a:t>
            </a:r>
            <a:r>
              <a:rPr sz="2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</a:t>
            </a:r>
            <a:r>
              <a:rPr sz="2200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folosite</a:t>
            </a:r>
            <a:r>
              <a:rPr sz="2200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alias-urile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OLD</a:t>
            </a:r>
            <a:r>
              <a:rPr sz="2200" spc="-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și</a:t>
            </a:r>
            <a:r>
              <a:rPr sz="2200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NEW</a:t>
            </a:r>
            <a:r>
              <a:rPr sz="2200" spc="-80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pentru</a:t>
            </a:r>
            <a:r>
              <a:rPr sz="2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accesarea</a:t>
            </a:r>
            <a:r>
              <a:rPr sz="2200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valorilor</a:t>
            </a:r>
            <a:r>
              <a:rPr sz="2200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dinainte</a:t>
            </a:r>
            <a:r>
              <a:rPr sz="2200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și</a:t>
            </a:r>
            <a:r>
              <a:rPr sz="2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200" spc="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după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realizarea 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operației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27CED6"/>
              </a:buClr>
              <a:buFont typeface="Wingdings"/>
              <a:buChar char=""/>
              <a:tabLst>
                <a:tab pos="268605" algn="l"/>
                <a:tab pos="269240" algn="l"/>
              </a:tabLst>
            </a:pP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dacă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triggerul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produce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anumită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excepție,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nici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operația care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îi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este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asociată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</a:t>
            </a:r>
            <a:r>
              <a:rPr sz="2200" spc="3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executată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27CED6"/>
              </a:buClr>
              <a:buFont typeface="Wingdings"/>
              <a:buChar char=""/>
              <a:tabLst>
                <a:tab pos="268605" algn="l"/>
                <a:tab pos="269240" algn="l"/>
              </a:tabLst>
            </a:pP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pot fi</a:t>
            </a:r>
            <a:r>
              <a:rPr sz="2200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folosite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1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rutine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stocate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furnizează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rezultate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(astfel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valori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pot fi transmise ca</a:t>
            </a:r>
            <a:r>
              <a:rPr sz="2000" spc="17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parametrii)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SQL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dinamic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21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operații care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încep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 termină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tranzacție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(COMMIT,</a:t>
            </a:r>
            <a:r>
              <a:rPr sz="2000" spc="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ROLLBACK)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07033"/>
            <a:ext cx="83032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b="1" spc="-45" dirty="0" err="1" smtClean="0">
                <a:solidFill>
                  <a:srgbClr val="FF0000"/>
                </a:solidFill>
              </a:rPr>
              <a:t>Triggere</a:t>
            </a:r>
            <a:r>
              <a:rPr lang="en-US" b="1" spc="-45" dirty="0" smtClean="0">
                <a:solidFill>
                  <a:srgbClr val="FF0000"/>
                </a:solidFill>
              </a:rPr>
              <a:t> </a:t>
            </a:r>
            <a:r>
              <a:rPr lang="en-US" b="1" spc="-5" dirty="0" err="1" smtClean="0">
                <a:solidFill>
                  <a:srgbClr val="FF0000"/>
                </a:solidFill>
              </a:rPr>
              <a:t>în</a:t>
            </a:r>
            <a:r>
              <a:rPr lang="en-US" b="1" spc="15" dirty="0" smtClean="0">
                <a:solidFill>
                  <a:srgbClr val="FF0000"/>
                </a:solidFill>
              </a:rPr>
              <a:t> </a:t>
            </a:r>
            <a:r>
              <a:rPr lang="en-US" b="1" spc="-5" dirty="0" err="1" smtClean="0">
                <a:solidFill>
                  <a:srgbClr val="FF0000"/>
                </a:solidFill>
              </a:rPr>
              <a:t>MySQL</a:t>
            </a:r>
            <a:r>
              <a:rPr lang="en-US" b="1" spc="-5" dirty="0" smtClean="0">
                <a:solidFill>
                  <a:srgbClr val="FF0000"/>
                </a:solidFill>
              </a:rPr>
              <a:t>  (</a:t>
            </a:r>
            <a:r>
              <a:rPr lang="en-US" b="1" spc="-5" dirty="0" err="1" smtClean="0">
                <a:solidFill>
                  <a:srgbClr val="FF0000"/>
                </a:solidFill>
              </a:rPr>
              <a:t>continuare</a:t>
            </a:r>
            <a:r>
              <a:rPr lang="en-US" b="1" spc="-5" dirty="0" smtClean="0">
                <a:solidFill>
                  <a:srgbClr val="FF0000"/>
                </a:solidFill>
              </a:rPr>
              <a:t>)</a:t>
            </a:r>
            <a:endParaRPr spc="-3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2217230"/>
            <a:ext cx="5444490" cy="269048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8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sarcini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planificate,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executate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1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 un moment</a:t>
            </a:r>
            <a:r>
              <a:rPr sz="2000" spc="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periodic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dacă planificatorul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execuție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este</a:t>
            </a:r>
            <a:r>
              <a:rPr sz="2000" spc="114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pornit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2583C5"/>
              </a:buClr>
              <a:buFont typeface="Wingdings"/>
              <a:buChar char=""/>
            </a:pP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realizează operații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întreținere</a:t>
            </a:r>
            <a:r>
              <a:rPr sz="2000" spc="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asupra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1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tabelelor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sistemului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gestiune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bazei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000" spc="7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07033"/>
            <a:ext cx="54076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25" dirty="0">
                <a:solidFill>
                  <a:srgbClr val="FF0000"/>
                </a:solidFill>
              </a:rPr>
              <a:t>Evenimente </a:t>
            </a:r>
            <a:r>
              <a:rPr b="1" spc="-5" dirty="0">
                <a:solidFill>
                  <a:srgbClr val="FF0000"/>
                </a:solidFill>
              </a:rPr>
              <a:t>în</a:t>
            </a:r>
            <a:r>
              <a:rPr b="1" spc="-35" dirty="0">
                <a:solidFill>
                  <a:srgbClr val="FF0000"/>
                </a:solidFill>
              </a:rPr>
              <a:t> </a:t>
            </a:r>
            <a:r>
              <a:rPr b="1" spc="-5" dirty="0">
                <a:solidFill>
                  <a:srgbClr val="FF0000"/>
                </a:solidFill>
              </a:rPr>
              <a:t>MySQL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1981200"/>
            <a:ext cx="11224260" cy="47094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interogări </a:t>
            </a:r>
            <a:r>
              <a:rPr sz="2200" b="1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stocate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produc </a:t>
            </a:r>
            <a:r>
              <a:rPr sz="22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rezultate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momentul în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sunt</a:t>
            </a:r>
            <a:r>
              <a:rPr sz="2200" b="1" spc="17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invocate</a:t>
            </a:r>
            <a:endParaRPr sz="2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3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operația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SELECT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poate</a:t>
            </a:r>
            <a:r>
              <a:rPr sz="2200" b="1" spc="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invoca</a:t>
            </a:r>
            <a:endParaRPr sz="2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7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 de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bază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orice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modificări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ulterioare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sunt luate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</a:t>
            </a:r>
            <a:r>
              <a:rPr sz="2000" b="1" spc="7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considerare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6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alte</a:t>
            </a:r>
            <a:r>
              <a:rPr sz="2000" b="1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vizualizări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ts val="2510"/>
              </a:lnSpc>
              <a:spcBef>
                <a:spcPts val="2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tabelele de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bază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și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vizualizările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trebuie să aibă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denumiri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diferite întrucât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partajează </a:t>
            </a:r>
            <a:r>
              <a:rPr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același</a:t>
            </a:r>
            <a:r>
              <a:rPr sz="2200" b="1" spc="204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spațiu</a:t>
            </a:r>
            <a:endParaRPr sz="2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>
              <a:lnSpc>
                <a:spcPts val="2510"/>
              </a:lnSpc>
            </a:pP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nume</a:t>
            </a:r>
            <a:endParaRPr sz="2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4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vizualizările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trebuie </a:t>
            </a:r>
            <a:r>
              <a:rPr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să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definească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denumiri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unice pentru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coloanele</a:t>
            </a:r>
            <a:r>
              <a:rPr sz="2200" b="1" spc="5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sale</a:t>
            </a:r>
            <a:endParaRPr sz="2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1950"/>
              </a:spcBef>
            </a:pP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CREATE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39420">
              <a:lnSpc>
                <a:spcPct val="100000"/>
              </a:lnSpc>
              <a:spcBef>
                <a:spcPts val="130"/>
              </a:spcBef>
            </a:pP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[OR</a:t>
            </a:r>
            <a:r>
              <a:rPr sz="14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REPLACE]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39420" marR="5987415">
              <a:lnSpc>
                <a:spcPct val="107800"/>
              </a:lnSpc>
              <a:spcBef>
                <a:spcPts val="5"/>
              </a:spcBef>
            </a:pP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[ALGORITHM </a:t>
            </a:r>
            <a:r>
              <a:rPr sz="1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{UNDEFINED </a:t>
            </a:r>
            <a:r>
              <a:rPr sz="1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MERGE </a:t>
            </a:r>
            <a:r>
              <a:rPr sz="1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TEMPTABLE}]  </a:t>
            </a:r>
            <a:r>
              <a:rPr sz="14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[DEFINER </a:t>
            </a:r>
            <a:r>
              <a:rPr sz="1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= {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user </a:t>
            </a:r>
            <a:r>
              <a:rPr sz="1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sz="14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CURRENT_USER</a:t>
            </a:r>
            <a:r>
              <a:rPr sz="1400" b="1" spc="-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}]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39420">
              <a:lnSpc>
                <a:spcPct val="100000"/>
              </a:lnSpc>
              <a:spcBef>
                <a:spcPts val="130"/>
              </a:spcBef>
            </a:pP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[SQL </a:t>
            </a:r>
            <a:r>
              <a:rPr sz="14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SECURITY </a:t>
            </a:r>
            <a:r>
              <a:rPr sz="1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{ </a:t>
            </a:r>
            <a:r>
              <a:rPr sz="14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DEFINER </a:t>
            </a:r>
            <a:r>
              <a:rPr sz="1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INVOKER</a:t>
            </a:r>
            <a:r>
              <a:rPr sz="1400" b="1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}]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39420">
              <a:lnSpc>
                <a:spcPct val="100000"/>
              </a:lnSpc>
              <a:spcBef>
                <a:spcPts val="135"/>
              </a:spcBef>
            </a:pP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VIEW view_name</a:t>
            </a:r>
            <a:r>
              <a:rPr sz="14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[(column_list)]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39420">
              <a:lnSpc>
                <a:spcPct val="100000"/>
              </a:lnSpc>
              <a:spcBef>
                <a:spcPts val="130"/>
              </a:spcBef>
            </a:pP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</a:t>
            </a:r>
            <a:r>
              <a:rPr sz="1400" b="1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select_statement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39420">
              <a:lnSpc>
                <a:spcPct val="100000"/>
              </a:lnSpc>
              <a:spcBef>
                <a:spcPts val="135"/>
              </a:spcBef>
            </a:pP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[WITH [CASCADED </a:t>
            </a:r>
            <a:r>
              <a:rPr sz="1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LOCAL] CHECK</a:t>
            </a:r>
            <a:r>
              <a:rPr sz="1400" b="1" spc="-5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OPTION]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07033"/>
            <a:ext cx="54076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5" dirty="0">
                <a:solidFill>
                  <a:srgbClr val="FF0000"/>
                </a:solidFill>
              </a:rPr>
              <a:t>Vizualizări </a:t>
            </a:r>
            <a:r>
              <a:rPr b="1" spc="-10" dirty="0">
                <a:solidFill>
                  <a:srgbClr val="FF0000"/>
                </a:solidFill>
              </a:rPr>
              <a:t>în</a:t>
            </a:r>
            <a:r>
              <a:rPr b="1" spc="-50" dirty="0">
                <a:solidFill>
                  <a:srgbClr val="FF0000"/>
                </a:solidFill>
              </a:rPr>
              <a:t> </a:t>
            </a:r>
            <a:r>
              <a:rPr b="1" spc="-5" dirty="0">
                <a:solidFill>
                  <a:srgbClr val="FF0000"/>
                </a:solidFill>
              </a:rPr>
              <a:t>MySQL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208406" y="2216023"/>
            <a:ext cx="11775186" cy="4191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7885" marR="932815" indent="-256540">
              <a:lnSpc>
                <a:spcPct val="103600"/>
              </a:lnSpc>
              <a:buClr>
                <a:srgbClr val="27CED6"/>
              </a:buClr>
              <a:buFont typeface="Georgia"/>
              <a:buChar char="•"/>
              <a:tabLst>
                <a:tab pos="858519" algn="l"/>
                <a:tab pos="859155" algn="l"/>
              </a:tabLst>
            </a:pPr>
            <a:r>
              <a:rPr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clauza </a:t>
            </a: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DEFINER</a:t>
            </a:r>
            <a:r>
              <a:rPr b="1" spc="-6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utilizatorul </a:t>
            </a: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ale </a:t>
            </a:r>
            <a:r>
              <a:rPr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cărui drepturi </a:t>
            </a: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acces </a:t>
            </a:r>
            <a:r>
              <a:rPr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sunt </a:t>
            </a:r>
            <a:r>
              <a:rPr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verificate </a:t>
            </a:r>
            <a:r>
              <a:rPr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când </a:t>
            </a: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b="1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execută  </a:t>
            </a:r>
            <a:r>
              <a:rPr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vizualizarea</a:t>
            </a:r>
          </a:p>
          <a:p>
            <a:pPr marL="857885" indent="-256540">
              <a:lnSpc>
                <a:spcPct val="100000"/>
              </a:lnSpc>
              <a:spcBef>
                <a:spcPts val="204"/>
              </a:spcBef>
              <a:buClr>
                <a:srgbClr val="27CED6"/>
              </a:buClr>
              <a:buFont typeface="Georgia"/>
              <a:buChar char="•"/>
              <a:tabLst>
                <a:tab pos="858519" algn="l"/>
                <a:tab pos="859155" algn="l"/>
              </a:tabLst>
            </a:pPr>
            <a:r>
              <a:rPr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clauza SQL SECURITY</a:t>
            </a:r>
            <a:r>
              <a:rPr b="1" spc="-57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rolul utilizatorului </a:t>
            </a: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ale </a:t>
            </a:r>
            <a:r>
              <a:rPr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cărui privilegii sunt </a:t>
            </a:r>
            <a:r>
              <a:rPr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verificate </a:t>
            </a:r>
            <a:r>
              <a:rPr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(cel </a:t>
            </a:r>
            <a:r>
              <a:rPr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creat-o,</a:t>
            </a:r>
          </a:p>
          <a:p>
            <a:pPr marL="857885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respectiv cel </a:t>
            </a:r>
            <a:r>
              <a:rPr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b="1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invocat-o)</a:t>
            </a:r>
          </a:p>
          <a:p>
            <a:pPr marL="857885" indent="-256540">
              <a:lnSpc>
                <a:spcPct val="100000"/>
              </a:lnSpc>
              <a:spcBef>
                <a:spcPts val="204"/>
              </a:spcBef>
              <a:buClr>
                <a:srgbClr val="27CED6"/>
              </a:buClr>
              <a:buFont typeface="Georgia"/>
              <a:buChar char="•"/>
              <a:tabLst>
                <a:tab pos="858519" algn="l"/>
                <a:tab pos="859155" algn="l"/>
              </a:tabLst>
            </a:pP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atributul ALGORITHM</a:t>
            </a:r>
            <a:r>
              <a:rPr b="1" spc="-7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modul în </a:t>
            </a:r>
            <a:r>
              <a:rPr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este procesată </a:t>
            </a:r>
            <a:r>
              <a:rPr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vizualizarea</a:t>
            </a:r>
          </a:p>
          <a:p>
            <a:pPr marL="1150620" lvl="1" indent="-247650">
              <a:lnSpc>
                <a:spcPct val="100000"/>
              </a:lnSpc>
              <a:spcBef>
                <a:spcPts val="320"/>
              </a:spcBef>
              <a:buClr>
                <a:srgbClr val="2583C5"/>
              </a:buClr>
              <a:buFont typeface="Wingdings"/>
              <a:buChar char=""/>
              <a:tabLst>
                <a:tab pos="1151255" algn="l"/>
                <a:tab pos="115189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MERGE</a:t>
            </a:r>
            <a:r>
              <a:rPr sz="2000" b="1" spc="-7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porțiuni din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vizualizare sunt copiate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instrucțiunea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apelează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150620" marR="680085" lvl="1" indent="-247650">
              <a:lnSpc>
                <a:spcPct val="103499"/>
              </a:lnSpc>
              <a:spcBef>
                <a:spcPts val="215"/>
              </a:spcBef>
              <a:buClr>
                <a:srgbClr val="2583C5"/>
              </a:buClr>
              <a:buFont typeface="Wingdings"/>
              <a:buChar char=""/>
              <a:tabLst>
                <a:tab pos="1151255" algn="l"/>
                <a:tab pos="115189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TEMPTABLE</a:t>
            </a:r>
            <a:r>
              <a:rPr sz="2000" b="1" spc="-47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creează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tabelă 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temporară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sunt plasate 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rezultatele furnizate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(justificat  pentru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eliberarea resurselor asociate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tabelelor</a:t>
            </a:r>
            <a:r>
              <a:rPr sz="2000" b="1" spc="1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referite)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150620" lvl="1" indent="-247650">
              <a:lnSpc>
                <a:spcPct val="100000"/>
              </a:lnSpc>
              <a:spcBef>
                <a:spcPts val="215"/>
              </a:spcBef>
              <a:buClr>
                <a:srgbClr val="2583C5"/>
              </a:buClr>
              <a:buFont typeface="Wingdings"/>
              <a:buChar char=""/>
              <a:tabLst>
                <a:tab pos="1151255" algn="l"/>
                <a:tab pos="115189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UNDEFINED</a:t>
            </a:r>
            <a:r>
              <a:rPr sz="2000" b="1" spc="-7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comportament 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hotărât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sistemul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gestiune pentru 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baze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57885" marR="478790" indent="-256540">
              <a:lnSpc>
                <a:spcPct val="103600"/>
              </a:lnSpc>
              <a:spcBef>
                <a:spcPts val="190"/>
              </a:spcBef>
              <a:buClr>
                <a:srgbClr val="27CED6"/>
              </a:buClr>
              <a:buFont typeface="Georgia"/>
              <a:buChar char="•"/>
              <a:tabLst>
                <a:tab pos="858519" algn="l"/>
                <a:tab pos="859155" algn="l"/>
              </a:tabLst>
            </a:pPr>
            <a:r>
              <a:rPr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cuvintele-cheie</a:t>
            </a:r>
            <a:r>
              <a:rPr b="1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LOCAL</a:t>
            </a:r>
            <a:r>
              <a:rPr b="1" spc="-77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b="1" spc="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CASCADE</a:t>
            </a:r>
            <a:r>
              <a:rPr b="1" spc="-77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(interogări</a:t>
            </a:r>
            <a:r>
              <a:rPr b="1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imbricate)</a:t>
            </a:r>
            <a:r>
              <a:rPr b="1" spc="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b="1" spc="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nivelul până</a:t>
            </a:r>
            <a:r>
              <a:rPr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</a:t>
            </a:r>
            <a:r>
              <a:rPr b="1" spc="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</a:t>
            </a:r>
            <a:r>
              <a:rPr b="1" spc="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</a:t>
            </a:r>
            <a:r>
              <a:rPr b="1" spc="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realizează  </a:t>
            </a: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verificările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07033"/>
            <a:ext cx="97510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5" dirty="0">
                <a:solidFill>
                  <a:srgbClr val="FF0000"/>
                </a:solidFill>
              </a:rPr>
              <a:t>Vizualizări </a:t>
            </a:r>
            <a:r>
              <a:rPr b="1" spc="-10" dirty="0">
                <a:solidFill>
                  <a:srgbClr val="FF0000"/>
                </a:solidFill>
              </a:rPr>
              <a:t>în </a:t>
            </a:r>
            <a:r>
              <a:rPr b="1" spc="-5" dirty="0" err="1">
                <a:solidFill>
                  <a:srgbClr val="FF0000"/>
                </a:solidFill>
              </a:rPr>
              <a:t>MySQL</a:t>
            </a:r>
            <a:r>
              <a:rPr b="1" spc="-15" dirty="0">
                <a:solidFill>
                  <a:srgbClr val="FF0000"/>
                </a:solidFill>
              </a:rPr>
              <a:t> </a:t>
            </a:r>
            <a:r>
              <a:rPr b="1" spc="-30" dirty="0" smtClean="0">
                <a:solidFill>
                  <a:srgbClr val="FF0000"/>
                </a:solidFill>
              </a:rPr>
              <a:t>(</a:t>
            </a:r>
            <a:r>
              <a:rPr lang="en-US" b="1" spc="-30" dirty="0" err="1" smtClean="0">
                <a:solidFill>
                  <a:srgbClr val="FF0000"/>
                </a:solidFill>
              </a:rPr>
              <a:t>continuare</a:t>
            </a:r>
            <a:r>
              <a:rPr b="1" spc="-30" dirty="0" smtClean="0">
                <a:solidFill>
                  <a:srgbClr val="FF0000"/>
                </a:solidFill>
              </a:rPr>
              <a:t>)</a:t>
            </a:r>
            <a:endParaRPr b="1" spc="-3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2223896"/>
            <a:ext cx="9336532" cy="3533018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3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descompunerea schemelor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relație</a:t>
            </a:r>
            <a:r>
              <a:rPr sz="2200" b="1" spc="5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pentru</a:t>
            </a:r>
            <a:endParaRPr sz="2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minimizarea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(controlată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sz="2000" spc="-1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redundanței</a:t>
            </a:r>
            <a:r>
              <a:rPr sz="2000" spc="6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datelor</a:t>
            </a:r>
            <a:r>
              <a:rPr lang="ro-MO" sz="2000" spc="-1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it-IT" sz="2000" i="1" dirty="0" smtClean="0"/>
              <a:t>stocarea in mod nejustificata a unei aceleiasi informatii de mai multe ori in baza de date</a:t>
            </a:r>
            <a:r>
              <a:rPr lang="ro-MO" sz="2000" i="1" dirty="0" smtClean="0"/>
              <a:t>)</a:t>
            </a:r>
            <a:endParaRPr sz="2000" i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evitarea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anomaliilor în cazul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operațiilor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000" spc="7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manipulare</a:t>
            </a:r>
            <a:endParaRPr lang="ro-MO" sz="20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200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FN1&lt;FN2&lt;FN3&lt;FNBC&lt;FN4&lt;FN5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1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cost: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viteza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execuție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2000" spc="6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interogărilor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FN3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b="1" spc="-1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satisfăcătoare </a:t>
            </a:r>
            <a:r>
              <a:rPr sz="2000" b="1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pentru </a:t>
            </a:r>
            <a:r>
              <a:rPr sz="2000" b="1" spc="-1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majoritatea </a:t>
            </a:r>
            <a:r>
              <a:rPr sz="2000" b="1" spc="-5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cerințelor de</a:t>
            </a:r>
            <a:r>
              <a:rPr sz="2000" b="1" spc="114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business</a:t>
            </a:r>
            <a:endParaRPr lang="ro-MO" sz="2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200" b="1" spc="-5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supercheie</a:t>
            </a:r>
            <a:r>
              <a:rPr sz="2200" b="1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set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atribute unic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toate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tuplurile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schemei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200" spc="16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relație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1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cheie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primară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supercheie</a:t>
            </a:r>
            <a:r>
              <a:rPr sz="2000" spc="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minimală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atribute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prime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sz="2000" spc="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non-prime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335026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5" dirty="0">
                <a:solidFill>
                  <a:srgbClr val="FF0000"/>
                </a:solidFill>
              </a:rPr>
              <a:t>Normalizarea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981200"/>
            <a:ext cx="10839450" cy="438517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335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constrângeri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22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instrucțiunea SELECT</a:t>
            </a:r>
            <a:r>
              <a:rPr sz="2000" spc="-7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conține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26769" lvl="2" indent="-219710">
              <a:lnSpc>
                <a:spcPct val="100000"/>
              </a:lnSpc>
              <a:spcBef>
                <a:spcPts val="320"/>
              </a:spcBef>
              <a:buClr>
                <a:srgbClr val="1CACE3"/>
              </a:buClr>
              <a:buFont typeface="Wingdings"/>
              <a:buChar char=""/>
              <a:tabLst>
                <a:tab pos="826769" algn="l"/>
              </a:tabLst>
            </a:pP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interogări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imbricate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cadrul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clauzei</a:t>
            </a:r>
            <a:r>
              <a:rPr sz="2000" spc="9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FROM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26769" lvl="2" indent="-219710">
              <a:lnSpc>
                <a:spcPct val="100000"/>
              </a:lnSpc>
              <a:spcBef>
                <a:spcPts val="370"/>
              </a:spcBef>
              <a:buClr>
                <a:srgbClr val="1CACE3"/>
              </a:buClr>
              <a:buFont typeface="Wingdings"/>
              <a:buChar char=""/>
              <a:tabLst>
                <a:tab pos="826769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variabile de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sistem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definite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000" spc="8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utilizator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29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dacă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definită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cadrul unei rutine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stocate,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poate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folosi parametrii acesteia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 alte</a:t>
            </a:r>
            <a:r>
              <a:rPr sz="2000" spc="2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variabile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tabelele 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bază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vizualizările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referite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trebuie să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existe,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altfel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generează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eroare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</a:t>
            </a:r>
            <a:r>
              <a:rPr sz="2000" spc="3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execuție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pot fi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referite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tabele</a:t>
            </a:r>
            <a:r>
              <a:rPr sz="2000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temporare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21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pot fi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definite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atributul</a:t>
            </a:r>
            <a:r>
              <a:rPr sz="2000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TEMPORARY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8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i se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asocia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sz="2000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trigger</a:t>
            </a:r>
          </a:p>
          <a:p>
            <a:pPr marL="561340" lvl="1" indent="-247650">
              <a:lnSpc>
                <a:spcPct val="100000"/>
              </a:lnSpc>
              <a:spcBef>
                <a:spcPts val="30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denumirile alias-urilor pentru atributele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proprii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trebuie să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aibă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maxim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64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000" spc="9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21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clauza ORDER BY dintr-o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vizualizare imbricată are</a:t>
            </a:r>
            <a:r>
              <a:rPr sz="2000" spc="5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prioritate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07033"/>
            <a:ext cx="86842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5" dirty="0">
                <a:solidFill>
                  <a:srgbClr val="FF0000"/>
                </a:solidFill>
              </a:rPr>
              <a:t>Vizualizări </a:t>
            </a:r>
            <a:r>
              <a:rPr b="1" spc="-10" dirty="0">
                <a:solidFill>
                  <a:srgbClr val="FF0000"/>
                </a:solidFill>
              </a:rPr>
              <a:t>în </a:t>
            </a:r>
            <a:r>
              <a:rPr b="1" spc="-5" dirty="0" err="1">
                <a:solidFill>
                  <a:srgbClr val="FF0000"/>
                </a:solidFill>
              </a:rPr>
              <a:t>MySQL</a:t>
            </a:r>
            <a:r>
              <a:rPr b="1" spc="-15" dirty="0">
                <a:solidFill>
                  <a:srgbClr val="FF0000"/>
                </a:solidFill>
              </a:rPr>
              <a:t> </a:t>
            </a:r>
            <a:r>
              <a:rPr b="1" spc="-30" dirty="0" smtClean="0">
                <a:solidFill>
                  <a:srgbClr val="FF0000"/>
                </a:solidFill>
              </a:rPr>
              <a:t>(</a:t>
            </a:r>
            <a:r>
              <a:rPr lang="en-US" b="1" spc="-30" dirty="0" err="1" smtClean="0">
                <a:solidFill>
                  <a:srgbClr val="FF0000"/>
                </a:solidFill>
              </a:rPr>
              <a:t>continuare</a:t>
            </a:r>
            <a:r>
              <a:rPr b="1" spc="-30" dirty="0" smtClean="0">
                <a:solidFill>
                  <a:srgbClr val="FF0000"/>
                </a:solidFill>
              </a:rPr>
              <a:t>)</a:t>
            </a:r>
            <a:endParaRPr b="1" spc="-3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2217230"/>
            <a:ext cx="9445625" cy="310084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8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variabile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1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definite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000" b="1" spc="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utilizator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314325">
              <a:lnSpc>
                <a:spcPct val="100000"/>
              </a:lnSpc>
              <a:spcBef>
                <a:spcPts val="240"/>
              </a:spcBef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SET @variable_name = expression [, @variable_name = expression]</a:t>
            </a:r>
            <a:r>
              <a:rPr sz="2000" b="1" spc="6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...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6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durata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viață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poate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depăși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sesiunea</a:t>
            </a:r>
            <a:r>
              <a:rPr sz="2000" b="1" spc="4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curentă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operatorul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atribuire 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este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= sau</a:t>
            </a:r>
            <a:r>
              <a:rPr sz="2000" b="1" spc="5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:=</a:t>
            </a:r>
          </a:p>
          <a:p>
            <a:pPr marL="561340" lvl="1" indent="-247650">
              <a:lnSpc>
                <a:spcPct val="100000"/>
              </a:lnSpc>
              <a:spcBef>
                <a:spcPts val="30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poate avea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tipul de 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numeric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(pierdere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precizie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pentru tipurile reale) sau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șir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000" b="1" spc="27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caractere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22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implicit,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are valoarea</a:t>
            </a:r>
            <a:r>
              <a:rPr sz="2000" b="1" spc="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NULL</a:t>
            </a:r>
          </a:p>
          <a:p>
            <a:pPr marL="561340" lvl="1" indent="-247650">
              <a:lnSpc>
                <a:spcPct val="100000"/>
              </a:lnSpc>
              <a:spcBef>
                <a:spcPts val="37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denumirile: țin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cont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capitalizare, 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caractere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alfanumerice, ., _,</a:t>
            </a:r>
            <a:r>
              <a:rPr sz="2000" b="1" spc="17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$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07033"/>
            <a:ext cx="92938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FF0000"/>
                </a:solidFill>
              </a:rPr>
              <a:t>Instrucțiuni </a:t>
            </a:r>
            <a:r>
              <a:rPr b="1" spc="-15" dirty="0">
                <a:solidFill>
                  <a:srgbClr val="FF0000"/>
                </a:solidFill>
              </a:rPr>
              <a:t>pentru Controlul</a:t>
            </a:r>
            <a:r>
              <a:rPr b="1" spc="20" dirty="0">
                <a:solidFill>
                  <a:srgbClr val="FF0000"/>
                </a:solidFill>
              </a:rPr>
              <a:t> </a:t>
            </a:r>
            <a:r>
              <a:rPr b="1" spc="-15" dirty="0">
                <a:solidFill>
                  <a:srgbClr val="FF0000"/>
                </a:solidFill>
              </a:rPr>
              <a:t>Fluxului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1952811"/>
            <a:ext cx="10174732" cy="4905189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590"/>
              </a:spcBef>
              <a:buClr>
                <a:srgbClr val="27CED6"/>
              </a:buClr>
              <a:buFont typeface="Wingdings"/>
              <a:buChar char=""/>
              <a:tabLst>
                <a:tab pos="268605" algn="l"/>
                <a:tab pos="269240" algn="l"/>
              </a:tabLst>
            </a:pP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instrucțiunea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IF: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variante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IFNULL,</a:t>
            </a:r>
            <a:r>
              <a:rPr sz="2000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NULLIF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IF search_condition THEN</a:t>
            </a:r>
            <a:r>
              <a:rPr sz="2000" spc="-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statement_list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39420" marR="5080">
              <a:lnSpc>
                <a:spcPct val="117900"/>
              </a:lnSpc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[ELSEIF search_condition THEN statement_list] ...  [ELSE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statement_list]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END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IF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254"/>
              </a:spcBef>
              <a:buClr>
                <a:srgbClr val="27CED6"/>
              </a:buClr>
              <a:buFont typeface="Wingdings"/>
              <a:buChar char=""/>
              <a:tabLst>
                <a:tab pos="268605" algn="l"/>
                <a:tab pos="269240" algn="l"/>
              </a:tabLst>
            </a:pP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instrucțiunea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CASE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CASE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case_value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39420" marR="857250">
              <a:lnSpc>
                <a:spcPct val="117900"/>
              </a:lnSpc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WHEN when_value THEN statement_list  [WHEN when_value THEN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statement_list]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...  [ELSE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statement_list]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END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CASE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CASE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39420" marR="218440">
              <a:lnSpc>
                <a:spcPct val="117900"/>
              </a:lnSpc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WHEN search_condition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THEN statement_list 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[WHEN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search_condition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THEN statement_list]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... 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[ELSE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statement_list]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END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CASE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07033"/>
            <a:ext cx="108940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FF0000"/>
                </a:solidFill>
              </a:rPr>
              <a:t>Instrucțiuni </a:t>
            </a:r>
            <a:r>
              <a:rPr b="1" spc="-15" dirty="0">
                <a:solidFill>
                  <a:srgbClr val="FF0000"/>
                </a:solidFill>
              </a:rPr>
              <a:t>pentru Controlul </a:t>
            </a:r>
            <a:r>
              <a:rPr b="1" spc="-15" dirty="0" err="1">
                <a:solidFill>
                  <a:srgbClr val="FF0000"/>
                </a:solidFill>
              </a:rPr>
              <a:t>Fluxului</a:t>
            </a:r>
            <a:r>
              <a:rPr b="1" spc="65" dirty="0">
                <a:solidFill>
                  <a:srgbClr val="FF0000"/>
                </a:solidFill>
              </a:rPr>
              <a:t> </a:t>
            </a:r>
            <a:r>
              <a:rPr b="1" spc="-30" dirty="0" smtClean="0">
                <a:solidFill>
                  <a:srgbClr val="FF0000"/>
                </a:solidFill>
              </a:rPr>
              <a:t>(</a:t>
            </a:r>
            <a:r>
              <a:rPr lang="en-US" b="1" spc="-30" dirty="0" err="1" smtClean="0">
                <a:solidFill>
                  <a:srgbClr val="FF0000"/>
                </a:solidFill>
              </a:rPr>
              <a:t>continuare</a:t>
            </a:r>
            <a:r>
              <a:rPr b="1" spc="-30" dirty="0" smtClean="0">
                <a:solidFill>
                  <a:srgbClr val="FF0000"/>
                </a:solidFill>
              </a:rPr>
              <a:t>)</a:t>
            </a:r>
            <a:endParaRPr b="1" spc="-3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1981200"/>
            <a:ext cx="11506200" cy="4859021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59"/>
              </a:spcBef>
              <a:buClr>
                <a:srgbClr val="27CED6"/>
              </a:buClr>
              <a:buFont typeface="Wingdings"/>
              <a:buChar char=""/>
              <a:tabLst>
                <a:tab pos="268605" algn="l"/>
                <a:tab pos="269240" algn="l"/>
              </a:tabLst>
            </a:pP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instrucțiunea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LOOP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2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18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trecerea </a:t>
            </a:r>
            <a:r>
              <a:rPr sz="18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 un nou pas </a:t>
            </a:r>
            <a:r>
              <a:rPr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 </a:t>
            </a:r>
            <a:r>
              <a:rPr sz="18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iterației </a:t>
            </a:r>
            <a:r>
              <a:rPr sz="18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sz="18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face </a:t>
            </a:r>
            <a:r>
              <a:rPr sz="18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prin </a:t>
            </a:r>
            <a:r>
              <a:rPr sz="18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instrucțiunea </a:t>
            </a:r>
            <a:r>
              <a:rPr sz="18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ITERATE</a:t>
            </a:r>
            <a:r>
              <a:rPr sz="1800" b="1" spc="-409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(folosind </a:t>
            </a:r>
            <a:r>
              <a:rPr sz="18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denumirea </a:t>
            </a:r>
            <a:r>
              <a:rPr sz="18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etichetei)</a:t>
            </a:r>
            <a:endParaRPr sz="1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18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părăsirea </a:t>
            </a:r>
            <a:r>
              <a:rPr sz="18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iterației </a:t>
            </a:r>
            <a:r>
              <a:rPr sz="18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sz="18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face </a:t>
            </a:r>
            <a:r>
              <a:rPr sz="18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prin </a:t>
            </a:r>
            <a:r>
              <a:rPr sz="18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instrucțiunea</a:t>
            </a:r>
            <a:r>
              <a:rPr sz="1800" b="1" spc="1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LEAVE</a:t>
            </a:r>
            <a:endParaRPr sz="1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[begin_label:]</a:t>
            </a:r>
            <a:r>
              <a:rPr sz="14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LOOP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39420">
              <a:lnSpc>
                <a:spcPct val="100000"/>
              </a:lnSpc>
              <a:spcBef>
                <a:spcPts val="300"/>
              </a:spcBef>
            </a:pPr>
            <a:r>
              <a:rPr sz="14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statement_list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END LOOP</a:t>
            </a:r>
            <a:r>
              <a:rPr sz="14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[end_label]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250"/>
              </a:spcBef>
              <a:buClr>
                <a:srgbClr val="27CED6"/>
              </a:buClr>
              <a:buFont typeface="Wingdings"/>
              <a:buChar char=""/>
              <a:tabLst>
                <a:tab pos="268605" algn="l"/>
                <a:tab pos="269240" algn="l"/>
              </a:tabLst>
            </a:pP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instrucțiunea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REPEAT</a:t>
            </a:r>
            <a:r>
              <a:rPr sz="2000" b="1" spc="-65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sz="20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execută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cel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puțin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dată,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este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neapărat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necesar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definirea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unei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etichete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39420" marR="8919210" indent="-427355">
              <a:lnSpc>
                <a:spcPct val="117900"/>
              </a:lnSpc>
              <a:spcBef>
                <a:spcPts val="45"/>
              </a:spcBef>
            </a:pP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[begin_label:]</a:t>
            </a:r>
            <a:r>
              <a:rPr sz="1400" b="1" spc="-8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REPEAT  </a:t>
            </a:r>
            <a:r>
              <a:rPr sz="14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statement_list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UNTIL</a:t>
            </a:r>
            <a:r>
              <a:rPr sz="14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search_condition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END REPEAT</a:t>
            </a:r>
            <a:r>
              <a:rPr sz="1400" b="1" spc="-10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[end_label]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254"/>
              </a:spcBef>
              <a:buClr>
                <a:srgbClr val="27CED6"/>
              </a:buClr>
              <a:buFont typeface="Wingdings"/>
              <a:buChar char=""/>
              <a:tabLst>
                <a:tab pos="268605" algn="l"/>
                <a:tab pos="269240" algn="l"/>
              </a:tabLst>
            </a:pP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instrucțiunea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WHILE</a:t>
            </a:r>
            <a:r>
              <a:rPr sz="2000" b="1" spc="-5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poate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să nu se </a:t>
            </a:r>
            <a:r>
              <a:rPr sz="2000" b="1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execute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niciodată,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este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neapărat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necesar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definirea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unei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etichete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39420" marR="6901180" indent="-427355">
              <a:lnSpc>
                <a:spcPct val="117900"/>
              </a:lnSpc>
              <a:spcBef>
                <a:spcPts val="50"/>
              </a:spcBef>
            </a:pP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[begin_label:] WHILE search_condition </a:t>
            </a:r>
            <a:r>
              <a:rPr sz="14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DO  </a:t>
            </a:r>
            <a:r>
              <a:rPr sz="14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statement_list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END WHILE</a:t>
            </a:r>
            <a:r>
              <a:rPr sz="14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[end_label]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07033"/>
            <a:ext cx="1127506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FF0000"/>
                </a:solidFill>
              </a:rPr>
              <a:t>Instrucțiuni </a:t>
            </a:r>
            <a:r>
              <a:rPr b="1" spc="-15" dirty="0">
                <a:solidFill>
                  <a:srgbClr val="FF0000"/>
                </a:solidFill>
              </a:rPr>
              <a:t>pentru Controlul </a:t>
            </a:r>
            <a:r>
              <a:rPr b="1" spc="-15" dirty="0" err="1">
                <a:solidFill>
                  <a:srgbClr val="FF0000"/>
                </a:solidFill>
              </a:rPr>
              <a:t>Fluxului</a:t>
            </a:r>
            <a:r>
              <a:rPr b="1" spc="65" dirty="0">
                <a:solidFill>
                  <a:srgbClr val="FF0000"/>
                </a:solidFill>
              </a:rPr>
              <a:t> </a:t>
            </a:r>
            <a:r>
              <a:rPr b="1" spc="-30" dirty="0" smtClean="0">
                <a:solidFill>
                  <a:srgbClr val="FF0000"/>
                </a:solidFill>
              </a:rPr>
              <a:t>(</a:t>
            </a:r>
            <a:r>
              <a:rPr lang="en-US" b="1" spc="-30" dirty="0" err="1" smtClean="0">
                <a:solidFill>
                  <a:srgbClr val="FF0000"/>
                </a:solidFill>
              </a:rPr>
              <a:t>continuare</a:t>
            </a:r>
            <a:r>
              <a:rPr b="1" spc="-30" dirty="0" smtClean="0">
                <a:solidFill>
                  <a:srgbClr val="FF0000"/>
                </a:solidFill>
              </a:rPr>
              <a:t>)</a:t>
            </a:r>
            <a:endParaRPr b="1" spc="-3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981200"/>
            <a:ext cx="10755630" cy="4662558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315"/>
              </a:spcBef>
              <a:buClr>
                <a:srgbClr val="27CED6"/>
              </a:buClr>
              <a:buFont typeface="Wingdings"/>
              <a:buChar char=""/>
              <a:tabLst>
                <a:tab pos="268605" algn="l"/>
                <a:tab pos="269240" algn="l"/>
              </a:tabLst>
            </a:pPr>
            <a:r>
              <a:rPr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cursoare</a:t>
            </a:r>
            <a:endParaRPr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21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iterarea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asupra </a:t>
            </a:r>
            <a:r>
              <a:rPr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unui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set </a:t>
            </a:r>
            <a:r>
              <a:rPr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obțiunt </a:t>
            </a:r>
            <a:r>
              <a:rPr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 </a:t>
            </a:r>
            <a:r>
              <a:rPr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rezultat </a:t>
            </a:r>
            <a:r>
              <a:rPr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 unei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instrucțiuni de tip</a:t>
            </a:r>
            <a:r>
              <a:rPr spc="1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SELECT</a:t>
            </a:r>
            <a:endParaRPr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8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caracteristici</a:t>
            </a:r>
            <a:endParaRPr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949960" lvl="2" indent="-343535">
              <a:lnSpc>
                <a:spcPct val="100000"/>
              </a:lnSpc>
              <a:spcBef>
                <a:spcPts val="305"/>
              </a:spcBef>
              <a:buClr>
                <a:srgbClr val="1CACE3"/>
              </a:buClr>
              <a:buAutoNum type="arabicPeriod"/>
              <a:tabLst>
                <a:tab pos="949960" algn="l"/>
                <a:tab pos="950594" algn="l"/>
              </a:tabLst>
            </a:pP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asenzitivitatea: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serverul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poate realiza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 </a:t>
            </a:r>
            <a:r>
              <a:rPr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copii </a:t>
            </a:r>
            <a:r>
              <a:rPr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ale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tabelului </a:t>
            </a:r>
            <a:r>
              <a:rPr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conține </a:t>
            </a:r>
            <a:r>
              <a:rPr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rezultatele care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sunt</a:t>
            </a:r>
            <a:r>
              <a:rPr spc="3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parcurse</a:t>
            </a:r>
            <a:endParaRPr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949960" lvl="2" indent="-343535">
              <a:lnSpc>
                <a:spcPct val="100000"/>
              </a:lnSpc>
              <a:spcBef>
                <a:spcPts val="305"/>
              </a:spcBef>
              <a:buClr>
                <a:srgbClr val="1CACE3"/>
              </a:buClr>
              <a:buAutoNum type="arabicPeriod"/>
              <a:tabLst>
                <a:tab pos="949960" algn="l"/>
                <a:tab pos="950594" algn="l"/>
              </a:tabLst>
            </a:pP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imposibilitatea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</a:t>
            </a:r>
            <a:r>
              <a:rPr spc="4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suprascrise</a:t>
            </a:r>
            <a:endParaRPr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949960" lvl="2" indent="-343535">
              <a:lnSpc>
                <a:spcPct val="100000"/>
              </a:lnSpc>
              <a:spcBef>
                <a:spcPts val="300"/>
              </a:spcBef>
              <a:buClr>
                <a:srgbClr val="1CACE3"/>
              </a:buClr>
              <a:buAutoNum type="arabicPeriod"/>
              <a:tabLst>
                <a:tab pos="949960" algn="l"/>
                <a:tab pos="950594" algn="l"/>
              </a:tabLst>
            </a:pPr>
            <a:r>
              <a:rPr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parcurgerea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unidirecțională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și</a:t>
            </a:r>
            <a:r>
              <a:rPr spc="6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ordonată</a:t>
            </a:r>
            <a:endParaRPr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29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operații</a:t>
            </a:r>
            <a:endParaRPr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949960" marR="585470" indent="-342900">
              <a:lnSpc>
                <a:spcPct val="101299"/>
              </a:lnSpc>
              <a:spcBef>
                <a:spcPts val="210"/>
              </a:spcBef>
              <a:buClr>
                <a:srgbClr val="1CACE3"/>
              </a:buClr>
              <a:buAutoNum type="alphaLcParenR"/>
              <a:tabLst>
                <a:tab pos="949960" algn="l"/>
                <a:tab pos="950594" algn="l"/>
              </a:tabLst>
            </a:pP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declararea </a:t>
            </a:r>
            <a:r>
              <a:rPr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instrucțiunile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SELECT nu pot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folosi clauzele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INTO: DECLARE cursor_name CURSOR</a:t>
            </a:r>
            <a:r>
              <a:rPr spc="-50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FOR  select_statement</a:t>
            </a:r>
            <a:endParaRPr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81380">
              <a:lnSpc>
                <a:spcPct val="100000"/>
              </a:lnSpc>
              <a:spcBef>
                <a:spcPts val="365"/>
              </a:spcBef>
            </a:pP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pc="-3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după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declararea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clauzelor și a condițiilor</a:t>
            </a:r>
            <a:endParaRPr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81380">
              <a:lnSpc>
                <a:spcPct val="100000"/>
              </a:lnSpc>
              <a:spcBef>
                <a:spcPts val="229"/>
              </a:spcBef>
            </a:pP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pc="-3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înainte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declararea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handle-urilor</a:t>
            </a:r>
            <a:endParaRPr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949960" indent="-343535">
              <a:lnSpc>
                <a:spcPct val="100000"/>
              </a:lnSpc>
              <a:spcBef>
                <a:spcPts val="350"/>
              </a:spcBef>
              <a:buClr>
                <a:srgbClr val="1CACE3"/>
              </a:buClr>
              <a:buAutoNum type="alphaLcParenR" startAt="2"/>
              <a:tabLst>
                <a:tab pos="949960" algn="l"/>
                <a:tab pos="950594" algn="l"/>
              </a:tabLst>
            </a:pP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deschiderea: OPEN</a:t>
            </a:r>
            <a:r>
              <a:rPr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cursor_name</a:t>
            </a:r>
            <a:endParaRPr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949960" indent="-343535">
              <a:lnSpc>
                <a:spcPct val="100000"/>
              </a:lnSpc>
              <a:spcBef>
                <a:spcPts val="300"/>
              </a:spcBef>
              <a:buClr>
                <a:srgbClr val="1CACE3"/>
              </a:buClr>
              <a:buAutoNum type="alphaLcParenR" startAt="2"/>
              <a:tabLst>
                <a:tab pos="949960" algn="l"/>
                <a:tab pos="950594" algn="l"/>
              </a:tabLst>
            </a:pP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parcurgerea: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FETCH [[NEXT] FROM] cursor_name INTO variable_name [, variable_name]</a:t>
            </a:r>
            <a:r>
              <a:rPr spc="-8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...</a:t>
            </a:r>
            <a:endParaRPr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949960" indent="-343535">
              <a:lnSpc>
                <a:spcPct val="100000"/>
              </a:lnSpc>
              <a:spcBef>
                <a:spcPts val="300"/>
              </a:spcBef>
              <a:buClr>
                <a:srgbClr val="1CACE3"/>
              </a:buClr>
              <a:buAutoNum type="alphaLcParenR" startAt="2"/>
              <a:tabLst>
                <a:tab pos="949960" algn="l"/>
                <a:tab pos="950594" algn="l"/>
              </a:tabLst>
            </a:pP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închiderea: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CLOSE</a:t>
            </a:r>
            <a:r>
              <a:rPr spc="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cursor_name</a:t>
            </a:r>
            <a:endParaRPr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07033"/>
            <a:ext cx="115036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FF0000"/>
                </a:solidFill>
              </a:rPr>
              <a:t>Instrucțiuni </a:t>
            </a:r>
            <a:r>
              <a:rPr b="1" spc="-15" dirty="0">
                <a:solidFill>
                  <a:srgbClr val="FF0000"/>
                </a:solidFill>
              </a:rPr>
              <a:t>pentru Controlul </a:t>
            </a:r>
            <a:r>
              <a:rPr b="1" spc="-15" dirty="0" err="1">
                <a:solidFill>
                  <a:srgbClr val="FF0000"/>
                </a:solidFill>
              </a:rPr>
              <a:t>Fluxului</a:t>
            </a:r>
            <a:r>
              <a:rPr b="1" spc="65" dirty="0">
                <a:solidFill>
                  <a:srgbClr val="FF0000"/>
                </a:solidFill>
              </a:rPr>
              <a:t> </a:t>
            </a:r>
            <a:r>
              <a:rPr b="1" spc="-30" dirty="0" smtClean="0">
                <a:solidFill>
                  <a:srgbClr val="FF0000"/>
                </a:solidFill>
              </a:rPr>
              <a:t>(</a:t>
            </a:r>
            <a:r>
              <a:rPr lang="en-US" b="1" spc="-30" dirty="0" err="1" smtClean="0">
                <a:solidFill>
                  <a:srgbClr val="FF0000"/>
                </a:solidFill>
              </a:rPr>
              <a:t>continuare</a:t>
            </a:r>
            <a:r>
              <a:rPr b="1" spc="-30" dirty="0" smtClean="0">
                <a:solidFill>
                  <a:srgbClr val="FF0000"/>
                </a:solidFill>
              </a:rPr>
              <a:t>)</a:t>
            </a:r>
            <a:endParaRPr b="1" spc="-3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2223896"/>
            <a:ext cx="11606403" cy="424090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30"/>
              </a:spcBef>
              <a:buClr>
                <a:srgbClr val="27CED6"/>
              </a:buClr>
              <a:buFont typeface="Wingdings"/>
              <a:buChar char=""/>
              <a:tabLst>
                <a:tab pos="268605" algn="l"/>
                <a:tab pos="269240" algn="l"/>
              </a:tabLst>
            </a:pP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proprietățile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ACID – MySQL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sistem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2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gestiune pentru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baze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2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</a:t>
            </a:r>
            <a:r>
              <a:rPr sz="2200" spc="16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tranzacțional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marR="165100" lvl="1" indent="-247650">
              <a:lnSpc>
                <a:spcPct val="100000"/>
              </a:lnSpc>
              <a:spcBef>
                <a:spcPts val="30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tomicitate: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tranzacție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trebuie să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poată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executată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complet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 deloc;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astfel,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dacă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una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dintre  operațiile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sale eșuează, se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restaurează starea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anterioară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prin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folosirea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unor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zone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memorie tampon 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sunt plasate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modificările</a:t>
            </a:r>
            <a:r>
              <a:rPr sz="2000" spc="5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temporare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marR="5080" lvl="1" indent="-247650">
              <a:lnSpc>
                <a:spcPct val="100000"/>
              </a:lnSpc>
              <a:spcBef>
                <a:spcPts val="30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oerență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baza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trebuie să se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găseacă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niciodată într-o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stare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aferentă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unei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execuții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parțiale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 unei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tranzacții,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fapt realizat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prin blocarea obiectelor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până în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momentul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s-au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realizat</a:t>
            </a:r>
            <a:r>
              <a:rPr sz="2000" spc="204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modificările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marR="864235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zolare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fiecare tranzacție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dispune 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propriul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său spațiu de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lucru,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autonom și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independent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 celelalte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tranzacții,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printr-un mecanism de blocare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nivel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înregistrare</a:t>
            </a:r>
            <a:r>
              <a:rPr sz="2000" spc="10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(costisitor)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urabilitate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rezultatele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unei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tranzacții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trebuie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persistente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chiar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și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cazul producerii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000" spc="18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erori,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>
              <a:lnSpc>
                <a:spcPct val="100000"/>
              </a:lnSpc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prin intermediul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unor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jurnale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consemnează operațiile</a:t>
            </a:r>
            <a:r>
              <a:rPr sz="2000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realizate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07033"/>
            <a:ext cx="822706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FF0000"/>
                </a:solidFill>
              </a:rPr>
              <a:t>Gestiunea</a:t>
            </a:r>
            <a:r>
              <a:rPr b="1" spc="-70" dirty="0">
                <a:solidFill>
                  <a:srgbClr val="FF0000"/>
                </a:solidFill>
              </a:rPr>
              <a:t> </a:t>
            </a:r>
            <a:r>
              <a:rPr b="1" spc="-35" dirty="0">
                <a:solidFill>
                  <a:srgbClr val="FF0000"/>
                </a:solidFill>
              </a:rPr>
              <a:t>Tranzacțiilor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1400" y="1219200"/>
            <a:ext cx="8111490" cy="5015476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START</a:t>
            </a:r>
            <a:r>
              <a:rPr sz="14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TRANSACTION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39420">
              <a:lnSpc>
                <a:spcPct val="100000"/>
              </a:lnSpc>
              <a:spcBef>
                <a:spcPts val="305"/>
              </a:spcBef>
            </a:pPr>
            <a:r>
              <a:rPr sz="14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[transaction_characteristic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[, transaction_characteristic]</a:t>
            </a:r>
            <a:r>
              <a:rPr sz="14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...]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39420" marR="5109845" indent="-426720">
              <a:lnSpc>
                <a:spcPct val="117900"/>
              </a:lnSpc>
            </a:pP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transaction_characteristic:  WITH CONSISTENT</a:t>
            </a:r>
            <a:r>
              <a:rPr sz="1400" b="1" spc="-5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SNAPSHOT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26060">
              <a:lnSpc>
                <a:spcPct val="100000"/>
              </a:lnSpc>
              <a:spcBef>
                <a:spcPts val="300"/>
              </a:spcBef>
            </a:pPr>
            <a:r>
              <a:rPr sz="1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READ</a:t>
            </a:r>
            <a:r>
              <a:rPr sz="14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WRITE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26060">
              <a:lnSpc>
                <a:spcPct val="100000"/>
              </a:lnSpc>
              <a:spcBef>
                <a:spcPts val="300"/>
              </a:spcBef>
            </a:pPr>
            <a:r>
              <a:rPr sz="1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READ</a:t>
            </a:r>
            <a:r>
              <a:rPr sz="14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ONLY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BEGIN</a:t>
            </a:r>
            <a:r>
              <a:rPr sz="14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[WORK]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2700" marR="3088640">
              <a:lnSpc>
                <a:spcPct val="117900"/>
              </a:lnSpc>
            </a:pP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COMMIT [WORK] [AND [NO] </a:t>
            </a:r>
            <a:r>
              <a:rPr sz="14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CHAIN]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[[NO] </a:t>
            </a:r>
            <a:r>
              <a:rPr sz="14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RELEASE] 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ROLLBACK </a:t>
            </a:r>
            <a:r>
              <a:rPr sz="14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[WORK]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[AND [NO] CHAIN] [[NO]</a:t>
            </a:r>
            <a:r>
              <a:rPr sz="1400" b="1" spc="-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RELEASE]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SET autocommit </a:t>
            </a:r>
            <a:r>
              <a:rPr sz="1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{0 </a:t>
            </a:r>
            <a:r>
              <a:rPr sz="1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sz="1400" b="1" spc="-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1}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16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începerea</a:t>
            </a:r>
            <a:r>
              <a:rPr sz="1600" b="1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unei</a:t>
            </a:r>
            <a:r>
              <a:rPr sz="1600" b="1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tranzacții: </a:t>
            </a:r>
            <a:r>
              <a:rPr sz="16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START</a:t>
            </a:r>
            <a:r>
              <a:rPr sz="1600" b="1" spc="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TRANSACTION</a:t>
            </a:r>
            <a:r>
              <a:rPr sz="1600" b="1" spc="-56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 BEGIN</a:t>
            </a:r>
            <a:r>
              <a:rPr sz="1600" b="1" spc="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[WORK]</a:t>
            </a:r>
            <a:r>
              <a:rPr sz="1600" b="1" spc="-58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sz="1600" b="1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modul</a:t>
            </a:r>
            <a:r>
              <a:rPr sz="1600" b="1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AUTOCOMMIT</a:t>
            </a:r>
            <a:endParaRPr sz="1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>
              <a:lnSpc>
                <a:spcPct val="100000"/>
              </a:lnSpc>
              <a:spcBef>
                <a:spcPts val="70"/>
              </a:spcBef>
            </a:pPr>
            <a:r>
              <a:rPr sz="16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este</a:t>
            </a:r>
            <a:r>
              <a:rPr sz="1600" b="1" spc="-9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dezactivat</a:t>
            </a:r>
            <a:endParaRPr sz="1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229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16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terminarea unei tranzacții: </a:t>
            </a:r>
            <a:r>
              <a:rPr sz="16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COMMIT</a:t>
            </a:r>
            <a:r>
              <a:rPr sz="1600" b="1" spc="-55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 </a:t>
            </a:r>
            <a:r>
              <a:rPr sz="16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ROLLBACK</a:t>
            </a:r>
            <a:endParaRPr sz="1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!!! Nu se pot </a:t>
            </a:r>
            <a:r>
              <a:rPr sz="18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realiza tranzacții</a:t>
            </a:r>
            <a:r>
              <a:rPr sz="1800" b="1" spc="-6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imbricate</a:t>
            </a:r>
            <a:endParaRPr sz="1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0" y="685800"/>
            <a:ext cx="105892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FF0000"/>
                </a:solidFill>
              </a:rPr>
              <a:t>Gestiunea </a:t>
            </a:r>
            <a:r>
              <a:rPr b="1" spc="-35" dirty="0" err="1">
                <a:solidFill>
                  <a:srgbClr val="FF0000"/>
                </a:solidFill>
              </a:rPr>
              <a:t>Tranzacțiilor</a:t>
            </a:r>
            <a:r>
              <a:rPr b="1" spc="-50" dirty="0">
                <a:solidFill>
                  <a:srgbClr val="FF0000"/>
                </a:solidFill>
              </a:rPr>
              <a:t> </a:t>
            </a:r>
            <a:r>
              <a:rPr b="1" spc="-30" dirty="0" smtClean="0">
                <a:solidFill>
                  <a:srgbClr val="FF0000"/>
                </a:solidFill>
              </a:rPr>
              <a:t>(</a:t>
            </a:r>
            <a:r>
              <a:rPr lang="en-US" b="1" spc="-30" dirty="0" err="1" smtClean="0">
                <a:solidFill>
                  <a:srgbClr val="FF0000"/>
                </a:solidFill>
              </a:rPr>
              <a:t>continuare</a:t>
            </a:r>
            <a:r>
              <a:rPr b="1" spc="-30" dirty="0" smtClean="0">
                <a:solidFill>
                  <a:srgbClr val="FF0000"/>
                </a:solidFill>
              </a:rPr>
              <a:t>)</a:t>
            </a:r>
            <a:endParaRPr b="1" spc="-30" dirty="0">
              <a:solidFill>
                <a:srgbClr val="FF000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8600" y="1295400"/>
            <a:ext cx="3124200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295400"/>
            <a:ext cx="11099165" cy="5357236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68605" marR="5080" indent="-256540">
              <a:lnSpc>
                <a:spcPts val="2160"/>
              </a:lnSpc>
              <a:spcBef>
                <a:spcPts val="375"/>
              </a:spcBef>
              <a:buClr>
                <a:srgbClr val="27CED6"/>
              </a:buClr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clauza </a:t>
            </a:r>
            <a:r>
              <a:rPr sz="16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AND [NO] CHAIN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indică dacă se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realiza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încă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tranzacție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 același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nivel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izolare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după</a:t>
            </a:r>
            <a:r>
              <a:rPr sz="2000" spc="-3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ce 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tranzacția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curentă este terminată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prin </a:t>
            </a:r>
            <a:r>
              <a:rPr sz="16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COMMIT</a:t>
            </a:r>
            <a:r>
              <a:rPr sz="1600" spc="-56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 </a:t>
            </a:r>
            <a:r>
              <a:rPr sz="16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ROLLBACK</a:t>
            </a:r>
            <a:endParaRPr sz="1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ts val="2280"/>
              </a:lnSpc>
              <a:spcBef>
                <a:spcPts val="30"/>
              </a:spcBef>
              <a:buClr>
                <a:srgbClr val="27CED6"/>
              </a:buClr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clauza </a:t>
            </a:r>
            <a:r>
              <a:rPr sz="16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[NO] RELEASE</a:t>
            </a:r>
            <a:r>
              <a:rPr sz="1600" spc="-35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indică dacă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dorește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deconectarea sesiunii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curente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după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operațiile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</a:p>
          <a:p>
            <a:pPr marL="268605">
              <a:lnSpc>
                <a:spcPts val="2280"/>
              </a:lnSpc>
            </a:pPr>
            <a:r>
              <a:rPr sz="16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COMMIT</a:t>
            </a:r>
            <a:r>
              <a:rPr sz="1600" spc="-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 </a:t>
            </a:r>
            <a:r>
              <a:rPr sz="16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ROLLBACK</a:t>
            </a:r>
            <a:endParaRPr sz="1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spcBef>
                <a:spcPts val="60"/>
              </a:spcBef>
              <a:buClr>
                <a:srgbClr val="27CED6"/>
              </a:buClr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clauza </a:t>
            </a:r>
            <a:r>
              <a:rPr sz="16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WITH CONSISTENT SNAPSHOT</a:t>
            </a:r>
            <a:r>
              <a:rPr sz="1600" spc="-3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realizează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citire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consistentă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dacă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nivelul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izolare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permite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marR="412750" indent="-256540">
              <a:lnSpc>
                <a:spcPts val="2180"/>
              </a:lnSpc>
              <a:spcBef>
                <a:spcPts val="290"/>
              </a:spcBef>
              <a:buClr>
                <a:srgbClr val="27CED6"/>
              </a:buClr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clauza </a:t>
            </a:r>
            <a:r>
              <a:rPr sz="16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READ WRITE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(implicit)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permite tranzacției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să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realizeze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modificare sau să obțină drepturi de  blocare asupra tabelelor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bazei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000" spc="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marR="509905" indent="-256540">
              <a:lnSpc>
                <a:spcPts val="2160"/>
              </a:lnSpc>
              <a:spcBef>
                <a:spcPts val="300"/>
              </a:spcBef>
              <a:buClr>
                <a:srgbClr val="27CED6"/>
              </a:buClr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clauza </a:t>
            </a:r>
            <a:r>
              <a:rPr sz="16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READ ONLY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restricționează tranzacția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la 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modifica sau de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 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obține drepturi de blocare  asupra tabelelor tranzacționale sau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non-tranzacționale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accesibile de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nivelul altor</a:t>
            </a:r>
            <a:r>
              <a:rPr sz="2000" spc="1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tranzacții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27CED6"/>
              </a:buClr>
              <a:buFont typeface="Arial"/>
              <a:buChar char="•"/>
            </a:pPr>
            <a:endParaRPr sz="215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buClr>
                <a:srgbClr val="27CED6"/>
              </a:buClr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punctele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salvare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sz="2000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eng.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savepoints)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împărțirea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unei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tranzacții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 mai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multe</a:t>
            </a:r>
            <a:r>
              <a:rPr sz="2000" spc="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zone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9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rețin stări</a:t>
            </a:r>
            <a:r>
              <a:rPr sz="1800" spc="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intermediare</a:t>
            </a:r>
            <a:endParaRPr sz="1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8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16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SAVEPOINT identifier; </a:t>
            </a:r>
            <a:r>
              <a:rPr sz="1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sz="16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RELEASE SAVEPOINT</a:t>
            </a:r>
            <a:r>
              <a:rPr sz="1600" spc="-434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identifier;</a:t>
            </a:r>
            <a:endParaRPr sz="1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marR="784225" lvl="1" indent="-247650">
              <a:lnSpc>
                <a:spcPts val="1939"/>
              </a:lnSpc>
              <a:spcBef>
                <a:spcPts val="334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16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ROLLBACK [WORK] TO [SAVEPOINT] identifier; </a:t>
            </a:r>
            <a:r>
              <a:rPr sz="1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revenirea </a:t>
            </a: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sz="18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starea </a:t>
            </a: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anterioară, </a:t>
            </a: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dar </a:t>
            </a:r>
            <a:r>
              <a:rPr sz="1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pierderea  </a:t>
            </a:r>
            <a:r>
              <a:rPr sz="18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modificărilor</a:t>
            </a:r>
            <a:r>
              <a:rPr sz="18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8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intermediare</a:t>
            </a:r>
            <a:endParaRPr sz="1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" y="609600"/>
            <a:ext cx="83032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FF0000"/>
                </a:solidFill>
              </a:rPr>
              <a:t>Gestiunea </a:t>
            </a:r>
            <a:r>
              <a:rPr b="1" spc="-35" dirty="0" err="1">
                <a:solidFill>
                  <a:srgbClr val="FF0000"/>
                </a:solidFill>
              </a:rPr>
              <a:t>Tranzacțiilor</a:t>
            </a:r>
            <a:r>
              <a:rPr b="1" spc="-50" dirty="0">
                <a:solidFill>
                  <a:srgbClr val="FF0000"/>
                </a:solidFill>
              </a:rPr>
              <a:t> </a:t>
            </a:r>
            <a:r>
              <a:rPr b="1" spc="-30" dirty="0" smtClean="0">
                <a:solidFill>
                  <a:srgbClr val="FF0000"/>
                </a:solidFill>
              </a:rPr>
              <a:t>(</a:t>
            </a:r>
            <a:r>
              <a:rPr lang="en-US" b="1" spc="-30" dirty="0" err="1" smtClean="0">
                <a:solidFill>
                  <a:srgbClr val="FF0000"/>
                </a:solidFill>
              </a:rPr>
              <a:t>continuare</a:t>
            </a:r>
            <a:r>
              <a:rPr b="1" spc="-30" dirty="0" smtClean="0">
                <a:solidFill>
                  <a:srgbClr val="FF0000"/>
                </a:solidFill>
              </a:rPr>
              <a:t>)</a:t>
            </a:r>
            <a:endParaRPr b="1" spc="-3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371600"/>
            <a:ext cx="10461625" cy="4969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ts val="2250"/>
              </a:lnSpc>
              <a:spcBef>
                <a:spcPts val="95"/>
              </a:spcBef>
              <a:buClr>
                <a:srgbClr val="27CED6"/>
              </a:buClr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19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controlul </a:t>
            </a:r>
            <a:r>
              <a:rPr sz="19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comportamentului tranzacțional </a:t>
            </a:r>
            <a:r>
              <a:rPr sz="19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19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variabile </a:t>
            </a:r>
            <a:r>
              <a:rPr sz="19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1900" b="1" spc="8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9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sistem</a:t>
            </a:r>
            <a:endParaRPr sz="19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ts val="1770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15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AUTOCOMMIT</a:t>
            </a:r>
            <a:r>
              <a:rPr sz="1500" b="1" spc="-56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15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momentul </a:t>
            </a:r>
            <a:r>
              <a:rPr sz="15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sz="15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</a:t>
            </a:r>
            <a:r>
              <a:rPr sz="15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sunt </a:t>
            </a:r>
            <a:r>
              <a:rPr sz="15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executate </a:t>
            </a:r>
            <a:r>
              <a:rPr sz="15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instrucțiunile</a:t>
            </a:r>
            <a:endParaRPr sz="15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26769" lvl="2" indent="-219710">
              <a:lnSpc>
                <a:spcPts val="1555"/>
              </a:lnSpc>
              <a:spcBef>
                <a:spcPts val="5"/>
              </a:spcBef>
              <a:buClr>
                <a:srgbClr val="1CACE3"/>
              </a:buClr>
              <a:buFont typeface="Courier New"/>
              <a:buChar char="o"/>
              <a:tabLst>
                <a:tab pos="826769" algn="l"/>
              </a:tabLst>
            </a:pPr>
            <a:r>
              <a:rPr sz="13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 (implicit) –</a:t>
            </a:r>
            <a:r>
              <a:rPr sz="1300" b="1" spc="5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3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imediat</a:t>
            </a:r>
            <a:endParaRPr sz="13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26769" lvl="2" indent="-219710">
              <a:lnSpc>
                <a:spcPts val="1510"/>
              </a:lnSpc>
              <a:buClr>
                <a:srgbClr val="1CACE3"/>
              </a:buClr>
              <a:buFont typeface="Courier New"/>
              <a:buChar char="o"/>
              <a:tabLst>
                <a:tab pos="826769" algn="l"/>
              </a:tabLst>
            </a:pPr>
            <a:r>
              <a:rPr sz="13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0 – atunci când se </a:t>
            </a:r>
            <a:r>
              <a:rPr sz="13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execută </a:t>
            </a:r>
            <a:r>
              <a:rPr sz="13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una </a:t>
            </a:r>
            <a:r>
              <a:rPr sz="13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dintre </a:t>
            </a:r>
            <a:r>
              <a:rPr sz="13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instrucțiunile COMMIT </a:t>
            </a:r>
            <a:r>
              <a:rPr sz="13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sz="1300" b="1" spc="2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3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ROLLBACK</a:t>
            </a:r>
            <a:endParaRPr sz="13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ts val="1755"/>
              </a:lnSpc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15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TRANSACTION ISOLATION</a:t>
            </a:r>
            <a:r>
              <a:rPr sz="15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LEVEL</a:t>
            </a:r>
            <a:endParaRPr sz="15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26769" lvl="2" indent="-219710">
              <a:lnSpc>
                <a:spcPts val="1555"/>
              </a:lnSpc>
              <a:spcBef>
                <a:spcPts val="20"/>
              </a:spcBef>
              <a:buClr>
                <a:srgbClr val="1CACE3"/>
              </a:buClr>
              <a:buChar char="o"/>
              <a:tabLst>
                <a:tab pos="826769" algn="l"/>
              </a:tabLst>
            </a:pPr>
            <a:r>
              <a:rPr sz="13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READ </a:t>
            </a:r>
            <a:r>
              <a:rPr sz="13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UNCOMMITTED</a:t>
            </a:r>
            <a:r>
              <a:rPr sz="1300" b="1" spc="-2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3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modificări </a:t>
            </a:r>
            <a:r>
              <a:rPr sz="13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nesalvate </a:t>
            </a:r>
            <a:r>
              <a:rPr sz="13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13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alte tranzacții (vulnerabilitate </a:t>
            </a:r>
            <a:r>
              <a:rPr sz="13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sz="13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 </a:t>
            </a:r>
            <a:r>
              <a:rPr sz="13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fantomă </a:t>
            </a:r>
            <a:r>
              <a:rPr sz="13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 citiri repetabile)</a:t>
            </a:r>
            <a:endParaRPr sz="13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26769" lvl="2" indent="-219710">
              <a:lnSpc>
                <a:spcPts val="1550"/>
              </a:lnSpc>
              <a:buClr>
                <a:srgbClr val="1CACE3"/>
              </a:buClr>
              <a:buChar char="o"/>
              <a:tabLst>
                <a:tab pos="826769" algn="l"/>
              </a:tabLst>
            </a:pPr>
            <a:r>
              <a:rPr sz="13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READ COMMITTED</a:t>
            </a:r>
            <a:r>
              <a:rPr sz="1300" b="1" spc="-3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3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sz="13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 </a:t>
            </a:r>
            <a:r>
              <a:rPr sz="13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stocate </a:t>
            </a:r>
            <a:r>
              <a:rPr sz="13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 discul local de alte </a:t>
            </a:r>
            <a:r>
              <a:rPr sz="13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tranzacții (problemă </a:t>
            </a:r>
            <a:r>
              <a:rPr sz="13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 citirile irepetabile)</a:t>
            </a:r>
            <a:endParaRPr sz="13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26769" lvl="2" indent="-219710">
              <a:lnSpc>
                <a:spcPts val="1550"/>
              </a:lnSpc>
              <a:buClr>
                <a:srgbClr val="1CACE3"/>
              </a:buClr>
              <a:buChar char="o"/>
              <a:tabLst>
                <a:tab pos="826769" algn="l"/>
              </a:tabLst>
            </a:pPr>
            <a:r>
              <a:rPr sz="13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REPEATABLE READ (implicit) – </a:t>
            </a:r>
            <a:r>
              <a:rPr sz="13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datele modificate </a:t>
            </a:r>
            <a:r>
              <a:rPr sz="13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13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alte </a:t>
            </a:r>
            <a:r>
              <a:rPr sz="13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tranzacții </a:t>
            </a:r>
            <a:r>
              <a:rPr sz="13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sunt </a:t>
            </a:r>
            <a:r>
              <a:rPr sz="13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disponibile numai după ce </a:t>
            </a:r>
            <a:r>
              <a:rPr sz="1300" b="1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s-a </a:t>
            </a:r>
            <a:r>
              <a:rPr sz="13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terminat și </a:t>
            </a:r>
            <a:r>
              <a:rPr sz="13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tranzacția</a:t>
            </a:r>
            <a:r>
              <a:rPr sz="1300" b="1" spc="-7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3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curentă</a:t>
            </a:r>
            <a:endParaRPr sz="13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26769" lvl="2" indent="-219710">
              <a:lnSpc>
                <a:spcPts val="1555"/>
              </a:lnSpc>
              <a:buClr>
                <a:srgbClr val="1CACE3"/>
              </a:buClr>
              <a:buChar char="o"/>
              <a:tabLst>
                <a:tab pos="826769" algn="l"/>
              </a:tabLst>
            </a:pPr>
            <a:r>
              <a:rPr sz="13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SERIALIZABLE – tranzacțiile </a:t>
            </a:r>
            <a:r>
              <a:rPr sz="13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concurente sunt </a:t>
            </a:r>
            <a:r>
              <a:rPr sz="13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tratate </a:t>
            </a:r>
            <a:r>
              <a:rPr sz="13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secvențial, </a:t>
            </a:r>
            <a:r>
              <a:rPr sz="13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datele </a:t>
            </a:r>
            <a:r>
              <a:rPr sz="13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obținute fiind cele reale, de pe discul</a:t>
            </a:r>
            <a:r>
              <a:rPr sz="1300" b="1" spc="-19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3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local</a:t>
            </a:r>
            <a:endParaRPr sz="13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00000"/>
              </a:lnSpc>
              <a:spcBef>
                <a:spcPts val="50"/>
              </a:spcBef>
              <a:buClr>
                <a:srgbClr val="1CACE3"/>
              </a:buClr>
              <a:buFont typeface="Courier New"/>
              <a:buChar char="o"/>
            </a:pPr>
            <a:endParaRPr sz="165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ts val="2260"/>
              </a:lnSpc>
              <a:buClr>
                <a:srgbClr val="27CED6"/>
              </a:buClr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19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pseudo-tranzacții </a:t>
            </a:r>
            <a:r>
              <a:rPr sz="19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realizate </a:t>
            </a:r>
            <a:r>
              <a:rPr sz="19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prin blocarea </a:t>
            </a:r>
            <a:r>
              <a:rPr sz="19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privilegiilor </a:t>
            </a:r>
            <a:r>
              <a:rPr sz="19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(citire, scriere) la </a:t>
            </a:r>
            <a:r>
              <a:rPr sz="19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nivel </a:t>
            </a:r>
            <a:r>
              <a:rPr sz="19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tabelă, </a:t>
            </a:r>
            <a:r>
              <a:rPr sz="19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pagină,</a:t>
            </a:r>
            <a:r>
              <a:rPr sz="1900" b="1" spc="38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9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înregistare</a:t>
            </a:r>
            <a:endParaRPr sz="19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1639"/>
              </a:lnSpc>
            </a:pP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LOCK</a:t>
            </a:r>
            <a:r>
              <a:rPr sz="14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TABLES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39420">
              <a:lnSpc>
                <a:spcPts val="1645"/>
              </a:lnSpc>
            </a:pP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table_name [[AS] alias]</a:t>
            </a:r>
            <a:r>
              <a:rPr sz="1400" b="1" spc="-5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lock_type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39420">
              <a:lnSpc>
                <a:spcPts val="1660"/>
              </a:lnSpc>
            </a:pPr>
            <a:r>
              <a:rPr sz="1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[, </a:t>
            </a:r>
            <a:r>
              <a:rPr sz="14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table_name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[[AS] </a:t>
            </a:r>
            <a:r>
              <a:rPr sz="14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alias] lock_type]</a:t>
            </a:r>
            <a:r>
              <a:rPr sz="1400" b="1" spc="-4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...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1660"/>
              </a:lnSpc>
            </a:pP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lock_type: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439420">
              <a:lnSpc>
                <a:spcPts val="1645"/>
              </a:lnSpc>
            </a:pP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READ</a:t>
            </a:r>
            <a:r>
              <a:rPr sz="14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[LOCAL]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25425">
              <a:lnSpc>
                <a:spcPts val="1660"/>
              </a:lnSpc>
            </a:pPr>
            <a:r>
              <a:rPr sz="1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| </a:t>
            </a: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[LOW_PRIORITY] WRITE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5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UNLOCK</a:t>
            </a:r>
            <a:r>
              <a:rPr sz="1400" b="1" spc="-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TABLES</a:t>
            </a:r>
            <a:endParaRPr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1089406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FF0000"/>
                </a:solidFill>
              </a:rPr>
              <a:t>Gestiunea </a:t>
            </a:r>
            <a:r>
              <a:rPr b="1" spc="-35" dirty="0" err="1">
                <a:solidFill>
                  <a:srgbClr val="FF0000"/>
                </a:solidFill>
              </a:rPr>
              <a:t>Tranzacțiilor</a:t>
            </a:r>
            <a:r>
              <a:rPr b="1" spc="-50" dirty="0">
                <a:solidFill>
                  <a:srgbClr val="FF0000"/>
                </a:solidFill>
              </a:rPr>
              <a:t> </a:t>
            </a:r>
            <a:r>
              <a:rPr b="1" spc="-30" dirty="0" smtClean="0">
                <a:solidFill>
                  <a:srgbClr val="FF0000"/>
                </a:solidFill>
              </a:rPr>
              <a:t>(</a:t>
            </a:r>
            <a:r>
              <a:rPr lang="en-US" b="1" spc="-30" dirty="0" err="1" smtClean="0">
                <a:solidFill>
                  <a:srgbClr val="FF0000"/>
                </a:solidFill>
              </a:rPr>
              <a:t>continuare</a:t>
            </a:r>
            <a:r>
              <a:rPr b="1" spc="-30" dirty="0" smtClean="0">
                <a:solidFill>
                  <a:srgbClr val="FF0000"/>
                </a:solidFill>
              </a:rPr>
              <a:t>)</a:t>
            </a:r>
            <a:endParaRPr b="1" spc="-3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2226272"/>
            <a:ext cx="8345932" cy="3051092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20"/>
              </a:spcBef>
              <a:buClr>
                <a:srgbClr val="27CED6"/>
              </a:buClr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comentarii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280"/>
              </a:spcBef>
              <a:buClr>
                <a:srgbClr val="2583C5"/>
              </a:buClr>
              <a:buFont typeface="Arial"/>
              <a:buChar char="•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linie: #,</a:t>
            </a:r>
            <a:r>
              <a:rPr sz="2000" b="1" spc="4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--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Arial"/>
              <a:buChar char="•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pe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mai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multe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linii: /*</a:t>
            </a:r>
            <a:r>
              <a:rPr sz="2000" b="1" spc="7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*/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2583C5"/>
              </a:buClr>
              <a:buFont typeface="Arial"/>
              <a:buChar char="•"/>
            </a:pP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buClr>
                <a:srgbClr val="27CED6"/>
              </a:buClr>
              <a:buFont typeface="Arial"/>
              <a:buChar char="•"/>
              <a:tabLst>
                <a:tab pos="268605" algn="l"/>
                <a:tab pos="26924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script-uri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specifice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lvl="1" indent="-247650">
              <a:lnSpc>
                <a:spcPct val="100000"/>
              </a:lnSpc>
              <a:spcBef>
                <a:spcPts val="309"/>
              </a:spcBef>
              <a:buClr>
                <a:srgbClr val="2583C5"/>
              </a:buClr>
              <a:buFont typeface="Arial"/>
              <a:buChar char="•"/>
              <a:tabLst>
                <a:tab pos="561340" algn="l"/>
                <a:tab pos="561975" algn="l"/>
              </a:tabLst>
            </a:pP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operatorul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000" b="1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indirectare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314325">
              <a:lnSpc>
                <a:spcPct val="100000"/>
              </a:lnSpc>
              <a:spcBef>
                <a:spcPts val="235"/>
              </a:spcBef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mysql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-h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host -u user -p &lt;</a:t>
            </a:r>
            <a:r>
              <a:rPr sz="2000" b="1" spc="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filename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314325" marR="1351915" lvl="1">
              <a:lnSpc>
                <a:spcPct val="113799"/>
              </a:lnSpc>
              <a:spcBef>
                <a:spcPts val="40"/>
              </a:spcBef>
              <a:buClr>
                <a:srgbClr val="2583C5"/>
              </a:buClr>
              <a:buFont typeface="Arial"/>
              <a:buChar char="•"/>
              <a:tabLst>
                <a:tab pos="561340" algn="l"/>
                <a:tab pos="561975" algn="l"/>
              </a:tabLst>
            </a:pP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instrucțiunea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source</a:t>
            </a:r>
            <a:r>
              <a:rPr sz="2000" b="1" spc="-509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\.  mysql&gt; </a:t>
            </a:r>
            <a:r>
              <a:rPr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source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filename;  mysql&gt; \.</a:t>
            </a:r>
            <a:r>
              <a:rPr sz="20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filename</a:t>
            </a:r>
            <a:endParaRPr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07033"/>
            <a:ext cx="100558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Alte elemente </a:t>
            </a:r>
            <a:r>
              <a:rPr b="1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ale limbajului</a:t>
            </a:r>
            <a:r>
              <a:rPr b="1" spc="-2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MySQL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2222226"/>
            <a:ext cx="10250932" cy="3588162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40"/>
              </a:spcBef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relație</a:t>
            </a:r>
            <a:r>
              <a:rPr sz="2200" b="1" spc="3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bine-formată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75030" lvl="1" indent="-515620">
              <a:lnSpc>
                <a:spcPct val="100000"/>
              </a:lnSpc>
              <a:spcBef>
                <a:spcPts val="320"/>
              </a:spcBef>
              <a:buClr>
                <a:srgbClr val="2583C5"/>
              </a:buClr>
              <a:buAutoNum type="arabicPeriod"/>
              <a:tabLst>
                <a:tab pos="875030" algn="l"/>
                <a:tab pos="875665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tabelă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↔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entitate,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definită</a:t>
            </a:r>
            <a:r>
              <a:rPr sz="2000" spc="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complet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75030" lvl="1" indent="-515620">
              <a:lnSpc>
                <a:spcPct val="100000"/>
              </a:lnSpc>
              <a:spcBef>
                <a:spcPts val="290"/>
              </a:spcBef>
              <a:buClr>
                <a:srgbClr val="2583C5"/>
              </a:buClr>
              <a:buAutoNum type="arabicPeriod"/>
              <a:tabLst>
                <a:tab pos="875030" algn="l"/>
                <a:tab pos="87566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redundanță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minimă și</a:t>
            </a:r>
            <a:r>
              <a:rPr sz="20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controlată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75030" lvl="1" indent="-51562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AutoNum type="arabicPeriod"/>
              <a:tabLst>
                <a:tab pos="875030" algn="l"/>
                <a:tab pos="87566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atribute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non-prime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dependente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doar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cheia</a:t>
            </a:r>
            <a:r>
              <a:rPr sz="2000" spc="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primară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75030" lvl="1" indent="-51562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AutoNum type="arabicPeriod"/>
              <a:tabLst>
                <a:tab pos="875030" algn="l"/>
                <a:tab pos="875665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integritatea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și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consistența</a:t>
            </a:r>
            <a:r>
              <a:rPr sz="2000" spc="5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datelor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2583C5"/>
              </a:buClr>
              <a:buFont typeface="Calibri"/>
              <a:buAutoNum type="arabicPeriod"/>
            </a:pPr>
            <a:endParaRPr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68605" indent="-256540">
              <a:lnSpc>
                <a:spcPct val="100000"/>
              </a:lnSpc>
              <a:buClr>
                <a:srgbClr val="27CED6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dependențe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funcționale </a:t>
            </a:r>
            <a:r>
              <a:rPr sz="2200" b="1" spc="-4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X→Y: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valoarea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lui X </a:t>
            </a: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determină </a:t>
            </a:r>
            <a:r>
              <a:rPr sz="2200" b="1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valoarea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lui</a:t>
            </a:r>
            <a:r>
              <a:rPr sz="2200" b="1" spc="27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Y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indent="-247650">
              <a:lnSpc>
                <a:spcPct val="100000"/>
              </a:lnSpc>
              <a:spcBef>
                <a:spcPts val="29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completă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eliminarea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unui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atribut din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distruge dependența</a:t>
            </a:r>
            <a:r>
              <a:rPr sz="2000" spc="-5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funcțională</a:t>
            </a:r>
          </a:p>
          <a:p>
            <a:pPr marL="561340" indent="-247650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parțială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pot fi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eliminate atribute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din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 cu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pastrarea dependența</a:t>
            </a:r>
            <a:r>
              <a:rPr sz="2000" spc="18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funcțională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561340" indent="-247650">
              <a:lnSpc>
                <a:spcPct val="100000"/>
              </a:lnSpc>
              <a:spcBef>
                <a:spcPts val="315"/>
              </a:spcBef>
              <a:buClr>
                <a:srgbClr val="2583C5"/>
              </a:buClr>
              <a:buFont typeface="Wingdings"/>
              <a:buChar char=""/>
              <a:tabLst>
                <a:tab pos="561340" algn="l"/>
                <a:tab pos="561975" algn="l"/>
              </a:tabLst>
            </a:pPr>
            <a:r>
              <a:rPr sz="20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tranzitivă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sz="2000" spc="-2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exista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Z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non-prim </a:t>
            </a: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astfel </a:t>
            </a: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încât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X→Z </a:t>
            </a: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şi</a:t>
            </a:r>
            <a:r>
              <a:rPr sz="2000" spc="3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Z→Y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624586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5" dirty="0" err="1">
                <a:solidFill>
                  <a:srgbClr val="FF0000"/>
                </a:solidFill>
              </a:rPr>
              <a:t>Normalizarea</a:t>
            </a:r>
            <a:r>
              <a:rPr b="1" spc="-30" dirty="0">
                <a:solidFill>
                  <a:srgbClr val="FF0000"/>
                </a:solidFill>
              </a:rPr>
              <a:t> </a:t>
            </a:r>
            <a:r>
              <a:rPr b="1" spc="-35" dirty="0" smtClean="0">
                <a:solidFill>
                  <a:srgbClr val="FF0000"/>
                </a:solidFill>
              </a:rPr>
              <a:t>(</a:t>
            </a:r>
            <a:r>
              <a:rPr lang="ro-MO" b="1" spc="-35" dirty="0" smtClean="0">
                <a:solidFill>
                  <a:srgbClr val="FF0000"/>
                </a:solidFill>
              </a:rPr>
              <a:t>continuare</a:t>
            </a:r>
            <a:r>
              <a:rPr b="1" spc="-35" dirty="0" smtClean="0">
                <a:solidFill>
                  <a:srgbClr val="FF0000"/>
                </a:solidFill>
              </a:rPr>
              <a:t>)</a:t>
            </a:r>
            <a:endParaRPr b="1" spc="-35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5400" y="3429000"/>
            <a:ext cx="10210800" cy="30437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heavy" spc="-5" dirty="0">
                <a:solidFill>
                  <a:srgbClr val="0000CC"/>
                </a:solidFill>
                <a:uFill>
                  <a:solidFill>
                    <a:srgbClr val="335B74"/>
                  </a:solidFill>
                </a:uFill>
                <a:latin typeface="Arial" pitchFamily="34" charset="0"/>
                <a:cs typeface="Arial" pitchFamily="34" charset="0"/>
              </a:rPr>
              <a:t>gestiune_organizatie</a:t>
            </a:r>
            <a:r>
              <a:rPr sz="16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= {id_proiect,</a:t>
            </a:r>
            <a:r>
              <a:rPr sz="1600" b="1" spc="2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5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nume_proiect</a:t>
            </a:r>
            <a:r>
              <a:rPr sz="1600" b="1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o-MO" sz="1600" b="1" spc="-5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5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id_angajat</a:t>
            </a:r>
            <a:r>
              <a:rPr sz="16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nume_angajat, pozitie_angajat, salariu_tarifar_angajat,</a:t>
            </a:r>
            <a:r>
              <a:rPr sz="1600" b="1" spc="18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b="1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ore_lucrate_angajat}</a:t>
            </a:r>
            <a:endParaRPr sz="1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endParaRPr sz="265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121920">
              <a:lnSpc>
                <a:spcPct val="100000"/>
              </a:lnSpc>
            </a:pPr>
            <a:r>
              <a:rPr sz="2200" b="1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Probleme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378460" indent="-256540">
              <a:lnSpc>
                <a:spcPct val="100000"/>
              </a:lnSpc>
              <a:spcBef>
                <a:spcPts val="300"/>
              </a:spcBef>
              <a:buClr>
                <a:srgbClr val="27CED6"/>
              </a:buClr>
              <a:buFont typeface="Georgia"/>
              <a:buChar char="•"/>
              <a:tabLst>
                <a:tab pos="377825" algn="l"/>
                <a:tab pos="378460" algn="l"/>
              </a:tabLst>
            </a:pP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inconsistența, redundanța</a:t>
            </a:r>
            <a:r>
              <a:rPr sz="2200"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datelor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378460" indent="-256540">
              <a:lnSpc>
                <a:spcPct val="100000"/>
              </a:lnSpc>
              <a:spcBef>
                <a:spcPts val="305"/>
              </a:spcBef>
              <a:buClr>
                <a:srgbClr val="27CED6"/>
              </a:buClr>
              <a:buFont typeface="Georgia"/>
              <a:buChar char="•"/>
              <a:tabLst>
                <a:tab pos="377825" algn="l"/>
                <a:tab pos="378460" algn="l"/>
              </a:tabLst>
            </a:pP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anomalii la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operațiile </a:t>
            </a:r>
            <a:r>
              <a:rPr sz="22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 manipulare a </a:t>
            </a:r>
            <a:r>
              <a:rPr sz="22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datelor</a:t>
            </a:r>
            <a:endParaRPr sz="2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671195" lvl="1" indent="-248285">
              <a:lnSpc>
                <a:spcPct val="100000"/>
              </a:lnSpc>
              <a:spcBef>
                <a:spcPts val="305"/>
              </a:spcBef>
              <a:buClr>
                <a:srgbClr val="2583C5"/>
              </a:buClr>
              <a:buFont typeface="Wingdings"/>
              <a:buChar char=""/>
              <a:tabLst>
                <a:tab pos="671195" algn="l"/>
                <a:tab pos="671830" algn="l"/>
              </a:tabLst>
            </a:pPr>
            <a:r>
              <a:rPr sz="2000"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adăugare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671195" lvl="1" indent="-248285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671195" algn="l"/>
                <a:tab pos="671830" algn="l"/>
              </a:tabLst>
            </a:pPr>
            <a:r>
              <a:rPr sz="2000"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modificare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671195" lvl="1" indent="-248285">
              <a:lnSpc>
                <a:spcPct val="100000"/>
              </a:lnSpc>
              <a:spcBef>
                <a:spcPts val="300"/>
              </a:spcBef>
              <a:buClr>
                <a:srgbClr val="2583C5"/>
              </a:buClr>
              <a:buFont typeface="Wingdings"/>
              <a:buChar char=""/>
              <a:tabLst>
                <a:tab pos="671195" algn="l"/>
                <a:tab pos="671830" algn="l"/>
              </a:tabLst>
            </a:pPr>
            <a:r>
              <a:rPr sz="2000" spc="-1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ștergere</a:t>
            </a:r>
            <a:endParaRPr sz="2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205486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FF0000"/>
                </a:solidFill>
              </a:rPr>
              <a:t>E</a:t>
            </a:r>
            <a:r>
              <a:rPr b="1" spc="-114" dirty="0">
                <a:solidFill>
                  <a:srgbClr val="FF0000"/>
                </a:solidFill>
              </a:rPr>
              <a:t>x</a:t>
            </a:r>
            <a:r>
              <a:rPr b="1" spc="-5" dirty="0">
                <a:solidFill>
                  <a:srgbClr val="FF0000"/>
                </a:solidFill>
              </a:rPr>
              <a:t>emplu</a:t>
            </a:r>
          </a:p>
        </p:txBody>
      </p:sp>
      <p:sp>
        <p:nvSpPr>
          <p:cNvPr id="7" name="object 7"/>
          <p:cNvSpPr/>
          <p:nvPr/>
        </p:nvSpPr>
        <p:spPr>
          <a:xfrm>
            <a:off x="762000" y="2133600"/>
            <a:ext cx="10972800" cy="1162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</TotalTime>
  <Words>7710</Words>
  <Application>Microsoft Office PowerPoint</Application>
  <PresentationFormat>Custom</PresentationFormat>
  <Paragraphs>1121</Paragraphs>
  <Slides>79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Office Theme</vt:lpstr>
      <vt:lpstr>Slide 1</vt:lpstr>
      <vt:lpstr>Agenda</vt:lpstr>
      <vt:lpstr>SBD vs. SGBD (recapitulare)</vt:lpstr>
      <vt:lpstr>Caracteristici SGBD (recapitulare) - 1</vt:lpstr>
      <vt:lpstr>Caracteristici SGBD (recapitulare) - 2</vt:lpstr>
      <vt:lpstr>Principii de proiectare a bazelor de date</vt:lpstr>
      <vt:lpstr>Normalizarea</vt:lpstr>
      <vt:lpstr>Normalizarea (continuare)</vt:lpstr>
      <vt:lpstr>Exemplu</vt:lpstr>
      <vt:lpstr>Forma Normală 1 (FN1)</vt:lpstr>
      <vt:lpstr>Forma Normală 2 (FN2)</vt:lpstr>
      <vt:lpstr>Forma Normală 3 (FN3)</vt:lpstr>
      <vt:lpstr>Forma Normală Boyce-Codd (FNBC)</vt:lpstr>
      <vt:lpstr>SQL  (Predicate)</vt:lpstr>
      <vt:lpstr>SQL  (Predicate)</vt:lpstr>
      <vt:lpstr>SQL  (Predicate)</vt:lpstr>
      <vt:lpstr>SQL  &amp;  Mysql</vt:lpstr>
      <vt:lpstr>MySQL</vt:lpstr>
      <vt:lpstr>MySQL</vt:lpstr>
      <vt:lpstr>Tipuri de date în MySQL</vt:lpstr>
      <vt:lpstr>Tipuri de date numerice</vt:lpstr>
      <vt:lpstr>Tipuri de date numerice (continuare)</vt:lpstr>
      <vt:lpstr>Tipuri de date șiruri de caractere</vt:lpstr>
      <vt:lpstr>Tipuri de date șiruri de caractere (continuare)</vt:lpstr>
      <vt:lpstr>Tipuri de date șiruri de caractere (continuare)</vt:lpstr>
      <vt:lpstr>Tipuri de date calendaristice</vt:lpstr>
      <vt:lpstr>Tipuri de date calendaristice (continuare)</vt:lpstr>
      <vt:lpstr>Tipuri de date calendaristice (continuare)</vt:lpstr>
      <vt:lpstr>Operații de definire a datelor în MySQL</vt:lpstr>
      <vt:lpstr>Operații de conectare la BD MySQL /MySQLi</vt:lpstr>
      <vt:lpstr>Specificarea drepturilor de acces în MySQL</vt:lpstr>
      <vt:lpstr>Instrucțiunea CREATE TABLE</vt:lpstr>
      <vt:lpstr>Instrucțiunea CREATE TABLE</vt:lpstr>
      <vt:lpstr>Instrucțiunea CREATE TABLE (continuare)</vt:lpstr>
      <vt:lpstr>Instrucțiunea CREATE TABLE (continuare)</vt:lpstr>
      <vt:lpstr>Instrucțiunea CREATE TABLE (continuare)</vt:lpstr>
      <vt:lpstr>Instrucțiunea CREATE TABLE (continuare)</vt:lpstr>
      <vt:lpstr>Instrucțiunea CREATE TABLE (continuare)</vt:lpstr>
      <vt:lpstr>Alte operații asupra tabelelor</vt:lpstr>
      <vt:lpstr>Exemplu</vt:lpstr>
      <vt:lpstr>Instrucțiunea INSERT / LOAD DATA</vt:lpstr>
      <vt:lpstr>Instrucțiunea INSERT / LOAD DATA (continuare)</vt:lpstr>
      <vt:lpstr>Instrucțiunea INSERT / LOAD DATA (continuare)</vt:lpstr>
      <vt:lpstr>Instrucțiunea INSERT / LOAD DATA (continuare)</vt:lpstr>
      <vt:lpstr>Instrucțiunea INSERT / LOAD DATA (continuare)</vt:lpstr>
      <vt:lpstr>Instrucțiunea UPDATE</vt:lpstr>
      <vt:lpstr>Instrucțiunea UPDATE (  continuare)</vt:lpstr>
      <vt:lpstr>Instrucțiunea UPDATE  (  continuare)</vt:lpstr>
      <vt:lpstr>Instrucțiunea DELETE</vt:lpstr>
      <vt:lpstr>Instrucțiunea DELETE (continuare)</vt:lpstr>
      <vt:lpstr>Instrucțiunea DELETE (continuare)</vt:lpstr>
      <vt:lpstr>Instrucțiunea SELECT</vt:lpstr>
      <vt:lpstr>Instrucțiunea SELECT (continuare)</vt:lpstr>
      <vt:lpstr>Instrucțiunea SELECT (continuare)</vt:lpstr>
      <vt:lpstr>Instrucțiunea SELECT (continuare)</vt:lpstr>
      <vt:lpstr>Joncțiuni între Tabele</vt:lpstr>
      <vt:lpstr>Tipuri de Joncțiuni în MySQL</vt:lpstr>
      <vt:lpstr>Interogări Imbricate</vt:lpstr>
      <vt:lpstr>Funcții de Grup în MySQL</vt:lpstr>
      <vt:lpstr>Obiecte ale Bazei de Date</vt:lpstr>
      <vt:lpstr>Rutine Stocate în MySQL</vt:lpstr>
      <vt:lpstr>Rutine Stocate în MySQL (continuare)</vt:lpstr>
      <vt:lpstr>Rutine Stocate în MySQL (continuare)</vt:lpstr>
      <vt:lpstr>Rutine Stocate în MySQL (continuare)</vt:lpstr>
      <vt:lpstr>Triggere în MySQL</vt:lpstr>
      <vt:lpstr>Triggere în MySQL  (continuare)</vt:lpstr>
      <vt:lpstr>Evenimente în MySQL</vt:lpstr>
      <vt:lpstr>Vizualizări în MySQL</vt:lpstr>
      <vt:lpstr>Vizualizări în MySQL (continuare)</vt:lpstr>
      <vt:lpstr>Vizualizări în MySQL (continuare)</vt:lpstr>
      <vt:lpstr>Instrucțiuni pentru Controlul Fluxului</vt:lpstr>
      <vt:lpstr>Instrucțiuni pentru Controlul Fluxului (continuare)</vt:lpstr>
      <vt:lpstr>Instrucțiuni pentru Controlul Fluxului (continuare)</vt:lpstr>
      <vt:lpstr>Instrucțiuni pentru Controlul Fluxului (continuare)</vt:lpstr>
      <vt:lpstr>Gestiunea Tranzacțiilor</vt:lpstr>
      <vt:lpstr>Gestiunea Tranzacțiilor (continuare)</vt:lpstr>
      <vt:lpstr>Gestiunea Tranzacțiilor (continuare)</vt:lpstr>
      <vt:lpstr>Gestiunea Tranzacțiilor (continuare)</vt:lpstr>
      <vt:lpstr>Alte elemente ale limbajului MySQL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Andrei Rosu-Cojocaru</dc:creator>
  <cp:lastModifiedBy>Mihai</cp:lastModifiedBy>
  <cp:revision>9</cp:revision>
  <dcterms:created xsi:type="dcterms:W3CDTF">2019-11-04T09:45:43Z</dcterms:created>
  <dcterms:modified xsi:type="dcterms:W3CDTF">2020-11-12T06:46:11Z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2015-10-09T00:00:00Z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2019-11-04T00:00:00Z</vt:filetime>
  </property>
</Properties>
</file>