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75" r:id="rId3"/>
    <p:sldId id="279" r:id="rId4"/>
    <p:sldId id="283" r:id="rId5"/>
    <p:sldId id="280" r:id="rId6"/>
    <p:sldId id="284" r:id="rId7"/>
    <p:sldId id="285" r:id="rId8"/>
    <p:sldId id="286" r:id="rId9"/>
    <p:sldId id="278" r:id="rId10"/>
    <p:sldId id="288" r:id="rId11"/>
    <p:sldId id="276" r:id="rId12"/>
    <p:sldId id="281" r:id="rId13"/>
    <p:sldId id="287" r:id="rId14"/>
    <p:sldId id="282" r:id="rId15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94692" autoAdjust="0"/>
  </p:normalViewPr>
  <p:slideViewPr>
    <p:cSldViewPr>
      <p:cViewPr varScale="1">
        <p:scale>
          <a:sx n="62" d="100"/>
          <a:sy n="62" d="100"/>
        </p:scale>
        <p:origin x="-736" y="-6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dore.org/~david/computers/unicode/cstab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madore.org/~david/computers/unicode/cstab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86332" y="1529441"/>
            <a:ext cx="9525000" cy="22416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o-MO" sz="7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</a:t>
            </a:r>
            <a:r>
              <a:rPr lang="en-US" sz="7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ACTER </a:t>
            </a:r>
            <a:r>
              <a:rPr lang="ro-MO" sz="7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SET</a:t>
            </a:r>
            <a:r>
              <a:rPr sz="7200" dirty="0" smtClean="0">
                <a:latin typeface="Arial" pitchFamily="34" charset="0"/>
                <a:cs typeface="Arial" pitchFamily="34" charset="0"/>
              </a:rPr>
              <a:t> </a:t>
            </a:r>
            <a:endParaRPr lang="ro-MO" sz="7200" dirty="0" smtClean="0">
              <a:latin typeface="Arial" pitchFamily="34" charset="0"/>
              <a:cs typeface="Arial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o-MO" sz="7200" b="1" spc="-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COLLATION</a:t>
            </a:r>
            <a:endParaRPr sz="7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30832"/>
            <a:ext cx="11430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vi-VN" sz="3600" b="1" dirty="0" smtClean="0">
                <a:latin typeface="Arial" pitchFamily="34" charset="0"/>
                <a:cs typeface="Arial" pitchFamily="34" charset="0"/>
              </a:rPr>
              <a:t>Setările Mysql </a:t>
            </a:r>
            <a:r>
              <a:rPr lang="ro-MO" sz="36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vi-VN" sz="3600" b="1" dirty="0" smtClean="0">
                <a:latin typeface="Arial" pitchFamily="34" charset="0"/>
                <a:cs typeface="Arial" pitchFamily="34" charset="0"/>
              </a:rPr>
              <a:t>esponsabile pentru codificări: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1219200"/>
            <a:ext cx="115824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</a:t>
            </a:r>
            <a:r>
              <a:rPr lang="vi-VN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_set_client</a:t>
            </a: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 - codificare în care vor veni date de la client</a:t>
            </a:r>
          </a:p>
          <a:p>
            <a:r>
              <a:rPr lang="en-US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</a:t>
            </a:r>
            <a:r>
              <a:rPr lang="vi-VN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_set_connection</a:t>
            </a: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 - codare implicită pentru tot ceea ce nu are o codificare în cadrul conexiunii</a:t>
            </a:r>
          </a:p>
          <a:p>
            <a:r>
              <a:rPr lang="en-US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</a:t>
            </a:r>
            <a:r>
              <a:rPr lang="vi-VN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_set_database</a:t>
            </a: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 - codare implicită pentru baze de date</a:t>
            </a:r>
          </a:p>
          <a:p>
            <a:r>
              <a:rPr lang="en-US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</a:t>
            </a:r>
            <a:r>
              <a:rPr lang="vi-VN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_set_filesystem</a:t>
            </a: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 - codificare pentru lucrul cu sistemul de fișiere (LOAD DATA INFILE, SELECT ... IN OUTFILE, etc.)</a:t>
            </a:r>
          </a:p>
          <a:p>
            <a:r>
              <a:rPr lang="en-US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</a:t>
            </a:r>
            <a:r>
              <a:rPr lang="vi-VN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_set_results</a:t>
            </a: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 - codificarea în care va fi selectat rezultatul</a:t>
            </a:r>
          </a:p>
          <a:p>
            <a:r>
              <a:rPr lang="en-US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</a:t>
            </a:r>
            <a:r>
              <a:rPr lang="vi-VN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_set_server</a:t>
            </a: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 - codificarea în care rulează serverul</a:t>
            </a:r>
          </a:p>
          <a:p>
            <a:r>
              <a:rPr lang="en-US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</a:t>
            </a:r>
            <a:r>
              <a:rPr lang="vi-VN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_set_system</a:t>
            </a: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 - codare în care sunt setate identificatoarele MySQL, întotdeauna UTF8</a:t>
            </a:r>
          </a:p>
          <a:p>
            <a:r>
              <a:rPr lang="en-US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</a:t>
            </a:r>
            <a:r>
              <a:rPr lang="vi-VN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_sets_dir</a:t>
            </a: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 - folder cu codificări</a:t>
            </a:r>
          </a:p>
          <a:p>
            <a:r>
              <a:rPr lang="vi-VN" sz="2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Valorile lor pot fi vizualizate prin interogare: </a:t>
            </a:r>
            <a:r>
              <a:rPr lang="vi-VN" sz="2200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EDETI</a:t>
            </a:r>
            <a:r>
              <a:rPr lang="vi-VN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200" b="1" dirty="0" smtClean="0">
                <a:latin typeface="Arial" pitchFamily="34" charset="0"/>
                <a:cs typeface="Arial" pitchFamily="34" charset="0"/>
              </a:rPr>
              <a:t>VARIABILILE CA „char%”;</a:t>
            </a:r>
          </a:p>
          <a:p>
            <a:r>
              <a:rPr lang="vi-VN" sz="2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Pentru comparație:</a:t>
            </a:r>
          </a:p>
          <a:p>
            <a:r>
              <a:rPr lang="vi-VN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collation_connection</a:t>
            </a:r>
            <a:r>
              <a:rPr lang="vi-VN" sz="2200" b="1" dirty="0" smtClean="0">
                <a:latin typeface="Arial" pitchFamily="34" charset="0"/>
                <a:cs typeface="Arial" pitchFamily="34" charset="0"/>
              </a:rPr>
              <a:t> - comparație la conexiune.</a:t>
            </a:r>
          </a:p>
          <a:p>
            <a:r>
              <a:rPr lang="vi-VN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collation_database </a:t>
            </a:r>
            <a:r>
              <a:rPr lang="vi-VN" sz="2200" b="1" dirty="0" smtClean="0">
                <a:latin typeface="Arial" pitchFamily="34" charset="0"/>
                <a:cs typeface="Arial" pitchFamily="34" charset="0"/>
              </a:rPr>
              <a:t>- comparație utilizată în baza de date</a:t>
            </a:r>
          </a:p>
          <a:p>
            <a:r>
              <a:rPr lang="vi-VN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collation_server </a:t>
            </a:r>
            <a:r>
              <a:rPr lang="vi-VN" sz="2200" b="1" dirty="0" smtClean="0">
                <a:latin typeface="Arial" pitchFamily="34" charset="0"/>
                <a:cs typeface="Arial" pitchFamily="34" charset="0"/>
              </a:rPr>
              <a:t>- comparație utilizată pe server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152400"/>
            <a:ext cx="66664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o-MO" b="1" dirty="0" smtClean="0"/>
              <a:t>Setări pentru MySQL</a:t>
            </a:r>
            <a:endParaRPr b="1" dirty="0"/>
          </a:p>
        </p:txBody>
      </p:sp>
      <p:sp>
        <p:nvSpPr>
          <p:cNvPr id="3" name="object 3"/>
          <p:cNvSpPr txBox="1"/>
          <p:nvPr/>
        </p:nvSpPr>
        <p:spPr>
          <a:xfrm>
            <a:off x="1066800" y="990600"/>
            <a:ext cx="10515600" cy="4588436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Fiecare dintre acești parametri poate fi setat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prin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următoarele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metode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lucru cu MySQL:</a:t>
            </a:r>
          </a:p>
          <a:p>
            <a:pPr marL="534988" indent="-534988">
              <a:buFont typeface="Wingdings" pitchFamily="2" charset="2"/>
              <a:buChar char="Ø"/>
            </a:pPr>
            <a:r>
              <a:rPr lang="vi-VN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pentru întregul server mysql</a:t>
            </a:r>
          </a:p>
          <a:p>
            <a:pPr marL="534988" indent="-534988"/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(parametri: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character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_set_server, collation_server),</a:t>
            </a:r>
          </a:p>
          <a:p>
            <a:pPr marL="534988" indent="-534988">
              <a:buFont typeface="Wingdings" pitchFamily="2" charset="2"/>
              <a:buChar char="Ø"/>
            </a:pPr>
            <a:r>
              <a:rPr lang="vi-VN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pentru o bază de date separată</a:t>
            </a:r>
          </a:p>
          <a:p>
            <a:pPr marL="534988" indent="-534988"/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(parametri: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character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_set_database, collation_database),</a:t>
            </a:r>
          </a:p>
          <a:p>
            <a:pPr marL="534988" indent="-534988">
              <a:buFont typeface="Wingdings" pitchFamily="2" charset="2"/>
              <a:buChar char="Ø"/>
            </a:pPr>
            <a:r>
              <a:rPr lang="vi-VN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pentru conexiunea curentă la baza de date</a:t>
            </a:r>
          </a:p>
          <a:p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(parametri: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character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_set_client, </a:t>
            </a:r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_set_connection, </a:t>
            </a:r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_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set_results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vi-VN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534988" indent="-534988"/>
            <a:r>
              <a:rPr lang="vi-VN" sz="2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Sau cereri:</a:t>
            </a:r>
            <a:endParaRPr lang="vi-VN" sz="2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534988" indent="-534988"/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SET CARACTER SET utf8</a:t>
            </a:r>
          </a:p>
          <a:p>
            <a:pPr marL="534988" indent="-534988"/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SET NUMELE utf8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38200" y="1143000"/>
            <a:ext cx="10324084" cy="5327099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fontAlgn="base"/>
            <a:r>
              <a:rPr lang="ro-MO" sz="2400" b="1" dirty="0" smtClean="0">
                <a:solidFill>
                  <a:srgbClr val="0000CC"/>
                </a:solidFill>
              </a:rPr>
              <a:t>Pentru un tabel separat /interogare la crearea tabelei/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en-US" sz="2400" b="1" dirty="0" smtClean="0">
                <a:solidFill>
                  <a:srgbClr val="FF0000"/>
                </a:solidFill>
              </a:rPr>
              <a:t>CREATE TABLE </a:t>
            </a:r>
            <a:r>
              <a:rPr lang="en-US" sz="2400" dirty="0" smtClean="0"/>
              <a:t>`users` (</a:t>
            </a:r>
            <a:r>
              <a:rPr lang="ro-MO" sz="2400" dirty="0" smtClean="0"/>
              <a:t> </a:t>
            </a:r>
            <a:r>
              <a:rPr lang="en-US" sz="2400" dirty="0" smtClean="0"/>
              <a:t>`id` </a:t>
            </a:r>
            <a:r>
              <a:rPr lang="en-US" sz="2400" dirty="0" err="1" smtClean="0"/>
              <a:t>int</a:t>
            </a:r>
            <a:r>
              <a:rPr lang="en-US" sz="2400" dirty="0" smtClean="0"/>
              <a:t>(11) unsigned NOT NULL </a:t>
            </a:r>
            <a:r>
              <a:rPr lang="en-US" sz="2400" dirty="0" err="1" smtClean="0"/>
              <a:t>auto_increment</a:t>
            </a:r>
            <a:r>
              <a:rPr lang="en-US" sz="2400" dirty="0" smtClean="0"/>
              <a:t>,</a:t>
            </a:r>
          </a:p>
          <a:p>
            <a:pPr fontAlgn="base"/>
            <a:r>
              <a:rPr lang="en-US" sz="2400" dirty="0" smtClean="0"/>
              <a:t>`login` </a:t>
            </a:r>
            <a:r>
              <a:rPr lang="en-US" sz="2400" dirty="0" err="1" smtClean="0"/>
              <a:t>varchar</a:t>
            </a:r>
            <a:r>
              <a:rPr lang="en-US" sz="2400" dirty="0" smtClean="0"/>
              <a:t>(255) NOT NULL,</a:t>
            </a:r>
            <a:r>
              <a:rPr lang="ro-MO" sz="2400" dirty="0" smtClean="0"/>
              <a:t> </a:t>
            </a:r>
            <a:r>
              <a:rPr lang="en-US" sz="2400" dirty="0" smtClean="0"/>
              <a:t>...</a:t>
            </a:r>
          </a:p>
          <a:p>
            <a:pPr fontAlgn="base"/>
            <a:r>
              <a:rPr lang="en-US" sz="2400" dirty="0" smtClean="0"/>
              <a:t>) ENGINE=</a:t>
            </a:r>
            <a:r>
              <a:rPr lang="en-US" sz="2400" dirty="0" err="1" smtClean="0"/>
              <a:t>MyISAM</a:t>
            </a:r>
            <a:r>
              <a:rPr lang="en-US" sz="2400" dirty="0" smtClean="0"/>
              <a:t> DEFAULT CHARSET=utf8 COLLATE utf8_unicode_ci;</a:t>
            </a:r>
            <a:endParaRPr lang="ro-MO" sz="2400" dirty="0" smtClean="0"/>
          </a:p>
          <a:p>
            <a:pPr fontAlgn="base"/>
            <a:endParaRPr lang="en-US" sz="2400" dirty="0" smtClean="0"/>
          </a:p>
          <a:p>
            <a:pPr fontAlgn="base"/>
            <a:r>
              <a:rPr lang="ro-MO" sz="2400" b="1" dirty="0" smtClean="0">
                <a:solidFill>
                  <a:srgbClr val="0000CC"/>
                </a:solidFill>
              </a:rPr>
              <a:t>Pentru un cimp separat /interogarea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en-US" sz="2400" b="1" dirty="0" smtClean="0">
                <a:solidFill>
                  <a:srgbClr val="FF0000"/>
                </a:solidFill>
              </a:rPr>
              <a:t>ALTER TABLE </a:t>
            </a:r>
            <a:r>
              <a:rPr lang="en-US" sz="2400" dirty="0" smtClean="0"/>
              <a:t>`</a:t>
            </a:r>
            <a:r>
              <a:rPr lang="en-US" sz="2400" dirty="0" err="1" smtClean="0"/>
              <a:t>tableName</a:t>
            </a:r>
            <a:r>
              <a:rPr lang="en-US" sz="2400" dirty="0" smtClean="0"/>
              <a:t>` CHANGE `</a:t>
            </a:r>
            <a:r>
              <a:rPr lang="ru-RU" sz="2400" dirty="0" smtClean="0"/>
              <a:t>поле` `поле` </a:t>
            </a:r>
            <a:r>
              <a:rPr lang="en-US" sz="2400" dirty="0" smtClean="0"/>
              <a:t>TINYTEXT </a:t>
            </a:r>
            <a:r>
              <a:rPr lang="ro-MO" sz="2400" dirty="0" smtClean="0"/>
              <a:t> </a:t>
            </a:r>
            <a:r>
              <a:rPr lang="en-US" sz="2400" dirty="0" smtClean="0"/>
              <a:t>CHARACTER SET cp1251 </a:t>
            </a:r>
            <a:r>
              <a:rPr lang="ro-MO" sz="2400" dirty="0" smtClean="0"/>
              <a:t> </a:t>
            </a:r>
            <a:r>
              <a:rPr lang="en-US" sz="2400" dirty="0" smtClean="0"/>
              <a:t>COLLATE cp1251_general_ci NOT NULL</a:t>
            </a:r>
            <a:endParaRPr lang="ro-MO" sz="2400" dirty="0" smtClean="0"/>
          </a:p>
          <a:p>
            <a:pPr fontAlgn="base"/>
            <a:endParaRPr lang="en-US" sz="2400" dirty="0" smtClean="0"/>
          </a:p>
          <a:p>
            <a:pPr fontAlgn="base"/>
            <a:r>
              <a:rPr lang="ro-MO" sz="2400" b="1" dirty="0" smtClean="0">
                <a:solidFill>
                  <a:srgbClr val="0000CC"/>
                </a:solidFill>
              </a:rPr>
              <a:t>Pentru o interogare separată /interogare la crearea tabelei/</a:t>
            </a:r>
            <a:endParaRPr lang="en-US" sz="2400" dirty="0" smtClean="0"/>
          </a:p>
          <a:p>
            <a:pPr fontAlgn="base"/>
            <a:r>
              <a:rPr lang="en-US" sz="2400" b="1" dirty="0" smtClean="0">
                <a:solidFill>
                  <a:srgbClr val="FF0000"/>
                </a:solidFill>
              </a:rPr>
              <a:t>SELECT</a:t>
            </a:r>
            <a:r>
              <a:rPr lang="en-US" sz="2400" dirty="0" smtClean="0"/>
              <a:t> </a:t>
            </a:r>
            <a:r>
              <a:rPr lang="ro-MO" sz="2400" dirty="0" smtClean="0"/>
              <a:t>listă_cîmpuri</a:t>
            </a:r>
            <a:endParaRPr lang="ru-RU" sz="2400" dirty="0" smtClean="0"/>
          </a:p>
          <a:p>
            <a:pPr fontAlgn="base"/>
            <a:r>
              <a:rPr lang="en-US" sz="2400" dirty="0" smtClean="0"/>
              <a:t>FROM </a:t>
            </a:r>
            <a:r>
              <a:rPr lang="en-US" sz="2400" dirty="0" err="1" smtClean="0"/>
              <a:t>TableName</a:t>
            </a:r>
            <a:r>
              <a:rPr lang="en-US" sz="2400" dirty="0" smtClean="0"/>
              <a:t> </a:t>
            </a:r>
          </a:p>
          <a:p>
            <a:pPr fontAlgn="base"/>
            <a:r>
              <a:rPr lang="en-US" sz="2400" dirty="0" smtClean="0"/>
              <a:t>ORDER BY </a:t>
            </a:r>
            <a:r>
              <a:rPr lang="ru-RU" sz="2400" dirty="0" smtClean="0"/>
              <a:t>поле1 </a:t>
            </a:r>
          </a:p>
          <a:p>
            <a:pPr fontAlgn="base"/>
            <a:r>
              <a:rPr lang="en-US" sz="2400" dirty="0" smtClean="0"/>
              <a:t>COLLATION utf8_general_ci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286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O" sz="2800" b="1" dirty="0" smtClean="0">
                <a:latin typeface="Arial" pitchFamily="34" charset="0"/>
                <a:cs typeface="Arial" pitchFamily="34" charset="0"/>
              </a:rPr>
              <a:t>Setări pentru MySQL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09600" y="685800"/>
            <a:ext cx="10324084" cy="2372444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fontAlgn="base"/>
            <a:r>
              <a:rPr lang="en-US" sz="2400" b="1" dirty="0" smtClean="0">
                <a:solidFill>
                  <a:srgbClr val="0000CC"/>
                </a:solidFill>
              </a:rPr>
              <a:t>In </a:t>
            </a:r>
            <a:r>
              <a:rPr lang="en-US" sz="2400" b="1" dirty="0" err="1" smtClean="0">
                <a:solidFill>
                  <a:srgbClr val="0000CC"/>
                </a:solidFill>
              </a:rPr>
              <a:t>fisierul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my.cnf/my.ini</a:t>
            </a:r>
            <a:r>
              <a:rPr lang="en-US" sz="2400" b="1" dirty="0" smtClean="0">
                <a:solidFill>
                  <a:srgbClr val="0000CC"/>
                </a:solidFill>
              </a:rPr>
              <a:t> (</a:t>
            </a:r>
            <a:r>
              <a:rPr lang="en-US" sz="2400" b="1" dirty="0" err="1" smtClean="0">
                <a:solidFill>
                  <a:srgbClr val="0000CC"/>
                </a:solidFill>
              </a:rPr>
              <a:t>pentru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serverul</a:t>
            </a:r>
            <a:r>
              <a:rPr lang="en-US" sz="2400" b="1" dirty="0" smtClean="0">
                <a:solidFill>
                  <a:srgbClr val="0000CC"/>
                </a:solidFill>
              </a:rPr>
              <a:t> local </a:t>
            </a:r>
            <a:r>
              <a:rPr lang="en-US" sz="2400" b="1" dirty="0" err="1" smtClean="0">
                <a:solidFill>
                  <a:srgbClr val="0000CC"/>
                </a:solidFill>
              </a:rPr>
              <a:t>MySql</a:t>
            </a:r>
            <a:r>
              <a:rPr lang="en-US" sz="2400" b="1" dirty="0" smtClean="0">
                <a:solidFill>
                  <a:srgbClr val="0000CC"/>
                </a:solidFill>
              </a:rPr>
              <a:t>, </a:t>
            </a:r>
            <a:r>
              <a:rPr lang="en-US" sz="2400" b="1" dirty="0" err="1" smtClean="0">
                <a:solidFill>
                  <a:srgbClr val="0000CC"/>
                </a:solidFill>
              </a:rPr>
              <a:t>sau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MariaDb</a:t>
            </a:r>
            <a:r>
              <a:rPr lang="en-US" sz="2400" b="1" dirty="0" smtClean="0">
                <a:solidFill>
                  <a:srgbClr val="0000CC"/>
                </a:solidFill>
              </a:rPr>
              <a:t>) </a:t>
            </a:r>
            <a:r>
              <a:rPr lang="en-US" sz="2400" b="1" dirty="0" err="1" smtClean="0">
                <a:solidFill>
                  <a:srgbClr val="0000CC"/>
                </a:solidFill>
              </a:rPr>
              <a:t>g</a:t>
            </a:r>
            <a:r>
              <a:rPr lang="en-US" sz="2400" b="1" dirty="0" err="1" smtClean="0">
                <a:solidFill>
                  <a:srgbClr val="0000CC"/>
                </a:solidFill>
              </a:rPr>
              <a:t>asim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directivele</a:t>
            </a:r>
            <a:endParaRPr lang="en-US" sz="2400" b="1" dirty="0" smtClean="0">
              <a:solidFill>
                <a:srgbClr val="0000CC"/>
              </a:solidFill>
            </a:endParaRPr>
          </a:p>
          <a:p>
            <a:pPr fontAlgn="base"/>
            <a:r>
              <a:rPr lang="en-US" sz="2400" b="1" dirty="0" smtClean="0">
                <a:solidFill>
                  <a:srgbClr val="0000CC"/>
                </a:solidFill>
              </a:rPr>
              <a:t># </a:t>
            </a:r>
            <a:r>
              <a:rPr lang="en-US" sz="2400" b="1" dirty="0" err="1" smtClean="0">
                <a:solidFill>
                  <a:srgbClr val="0000CC"/>
                </a:solidFill>
              </a:rPr>
              <a:t>pentru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clientul</a:t>
            </a:r>
            <a:r>
              <a:rPr lang="en-US" sz="2400" b="1" dirty="0" smtClean="0">
                <a:solidFill>
                  <a:srgbClr val="0000CC"/>
                </a:solidFill>
              </a:rPr>
              <a:t> local </a:t>
            </a:r>
            <a:r>
              <a:rPr lang="en-US" sz="2400" b="1" dirty="0" err="1" smtClean="0">
                <a:solidFill>
                  <a:srgbClr val="0000CC"/>
                </a:solidFill>
              </a:rPr>
              <a:t>adaugam</a:t>
            </a:r>
            <a:endParaRPr lang="en-US" sz="2400" b="1" dirty="0" smtClean="0">
              <a:solidFill>
                <a:srgbClr val="0000CC"/>
              </a:solidFill>
            </a:endParaRPr>
          </a:p>
          <a:p>
            <a:pPr fontAlgn="base"/>
            <a:r>
              <a:rPr lang="en-US" sz="2400" b="1" dirty="0" err="1" smtClean="0">
                <a:solidFill>
                  <a:srgbClr val="FF0000"/>
                </a:solidFill>
              </a:rPr>
              <a:t>Default_character_set</a:t>
            </a:r>
            <a:r>
              <a:rPr lang="en-US" sz="2400" b="1" dirty="0" smtClean="0">
                <a:solidFill>
                  <a:srgbClr val="FF0000"/>
                </a:solidFill>
              </a:rPr>
              <a:t>=utf8</a:t>
            </a:r>
          </a:p>
          <a:p>
            <a:pPr fontAlgn="base"/>
            <a:r>
              <a:rPr lang="ru-RU" sz="2400" dirty="0" smtClean="0"/>
              <a:t/>
            </a:r>
            <a:br>
              <a:rPr lang="ru-RU" sz="2400" dirty="0" smtClean="0"/>
            </a:br>
            <a:endParaRPr lang="en-US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457200" y="2286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O" sz="2800" b="1" dirty="0" smtClean="0">
                <a:latin typeface="Arial" pitchFamily="34" charset="0"/>
                <a:cs typeface="Arial" pitchFamily="34" charset="0"/>
              </a:rPr>
              <a:t>Setări pentru MySQL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t="14199" r="-9" b="38520"/>
          <a:stretch>
            <a:fillRect/>
          </a:stretch>
        </p:blipFill>
        <p:spPr bwMode="auto">
          <a:xfrm>
            <a:off x="533400" y="2209800"/>
            <a:ext cx="11353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 flipH="1">
            <a:off x="1371600" y="3962400"/>
            <a:ext cx="39624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2438400" y="4648200"/>
            <a:ext cx="3048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143000" y="1981200"/>
            <a:ext cx="2286000" cy="2667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1482"/>
            <a:ext cx="71236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l"/>
            <a:r>
              <a:rPr lang="ro-MO" b="1" dirty="0" smtClean="0"/>
              <a:t>Erori în procesul de codificare</a:t>
            </a:r>
            <a:endParaRPr lang="vi-VN" b="1" dirty="0" smtClean="0"/>
          </a:p>
        </p:txBody>
      </p:sp>
      <p:sp>
        <p:nvSpPr>
          <p:cNvPr id="3" name="object 3"/>
          <p:cNvSpPr txBox="1"/>
          <p:nvPr/>
        </p:nvSpPr>
        <p:spPr>
          <a:xfrm>
            <a:off x="990600" y="1524000"/>
            <a:ext cx="8382000" cy="2356414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719138" indent="-360363">
              <a:buFont typeface="Wingdings" pitchFamily="2" charset="2"/>
              <a:buChar char="Ø"/>
            </a:pP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când datele sunt stocate într-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 codificare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dar este indicat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 altă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codificare;</a:t>
            </a:r>
          </a:p>
          <a:p>
            <a:pPr marL="719138" indent="-360363">
              <a:buFont typeface="Wingdings" pitchFamily="2" charset="2"/>
              <a:buChar char="Ø"/>
            </a:pP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metoda de comparare este specificată incorect - erori la sortare;</a:t>
            </a:r>
          </a:p>
          <a:p>
            <a:pPr marL="719138" indent="-360363">
              <a:buFont typeface="Wingdings" pitchFamily="2" charset="2"/>
              <a:buChar char="Ø"/>
            </a:pP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 încearcă a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obține datele din codarea implicită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/default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nu cea de care aveți nevoie.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228600"/>
            <a:ext cx="117348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CE ESTE CARACTER SET?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90599" y="914400"/>
            <a:ext cx="10515601" cy="4396716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360363" indent="-360363">
              <a:buFont typeface="Wingdings" pitchFamily="2" charset="2"/>
              <a:buChar char="Ø"/>
            </a:pPr>
            <a:r>
              <a:rPr lang="vi-VN" sz="2800" b="1" dirty="0" smtClean="0">
                <a:latin typeface="Century Gothic"/>
                <a:cs typeface="Century Gothic"/>
              </a:rPr>
              <a:t>Să presupunem că avem caracterele „A”, „B”, „a”, „b”. </a:t>
            </a:r>
            <a:endParaRPr lang="en-US" sz="2800" b="1" dirty="0" smtClean="0">
              <a:latin typeface="Century Gothic"/>
              <a:cs typeface="Century Gothic"/>
            </a:endParaRPr>
          </a:p>
          <a:p>
            <a:pPr marL="360363" indent="-360363">
              <a:buFont typeface="Wingdings" pitchFamily="2" charset="2"/>
              <a:buChar char="Ø"/>
            </a:pPr>
            <a:r>
              <a:rPr lang="vi-VN" sz="2800" b="1" dirty="0" smtClean="0">
                <a:latin typeface="Century Gothic"/>
                <a:cs typeface="Century Gothic"/>
              </a:rPr>
              <a:t>Vom atribui un cod specific fiecărui caracter: </a:t>
            </a:r>
            <a:endParaRPr lang="en-US" sz="2800" b="1" dirty="0" smtClean="0">
              <a:latin typeface="Century Gothic"/>
              <a:cs typeface="Century Gothic"/>
            </a:endParaRPr>
          </a:p>
          <a:p>
            <a:pPr marL="360363" indent="-360363">
              <a:buFont typeface="Wingdings" pitchFamily="2" charset="2"/>
              <a:buChar char="Ø"/>
            </a:pPr>
            <a:r>
              <a:rPr lang="vi-VN" sz="2800" b="1" dirty="0" smtClean="0">
                <a:latin typeface="Century Gothic"/>
                <a:cs typeface="Century Gothic"/>
              </a:rPr>
              <a:t>„A” = 0, „B” = 1, „a” = 2, „b” = 3.</a:t>
            </a:r>
          </a:p>
          <a:p>
            <a:pPr marL="360363" indent="-360363">
              <a:buFont typeface="Wingdings" pitchFamily="2" charset="2"/>
              <a:buChar char="Ø"/>
            </a:pPr>
            <a:r>
              <a:rPr lang="ro-MO" sz="2800" b="1" dirty="0" smtClean="0">
                <a:latin typeface="Century Gothic"/>
                <a:cs typeface="Century Gothic"/>
              </a:rPr>
              <a:t>Ori, pentru </a:t>
            </a:r>
            <a:r>
              <a:rPr lang="vi-VN" sz="2800" b="1" dirty="0" smtClean="0">
                <a:latin typeface="Century Gothic"/>
                <a:cs typeface="Century Gothic"/>
              </a:rPr>
              <a:t> </a:t>
            </a:r>
            <a:r>
              <a:rPr lang="vi-VN" sz="2800" b="1" dirty="0" smtClean="0">
                <a:latin typeface="Century Gothic"/>
                <a:cs typeface="Century Gothic"/>
              </a:rPr>
              <a:t>simbol</a:t>
            </a:r>
            <a:r>
              <a:rPr lang="ro-MO" sz="2800" b="1" dirty="0" smtClean="0">
                <a:latin typeface="Century Gothic"/>
                <a:cs typeface="Century Gothic"/>
              </a:rPr>
              <a:t>ul </a:t>
            </a:r>
            <a:r>
              <a:rPr lang="vi-VN" sz="2800" b="1" dirty="0" smtClean="0">
                <a:latin typeface="Century Gothic"/>
                <a:cs typeface="Century Gothic"/>
              </a:rPr>
              <a:t>„A” </a:t>
            </a:r>
            <a:r>
              <a:rPr lang="ro-MO" sz="2800" b="1" dirty="0" smtClean="0">
                <a:latin typeface="Century Gothic"/>
                <a:cs typeface="Century Gothic"/>
              </a:rPr>
              <a:t>punem in </a:t>
            </a:r>
            <a:r>
              <a:rPr lang="ro-MO" sz="2800" b="1" dirty="0" smtClean="0">
                <a:latin typeface="Century Gothic"/>
                <a:cs typeface="Century Gothic"/>
              </a:rPr>
              <a:t>corespundență </a:t>
            </a:r>
            <a:r>
              <a:rPr lang="ro-MO" sz="2800" b="1" dirty="0" smtClean="0">
                <a:latin typeface="Century Gothic"/>
                <a:cs typeface="Century Gothic"/>
              </a:rPr>
              <a:t>-</a:t>
            </a:r>
            <a:r>
              <a:rPr lang="en-US" sz="2800" b="1" dirty="0" smtClean="0">
                <a:latin typeface="Century Gothic"/>
                <a:cs typeface="Century Gothic"/>
              </a:rPr>
              <a:t>&gt;</a:t>
            </a:r>
            <a:r>
              <a:rPr lang="vi-VN" sz="2800" b="1" dirty="0" smtClean="0">
                <a:latin typeface="Century Gothic"/>
                <a:cs typeface="Century Gothic"/>
              </a:rPr>
              <a:t> 0</a:t>
            </a:r>
            <a:r>
              <a:rPr lang="en-US" sz="2800" b="1" dirty="0" smtClean="0">
                <a:latin typeface="Century Gothic"/>
                <a:cs typeface="Century Gothic"/>
              </a:rPr>
              <a:t>, </a:t>
            </a:r>
            <a:r>
              <a:rPr lang="vi-VN" sz="2800" b="1" dirty="0" smtClean="0">
                <a:latin typeface="Century Gothic"/>
                <a:cs typeface="Century Gothic"/>
              </a:rPr>
              <a:t>un cod.</a:t>
            </a:r>
          </a:p>
          <a:p>
            <a:pPr marL="360363" indent="-360363">
              <a:buFont typeface="Wingdings" pitchFamily="2" charset="2"/>
              <a:buChar char="Ø"/>
            </a:pPr>
            <a:r>
              <a:rPr lang="vi-VN" sz="2800" b="1" dirty="0" smtClean="0">
                <a:latin typeface="Century Gothic"/>
                <a:cs typeface="Century Gothic"/>
              </a:rPr>
              <a:t>Astfel, </a:t>
            </a:r>
            <a:r>
              <a:rPr lang="ro-MO" sz="2800" b="1" dirty="0" smtClean="0">
                <a:latin typeface="Century Gothic"/>
                <a:cs typeface="Century Gothic"/>
              </a:rPr>
              <a:t>procesul de </a:t>
            </a:r>
            <a:r>
              <a:rPr lang="vi-VN" sz="2800" b="1" dirty="0" smtClean="0">
                <a:latin typeface="Century Gothic"/>
                <a:cs typeface="Century Gothic"/>
              </a:rPr>
              <a:t>combina</a:t>
            </a:r>
            <a:r>
              <a:rPr lang="en-US" sz="2800" b="1" dirty="0" smtClean="0">
                <a:latin typeface="Century Gothic"/>
                <a:cs typeface="Century Gothic"/>
              </a:rPr>
              <a:t>re</a:t>
            </a:r>
            <a:r>
              <a:rPr lang="ro-MO" sz="2800" b="1" dirty="0" smtClean="0">
                <a:latin typeface="Century Gothic"/>
                <a:cs typeface="Century Gothic"/>
              </a:rPr>
              <a:t> </a:t>
            </a:r>
            <a:r>
              <a:rPr lang="en-US" sz="2800" b="1" dirty="0" smtClean="0">
                <a:latin typeface="Century Gothic"/>
                <a:cs typeface="Century Gothic"/>
              </a:rPr>
              <a:t>a</a:t>
            </a:r>
            <a:r>
              <a:rPr lang="vi-VN" sz="2800" b="1" dirty="0" smtClean="0">
                <a:latin typeface="Century Gothic"/>
                <a:cs typeface="Century Gothic"/>
              </a:rPr>
              <a:t> </a:t>
            </a:r>
            <a:r>
              <a:rPr lang="vi-VN" sz="2800" b="1" dirty="0" smtClean="0">
                <a:latin typeface="Century Gothic"/>
                <a:cs typeface="Century Gothic"/>
              </a:rPr>
              <a:t>tuturor caracterelor și </a:t>
            </a:r>
            <a:r>
              <a:rPr lang="en-US" sz="2800" b="1" dirty="0" smtClean="0">
                <a:latin typeface="Century Gothic"/>
                <a:cs typeface="Century Gothic"/>
              </a:rPr>
              <a:t>a </a:t>
            </a:r>
            <a:r>
              <a:rPr lang="vi-VN" sz="2800" b="1" dirty="0" smtClean="0">
                <a:latin typeface="Century Gothic"/>
                <a:cs typeface="Century Gothic"/>
              </a:rPr>
              <a:t>coduril</a:t>
            </a:r>
            <a:r>
              <a:rPr lang="en-US" sz="2800" b="1" dirty="0" smtClean="0">
                <a:latin typeface="Century Gothic"/>
                <a:cs typeface="Century Gothic"/>
              </a:rPr>
              <a:t>or</a:t>
            </a:r>
            <a:r>
              <a:rPr lang="vi-VN" sz="2800" b="1" dirty="0" smtClean="0">
                <a:latin typeface="Century Gothic"/>
                <a:cs typeface="Century Gothic"/>
              </a:rPr>
              <a:t> corespunzătoare lor</a:t>
            </a:r>
            <a:r>
              <a:rPr lang="en-US" sz="2800" b="1" dirty="0" smtClean="0">
                <a:latin typeface="Century Gothic"/>
                <a:cs typeface="Century Gothic"/>
              </a:rPr>
              <a:t>,</a:t>
            </a:r>
            <a:r>
              <a:rPr lang="vi-VN" sz="2800" b="1" dirty="0" smtClean="0">
                <a:latin typeface="Century Gothic"/>
                <a:cs typeface="Century Gothic"/>
              </a:rPr>
              <a:t> se numește </a:t>
            </a:r>
            <a:r>
              <a:rPr lang="vi-VN" sz="2800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codificare.</a:t>
            </a:r>
            <a:endParaRPr lang="ro-RO" sz="2800" b="1" dirty="0" smtClean="0">
              <a:solidFill>
                <a:srgbClr val="0000CC"/>
              </a:solidFill>
              <a:latin typeface="Century Gothic"/>
              <a:cs typeface="Century Gothic"/>
            </a:endParaRPr>
          </a:p>
          <a:p>
            <a:pPr marL="360363" indent="-360363">
              <a:buFont typeface="Wingdings" pitchFamily="2" charset="2"/>
              <a:buChar char="Ø"/>
            </a:pPr>
            <a:r>
              <a:rPr lang="ro-RO" sz="2800" b="1" dirty="0" smtClean="0">
                <a:latin typeface="Century Gothic"/>
                <a:cs typeface="Century Gothic"/>
              </a:rPr>
              <a:t>Astfel </a:t>
            </a:r>
            <a:r>
              <a:rPr lang="vi-VN" sz="2800" b="1" dirty="0">
                <a:latin typeface="Century Gothic"/>
                <a:cs typeface="Century Gothic"/>
              </a:rPr>
              <a:t>„</a:t>
            </a:r>
            <a:r>
              <a:rPr lang="vi-VN" sz="2800" b="1" dirty="0" smtClean="0">
                <a:latin typeface="Century Gothic"/>
                <a:cs typeface="Century Gothic"/>
              </a:rPr>
              <a:t>A</a:t>
            </a:r>
            <a:r>
              <a:rPr lang="ro-RO" sz="2800" b="1" dirty="0" smtClean="0">
                <a:latin typeface="Century Gothic"/>
                <a:cs typeface="Century Gothic"/>
              </a:rPr>
              <a:t>bBa</a:t>
            </a:r>
            <a:r>
              <a:rPr lang="vi-VN" sz="2800" b="1" dirty="0" smtClean="0">
                <a:latin typeface="Century Gothic"/>
                <a:cs typeface="Century Gothic"/>
              </a:rPr>
              <a:t>” </a:t>
            </a:r>
            <a:r>
              <a:rPr lang="ro-RO" sz="2800" b="1" dirty="0" smtClean="0">
                <a:latin typeface="Century Gothic"/>
                <a:cs typeface="Century Gothic"/>
              </a:rPr>
              <a:t>, </a:t>
            </a:r>
            <a:r>
              <a:rPr lang="vi-VN" sz="2800" b="1" dirty="0" smtClean="0">
                <a:latin typeface="Century Gothic"/>
                <a:cs typeface="Century Gothic"/>
              </a:rPr>
              <a:t>„</a:t>
            </a:r>
            <a:r>
              <a:rPr lang="ro-RO" sz="2800" b="1" dirty="0" smtClean="0">
                <a:latin typeface="Century Gothic"/>
                <a:cs typeface="Century Gothic"/>
              </a:rPr>
              <a:t>abba</a:t>
            </a:r>
            <a:r>
              <a:rPr lang="vi-VN" sz="2800" b="1" dirty="0" smtClean="0">
                <a:latin typeface="Century Gothic"/>
                <a:cs typeface="Century Gothic"/>
              </a:rPr>
              <a:t>” </a:t>
            </a:r>
            <a:r>
              <a:rPr lang="ro-RO" sz="2800" b="1" dirty="0" smtClean="0">
                <a:latin typeface="Century Gothic"/>
                <a:cs typeface="Century Gothic"/>
              </a:rPr>
              <a:t> - </a:t>
            </a:r>
            <a:r>
              <a:rPr lang="ro-RO" sz="28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seturi de caractere.</a:t>
            </a:r>
            <a:endParaRPr lang="en-US" sz="2800" b="1" dirty="0" smtClean="0">
              <a:solidFill>
                <a:srgbClr val="FF0000"/>
              </a:solidFill>
              <a:latin typeface="Century Gothic"/>
              <a:cs typeface="Century Gothic"/>
            </a:endParaRPr>
          </a:p>
          <a:p>
            <a:pPr marL="360363" indent="-360363">
              <a:buFont typeface="Wingdings" pitchFamily="2" charset="2"/>
              <a:buChar char="Ø"/>
            </a:pPr>
            <a:r>
              <a:rPr lang="ro-RO" sz="2800" b="1" dirty="0" smtClean="0">
                <a:latin typeface="Century Gothic"/>
                <a:cs typeface="Century Gothic"/>
              </a:rPr>
              <a:t>Să comparăm seturile </a:t>
            </a:r>
            <a:r>
              <a:rPr lang="vi-VN" sz="2800" b="1" dirty="0">
                <a:latin typeface="Century Gothic"/>
                <a:cs typeface="Century Gothic"/>
              </a:rPr>
              <a:t>„A” </a:t>
            </a:r>
            <a:r>
              <a:rPr lang="ro-RO" sz="2800" b="1" dirty="0" smtClean="0">
                <a:latin typeface="Century Gothic"/>
                <a:cs typeface="Century Gothic"/>
              </a:rPr>
              <a:t> și </a:t>
            </a:r>
            <a:r>
              <a:rPr lang="vi-VN" sz="2800" b="1" dirty="0" smtClean="0">
                <a:latin typeface="Century Gothic"/>
                <a:cs typeface="Century Gothic"/>
              </a:rPr>
              <a:t>„</a:t>
            </a:r>
            <a:r>
              <a:rPr lang="ro-RO" sz="2800" b="1" dirty="0" smtClean="0">
                <a:latin typeface="Century Gothic"/>
                <a:cs typeface="Century Gothic"/>
              </a:rPr>
              <a:t>B</a:t>
            </a:r>
            <a:r>
              <a:rPr lang="vi-VN" sz="2800" b="1" dirty="0" smtClean="0">
                <a:latin typeface="Century Gothic"/>
                <a:cs typeface="Century Gothic"/>
              </a:rPr>
              <a:t>”</a:t>
            </a:r>
            <a:r>
              <a:rPr lang="ro-RO" sz="2800" b="1" dirty="0" smtClean="0">
                <a:latin typeface="Century Gothic"/>
                <a:cs typeface="Century Gothic"/>
              </a:rPr>
              <a:t>, și </a:t>
            </a:r>
            <a:r>
              <a:rPr lang="vi-VN" sz="2800" b="1" dirty="0" smtClean="0">
                <a:latin typeface="Century Gothic"/>
                <a:cs typeface="Century Gothic"/>
              </a:rPr>
              <a:t>„A</a:t>
            </a:r>
            <a:r>
              <a:rPr lang="ro-RO" sz="2800" b="1" dirty="0">
                <a:latin typeface="Century Gothic"/>
                <a:cs typeface="Century Gothic"/>
              </a:rPr>
              <a:t>bBa</a:t>
            </a:r>
            <a:r>
              <a:rPr lang="vi-VN" sz="2800" b="1" dirty="0">
                <a:latin typeface="Century Gothic"/>
                <a:cs typeface="Century Gothic"/>
              </a:rPr>
              <a:t>” </a:t>
            </a:r>
            <a:r>
              <a:rPr lang="ro-RO" sz="2800" b="1" dirty="0" smtClean="0">
                <a:latin typeface="Century Gothic"/>
                <a:cs typeface="Century Gothic"/>
              </a:rPr>
              <a:t>cu </a:t>
            </a:r>
            <a:r>
              <a:rPr lang="vi-VN" sz="2800" b="1" dirty="0">
                <a:latin typeface="Century Gothic"/>
                <a:cs typeface="Century Gothic"/>
              </a:rPr>
              <a:t>„</a:t>
            </a:r>
            <a:r>
              <a:rPr lang="ro-RO" sz="2800" b="1" dirty="0">
                <a:latin typeface="Century Gothic"/>
                <a:cs typeface="Century Gothic"/>
              </a:rPr>
              <a:t>abba</a:t>
            </a:r>
            <a:r>
              <a:rPr lang="vi-VN" sz="2800" b="1" dirty="0">
                <a:latin typeface="Century Gothic"/>
                <a:cs typeface="Century Gothic"/>
              </a:rPr>
              <a:t>”</a:t>
            </a:r>
            <a:r>
              <a:rPr lang="vi-VN" sz="2800" b="1" dirty="0" smtClean="0">
                <a:latin typeface="Century Gothic"/>
                <a:cs typeface="Century Gothic"/>
              </a:rPr>
              <a:t> </a:t>
            </a:r>
            <a:r>
              <a:rPr lang="ro-MO" sz="2800" b="1" dirty="0" smtClean="0">
                <a:latin typeface="Century Gothic"/>
                <a:cs typeface="Century Gothic"/>
              </a:rPr>
              <a:t>. Cum</a:t>
            </a:r>
            <a:r>
              <a:rPr lang="ro-RO" sz="2800" b="1" dirty="0" smtClean="0">
                <a:latin typeface="Century Gothic"/>
                <a:cs typeface="Century Gothic"/>
              </a:rPr>
              <a:t>?. </a:t>
            </a:r>
            <a:endParaRPr lang="en-US" sz="2800" b="1" dirty="0">
              <a:latin typeface="Century Gothic"/>
              <a:cs typeface="Century Gothic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132115" y="5141433"/>
            <a:ext cx="10374086" cy="137986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en-US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CS </a:t>
            </a:r>
            <a:r>
              <a:rPr lang="en-US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-</a:t>
            </a:r>
            <a:r>
              <a:rPr lang="vi-VN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 este </a:t>
            </a:r>
            <a:r>
              <a:rPr lang="en-US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un </a:t>
            </a:r>
            <a:r>
              <a:rPr lang="vi-VN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“set </a:t>
            </a:r>
            <a:r>
              <a:rPr lang="vi-VN" b="1" dirty="0">
                <a:solidFill>
                  <a:srgbClr val="0000CC"/>
                </a:solidFill>
                <a:latin typeface="Century Gothic"/>
                <a:cs typeface="Century Gothic"/>
              </a:rPr>
              <a:t>de </a:t>
            </a:r>
            <a:r>
              <a:rPr lang="en-US" b="1" dirty="0" err="1">
                <a:solidFill>
                  <a:srgbClr val="0000CC"/>
                </a:solidFill>
                <a:latin typeface="Century Gothic"/>
                <a:cs typeface="Century Gothic"/>
              </a:rPr>
              <a:t>simboluri</a:t>
            </a:r>
            <a:r>
              <a:rPr lang="vi-VN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”</a:t>
            </a:r>
            <a:r>
              <a:rPr lang="en-US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 </a:t>
            </a:r>
            <a:r>
              <a:rPr lang="ro-RO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și </a:t>
            </a:r>
            <a:endParaRPr lang="vi-VN" spc="-10" dirty="0"/>
          </a:p>
          <a:p>
            <a:pPr marL="12700">
              <a:spcBef>
                <a:spcPts val="100"/>
              </a:spcBef>
            </a:pPr>
            <a:r>
              <a:rPr lang="vi-VN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“cod</a:t>
            </a:r>
            <a:r>
              <a:rPr lang="ro-RO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ificări</a:t>
            </a:r>
            <a:r>
              <a:rPr lang="vi-VN" b="1" dirty="0" smtClean="0">
                <a:solidFill>
                  <a:srgbClr val="0000CC"/>
                </a:solidFill>
                <a:latin typeface="Century Gothic"/>
                <a:cs typeface="Century Gothic"/>
              </a:rPr>
              <a:t>”</a:t>
            </a:r>
            <a:endParaRPr lang="vi-VN" spc="-1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32657"/>
            <a:ext cx="11201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fontAlgn="base"/>
            <a:r>
              <a:rPr lang="vi-VN" b="1" dirty="0" smtClean="0">
                <a:solidFill>
                  <a:srgbClr val="0000CC"/>
                </a:solidFill>
              </a:rPr>
              <a:t>Ce este o </a:t>
            </a:r>
            <a:r>
              <a:rPr lang="en-US" b="1" dirty="0" smtClean="0">
                <a:solidFill>
                  <a:srgbClr val="0000CC"/>
                </a:solidFill>
              </a:rPr>
              <a:t>C</a:t>
            </a:r>
            <a:r>
              <a:rPr lang="vi-VN" b="1" dirty="0" smtClean="0">
                <a:solidFill>
                  <a:srgbClr val="0000CC"/>
                </a:solidFill>
              </a:rPr>
              <a:t>omparație (</a:t>
            </a:r>
            <a:r>
              <a:rPr lang="en-US" b="1" dirty="0" smtClean="0">
                <a:solidFill>
                  <a:srgbClr val="0000CC"/>
                </a:solidFill>
              </a:rPr>
              <a:t>Collation/C</a:t>
            </a:r>
            <a:r>
              <a:rPr lang="vi-VN" b="1" dirty="0" smtClean="0">
                <a:solidFill>
                  <a:srgbClr val="0000CC"/>
                </a:solidFill>
              </a:rPr>
              <a:t>olație):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990600"/>
            <a:ext cx="11658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4988" indent="-442913" fontAlgn="base">
              <a:buFont typeface="Wingdings" pitchFamily="2" charset="2"/>
              <a:buChar char="Ø"/>
            </a:pPr>
            <a:r>
              <a:rPr lang="vi-VN" sz="2800" b="1" dirty="0" smtClean="0">
                <a:latin typeface="+mj-lt"/>
              </a:rPr>
              <a:t>În cel mai simplu caz, trebuie să le luăm codurile și să </a:t>
            </a:r>
            <a:r>
              <a:rPr lang="ro-RO" sz="2800" b="1" dirty="0" smtClean="0">
                <a:latin typeface="+mj-lt"/>
              </a:rPr>
              <a:t>le </a:t>
            </a:r>
            <a:r>
              <a:rPr lang="vi-VN" sz="2800" b="1" dirty="0" smtClean="0">
                <a:latin typeface="+mj-lt"/>
              </a:rPr>
              <a:t>comparăm. </a:t>
            </a:r>
            <a:r>
              <a:rPr lang="en-US" sz="2800" b="1" dirty="0" err="1" smtClean="0">
                <a:latin typeface="+mj-lt"/>
              </a:rPr>
              <a:t>Adica</a:t>
            </a:r>
            <a:r>
              <a:rPr lang="vi-VN" sz="2800" b="1" dirty="0" smtClean="0">
                <a:latin typeface="+mj-lt"/>
              </a:rPr>
              <a:t> dacă: „A” = 0, „B” = 1 și 0 &lt;1, respectiv „A” &lt;„B”. </a:t>
            </a:r>
            <a:r>
              <a:rPr lang="ro-RO" sz="2800" b="1" dirty="0" smtClean="0">
                <a:solidFill>
                  <a:srgbClr val="0000CC"/>
                </a:solidFill>
                <a:latin typeface="+mj-lt"/>
              </a:rPr>
              <a:t>(mai la stinga!)</a:t>
            </a:r>
            <a:endParaRPr lang="en-US" sz="2800" b="1" dirty="0" smtClean="0">
              <a:solidFill>
                <a:srgbClr val="0000CC"/>
              </a:solidFill>
              <a:latin typeface="+mj-lt"/>
            </a:endParaRPr>
          </a:p>
          <a:p>
            <a:pPr marL="534988" indent="-442913" fontAlgn="base">
              <a:buFont typeface="Wingdings" pitchFamily="2" charset="2"/>
              <a:buChar char="Ø"/>
            </a:pPr>
            <a:r>
              <a:rPr lang="vi-VN" sz="2800" b="1" dirty="0" smtClean="0">
                <a:latin typeface="+mj-lt"/>
              </a:rPr>
              <a:t>Ceea ce am făcut noi se numește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colaționare</a:t>
            </a:r>
            <a:r>
              <a:rPr lang="vi-VN" sz="2800" b="1" dirty="0" smtClean="0">
                <a:latin typeface="+mj-lt"/>
              </a:rPr>
              <a:t>. Această metodă</a:t>
            </a:r>
            <a:r>
              <a:rPr lang="en-US" sz="2800" b="1" dirty="0" smtClean="0">
                <a:latin typeface="+mj-lt"/>
              </a:rPr>
              <a:t>,</a:t>
            </a:r>
            <a:r>
              <a:rPr lang="vi-VN" sz="2800" b="1" dirty="0" smtClean="0">
                <a:latin typeface="+mj-lt"/>
              </a:rPr>
              <a:t> </a:t>
            </a:r>
            <a:r>
              <a:rPr lang="ro-RO" sz="2800" b="1" dirty="0" smtClean="0">
                <a:latin typeface="+mj-lt"/>
              </a:rPr>
              <a:t>este </a:t>
            </a:r>
            <a:r>
              <a:rPr lang="vi-VN" sz="2800" b="1" dirty="0" smtClean="0">
                <a:latin typeface="+mj-lt"/>
              </a:rPr>
              <a:t>cea mai simplă </a:t>
            </a:r>
            <a:r>
              <a:rPr lang="en-US" sz="2800" b="1" dirty="0" err="1" smtClean="0">
                <a:latin typeface="+mj-lt"/>
              </a:rPr>
              <a:t>metoda</a:t>
            </a:r>
            <a:r>
              <a:rPr lang="en-US" sz="2800" b="1" dirty="0" smtClean="0">
                <a:latin typeface="+mj-lt"/>
              </a:rPr>
              <a:t> </a:t>
            </a:r>
            <a:r>
              <a:rPr lang="vi-VN" sz="2800" b="1" dirty="0" smtClean="0">
                <a:latin typeface="+mj-lt"/>
              </a:rPr>
              <a:t>de comparație, conform codurilor, se numește </a:t>
            </a:r>
            <a:r>
              <a:rPr lang="en-US" sz="2800" b="1" dirty="0" err="1" smtClean="0">
                <a:latin typeface="+mj-lt"/>
              </a:rPr>
              <a:t>comparatie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binar</a:t>
            </a:r>
            <a:r>
              <a:rPr lang="ro-MO" sz="2800" b="1" dirty="0" smtClean="0">
                <a:latin typeface="+mj-lt"/>
              </a:rPr>
              <a:t>ă (</a:t>
            </a:r>
            <a:r>
              <a:rPr lang="vi-VN" sz="2800" b="1" dirty="0" smtClean="0">
                <a:latin typeface="+mj-lt"/>
              </a:rPr>
              <a:t>binar</a:t>
            </a:r>
            <a:r>
              <a:rPr lang="ro-MO" sz="2800" b="1" dirty="0" smtClean="0">
                <a:latin typeface="+mj-lt"/>
              </a:rPr>
              <a:t>y)</a:t>
            </a:r>
            <a:r>
              <a:rPr lang="vi-VN" sz="2800" b="1" dirty="0" smtClean="0">
                <a:latin typeface="+mj-lt"/>
              </a:rPr>
              <a:t>.</a:t>
            </a:r>
          </a:p>
          <a:p>
            <a:pPr marL="534988" indent="-442913" fontAlgn="base">
              <a:buFont typeface="Wingdings" pitchFamily="2" charset="2"/>
              <a:buChar char="Ø"/>
            </a:pPr>
            <a:r>
              <a:rPr lang="vi-VN" sz="2800" b="1" dirty="0" smtClean="0">
                <a:latin typeface="+mj-lt"/>
              </a:rPr>
              <a:t>Dar dacă ar trebui să luăm în considerare echivalentul literelor mici și mari („A” = „a”)</a:t>
            </a:r>
            <a:r>
              <a:rPr lang="ro-MO" sz="2800" b="1" dirty="0" smtClean="0">
                <a:latin typeface="+mj-lt"/>
              </a:rPr>
              <a:t>, cum procedăm?</a:t>
            </a:r>
            <a:r>
              <a:rPr lang="vi-VN" sz="2800" b="1" dirty="0" smtClean="0">
                <a:latin typeface="+mj-lt"/>
              </a:rPr>
              <a:t>. Și </a:t>
            </a:r>
            <a:r>
              <a:rPr lang="ro-MO" sz="2800" b="1" dirty="0" smtClean="0">
                <a:latin typeface="+mj-lt"/>
              </a:rPr>
              <a:t>cum</a:t>
            </a:r>
            <a:r>
              <a:rPr lang="vi-VN" sz="2800" b="1" dirty="0" smtClean="0">
                <a:latin typeface="+mj-lt"/>
              </a:rPr>
              <a:t> compar</a:t>
            </a:r>
            <a:r>
              <a:rPr lang="ro-MO" sz="2800" b="1" dirty="0" smtClean="0">
                <a:latin typeface="+mj-lt"/>
              </a:rPr>
              <a:t>ăm</a:t>
            </a:r>
            <a:r>
              <a:rPr lang="vi-VN" sz="2800" b="1" dirty="0" smtClean="0">
                <a:latin typeface="+mj-lt"/>
              </a:rPr>
              <a:t> cuvintele formate din </a:t>
            </a:r>
            <a:r>
              <a:rPr lang="ro-MO" sz="2800" b="1" dirty="0" smtClean="0">
                <a:latin typeface="+mj-lt"/>
              </a:rPr>
              <a:t>simboluri</a:t>
            </a:r>
            <a:r>
              <a:rPr lang="vi-VN" sz="2800" b="1" dirty="0" smtClean="0">
                <a:latin typeface="+mj-lt"/>
              </a:rPr>
              <a:t>? Pentru a face acest lucru, trebuie să utilizăm o altă metodă de comparație care nu este sensibilă la </a:t>
            </a:r>
            <a:r>
              <a:rPr lang="ro-MO" sz="2800" b="1" dirty="0" smtClean="0">
                <a:latin typeface="+mj-lt"/>
              </a:rPr>
              <a:t>registru (</a:t>
            </a:r>
            <a:r>
              <a:rPr lang="ro-MO" sz="2800" b="1" dirty="0" smtClean="0">
                <a:solidFill>
                  <a:srgbClr val="0000CC"/>
                </a:solidFill>
                <a:latin typeface="+mj-lt"/>
              </a:rPr>
              <a:t>case-insensitive</a:t>
            </a:r>
            <a:r>
              <a:rPr lang="ro-MO" sz="2800" b="1" dirty="0" smtClean="0">
                <a:latin typeface="+mj-lt"/>
              </a:rPr>
              <a:t>).</a:t>
            </a:r>
            <a:endParaRPr lang="vi-VN" sz="2800" b="1" dirty="0" smtClean="0">
              <a:latin typeface="+mj-lt"/>
            </a:endParaRPr>
          </a:p>
          <a:p>
            <a:pPr marL="534988" indent="-442913" fontAlgn="base">
              <a:buFont typeface="Wingdings" pitchFamily="2" charset="2"/>
              <a:buChar char="Ø"/>
            </a:pPr>
            <a:r>
              <a:rPr lang="vi-VN" sz="2800" b="1" dirty="0" smtClean="0">
                <a:latin typeface="+mj-lt"/>
              </a:rPr>
              <a:t>Acesta este motivul pentru care trebuie să selectăm </a:t>
            </a:r>
            <a:r>
              <a:rPr lang="en-US" sz="2800" b="1" dirty="0" smtClean="0">
                <a:latin typeface="+mj-lt"/>
              </a:rPr>
              <a:t>Collation</a:t>
            </a:r>
            <a:r>
              <a:rPr lang="ro-MO" sz="2800" b="1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/</a:t>
            </a:r>
            <a:r>
              <a:rPr lang="en-US" sz="2800" b="1" dirty="0" smtClean="0">
                <a:latin typeface="+mj-lt"/>
              </a:rPr>
              <a:t>C</a:t>
            </a:r>
            <a:r>
              <a:rPr lang="vi-VN" sz="2800" b="1" dirty="0" smtClean="0">
                <a:latin typeface="+mj-lt"/>
              </a:rPr>
              <a:t>olați</a:t>
            </a:r>
            <a:r>
              <a:rPr lang="ro-MO" sz="2800" b="1" dirty="0" smtClean="0">
                <a:latin typeface="+mj-lt"/>
              </a:rPr>
              <a:t>onare </a:t>
            </a:r>
            <a:r>
              <a:rPr lang="vi-VN" sz="2800" b="1" dirty="0" smtClean="0">
                <a:latin typeface="+mj-lt"/>
              </a:rPr>
              <a:t>dorită </a:t>
            </a:r>
            <a:r>
              <a:rPr lang="vi-VN" sz="2800" b="1" dirty="0" smtClean="0">
                <a:latin typeface="+mj-lt"/>
              </a:rPr>
              <a:t>în </a:t>
            </a:r>
            <a:r>
              <a:rPr lang="vi-VN" sz="2800" b="1" i="1" dirty="0" smtClean="0">
                <a:solidFill>
                  <a:srgbClr val="FF0000"/>
                </a:solidFill>
                <a:latin typeface="+mj-lt"/>
              </a:rPr>
              <a:t>mysql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.</a:t>
            </a:r>
            <a:endParaRPr lang="ru-RU" sz="28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63434"/>
            <a:ext cx="112014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fontAlgn="base"/>
            <a:r>
              <a:rPr lang="vi-VN" sz="4000" b="1" dirty="0" smtClean="0">
                <a:solidFill>
                  <a:srgbClr val="0000CC"/>
                </a:solidFill>
              </a:rPr>
              <a:t>Ce este o </a:t>
            </a:r>
            <a:r>
              <a:rPr lang="en-US" sz="4000" b="1" dirty="0" smtClean="0">
                <a:solidFill>
                  <a:srgbClr val="0000CC"/>
                </a:solidFill>
              </a:rPr>
              <a:t>C</a:t>
            </a:r>
            <a:r>
              <a:rPr lang="vi-VN" sz="4000" b="1" dirty="0" smtClean="0">
                <a:solidFill>
                  <a:srgbClr val="0000CC"/>
                </a:solidFill>
              </a:rPr>
              <a:t>omparație (</a:t>
            </a:r>
            <a:r>
              <a:rPr lang="en-US" sz="4000" b="1" dirty="0" smtClean="0">
                <a:solidFill>
                  <a:srgbClr val="0000CC"/>
                </a:solidFill>
              </a:rPr>
              <a:t>Collation/C</a:t>
            </a:r>
            <a:r>
              <a:rPr lang="vi-VN" sz="4000" b="1" dirty="0" smtClean="0">
                <a:solidFill>
                  <a:srgbClr val="0000CC"/>
                </a:solidFill>
              </a:rPr>
              <a:t>olați</a:t>
            </a:r>
            <a:r>
              <a:rPr lang="ro-MO" sz="4000" b="1" dirty="0" smtClean="0">
                <a:solidFill>
                  <a:srgbClr val="0000CC"/>
                </a:solidFill>
              </a:rPr>
              <a:t>onare</a:t>
            </a:r>
            <a:r>
              <a:rPr lang="vi-VN" sz="4000" b="1" dirty="0" smtClean="0">
                <a:solidFill>
                  <a:srgbClr val="0000CC"/>
                </a:solidFill>
              </a:rPr>
              <a:t>):</a:t>
            </a:r>
            <a:endParaRPr lang="vi-VN" sz="4000" b="1" dirty="0" smtClean="0">
              <a:solidFill>
                <a:srgbClr val="0000CC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066800"/>
            <a:ext cx="11506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fontAlgn="base"/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Collation/C</a:t>
            </a:r>
            <a:r>
              <a:rPr lang="vi-VN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olați</a:t>
            </a:r>
            <a:r>
              <a:rPr lang="ro-MO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onare</a:t>
            </a:r>
            <a:r>
              <a:rPr lang="vi-VN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MO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:= este un instrument pentru </a:t>
            </a: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“comp</a:t>
            </a:r>
            <a:r>
              <a:rPr lang="ro-MO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ărarea codificărilor</a:t>
            </a: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ro-MO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ru-RU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сличение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ro-MO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92075" fontAlgn="base"/>
            <a:r>
              <a:rPr lang="ro-RO" sz="2800" dirty="0" smtClean="0">
                <a:latin typeface="Arial" pitchFamily="34" charset="0"/>
                <a:cs typeface="Arial" pitchFamily="34" charset="0"/>
              </a:rPr>
              <a:t>Seturile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contin 10 si 10 de caractere si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simboluri, dar sunt si specifice</a:t>
            </a:r>
            <a:endParaRPr lang="ro-RO" sz="2800" dirty="0" smtClean="0">
              <a:latin typeface="Arial" pitchFamily="34" charset="0"/>
              <a:cs typeface="Arial" pitchFamily="34" charset="0"/>
            </a:endParaRPr>
          </a:p>
          <a:p>
            <a:pPr marL="719138" indent="-360363" fontAlgn="base">
              <a:buFont typeface="Arial" pitchFamily="34" charset="0"/>
              <a:buChar char="•"/>
            </a:pPr>
            <a:r>
              <a:rPr lang="ro-RO" sz="2800" dirty="0" smtClean="0">
                <a:latin typeface="Arial" pitchFamily="34" charset="0"/>
                <a:cs typeface="Arial" pitchFamily="34" charset="0"/>
              </a:rPr>
              <a:t>Limba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Germană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ö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o-RO" sz="2800" dirty="0" smtClean="0">
              <a:latin typeface="Arial" pitchFamily="34" charset="0"/>
              <a:cs typeface="Arial" pitchFamily="34" charset="0"/>
            </a:endParaRPr>
          </a:p>
          <a:p>
            <a:pPr marL="719138" indent="-360363" fontAlgn="base">
              <a:buFont typeface="Arial" pitchFamily="34" charset="0"/>
              <a:buChar char="•"/>
            </a:pPr>
            <a:r>
              <a:rPr lang="ro-RO" sz="2800" dirty="0" smtClean="0">
                <a:latin typeface="Arial" pitchFamily="34" charset="0"/>
                <a:cs typeface="Arial" pitchFamily="34" charset="0"/>
              </a:rPr>
              <a:t>Limba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Romînă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ro-MO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ă, â, î, ș, ț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o-RO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719138" indent="-360363" fontAlgn="base">
              <a:buFont typeface="Arial" pitchFamily="34" charset="0"/>
              <a:buChar char="•"/>
            </a:pPr>
            <a:r>
              <a:rPr lang="ro-RO" sz="2800" dirty="0" smtClean="0">
                <a:latin typeface="Arial" pitchFamily="34" charset="0"/>
                <a:cs typeface="Arial" pitchFamily="34" charset="0"/>
              </a:rPr>
              <a:t>Limba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Franceză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é</a:t>
            </a:r>
            <a:r>
              <a:rPr lang="ro-MO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ê</a:t>
            </a:r>
            <a:r>
              <a:rPr lang="ro-MO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è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  <a:endParaRPr lang="ro-RO" sz="2800" dirty="0" smtClean="0">
              <a:latin typeface="Arial" pitchFamily="34" charset="0"/>
              <a:cs typeface="Arial" pitchFamily="34" charset="0"/>
            </a:endParaRPr>
          </a:p>
          <a:p>
            <a:pPr marL="719138" indent="-360363" fontAlgn="base">
              <a:buFont typeface="Arial" pitchFamily="34" charset="0"/>
              <a:buChar char="•"/>
            </a:pPr>
            <a:r>
              <a:rPr lang="ro-RO" sz="2800" dirty="0" smtClean="0">
                <a:latin typeface="Arial" pitchFamily="34" charset="0"/>
                <a:cs typeface="Arial" pitchFamily="34" charset="0"/>
              </a:rPr>
              <a:t>Limba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cehă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ç</a:t>
            </a:r>
            <a:endParaRPr lang="ro-RO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719138" indent="-360363" fontAlgn="base">
              <a:buFont typeface="Arial" pitchFamily="34" charset="0"/>
              <a:buChar char="•"/>
            </a:pPr>
            <a:r>
              <a:rPr lang="ro-RO" sz="2800" dirty="0" smtClean="0">
                <a:latin typeface="Arial" pitchFamily="34" charset="0"/>
                <a:cs typeface="Arial" pitchFamily="34" charset="0"/>
              </a:rPr>
              <a:t>Limba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Chineză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-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719138" indent="-360363" fontAlgn="base">
              <a:buFont typeface="Arial" pitchFamily="34" charset="0"/>
              <a:buChar char="•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Simbolul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		- </a:t>
            </a:r>
            <a:r>
              <a:rPr lang="en-US" sz="2800" b="1" dirty="0" smtClean="0">
                <a:solidFill>
                  <a:srgbClr val="FF0000"/>
                </a:solidFill>
              </a:rPr>
              <a:t>€</a:t>
            </a:r>
            <a:endParaRPr lang="ro-RO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92075" fontAlgn="base"/>
            <a:r>
              <a:rPr lang="ro-RO" sz="2800" dirty="0" smtClean="0">
                <a:latin typeface="Arial" pitchFamily="34" charset="0"/>
                <a:cs typeface="Arial" pitchFamily="34" charset="0"/>
              </a:rPr>
              <a:t>s.a.m.d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800" b="1" i="1" dirty="0" smtClean="0">
                <a:latin typeface="Arial" pitchFamily="34" charset="0"/>
                <a:cs typeface="Arial" pitchFamily="34" charset="0"/>
              </a:rPr>
              <a:t>Î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en-US" sz="2800" b="1" i="1" dirty="0" err="1" smtClean="0">
                <a:latin typeface="Arial" pitchFamily="34" charset="0"/>
                <a:cs typeface="Arial" pitchFamily="34" charset="0"/>
              </a:rPr>
              <a:t>acest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latin typeface="Arial" pitchFamily="34" charset="0"/>
                <a:cs typeface="Arial" pitchFamily="34" charset="0"/>
              </a:rPr>
              <a:t>caz</a:t>
            </a:r>
            <a:r>
              <a:rPr lang="ro-MO" sz="2800" b="1" i="1" dirty="0" smtClean="0">
                <a:latin typeface="Arial" pitchFamily="34" charset="0"/>
                <a:cs typeface="Arial" pitchFamily="34" charset="0"/>
              </a:rPr>
              <a:t> cum să comparăm seturile de simboluri în BD dacă ele conțin astfel de simboluri? U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rmează să utilizăm procesul de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Collation/C</a:t>
            </a:r>
            <a:r>
              <a:rPr lang="vi-VN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olați</a:t>
            </a:r>
            <a:r>
              <a:rPr lang="ro-MO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onare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”,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care are la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baz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ă procesul de </a:t>
            </a:r>
            <a:r>
              <a:rPr lang="ro-MO" sz="2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codificare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/>
          </a:p>
        </p:txBody>
      </p:sp>
      <p:pic>
        <p:nvPicPr>
          <p:cNvPr id="5" name="Picture 4" descr="Imagini pentru alfabetul chinezesc simboluri"/>
          <p:cNvPicPr/>
          <p:nvPr/>
        </p:nvPicPr>
        <p:blipFill>
          <a:blip r:embed="rId2" cstate="print"/>
          <a:srcRect r="58032" b="51988"/>
          <a:stretch>
            <a:fillRect/>
          </a:stretch>
        </p:blipFill>
        <p:spPr bwMode="auto">
          <a:xfrm>
            <a:off x="4343400" y="3733800"/>
            <a:ext cx="282440" cy="285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055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0"/>
            <a:ext cx="11277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vi-VN" b="1" dirty="0" smtClean="0">
                <a:solidFill>
                  <a:srgbClr val="0000CC"/>
                </a:solidFill>
              </a:rPr>
              <a:t>Ce este o </a:t>
            </a:r>
            <a:r>
              <a:rPr lang="en-US" b="1" dirty="0" smtClean="0">
                <a:solidFill>
                  <a:srgbClr val="0000CC"/>
                </a:solidFill>
              </a:rPr>
              <a:t>C</a:t>
            </a:r>
            <a:r>
              <a:rPr lang="vi-VN" b="1" dirty="0" smtClean="0">
                <a:solidFill>
                  <a:srgbClr val="0000CC"/>
                </a:solidFill>
              </a:rPr>
              <a:t>omparație (</a:t>
            </a:r>
            <a:r>
              <a:rPr lang="en-US" b="1" dirty="0" smtClean="0">
                <a:solidFill>
                  <a:srgbClr val="0000CC"/>
                </a:solidFill>
              </a:rPr>
              <a:t>Collation/C</a:t>
            </a:r>
            <a:r>
              <a:rPr lang="vi-VN" b="1" dirty="0" smtClean="0">
                <a:solidFill>
                  <a:srgbClr val="0000CC"/>
                </a:solidFill>
              </a:rPr>
              <a:t>olați</a:t>
            </a:r>
            <a:r>
              <a:rPr lang="ro-MO" b="1" dirty="0" smtClean="0">
                <a:solidFill>
                  <a:srgbClr val="0000CC"/>
                </a:solidFill>
              </a:rPr>
              <a:t>onare</a:t>
            </a:r>
            <a:r>
              <a:rPr lang="vi-VN" b="1" dirty="0" smtClean="0">
                <a:solidFill>
                  <a:srgbClr val="0000CC"/>
                </a:solidFill>
              </a:rPr>
              <a:t>):</a:t>
            </a:r>
            <a:endParaRPr lang="vi-VN" dirty="0" smtClean="0"/>
          </a:p>
        </p:txBody>
      </p:sp>
      <p:sp>
        <p:nvSpPr>
          <p:cNvPr id="5" name="Rectangle 4"/>
          <p:cNvSpPr/>
          <p:nvPr/>
        </p:nvSpPr>
        <p:spPr>
          <a:xfrm>
            <a:off x="838200" y="762000"/>
            <a:ext cx="113538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O" sz="2400" b="1" dirty="0" smtClean="0">
                <a:latin typeface="Arial" pitchFamily="34" charset="0"/>
                <a:cs typeface="Arial" pitchFamily="34" charset="0"/>
              </a:rPr>
              <a:t>Există 3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tipuri (</a:t>
            </a:r>
            <a:r>
              <a:rPr lang="ro-MO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standarde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) de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codificare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o-MO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ASCII	    - </a:t>
            </a:r>
            <a:r>
              <a:rPr lang="ro-MO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MO" sz="2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American Standard for Information Interchange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care permite codificarea a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128 simboluri,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alocându-se  pentru aceasta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 biți.</a:t>
            </a:r>
          </a:p>
          <a:p>
            <a:pPr marL="514350" indent="-514350">
              <a:buFont typeface="+mj-lt"/>
              <a:buAutoNum type="arabicPeriod"/>
            </a:pPr>
            <a:r>
              <a:rPr lang="ro-MO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EBCDIC    -  </a:t>
            </a:r>
            <a:r>
              <a:rPr lang="ro-MO" sz="2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Extended Binary Coded Decimal Interchange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care permite codificarea a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256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simboluri,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alocându-se  pentru aceasta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 biți.</a:t>
            </a:r>
            <a:r>
              <a:rPr lang="ro-MO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o-MO" sz="2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o-MO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UNICODE </a:t>
            </a:r>
            <a:r>
              <a:rPr lang="ro-MO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  </a:t>
            </a:r>
            <a:r>
              <a:rPr lang="ro-MO" sz="2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UNIversal Code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/ permite codificarea a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65536 de simboluri,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alocându-se  pentru aceasta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16 biți.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 In aceste 65536 simboluri se conțin alfabetele Latin, Grecești, Chinezești, Japoneze, etc. </a:t>
            </a:r>
            <a:r>
              <a:rPr lang="ro-MO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 Z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o-MO" sz="2800" b="1" dirty="0" smtClean="0">
                <a:latin typeface="Arial" pitchFamily="34" charset="0"/>
                <a:cs typeface="Arial" pitchFamily="34" charset="0"/>
              </a:rPr>
              <a:t>În UNICODE</a:t>
            </a:r>
            <a:endParaRPr lang="ro-MO" sz="28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3733800"/>
          <a:ext cx="812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MO" sz="18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EBCDIC  /binar/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O" dirty="0" smtClean="0"/>
                        <a:t>Hexazecimal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O" sz="18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ASCII /binar/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O" dirty="0" smtClean="0"/>
                        <a:t>Hexazecimal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MO" b="1" dirty="0" smtClean="0"/>
                        <a:t>11101001  /8 biti/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O" b="1" dirty="0" smtClean="0"/>
                        <a:t>E9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O" b="1" dirty="0" smtClean="0"/>
                        <a:t>1011010  /7</a:t>
                      </a:r>
                      <a:r>
                        <a:rPr lang="ro-MO" b="1" baseline="0" dirty="0" smtClean="0"/>
                        <a:t> biti/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O" b="1" dirty="0" smtClean="0"/>
                        <a:t>132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4876800"/>
          <a:ext cx="89154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9333"/>
                <a:gridCol w="3234267"/>
                <a:gridCol w="2971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MO" sz="18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UNICODE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O" dirty="0" smtClean="0"/>
                        <a:t>Corespunde  </a:t>
                      </a:r>
                      <a:r>
                        <a:rPr lang="ro-MO" sz="18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ASCII  </a:t>
                      </a:r>
                      <a:r>
                        <a:rPr lang="ro-MO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/zecimal/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O" dirty="0" smtClean="0"/>
                        <a:t>Utilizare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\U0030</a:t>
                      </a:r>
                      <a:r>
                        <a:rPr lang="en-US" baseline="0" dirty="0" smtClean="0"/>
                        <a:t> - \U0039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0-9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Cifre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\</a:t>
                      </a:r>
                      <a:r>
                        <a:rPr lang="en-US" dirty="0" smtClean="0"/>
                        <a:t>U0041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- \</a:t>
                      </a:r>
                      <a:r>
                        <a:rPr lang="en-US" baseline="0" dirty="0" smtClean="0"/>
                        <a:t>U0050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Literele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alfab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latin</a:t>
                      </a:r>
                      <a:r>
                        <a:rPr lang="en-US" dirty="0" smtClean="0"/>
                        <a:t> majuscule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\</a:t>
                      </a:r>
                      <a:r>
                        <a:rPr lang="en-US" dirty="0" smtClean="0"/>
                        <a:t>U0061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- \</a:t>
                      </a:r>
                      <a:r>
                        <a:rPr lang="en-US" baseline="0" dirty="0" smtClean="0"/>
                        <a:t>U0070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Literele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alfab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latin</a:t>
                      </a:r>
                      <a:r>
                        <a:rPr lang="en-US" dirty="0" smtClean="0"/>
                        <a:t> minuscule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0"/>
            <a:ext cx="11277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vi-VN" b="1" dirty="0" smtClean="0">
                <a:solidFill>
                  <a:srgbClr val="0000CC"/>
                </a:solidFill>
              </a:rPr>
              <a:t>Ce este o </a:t>
            </a:r>
            <a:r>
              <a:rPr lang="en-US" b="1" dirty="0" smtClean="0">
                <a:solidFill>
                  <a:srgbClr val="0000CC"/>
                </a:solidFill>
              </a:rPr>
              <a:t>C</a:t>
            </a:r>
            <a:r>
              <a:rPr lang="vi-VN" b="1" dirty="0" smtClean="0">
                <a:solidFill>
                  <a:srgbClr val="0000CC"/>
                </a:solidFill>
              </a:rPr>
              <a:t>omparație (</a:t>
            </a:r>
            <a:r>
              <a:rPr lang="en-US" b="1" dirty="0" smtClean="0">
                <a:solidFill>
                  <a:srgbClr val="0000CC"/>
                </a:solidFill>
              </a:rPr>
              <a:t>Collation/C</a:t>
            </a:r>
            <a:r>
              <a:rPr lang="vi-VN" b="1" dirty="0" smtClean="0">
                <a:solidFill>
                  <a:srgbClr val="0000CC"/>
                </a:solidFill>
              </a:rPr>
              <a:t>olați</a:t>
            </a:r>
            <a:r>
              <a:rPr lang="ro-MO" b="1" dirty="0" smtClean="0">
                <a:solidFill>
                  <a:srgbClr val="0000CC"/>
                </a:solidFill>
              </a:rPr>
              <a:t>onare</a:t>
            </a:r>
            <a:r>
              <a:rPr lang="vi-VN" b="1" dirty="0" smtClean="0">
                <a:solidFill>
                  <a:srgbClr val="0000CC"/>
                </a:solidFill>
              </a:rPr>
              <a:t>):</a:t>
            </a:r>
            <a:endParaRPr lang="vi-VN" dirty="0" smtClean="0"/>
          </a:p>
        </p:txBody>
      </p:sp>
      <p:sp>
        <p:nvSpPr>
          <p:cNvPr id="5" name="Rectangle 4"/>
          <p:cNvSpPr/>
          <p:nvPr/>
        </p:nvSpPr>
        <p:spPr>
          <a:xfrm>
            <a:off x="533400" y="1164134"/>
            <a:ext cx="11658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Astfel</a:t>
            </a:r>
            <a: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vi-VN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Seturile de caractere </a:t>
            </a:r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(Character set)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sunt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o colecție de caractere care sunt utile, de obicei pentru un anumit scenariu sau scripturi. </a:t>
            </a: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vi-VN" sz="2400" b="1" i="1" u="sng" dirty="0" smtClean="0">
                <a:latin typeface="Arial" pitchFamily="34" charset="0"/>
                <a:cs typeface="Arial" pitchFamily="34" charset="0"/>
              </a:rPr>
              <a:t>Uneori</a:t>
            </a:r>
            <a:r>
              <a:rPr lang="vi-VN" sz="2400" b="1" i="1" u="sng" dirty="0" smtClean="0">
                <a:latin typeface="Arial" pitchFamily="34" charset="0"/>
                <a:cs typeface="Arial" pitchFamily="34" charset="0"/>
              </a:rPr>
              <a:t>, oamenii folosesc setul de caractere ca sinonim pentru </a:t>
            </a:r>
            <a:r>
              <a:rPr lang="vi-VN" sz="2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pagina de cod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Cu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toate acestea, </a:t>
            </a:r>
            <a:r>
              <a:rPr lang="vi-VN" sz="2400" b="1" i="1" dirty="0" smtClean="0">
                <a:latin typeface="Arial" pitchFamily="34" charset="0"/>
                <a:cs typeface="Arial" pitchFamily="34" charset="0"/>
              </a:rPr>
              <a:t>seturile de caractere pot fi colecții fără o metodă de codificare a acestora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În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mod similar, </a:t>
            </a:r>
            <a:r>
              <a:rPr lang="vi-VN" sz="2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paginile de cod pot conține mai multe seturi de caractere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Pagini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cod,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de asemenea seturi de caractere codificate, sunt seturi de caractere în care fiecărui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simbol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s-a atribuit o reprezentare numerică. Aceasta permite ca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simbolurile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să fie mapate la valori binare și să revină la același caracter.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Adesea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paginile de cod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sunt trimise prin implementări particulare, cum ar fi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pagina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de cod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Windows 1252.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 (la nivel European!!)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-152400"/>
            <a:ext cx="11277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vi-VN" b="1" dirty="0" smtClean="0">
                <a:solidFill>
                  <a:srgbClr val="0000CC"/>
                </a:solidFill>
              </a:rPr>
              <a:t>Ce este o </a:t>
            </a:r>
            <a:r>
              <a:rPr lang="en-US" b="1" dirty="0" smtClean="0">
                <a:solidFill>
                  <a:srgbClr val="0000CC"/>
                </a:solidFill>
              </a:rPr>
              <a:t>C</a:t>
            </a:r>
            <a:r>
              <a:rPr lang="vi-VN" b="1" dirty="0" smtClean="0">
                <a:solidFill>
                  <a:srgbClr val="0000CC"/>
                </a:solidFill>
              </a:rPr>
              <a:t>omparație (</a:t>
            </a:r>
            <a:r>
              <a:rPr lang="en-US" b="1" dirty="0" smtClean="0">
                <a:solidFill>
                  <a:srgbClr val="0000CC"/>
                </a:solidFill>
              </a:rPr>
              <a:t>Collation/C</a:t>
            </a:r>
            <a:r>
              <a:rPr lang="vi-VN" b="1" dirty="0" smtClean="0">
                <a:solidFill>
                  <a:srgbClr val="0000CC"/>
                </a:solidFill>
              </a:rPr>
              <a:t>olați</a:t>
            </a:r>
            <a:r>
              <a:rPr lang="ro-MO" b="1" dirty="0" smtClean="0">
                <a:solidFill>
                  <a:srgbClr val="0000CC"/>
                </a:solidFill>
              </a:rPr>
              <a:t>onare</a:t>
            </a:r>
            <a:r>
              <a:rPr lang="vi-VN" b="1" dirty="0" smtClean="0">
                <a:solidFill>
                  <a:srgbClr val="0000CC"/>
                </a:solidFill>
              </a:rPr>
              <a:t>):</a:t>
            </a:r>
            <a:endParaRPr lang="vi-VN" dirty="0" smtClean="0"/>
          </a:p>
        </p:txBody>
      </p:sp>
      <p:sp>
        <p:nvSpPr>
          <p:cNvPr id="5" name="Rectangle 4"/>
          <p:cNvSpPr/>
          <p:nvPr/>
        </p:nvSpPr>
        <p:spPr>
          <a:xfrm>
            <a:off x="381000" y="533400"/>
            <a:ext cx="11277600" cy="632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Lista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Charcacter</a:t>
            </a:r>
            <a:r>
              <a:rPr lang="en-US" sz="2400" b="1" dirty="0" smtClean="0"/>
              <a:t> Set</a:t>
            </a:r>
            <a:endParaRPr lang="en-US" sz="2400" b="1" dirty="0" smtClean="0"/>
          </a:p>
          <a:p>
            <a:r>
              <a:rPr lang="en-US" sz="2400" dirty="0" smtClean="0">
                <a:hlinkClick r:id="rId2"/>
              </a:rPr>
              <a:t>Latin-1 (ISO-8859-1: Western European)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Latin-2 (ISO-8859-2: Central European)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Latin-3 (ISO-8859-3: South European and Esperanto)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Latin-4 (ISO-8859-4: Baltic, old)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Latin-9 </a:t>
            </a:r>
            <a:r>
              <a:rPr lang="en-US" sz="2400" dirty="0" smtClean="0">
                <a:hlinkClick r:id="rId2"/>
              </a:rPr>
              <a:t>(ISO-8859-15: Revised Western European)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DEC Multilingual Character Set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1252 (Microsoft Windows Western European)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1250 (Microsoft Windows Central European)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1251 (Microsoft Windows Cyrillic)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1253 (Microsoft Windows Greek)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1254 (Microsoft Windows Turkish)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</a:t>
            </a:r>
            <a:r>
              <a:rPr lang="en-US" sz="2400" dirty="0" smtClean="0">
                <a:hlinkClick r:id="rId2"/>
              </a:rPr>
              <a:t>1258 (Microsoft Windows Vietnamese)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</a:t>
            </a:r>
            <a:r>
              <a:rPr lang="en-US" sz="2400" dirty="0" smtClean="0">
                <a:hlinkClick r:id="rId2"/>
              </a:rPr>
              <a:t>775 (IBM-PC: Baltic)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850 (IBM-PC: European)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852 (IBM-PC: East European)</a:t>
            </a:r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Codepage 855 (IBM-PC: Cyrillic</a:t>
            </a:r>
            <a:r>
              <a:rPr lang="en-US" sz="2400" dirty="0" smtClean="0">
                <a:hlinkClick r:id="rId2"/>
              </a:rPr>
              <a:t>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0"/>
            <a:ext cx="11277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vi-VN" b="1" dirty="0" smtClean="0">
                <a:solidFill>
                  <a:srgbClr val="0000CC"/>
                </a:solidFill>
              </a:rPr>
              <a:t>Ce este o </a:t>
            </a:r>
            <a:r>
              <a:rPr lang="en-US" b="1" dirty="0" smtClean="0">
                <a:solidFill>
                  <a:srgbClr val="0000CC"/>
                </a:solidFill>
              </a:rPr>
              <a:t>C</a:t>
            </a:r>
            <a:r>
              <a:rPr lang="vi-VN" b="1" dirty="0" smtClean="0">
                <a:solidFill>
                  <a:srgbClr val="0000CC"/>
                </a:solidFill>
              </a:rPr>
              <a:t>omparație (</a:t>
            </a:r>
            <a:r>
              <a:rPr lang="en-US" b="1" dirty="0" smtClean="0">
                <a:solidFill>
                  <a:srgbClr val="0000CC"/>
                </a:solidFill>
              </a:rPr>
              <a:t>Collation/C</a:t>
            </a:r>
            <a:r>
              <a:rPr lang="vi-VN" b="1" dirty="0" smtClean="0">
                <a:solidFill>
                  <a:srgbClr val="0000CC"/>
                </a:solidFill>
              </a:rPr>
              <a:t>olați</a:t>
            </a:r>
            <a:r>
              <a:rPr lang="ro-MO" b="1" dirty="0" smtClean="0">
                <a:solidFill>
                  <a:srgbClr val="0000CC"/>
                </a:solidFill>
              </a:rPr>
              <a:t>onare</a:t>
            </a:r>
            <a:r>
              <a:rPr lang="vi-VN" b="1" dirty="0" smtClean="0">
                <a:solidFill>
                  <a:srgbClr val="0000CC"/>
                </a:solidFill>
              </a:rPr>
              <a:t>):</a:t>
            </a:r>
            <a:endParaRPr lang="vi-VN" dirty="0" smtClean="0"/>
          </a:p>
        </p:txBody>
      </p:sp>
      <p:sp>
        <p:nvSpPr>
          <p:cNvPr id="5" name="Rectangle 4"/>
          <p:cNvSpPr/>
          <p:nvPr/>
        </p:nvSpPr>
        <p:spPr>
          <a:xfrm>
            <a:off x="457200" y="838200"/>
            <a:ext cx="113538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Exemple</a:t>
            </a:r>
            <a:endParaRPr lang="en-US" sz="2400" b="1" u="sng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In </a:t>
            </a:r>
            <a:r>
              <a:rPr lang="en-US" sz="2400" b="1" dirty="0" smtClean="0">
                <a:hlinkClick r:id="rId2"/>
              </a:rPr>
              <a:t>Latin-9 (ISO-8859-15: Revised Western European)</a:t>
            </a:r>
            <a:endParaRPr lang="en-US" sz="2400" b="1" dirty="0" smtClean="0"/>
          </a:p>
          <a:p>
            <a:pPr marL="719138" indent="-360363" fontAlgn="base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Simbolul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	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	-  </a:t>
            </a:r>
            <a:r>
              <a:rPr lang="en-US" sz="2400" b="1" dirty="0" smtClean="0">
                <a:solidFill>
                  <a:srgbClr val="FF0000"/>
                </a:solidFill>
              </a:rPr>
              <a:t>€   </a:t>
            </a:r>
            <a:r>
              <a:rPr lang="en-US" sz="2400" b="1" dirty="0" err="1" smtClean="0"/>
              <a:t>este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codificat</a:t>
            </a:r>
            <a:r>
              <a:rPr lang="en-US" sz="2400" b="1" dirty="0" smtClean="0"/>
              <a:t> 	</a:t>
            </a:r>
            <a:r>
              <a:rPr lang="en-US" sz="2400" b="1" dirty="0" smtClean="0">
                <a:solidFill>
                  <a:srgbClr val="FF0000"/>
                </a:solidFill>
              </a:rPr>
              <a:t>0xa4, 		</a:t>
            </a:r>
            <a:r>
              <a:rPr lang="en-US" sz="2400" b="1" dirty="0" err="1" smtClean="0"/>
              <a:t>iar</a:t>
            </a:r>
            <a:endParaRPr lang="en-US" sz="2400" b="1" dirty="0" smtClean="0"/>
          </a:p>
          <a:p>
            <a:pPr marL="360363" indent="-360363" fontAlgn="base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In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UTF-8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este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codificat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			0xe282ac</a:t>
            </a:r>
            <a:endParaRPr lang="ro-RO" sz="2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Setul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caractere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Character Set= utf8mb4  Collate Utf8mb4_unicode_ci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este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bazat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standardul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UNICODE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pentru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sortarea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compararea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unui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set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larg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de text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scris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diferite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limbi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inclusiv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cel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rom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â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n.</a:t>
            </a:r>
            <a:endParaRPr lang="ro-MO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Crearea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unui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tabel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CREATE TABLE Tabel1 (….) ENGINE=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InnoDB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Auto_Increment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=55 Default 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Character Set= utf8mb4  Collate Utf8mb4_unicode_ci </a:t>
            </a:r>
            <a:endParaRPr lang="en-US" sz="2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4. In HTML </a:t>
            </a:r>
          </a:p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&lt; meta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charset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“utf-8”/&gt;</a:t>
            </a:r>
            <a:endParaRPr lang="ro-MO" sz="2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5. In </a:t>
            </a: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PhpMyadmin</a:t>
            </a:r>
            <a:endParaRPr lang="ro-MO" sz="2400" b="1" u="sng" dirty="0" smtClean="0">
              <a:latin typeface="Arial" pitchFamily="34" charset="0"/>
              <a:cs typeface="Arial" pitchFamily="34" charset="0"/>
            </a:endParaRPr>
          </a:p>
          <a:p>
            <a:endParaRPr lang="ro-MO" sz="2800" b="1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/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 t="14679" r="51903" b="54677"/>
          <a:stretch>
            <a:fillRect/>
          </a:stretch>
        </p:blipFill>
        <p:spPr bwMode="auto">
          <a:xfrm>
            <a:off x="8382000" y="4343400"/>
            <a:ext cx="3581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 cstate="print"/>
          <a:srcRect l="16823" t="15413" r="29197" b="63118"/>
          <a:stretch>
            <a:fillRect/>
          </a:stretch>
        </p:blipFill>
        <p:spPr bwMode="auto">
          <a:xfrm>
            <a:off x="533400" y="571500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30832"/>
            <a:ext cx="11430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Codificarile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in</a:t>
            </a:r>
            <a:r>
              <a:rPr lang="vi-VN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b="1" dirty="0" smtClean="0">
                <a:latin typeface="Arial" pitchFamily="34" charset="0"/>
                <a:cs typeface="Arial" pitchFamily="34" charset="0"/>
              </a:rPr>
              <a:t>Mysql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foloseste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la</a:t>
            </a:r>
            <a:r>
              <a:rPr lang="vi-VN" sz="3600" b="1" dirty="0" smtClean="0">
                <a:latin typeface="Arial" pitchFamily="34" charset="0"/>
                <a:cs typeface="Arial" pitchFamily="34" charset="0"/>
              </a:rPr>
              <a:t>:</a:t>
            </a:r>
            <a:endParaRPr lang="vi-VN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381000" y="1274803"/>
            <a:ext cx="11430000" cy="4998804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Stocarea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datelor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intr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-o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anumit</a:t>
            </a:r>
            <a:r>
              <a:rPr lang="ro-MO" sz="3600" b="1" dirty="0" smtClean="0">
                <a:latin typeface="Arial" pitchFamily="34" charset="0"/>
                <a:ea typeface="+mj-ea"/>
                <a:cs typeface="Arial" pitchFamily="34" charset="0"/>
              </a:rPr>
              <a:t>ă codificare </a:t>
            </a:r>
            <a:r>
              <a:rPr lang="ro-MO" sz="3600" b="1" dirty="0" smtClean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(character_set_database)</a:t>
            </a:r>
          </a:p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o-MO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Compararea</a:t>
            </a:r>
            <a:r>
              <a:rPr kumimoji="0" lang="ro-MO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datelor stocate în diferite moduri </a:t>
            </a:r>
            <a:r>
              <a:rPr kumimoji="0" lang="ro-MO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(collation_database)</a:t>
            </a:r>
          </a:p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o-MO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Livrare</a:t>
            </a:r>
            <a:r>
              <a:rPr kumimoji="0" lang="ro-MO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user-ului a datelor in codificarea pe care el o doreste</a:t>
            </a:r>
          </a:p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o-MO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Primirea</a:t>
            </a:r>
            <a:r>
              <a:rPr kumimoji="0" lang="ro-MO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datelor de la user-i</a:t>
            </a:r>
            <a:r>
              <a:rPr kumimoji="0" lang="ro-MO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in diferite codificari si convertirea lor in codificarea BD </a:t>
            </a:r>
            <a:r>
              <a:rPr kumimoji="0" lang="ro-MO" sz="3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(character_set_client)</a:t>
            </a:r>
            <a:endParaRPr kumimoji="0" lang="vi-V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</TotalTime>
  <Words>1016</Words>
  <Application>Microsoft Office PowerPoint</Application>
  <PresentationFormat>Custom</PresentationFormat>
  <Paragraphs>146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CE ESTE CARACTER SET?</vt:lpstr>
      <vt:lpstr>Ce este o Comparație (Collation/Colație):</vt:lpstr>
      <vt:lpstr>Ce este o Comparație (Collation/Colaționare):</vt:lpstr>
      <vt:lpstr>Ce este o Comparație (Collation/Colaționare):</vt:lpstr>
      <vt:lpstr>Ce este o Comparație (Collation/Colaționare):</vt:lpstr>
      <vt:lpstr>Ce este o Comparație (Collation/Colaționare):</vt:lpstr>
      <vt:lpstr>Ce este o Comparație (Collation/Colaționare):</vt:lpstr>
      <vt:lpstr>Codificarile in Mysql se foloseste la:</vt:lpstr>
      <vt:lpstr>Setările Mysql Responsabile pentru codificări:</vt:lpstr>
      <vt:lpstr>Setări pentru MySQL</vt:lpstr>
      <vt:lpstr>Slide 12</vt:lpstr>
      <vt:lpstr>Slide 13</vt:lpstr>
      <vt:lpstr>Erori în procesul de codificare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Mihai</dc:creator>
  <cp:lastModifiedBy>Mihai</cp:lastModifiedBy>
  <cp:revision>16</cp:revision>
  <dcterms:created xsi:type="dcterms:W3CDTF">2019-11-10T13:16:20Z</dcterms:created>
  <dcterms:modified xsi:type="dcterms:W3CDTF">2019-11-11T21:26:51Z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2014-11-23T00:00:00Z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2019-11-10T00:00:00Z</vt:filetime>
  </property>
</Properties>
</file>