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5" r:id="rId3"/>
    <p:sldId id="279" r:id="rId4"/>
    <p:sldId id="280" r:id="rId5"/>
    <p:sldId id="278" r:id="rId6"/>
    <p:sldId id="290" r:id="rId7"/>
    <p:sldId id="276" r:id="rId8"/>
    <p:sldId id="281" r:id="rId9"/>
    <p:sldId id="282" r:id="rId10"/>
    <p:sldId id="283" r:id="rId11"/>
    <p:sldId id="266" r:id="rId12"/>
    <p:sldId id="267" r:id="rId13"/>
    <p:sldId id="268" r:id="rId14"/>
    <p:sldId id="284" r:id="rId15"/>
    <p:sldId id="285" r:id="rId16"/>
    <p:sldId id="286" r:id="rId17"/>
    <p:sldId id="287" r:id="rId18"/>
    <p:sldId id="288" r:id="rId19"/>
    <p:sldId id="289" r:id="rId20"/>
    <p:sldId id="291" r:id="rId2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692" autoAdjust="0"/>
  </p:normalViewPr>
  <p:slideViewPr>
    <p:cSldViewPr>
      <p:cViewPr varScale="1">
        <p:scale>
          <a:sx n="62" d="100"/>
          <a:sy n="62" d="100"/>
        </p:scale>
        <p:origin x="-736" y="-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6400" y="685800"/>
            <a:ext cx="9296400" cy="3362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7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MySQL</a:t>
            </a:r>
            <a:r>
              <a:rPr sz="7200" dirty="0">
                <a:latin typeface="Arial" pitchFamily="34" charset="0"/>
                <a:cs typeface="Arial" pitchFamily="34" charset="0"/>
              </a:rPr>
              <a:t> </a:t>
            </a:r>
            <a:endParaRPr lang="ro-MO" sz="7200" dirty="0" smtClean="0">
              <a:latin typeface="Arial" pitchFamily="34" charset="0"/>
              <a:cs typeface="Arial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7200" b="1" spc="-5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sz="7200" spc="-5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7200" b="1" spc="-5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sz="7200" spc="-120" dirty="0" smtClean="0">
                <a:latin typeface="Arial" pitchFamily="34" charset="0"/>
                <a:cs typeface="Arial" pitchFamily="34" charset="0"/>
              </a:rPr>
              <a:t> </a:t>
            </a:r>
            <a:r>
              <a:rPr sz="7200" b="1" spc="-5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MyISAM</a:t>
            </a:r>
            <a:endParaRPr lang="ro-MO" sz="7200" b="1" spc="-5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o-MO" sz="7200" b="1" spc="-5" dirty="0" smtClean="0">
                <a:latin typeface="Arial" pitchFamily="34" charset="0"/>
                <a:cs typeface="Arial" pitchFamily="34" charset="0"/>
              </a:rPr>
              <a:t>motoare de stocare</a:t>
            </a:r>
            <a:endParaRPr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2"/>
            <a:ext cx="61330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o-MO" b="1" dirty="0" smtClean="0"/>
              <a:t>E</a:t>
            </a:r>
            <a:r>
              <a:rPr lang="vi-VN" b="1" dirty="0" smtClean="0"/>
              <a:t>xemple din viața reală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800" y="1600200"/>
            <a:ext cx="8686800" cy="2741776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BLOCAREA SERVERULUI</a:t>
            </a:r>
          </a:p>
          <a:p>
            <a:pPr marL="534988" indent="-174625"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InnoDB - datele sunt în siguranță, recuperare automată</a:t>
            </a:r>
          </a:p>
          <a:p>
            <a:pPr marL="534988" indent="-174625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MyISAM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blocarea tabelelor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VOLUM MARE * TRAFIC</a:t>
            </a:r>
          </a:p>
          <a:p>
            <a:pPr marL="534988" indent="-174625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InnoDB - date de rând stocate în ordinea cheii primare,</a:t>
            </a:r>
            <a:endParaRPr lang="ro-MO" sz="2400" dirty="0" smtClean="0">
              <a:latin typeface="Arial" pitchFamily="34" charset="0"/>
              <a:cs typeface="Arial" pitchFamily="34" charset="0"/>
            </a:endParaRPr>
          </a:p>
          <a:p>
            <a:pPr marL="534988" indent="-174625"/>
            <a:r>
              <a:rPr lang="ro-MO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date și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indexuri în memorie, performanță maximă, blocare </a:t>
            </a:r>
            <a:endParaRPr lang="ro-MO" sz="2400" dirty="0" smtClean="0">
              <a:latin typeface="Arial" pitchFamily="34" charset="0"/>
              <a:cs typeface="Arial" pitchFamily="34" charset="0"/>
            </a:endParaRPr>
          </a:p>
          <a:p>
            <a:pPr marL="534988" indent="-174625"/>
            <a:r>
              <a:rPr lang="ro-MO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la nivel de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rând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3"/>
            <a:ext cx="41518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o-MO" spc="-10" dirty="0" smtClean="0"/>
              <a:t>P</a:t>
            </a:r>
            <a:r>
              <a:rPr spc="-10" dirty="0" err="1" smtClean="0"/>
              <a:t>erforman</a:t>
            </a:r>
            <a:r>
              <a:rPr lang="ro-MO" spc="-10" dirty="0" smtClean="0"/>
              <a:t>ță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2377439" y="1775460"/>
            <a:ext cx="6822948" cy="4119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3"/>
            <a:ext cx="345122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vi-VN" spc="-10" dirty="0" smtClean="0"/>
              <a:t>Performanță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2791967" y="1853183"/>
            <a:ext cx="6454139" cy="3950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3"/>
            <a:ext cx="345122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vi-VN" spc="-10" dirty="0" smtClean="0"/>
              <a:t>Performanță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633727" y="1915667"/>
            <a:ext cx="8848344" cy="37764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4532"/>
            <a:ext cx="40756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ro-MO" b="1" spc="-5" dirty="0" smtClean="0">
                <a:latin typeface="Century Gothic"/>
                <a:cs typeface="Century Gothic"/>
              </a:rPr>
              <a:t>Să nu</a:t>
            </a:r>
            <a:endParaRPr b="1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2116" y="1938541"/>
            <a:ext cx="10171684" cy="3480440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C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ombin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ăm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și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același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server de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baze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 date</a:t>
            </a:r>
          </a:p>
          <a:p>
            <a:pPr lvl="1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este prea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dific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il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pentru a găsi raportul optim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în zona tampon pentru aceste statusuri de lucru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operașiile JOIN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între tabele cu diferite motoare de stocare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este vulnerabilă mai mult pentru tabele cu tipul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MyISAM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U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tiliz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ăm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căut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ări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text complet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Nu este de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dorit (pentru InnoDB)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Utilizati doar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ntru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baz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 date</a:t>
            </a:r>
          </a:p>
          <a:p>
            <a:pPr lvl="1"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utilizarea memoriei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cash (InnoDB)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3"/>
            <a:ext cx="51358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spc="-5" dirty="0" smtClean="0"/>
              <a:t>Migrare la </a:t>
            </a:r>
            <a:r>
              <a:rPr spc="-5" dirty="0" err="1" smtClean="0"/>
              <a:t>In</a:t>
            </a:r>
            <a:r>
              <a:rPr spc="-15" dirty="0" err="1" smtClean="0"/>
              <a:t>n</a:t>
            </a:r>
            <a:r>
              <a:rPr dirty="0" err="1" smtClean="0"/>
              <a:t>oDB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8200" y="1447800"/>
            <a:ext cx="8683625" cy="4957767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ALTER TABLE table1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ENGINE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o-MO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19138" indent="-358775">
              <a:buFont typeface="Wingdings" pitchFamily="2" charset="2"/>
              <a:buChar char="§"/>
            </a:pPr>
            <a:r>
              <a:rPr lang="en-US" sz="2400" b="1" dirty="0" smtClean="0"/>
              <a:t>ALTER</a:t>
            </a:r>
            <a:r>
              <a:rPr lang="en-US" sz="2400" dirty="0" smtClean="0"/>
              <a:t> </a:t>
            </a:r>
            <a:r>
              <a:rPr lang="en-US" sz="2400" b="1" dirty="0" smtClean="0"/>
              <a:t>TABLE</a:t>
            </a:r>
            <a:r>
              <a:rPr lang="en-US" sz="2400" dirty="0" smtClean="0"/>
              <a:t> </a:t>
            </a:r>
            <a:r>
              <a:rPr lang="ro-MO" sz="2400" dirty="0" smtClean="0"/>
              <a:t>table1</a:t>
            </a:r>
            <a:r>
              <a:rPr lang="en-US" sz="2400" dirty="0" smtClean="0"/>
              <a:t> </a:t>
            </a:r>
            <a:r>
              <a:rPr lang="en-US" sz="2400" b="1" dirty="0" smtClean="0"/>
              <a:t>TYPE</a:t>
            </a:r>
            <a:r>
              <a:rPr lang="en-US" sz="2400" dirty="0" smtClean="0"/>
              <a:t>=</a:t>
            </a:r>
            <a:r>
              <a:rPr lang="en-US" sz="2400" b="1" dirty="0" err="1" smtClean="0"/>
              <a:t>InnoDB</a:t>
            </a:r>
            <a:r>
              <a:rPr lang="en-US" sz="2400" dirty="0" smtClean="0"/>
              <a:t>;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19138" lvl="1" indent="-358775">
              <a:buFont typeface="Wingdings" pitchFamily="2" charset="2"/>
              <a:buChar char="§"/>
            </a:pPr>
            <a:r>
              <a:rPr lang="vi-VN" sz="2400" dirty="0" smtClean="0">
                <a:latin typeface="Arial" pitchFamily="34" charset="0"/>
                <a:cs typeface="Arial" pitchFamily="34" charset="0"/>
              </a:rPr>
              <a:t>Blocare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a tabelei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Dump SQL,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operațiile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căuta /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înlocuiește MyISAM -&gt; InnoDB,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restabilirea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SQL</a:t>
            </a:r>
          </a:p>
          <a:p>
            <a:pPr marL="719138" lvl="1" indent="-358775">
              <a:buFont typeface="Wingdings" pitchFamily="2" charset="2"/>
              <a:buChar char="§"/>
            </a:pPr>
            <a:r>
              <a:rPr lang="da-DK" sz="2400" dirty="0" smtClean="0">
                <a:latin typeface="Arial" pitchFamily="34" charset="0"/>
                <a:cs typeface="Arial" pitchFamily="34" charset="0"/>
              </a:rPr>
              <a:t>proces în timp util</a:t>
            </a:r>
          </a:p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acă folosiți MySQL</a:t>
            </a:r>
          </a:p>
          <a:p>
            <a:pPr marL="719138" lvl="1" indent="-358775"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pt-online-schema-change</a:t>
            </a:r>
            <a:endParaRPr lang="ro-MO" sz="2400" dirty="0" smtClean="0">
              <a:latin typeface="Arial" pitchFamily="34" charset="0"/>
              <a:cs typeface="Arial" pitchFamily="34" charset="0"/>
            </a:endParaRPr>
          </a:p>
          <a:p>
            <a:pPr marL="719138" lvl="1" indent="-358775"/>
            <a:r>
              <a:rPr lang="ro-MO" sz="2400" dirty="0" smtClean="0">
                <a:latin typeface="Arial" pitchFamily="34" charset="0"/>
                <a:cs typeface="Arial" pitchFamily="34" charset="0"/>
              </a:rPr>
              <a:t>    A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"ENGINE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InnoDB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" D =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database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t =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table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719138" lvl="1" indent="-358775">
              <a:buFont typeface="Wingdings" pitchFamily="2" charset="2"/>
              <a:buChar char="§"/>
            </a:pPr>
            <a:r>
              <a:rPr lang="vi-VN" sz="2400" dirty="0" smtClean="0">
                <a:latin typeface="Arial" pitchFamily="34" charset="0"/>
                <a:cs typeface="Arial" pitchFamily="34" charset="0"/>
              </a:rPr>
              <a:t>nu funcționează dacă utilizați declanșatoare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/trigger-e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în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tabele</a:t>
            </a:r>
          </a:p>
          <a:p>
            <a:pPr>
              <a:buFont typeface="Wingdings" pitchFamily="2" charset="2"/>
              <a:buChar char="Ø"/>
            </a:pP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Î</a:t>
            </a: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ncercați să vă adaptați la cerințele dvs. (timp de oprire, viteză server etc.)</a:t>
            </a:r>
            <a:endParaRPr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-80332"/>
            <a:ext cx="51358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b="1" spc="-5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Concluzii</a:t>
            </a:r>
            <a:endParaRPr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94228"/>
            <a:ext cx="119634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Există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multe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diferențe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între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MyISAM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și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principalele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puncte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care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trebuie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cunoașteți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înainte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migrare</a:t>
            </a:r>
            <a:r>
              <a:rPr kumimoji="0" lang="ro-MO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SUNT: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Backup-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date nu se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poate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face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simpla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copiere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fișierelor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MyISAM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funcționează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într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-un mod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optimizat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atunci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când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rulează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opțiuni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implicite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trebui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configurați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și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acordați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funcție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nevoile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dvs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 are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indici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comprimat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MyISAM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astfel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încât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mult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spațiu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adaugă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automat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coloanele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secundare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Asigurați-vă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coloanele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primare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afară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faptul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migrația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trebui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fie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ușoară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Creați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structuri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similare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MyISAM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motorul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schimbat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Scoateți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datele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din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MyISAM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Importați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datele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ordinea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cheilor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primare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motorul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InnoDB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care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împachetează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importul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START TRANSACTION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și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COMMIT.,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Aceasta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rapidă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metodă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încărcare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datelor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Creați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procedurile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stocate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și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declanșați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 au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nimic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de-a face cu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motorul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stocare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943" y="-152400"/>
            <a:ext cx="51358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b="1" spc="-5" dirty="0" smtClean="0">
                <a:solidFill>
                  <a:srgbClr val="00B0F0"/>
                </a:solidFill>
              </a:rPr>
              <a:t>Concluzii</a:t>
            </a:r>
            <a:endParaRPr b="1" dirty="0">
              <a:solidFill>
                <a:srgbClr val="00B0F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608112"/>
            <a:ext cx="11963400" cy="57554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Următoarele consderente</a:t>
            </a:r>
            <a:r>
              <a:rPr lang="ro-MO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pot fi luate ca baza pentru alegerea între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</a:t>
            </a:r>
            <a:r>
              <a:rPr lang="ro-MO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şi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lang="ro-MO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: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fi oare utilizată BD în mai mare parte la operaţii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MO" sz="2000" b="1" i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citire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? 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În acest caz ve-ţi desfăşura preponderent operaţii de selectare şi mai puţine de inserare, actualizare si ştergere ?  Dacă da, atunci urmează să selectaţi motorul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MyISAM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0" indent="-360363">
              <a:buFont typeface="Wingdings" pitchFamily="2" charset="2"/>
              <a:buChar char="Ø"/>
            </a:pP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Utilizarea BD implică cel puţin la fel de multe operaţii de înscriere şi citire, şi mai mult nimic altceva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 Asta ar însemna, că ve-ţi realiza/ve-ti face cu BD mai multe operaţii de inserare, actualizare şi ştergere, decît operaţii de selectare? Dacă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„Da”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atunci urmează să selectaţi motorul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InnoDB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0" indent="-360363">
              <a:buFont typeface="Wingdings" pitchFamily="2" charset="2"/>
              <a:buChar char="Ø"/>
            </a:pP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Aveti nevoie de căutare text-complet?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Dacă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„Da”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atunci utilizează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MyISAM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0" indent="-360363">
              <a:buFont typeface="Wingdings" pitchFamily="2" charset="2"/>
              <a:buChar char="Ø"/>
            </a:pP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Avetii nevoie de a conserva spaţiul de disc şi memoria RAM?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Dacă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„Da”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atunci utilizează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MyISAM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0" indent="-360363">
              <a:buFont typeface="Wingdings" pitchFamily="2" charset="2"/>
              <a:buChar char="Ø"/>
            </a:pP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supără ideea dacă ai utiliza un server pentru BD non-SQL ?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Ai putea să te simti mai bine dacă ai alege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InnoDB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deoarece ea are blocare la nivel de rânduri, siguranţă a tranzacţiei şi, în general, mai mult “ simţ relaţional”.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ro-M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Trebuie s</a:t>
            </a:r>
            <a:r>
              <a:rPr lang="ro-RO" sz="2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 luăm aminte</a:t>
            </a:r>
            <a:r>
              <a:rPr lang="ro-MO" sz="200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că atunci când adăugăm un tabel la o bază de date MySQL, avem posibilitatea să specificăm ce motor urmează să folosim. Se observă că </a:t>
            </a:r>
            <a:r>
              <a:rPr lang="ro-MO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mai des se specifica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motorul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InnoDB</a:t>
            </a:r>
            <a:r>
              <a:rPr lang="ro-M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pentru ele mai des sunt utilizate operaţiile de citire, actualizare şi ştergere, excepţie fiind acele tabele în care există full-text search, pentru care, se utilizează  </a:t>
            </a:r>
            <a:r>
              <a:rPr lang="ro-M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MyISAM.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0"/>
            <a:ext cx="51358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b="1" spc="-5" dirty="0" smtClean="0">
                <a:solidFill>
                  <a:srgbClr val="00B0F0"/>
                </a:solidFill>
              </a:rPr>
              <a:t>Concluzii</a:t>
            </a:r>
            <a:endParaRPr b="1" dirty="0">
              <a:solidFill>
                <a:srgbClr val="00B0F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8843" y="533400"/>
            <a:ext cx="11277600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MO" sz="2400" b="1" dirty="0" smtClean="0">
                <a:solidFill>
                  <a:srgbClr val="FF0000"/>
                </a:solidFill>
              </a:rPr>
              <a:t>Sa ne aducem aminte instalarea MySQL. La un moment urma din 3 variante de selecţie să alegeți unul din: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lvl="0"/>
            <a:r>
              <a:rPr lang="ro-MO" sz="2400" b="1" dirty="0" smtClean="0">
                <a:solidFill>
                  <a:srgbClr val="0000CC"/>
                </a:solidFill>
              </a:rPr>
              <a:t>1. Bază de date Multifunctională:</a:t>
            </a:r>
            <a:r>
              <a:rPr lang="ro-MO" sz="2400" dirty="0" smtClean="0">
                <a:solidFill>
                  <a:srgbClr val="0000CC"/>
                </a:solidFill>
              </a:rPr>
              <a:t> </a:t>
            </a:r>
            <a:r>
              <a:rPr lang="ro-MO" sz="2400" dirty="0" smtClean="0"/>
              <a:t>Acest lucru permite atât motoare de stocare </a:t>
            </a:r>
            <a:r>
              <a:rPr lang="ro-MO" sz="2400" b="1" i="1" dirty="0" smtClean="0"/>
              <a:t>InnoDB</a:t>
            </a:r>
            <a:r>
              <a:rPr lang="ro-MO" sz="2400" dirty="0" smtClean="0"/>
              <a:t>, cît si </a:t>
            </a:r>
            <a:r>
              <a:rPr lang="ro-MO" sz="2400" b="1" i="1" dirty="0" smtClean="0"/>
              <a:t>MyISAM</a:t>
            </a:r>
            <a:r>
              <a:rPr lang="ro-MO" sz="2400" dirty="0" smtClean="0"/>
              <a:t> si imparte resursele în mod egal între ele. Aceasta este opţiunea recomandată pentru dezvoltatorii de aplicaţii care folosesc în mod regulat ambele motoare de stocare. Este </a:t>
            </a:r>
            <a:r>
              <a:rPr lang="ro-MO" sz="2400" b="1" dirty="0" smtClean="0"/>
              <a:t>opţiunea pe care o propunem să fie aleasă</a:t>
            </a:r>
            <a:r>
              <a:rPr lang="ro-MO" sz="2400" dirty="0" smtClean="0"/>
              <a:t>, deoarece ea are cea mai mare flexibilitate.</a:t>
            </a:r>
            <a:endParaRPr lang="en-US" sz="2400" dirty="0" smtClean="0"/>
          </a:p>
          <a:p>
            <a:r>
              <a:rPr lang="ro-MO" sz="2400" dirty="0" smtClean="0"/>
              <a:t> </a:t>
            </a:r>
            <a:endParaRPr lang="en-US" sz="2000" dirty="0"/>
          </a:p>
        </p:txBody>
      </p:sp>
      <p:pic>
        <p:nvPicPr>
          <p:cNvPr id="4" name="Picture 3" descr="0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200400"/>
            <a:ext cx="9144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51358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b="1" spc="-5" dirty="0" smtClean="0">
                <a:solidFill>
                  <a:srgbClr val="0000CC"/>
                </a:solidFill>
              </a:rPr>
              <a:t>Concluzii</a:t>
            </a:r>
            <a:endParaRPr b="1" dirty="0">
              <a:solidFill>
                <a:srgbClr val="0000CC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762000"/>
            <a:ext cx="10363200" cy="26776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o-MO" sz="2400" b="1" dirty="0" smtClean="0"/>
              <a:t>2. Numai pentru Baza de date tranzacţională:</a:t>
            </a:r>
            <a:r>
              <a:rPr lang="ro-MO" sz="2400" dirty="0" smtClean="0"/>
              <a:t> Această opţiune permite utlizarea ambelor motoare de stocare, atât </a:t>
            </a:r>
            <a:r>
              <a:rPr lang="ro-MO" sz="2400" b="1" i="1" dirty="0" smtClean="0"/>
              <a:t>InnoDB</a:t>
            </a:r>
            <a:r>
              <a:rPr lang="ro-MO" sz="2400" dirty="0" smtClean="0"/>
              <a:t>, cît si </a:t>
            </a:r>
            <a:r>
              <a:rPr lang="ro-MO" sz="2400" b="1" i="1" dirty="0" smtClean="0"/>
              <a:t>MyISAM</a:t>
            </a:r>
            <a:r>
              <a:rPr lang="ro-MO" sz="2400" dirty="0" smtClean="0"/>
              <a:t>, dar dedică mai multe resurse pentru motorul </a:t>
            </a:r>
            <a:r>
              <a:rPr lang="ro-MO" sz="2400" b="1" i="1" dirty="0" smtClean="0"/>
              <a:t>InnoDB</a:t>
            </a:r>
            <a:r>
              <a:rPr lang="ro-MO" sz="2400" dirty="0" smtClean="0"/>
              <a:t> </a:t>
            </a:r>
            <a:endParaRPr lang="en-US" sz="2400" dirty="0" smtClean="0"/>
          </a:p>
          <a:p>
            <a:pPr lvl="0"/>
            <a:r>
              <a:rPr lang="ro-MO" sz="2400" b="1" dirty="0" smtClean="0"/>
              <a:t>3. Numai pentru baze de date Non-Tranzactională</a:t>
            </a:r>
            <a:r>
              <a:rPr lang="ro-MO" sz="2400" dirty="0" smtClean="0"/>
              <a:t>: Această opţiune dezactivează complet </a:t>
            </a:r>
            <a:r>
              <a:rPr lang="ro-MO" sz="2400" b="1" i="1" dirty="0" smtClean="0"/>
              <a:t>InnoDB</a:t>
            </a:r>
            <a:r>
              <a:rPr lang="ro-MO" sz="2400" dirty="0" smtClean="0"/>
              <a:t>, toate resursele sunt dedicate pentru motorul de stocare </a:t>
            </a:r>
            <a:r>
              <a:rPr lang="ro-MO" sz="2400" b="1" i="1" dirty="0" smtClean="0"/>
              <a:t>MyISAM</a:t>
            </a:r>
            <a:r>
              <a:rPr lang="ro-MO" sz="2400" dirty="0" smtClean="0"/>
              <a:t>.</a:t>
            </a:r>
            <a:endParaRPr lang="en-US" sz="2400" dirty="0" smtClean="0"/>
          </a:p>
          <a:p>
            <a:r>
              <a:rPr lang="ro-MO" sz="2400" dirty="0" smtClean="0"/>
              <a:t> </a:t>
            </a:r>
            <a:endParaRPr lang="en-US" sz="2000" dirty="0"/>
          </a:p>
        </p:txBody>
      </p:sp>
      <p:pic>
        <p:nvPicPr>
          <p:cNvPr id="4" name="Picture 3" descr="0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184071"/>
            <a:ext cx="9144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3"/>
            <a:ext cx="584708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err="1">
                <a:solidFill>
                  <a:srgbClr val="FF0000"/>
                </a:solidFill>
              </a:rPr>
              <a:t>MySQL</a:t>
            </a:r>
            <a:r>
              <a:rPr dirty="0"/>
              <a:t> </a:t>
            </a:r>
            <a:r>
              <a:rPr lang="ro-MO" spc="-5" dirty="0" smtClean="0"/>
              <a:t>motor de stocare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524000"/>
            <a:ext cx="11049000" cy="451854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stochează, manipulează și preia informații dintr-un tabel</a:t>
            </a:r>
          </a:p>
          <a:p>
            <a:pPr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majoritatea dezvoltatorilor merg doar cu valoarea implicită în phpMyAdmin</a:t>
            </a:r>
          </a:p>
          <a:p>
            <a:r>
              <a:rPr lang="ro-MO" sz="2400" spc="-5" dirty="0" smtClean="0">
                <a:latin typeface="Arial" pitchFamily="34" charset="0"/>
                <a:cs typeface="Arial" pitchFamily="34" charset="0"/>
              </a:rPr>
              <a:t>Motorul de stocare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implicit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este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fișierul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configurare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MySQL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my.cnf/my.ini)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Mysqld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ro-MO" sz="2400" b="1" u="sng" dirty="0" smtClean="0">
                <a:latin typeface="Arial" pitchFamily="34" charset="0"/>
                <a:cs typeface="Arial" pitchFamily="34" charset="0"/>
              </a:rPr>
              <a:t> cu directiva </a:t>
            </a:r>
            <a:endParaRPr lang="en-US" sz="2400" b="1" u="sng" dirty="0" smtClean="0"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lang="en-US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default</a:t>
            </a:r>
            <a:r>
              <a:rPr lang="ro-MO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)_</a:t>
            </a:r>
            <a:r>
              <a:rPr lang="en-US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storage</a:t>
            </a:r>
            <a:r>
              <a:rPr lang="ro-MO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_</a:t>
            </a:r>
            <a:r>
              <a:rPr lang="en-US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engine=</a:t>
            </a:r>
            <a:r>
              <a:rPr lang="en-US" sz="2400" b="1" spc="-5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InnoDB</a:t>
            </a:r>
            <a:endParaRPr lang="en-US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400" dirty="0" smtClean="0">
                <a:latin typeface="Arial" pitchFamily="34" charset="0"/>
                <a:cs typeface="Arial" pitchFamily="34" charset="0"/>
              </a:rPr>
              <a:t>Până la MySQL 5.1 motorul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de stocare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implicit era MyISAM,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Începînd cu MySQL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5.5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 este utlizat inca un motor de stocare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InnoDB</a:t>
            </a:r>
          </a:p>
          <a:p>
            <a:pPr marL="12700" marR="5376545">
              <a:lnSpc>
                <a:spcPct val="128800"/>
              </a:lnSpc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mysql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&gt;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mysql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–u</a:t>
            </a:r>
            <a:r>
              <a:rPr lang="ro-MO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root</a:t>
            </a:r>
            <a:r>
              <a:rPr lang="en-US" sz="2400" b="1" spc="-8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-p  </a:t>
            </a:r>
            <a:endParaRPr lang="ro-MO" sz="2400" b="1" spc="-5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2700" marR="5376545">
              <a:lnSpc>
                <a:spcPct val="1288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Password:</a:t>
            </a: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mysql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&gt;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show</a:t>
            </a:r>
            <a:r>
              <a:rPr lang="en-US" sz="2400" b="1" spc="-4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engines;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200229"/>
            <a:ext cx="113538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  <a:tabLst>
                <a:tab pos="3300095" algn="l"/>
              </a:tabLst>
            </a:pPr>
            <a:r>
              <a:rPr lang="ro-MO" b="1" spc="-5" dirty="0" smtClean="0">
                <a:solidFill>
                  <a:srgbClr val="0000CC"/>
                </a:solidFill>
              </a:rPr>
              <a:t>Ce alegem InnoDB sau MyISAM? Recomandări</a:t>
            </a:r>
            <a:endParaRPr b="1" dirty="0">
              <a:solidFill>
                <a:srgbClr val="0000CC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88312"/>
            <a:ext cx="11049000" cy="61247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o-MO" sz="2800" dirty="0" smtClean="0"/>
              <a:t> </a:t>
            </a:r>
            <a:r>
              <a:rPr lang="ro-MO" sz="2800" b="1" i="1" dirty="0" smtClean="0">
                <a:solidFill>
                  <a:srgbClr val="FF0000"/>
                </a:solidFill>
              </a:rPr>
              <a:t>Dacă BD </a:t>
            </a:r>
            <a:r>
              <a:rPr lang="ro-MO" sz="2800" dirty="0" smtClean="0"/>
              <a:t>se utilizează preponderent la operatii de citire si mai putin la operatii de INSERT, UPDATE si DELETE, atunci se recomanda a utiliza motorul de stocare MyISAM</a:t>
            </a:r>
          </a:p>
          <a:p>
            <a:pPr marL="457200" indent="-457200">
              <a:buFont typeface="+mj-lt"/>
              <a:buAutoNum type="arabicPeriod"/>
            </a:pPr>
            <a:r>
              <a:rPr lang="ro-MO" sz="2800" dirty="0"/>
              <a:t> </a:t>
            </a:r>
            <a:r>
              <a:rPr lang="ro-MO" sz="2800" b="1" i="1" dirty="0">
                <a:solidFill>
                  <a:srgbClr val="FF0000"/>
                </a:solidFill>
              </a:rPr>
              <a:t>Dacă BD </a:t>
            </a:r>
            <a:r>
              <a:rPr lang="ro-MO" sz="2800" dirty="0"/>
              <a:t>se utilizează preponderent la </a:t>
            </a:r>
            <a:r>
              <a:rPr lang="ro-MO" sz="2800" dirty="0" smtClean="0"/>
              <a:t>multe operatii </a:t>
            </a:r>
            <a:r>
              <a:rPr lang="ro-MO" sz="2800" dirty="0"/>
              <a:t>de </a:t>
            </a:r>
            <a:r>
              <a:rPr lang="ro-MO" sz="2800" dirty="0" smtClean="0"/>
              <a:t>inscriere si citire, actualizare si stergere decît operatii de selectare, atunci </a:t>
            </a:r>
            <a:r>
              <a:rPr lang="ro-MO" sz="2800" dirty="0"/>
              <a:t>se recomanda a utiliza motorul de stocare </a:t>
            </a:r>
            <a:r>
              <a:rPr lang="ro-MO" sz="2800" dirty="0" smtClean="0"/>
              <a:t>InnoDB</a:t>
            </a:r>
          </a:p>
          <a:p>
            <a:pPr marL="457200" indent="-457200">
              <a:buFont typeface="+mj-lt"/>
              <a:buAutoNum type="arabicPeriod"/>
            </a:pPr>
            <a:r>
              <a:rPr lang="ro-MO" sz="2800" dirty="0"/>
              <a:t> </a:t>
            </a:r>
            <a:r>
              <a:rPr lang="ro-MO" sz="2800" b="1" i="1" dirty="0">
                <a:solidFill>
                  <a:srgbClr val="FF0000"/>
                </a:solidFill>
              </a:rPr>
              <a:t>Dacă BD </a:t>
            </a:r>
            <a:r>
              <a:rPr lang="ro-MO" sz="2800" dirty="0"/>
              <a:t>se utilizează preponderent la </a:t>
            </a:r>
            <a:r>
              <a:rPr lang="ro-MO" sz="2800" dirty="0" smtClean="0"/>
              <a:t>operatii </a:t>
            </a:r>
            <a:r>
              <a:rPr lang="ro-MO" sz="2800" dirty="0"/>
              <a:t>de </a:t>
            </a:r>
            <a:r>
              <a:rPr lang="ro-MO" sz="2800" dirty="0" smtClean="0"/>
              <a:t>selectare a textelor complete, </a:t>
            </a:r>
            <a:r>
              <a:rPr lang="ro-MO" sz="2800" dirty="0"/>
              <a:t>atunci se recomanda a utiliza motorul de stocare </a:t>
            </a:r>
            <a:r>
              <a:rPr lang="ro-MO" sz="2800" dirty="0" smtClean="0"/>
              <a:t>MyISAM</a:t>
            </a:r>
          </a:p>
          <a:p>
            <a:pPr marL="457200" indent="-457200">
              <a:buFont typeface="+mj-lt"/>
              <a:buAutoNum type="arabicPeriod"/>
            </a:pPr>
            <a:r>
              <a:rPr lang="ro-MO" sz="2800" dirty="0"/>
              <a:t> </a:t>
            </a:r>
            <a:r>
              <a:rPr lang="ro-MO" sz="2800" b="1" i="1" dirty="0">
                <a:solidFill>
                  <a:srgbClr val="FF0000"/>
                </a:solidFill>
              </a:rPr>
              <a:t>Dacă</a:t>
            </a:r>
            <a:r>
              <a:rPr lang="ro-MO" sz="2800" dirty="0"/>
              <a:t> </a:t>
            </a:r>
            <a:r>
              <a:rPr lang="ro-MO" sz="2800" dirty="0" smtClean="0"/>
              <a:t>în procesul de operare cu BD va fi necesar de rezervat spatiu pe disc si memorie RAM, atunci </a:t>
            </a:r>
            <a:r>
              <a:rPr lang="ro-MO" sz="2800" dirty="0"/>
              <a:t>se recomanda a utiliza motorul de stocare </a:t>
            </a:r>
            <a:r>
              <a:rPr lang="ro-MO" sz="2800" dirty="0" smtClean="0"/>
              <a:t>MyISAM</a:t>
            </a:r>
          </a:p>
          <a:p>
            <a:pPr marL="457200" indent="-457200">
              <a:buFont typeface="+mj-lt"/>
              <a:buAutoNum type="arabicPeriod"/>
            </a:pPr>
            <a:r>
              <a:rPr lang="ro-MO" sz="2800" b="1" i="1" dirty="0">
                <a:solidFill>
                  <a:srgbClr val="FF0000"/>
                </a:solidFill>
              </a:rPr>
              <a:t>Dacă </a:t>
            </a:r>
            <a:r>
              <a:rPr lang="ro-MO" sz="2800" b="1" i="1" dirty="0" smtClean="0">
                <a:solidFill>
                  <a:srgbClr val="FF0000"/>
                </a:solidFill>
              </a:rPr>
              <a:t>BD </a:t>
            </a:r>
            <a:r>
              <a:rPr lang="ro-MO" sz="2800" dirty="0" smtClean="0"/>
              <a:t>in procesul de lucru urmează să mențină mereu cont de aspectul relational al ei, </a:t>
            </a:r>
            <a:r>
              <a:rPr lang="ro-MO" sz="2800" dirty="0"/>
              <a:t>atunci se recomanda a utiliza motorul de stocare </a:t>
            </a:r>
            <a:r>
              <a:rPr lang="ro-MO" sz="2800" dirty="0" smtClean="0"/>
              <a:t>InnoDB</a:t>
            </a:r>
            <a:endParaRPr lang="ro-MO" sz="2800" dirty="0"/>
          </a:p>
        </p:txBody>
      </p:sp>
    </p:spTree>
    <p:extLst>
      <p:ext uri="{BB962C8B-B14F-4D97-AF65-F5344CB8AC3E}">
        <p14:creationId xmlns:p14="http://schemas.microsoft.com/office/powerpoint/2010/main" xmlns="" val="170433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0"/>
            <a:ext cx="62092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o-MO" dirty="0" smtClean="0"/>
              <a:t>Ce este </a:t>
            </a:r>
            <a:r>
              <a:rPr lang="en-US" dirty="0" smtClean="0"/>
              <a:t>“</a:t>
            </a:r>
            <a:r>
              <a:rPr lang="ro-MO" dirty="0" smtClean="0"/>
              <a:t>Concurența</a:t>
            </a:r>
            <a:r>
              <a:rPr lang="en-US" dirty="0" smtClean="0"/>
              <a:t>”</a:t>
            </a:r>
            <a:r>
              <a:rPr lang="ro-MO" dirty="0" smtClean="0"/>
              <a:t>?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914400" y="914400"/>
            <a:ext cx="1074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O" sz="2200" b="1" u="sng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vi-VN" sz="2200" b="1" u="sng" dirty="0" smtClean="0">
                <a:latin typeface="Arial" pitchFamily="34" charset="0"/>
                <a:cs typeface="Arial" pitchFamily="34" charset="0"/>
              </a:rPr>
              <a:t>xempu</a:t>
            </a:r>
          </a:p>
          <a:p>
            <a:pPr algn="just"/>
            <a:r>
              <a:rPr lang="ro-MO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Presupunem că două persoane merg la chioșcurile electronice în același timp pentru a cumpăra un bilet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la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film pentru același film și același timp de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rulare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vi-VN" sz="2200" dirty="0" smtClean="0">
                <a:latin typeface="Arial" pitchFamily="34" charset="0"/>
                <a:cs typeface="Arial" pitchFamily="34" charset="0"/>
              </a:rPr>
              <a:t>Cu toate acestea,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există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doar un singur loc pentru film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ul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respectiv. </a:t>
            </a:r>
            <a:r>
              <a:rPr lang="vi-VN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Fără control de concurență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, este posibil ca ambii participanți la film să ajungă să cumpere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același bilet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. Cu toate acestea, metoda de control a concurgenței nu permite acest lucru. Ambii participanți la film pot accesa în continuare informațiile scrise în baza de date pentru ședințe de film. </a:t>
            </a:r>
            <a:endParaRPr lang="ro-MO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o-MO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MO" sz="2200" dirty="0" smtClean="0">
                <a:latin typeface="Arial" pitchFamily="34" charset="0"/>
                <a:cs typeface="Arial" pitchFamily="34" charset="0"/>
              </a:rPr>
              <a:t>	C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ontrolul de concurgență oferă doar un bilet cumpărătorului care a finalizat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primul </a:t>
            </a:r>
            <a:r>
              <a:rPr lang="vi-VN" sz="22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tranzacți</a:t>
            </a:r>
            <a:r>
              <a:rPr lang="ro-MO" sz="22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adica,</a:t>
            </a:r>
          </a:p>
          <a:p>
            <a:pPr algn="just"/>
            <a:endParaRPr lang="ro-MO" sz="2200" dirty="0" smtClean="0">
              <a:latin typeface="Arial" pitchFamily="34" charset="0"/>
              <a:cs typeface="Arial" pitchFamily="34" charset="0"/>
            </a:endParaRPr>
          </a:p>
          <a:p>
            <a:pPr marL="893763" indent="-893763" algn="just"/>
            <a:r>
              <a:rPr lang="ro-MO" sz="2400" b="1" i="1" dirty="0" smtClean="0">
                <a:solidFill>
                  <a:srgbClr val="0000CC"/>
                </a:solidFill>
              </a:rPr>
              <a:t>	</a:t>
            </a:r>
            <a:r>
              <a:rPr lang="en-GB" sz="2400" b="1" i="1" dirty="0" smtClean="0">
                <a:solidFill>
                  <a:srgbClr val="0000CC"/>
                </a:solidFill>
              </a:rPr>
              <a:t>o </a:t>
            </a:r>
            <a:r>
              <a:rPr lang="en-GB" sz="2400" i="1" dirty="0" err="1" smtClean="0">
                <a:solidFill>
                  <a:srgbClr val="0000CC"/>
                </a:solidFill>
              </a:rPr>
              <a:t>actiune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sau</a:t>
            </a:r>
            <a:r>
              <a:rPr lang="en-GB" sz="2400" b="1" i="1" dirty="0" smtClean="0">
                <a:solidFill>
                  <a:srgbClr val="0000CC"/>
                </a:solidFill>
              </a:rPr>
              <a:t> o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serie</a:t>
            </a:r>
            <a:r>
              <a:rPr lang="en-GB" sz="2400" b="1" i="1" dirty="0" smtClean="0">
                <a:solidFill>
                  <a:srgbClr val="0000CC"/>
                </a:solidFill>
              </a:rPr>
              <a:t> de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actiuni</a:t>
            </a:r>
            <a:r>
              <a:rPr lang="en-GB" sz="2400" b="1" i="1" dirty="0" smtClean="0">
                <a:solidFill>
                  <a:srgbClr val="0000CC"/>
                </a:solidFill>
              </a:rPr>
              <a:t>,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executate</a:t>
            </a:r>
            <a:r>
              <a:rPr lang="en-GB" sz="2400" b="1" i="1" dirty="0" smtClean="0">
                <a:solidFill>
                  <a:srgbClr val="0000CC"/>
                </a:solidFill>
              </a:rPr>
              <a:t> de un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singur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utilizator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sau</a:t>
            </a:r>
            <a:r>
              <a:rPr lang="en-GB" sz="2400" b="1" i="1" dirty="0" smtClean="0">
                <a:solidFill>
                  <a:srgbClr val="0000CC"/>
                </a:solidFill>
              </a:rPr>
              <a:t> un program, care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acceseaza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sau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schimba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continutul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bazei</a:t>
            </a:r>
            <a:r>
              <a:rPr lang="en-GB" sz="2400" b="1" i="1" dirty="0" smtClean="0">
                <a:solidFill>
                  <a:srgbClr val="0000CC"/>
                </a:solidFill>
              </a:rPr>
              <a:t> de date.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Proprietatile</a:t>
            </a:r>
            <a:r>
              <a:rPr lang="en-GB" sz="2400" b="1" i="1" dirty="0" smtClean="0">
                <a:solidFill>
                  <a:srgbClr val="0000CC"/>
                </a:solidFill>
              </a:rPr>
              <a:t> </a:t>
            </a:r>
            <a:r>
              <a:rPr lang="en-GB" sz="2400" b="1" i="1" dirty="0" err="1" smtClean="0">
                <a:solidFill>
                  <a:srgbClr val="0000CC"/>
                </a:solidFill>
              </a:rPr>
              <a:t>sunt</a:t>
            </a:r>
            <a:r>
              <a:rPr lang="en-GB" sz="2400" b="1" i="1" dirty="0" smtClean="0">
                <a:solidFill>
                  <a:srgbClr val="0000CC"/>
                </a:solidFill>
              </a:rPr>
              <a:t>:</a:t>
            </a:r>
            <a:r>
              <a:rPr lang="ro-MO" sz="2400" b="1" i="1" dirty="0" smtClean="0">
                <a:solidFill>
                  <a:srgbClr val="0000CC"/>
                </a:solidFill>
              </a:rPr>
              <a:t> </a:t>
            </a:r>
            <a:r>
              <a:rPr lang="ro-MO" sz="2400" b="1" i="1" dirty="0" smtClean="0">
                <a:solidFill>
                  <a:srgbClr val="FF0000"/>
                </a:solidFill>
              </a:rPr>
              <a:t>A</a:t>
            </a:r>
            <a:r>
              <a:rPr lang="en-GB" sz="2400" b="1" i="1" dirty="0" err="1" smtClean="0">
                <a:solidFill>
                  <a:srgbClr val="FF0000"/>
                </a:solidFill>
              </a:rPr>
              <a:t>tomicitate</a:t>
            </a:r>
            <a:r>
              <a:rPr lang="en-GB" sz="2400" b="1" i="1" dirty="0" smtClean="0">
                <a:solidFill>
                  <a:srgbClr val="FF0000"/>
                </a:solidFill>
              </a:rPr>
              <a:t>,</a:t>
            </a:r>
            <a:r>
              <a:rPr lang="ro-MO" sz="2400" b="1" i="1" dirty="0" smtClean="0">
                <a:solidFill>
                  <a:srgbClr val="FF0000"/>
                </a:solidFill>
              </a:rPr>
              <a:t>C</a:t>
            </a:r>
            <a:r>
              <a:rPr lang="en-GB" sz="2400" b="1" i="1" dirty="0" err="1" smtClean="0">
                <a:solidFill>
                  <a:srgbClr val="FF0000"/>
                </a:solidFill>
              </a:rPr>
              <a:t>onsi</a:t>
            </a:r>
            <a:r>
              <a:rPr lang="ro-MO" sz="2400" b="1" i="1" dirty="0" smtClean="0">
                <a:solidFill>
                  <a:srgbClr val="FF0000"/>
                </a:solidFill>
              </a:rPr>
              <a:t>s</a:t>
            </a:r>
            <a:r>
              <a:rPr lang="en-GB" sz="2400" b="1" i="1" dirty="0" err="1" smtClean="0">
                <a:solidFill>
                  <a:srgbClr val="FF0000"/>
                </a:solidFill>
              </a:rPr>
              <a:t>tenta</a:t>
            </a:r>
            <a:r>
              <a:rPr lang="en-GB" sz="2400" b="1" i="1" dirty="0" smtClean="0">
                <a:solidFill>
                  <a:srgbClr val="FF0000"/>
                </a:solidFill>
              </a:rPr>
              <a:t>, </a:t>
            </a:r>
            <a:r>
              <a:rPr lang="ro-MO" sz="2400" b="1" i="1" dirty="0" smtClean="0">
                <a:solidFill>
                  <a:srgbClr val="FF0000"/>
                </a:solidFill>
              </a:rPr>
              <a:t>I</a:t>
            </a:r>
            <a:r>
              <a:rPr lang="en-GB" sz="2400" b="1" i="1" dirty="0" err="1" smtClean="0">
                <a:solidFill>
                  <a:srgbClr val="FF0000"/>
                </a:solidFill>
              </a:rPr>
              <a:t>ndependenta</a:t>
            </a:r>
            <a:r>
              <a:rPr lang="en-GB" sz="2400" b="1" i="1" dirty="0" smtClean="0">
                <a:solidFill>
                  <a:srgbClr val="FF0000"/>
                </a:solidFill>
              </a:rPr>
              <a:t>, </a:t>
            </a:r>
            <a:r>
              <a:rPr lang="ro-MO" sz="2400" b="1" i="1" dirty="0" smtClean="0">
                <a:solidFill>
                  <a:srgbClr val="FF0000"/>
                </a:solidFill>
              </a:rPr>
              <a:t>D</a:t>
            </a:r>
            <a:r>
              <a:rPr lang="en-GB" sz="2400" b="1" i="1" dirty="0" err="1" smtClean="0">
                <a:solidFill>
                  <a:srgbClr val="FF0000"/>
                </a:solidFill>
              </a:rPr>
              <a:t>urabilitate</a:t>
            </a:r>
            <a:r>
              <a:rPr lang="en-GB" sz="2400" b="1" i="1" dirty="0" smtClean="0">
                <a:solidFill>
                  <a:srgbClr val="FF0000"/>
                </a:solidFill>
              </a:rPr>
              <a:t>.</a:t>
            </a:r>
            <a:r>
              <a:rPr lang="ro-MO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vi-VN" sz="2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667000" y="4724400"/>
            <a:ext cx="152400" cy="3048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0"/>
            <a:ext cx="107442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 smtClean="0"/>
              <a:t>ACID? </a:t>
            </a:r>
            <a:r>
              <a:rPr lang="ro-MO" b="1" dirty="0" smtClean="0"/>
              <a:t>Concurența</a:t>
            </a:r>
            <a:r>
              <a:rPr lang="en-US" b="1" dirty="0" smtClean="0"/>
              <a:t>?</a:t>
            </a:r>
            <a:r>
              <a:rPr lang="ro-MO" b="1" dirty="0" smtClean="0"/>
              <a:t>. </a:t>
            </a:r>
            <a:r>
              <a:rPr lang="en-US" b="1" dirty="0" err="1" smtClean="0"/>
              <a:t>Propriet</a:t>
            </a:r>
            <a:r>
              <a:rPr lang="ro-MO" b="1" dirty="0" smtClean="0"/>
              <a:t>ăț</a:t>
            </a:r>
            <a:r>
              <a:rPr lang="en-US" b="1" dirty="0" err="1" smtClean="0"/>
              <a:t>ile</a:t>
            </a:r>
            <a:r>
              <a:rPr lang="en-US" b="1" dirty="0" smtClean="0"/>
              <a:t> </a:t>
            </a:r>
            <a:r>
              <a:rPr lang="en-US" b="1" dirty="0" err="1" smtClean="0"/>
              <a:t>tranzac</a:t>
            </a:r>
            <a:r>
              <a:rPr lang="ro-MO" b="1" dirty="0" smtClean="0"/>
              <a:t>ț</a:t>
            </a:r>
            <a:r>
              <a:rPr lang="en-US" b="1" dirty="0" err="1" smtClean="0"/>
              <a:t>iilor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381000" y="609600"/>
            <a:ext cx="11506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O" sz="2400" dirty="0" smtClean="0"/>
              <a:t>	</a:t>
            </a:r>
            <a:r>
              <a:rPr lang="en-US" sz="2400" dirty="0" err="1" smtClean="0"/>
              <a:t>Desi</a:t>
            </a:r>
            <a:r>
              <a:rPr lang="en-US" sz="2400" dirty="0" smtClean="0"/>
              <a:t> nu </a:t>
            </a:r>
            <a:r>
              <a:rPr lang="en-US" sz="2400" dirty="0" err="1" smtClean="0"/>
              <a:t>avem</a:t>
            </a:r>
            <a:r>
              <a:rPr lang="en-US" sz="2400" dirty="0" smtClean="0"/>
              <a:t> </a:t>
            </a:r>
            <a:r>
              <a:rPr lang="en-US" sz="2400" dirty="0" err="1" smtClean="0"/>
              <a:t>reguli</a:t>
            </a:r>
            <a:r>
              <a:rPr lang="en-US" sz="2400" dirty="0" smtClean="0"/>
              <a:t> automate </a:t>
            </a:r>
            <a:r>
              <a:rPr lang="en-US" sz="2400" dirty="0" err="1" smtClean="0"/>
              <a:t>pentru</a:t>
            </a:r>
            <a:r>
              <a:rPr lang="en-US" sz="2400" dirty="0" smtClean="0"/>
              <a:t> </a:t>
            </a:r>
            <a:r>
              <a:rPr lang="en-US" sz="2400" dirty="0" err="1" smtClean="0"/>
              <a:t>constructia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tranzactiilor</a:t>
            </a:r>
            <a:r>
              <a:rPr lang="en-US" sz="2400" dirty="0" smtClean="0"/>
              <a:t> </a:t>
            </a:r>
            <a:r>
              <a:rPr lang="en-US" sz="2400" dirty="0" err="1" smtClean="0"/>
              <a:t>ele</a:t>
            </a:r>
            <a:r>
              <a:rPr lang="en-US" sz="2400" dirty="0" smtClean="0"/>
              <a:t> </a:t>
            </a:r>
            <a:r>
              <a:rPr lang="en-US" sz="2400" dirty="0" err="1" smtClean="0"/>
              <a:t>trebuie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respecte</a:t>
            </a:r>
            <a:r>
              <a:rPr lang="en-US" sz="2400" dirty="0" smtClean="0"/>
              <a:t> </a:t>
            </a:r>
            <a:r>
              <a:rPr lang="en-US" sz="2400" dirty="0" err="1" smtClean="0"/>
              <a:t>proprietatile</a:t>
            </a:r>
            <a:r>
              <a:rPr lang="en-US" sz="2400" dirty="0" smtClean="0"/>
              <a:t> </a:t>
            </a:r>
            <a:r>
              <a:rPr lang="en-US" sz="2400" b="1" dirty="0" smtClean="0">
                <a:solidFill>
                  <a:srgbClr val="0000CC"/>
                </a:solidFill>
              </a:rPr>
              <a:t>ACID</a:t>
            </a:r>
            <a:r>
              <a:rPr lang="en-US" sz="2400" dirty="0" smtClean="0">
                <a:solidFill>
                  <a:srgbClr val="0000CC"/>
                </a:solidFill>
              </a:rPr>
              <a:t>.</a:t>
            </a:r>
          </a:p>
          <a:p>
            <a:pPr algn="just"/>
            <a:r>
              <a:rPr lang="en-US" sz="2400" b="1" dirty="0" err="1" smtClean="0">
                <a:solidFill>
                  <a:srgbClr val="FF0000"/>
                </a:solidFill>
              </a:rPr>
              <a:t>A</a:t>
            </a:r>
            <a:r>
              <a:rPr lang="en-US" sz="2400" b="1" dirty="0" err="1" smtClean="0">
                <a:solidFill>
                  <a:srgbClr val="0000CC"/>
                </a:solidFill>
              </a:rPr>
              <a:t>tomicitate</a:t>
            </a:r>
            <a:r>
              <a:rPr lang="en-US" sz="2400" b="1" dirty="0" smtClean="0"/>
              <a:t> </a:t>
            </a:r>
            <a:r>
              <a:rPr lang="en-US" sz="2400" dirty="0" smtClean="0"/>
              <a:t> </a:t>
            </a:r>
            <a:r>
              <a:rPr lang="ro-MO" sz="2400" dirty="0" smtClean="0"/>
              <a:t>- </a:t>
            </a:r>
            <a:r>
              <a:rPr lang="en-US" sz="2400" dirty="0" err="1" smtClean="0"/>
              <a:t>este</a:t>
            </a:r>
            <a:r>
              <a:rPr lang="en-US" sz="2400" dirty="0" smtClean="0"/>
              <a:t> </a:t>
            </a:r>
            <a:r>
              <a:rPr lang="en-US" sz="2400" dirty="0" err="1" smtClean="0"/>
              <a:t>proprietatea</a:t>
            </a:r>
            <a:r>
              <a:rPr lang="en-US" sz="2400" dirty="0" smtClean="0"/>
              <a:t> ‘</a:t>
            </a:r>
            <a:r>
              <a:rPr lang="en-US" sz="2400" b="1" dirty="0" err="1" smtClean="0"/>
              <a:t>totul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nimic</a:t>
            </a:r>
            <a:r>
              <a:rPr lang="en-US" sz="2400" b="1" dirty="0" smtClean="0"/>
              <a:t>’. </a:t>
            </a:r>
            <a:r>
              <a:rPr lang="en-US" sz="2400" dirty="0" smtClean="0"/>
              <a:t>O </a:t>
            </a:r>
            <a:r>
              <a:rPr lang="en-US" sz="2400" dirty="0" err="1" smtClean="0"/>
              <a:t>tranzactie</a:t>
            </a:r>
            <a:r>
              <a:rPr lang="en-US" sz="2400" dirty="0" smtClean="0"/>
              <a:t> </a:t>
            </a:r>
            <a:r>
              <a:rPr lang="en-US" sz="2400" dirty="0" err="1" smtClean="0"/>
              <a:t>este</a:t>
            </a:r>
            <a:r>
              <a:rPr lang="en-US" sz="2400" dirty="0" smtClean="0"/>
              <a:t> o </a:t>
            </a:r>
            <a:r>
              <a:rPr lang="en-US" sz="2400" dirty="0" err="1" smtClean="0"/>
              <a:t>unitate</a:t>
            </a:r>
            <a:r>
              <a:rPr lang="en-US" sz="2400" dirty="0" smtClean="0"/>
              <a:t> </a:t>
            </a:r>
            <a:r>
              <a:rPr lang="en-US" sz="2400" dirty="0" err="1" smtClean="0"/>
              <a:t>indivizibila</a:t>
            </a:r>
            <a:r>
              <a:rPr lang="en-US" sz="2400" dirty="0" smtClean="0"/>
              <a:t> care se </a:t>
            </a:r>
            <a:r>
              <a:rPr lang="en-US" sz="2400" dirty="0" err="1" smtClean="0"/>
              <a:t>executa</a:t>
            </a:r>
            <a:r>
              <a:rPr lang="en-US" sz="2400" dirty="0" smtClean="0"/>
              <a:t> </a:t>
            </a:r>
            <a:r>
              <a:rPr lang="en-US" sz="2400" dirty="0" err="1" smtClean="0"/>
              <a:t>în</a:t>
            </a:r>
            <a:r>
              <a:rPr lang="en-US" sz="2400" dirty="0" smtClean="0"/>
              <a:t> </a:t>
            </a:r>
            <a:r>
              <a:rPr lang="en-US" sz="2400" dirty="0" err="1" smtClean="0"/>
              <a:t>întregime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deloc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b="1" dirty="0" err="1" smtClean="0">
                <a:solidFill>
                  <a:srgbClr val="FF0000"/>
                </a:solidFill>
              </a:rPr>
              <a:t>C</a:t>
            </a:r>
            <a:r>
              <a:rPr lang="en-US" sz="2400" b="1" dirty="0" err="1" smtClean="0">
                <a:solidFill>
                  <a:srgbClr val="0000CC"/>
                </a:solidFill>
              </a:rPr>
              <a:t>onsistenta</a:t>
            </a:r>
            <a:r>
              <a:rPr lang="en-US" sz="2400" b="1" dirty="0" smtClean="0">
                <a:solidFill>
                  <a:srgbClr val="0000CC"/>
                </a:solidFill>
              </a:rPr>
              <a:t> </a:t>
            </a:r>
            <a:r>
              <a:rPr lang="en-US" sz="2400" dirty="0" smtClean="0"/>
              <a:t> </a:t>
            </a:r>
            <a:r>
              <a:rPr lang="ro-MO" sz="2400" dirty="0" smtClean="0"/>
              <a:t>- </a:t>
            </a:r>
            <a:r>
              <a:rPr lang="en-US" sz="2400" dirty="0" smtClean="0"/>
              <a:t>o </a:t>
            </a:r>
            <a:r>
              <a:rPr lang="en-US" sz="2400" dirty="0" err="1" smtClean="0"/>
              <a:t>tranzactie</a:t>
            </a:r>
            <a:r>
              <a:rPr lang="en-US" sz="2400" dirty="0" smtClean="0"/>
              <a:t> </a:t>
            </a:r>
            <a:r>
              <a:rPr lang="en-US" sz="2400" dirty="0" err="1" smtClean="0"/>
              <a:t>trebuie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transforme</a:t>
            </a:r>
            <a:r>
              <a:rPr lang="en-US" sz="2400" dirty="0" smtClean="0"/>
              <a:t> </a:t>
            </a:r>
            <a:r>
              <a:rPr lang="en-US" sz="2400" dirty="0" err="1" smtClean="0"/>
              <a:t>baza</a:t>
            </a:r>
            <a:r>
              <a:rPr lang="en-US" sz="2400" dirty="0" smtClean="0"/>
              <a:t> de date </a:t>
            </a:r>
            <a:r>
              <a:rPr lang="en-US" sz="2400" dirty="0" err="1" smtClean="0"/>
              <a:t>dintr</a:t>
            </a:r>
            <a:r>
              <a:rPr lang="en-US" sz="2400" dirty="0" smtClean="0"/>
              <a:t>-o forma </a:t>
            </a:r>
            <a:r>
              <a:rPr lang="en-US" sz="2400" dirty="0" err="1" smtClean="0"/>
              <a:t>consistenta</a:t>
            </a:r>
            <a:r>
              <a:rPr lang="en-US" sz="2400" dirty="0" smtClean="0"/>
              <a:t> </a:t>
            </a:r>
            <a:r>
              <a:rPr lang="en-US" sz="2400" dirty="0" err="1" smtClean="0"/>
              <a:t>într</a:t>
            </a:r>
            <a:r>
              <a:rPr lang="en-US" sz="2400" dirty="0" smtClean="0"/>
              <a:t>-o </a:t>
            </a:r>
            <a:r>
              <a:rPr lang="en-US" sz="2400" dirty="0" err="1" smtClean="0"/>
              <a:t>alta</a:t>
            </a:r>
            <a:r>
              <a:rPr lang="en-US" sz="2400" dirty="0" smtClean="0"/>
              <a:t> forma tot </a:t>
            </a:r>
            <a:r>
              <a:rPr lang="en-US" sz="2400" dirty="0" err="1" smtClean="0"/>
              <a:t>consistenta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err="1" smtClean="0">
                <a:solidFill>
                  <a:srgbClr val="0000CC"/>
                </a:solidFill>
              </a:rPr>
              <a:t>ndependen</a:t>
            </a:r>
            <a:r>
              <a:rPr lang="ro-MO" sz="2400" b="1" dirty="0" smtClean="0">
                <a:solidFill>
                  <a:srgbClr val="0000CC"/>
                </a:solidFill>
              </a:rPr>
              <a:t>ț</a:t>
            </a:r>
            <a:r>
              <a:rPr lang="en-US" sz="2400" b="1" dirty="0" smtClean="0">
                <a:solidFill>
                  <a:srgbClr val="0000CC"/>
                </a:solidFill>
              </a:rPr>
              <a:t>a</a:t>
            </a:r>
            <a:r>
              <a:rPr lang="en-US" sz="2400" b="1" dirty="0" smtClean="0"/>
              <a:t>  </a:t>
            </a:r>
            <a:r>
              <a:rPr lang="en-US" sz="2400" dirty="0" smtClean="0"/>
              <a:t>o </a:t>
            </a:r>
            <a:r>
              <a:rPr lang="en-US" sz="2400" dirty="0" err="1" smtClean="0"/>
              <a:t>tranzactie</a:t>
            </a:r>
            <a:r>
              <a:rPr lang="en-US" sz="2400" dirty="0" smtClean="0"/>
              <a:t> se </a:t>
            </a:r>
            <a:r>
              <a:rPr lang="en-US" sz="2400" dirty="0" err="1" smtClean="0"/>
              <a:t>executa</a:t>
            </a:r>
            <a:r>
              <a:rPr lang="en-US" sz="2400" dirty="0" smtClean="0"/>
              <a:t> </a:t>
            </a:r>
            <a:r>
              <a:rPr lang="en-US" sz="2400" dirty="0" err="1" smtClean="0"/>
              <a:t>inependent</a:t>
            </a:r>
            <a:r>
              <a:rPr lang="en-US" sz="2400" dirty="0" smtClean="0"/>
              <a:t> de </a:t>
            </a:r>
            <a:r>
              <a:rPr lang="en-US" sz="2400" dirty="0" err="1" smtClean="0"/>
              <a:t>oricare</a:t>
            </a:r>
            <a:r>
              <a:rPr lang="en-US" sz="2400" dirty="0" smtClean="0"/>
              <a:t> </a:t>
            </a:r>
            <a:r>
              <a:rPr lang="en-US" sz="2400" dirty="0" err="1" smtClean="0"/>
              <a:t>alta</a:t>
            </a:r>
            <a:r>
              <a:rPr lang="en-US" sz="2400" dirty="0" smtClean="0"/>
              <a:t>, </a:t>
            </a:r>
            <a:r>
              <a:rPr lang="en-US" sz="2400" dirty="0" err="1" smtClean="0"/>
              <a:t>adica</a:t>
            </a:r>
            <a:r>
              <a:rPr lang="en-US" sz="2400" dirty="0" smtClean="0"/>
              <a:t> </a:t>
            </a:r>
            <a:r>
              <a:rPr lang="en-US" sz="2400" dirty="0" err="1" smtClean="0"/>
              <a:t>efectele</a:t>
            </a:r>
            <a:r>
              <a:rPr lang="en-US" sz="2400" dirty="0" smtClean="0"/>
              <a:t> </a:t>
            </a:r>
            <a:r>
              <a:rPr lang="en-US" sz="2400" dirty="0" err="1" smtClean="0"/>
              <a:t>partiale</a:t>
            </a:r>
            <a:r>
              <a:rPr lang="en-US" sz="2400" dirty="0" smtClean="0"/>
              <a:t> ale </a:t>
            </a:r>
            <a:r>
              <a:rPr lang="en-US" sz="2400" dirty="0" err="1" smtClean="0"/>
              <a:t>unei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tranzactii</a:t>
            </a:r>
            <a:r>
              <a:rPr lang="en-US" sz="2400" dirty="0" smtClean="0"/>
              <a:t> incomplete nu </a:t>
            </a:r>
            <a:r>
              <a:rPr lang="en-US" sz="2400" dirty="0" err="1" smtClean="0"/>
              <a:t>trebuie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influenteze</a:t>
            </a:r>
            <a:r>
              <a:rPr lang="en-US" sz="2400" dirty="0" smtClean="0"/>
              <a:t> o </a:t>
            </a:r>
            <a:r>
              <a:rPr lang="en-US" sz="2400" dirty="0" err="1" smtClean="0"/>
              <a:t>alta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tranzactie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b="1" dirty="0" err="1" smtClean="0">
                <a:solidFill>
                  <a:srgbClr val="FF0000"/>
                </a:solidFill>
              </a:rPr>
              <a:t>D</a:t>
            </a:r>
            <a:r>
              <a:rPr lang="en-US" sz="2400" b="1" dirty="0" err="1" smtClean="0">
                <a:solidFill>
                  <a:srgbClr val="0000CC"/>
                </a:solidFill>
              </a:rPr>
              <a:t>urabilitate</a:t>
            </a:r>
            <a:r>
              <a:rPr lang="en-US" sz="2400" b="1" dirty="0" smtClean="0">
                <a:solidFill>
                  <a:srgbClr val="0000CC"/>
                </a:solidFill>
              </a:rPr>
              <a:t> </a:t>
            </a:r>
            <a:r>
              <a:rPr lang="en-US" sz="2400" b="1" dirty="0" smtClean="0"/>
              <a:t> </a:t>
            </a:r>
            <a:r>
              <a:rPr lang="en-US" sz="2400" dirty="0" smtClean="0"/>
              <a:t> </a:t>
            </a:r>
            <a:r>
              <a:rPr lang="en-US" sz="2400" dirty="0" err="1" smtClean="0"/>
              <a:t>efectele</a:t>
            </a:r>
            <a:r>
              <a:rPr lang="en-US" sz="2400" dirty="0" smtClean="0"/>
              <a:t> </a:t>
            </a:r>
            <a:r>
              <a:rPr lang="en-US" sz="2400" dirty="0" err="1" smtClean="0"/>
              <a:t>unei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tranzactii</a:t>
            </a:r>
            <a:r>
              <a:rPr lang="en-US" sz="2400" dirty="0" smtClean="0"/>
              <a:t> </a:t>
            </a:r>
            <a:r>
              <a:rPr lang="en-US" sz="2400" dirty="0" err="1" smtClean="0"/>
              <a:t>terminata</a:t>
            </a:r>
            <a:r>
              <a:rPr lang="en-US" sz="2400" dirty="0" smtClean="0"/>
              <a:t> cu </a:t>
            </a:r>
            <a:r>
              <a:rPr lang="en-US" sz="2400" dirty="0" err="1" smtClean="0"/>
              <a:t>succes</a:t>
            </a:r>
            <a:r>
              <a:rPr lang="en-US" sz="2400" dirty="0" smtClean="0"/>
              <a:t> </a:t>
            </a:r>
            <a:r>
              <a:rPr lang="en-US" sz="2400" dirty="0" err="1" smtClean="0"/>
              <a:t>sunt</a:t>
            </a:r>
            <a:r>
              <a:rPr lang="en-US" sz="2400" dirty="0" smtClean="0"/>
              <a:t> </a:t>
            </a:r>
            <a:r>
              <a:rPr lang="en-US" sz="2400" dirty="0" err="1" smtClean="0"/>
              <a:t>definitiv</a:t>
            </a:r>
            <a:r>
              <a:rPr lang="en-US" sz="2400" dirty="0" smtClean="0"/>
              <a:t> </a:t>
            </a:r>
            <a:r>
              <a:rPr lang="en-US" sz="2400" dirty="0" err="1" smtClean="0"/>
              <a:t>înregistrate</a:t>
            </a:r>
            <a:r>
              <a:rPr lang="en-US" sz="2400" dirty="0" smtClean="0"/>
              <a:t> </a:t>
            </a:r>
            <a:r>
              <a:rPr lang="en-US" sz="2400" dirty="0" err="1" smtClean="0"/>
              <a:t>în</a:t>
            </a:r>
            <a:r>
              <a:rPr lang="en-US" sz="2400" dirty="0" smtClean="0"/>
              <a:t> </a:t>
            </a:r>
            <a:r>
              <a:rPr lang="en-US" sz="2400" dirty="0" err="1" smtClean="0"/>
              <a:t>baza</a:t>
            </a:r>
            <a:r>
              <a:rPr lang="en-US" sz="2400" dirty="0" smtClean="0"/>
              <a:t> de date </a:t>
            </a:r>
            <a:r>
              <a:rPr lang="en-US" sz="2400" dirty="0" err="1" smtClean="0"/>
              <a:t>si</a:t>
            </a:r>
            <a:r>
              <a:rPr lang="en-US" sz="2400" dirty="0" smtClean="0"/>
              <a:t> nu se </a:t>
            </a:r>
            <a:r>
              <a:rPr lang="en-US" sz="2400" dirty="0" err="1" smtClean="0"/>
              <a:t>mai</a:t>
            </a:r>
            <a:r>
              <a:rPr lang="en-US" sz="2400" dirty="0" smtClean="0"/>
              <a:t> pot </a:t>
            </a:r>
            <a:r>
              <a:rPr lang="en-US" sz="2400" dirty="0" err="1" smtClean="0"/>
              <a:t>pierde</a:t>
            </a:r>
            <a:r>
              <a:rPr lang="en-US" sz="2400" dirty="0" smtClean="0"/>
              <a:t> </a:t>
            </a:r>
            <a:r>
              <a:rPr lang="en-US" sz="2400" dirty="0" err="1" smtClean="0"/>
              <a:t>în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tranzactiile</a:t>
            </a:r>
            <a:r>
              <a:rPr lang="en-US" sz="2400" dirty="0" smtClean="0"/>
              <a:t> </a:t>
            </a:r>
            <a:r>
              <a:rPr lang="en-US" sz="2400" dirty="0" err="1" smtClean="0"/>
              <a:t>întrerupte</a:t>
            </a:r>
            <a:r>
              <a:rPr lang="en-US" sz="2400" dirty="0" smtClean="0"/>
              <a:t> ulterior.</a:t>
            </a:r>
          </a:p>
          <a:p>
            <a:pPr algn="just"/>
            <a:r>
              <a:rPr lang="ro-MO" sz="2400" b="1" dirty="0" smtClean="0"/>
              <a:t>	</a:t>
            </a:r>
            <a:r>
              <a:rPr lang="en-US" sz="2400" b="1" dirty="0" err="1" smtClean="0">
                <a:solidFill>
                  <a:srgbClr val="0000CC"/>
                </a:solidFill>
              </a:rPr>
              <a:t>Controlul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concurentei</a:t>
            </a:r>
            <a:r>
              <a:rPr lang="en-US" sz="2400" b="1" dirty="0" smtClean="0">
                <a:solidFill>
                  <a:srgbClr val="0000CC"/>
                </a:solidFill>
              </a:rPr>
              <a:t>.</a:t>
            </a:r>
            <a:r>
              <a:rPr lang="ro-MO" sz="2400" b="1" dirty="0" smtClean="0">
                <a:solidFill>
                  <a:srgbClr val="0000CC"/>
                </a:solidFill>
              </a:rPr>
              <a:t> </a:t>
            </a:r>
            <a:r>
              <a:rPr lang="en-US" sz="2400" dirty="0" err="1" smtClean="0"/>
              <a:t>Daca</a:t>
            </a:r>
            <a:r>
              <a:rPr lang="en-US" sz="2400" dirty="0" smtClean="0"/>
              <a:t> </a:t>
            </a:r>
            <a:r>
              <a:rPr lang="en-US" sz="2400" dirty="0" err="1" smtClean="0"/>
              <a:t>fiecare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tranzactie</a:t>
            </a:r>
            <a:r>
              <a:rPr lang="en-US" sz="2400" dirty="0" smtClean="0"/>
              <a:t> </a:t>
            </a:r>
            <a:r>
              <a:rPr lang="en-US" sz="2400" dirty="0" err="1" smtClean="0"/>
              <a:t>lucreaza</a:t>
            </a:r>
            <a:r>
              <a:rPr lang="en-US" sz="2400" dirty="0" smtClean="0"/>
              <a:t> </a:t>
            </a:r>
            <a:r>
              <a:rPr lang="en-US" sz="2400" dirty="0" err="1" smtClean="0"/>
              <a:t>pe</a:t>
            </a:r>
            <a:r>
              <a:rPr lang="en-US" sz="2400" dirty="0" smtClean="0"/>
              <a:t> </a:t>
            </a:r>
            <a:r>
              <a:rPr lang="en-US" sz="2400" dirty="0" err="1" smtClean="0"/>
              <a:t>rînd</a:t>
            </a:r>
            <a:r>
              <a:rPr lang="en-US" sz="2400" dirty="0" smtClean="0"/>
              <a:t>, se </a:t>
            </a:r>
            <a:r>
              <a:rPr lang="en-US" sz="2400" dirty="0" err="1" smtClean="0"/>
              <a:t>pierde</a:t>
            </a:r>
            <a:r>
              <a:rPr lang="en-US" sz="2400" dirty="0" smtClean="0"/>
              <a:t> </a:t>
            </a:r>
            <a:r>
              <a:rPr lang="en-US" sz="2400" dirty="0" err="1" smtClean="0"/>
              <a:t>timp</a:t>
            </a:r>
            <a:r>
              <a:rPr lang="en-US" sz="2400" dirty="0" smtClean="0"/>
              <a:t> </a:t>
            </a:r>
            <a:r>
              <a:rPr lang="en-US" sz="2400" dirty="0" err="1" smtClean="0"/>
              <a:t>când</a:t>
            </a:r>
            <a:r>
              <a:rPr lang="en-US" sz="2400" dirty="0" smtClean="0"/>
              <a:t> </a:t>
            </a:r>
            <a:r>
              <a:rPr lang="en-US" sz="2400" dirty="0" err="1" smtClean="0"/>
              <a:t>calculatorul</a:t>
            </a:r>
            <a:r>
              <a:rPr lang="en-US" sz="2400" dirty="0" smtClean="0"/>
              <a:t> </a:t>
            </a:r>
            <a:r>
              <a:rPr lang="en-US" sz="2400" dirty="0" err="1" smtClean="0"/>
              <a:t>sta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astepte</a:t>
            </a:r>
            <a:r>
              <a:rPr lang="en-US" sz="2400" dirty="0" smtClean="0"/>
              <a:t> </a:t>
            </a:r>
            <a:r>
              <a:rPr lang="en-US" sz="2400" dirty="0" err="1" smtClean="0"/>
              <a:t>terminarea</a:t>
            </a:r>
            <a:r>
              <a:rPr lang="en-US" sz="2400" dirty="0" smtClean="0"/>
              <a:t> </a:t>
            </a:r>
            <a:r>
              <a:rPr lang="en-US" sz="2400" dirty="0" err="1" smtClean="0"/>
              <a:t>unei</a:t>
            </a:r>
            <a:r>
              <a:rPr lang="en-US" sz="2400" dirty="0" smtClean="0"/>
              <a:t> </a:t>
            </a:r>
            <a:r>
              <a:rPr lang="en-US" sz="2400" dirty="0" err="1" smtClean="0"/>
              <a:t>operatii</a:t>
            </a:r>
            <a:r>
              <a:rPr lang="en-US" sz="2400" dirty="0" smtClean="0"/>
              <a:t> de </a:t>
            </a:r>
            <a:r>
              <a:rPr lang="en-US" sz="2400" dirty="0" err="1" smtClean="0"/>
              <a:t>intrare</a:t>
            </a:r>
            <a:r>
              <a:rPr lang="en-US" sz="2400" dirty="0" smtClean="0"/>
              <a:t>/</a:t>
            </a:r>
            <a:r>
              <a:rPr lang="en-US" sz="2400" dirty="0" err="1" smtClean="0"/>
              <a:t>iesire</a:t>
            </a:r>
            <a:r>
              <a:rPr lang="en-US" sz="2400" dirty="0" smtClean="0"/>
              <a:t>,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în</a:t>
            </a:r>
            <a:r>
              <a:rPr lang="en-US" sz="2400" dirty="0" smtClean="0"/>
              <a:t> </a:t>
            </a:r>
            <a:r>
              <a:rPr lang="en-US" sz="2400" dirty="0" err="1" smtClean="0"/>
              <a:t>timpul</a:t>
            </a:r>
            <a:r>
              <a:rPr lang="en-US" sz="2400" dirty="0" smtClean="0"/>
              <a:t> </a:t>
            </a:r>
            <a:r>
              <a:rPr lang="en-US" sz="2400" dirty="0" err="1" smtClean="0"/>
              <a:t>altei</a:t>
            </a:r>
            <a:r>
              <a:rPr lang="en-US" sz="2400" dirty="0" smtClean="0"/>
              <a:t> </a:t>
            </a:r>
            <a:r>
              <a:rPr lang="en-US" sz="2400" dirty="0" err="1" smtClean="0"/>
              <a:t>întreruperi</a:t>
            </a:r>
            <a:r>
              <a:rPr lang="en-US" sz="2400" dirty="0" smtClean="0"/>
              <a:t>. </a:t>
            </a:r>
            <a:r>
              <a:rPr lang="en-US" sz="2400" dirty="0" err="1" smtClean="0"/>
              <a:t>Pe</a:t>
            </a:r>
            <a:r>
              <a:rPr lang="en-US" sz="2400" dirty="0" smtClean="0"/>
              <a:t> de </a:t>
            </a:r>
            <a:r>
              <a:rPr lang="en-US" sz="2400" dirty="0" err="1" smtClean="0"/>
              <a:t>alta</a:t>
            </a:r>
            <a:r>
              <a:rPr lang="en-US" sz="2400" dirty="0" smtClean="0"/>
              <a:t> parte, </a:t>
            </a:r>
            <a:r>
              <a:rPr lang="en-US" sz="2400" dirty="0" err="1" smtClean="0"/>
              <a:t>daca</a:t>
            </a:r>
            <a:r>
              <a:rPr lang="en-US" sz="2400" dirty="0" smtClean="0"/>
              <a:t> </a:t>
            </a:r>
            <a:r>
              <a:rPr lang="en-US" sz="2400" dirty="0" err="1" smtClean="0"/>
              <a:t>lasam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lucreze</a:t>
            </a:r>
            <a:r>
              <a:rPr lang="en-US" sz="2400" dirty="0" smtClean="0"/>
              <a:t> </a:t>
            </a:r>
            <a:r>
              <a:rPr lang="en-US" sz="2400" dirty="0" err="1" smtClean="0"/>
              <a:t>deodata</a:t>
            </a:r>
            <a:r>
              <a:rPr lang="en-US" sz="2400" dirty="0" smtClean="0"/>
              <a:t>, </a:t>
            </a:r>
            <a:r>
              <a:rPr lang="en-US" sz="2400" dirty="0" err="1" smtClean="0"/>
              <a:t>fiecare</a:t>
            </a:r>
            <a:r>
              <a:rPr lang="en-US" sz="2400" dirty="0" smtClean="0"/>
              <a:t> </a:t>
            </a:r>
            <a:r>
              <a:rPr lang="en-US" sz="2400" dirty="0" err="1" smtClean="0"/>
              <a:t>în</a:t>
            </a:r>
            <a:r>
              <a:rPr lang="en-US" sz="2400" dirty="0" smtClean="0"/>
              <a:t> </a:t>
            </a:r>
            <a:r>
              <a:rPr lang="en-US" sz="2400" dirty="0" err="1" smtClean="0"/>
              <a:t>timpul</a:t>
            </a:r>
            <a:r>
              <a:rPr lang="en-US" sz="2400" dirty="0" smtClean="0"/>
              <a:t> </a:t>
            </a:r>
            <a:r>
              <a:rPr lang="en-US" sz="2400" dirty="0" err="1" smtClean="0"/>
              <a:t>lasat</a:t>
            </a:r>
            <a:r>
              <a:rPr lang="en-US" sz="2400" dirty="0" smtClean="0"/>
              <a:t> </a:t>
            </a:r>
            <a:r>
              <a:rPr lang="en-US" sz="2400" dirty="0" err="1" smtClean="0"/>
              <a:t>liber</a:t>
            </a:r>
            <a:r>
              <a:rPr lang="en-US" sz="2400" dirty="0" smtClean="0"/>
              <a:t> de </a:t>
            </a:r>
            <a:r>
              <a:rPr lang="en-US" sz="2400" dirty="0" err="1" smtClean="0"/>
              <a:t>cel</a:t>
            </a:r>
            <a:r>
              <a:rPr lang="en-US" sz="2400" dirty="0" smtClean="0"/>
              <a:t> din </a:t>
            </a:r>
            <a:r>
              <a:rPr lang="en-US" sz="2400" dirty="0" err="1" smtClean="0"/>
              <a:t>nainte</a:t>
            </a:r>
            <a:r>
              <a:rPr lang="en-US" sz="2400" dirty="0" smtClean="0"/>
              <a:t>, </a:t>
            </a:r>
            <a:r>
              <a:rPr lang="en-US" sz="2400" dirty="0" err="1" smtClean="0"/>
              <a:t>zicem</a:t>
            </a:r>
            <a:r>
              <a:rPr lang="en-US" sz="2400" dirty="0" smtClean="0"/>
              <a:t> ca </a:t>
            </a:r>
            <a:r>
              <a:rPr lang="en-US" sz="2400" dirty="0" err="1" smtClean="0"/>
              <a:t>avem</a:t>
            </a:r>
            <a:r>
              <a:rPr lang="en-US" sz="2400" dirty="0" smtClean="0"/>
              <a:t> </a:t>
            </a:r>
            <a:r>
              <a:rPr lang="en-US" sz="2400" dirty="0" err="1" smtClean="0"/>
              <a:t>tranzactii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concurente</a:t>
            </a:r>
            <a:r>
              <a:rPr lang="en-US" sz="2400" dirty="0" smtClean="0"/>
              <a:t>. </a:t>
            </a:r>
            <a:r>
              <a:rPr lang="en-US" sz="2400" dirty="0" err="1" smtClean="0"/>
              <a:t>Concurenta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mari</a:t>
            </a:r>
            <a:r>
              <a:rPr lang="en-US" sz="2400" dirty="0" smtClean="0"/>
              <a:t> </a:t>
            </a:r>
            <a:r>
              <a:rPr lang="en-US" sz="2400" dirty="0" err="1" smtClean="0"/>
              <a:t>randamentul</a:t>
            </a:r>
            <a:r>
              <a:rPr lang="en-US" sz="2400" dirty="0" smtClean="0"/>
              <a:t> </a:t>
            </a:r>
            <a:r>
              <a:rPr lang="en-US" sz="2400" dirty="0" err="1" smtClean="0"/>
              <a:t>timpului</a:t>
            </a:r>
            <a:r>
              <a:rPr lang="en-US" sz="2400" dirty="0" smtClean="0"/>
              <a:t> de </a:t>
            </a:r>
            <a:r>
              <a:rPr lang="en-US" sz="2400" dirty="0" err="1" smtClean="0"/>
              <a:t>lucru</a:t>
            </a:r>
            <a:r>
              <a:rPr lang="en-US" sz="2400" dirty="0" smtClean="0"/>
              <a:t> al </a:t>
            </a:r>
            <a:r>
              <a:rPr lang="en-US" sz="2400" dirty="0" err="1" smtClean="0"/>
              <a:t>calculatorului</a:t>
            </a:r>
            <a:r>
              <a:rPr lang="en-US" sz="2400" dirty="0" smtClean="0"/>
              <a:t> </a:t>
            </a:r>
            <a:r>
              <a:rPr lang="en-US" sz="2400" dirty="0" err="1" smtClean="0"/>
              <a:t>dar</a:t>
            </a:r>
            <a:r>
              <a:rPr lang="en-US" sz="2400" dirty="0" smtClean="0"/>
              <a:t> ea </a:t>
            </a:r>
            <a:r>
              <a:rPr lang="en-US" sz="2400" dirty="0" err="1" smtClean="0"/>
              <a:t>trebuie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controlata</a:t>
            </a:r>
            <a:r>
              <a:rPr lang="en-US" sz="2400" b="1" dirty="0" smtClean="0"/>
              <a:t> </a:t>
            </a:r>
            <a:r>
              <a:rPr lang="en-US" sz="2400" dirty="0" err="1" smtClean="0"/>
              <a:t>pentru</a:t>
            </a:r>
            <a:r>
              <a:rPr lang="en-US" sz="2400" dirty="0" smtClean="0"/>
              <a:t> ca </a:t>
            </a:r>
            <a:r>
              <a:rPr lang="en-US" sz="2400" dirty="0" err="1" smtClean="0"/>
              <a:t>altfel</a:t>
            </a:r>
            <a:r>
              <a:rPr lang="en-US" sz="2400" dirty="0" smtClean="0"/>
              <a:t> </a:t>
            </a:r>
            <a:r>
              <a:rPr lang="en-US" sz="2400" dirty="0" err="1" smtClean="0"/>
              <a:t>poate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nastere</a:t>
            </a:r>
            <a:r>
              <a:rPr lang="en-US" sz="2400" dirty="0" smtClean="0"/>
              <a:t> la </a:t>
            </a:r>
            <a:r>
              <a:rPr lang="en-US" sz="2400" dirty="0" err="1" smtClean="0"/>
              <a:t>inconsistenta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0"/>
            <a:ext cx="62092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o-MO" dirty="0" smtClean="0"/>
              <a:t>Concurența?</a:t>
            </a:r>
            <a:r>
              <a:rPr lang="en-US" dirty="0" smtClean="0"/>
              <a:t> De </a:t>
            </a:r>
            <a:r>
              <a:rPr lang="en-US" dirty="0" err="1" smtClean="0"/>
              <a:t>ce</a:t>
            </a:r>
            <a:r>
              <a:rPr lang="en-US" dirty="0" smtClean="0"/>
              <a:t>?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1219200" y="1219200"/>
            <a:ext cx="101346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ce utilizăm metoda </a:t>
            </a:r>
            <a:r>
              <a:rPr lang="ro-MO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Concurenței</a:t>
            </a:r>
            <a:r>
              <a:rPr lang="vi-V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vi-VN" sz="2200" dirty="0" smtClean="0">
                <a:latin typeface="Arial" pitchFamily="34" charset="0"/>
                <a:cs typeface="Arial" pitchFamily="34" charset="0"/>
              </a:rPr>
              <a:t>Motiv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ul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pentru utilizarea metodei de control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Concur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enței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este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însăși SGBD MySQL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a aplica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procesul de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izol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are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prin excluderea reciprocă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tranzacțiil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aflate în conflict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a r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ezolva</a:t>
            </a: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problemel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de conflict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la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citire-</a:t>
            </a: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scriere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și </a:t>
            </a: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în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scriere-</a:t>
            </a: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înscriere</a:t>
            </a:r>
            <a:endParaRPr lang="vi-VN" sz="22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60363" indent="-360363">
              <a:buFont typeface="Wingdings" pitchFamily="2" charset="2"/>
              <a:buChar char="Ø"/>
            </a:pP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a păstra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coerența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/consistența BD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prin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oprirea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200" dirty="0" smtClean="0">
                <a:latin typeface="Arial" pitchFamily="34" charset="0"/>
                <a:cs typeface="Arial" pitchFamily="34" charset="0"/>
              </a:rPr>
              <a:t>actiunilor nereglementare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 de execuție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a 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control</a:t>
            </a: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interacțiunea dintre tranzacțiile concomitente. Acest control se realizează folosind scheme de control simultan.</a:t>
            </a:r>
          </a:p>
          <a:p>
            <a:pPr marL="360363" indent="-360363">
              <a:buFont typeface="Wingdings" pitchFamily="2" charset="2"/>
              <a:buChar char="Ø"/>
            </a:pPr>
            <a:r>
              <a:rPr lang="ro-MO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Pentru a </a:t>
            </a:r>
            <a:r>
              <a:rPr lang="vi-VN" sz="2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ajută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la asigurarea serializabilității</a:t>
            </a:r>
            <a:endParaRPr lang="ro-MO" sz="2200" dirty="0" smtClean="0">
              <a:latin typeface="Arial" pitchFamily="34" charset="0"/>
              <a:cs typeface="Arial" pitchFamily="34" charset="0"/>
            </a:endParaRPr>
          </a:p>
          <a:p>
            <a:pPr marL="360363" indent="-360363"/>
            <a:r>
              <a:rPr lang="en-US" sz="2400" dirty="0" smtClean="0"/>
              <a:t> </a:t>
            </a:r>
            <a:r>
              <a:rPr lang="ro-MO" sz="2400" dirty="0" smtClean="0"/>
              <a:t>     </a:t>
            </a:r>
            <a:r>
              <a:rPr lang="ro-MO" sz="2400" b="1" dirty="0" smtClean="0">
                <a:solidFill>
                  <a:srgbClr val="FF0000"/>
                </a:solidFill>
              </a:rPr>
              <a:t>Def: </a:t>
            </a:r>
            <a:r>
              <a:rPr lang="en-US" sz="2400" dirty="0" smtClean="0"/>
              <a:t>Un plan de </a:t>
            </a:r>
            <a:r>
              <a:rPr lang="en-US" sz="2400" dirty="0" err="1" smtClean="0"/>
              <a:t>tranzactii</a:t>
            </a:r>
            <a:r>
              <a:rPr lang="en-US" sz="2400" dirty="0" smtClean="0"/>
              <a:t> se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numi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serializabil</a:t>
            </a:r>
            <a:r>
              <a:rPr lang="en-US" sz="2400" dirty="0" smtClean="0"/>
              <a:t> </a:t>
            </a:r>
            <a:r>
              <a:rPr lang="en-US" sz="2400" dirty="0" err="1" smtClean="0"/>
              <a:t>atunci</a:t>
            </a:r>
            <a:r>
              <a:rPr lang="en-US" sz="2400" dirty="0" smtClean="0"/>
              <a:t> </a:t>
            </a:r>
            <a:r>
              <a:rPr lang="en-US" sz="2400" dirty="0" err="1" smtClean="0"/>
              <a:t>când</a:t>
            </a:r>
            <a:r>
              <a:rPr lang="en-US" sz="2400" dirty="0" smtClean="0"/>
              <a:t> el are ca </a:t>
            </a:r>
            <a:r>
              <a:rPr lang="en-US" sz="2400" dirty="0" err="1" smtClean="0"/>
              <a:t>rezultat</a:t>
            </a:r>
            <a:r>
              <a:rPr lang="en-US" sz="2400" dirty="0" smtClean="0"/>
              <a:t> </a:t>
            </a:r>
            <a:r>
              <a:rPr lang="en-US" sz="2400" dirty="0" err="1" smtClean="0"/>
              <a:t>acelasi</a:t>
            </a:r>
            <a:r>
              <a:rPr lang="en-US" sz="2400" dirty="0" smtClean="0"/>
              <a:t> cu </a:t>
            </a:r>
            <a:r>
              <a:rPr lang="en-US" sz="2400" dirty="0" err="1" smtClean="0"/>
              <a:t>unul</a:t>
            </a:r>
            <a:r>
              <a:rPr lang="en-US" sz="2400" dirty="0" smtClean="0"/>
              <a:t> </a:t>
            </a:r>
            <a:r>
              <a:rPr lang="en-US" sz="2400" dirty="0" err="1" smtClean="0"/>
              <a:t>executat</a:t>
            </a:r>
            <a:r>
              <a:rPr lang="en-US" sz="2400" dirty="0" smtClean="0"/>
              <a:t> serial.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52400"/>
            <a:ext cx="101346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o-MO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Concurența vs </a:t>
            </a:r>
            <a:r>
              <a:rPr lang="ro-MO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Paralelism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?.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</a:t>
            </a:r>
            <a:endParaRPr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066800"/>
            <a:ext cx="10095484" cy="5327099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609600" lvl="1" indent="-342900">
              <a:buFont typeface="Wingdings" panose="05000000000000000000" pitchFamily="2" charset="2"/>
              <a:buChar char="§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MyISAM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realizeaza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actiunile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CRUD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suport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ă tabele de lucru cu pînă la 4 miliarde de rinduri de date si 64 de cîmpuri indexate pe tabel</a:t>
            </a:r>
          </a:p>
          <a:p>
            <a:pPr marL="609600" lvl="1" indent="-342900">
              <a:buFont typeface="Wingdings" panose="05000000000000000000" pitchFamily="2" charset="2"/>
              <a:buChar char="§"/>
            </a:pPr>
            <a:r>
              <a:rPr lang="ro-RO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 blochează la nivel de tabel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atunci cind un rind este in curs de actualizare si orice alte operatii nu pot actualiza alte rinduri pina cind rindul selectat nu este actualizat.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609600" lvl="1" indent="-342900">
              <a:buFont typeface="Wingdings" panose="05000000000000000000" pitchFamily="2" charset="2"/>
              <a:buChar char="§"/>
            </a:pPr>
            <a:r>
              <a:rPr lang="vi-VN" sz="2800" dirty="0" smtClean="0">
                <a:latin typeface="Arial" pitchFamily="34" charset="0"/>
                <a:cs typeface="Arial" pitchFamily="34" charset="0"/>
              </a:rPr>
              <a:t>fiecare interogare așteaptă să fie difuzat rândul său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SELECT * din tabelul cuiva?</a:t>
            </a:r>
          </a:p>
          <a:p>
            <a:pPr lvl="1" indent="-190500">
              <a:buFont typeface="Wingdings" pitchFamily="2" charset="2"/>
              <a:buChar char="§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foarte rapid, dar foarte periculos, datorită naturii tranzacțiilor pe Web (interogare prin interogare)</a:t>
            </a:r>
            <a:endParaRPr lang="ro-RO" sz="2800" dirty="0" smtClean="0">
              <a:latin typeface="Arial" pitchFamily="34" charset="0"/>
              <a:cs typeface="Arial" pitchFamily="34" charset="0"/>
            </a:endParaRPr>
          </a:p>
          <a:p>
            <a:pPr lvl="1" indent="-190500">
              <a:buFont typeface="Wingdings" pitchFamily="2" charset="2"/>
              <a:buChar char="§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MyISAM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utilizează eficient memoria si spatiul de pe disc</a:t>
            </a:r>
            <a:endParaRPr lang="vi-VN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26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52400"/>
            <a:ext cx="9677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o-MO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Concurența vs </a:t>
            </a:r>
            <a:r>
              <a:rPr lang="ro-MO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Paralelism</a:t>
            </a:r>
            <a:r>
              <a:rPr lang="en-US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s-ES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InnoDB</a:t>
            </a:r>
            <a:endParaRPr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143000"/>
            <a:ext cx="10095484" cy="5327099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o-RO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ES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InnoDB</a:t>
            </a:r>
            <a:r>
              <a:rPr lang="es-E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motor de stocare tranzactional</a:t>
            </a:r>
          </a:p>
          <a:p>
            <a:pPr marL="441325" indent="-179388">
              <a:buFont typeface="Wingdings" panose="05000000000000000000" pitchFamily="2" charset="2"/>
              <a:buChar char="§"/>
            </a:pPr>
            <a:r>
              <a:rPr lang="ro-RO" sz="2800" dirty="0" smtClean="0">
                <a:latin typeface="Arial" pitchFamily="34" charset="0"/>
                <a:cs typeface="Arial" pitchFamily="34" charset="0"/>
              </a:rPr>
              <a:t>Este utilizat pentru verificarea integritatii datelor prin verificarea corectitudinii legaturilor intre cheile primare si cele externe.</a:t>
            </a:r>
          </a:p>
          <a:p>
            <a:pPr marL="441325" indent="-179388">
              <a:buFont typeface="Wingdings" panose="05000000000000000000" pitchFamily="2" charset="2"/>
              <a:buChar char="§"/>
            </a:pPr>
            <a:r>
              <a:rPr lang="es-ES" sz="28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face</a:t>
            </a:r>
            <a:r>
              <a:rPr lang="es-ES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blocarea</a:t>
            </a:r>
            <a:r>
              <a:rPr lang="es-ES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la nivel de </a:t>
            </a:r>
            <a:r>
              <a:rPr lang="es-ES" sz="28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rând</a:t>
            </a:r>
            <a:r>
              <a:rPr lang="ro-RO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ceea ce inseamna că pot fi actualizate mai multe rinduri in acelasi timp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lvl="1" indent="-190500">
              <a:buFont typeface="Wingdings" pitchFamily="2" charset="2"/>
              <a:buChar char="§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efectuiaza în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paralel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comenzile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SELECT / INSERT / UPDATE / DELETE</a:t>
            </a:r>
          </a:p>
          <a:p>
            <a:pPr lvl="1" indent="-190500">
              <a:buFont typeface="Wingdings" pitchFamily="2" charset="2"/>
              <a:buChar char="§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alocă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memorie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cache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datele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indexuri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lvl="1" indent="-190500">
              <a:buFont typeface="Wingdings" pitchFamily="2" charset="2"/>
              <a:buChar char="§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COUNT (*) este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o functie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lent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ă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(utilizează scanarea completă a tabelelor sau scanarea completă a indexului dacă utilizați </a:t>
            </a:r>
            <a:r>
              <a:rPr lang="ro-MO" sz="2800" dirty="0" smtClean="0">
                <a:latin typeface="Arial" pitchFamily="34" charset="0"/>
                <a:cs typeface="Arial" pitchFamily="34" charset="0"/>
              </a:rPr>
              <a:t>WHERE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sz="2800" spc="-15" dirty="0" smtClean="0">
                <a:latin typeface="Arial" pitchFamily="34" charset="0"/>
                <a:cs typeface="Arial" pitchFamily="34" charset="0"/>
              </a:rPr>
              <a:t>)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122929"/>
            <a:ext cx="7657084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spcBef>
                <a:spcPts val="100"/>
              </a:spcBef>
            </a:pPr>
            <a:r>
              <a:rPr lang="ro-MO" b="1" dirty="0" smtClean="0"/>
              <a:t>F</a:t>
            </a:r>
            <a:r>
              <a:rPr lang="en-US" b="1" dirty="0" err="1" smtClean="0"/>
              <a:t>iabilitate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90600" y="1066800"/>
            <a:ext cx="10324084" cy="5214248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InnoDB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satisface</a:t>
            </a:r>
            <a:r>
              <a:rPr lang="pt-B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complet </a:t>
            </a:r>
            <a:r>
              <a:rPr lang="ro-MO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proprietatile </a:t>
            </a:r>
            <a:r>
              <a:rPr lang="pt-B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</a:t>
            </a:r>
          </a:p>
          <a:p>
            <a:pPr marL="357188">
              <a:lnSpc>
                <a:spcPct val="100000"/>
              </a:lnSpc>
              <a:spcBef>
                <a:spcPts val="1005"/>
              </a:spcBef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Executarea comenzii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COMMIT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permanentizeaza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schimbarile in tranzactia curenta</a:t>
            </a:r>
          </a:p>
          <a:p>
            <a:pPr marL="357188">
              <a:lnSpc>
                <a:spcPct val="100000"/>
              </a:lnSpc>
              <a:spcBef>
                <a:spcPts val="994"/>
              </a:spcBef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Executarea comenzii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ROLLBACK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permite sa abandonam sau sa anulam modificarile.</a:t>
            </a:r>
          </a:p>
          <a:p>
            <a:pPr marL="627063" indent="-266700"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Păstrează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integritate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referențială</a:t>
            </a:r>
          </a:p>
          <a:p>
            <a:pPr marL="627063" indent="-266700"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Permite efectuarea de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Tranzacții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27063" indent="-266700"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Are c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apabilități de recuperare a accidentelor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 cu datele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MyISAM</a:t>
            </a:r>
            <a:endParaRPr lang="en-US" sz="2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627063" indent="-266700">
              <a:buFont typeface="Wingdings" pitchFamily="2" charset="2"/>
              <a:buChar char="Ø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Nu dispune de posibilitățile de mai sus</a:t>
            </a:r>
          </a:p>
          <a:p>
            <a:endParaRPr lang="ro-MO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o-MO" sz="2400" b="1" i="1" u="sng" dirty="0" smtClean="0">
                <a:latin typeface="Arial" pitchFamily="34" charset="0"/>
                <a:cs typeface="Arial" pitchFamily="34" charset="0"/>
              </a:rPr>
              <a:t>Fiabilitate: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apacitate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a unui sistem tehnic de a funcționa fără defecțiuni într-un interval de timp și în condiții date.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1482"/>
            <a:ext cx="71236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ro-MO" b="1" dirty="0" smtClean="0"/>
              <a:t>C</a:t>
            </a:r>
            <a:r>
              <a:rPr lang="vi-VN" b="1" dirty="0" smtClean="0"/>
              <a:t>ăutare complet</a:t>
            </a:r>
            <a:r>
              <a:rPr lang="ro-MO" b="1" dirty="0" smtClean="0"/>
              <a:t>ă a textului</a:t>
            </a:r>
            <a:endParaRPr lang="vi-VN" b="1" dirty="0" smtClean="0"/>
          </a:p>
        </p:txBody>
      </p:sp>
      <p:sp>
        <p:nvSpPr>
          <p:cNvPr id="3" name="object 3"/>
          <p:cNvSpPr txBox="1"/>
          <p:nvPr/>
        </p:nvSpPr>
        <p:spPr>
          <a:xfrm>
            <a:off x="990600" y="1524000"/>
            <a:ext cx="9104884" cy="447494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719138" indent="-360363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este predefinită pentru SGBD MySQL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pPr marL="719138" indent="-360363">
              <a:buFont typeface="Wingdings" pitchFamily="2" charset="2"/>
              <a:buChar char="Ø"/>
            </a:pP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InnoDB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, apare în MySQL începînd cu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MySQL 5.6</a:t>
            </a:r>
          </a:p>
          <a:p>
            <a:pPr marL="719138" indent="-360363">
              <a:buFont typeface="Wingdings" pitchFamily="2" charset="2"/>
              <a:buChar char="Ø"/>
            </a:pPr>
            <a:r>
              <a:rPr lang="vi-V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MyISAM 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dacă nu e cazul 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u-l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folosi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ți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719138" indent="-360363">
              <a:buFont typeface="Wingdings" pitchFamily="2" charset="2"/>
              <a:buChar char="Ø"/>
            </a:pPr>
            <a:r>
              <a:rPr lang="vi-VN" sz="2400" dirty="0" smtClean="0">
                <a:latin typeface="Arial" pitchFamily="34" charset="0"/>
                <a:cs typeface="Arial" pitchFamily="34" charset="0"/>
              </a:rPr>
              <a:t>Utilizarea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MySQL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ca motor de căutare este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BAD IDEA</a:t>
            </a:r>
            <a:r>
              <a:rPr lang="ro-MO" sz="2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o-MO" sz="2400" dirty="0" smtClean="0">
                <a:latin typeface="Arial" pitchFamily="34" charset="0"/>
                <a:cs typeface="Arial" pitchFamily="34" charset="0"/>
              </a:rPr>
              <a:t>Pentru aceasta sunt alte SGBD</a:t>
            </a:r>
            <a:endParaRPr lang="vi-VN" sz="2400" dirty="0" smtClean="0">
              <a:latin typeface="Arial" pitchFamily="34" charset="0"/>
              <a:cs typeface="Arial" pitchFamily="34" charset="0"/>
            </a:endParaRPr>
          </a:p>
          <a:p>
            <a:pPr marL="1160463" lvl="1" indent="-441325">
              <a:spcBef>
                <a:spcPts val="1005"/>
              </a:spcBef>
              <a:buFont typeface="Wingdings" pitchFamily="2" charset="2"/>
              <a:buChar char="§"/>
            </a:pPr>
            <a:r>
              <a:rPr lang="en-US" sz="2400" spc="-5" dirty="0" smtClean="0">
                <a:latin typeface="Arial" pitchFamily="34" charset="0"/>
                <a:cs typeface="Arial" pitchFamily="34" charset="0"/>
              </a:rPr>
              <a:t>Elastic</a:t>
            </a:r>
            <a:r>
              <a:rPr lang="ro-MO" sz="2400" spc="-5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spc="-5" dirty="0" err="1" smtClean="0">
                <a:latin typeface="Arial" pitchFamily="34" charset="0"/>
                <a:cs typeface="Arial" pitchFamily="34" charset="0"/>
              </a:rPr>
              <a:t>earch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160463" lvl="1" indent="-441325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spc="-5" dirty="0" smtClean="0">
                <a:latin typeface="Arial" pitchFamily="34" charset="0"/>
                <a:cs typeface="Arial" pitchFamily="34" charset="0"/>
              </a:rPr>
              <a:t>Sphinx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160463" lvl="1" indent="-441325">
              <a:spcBef>
                <a:spcPts val="994"/>
              </a:spcBef>
              <a:buFont typeface="Wingdings" pitchFamily="2" charset="2"/>
              <a:buChar char="§"/>
            </a:pPr>
            <a:r>
              <a:rPr lang="en-US" sz="2400" spc="-5" dirty="0" err="1" smtClean="0">
                <a:latin typeface="Arial" pitchFamily="34" charset="0"/>
                <a:cs typeface="Arial" pitchFamily="34" charset="0"/>
              </a:rPr>
              <a:t>Lucene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160463" lvl="1" indent="-441325">
              <a:spcBef>
                <a:spcPts val="1010"/>
              </a:spcBef>
              <a:buFont typeface="Wingdings" pitchFamily="2" charset="2"/>
              <a:buChar char="§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Solr</a:t>
            </a:r>
            <a:endParaRPr lang="ro-MO" sz="2400" dirty="0" smtClean="0">
              <a:latin typeface="Arial" pitchFamily="34" charset="0"/>
              <a:cs typeface="Arial" pitchFamily="34" charset="0"/>
            </a:endParaRPr>
          </a:p>
          <a:p>
            <a:pPr marL="1160463" lvl="1" indent="-441325">
              <a:spcBef>
                <a:spcPts val="1010"/>
              </a:spcBef>
              <a:buFont typeface="Wingdings" pitchFamily="2" charset="2"/>
              <a:buChar char="§"/>
            </a:pPr>
            <a:r>
              <a:rPr lang="ro-MO" sz="2400" dirty="0" smtClean="0">
                <a:latin typeface="Arial" pitchFamily="34" charset="0"/>
                <a:cs typeface="Arial" pitchFamily="34" charset="0"/>
              </a:rPr>
              <a:t>Xapian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1055</Words>
  <Application>Microsoft Office PowerPoint</Application>
  <PresentationFormat>Custom</PresentationFormat>
  <Paragraphs>134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MySQL motor de stocare</vt:lpstr>
      <vt:lpstr>Ce este “Concurența”?</vt:lpstr>
      <vt:lpstr>ACID? Concurența?. Proprietățile tranzacțiilor</vt:lpstr>
      <vt:lpstr>Concurența? De ce?</vt:lpstr>
      <vt:lpstr>Concurența vs Paralelism?. MyISAM</vt:lpstr>
      <vt:lpstr>Concurența vs Paralelism? InnoDB</vt:lpstr>
      <vt:lpstr>Fiabilitate </vt:lpstr>
      <vt:lpstr>Căutare completă a textului</vt:lpstr>
      <vt:lpstr>Exemple din viața reală</vt:lpstr>
      <vt:lpstr>Performanță</vt:lpstr>
      <vt:lpstr>Performanță</vt:lpstr>
      <vt:lpstr>Performanță</vt:lpstr>
      <vt:lpstr>Să nu</vt:lpstr>
      <vt:lpstr>Migrare la InnoDB</vt:lpstr>
      <vt:lpstr>Concluzii</vt:lpstr>
      <vt:lpstr>Concluzii</vt:lpstr>
      <vt:lpstr>Concluzii</vt:lpstr>
      <vt:lpstr>Concluzii</vt:lpstr>
      <vt:lpstr>Ce alegem InnoDB sau MyISAM? Recomandări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Mihai</dc:creator>
  <cp:lastModifiedBy>Mihai</cp:lastModifiedBy>
  <cp:revision>12</cp:revision>
  <dcterms:created xsi:type="dcterms:W3CDTF">2019-11-10T13:16:20Z</dcterms:created>
  <dcterms:modified xsi:type="dcterms:W3CDTF">2019-11-11T21:48:42Z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2019-11-10T00:00:00Z</vt:filetime>
  </property>
</Properties>
</file>