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26" r:id="rId15"/>
    <p:sldId id="327" r:id="rId16"/>
    <p:sldId id="328" r:id="rId17"/>
    <p:sldId id="330" r:id="rId18"/>
    <p:sldId id="332" r:id="rId19"/>
    <p:sldId id="33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33" r:id="rId31"/>
    <p:sldId id="282" r:id="rId32"/>
    <p:sldId id="283" r:id="rId33"/>
    <p:sldId id="334" r:id="rId34"/>
    <p:sldId id="284" r:id="rId35"/>
    <p:sldId id="335" r:id="rId36"/>
    <p:sldId id="338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36" r:id="rId49"/>
    <p:sldId id="296" r:id="rId50"/>
    <p:sldId id="297" r:id="rId51"/>
    <p:sldId id="33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13092" y="3893820"/>
            <a:ext cx="4979035" cy="3175"/>
          </a:xfrm>
          <a:custGeom>
            <a:avLst/>
            <a:gdLst/>
            <a:ahLst/>
            <a:cxnLst/>
            <a:rect l="l" t="t" r="r" b="b"/>
            <a:pathLst>
              <a:path w="4979034" h="3175">
                <a:moveTo>
                  <a:pt x="0" y="3047"/>
                </a:moveTo>
                <a:lnTo>
                  <a:pt x="4978908" y="3047"/>
                </a:lnTo>
                <a:lnTo>
                  <a:pt x="4978908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13092" y="3896867"/>
            <a:ext cx="4979035" cy="192405"/>
          </a:xfrm>
          <a:custGeom>
            <a:avLst/>
            <a:gdLst/>
            <a:ahLst/>
            <a:cxnLst/>
            <a:rect l="l" t="t" r="r" b="b"/>
            <a:pathLst>
              <a:path w="4979034" h="192404">
                <a:moveTo>
                  <a:pt x="0" y="192023"/>
                </a:moveTo>
                <a:lnTo>
                  <a:pt x="4978908" y="192023"/>
                </a:lnTo>
                <a:lnTo>
                  <a:pt x="4978908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13092" y="4119371"/>
            <a:ext cx="4979035" cy="0"/>
          </a:xfrm>
          <a:custGeom>
            <a:avLst/>
            <a:gdLst/>
            <a:ahLst/>
            <a:cxnLst/>
            <a:rect l="l" t="t" r="r" b="b"/>
            <a:pathLst>
              <a:path w="4979034">
                <a:moveTo>
                  <a:pt x="0" y="0"/>
                </a:moveTo>
                <a:lnTo>
                  <a:pt x="4978908" y="0"/>
                </a:lnTo>
              </a:path>
            </a:pathLst>
          </a:custGeom>
          <a:ln w="9143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3092" y="417423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18287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13092" y="420471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9143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13092" y="397611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35895" y="4079747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3816096"/>
            <a:ext cx="12192000" cy="78105"/>
          </a:xfrm>
          <a:custGeom>
            <a:avLst/>
            <a:gdLst/>
            <a:ahLst/>
            <a:cxnLst/>
            <a:rect l="l" t="t" r="r" b="b"/>
            <a:pathLst>
              <a:path w="12192000" h="78104">
                <a:moveTo>
                  <a:pt x="0" y="77723"/>
                </a:moveTo>
                <a:lnTo>
                  <a:pt x="12192000" y="77723"/>
                </a:lnTo>
                <a:lnTo>
                  <a:pt x="12192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3701796"/>
            <a:ext cx="8552815" cy="114300"/>
          </a:xfrm>
          <a:custGeom>
            <a:avLst/>
            <a:gdLst/>
            <a:ahLst/>
            <a:cxnLst/>
            <a:rect l="l" t="t" r="r" b="b"/>
            <a:pathLst>
              <a:path w="8552815" h="114300">
                <a:moveTo>
                  <a:pt x="0" y="114299"/>
                </a:moveTo>
                <a:lnTo>
                  <a:pt x="8552688" y="114299"/>
                </a:lnTo>
                <a:lnTo>
                  <a:pt x="8552688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52688" y="3701796"/>
            <a:ext cx="3639820" cy="189230"/>
          </a:xfrm>
          <a:custGeom>
            <a:avLst/>
            <a:gdLst/>
            <a:ahLst/>
            <a:cxnLst/>
            <a:rect l="l" t="t" r="r" b="b"/>
            <a:pathLst>
              <a:path w="3639820" h="189229">
                <a:moveTo>
                  <a:pt x="0" y="188975"/>
                </a:moveTo>
                <a:lnTo>
                  <a:pt x="3639311" y="188975"/>
                </a:lnTo>
                <a:lnTo>
                  <a:pt x="3639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0"/>
            <a:ext cx="12192000" cy="3702050"/>
          </a:xfrm>
          <a:custGeom>
            <a:avLst/>
            <a:gdLst/>
            <a:ahLst/>
            <a:cxnLst/>
            <a:rect l="l" t="t" r="r" b="b"/>
            <a:pathLst>
              <a:path w="12192000" h="3702050">
                <a:moveTo>
                  <a:pt x="0" y="3701796"/>
                </a:moveTo>
                <a:lnTo>
                  <a:pt x="12192000" y="3701796"/>
                </a:lnTo>
                <a:lnTo>
                  <a:pt x="12192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2687828"/>
            <a:ext cx="1081531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81225" y="4889754"/>
            <a:ext cx="7829550" cy="75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7213600" cy="0"/>
          </a:xfrm>
          <a:custGeom>
            <a:avLst/>
            <a:gdLst/>
            <a:ahLst/>
            <a:cxnLst/>
            <a:rect l="l" t="t" r="r" b="b"/>
            <a:pathLst>
              <a:path w="7213600">
                <a:moveTo>
                  <a:pt x="0" y="0"/>
                </a:moveTo>
                <a:lnTo>
                  <a:pt x="7213092" y="0"/>
                </a:lnTo>
              </a:path>
            </a:pathLst>
          </a:custGeom>
          <a:ln w="51815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90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095988" y="0"/>
            <a:ext cx="17145" cy="311150"/>
          </a:xfrm>
          <a:custGeom>
            <a:avLst/>
            <a:gdLst/>
            <a:ahLst/>
            <a:cxnLst/>
            <a:rect l="l" t="t" r="r" b="b"/>
            <a:pathLst>
              <a:path w="17145" h="311150">
                <a:moveTo>
                  <a:pt x="0" y="310896"/>
                </a:moveTo>
                <a:lnTo>
                  <a:pt x="16764" y="310896"/>
                </a:lnTo>
                <a:lnTo>
                  <a:pt x="1676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059920" cy="311150"/>
          </a:xfrm>
          <a:custGeom>
            <a:avLst/>
            <a:gdLst/>
            <a:ahLst/>
            <a:cxnLst/>
            <a:rect l="l" t="t" r="r" b="b"/>
            <a:pathLst>
              <a:path w="12059920" h="311150">
                <a:moveTo>
                  <a:pt x="0" y="310896"/>
                </a:moveTo>
                <a:lnTo>
                  <a:pt x="12059412" y="310896"/>
                </a:lnTo>
                <a:lnTo>
                  <a:pt x="1205941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90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095988" y="307847"/>
            <a:ext cx="17145" cy="91440"/>
          </a:xfrm>
          <a:custGeom>
            <a:avLst/>
            <a:gdLst/>
            <a:ahLst/>
            <a:cxnLst/>
            <a:rect l="l" t="t" r="r" b="b"/>
            <a:pathLst>
              <a:path w="17145" h="91439">
                <a:moveTo>
                  <a:pt x="0" y="91439"/>
                </a:moveTo>
                <a:lnTo>
                  <a:pt x="16764" y="91439"/>
                </a:lnTo>
                <a:lnTo>
                  <a:pt x="1676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07847"/>
            <a:ext cx="12059920" cy="91440"/>
          </a:xfrm>
          <a:custGeom>
            <a:avLst/>
            <a:gdLst/>
            <a:ahLst/>
            <a:cxnLst/>
            <a:rect l="l" t="t" r="r" b="b"/>
            <a:pathLst>
              <a:path w="12059920" h="91439">
                <a:moveTo>
                  <a:pt x="0" y="91439"/>
                </a:moveTo>
                <a:lnTo>
                  <a:pt x="12059412" y="91439"/>
                </a:lnTo>
                <a:lnTo>
                  <a:pt x="1205941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190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095988" y="359663"/>
            <a:ext cx="17145" cy="81280"/>
          </a:xfrm>
          <a:custGeom>
            <a:avLst/>
            <a:gdLst/>
            <a:ahLst/>
            <a:cxnLst/>
            <a:rect l="l" t="t" r="r" b="b"/>
            <a:pathLst>
              <a:path w="17145" h="81279">
                <a:moveTo>
                  <a:pt x="0" y="80771"/>
                </a:moveTo>
                <a:lnTo>
                  <a:pt x="16764" y="80771"/>
                </a:lnTo>
                <a:lnTo>
                  <a:pt x="1676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13092" y="359663"/>
            <a:ext cx="4846320" cy="81280"/>
          </a:xfrm>
          <a:custGeom>
            <a:avLst/>
            <a:gdLst/>
            <a:ahLst/>
            <a:cxnLst/>
            <a:rect l="l" t="t" r="r" b="b"/>
            <a:pathLst>
              <a:path w="4846320" h="81279">
                <a:moveTo>
                  <a:pt x="0" y="80771"/>
                </a:moveTo>
                <a:lnTo>
                  <a:pt x="4846319" y="80771"/>
                </a:lnTo>
                <a:lnTo>
                  <a:pt x="4846319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190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095988" y="440436"/>
            <a:ext cx="17145" cy="180340"/>
          </a:xfrm>
          <a:custGeom>
            <a:avLst/>
            <a:gdLst/>
            <a:ahLst/>
            <a:cxnLst/>
            <a:rect l="l" t="t" r="r" b="b"/>
            <a:pathLst>
              <a:path w="17145" h="180340">
                <a:moveTo>
                  <a:pt x="0" y="179832"/>
                </a:moveTo>
                <a:lnTo>
                  <a:pt x="16764" y="179832"/>
                </a:lnTo>
                <a:lnTo>
                  <a:pt x="1676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213092" y="440436"/>
            <a:ext cx="4846320" cy="180340"/>
          </a:xfrm>
          <a:custGeom>
            <a:avLst/>
            <a:gdLst/>
            <a:ahLst/>
            <a:cxnLst/>
            <a:rect l="l" t="t" r="r" b="b"/>
            <a:pathLst>
              <a:path w="4846320" h="180340">
                <a:moveTo>
                  <a:pt x="0" y="179832"/>
                </a:moveTo>
                <a:lnTo>
                  <a:pt x="4846319" y="179832"/>
                </a:lnTo>
                <a:lnTo>
                  <a:pt x="4846319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210043" y="510540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2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831323" y="606551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0396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986259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923776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836908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326845"/>
            <a:ext cx="48577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406" y="2216023"/>
            <a:ext cx="11775186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4&amp;ved=2ahUKEwjvoN-R7tDlAhVRwAIHHRjNASMQFjADegQIBhAB&amp;url=https://www.unitischimbam.ro/stefan-cel-mare/&amp;usg=AOvVaw25T-VLY3xpH6Yo2IDO_1x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sql.com/search?site=refman-51&amp;q=WHERE&amp;lr=lang_en" TargetMode="External"/><Relationship Id="rId2" Type="http://schemas.openxmlformats.org/officeDocument/2006/relationships/hyperlink" Target="http://search.mysql.com/search?site=refman-51&amp;q=SET&amp;lr=lang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mysql.com/search?site=refman-51&amp;q=UPDATE&amp;lr=lang_en" TargetMode="External"/><Relationship Id="rId4" Type="http://schemas.openxmlformats.org/officeDocument/2006/relationships/hyperlink" Target="http://dev.mysql.com/doc/refman/5.1/en/non-typed-operators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4419600"/>
            <a:ext cx="4752975" cy="7623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Semestrul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400" b="1" spc="-40" dirty="0" err="1" smtClean="0">
                <a:solidFill>
                  <a:srgbClr val="FF0000"/>
                </a:solidFill>
                <a:latin typeface="Calibri"/>
                <a:cs typeface="Calibri"/>
              </a:rPr>
              <a:t>Toamn</a:t>
            </a:r>
            <a:r>
              <a:rPr lang="ro-MO" sz="2400" b="1" spc="-40" dirty="0" smtClean="0">
                <a:solidFill>
                  <a:srgbClr val="FF0000"/>
                </a:solidFill>
                <a:latin typeface="Calibri"/>
                <a:cs typeface="Calibri"/>
              </a:rPr>
              <a:t>ă</a:t>
            </a:r>
            <a:r>
              <a:rPr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201</a:t>
            </a: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9</a:t>
            </a:r>
          </a:p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Lectia nr.10, 5.11.2019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1447800"/>
            <a:ext cx="9601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Sisteme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Gestiune pentru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Baze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Date.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MySQL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19200"/>
            <a:ext cx="9869932" cy="327910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inexistența unor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compuse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245"/>
              </a:spcBef>
              <a:buClr>
                <a:srgbClr val="2583C5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(id_proiect,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375"/>
              </a:spcBef>
              <a:buClr>
                <a:srgbClr val="2583C5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stabilirea dependențelor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 și a tipului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1" indent="-343535">
              <a:lnSpc>
                <a:spcPts val="1880"/>
              </a:lnSpc>
              <a:spcBef>
                <a:spcPts val="30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82675" lvl="2" indent="-201930">
              <a:lnSpc>
                <a:spcPts val="1880"/>
              </a:lnSpc>
              <a:buClr>
                <a:srgbClr val="1CACE3"/>
              </a:buClr>
              <a:buFont typeface="Wingdings"/>
              <a:buChar char=""/>
              <a:tabLst>
                <a:tab pos="108331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id_proiect →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nume_proiect</a:t>
            </a:r>
          </a:p>
          <a:p>
            <a:pPr marL="1082675" lvl="2" indent="-201930">
              <a:lnSpc>
                <a:spcPct val="100000"/>
              </a:lnSpc>
              <a:spcBef>
                <a:spcPts val="10"/>
              </a:spcBef>
              <a:buClr>
                <a:srgbClr val="1CACE3"/>
              </a:buClr>
              <a:buFont typeface="Wingdings"/>
              <a:buChar char=""/>
              <a:tabLst>
                <a:tab pos="108331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 → nume_angajat, pozitie_angajat,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salariu_tarifar_angajat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1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tranzitive: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pozitie_angajat →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salariu_tarifar_angajat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5560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1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(FN1)</a:t>
            </a:r>
          </a:p>
        </p:txBody>
      </p:sp>
      <p:sp>
        <p:nvSpPr>
          <p:cNvPr id="7" name="object 7"/>
          <p:cNvSpPr/>
          <p:nvPr/>
        </p:nvSpPr>
        <p:spPr>
          <a:xfrm>
            <a:off x="1447800" y="4648200"/>
            <a:ext cx="9995916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95400"/>
            <a:ext cx="7346315" cy="29841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FN1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dependența completă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atributelor non-prime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cheia</a:t>
            </a:r>
            <a:r>
              <a:rPr sz="20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eliminarea dependențelor funcționale</a:t>
            </a:r>
            <a:r>
              <a:rPr sz="20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atributele ce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formează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prime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rămân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inițială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straină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548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2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(FN2)</a:t>
            </a:r>
          </a:p>
        </p:txBody>
      </p:sp>
      <p:sp>
        <p:nvSpPr>
          <p:cNvPr id="7" name="object 7"/>
          <p:cNvSpPr/>
          <p:nvPr/>
        </p:nvSpPr>
        <p:spPr>
          <a:xfrm>
            <a:off x="2209800" y="3962402"/>
            <a:ext cx="7688580" cy="289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9448800" cy="206082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constrângeri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FN2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inexistența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dependențelor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: eliminarea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dependențelor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noi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scheme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cu atributele ce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formează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dependențele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spc="1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atributele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determinante rămân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și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schema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inițială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drept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cheie</a:t>
            </a:r>
            <a:r>
              <a:rPr sz="2000" spc="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straină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5407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3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(FN3)</a:t>
            </a:r>
          </a:p>
        </p:txBody>
      </p:sp>
      <p:sp>
        <p:nvSpPr>
          <p:cNvPr id="7" name="object 7"/>
          <p:cNvSpPr/>
          <p:nvPr/>
        </p:nvSpPr>
        <p:spPr>
          <a:xfrm>
            <a:off x="1600200" y="3429000"/>
            <a:ext cx="8663940" cy="319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0"/>
            <a:ext cx="9906000" cy="27917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 (dacă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FNBC,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reciproca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valabilă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</a:t>
            </a:r>
            <a:r>
              <a:rPr sz="2000" spc="-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X→Y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numai 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supercheie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7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scheme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constrângerea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dezavantaje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posibila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neconformitate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cerințele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timp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sensibil</a:t>
            </a:r>
            <a:r>
              <a:rPr sz="2000" spc="-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crescut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8227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</a:t>
            </a:r>
            <a:r>
              <a:rPr b="1" spc="-15" dirty="0">
                <a:solidFill>
                  <a:srgbClr val="FF0000"/>
                </a:solidFill>
              </a:rPr>
              <a:t>Boyce-Codd</a:t>
            </a:r>
            <a:r>
              <a:rPr b="1" spc="4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(FNBC)</a:t>
            </a:r>
          </a:p>
        </p:txBody>
      </p:sp>
      <p:sp>
        <p:nvSpPr>
          <p:cNvPr id="7" name="object 7"/>
          <p:cNvSpPr/>
          <p:nvPr/>
        </p:nvSpPr>
        <p:spPr>
          <a:xfrm>
            <a:off x="838200" y="4419600"/>
            <a:ext cx="3520440" cy="92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4114800"/>
            <a:ext cx="3520439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40080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11775186" cy="3046988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rgbClr val="0000CC"/>
                </a:solidFill>
              </a:rPr>
              <a:t>Predicatul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atribuie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subiectului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o </a:t>
            </a:r>
            <a:r>
              <a:rPr lang="en-US" b="1" i="1" dirty="0" err="1" smtClean="0">
                <a:solidFill>
                  <a:srgbClr val="0000CC"/>
                </a:solidFill>
              </a:rPr>
              <a:t>însușire</a:t>
            </a:r>
            <a:r>
              <a:rPr lang="en-US" b="1" i="1" dirty="0" smtClean="0">
                <a:solidFill>
                  <a:srgbClr val="0000CC"/>
                </a:solidFill>
              </a:rPr>
              <a:t>, o </a:t>
            </a:r>
            <a:r>
              <a:rPr lang="en-US" b="1" i="1" dirty="0" err="1" smtClean="0">
                <a:solidFill>
                  <a:srgbClr val="0000CC"/>
                </a:solidFill>
              </a:rPr>
              <a:t>identitate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sau</a:t>
            </a:r>
            <a:r>
              <a:rPr lang="en-US" b="1" i="1" dirty="0" smtClean="0">
                <a:solidFill>
                  <a:srgbClr val="0000CC"/>
                </a:solidFill>
              </a:rPr>
              <a:t> o </a:t>
            </a:r>
            <a:r>
              <a:rPr lang="en-US" b="1" i="1" dirty="0" err="1" smtClean="0">
                <a:solidFill>
                  <a:srgbClr val="0000CC"/>
                </a:solidFill>
              </a:rPr>
              <a:t>calitate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b="1" i="1" dirty="0" smtClean="0">
                <a:solidFill>
                  <a:srgbClr val="0000CC"/>
                </a:solidFill>
              </a:rPr>
              <a:t>cum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</a:t>
            </a:r>
            <a:r>
              <a:rPr lang="en-US" b="1" i="1" dirty="0" err="1" smtClean="0">
                <a:solidFill>
                  <a:srgbClr val="0000CC"/>
                </a:solidFill>
              </a:rPr>
              <a:t>ce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</a:t>
            </a:r>
            <a:r>
              <a:rPr lang="en-US" b="1" i="1" dirty="0" smtClean="0">
                <a:solidFill>
                  <a:srgbClr val="0000CC"/>
                </a:solidFill>
              </a:rPr>
              <a:t>cine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Ex.: </a:t>
            </a:r>
            <a:r>
              <a:rPr lang="en-US" i="1" dirty="0" err="1" smtClean="0">
                <a:solidFill>
                  <a:srgbClr val="0000CC"/>
                </a:solidFill>
              </a:rPr>
              <a:t>Cartea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frumoasă</a:t>
            </a:r>
            <a:r>
              <a:rPr lang="en-US" i="1" dirty="0" smtClean="0">
                <a:solidFill>
                  <a:srgbClr val="0000CC"/>
                </a:solidFill>
              </a:rPr>
              <a:t>. </a:t>
            </a:r>
            <a:r>
              <a:rPr lang="en-US" i="1" dirty="0" err="1" smtClean="0">
                <a:solidFill>
                  <a:srgbClr val="0000CC"/>
                </a:solidFill>
              </a:rPr>
              <a:t>Meseria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brățară</a:t>
            </a:r>
            <a:r>
              <a:rPr lang="en-US" i="1" dirty="0" smtClean="0">
                <a:solidFill>
                  <a:srgbClr val="0000CC"/>
                </a:solidFill>
              </a:rPr>
              <a:t> de </a:t>
            </a:r>
            <a:r>
              <a:rPr lang="en-US" i="1" dirty="0" err="1" smtClean="0">
                <a:solidFill>
                  <a:srgbClr val="0000CC"/>
                </a:solidFill>
              </a:rPr>
              <a:t>aur</a:t>
            </a:r>
            <a:r>
              <a:rPr lang="en-US" i="1" dirty="0" smtClean="0">
                <a:solidFill>
                  <a:srgbClr val="0000CC"/>
                </a:solidFill>
              </a:rPr>
              <a:t>  El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profesorul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nostru</a:t>
            </a:r>
            <a:r>
              <a:rPr lang="en-US" i="1" dirty="0" smtClean="0">
                <a:solidFill>
                  <a:srgbClr val="0000CC"/>
                </a:solidFill>
              </a:rPr>
              <a:t>.</a:t>
            </a:r>
            <a:r>
              <a:rPr lang="en-US" dirty="0" smtClean="0">
                <a:solidFill>
                  <a:srgbClr val="0000CC"/>
                </a:solidFill>
              </a:rPr>
              <a:t> ) </a:t>
            </a:r>
          </a:p>
          <a:p>
            <a:pPr algn="just"/>
            <a:r>
              <a:rPr lang="en-US" dirty="0" err="1" smtClean="0">
                <a:solidFill>
                  <a:srgbClr val="0000CC"/>
                </a:solidFill>
              </a:rPr>
              <a:t>Unele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feluri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judecăţi</a:t>
            </a:r>
            <a:r>
              <a:rPr lang="en-US" dirty="0" smtClean="0">
                <a:solidFill>
                  <a:srgbClr val="0000CC"/>
                </a:solidFill>
              </a:rPr>
              <a:t> nu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adecvat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formalizate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prin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mijloacele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enunţurilor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propoziţiilor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categorice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Dintre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acestea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fac</a:t>
            </a:r>
            <a:r>
              <a:rPr lang="en-US" dirty="0" smtClean="0">
                <a:solidFill>
                  <a:srgbClr val="0000CC"/>
                </a:solidFill>
              </a:rPr>
              <a:t> parte </a:t>
            </a:r>
            <a:r>
              <a:rPr lang="en-US" b="1" i="1" dirty="0" err="1" smtClean="0">
                <a:solidFill>
                  <a:srgbClr val="0000CC"/>
                </a:solidFill>
              </a:rPr>
              <a:t>propoziţiile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complexe</a:t>
            </a:r>
            <a:r>
              <a:rPr lang="ro-MO" b="1" i="1" dirty="0" smtClean="0">
                <a:solidFill>
                  <a:srgbClr val="0000CC"/>
                </a:solidFill>
              </a:rPr>
              <a:t> (‏Ɐ, ⱻ)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analiza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logică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propoziţiilor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complexe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inferenţelor</a:t>
            </a:r>
            <a:r>
              <a:rPr lang="en-US" dirty="0" smtClean="0">
                <a:solidFill>
                  <a:srgbClr val="0000CC"/>
                </a:solidFill>
              </a:rPr>
              <a:t> cu </a:t>
            </a:r>
            <a:r>
              <a:rPr lang="en-US" dirty="0" err="1" smtClean="0">
                <a:solidFill>
                  <a:srgbClr val="0000CC"/>
                </a:solidFill>
              </a:rPr>
              <a:t>astfel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propoziţii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fost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creată</a:t>
            </a:r>
            <a:r>
              <a:rPr lang="en-US" dirty="0" smtClean="0">
                <a:solidFill>
                  <a:srgbClr val="0000CC"/>
                </a:solidFill>
              </a:rPr>
              <a:t> o </a:t>
            </a:r>
            <a:r>
              <a:rPr lang="en-US" dirty="0" err="1" smtClean="0">
                <a:solidFill>
                  <a:srgbClr val="0000CC"/>
                </a:solidFill>
              </a:rPr>
              <a:t>teorie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specială</a:t>
            </a:r>
            <a:r>
              <a:rPr lang="en-US" dirty="0" smtClean="0">
                <a:solidFill>
                  <a:srgbClr val="0000CC"/>
                </a:solidFill>
              </a:rPr>
              <a:t> – </a:t>
            </a:r>
            <a:r>
              <a:rPr lang="en-US" i="1" dirty="0" err="1" smtClean="0">
                <a:solidFill>
                  <a:srgbClr val="0000CC"/>
                </a:solidFill>
              </a:rPr>
              <a:t>logica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predicatelor</a:t>
            </a:r>
            <a:r>
              <a:rPr lang="en-US" i="1" dirty="0" smtClean="0">
                <a:solidFill>
                  <a:srgbClr val="0000CC"/>
                </a:solidFill>
              </a:rPr>
              <a:t>, </a:t>
            </a:r>
            <a:r>
              <a:rPr lang="en-US" dirty="0" smtClean="0">
                <a:solidFill>
                  <a:srgbClr val="0000CC"/>
                </a:solidFill>
              </a:rPr>
              <a:t>care a </a:t>
            </a:r>
            <a:r>
              <a:rPr lang="en-US" dirty="0" err="1" smtClean="0">
                <a:solidFill>
                  <a:srgbClr val="0000CC"/>
                </a:solidFill>
              </a:rPr>
              <a:t>devenit</a:t>
            </a:r>
            <a:r>
              <a:rPr lang="en-US" dirty="0" smtClean="0">
                <a:solidFill>
                  <a:srgbClr val="0000CC"/>
                </a:solidFill>
              </a:rPr>
              <a:t> un </a:t>
            </a:r>
            <a:r>
              <a:rPr lang="en-US" dirty="0" err="1" smtClean="0">
                <a:solidFill>
                  <a:srgbClr val="0000CC"/>
                </a:solidFill>
              </a:rPr>
              <a:t>compartiment</a:t>
            </a:r>
            <a:r>
              <a:rPr lang="en-US" dirty="0" smtClean="0">
                <a:solidFill>
                  <a:srgbClr val="0000CC"/>
                </a:solidFill>
              </a:rPr>
              <a:t> al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moderne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rezultatul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generalizării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anumitor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idei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clasice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simbolice</a:t>
            </a:r>
            <a:r>
              <a:rPr lang="ro-MO" dirty="0" smtClean="0">
                <a:solidFill>
                  <a:srgbClr val="0000CC"/>
                </a:solidFill>
              </a:rPr>
              <a:t>. Astfel, avem </a:t>
            </a:r>
            <a:r>
              <a:rPr lang="en-US" b="1" dirty="0" err="1" smtClean="0">
                <a:solidFill>
                  <a:srgbClr val="0000CC"/>
                </a:solidFill>
              </a:rPr>
              <a:t>logica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predicatelor</a:t>
            </a:r>
            <a:r>
              <a:rPr lang="en-US" b="1" dirty="0" smtClean="0">
                <a:solidFill>
                  <a:srgbClr val="0000CC"/>
                </a:solidFill>
              </a:rPr>
              <a:t> de ordinal 1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/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First-order logic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3511" t="54872" r="14857" b="15777"/>
          <a:stretch>
            <a:fillRect/>
          </a:stretch>
        </p:blipFill>
        <p:spPr bwMode="auto">
          <a:xfrm>
            <a:off x="1371600" y="3886200"/>
            <a:ext cx="8763000" cy="26670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11775186" cy="4031873"/>
          </a:xfrm>
        </p:spPr>
        <p:txBody>
          <a:bodyPr/>
          <a:lstStyle/>
          <a:p>
            <a:r>
              <a:rPr lang="en-US" sz="2400" dirty="0" smtClean="0">
                <a:solidFill>
                  <a:srgbClr val="0000CC"/>
                </a:solidFill>
              </a:rPr>
              <a:t>In </a:t>
            </a:r>
            <a:r>
              <a:rPr lang="en-US" sz="2400" dirty="0" err="1" smtClean="0">
                <a:solidFill>
                  <a:srgbClr val="0000CC"/>
                </a:solidFill>
              </a:rPr>
              <a:t>timp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logica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propozitionala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presupune</a:t>
            </a:r>
            <a:r>
              <a:rPr lang="en-US" sz="2400" dirty="0" smtClean="0">
                <a:solidFill>
                  <a:srgbClr val="0000CC"/>
                </a:solidFill>
              </a:rPr>
              <a:t> ca </a:t>
            </a:r>
            <a:r>
              <a:rPr lang="en-US" sz="2400" dirty="0" err="1" smtClean="0">
                <a:solidFill>
                  <a:srgbClr val="0000CC"/>
                </a:solidFill>
              </a:rPr>
              <a:t>lumea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contine</a:t>
            </a:r>
            <a:r>
              <a:rPr lang="en-US" sz="2400" b="1" i="1" u="sng" dirty="0" smtClean="0">
                <a:solidFill>
                  <a:srgbClr val="0000CC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0000CC"/>
                </a:solidFill>
              </a:rPr>
              <a:t>fapte</a:t>
            </a:r>
            <a:r>
              <a:rPr lang="en-US" sz="2400" b="1" i="1" u="sng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(facts), first-order logic </a:t>
            </a:r>
            <a:r>
              <a:rPr lang="ro-MO" sz="2400" dirty="0" smtClean="0">
                <a:solidFill>
                  <a:srgbClr val="0000CC"/>
                </a:solidFill>
              </a:rPr>
              <a:t>(FOL) </a:t>
            </a:r>
            <a:r>
              <a:rPr lang="en-US" sz="2400" dirty="0" err="1" smtClean="0">
                <a:solidFill>
                  <a:srgbClr val="0000CC"/>
                </a:solidFill>
              </a:rPr>
              <a:t>presupune</a:t>
            </a:r>
            <a:r>
              <a:rPr lang="en-US" sz="2400" dirty="0" smtClean="0">
                <a:solidFill>
                  <a:srgbClr val="0000CC"/>
                </a:solidFill>
              </a:rPr>
              <a:t> ca </a:t>
            </a:r>
            <a:r>
              <a:rPr lang="en-US" sz="2400" dirty="0" err="1" smtClean="0">
                <a:solidFill>
                  <a:srgbClr val="0000CC"/>
                </a:solidFill>
              </a:rPr>
              <a:t>lumea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contine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</a:rPr>
              <a:t>Obiecte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i="1" dirty="0" err="1" smtClean="0">
                <a:solidFill>
                  <a:srgbClr val="0000CC"/>
                </a:solidFill>
              </a:rPr>
              <a:t>oameni</a:t>
            </a:r>
            <a:r>
              <a:rPr lang="en-US" sz="2400" i="1" dirty="0" smtClean="0">
                <a:solidFill>
                  <a:srgbClr val="0000CC"/>
                </a:solidFill>
              </a:rPr>
              <a:t>, case, </a:t>
            </a:r>
            <a:r>
              <a:rPr lang="en-US" sz="2400" i="1" dirty="0" err="1" smtClean="0">
                <a:solidFill>
                  <a:srgbClr val="0000CC"/>
                </a:solidFill>
              </a:rPr>
              <a:t>numere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teorii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culori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razboaie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secole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oferte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comerciale</a:t>
            </a:r>
            <a:r>
              <a:rPr lang="en-US" sz="2400" i="1" dirty="0" smtClean="0">
                <a:solidFill>
                  <a:srgbClr val="0000CC"/>
                </a:solidFill>
              </a:rPr>
              <a:t>,... substantive, </a:t>
            </a:r>
            <a:r>
              <a:rPr lang="en-US" sz="2400" i="1" dirty="0" err="1" smtClean="0">
                <a:solidFill>
                  <a:srgbClr val="0000CC"/>
                </a:solidFill>
              </a:rPr>
              <a:t>fraze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substantivale</a:t>
            </a:r>
            <a:r>
              <a:rPr lang="ro-MO" sz="2400" i="1" dirty="0" smtClean="0">
                <a:solidFill>
                  <a:srgbClr val="0000CC"/>
                </a:solidFill>
              </a:rPr>
              <a:t>...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Relatii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i="1" dirty="0" err="1" smtClean="0">
                <a:solidFill>
                  <a:srgbClr val="0000CC"/>
                </a:solidFill>
              </a:rPr>
              <a:t>unare</a:t>
            </a:r>
            <a:r>
              <a:rPr lang="en-US" sz="2400" i="1" dirty="0" smtClean="0">
                <a:solidFill>
                  <a:srgbClr val="0000CC"/>
                </a:solidFill>
              </a:rPr>
              <a:t> - </a:t>
            </a:r>
            <a:r>
              <a:rPr lang="en-US" sz="2400" i="1" dirty="0" err="1" smtClean="0">
                <a:solidFill>
                  <a:srgbClr val="0000CC"/>
                </a:solidFill>
              </a:rPr>
              <a:t>este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rosu</a:t>
            </a:r>
            <a:r>
              <a:rPr lang="en-US" sz="2400" i="1" dirty="0" smtClean="0">
                <a:solidFill>
                  <a:srgbClr val="0000CC"/>
                </a:solidFill>
              </a:rPr>
              <a:t>, rotund, prim, ..., n-are </a:t>
            </a:r>
            <a:r>
              <a:rPr lang="en-US" sz="2400" i="1" dirty="0" err="1" smtClean="0">
                <a:solidFill>
                  <a:srgbClr val="0000CC"/>
                </a:solidFill>
              </a:rPr>
              <a:t>este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frate</a:t>
            </a:r>
            <a:r>
              <a:rPr lang="en-US" sz="2400" i="1" dirty="0" smtClean="0">
                <a:solidFill>
                  <a:srgbClr val="0000CC"/>
                </a:solidFill>
              </a:rPr>
              <a:t> a, </a:t>
            </a:r>
            <a:r>
              <a:rPr lang="en-US" sz="2400" i="1" dirty="0" err="1" smtClean="0">
                <a:solidFill>
                  <a:srgbClr val="0000CC"/>
                </a:solidFill>
              </a:rPr>
              <a:t>mai</a:t>
            </a:r>
            <a:r>
              <a:rPr lang="en-US" sz="2400" i="1" dirty="0" smtClean="0">
                <a:solidFill>
                  <a:srgbClr val="0000CC"/>
                </a:solidFill>
              </a:rPr>
              <a:t> mare </a:t>
            </a:r>
            <a:r>
              <a:rPr lang="en-US" sz="2400" i="1" dirty="0" err="1" smtClean="0">
                <a:solidFill>
                  <a:srgbClr val="0000CC"/>
                </a:solidFill>
              </a:rPr>
              <a:t>decat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inauntru</a:t>
            </a:r>
            <a:r>
              <a:rPr lang="en-US" sz="2400" i="1" dirty="0" smtClean="0">
                <a:solidFill>
                  <a:srgbClr val="0000CC"/>
                </a:solidFill>
              </a:rPr>
              <a:t>, parte din, are </a:t>
            </a:r>
            <a:r>
              <a:rPr lang="en-US" sz="2400" i="1" dirty="0" err="1" smtClean="0">
                <a:solidFill>
                  <a:srgbClr val="0000CC"/>
                </a:solidFill>
              </a:rPr>
              <a:t>culoarea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intamplat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dupa</a:t>
            </a:r>
            <a:r>
              <a:rPr lang="en-US" sz="2400" i="1" dirty="0" smtClean="0">
                <a:solidFill>
                  <a:srgbClr val="0000CC"/>
                </a:solidFill>
              </a:rPr>
              <a:t>, ... </a:t>
            </a:r>
            <a:r>
              <a:rPr lang="en-US" sz="2400" i="1" dirty="0" err="1" smtClean="0">
                <a:solidFill>
                  <a:srgbClr val="0000CC"/>
                </a:solidFill>
              </a:rPr>
              <a:t>verbe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fraze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verbale</a:t>
            </a:r>
            <a:r>
              <a:rPr lang="ro-MO" sz="2400" i="1" dirty="0" smtClean="0">
                <a:solidFill>
                  <a:srgbClr val="0000CC"/>
                </a:solidFill>
              </a:rPr>
              <a:t>...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Functii</a:t>
            </a:r>
            <a:r>
              <a:rPr lang="en-US" sz="2400" dirty="0" smtClean="0">
                <a:solidFill>
                  <a:srgbClr val="0000CC"/>
                </a:solidFill>
              </a:rPr>
              <a:t> : </a:t>
            </a:r>
            <a:r>
              <a:rPr lang="en-US" sz="2400" i="1" dirty="0" smtClean="0">
                <a:solidFill>
                  <a:srgbClr val="0000CC"/>
                </a:solidFill>
              </a:rPr>
              <a:t>tat</a:t>
            </a:r>
            <a:r>
              <a:rPr lang="ro-MO" sz="2400" i="1" dirty="0" smtClean="0">
                <a:solidFill>
                  <a:srgbClr val="0000CC"/>
                </a:solidFill>
              </a:rPr>
              <a:t>ă</a:t>
            </a:r>
            <a:r>
              <a:rPr lang="en-US" sz="2400" i="1" dirty="0" smtClean="0">
                <a:solidFill>
                  <a:srgbClr val="0000CC"/>
                </a:solidFill>
              </a:rPr>
              <a:t> a </a:t>
            </a:r>
            <a:r>
              <a:rPr lang="en-US" sz="2400" i="1" dirty="0" err="1" smtClean="0">
                <a:solidFill>
                  <a:srgbClr val="0000CC"/>
                </a:solidFill>
              </a:rPr>
              <a:t>cel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mai</a:t>
            </a:r>
            <a:r>
              <a:rPr lang="en-US" sz="2400" i="1" dirty="0" smtClean="0">
                <a:solidFill>
                  <a:srgbClr val="0000CC"/>
                </a:solidFill>
              </a:rPr>
              <a:t> bun </a:t>
            </a:r>
            <a:r>
              <a:rPr lang="en-US" sz="2400" i="1" dirty="0" err="1" smtClean="0">
                <a:solidFill>
                  <a:srgbClr val="0000CC"/>
                </a:solidFill>
              </a:rPr>
              <a:t>prieten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sfarsitul</a:t>
            </a:r>
            <a:r>
              <a:rPr lang="en-US" sz="2400" i="1" dirty="0" smtClean="0">
                <a:solidFill>
                  <a:srgbClr val="0000CC"/>
                </a:solidFill>
              </a:rPr>
              <a:t> a, ...o </a:t>
            </a:r>
            <a:r>
              <a:rPr lang="en-US" sz="2400" i="1" dirty="0" err="1" smtClean="0">
                <a:solidFill>
                  <a:srgbClr val="0000CC"/>
                </a:solidFill>
              </a:rPr>
              <a:t>singura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valoare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pentru</a:t>
            </a:r>
            <a:r>
              <a:rPr lang="en-US" sz="2400" i="1" dirty="0" smtClean="0">
                <a:solidFill>
                  <a:srgbClr val="0000CC"/>
                </a:solidFill>
              </a:rPr>
              <a:t> un </a:t>
            </a:r>
            <a:r>
              <a:rPr lang="en-US" sz="2400" i="1" dirty="0" err="1" smtClean="0">
                <a:solidFill>
                  <a:srgbClr val="0000CC"/>
                </a:solidFill>
              </a:rPr>
              <a:t>anumit</a:t>
            </a:r>
            <a:r>
              <a:rPr lang="en-US" sz="2400" i="1" dirty="0" smtClean="0">
                <a:solidFill>
                  <a:srgbClr val="0000CC"/>
                </a:solidFill>
              </a:rPr>
              <a:t> “input”</a:t>
            </a:r>
            <a:r>
              <a:rPr lang="ro-MO" sz="2400" i="1" dirty="0" smtClean="0">
                <a:solidFill>
                  <a:srgbClr val="0000CC"/>
                </a:solidFill>
              </a:rPr>
              <a:t>....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Ex: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unu</a:t>
            </a:r>
            <a:r>
              <a:rPr lang="en-US" sz="2400" dirty="0" smtClean="0">
                <a:solidFill>
                  <a:srgbClr val="0000CC"/>
                </a:solidFill>
              </a:rPr>
              <a:t> plus </a:t>
            </a:r>
            <a:r>
              <a:rPr lang="en-US" sz="2400" dirty="0" err="1" smtClean="0">
                <a:solidFill>
                  <a:srgbClr val="0000CC"/>
                </a:solidFill>
              </a:rPr>
              <a:t>unu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este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egal</a:t>
            </a:r>
            <a:r>
              <a:rPr lang="en-US" sz="2400" dirty="0" smtClean="0">
                <a:solidFill>
                  <a:srgbClr val="0000CC"/>
                </a:solidFill>
              </a:rPr>
              <a:t> cu </a:t>
            </a:r>
            <a:r>
              <a:rPr lang="en-US" sz="2400" dirty="0" err="1" smtClean="0">
                <a:solidFill>
                  <a:srgbClr val="0000CC"/>
                </a:solidFill>
              </a:rPr>
              <a:t>doi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ro-MO" sz="2400" dirty="0" smtClean="0">
                <a:solidFill>
                  <a:srgbClr val="0000CC"/>
                </a:solidFill>
              </a:rPr>
              <a:t>Stefan cel Mare a trait in Moldova</a:t>
            </a:r>
            <a:r>
              <a:rPr lang="en-US" sz="2400" dirty="0" smtClean="0">
                <a:solidFill>
                  <a:srgbClr val="0000CC"/>
                </a:solidFill>
              </a:rPr>
              <a:t> in </a:t>
            </a:r>
            <a:r>
              <a:rPr lang="ro-MO" sz="2400" dirty="0" smtClean="0">
                <a:solidFill>
                  <a:srgbClr val="0000CC"/>
                </a:solidFill>
              </a:rPr>
              <a:t>perioada </a:t>
            </a:r>
            <a:r>
              <a:rPr lang="en-US" sz="2400" dirty="0" smtClean="0">
                <a:solidFill>
                  <a:srgbClr val="0000CC"/>
                </a:solidFill>
              </a:rPr>
              <a:t>1433 – 1504</a:t>
            </a:r>
            <a:r>
              <a:rPr lang="ro-MO" sz="2400" dirty="0" smtClean="0">
                <a:solidFill>
                  <a:srgbClr val="0000CC"/>
                </a:solidFill>
              </a:rPr>
              <a:t>.</a:t>
            </a:r>
            <a:endParaRPr lang="en-US" sz="2400" dirty="0" smtClean="0">
              <a:solidFill>
                <a:srgbClr val="0000CC"/>
              </a:solidFill>
              <a:hlinkClick r:id="rId2"/>
            </a:endParaRPr>
          </a:p>
          <a:p>
            <a:r>
              <a:rPr lang="en-US" sz="2400" b="1" dirty="0" err="1" smtClean="0">
                <a:solidFill>
                  <a:srgbClr val="0000CC"/>
                </a:solidFill>
              </a:rPr>
              <a:t>Pornind</a:t>
            </a:r>
            <a:r>
              <a:rPr lang="en-US" sz="2400" b="1" dirty="0" smtClean="0">
                <a:solidFill>
                  <a:srgbClr val="0000CC"/>
                </a:solidFill>
              </a:rPr>
              <a:t> de la </a:t>
            </a:r>
            <a:r>
              <a:rPr lang="en-US" sz="2400" b="1" dirty="0" err="1" smtClean="0">
                <a:solidFill>
                  <a:srgbClr val="0000CC"/>
                </a:solidFill>
              </a:rPr>
              <a:t>cele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mentionate</a:t>
            </a:r>
            <a:r>
              <a:rPr lang="en-US" sz="2400" b="1" dirty="0" smtClean="0">
                <a:solidFill>
                  <a:srgbClr val="0000CC"/>
                </a:solidFill>
              </a:rPr>
              <a:t>, in </a:t>
            </a:r>
            <a:r>
              <a:rPr lang="en-US" sz="2400" b="1" dirty="0" err="1" smtClean="0">
                <a:solidFill>
                  <a:srgbClr val="0000CC"/>
                </a:solidFill>
              </a:rPr>
              <a:t>teoria</a:t>
            </a:r>
            <a:r>
              <a:rPr lang="en-US" sz="2400" b="1" dirty="0" smtClean="0">
                <a:solidFill>
                  <a:srgbClr val="0000CC"/>
                </a:solidFill>
              </a:rPr>
              <a:t> BD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este</a:t>
            </a:r>
            <a:r>
              <a:rPr lang="en-US" sz="2400" dirty="0" smtClean="0">
                <a:solidFill>
                  <a:srgbClr val="0000CC"/>
                </a:solidFill>
              </a:rPr>
              <a:t> evident ca </a:t>
            </a:r>
            <a:r>
              <a:rPr lang="en-US" sz="2400" dirty="0" err="1" smtClean="0">
                <a:solidFill>
                  <a:srgbClr val="0000CC"/>
                </a:solidFill>
              </a:rPr>
              <a:t>poate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fi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usor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utilizată</a:t>
            </a:r>
            <a:endParaRPr lang="en-US" sz="2400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LOGICA PREDICATELOR DE ORDINUL 1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deoarece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modelele</a:t>
            </a:r>
            <a:r>
              <a:rPr lang="en-US" sz="2400" dirty="0" smtClean="0">
                <a:solidFill>
                  <a:srgbClr val="0000CC"/>
                </a:solidFill>
              </a:rPr>
              <a:t> BD </a:t>
            </a:r>
            <a:r>
              <a:rPr lang="en-US" sz="2400" dirty="0" err="1" smtClean="0">
                <a:solidFill>
                  <a:srgbClr val="0000CC"/>
                </a:solidFill>
              </a:rPr>
              <a:t>descriu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Obiecte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Relatii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între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ele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si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anumite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ro-MO" sz="2400" b="1" dirty="0" smtClean="0">
                <a:solidFill>
                  <a:srgbClr val="0000CC"/>
                </a:solidFill>
              </a:rPr>
              <a:t>F</a:t>
            </a:r>
            <a:r>
              <a:rPr lang="en-US" sz="2400" b="1" dirty="0" err="1" smtClean="0">
                <a:solidFill>
                  <a:srgbClr val="0000CC"/>
                </a:solidFill>
              </a:rPr>
              <a:t>unctii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11775186" cy="5416868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Astfel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în</a:t>
            </a:r>
            <a:r>
              <a:rPr lang="en-US" b="1" dirty="0" smtClean="0">
                <a:solidFill>
                  <a:srgbClr val="00B050"/>
                </a:solidFill>
              </a:rPr>
              <a:t> SQL, un </a:t>
            </a:r>
            <a:r>
              <a:rPr lang="en-US" b="1" dirty="0" err="1" smtClean="0">
                <a:solidFill>
                  <a:srgbClr val="00B050"/>
                </a:solidFill>
              </a:rPr>
              <a:t>predicat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definește</a:t>
            </a:r>
            <a:r>
              <a:rPr lang="en-US" b="1" dirty="0" smtClean="0">
                <a:solidFill>
                  <a:srgbClr val="0000CC"/>
                </a:solidFill>
              </a:rPr>
              <a:t> O CONDIȚIE LOGICĂ </a:t>
            </a:r>
            <a:r>
              <a:rPr lang="en-US" b="1" dirty="0" err="1" smtClean="0">
                <a:solidFill>
                  <a:srgbClr val="0000CC"/>
                </a:solidFill>
              </a:rPr>
              <a:t>aplicată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rândurilor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dintr</a:t>
            </a:r>
            <a:r>
              <a:rPr lang="en-US" b="1" dirty="0" smtClean="0">
                <a:solidFill>
                  <a:srgbClr val="0000CC"/>
                </a:solidFill>
              </a:rPr>
              <a:t>-un </a:t>
            </a:r>
            <a:r>
              <a:rPr lang="en-US" b="1" dirty="0" err="1" smtClean="0">
                <a:solidFill>
                  <a:srgbClr val="0000CC"/>
                </a:solidFill>
              </a:rPr>
              <a:t>tabel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Predicatele</a:t>
            </a:r>
            <a:r>
              <a:rPr lang="en-US" b="1" dirty="0" smtClean="0">
                <a:solidFill>
                  <a:srgbClr val="0000CC"/>
                </a:solidFill>
              </a:rPr>
              <a:t> SQL se </a:t>
            </a:r>
            <a:r>
              <a:rPr lang="en-US" b="1" dirty="0" err="1" smtClean="0">
                <a:solidFill>
                  <a:srgbClr val="0000CC"/>
                </a:solidFill>
              </a:rPr>
              <a:t>găsesc</a:t>
            </a:r>
            <a:r>
              <a:rPr lang="en-US" b="1" dirty="0" smtClean="0">
                <a:solidFill>
                  <a:srgbClr val="0000CC"/>
                </a:solidFill>
              </a:rPr>
              <a:t> la </a:t>
            </a:r>
            <a:r>
              <a:rPr lang="en-US" b="1" dirty="0" err="1" smtClean="0">
                <a:solidFill>
                  <a:srgbClr val="0000CC"/>
                </a:solidFill>
              </a:rPr>
              <a:t>sfârșitul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cozii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clauze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funcții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expresii</a:t>
            </a:r>
            <a:r>
              <a:rPr lang="en-US" b="1" dirty="0" smtClean="0">
                <a:solidFill>
                  <a:srgbClr val="0000CC"/>
                </a:solidFill>
              </a:rPr>
              <a:t> SQL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instrucțiunile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existente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interogare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MO" b="1" dirty="0" smtClean="0">
                <a:solidFill>
                  <a:srgbClr val="00B050"/>
                </a:solidFill>
              </a:rPr>
              <a:t>Î</a:t>
            </a:r>
            <a:r>
              <a:rPr lang="en-US" b="1" dirty="0" smtClean="0">
                <a:solidFill>
                  <a:srgbClr val="00B050"/>
                </a:solidFill>
              </a:rPr>
              <a:t>n SQL, </a:t>
            </a:r>
            <a:r>
              <a:rPr lang="ro-MO" b="1" dirty="0" smtClean="0">
                <a:solidFill>
                  <a:srgbClr val="00B050"/>
                </a:solidFill>
              </a:rPr>
              <a:t>p</a:t>
            </a:r>
            <a:r>
              <a:rPr lang="en-US" b="1" dirty="0" err="1" smtClean="0">
                <a:solidFill>
                  <a:srgbClr val="00B050"/>
                </a:solidFill>
              </a:rPr>
              <a:t>redicatul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este</a:t>
            </a:r>
            <a:r>
              <a:rPr lang="en-US" b="1" dirty="0" smtClean="0">
                <a:solidFill>
                  <a:srgbClr val="00B050"/>
                </a:solidFill>
              </a:rPr>
              <a:t> o </a:t>
            </a:r>
            <a:r>
              <a:rPr lang="en-US" b="1" dirty="0" err="1" smtClean="0">
                <a:solidFill>
                  <a:srgbClr val="00B050"/>
                </a:solidFill>
              </a:rPr>
              <a:t>expresie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care se </a:t>
            </a:r>
            <a:r>
              <a:rPr lang="en-US" b="1" dirty="0" err="1" smtClean="0">
                <a:solidFill>
                  <a:srgbClr val="0000CC"/>
                </a:solidFill>
              </a:rPr>
              <a:t>evaluează</a:t>
            </a:r>
            <a:r>
              <a:rPr lang="en-US" b="1" dirty="0" smtClean="0">
                <a:solidFill>
                  <a:srgbClr val="0000CC"/>
                </a:solidFill>
              </a:rPr>
              <a:t> cu TRUE</a:t>
            </a:r>
            <a:r>
              <a:rPr lang="en-US" dirty="0" smtClean="0">
                <a:solidFill>
                  <a:srgbClr val="0000CC"/>
                </a:solidFill>
              </a:rPr>
              <a:t>, </a:t>
            </a:r>
            <a:r>
              <a:rPr lang="en-US" b="1" dirty="0" smtClean="0">
                <a:solidFill>
                  <a:srgbClr val="0000CC"/>
                </a:solidFill>
              </a:rPr>
              <a:t>FALSE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sau</a:t>
            </a: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UNKNOWN (</a:t>
            </a:r>
            <a:r>
              <a:rPr lang="en-US" b="1" dirty="0" err="1" smtClean="0">
                <a:solidFill>
                  <a:srgbClr val="0000CC"/>
                </a:solidFill>
              </a:rPr>
              <a:t>necunoscut</a:t>
            </a:r>
            <a:r>
              <a:rPr lang="en-US" b="1" dirty="0" smtClean="0">
                <a:solidFill>
                  <a:srgbClr val="0000CC"/>
                </a:solidFill>
              </a:rPr>
              <a:t>).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ro-MO" b="1" dirty="0" smtClean="0">
                <a:solidFill>
                  <a:srgbClr val="00B050"/>
                </a:solidFill>
              </a:rPr>
              <a:t> Î</a:t>
            </a:r>
            <a:r>
              <a:rPr lang="en-US" b="1" dirty="0" smtClean="0">
                <a:solidFill>
                  <a:srgbClr val="00B050"/>
                </a:solidFill>
              </a:rPr>
              <a:t>n SQL, </a:t>
            </a:r>
            <a:r>
              <a:rPr lang="ro-MO" b="1" dirty="0" smtClean="0">
                <a:solidFill>
                  <a:srgbClr val="0000CC"/>
                </a:solidFill>
              </a:rPr>
              <a:t>p</a:t>
            </a:r>
            <a:r>
              <a:rPr lang="en-US" b="1" dirty="0" err="1" smtClean="0">
                <a:solidFill>
                  <a:srgbClr val="0000CC"/>
                </a:solidFill>
              </a:rPr>
              <a:t>redicatele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sunt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utilizate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condiția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căutare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WHERE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HAVING, </a:t>
            </a:r>
            <a:r>
              <a:rPr lang="en-US" b="1" dirty="0" err="1" smtClean="0">
                <a:solidFill>
                  <a:srgbClr val="0000CC"/>
                </a:solidFill>
              </a:rPr>
              <a:t>condițiile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unire</a:t>
            </a:r>
            <a:r>
              <a:rPr lang="en-US" b="1" dirty="0" smtClean="0">
                <a:solidFill>
                  <a:srgbClr val="0000CC"/>
                </a:solidFill>
              </a:rPr>
              <a:t> ale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FROM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alte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construcții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care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necesară</a:t>
            </a:r>
            <a:r>
              <a:rPr lang="en-US" b="1" dirty="0" smtClean="0">
                <a:solidFill>
                  <a:srgbClr val="0000CC"/>
                </a:solidFill>
              </a:rPr>
              <a:t> o </a:t>
            </a:r>
            <a:r>
              <a:rPr lang="en-US" b="1" dirty="0" err="1" smtClean="0">
                <a:solidFill>
                  <a:srgbClr val="0000CC"/>
                </a:solidFill>
              </a:rPr>
              <a:t>valoare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booleană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Iată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predicatele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compara</a:t>
            </a:r>
            <a:r>
              <a:rPr lang="ro-MO" b="1" dirty="0" smtClean="0">
                <a:solidFill>
                  <a:srgbClr val="0000CC"/>
                </a:solidFill>
              </a:rPr>
              <a:t>ție</a:t>
            </a:r>
            <a:r>
              <a:rPr lang="en-US" b="1" dirty="0" smtClean="0">
                <a:solidFill>
                  <a:srgbClr val="0000CC"/>
                </a:solidFill>
              </a:rPr>
              <a:t> in </a:t>
            </a:r>
            <a:r>
              <a:rPr lang="en-US" b="1" dirty="0" err="1" smtClean="0">
                <a:solidFill>
                  <a:srgbClr val="0000CC"/>
                </a:solidFill>
              </a:rPr>
              <a:t>clauza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pentru</a:t>
            </a:r>
            <a:r>
              <a:rPr lang="en-US" b="1" dirty="0" smtClean="0">
                <a:solidFill>
                  <a:srgbClr val="0000CC"/>
                </a:solidFill>
              </a:rPr>
              <a:t> SQL: </a:t>
            </a:r>
            <a:r>
              <a:rPr lang="en-US" dirty="0" smtClean="0">
                <a:solidFill>
                  <a:srgbClr val="0000CC"/>
                </a:solidFill>
              </a:rPr>
              <a:t>= ; &lt;&gt;; &lt; ; &lt;= ; &gt; ; &gt;= . 	</a:t>
            </a:r>
            <a:endParaRPr lang="ro-MO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Alte</a:t>
            </a:r>
            <a:r>
              <a:rPr lang="en-US" b="1" dirty="0" smtClean="0">
                <a:solidFill>
                  <a:srgbClr val="00B050"/>
                </a:solidFill>
              </a:rPr>
              <a:t> predicate </a:t>
            </a:r>
            <a:r>
              <a:rPr lang="en-US" b="1" dirty="0" err="1" smtClean="0">
                <a:solidFill>
                  <a:srgbClr val="00B050"/>
                </a:solidFill>
              </a:rPr>
              <a:t>pentru</a:t>
            </a:r>
            <a:r>
              <a:rPr lang="en-US" b="1" dirty="0" smtClean="0">
                <a:solidFill>
                  <a:srgbClr val="00B050"/>
                </a:solidFill>
              </a:rPr>
              <a:t> SQL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0000CC"/>
                </a:solidFill>
              </a:rPr>
              <a:t>ALL,  BETWEEN, DISTINCT, EXISTS, IN, LIKE, MATCH, NOT IN, NOT LIKE, NULL, OVERLAPS, SOME, ANY, UNIQUE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0" y="1326845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 &amp;  Mysql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06" y="2216023"/>
            <a:ext cx="11775186" cy="4739759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00B050"/>
                </a:solidFill>
              </a:rPr>
              <a:t>Ce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</a:rPr>
              <a:t>este</a:t>
            </a:r>
            <a:r>
              <a:rPr lang="en-US" b="1" u="sng" dirty="0" smtClean="0">
                <a:solidFill>
                  <a:srgbClr val="00B050"/>
                </a:solidFill>
              </a:rPr>
              <a:t> SQL?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SQL</a:t>
            </a:r>
            <a:r>
              <a:rPr lang="en-US" dirty="0" smtClean="0">
                <a:solidFill>
                  <a:srgbClr val="0000CC"/>
                </a:solidFill>
              </a:rPr>
              <a:t> (</a:t>
            </a:r>
            <a:r>
              <a:rPr lang="en-US" i="1" dirty="0" err="1" smtClean="0">
                <a:solidFill>
                  <a:srgbClr val="0000CC"/>
                </a:solidFill>
              </a:rPr>
              <a:t>Limbajul</a:t>
            </a:r>
            <a:r>
              <a:rPr lang="en-US" i="1" dirty="0" smtClean="0">
                <a:solidFill>
                  <a:srgbClr val="0000CC"/>
                </a:solidFill>
              </a:rPr>
              <a:t> de </a:t>
            </a:r>
            <a:r>
              <a:rPr lang="en-US" i="1" dirty="0" err="1" smtClean="0">
                <a:solidFill>
                  <a:srgbClr val="0000CC"/>
                </a:solidFill>
              </a:rPr>
              <a:t>interogare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structurat</a:t>
            </a:r>
            <a:r>
              <a:rPr lang="en-US" dirty="0" smtClean="0">
                <a:solidFill>
                  <a:srgbClr val="0000CC"/>
                </a:solidFill>
              </a:rPr>
              <a:t>)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“</a:t>
            </a:r>
            <a:r>
              <a:rPr lang="en-US" b="1" i="1" dirty="0" smtClean="0">
                <a:solidFill>
                  <a:srgbClr val="0000CC"/>
                </a:solidFill>
              </a:rPr>
              <a:t>un </a:t>
            </a:r>
            <a:r>
              <a:rPr lang="en-US" b="1" i="1" dirty="0" err="1" smtClean="0">
                <a:solidFill>
                  <a:srgbClr val="0000CC"/>
                </a:solidFill>
              </a:rPr>
              <a:t>limbaj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interogare</a:t>
            </a:r>
            <a:r>
              <a:rPr lang="en-US" dirty="0" smtClean="0">
                <a:solidFill>
                  <a:srgbClr val="0000CC"/>
                </a:solidFill>
              </a:rPr>
              <a:t>” </a:t>
            </a:r>
            <a:r>
              <a:rPr lang="en-US" dirty="0" err="1" smtClean="0">
                <a:solidFill>
                  <a:srgbClr val="0000CC"/>
                </a:solidFill>
              </a:rPr>
              <a:t>utilizat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stoca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gestiona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prelua</a:t>
            </a:r>
            <a:r>
              <a:rPr lang="en-US" dirty="0" smtClean="0">
                <a:solidFill>
                  <a:srgbClr val="0000CC"/>
                </a:solidFill>
              </a:rPr>
              <a:t> date </a:t>
            </a:r>
            <a:r>
              <a:rPr lang="en-US" dirty="0" err="1" smtClean="0">
                <a:solidFill>
                  <a:srgbClr val="0000CC"/>
                </a:solidFill>
              </a:rPr>
              <a:t>într</a:t>
            </a:r>
            <a:r>
              <a:rPr lang="en-US" dirty="0" smtClean="0">
                <a:solidFill>
                  <a:srgbClr val="0000CC"/>
                </a:solidFill>
              </a:rPr>
              <a:t>-o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 SQL a </a:t>
            </a:r>
            <a:r>
              <a:rPr lang="en-US" dirty="0" err="1" smtClean="0">
                <a:solidFill>
                  <a:srgbClr val="0000CC"/>
                </a:solidFill>
              </a:rPr>
              <a:t>fost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dezvoltat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folosind</a:t>
            </a:r>
            <a:r>
              <a:rPr lang="en-US" dirty="0" smtClean="0">
                <a:solidFill>
                  <a:srgbClr val="0000CC"/>
                </a:solidFill>
              </a:rPr>
              <a:t> algebra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SQL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împărțit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trei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subcategorii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sunt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definire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(DDL),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control al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(DCL)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manipulare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(DML).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Comenzi</a:t>
            </a:r>
            <a:r>
              <a:rPr lang="en-US" dirty="0" smtClean="0">
                <a:solidFill>
                  <a:srgbClr val="0000CC"/>
                </a:solidFill>
              </a:rPr>
              <a:t> cum </a:t>
            </a:r>
            <a:r>
              <a:rPr lang="en-US" dirty="0" err="1" smtClean="0">
                <a:solidFill>
                  <a:srgbClr val="0000CC"/>
                </a:solidFill>
              </a:rPr>
              <a:t>ar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modificarea</a:t>
            </a:r>
            <a:r>
              <a:rPr lang="en-US" dirty="0" smtClean="0">
                <a:solidFill>
                  <a:srgbClr val="0000CC"/>
                </a:solidFill>
              </a:rPr>
              <a:t>,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clasificate</a:t>
            </a:r>
            <a:r>
              <a:rPr lang="en-US" dirty="0" smtClean="0">
                <a:solidFill>
                  <a:srgbClr val="0000CC"/>
                </a:solidFill>
              </a:rPr>
              <a:t> sub DDL. </a:t>
            </a:r>
            <a:r>
              <a:rPr lang="en-US" dirty="0" err="1" smtClean="0">
                <a:solidFill>
                  <a:srgbClr val="0000CC"/>
                </a:solidFill>
              </a:rPr>
              <a:t>Comenzile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precum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inserarea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actualizarea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ștergerea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clasificate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</a:t>
            </a:r>
            <a:r>
              <a:rPr lang="en-US" dirty="0" smtClean="0">
                <a:solidFill>
                  <a:srgbClr val="0000CC"/>
                </a:solidFill>
              </a:rPr>
              <a:t> DML. Grant, </a:t>
            </a:r>
            <a:r>
              <a:rPr lang="en-US" dirty="0" err="1" smtClean="0">
                <a:solidFill>
                  <a:srgbClr val="0000CC"/>
                </a:solidFill>
              </a:rPr>
              <a:t>revocarea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aparține</a:t>
            </a:r>
            <a:r>
              <a:rPr lang="en-US" dirty="0" smtClean="0">
                <a:solidFill>
                  <a:srgbClr val="0000CC"/>
                </a:solidFill>
              </a:rPr>
              <a:t> DCL.</a:t>
            </a:r>
          </a:p>
          <a:p>
            <a:r>
              <a:rPr lang="en-US" b="1" u="sng" dirty="0" err="1" smtClean="0">
                <a:solidFill>
                  <a:srgbClr val="00B0F0"/>
                </a:solidFill>
              </a:rPr>
              <a:t>Ce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</a:rPr>
              <a:t>este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</a:rPr>
              <a:t>MySQL</a:t>
            </a:r>
            <a:r>
              <a:rPr lang="en-US" b="1" u="sng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un </a:t>
            </a:r>
            <a:r>
              <a:rPr lang="en-US" dirty="0" err="1" smtClean="0">
                <a:solidFill>
                  <a:srgbClr val="0000CC"/>
                </a:solidFill>
              </a:rPr>
              <a:t>astfel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sistem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gestionare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bazelor</a:t>
            </a:r>
            <a:r>
              <a:rPr lang="en-US" b="1" i="1" dirty="0" smtClean="0">
                <a:solidFill>
                  <a:srgbClr val="0000CC"/>
                </a:solidFill>
              </a:rPr>
              <a:t> de date </a:t>
            </a:r>
            <a:r>
              <a:rPr lang="en-US" b="1" i="1" dirty="0" err="1" smtClean="0">
                <a:solidFill>
                  <a:srgbClr val="0000CC"/>
                </a:solidFill>
              </a:rPr>
              <a:t>relaționale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open source. Un program care </a:t>
            </a:r>
            <a:r>
              <a:rPr lang="en-US" dirty="0" err="1" smtClean="0">
                <a:solidFill>
                  <a:srgbClr val="0000CC"/>
                </a:solidFill>
              </a:rPr>
              <a:t>definește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construiește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manipulează</a:t>
            </a:r>
            <a:r>
              <a:rPr lang="en-US" dirty="0" smtClean="0">
                <a:solidFill>
                  <a:srgbClr val="0000CC"/>
                </a:solidFill>
              </a:rPr>
              <a:t> 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cunoscut</a:t>
            </a:r>
            <a:r>
              <a:rPr lang="en-US" dirty="0" smtClean="0">
                <a:solidFill>
                  <a:srgbClr val="0000CC"/>
                </a:solidFill>
              </a:rPr>
              <a:t> sub </a:t>
            </a:r>
            <a:r>
              <a:rPr lang="en-US" dirty="0" err="1" smtClean="0">
                <a:solidFill>
                  <a:srgbClr val="0000CC"/>
                </a:solidFill>
              </a:rPr>
              <a:t>denumirea</a:t>
            </a:r>
            <a:r>
              <a:rPr lang="en-US" dirty="0" smtClean="0">
                <a:solidFill>
                  <a:srgbClr val="0000CC"/>
                </a:solidFill>
              </a:rPr>
              <a:t> de Database Management System. </a:t>
            </a:r>
            <a:r>
              <a:rPr lang="en-US" dirty="0" err="1" smtClean="0">
                <a:solidFill>
                  <a:srgbClr val="0000CC"/>
                </a:solidFill>
              </a:rPr>
              <a:t>Programatorul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interogări</a:t>
            </a:r>
            <a:r>
              <a:rPr lang="en-US" dirty="0" smtClean="0">
                <a:solidFill>
                  <a:srgbClr val="0000CC"/>
                </a:solidFill>
              </a:rPr>
              <a:t> SQL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stocarea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recuperarea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datelor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b="1" i="1" dirty="0" err="1" smtClean="0">
                <a:solidFill>
                  <a:srgbClr val="0000CC"/>
                </a:solidFill>
              </a:rPr>
              <a:t>Oferă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administrarea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</a:rPr>
              <a:t>migrarea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și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protecția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.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615553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MySQL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2039600" cy="6093976"/>
          </a:xfrm>
        </p:spPr>
        <p:txBody>
          <a:bodyPr/>
          <a:lstStyle/>
          <a:p>
            <a:r>
              <a:rPr lang="ro-MO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MySQL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rapid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ușor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utilizat</a:t>
            </a:r>
            <a:r>
              <a:rPr lang="en-US" b="1" dirty="0" smtClean="0">
                <a:solidFill>
                  <a:srgbClr val="0000CC"/>
                </a:solidFill>
              </a:rPr>
              <a:t>. Este un </a:t>
            </a:r>
            <a:r>
              <a:rPr lang="en-US" b="1" dirty="0" err="1" smtClean="0">
                <a:solidFill>
                  <a:srgbClr val="0000CC"/>
                </a:solidFill>
              </a:rPr>
              <a:t>sistem</a:t>
            </a:r>
            <a:r>
              <a:rPr lang="en-US" b="1" dirty="0" smtClean="0">
                <a:solidFill>
                  <a:srgbClr val="0000CC"/>
                </a:solidFill>
              </a:rPr>
              <a:t> popular de </a:t>
            </a:r>
            <a:r>
              <a:rPr lang="en-US" b="1" dirty="0" err="1" smtClean="0">
                <a:solidFill>
                  <a:srgbClr val="0000CC"/>
                </a:solidFill>
              </a:rPr>
              <a:t>gestionare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bazelor</a:t>
            </a:r>
            <a:r>
              <a:rPr lang="en-US" b="1" dirty="0" smtClean="0">
                <a:solidFill>
                  <a:srgbClr val="0000CC"/>
                </a:solidFill>
              </a:rPr>
              <a:t> de date </a:t>
            </a:r>
            <a:r>
              <a:rPr lang="en-US" b="1" dirty="0" err="1" smtClean="0">
                <a:solidFill>
                  <a:srgbClr val="0000CC"/>
                </a:solidFill>
              </a:rPr>
              <a:t>pentru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dezvoltarea</a:t>
            </a:r>
            <a:r>
              <a:rPr lang="en-US" b="1" dirty="0" smtClean="0">
                <a:solidFill>
                  <a:srgbClr val="0000CC"/>
                </a:solidFill>
              </a:rPr>
              <a:t> back-end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Acesta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frecvent</a:t>
            </a:r>
            <a:r>
              <a:rPr lang="en-US" dirty="0" smtClean="0">
                <a:solidFill>
                  <a:srgbClr val="0000CC"/>
                </a:solidFill>
              </a:rPr>
              <a:t> cu PHP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dezvoltarea</a:t>
            </a:r>
            <a:r>
              <a:rPr lang="en-US" dirty="0" smtClean="0">
                <a:solidFill>
                  <a:srgbClr val="0000CC"/>
                </a:solidFill>
              </a:rPr>
              <a:t> web. </a:t>
            </a:r>
            <a:r>
              <a:rPr lang="en-US" dirty="0" err="1" smtClean="0">
                <a:solidFill>
                  <a:srgbClr val="0000CC"/>
                </a:solidFill>
              </a:rPr>
              <a:t>Multe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limbi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biblioteci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se </a:t>
            </a:r>
            <a:r>
              <a:rPr lang="en-US" dirty="0" err="1" smtClean="0">
                <a:solidFill>
                  <a:srgbClr val="0000CC"/>
                </a:solidFill>
              </a:rPr>
              <a:t>conecta</a:t>
            </a:r>
            <a:r>
              <a:rPr lang="en-US" dirty="0" smtClean="0">
                <a:solidFill>
                  <a:srgbClr val="0000CC"/>
                </a:solidFill>
              </a:rPr>
              <a:t> la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 De </a:t>
            </a:r>
            <a:r>
              <a:rPr lang="en-US" dirty="0" err="1" smtClean="0">
                <a:solidFill>
                  <a:srgbClr val="0000CC"/>
                </a:solidFill>
              </a:rPr>
              <a:t>exemplu</a:t>
            </a:r>
            <a:r>
              <a:rPr lang="en-US" dirty="0" smtClean="0">
                <a:solidFill>
                  <a:srgbClr val="0000CC"/>
                </a:solidFill>
              </a:rPr>
              <a:t>, Java </a:t>
            </a:r>
            <a:r>
              <a:rPr lang="en-US" dirty="0" err="1" smtClean="0">
                <a:solidFill>
                  <a:srgbClr val="0000CC"/>
                </a:solidFill>
              </a:rPr>
              <a:t>utilizează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driverul</a:t>
            </a:r>
            <a:r>
              <a:rPr lang="en-US" dirty="0" smtClean="0">
                <a:solidFill>
                  <a:srgbClr val="0000CC"/>
                </a:solidFill>
              </a:rPr>
              <a:t> JDBC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conecta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aplicația</a:t>
            </a:r>
            <a:r>
              <a:rPr lang="en-US" dirty="0" smtClean="0">
                <a:solidFill>
                  <a:srgbClr val="0000CC"/>
                </a:solidFill>
              </a:rPr>
              <a:t> la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 De </a:t>
            </a:r>
            <a:r>
              <a:rPr lang="en-US" dirty="0" err="1" smtClean="0">
                <a:solidFill>
                  <a:srgbClr val="0000CC"/>
                </a:solidFill>
              </a:rPr>
              <a:t>asemenea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funcționează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diferite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platforme</a:t>
            </a:r>
            <a:r>
              <a:rPr lang="en-US" dirty="0" smtClean="0">
                <a:solidFill>
                  <a:srgbClr val="0000CC"/>
                </a:solidFill>
              </a:rPr>
              <a:t>, cum </a:t>
            </a:r>
            <a:r>
              <a:rPr lang="en-US" dirty="0" err="1" smtClean="0">
                <a:solidFill>
                  <a:srgbClr val="0000CC"/>
                </a:solidFill>
              </a:rPr>
              <a:t>ar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Linux, Windows, Mac. </a:t>
            </a:r>
            <a:r>
              <a:rPr lang="en-US" dirty="0" err="1" smtClean="0">
                <a:solidFill>
                  <a:srgbClr val="0000CC"/>
                </a:solidFill>
              </a:rPr>
              <a:t>Clientul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un program client </a:t>
            </a:r>
            <a:r>
              <a:rPr lang="en-US" dirty="0" err="1" smtClean="0">
                <a:solidFill>
                  <a:srgbClr val="0000CC"/>
                </a:solidFill>
              </a:rPr>
              <a:t>conectat</a:t>
            </a:r>
            <a:r>
              <a:rPr lang="en-US" dirty="0" smtClean="0">
                <a:solidFill>
                  <a:srgbClr val="0000CC"/>
                </a:solidFill>
              </a:rPr>
              <a:t> la server. </a:t>
            </a:r>
          </a:p>
          <a:p>
            <a:r>
              <a:rPr lang="en-US" b="1" u="sng" dirty="0" smtClean="0">
                <a:solidFill>
                  <a:srgbClr val="0000CC"/>
                </a:solidFill>
              </a:rPr>
              <a:t>Care </a:t>
            </a:r>
            <a:r>
              <a:rPr lang="en-US" b="1" u="sng" dirty="0" err="1" smtClean="0">
                <a:solidFill>
                  <a:srgbClr val="0000CC"/>
                </a:solidFill>
              </a:rPr>
              <a:t>sunt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asemănările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dintre</a:t>
            </a:r>
            <a:r>
              <a:rPr lang="en-US" b="1" u="sng" dirty="0" smtClean="0">
                <a:solidFill>
                  <a:srgbClr val="0000CC"/>
                </a:solidFill>
              </a:rPr>
              <a:t> SQL </a:t>
            </a:r>
            <a:r>
              <a:rPr lang="en-US" b="1" u="sng" dirty="0" err="1" smtClean="0">
                <a:solidFill>
                  <a:srgbClr val="0000CC"/>
                </a:solidFill>
              </a:rPr>
              <a:t>și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MySQL</a:t>
            </a:r>
            <a:r>
              <a:rPr lang="en-US" b="1" u="sng" dirty="0" smtClean="0">
                <a:solidFill>
                  <a:srgbClr val="0000CC"/>
                </a:solidFill>
              </a:rPr>
              <a:t>?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sunt</a:t>
            </a:r>
            <a:r>
              <a:rPr lang="en-US" dirty="0" smtClean="0">
                <a:solidFill>
                  <a:srgbClr val="0000CC"/>
                </a:solidFill>
              </a:rPr>
              <a:t> legate de 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descriu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tipul</a:t>
            </a:r>
            <a:r>
              <a:rPr lang="en-US" dirty="0" smtClean="0">
                <a:solidFill>
                  <a:srgbClr val="0000CC"/>
                </a:solidFill>
              </a:rPr>
              <a:t> de date.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indexuri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proceduri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stocate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vederi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SQL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interogare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operațiuni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aritmetice</a:t>
            </a:r>
            <a:r>
              <a:rPr lang="en-US" dirty="0" smtClean="0">
                <a:solidFill>
                  <a:srgbClr val="0000CC"/>
                </a:solidFill>
              </a:rPr>
              <a:t> (+, -, *, /,%)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Pot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operații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comparație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ru-RU" dirty="0" smtClean="0">
                <a:solidFill>
                  <a:srgbClr val="0000CC"/>
                </a:solidFill>
              </a:rPr>
              <a:t>(&gt;, =, &lt;= etc.)</a:t>
            </a:r>
            <a:endParaRPr lang="en-US" dirty="0" smtClean="0">
              <a:solidFill>
                <a:srgbClr val="0000CC"/>
              </a:solidFill>
            </a:endParaRP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logice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sau</a:t>
            </a:r>
            <a:r>
              <a:rPr lang="en-US" dirty="0" smtClean="0">
                <a:solidFill>
                  <a:srgbClr val="0000CC"/>
                </a:solidFill>
              </a:rPr>
              <a:t> nu,)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Conține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chei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crea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relații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între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tabele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cheie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primară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cheie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externa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Capabil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folosească</a:t>
            </a:r>
            <a:r>
              <a:rPr lang="en-US" dirty="0" smtClean="0">
                <a:solidFill>
                  <a:srgbClr val="0000CC"/>
                </a:solidFill>
              </a:rPr>
              <a:t> un alias.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crearea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asocieri</a:t>
            </a:r>
            <a:r>
              <a:rPr lang="en-US" dirty="0" smtClean="0">
                <a:solidFill>
                  <a:srgbClr val="0000CC"/>
                </a:solidFill>
              </a:rPr>
              <a:t>/</a:t>
            </a:r>
            <a:r>
              <a:rPr lang="en-US" dirty="0" err="1" smtClean="0">
                <a:solidFill>
                  <a:srgbClr val="0000CC"/>
                </a:solidFill>
              </a:rPr>
              <a:t>jonctiuni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tabelelor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j.interioară</a:t>
            </a:r>
            <a:r>
              <a:rPr lang="en-US" dirty="0" smtClean="0">
                <a:solidFill>
                  <a:srgbClr val="0000CC"/>
                </a:solidFill>
              </a:rPr>
              <a:t>, j </a:t>
            </a:r>
            <a:r>
              <a:rPr lang="en-US" dirty="0" err="1" smtClean="0">
                <a:solidFill>
                  <a:srgbClr val="0000CC"/>
                </a:solidFill>
              </a:rPr>
              <a:t>exterioară</a:t>
            </a:r>
            <a:r>
              <a:rPr lang="en-US" dirty="0" smtClean="0">
                <a:solidFill>
                  <a:srgbClr val="0000CC"/>
                </a:solidFill>
              </a:rPr>
              <a:t>, j. </a:t>
            </a:r>
            <a:r>
              <a:rPr lang="en-US" dirty="0" err="1" smtClean="0">
                <a:solidFill>
                  <a:srgbClr val="0000CC"/>
                </a:solidFill>
              </a:rPr>
              <a:t>stângă</a:t>
            </a:r>
            <a:r>
              <a:rPr lang="en-US" dirty="0" smtClean="0">
                <a:solidFill>
                  <a:srgbClr val="0000CC"/>
                </a:solidFill>
              </a:rPr>
              <a:t>, j </a:t>
            </a:r>
            <a:r>
              <a:rPr lang="en-US" dirty="0" err="1" smtClean="0">
                <a:solidFill>
                  <a:srgbClr val="0000CC"/>
                </a:solidFill>
              </a:rPr>
              <a:t>dreaptă</a:t>
            </a:r>
            <a:r>
              <a:rPr lang="en-US" dirty="0" smtClean="0">
                <a:solidFill>
                  <a:srgbClr val="0000CC"/>
                </a:solidFill>
              </a:rPr>
              <a:t>)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funcții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agregate</a:t>
            </a:r>
            <a:r>
              <a:rPr lang="en-US" dirty="0" smtClean="0">
                <a:solidFill>
                  <a:srgbClr val="0000CC"/>
                </a:solidFill>
              </a:rPr>
              <a:t> (min (), max (), count (), sum (), </a:t>
            </a:r>
            <a:r>
              <a:rPr lang="en-US" dirty="0" err="1" smtClean="0">
                <a:solidFill>
                  <a:srgbClr val="0000CC"/>
                </a:solidFill>
              </a:rPr>
              <a:t>avg</a:t>
            </a:r>
            <a:r>
              <a:rPr lang="en-US" dirty="0" smtClean="0">
                <a:solidFill>
                  <a:srgbClr val="0000CC"/>
                </a:solidFill>
              </a:rPr>
              <a:t> ())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615553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My</a:t>
            </a:r>
            <a:r>
              <a:rPr lang="en-US" b="1" dirty="0" smtClean="0">
                <a:solidFill>
                  <a:srgbClr val="FF0000"/>
                </a:solidFill>
              </a:rPr>
              <a:t>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2039600" cy="67710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Care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este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diferența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dintre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SQL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și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MySQL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2051" t="15777" r="30389" b="10435"/>
          <a:stretch>
            <a:fillRect/>
          </a:stretch>
        </p:blipFill>
        <p:spPr bwMode="auto">
          <a:xfrm>
            <a:off x="5029200" y="609600"/>
            <a:ext cx="693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52400" y="3505200"/>
            <a:ext cx="4953000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</a:rPr>
              <a:t>Concluzie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b="1" dirty="0"/>
              <a:t>SQL versus </a:t>
            </a:r>
            <a:r>
              <a:rPr lang="en-US" sz="2400" b="1" dirty="0" err="1"/>
              <a:t>MySQL</a:t>
            </a:r>
            <a:r>
              <a:rPr lang="en-US" sz="2400" b="1" dirty="0"/>
              <a:t> </a:t>
            </a:r>
          </a:p>
          <a:p>
            <a:r>
              <a:rPr lang="en-US" sz="2400" dirty="0" err="1"/>
              <a:t>Diferența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SQL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MySQL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aceea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b="1" i="1" dirty="0"/>
              <a:t>SQL </a:t>
            </a:r>
            <a:r>
              <a:rPr lang="en-US" sz="2400" b="1" i="1" dirty="0" err="1"/>
              <a:t>este</a:t>
            </a:r>
            <a:r>
              <a:rPr lang="en-US" sz="2400" b="1" i="1" dirty="0"/>
              <a:t> o </a:t>
            </a:r>
            <a:r>
              <a:rPr lang="en-US" sz="2400" b="1" i="1" dirty="0" err="1"/>
              <a:t>limbaj</a:t>
            </a:r>
            <a:r>
              <a:rPr lang="en-US" sz="2400" b="1" i="1" dirty="0"/>
              <a:t> de </a:t>
            </a:r>
            <a:r>
              <a:rPr lang="en-US" sz="2400" b="1" i="1" dirty="0" err="1"/>
              <a:t>interogare</a:t>
            </a:r>
            <a:r>
              <a:rPr lang="en-US" sz="2400" b="1" i="1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gestiona</a:t>
            </a:r>
            <a:r>
              <a:rPr lang="en-US" sz="2400" dirty="0"/>
              <a:t> </a:t>
            </a:r>
            <a:r>
              <a:rPr lang="en-US" sz="2400" dirty="0" err="1"/>
              <a:t>datele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bază</a:t>
            </a:r>
            <a:r>
              <a:rPr lang="en-US" sz="2400" dirty="0"/>
              <a:t> de date </a:t>
            </a:r>
            <a:r>
              <a:rPr lang="en-US" sz="2400" dirty="0" err="1"/>
              <a:t>relațională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b="1" i="1" dirty="0" err="1"/>
              <a:t>MySQL</a:t>
            </a:r>
            <a:r>
              <a:rPr lang="en-US" sz="2400" b="1" i="1" dirty="0"/>
              <a:t> </a:t>
            </a:r>
            <a:r>
              <a:rPr lang="en-US" sz="2400" b="1" i="1" dirty="0" err="1"/>
              <a:t>este</a:t>
            </a:r>
            <a:r>
              <a:rPr lang="en-US" sz="2400" b="1" i="1" dirty="0"/>
              <a:t> un </a:t>
            </a:r>
            <a:r>
              <a:rPr lang="en-US" sz="2400" b="1" i="1" dirty="0" err="1"/>
              <a:t>sistem</a:t>
            </a:r>
            <a:r>
              <a:rPr lang="en-US" sz="2400" b="1" i="1" dirty="0"/>
              <a:t> de </a:t>
            </a:r>
            <a:r>
              <a:rPr lang="en-US" sz="2400" b="1" i="1" dirty="0" err="1"/>
              <a:t>gestionare</a:t>
            </a:r>
            <a:r>
              <a:rPr lang="en-US" sz="2400" b="1" i="1" dirty="0"/>
              <a:t> a </a:t>
            </a:r>
            <a:r>
              <a:rPr lang="en-US" sz="2400" b="1" i="1" dirty="0" err="1"/>
              <a:t>bazelor</a:t>
            </a:r>
            <a:r>
              <a:rPr lang="en-US" sz="2400" b="1" i="1" dirty="0"/>
              <a:t> de date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relații</a:t>
            </a:r>
            <a:r>
              <a:rPr lang="en-US" sz="2400" dirty="0"/>
              <a:t> de tip </a:t>
            </a:r>
            <a:r>
              <a:rPr lang="en-US" sz="2400" dirty="0" err="1"/>
              <a:t>pe</a:t>
            </a:r>
            <a:r>
              <a:rPr lang="en-US" sz="2400" dirty="0"/>
              <a:t> open source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gestiona</a:t>
            </a:r>
            <a:r>
              <a:rPr lang="en-US" sz="2400" dirty="0"/>
              <a:t> </a:t>
            </a:r>
            <a:r>
              <a:rPr lang="en-US" sz="2400" dirty="0" err="1"/>
              <a:t>bazele</a:t>
            </a:r>
            <a:r>
              <a:rPr lang="en-US" sz="2400" dirty="0"/>
              <a:t> de date </a:t>
            </a:r>
            <a:r>
              <a:rPr lang="en-US" sz="2400" dirty="0" err="1"/>
              <a:t>utilizând</a:t>
            </a:r>
            <a:r>
              <a:rPr lang="en-US" sz="2400" dirty="0"/>
              <a:t> SQL</a:t>
            </a:r>
            <a:r>
              <a:rPr lang="en-US" sz="2400" b="1" dirty="0"/>
              <a:t>.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133600"/>
            <a:ext cx="11734800" cy="32137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lang="en-US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SBD </a:t>
            </a:r>
            <a:r>
              <a:rPr lang="en-US" sz="22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SGBD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definiţii,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arhitectură,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obiective,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funcţionalitate,</a:t>
            </a:r>
            <a:r>
              <a:rPr sz="2200" b="1" spc="2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r>
              <a:rPr lang="en-US" sz="22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spc="-2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Recapitulare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  <a:tab pos="1689735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Principii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	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Proiectare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lang="en-US"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spc="-2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Recapitulare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Baze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b="1" spc="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gestiunea</a:t>
            </a:r>
            <a:r>
              <a:rPr sz="2000" b="1" spc="-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Obiecte ale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(rutine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vizualizări,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indecși)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pentru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fluxului</a:t>
            </a:r>
            <a:r>
              <a:rPr sz="2000" b="1"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aplicației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Gestiunea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tranzacțiilor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512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A</a:t>
            </a:r>
            <a:r>
              <a:rPr b="1" spc="-40" dirty="0">
                <a:solidFill>
                  <a:srgbClr val="FF0000"/>
                </a:solidFill>
              </a:rPr>
              <a:t>g</a:t>
            </a:r>
            <a:r>
              <a:rPr b="1" spc="-5" dirty="0">
                <a:solidFill>
                  <a:srgbClr val="FF0000"/>
                </a:solidFill>
              </a:rPr>
              <a:t>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10896600" cy="428707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numerice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șiruri 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calendaristice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conversia între diferite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face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explicit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funcției</a:t>
            </a:r>
            <a:r>
              <a:rPr sz="2000" b="1" spc="3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CAST (val AS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datatype</a:t>
            </a:r>
            <a:r>
              <a:rPr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o-MO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o-MO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Ex.: 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000" dirty="0" smtClean="0"/>
              <a:t>SELECT (1 + CAST('1' AS UNSIGNED))/2;</a:t>
            </a:r>
            <a:r>
              <a:rPr lang="ro-MO" sz="2000" dirty="0" smtClean="0"/>
              <a:t>  </a:t>
            </a:r>
            <a:endParaRPr lang="en-US" sz="2000" dirty="0" smtClean="0"/>
          </a:p>
          <a:p>
            <a:pPr fontAlgn="t" latinLnBrk="1"/>
            <a:r>
              <a:rPr lang="en-US" sz="2000" dirty="0" smtClean="0"/>
              <a:t>SELECT CONCAT('</a:t>
            </a:r>
            <a:r>
              <a:rPr lang="en-US" sz="2000" dirty="0" err="1" smtClean="0"/>
              <a:t>MySQL</a:t>
            </a:r>
            <a:r>
              <a:rPr lang="en-US" sz="2000" dirty="0" smtClean="0"/>
              <a:t> CAST example #',CAST(2 AS CHAR));</a:t>
            </a:r>
          </a:p>
          <a:p>
            <a:pPr fontAlgn="t" latinLnBrk="1"/>
            <a:r>
              <a:rPr lang="en-US" sz="2000" dirty="0" smtClean="0"/>
              <a:t>SELECT </a:t>
            </a:r>
            <a:r>
              <a:rPr lang="en-US" sz="2000" dirty="0" err="1" smtClean="0"/>
              <a:t>productName</a:t>
            </a:r>
            <a:r>
              <a:rPr lang="en-US" sz="2000" dirty="0" smtClean="0"/>
              <a:t>,</a:t>
            </a:r>
            <a:r>
              <a:rPr lang="ro-MO" sz="2000" dirty="0" smtClean="0"/>
              <a:t> </a:t>
            </a:r>
            <a:r>
              <a:rPr lang="en-US" sz="2000" dirty="0" smtClean="0"/>
              <a:t> CONCAT('Prices(‘</a:t>
            </a:r>
            <a:r>
              <a:rPr lang="ro-MO" sz="2000" dirty="0" smtClean="0"/>
              <a:t> </a:t>
            </a:r>
            <a:r>
              <a:rPr lang="en-US" sz="2000" dirty="0" smtClean="0"/>
              <a:t>, CAST(</a:t>
            </a:r>
            <a:r>
              <a:rPr lang="en-US" sz="2000" dirty="0" err="1" smtClean="0"/>
              <a:t>buyprice</a:t>
            </a:r>
            <a:r>
              <a:rPr lang="en-US" sz="2000" dirty="0" smtClean="0"/>
              <a:t> AS CHAR),</a:t>
            </a:r>
            <a:r>
              <a:rPr lang="ro-MO" sz="2000" dirty="0" smtClean="0"/>
              <a:t> </a:t>
            </a:r>
            <a:r>
              <a:rPr lang="en-US" sz="2000" dirty="0" smtClean="0"/>
              <a:t>‘</a:t>
            </a:r>
            <a:r>
              <a:rPr lang="ro-MO" sz="2000" dirty="0" smtClean="0"/>
              <a:t> </a:t>
            </a:r>
            <a:r>
              <a:rPr lang="en-US" sz="2000" dirty="0" smtClean="0"/>
              <a:t>,</a:t>
            </a:r>
            <a:r>
              <a:rPr lang="ro-MO" sz="2000" dirty="0" smtClean="0"/>
              <a:t> </a:t>
            </a:r>
            <a:r>
              <a:rPr lang="en-US" sz="2000" dirty="0" smtClean="0"/>
              <a:t>‘,</a:t>
            </a:r>
            <a:r>
              <a:rPr lang="ro-MO" sz="2000" dirty="0" smtClean="0"/>
              <a:t> </a:t>
            </a:r>
            <a:r>
              <a:rPr lang="en-US" sz="2000" dirty="0" smtClean="0"/>
              <a:t>CAST(</a:t>
            </a:r>
            <a:r>
              <a:rPr lang="en-US" sz="2000" dirty="0" err="1" smtClean="0"/>
              <a:t>msrp</a:t>
            </a:r>
            <a:r>
              <a:rPr lang="en-US" sz="2000" dirty="0" smtClean="0"/>
              <a:t> AS CHAR),</a:t>
            </a:r>
            <a:r>
              <a:rPr lang="ro-MO" sz="2000" dirty="0" smtClean="0"/>
              <a:t> </a:t>
            </a:r>
            <a:r>
              <a:rPr lang="en-US" sz="2000" dirty="0" smtClean="0"/>
              <a:t>')') </a:t>
            </a:r>
            <a:r>
              <a:rPr lang="ro-MO" sz="2000" dirty="0" smtClean="0"/>
              <a:t> </a:t>
            </a:r>
            <a:r>
              <a:rPr lang="en-US" sz="2000" dirty="0" smtClean="0"/>
              <a:t>prices</a:t>
            </a:r>
          </a:p>
          <a:p>
            <a:pPr fontAlgn="t" latinLnBrk="1"/>
            <a:r>
              <a:rPr lang="en-US" sz="2000" dirty="0" smtClean="0"/>
              <a:t>FROM products;</a:t>
            </a:r>
            <a:endParaRPr lang="ro-MO" sz="2000" dirty="0" smtClean="0"/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extensii</a:t>
            </a:r>
            <a:r>
              <a:rPr sz="2000" b="1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000" b="1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560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5255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numerice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1295400"/>
          <a:ext cx="11277600" cy="5282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6858000"/>
              </a:tblGrid>
              <a:tr h="304800">
                <a:tc>
                  <a:txBody>
                    <a:bodyPr/>
                    <a:lstStyle/>
                    <a:p>
                      <a:pPr marL="11315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de </a:t>
                      </a:r>
                      <a:r>
                        <a:rPr sz="12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sz="1200" b="1" spc="-8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Numerice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Valori</a:t>
                      </a:r>
                      <a:r>
                        <a:rPr sz="1200" b="1" spc="-3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Posibile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1 → 64, implicit</a:t>
                      </a:r>
                      <a:r>
                        <a:rPr sz="1200" b="1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m=1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-128 → 127 / 0 → 255</a:t>
                      </a:r>
                      <a:r>
                        <a:rPr sz="1200" b="1" spc="7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BOOL,</a:t>
                      </a:r>
                      <a:r>
                        <a:rPr sz="1200" b="1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TINYINT(1)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/ 0=false,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non-0=true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SMALLINT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-32768 → 32767 / 0 → 65535</a:t>
                      </a:r>
                      <a:r>
                        <a:rPr sz="1200" b="1" spc="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MEDIUMINT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-8388608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-1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8388607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16777215</a:t>
                      </a:r>
                      <a:r>
                        <a:rPr sz="1200" b="1" spc="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-2147483648 →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2147483647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4294967295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INTEGER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=INT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BIGINT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-9223372036854775808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9223372036854775807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18446744073709551615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DECIMAL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implicit M=10,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D=0;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maxim M=65,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D=30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=DECIMAL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(FIXED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e folosit pentru compatibilitatea cu alte</a:t>
                      </a:r>
                      <a:r>
                        <a:rPr sz="1200" b="1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SGBD)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NUMERIC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[(M[,D])]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[(M,D)]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71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-3.402823466E+38 → -1.175494351E-38  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1.175494351E-38 →</a:t>
                      </a:r>
                      <a:r>
                        <a:rPr sz="1200" b="1" spc="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3.402823466E+38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[(M,D)] 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-1.7976931348623157E+308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-2.2250738585072014E-308 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2.2250738585072014E-308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1.7976931348623157E+308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DOUBLE PRECISION[(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M,D)]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=DOUBLE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[(M,D)]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(p) [UNSIGNED]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133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p=0→24 =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FLOAT 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p=25→53 =</a:t>
                      </a:r>
                      <a:r>
                        <a:rPr sz="1200" b="1" spc="-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5586"/>
            <a:ext cx="10878820" cy="31540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o-MO" sz="2000" b="1" spc="-5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0:255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sz="2000" spc="-72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cu /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fără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semn (implicit,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o-MO" sz="2000" b="1" spc="-5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128:127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ZEROFILL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libere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0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(implică </a:t>
            </a:r>
            <a:r>
              <a:rPr sz="2000" spc="-1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proprietatea</a:t>
            </a:r>
            <a:r>
              <a:rPr sz="2000" spc="-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automat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fiind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incrementată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2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față</a:t>
            </a:r>
            <a:r>
              <a:rPr sz="2000" spc="-2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entitatea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AutoNum type="arabicPeriod" startAt="4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 alias of 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BIGINT UNSIGNED NOT NULL </a:t>
            </a:r>
            <a:r>
              <a:rPr lang="ro-MO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lang="ro-MO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aritmetice</a:t>
            </a:r>
            <a:r>
              <a:rPr sz="22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folosind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200" b="1" spc="-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BIGINT</a:t>
            </a:r>
            <a:r>
              <a:rPr sz="2200" b="1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ro-MO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78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fără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semn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(63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biți)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9065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numerice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ro-MO" b="1" spc="-30" dirty="0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95600" y="4876801"/>
          <a:ext cx="8126727" cy="167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/>
                <a:gridCol w="1354455"/>
                <a:gridCol w="1354455"/>
                <a:gridCol w="1354454"/>
                <a:gridCol w="1354454"/>
                <a:gridCol w="1354454"/>
              </a:tblGrid>
              <a:tr h="33527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ABS()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CEIL()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CRC32()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PI()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ROUND()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R="44958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CEILING()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DEGREES()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LOG10()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POW()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SIGN()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35277">
                <a:tc>
                  <a:txBody>
                    <a:bodyPr/>
                    <a:lstStyle/>
                    <a:p>
                      <a:pPr marR="4692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ASIN()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CONV()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DIV()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LOG2()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POWER()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R="41402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9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AN2()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EXP()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LOG()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RADIANS()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SQRT()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9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FLOOR()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MOD()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RAND()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TAN()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836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caractere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3400" y="1219200"/>
          <a:ext cx="10816756" cy="5405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6756"/>
              </a:tblGrid>
              <a:tr h="51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</a:t>
                      </a:r>
                      <a:r>
                        <a:rPr sz="16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 </a:t>
                      </a:r>
                      <a:r>
                        <a:rPr sz="16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Șiruri de</a:t>
                      </a:r>
                      <a:r>
                        <a:rPr sz="1600" b="1" spc="-6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Caractere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[NATIONAL] </a:t>
                      </a: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CHAR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 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[NATIONAL] </a:t>
                      </a: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VARCHAR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(M)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BINARY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VARBINARY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TINYBLOB</a:t>
                      </a:r>
                      <a:r>
                        <a:rPr lang="ro-MO" sz="1600" spc="-1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800" dirty="0" smtClean="0"/>
                        <a:t>A BLOB column with a maximum length of 255 (28 1) bytes</a:t>
                      </a:r>
                      <a:endParaRPr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TINYTEXT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 [CHARACTER 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BLOB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[(M</a:t>
                      </a:r>
                      <a:r>
                        <a:rPr sz="1600" spc="-10" dirty="0" smtClean="0">
                          <a:latin typeface="Arial" pitchFamily="34" charset="0"/>
                          <a:cs typeface="Arial" pitchFamily="34" charset="0"/>
                        </a:rPr>
                        <a:t>)]</a:t>
                      </a:r>
                      <a:r>
                        <a:rPr lang="ro-MO" sz="1600" spc="-1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BLOB column with a maximum length of 65,535 (216 1) bytes.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TEXT column with a maximum length of 65,535 (216 1) characters.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MEDIUMBLOB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 BLOB column with a maximum length of 16,777,215 (224 1) bytes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118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MEDIUMTEXT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0"/>
                        </a:lnSpc>
                      </a:pPr>
                      <a:r>
                        <a:rPr sz="1600" spc="-15" dirty="0" smtClean="0">
                          <a:latin typeface="Arial" pitchFamily="34" charset="0"/>
                          <a:cs typeface="Arial" pitchFamily="34" charset="0"/>
                        </a:rPr>
                        <a:t>LONGBLOB</a:t>
                      </a:r>
                      <a:r>
                        <a:rPr lang="ro-MO" sz="1600" spc="-1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 BLOB column with a maximum length of 4,294,967,295 or 4GB (232 1) bytes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LONGTEXT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[CHARACTER 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TEXT column with a maximum length of 4,294,967,295 or 4GB (232 1) characters.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ENUM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('value1','value2',…)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An ENUM column can have a maximum of 65,535 distinct values.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('value1','value2',…)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8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800" spc="-5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dirty="0" smtClean="0"/>
                        <a:t>A SET column can have a maximum of 64 members</a:t>
                      </a:r>
                      <a:r>
                        <a:rPr lang="ro-MO" sz="1800" dirty="0" smtClean="0"/>
                        <a:t> 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32786"/>
            <a:ext cx="11658600" cy="4364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45"/>
              </a:spcBef>
              <a:buClr>
                <a:srgbClr val="2583C5"/>
              </a:buClr>
              <a:buAutoNum type="arabicPeriod"/>
              <a:tabLst>
                <a:tab pos="875665" algn="l"/>
                <a:tab pos="326072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CHARACTER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CHARSET</a:t>
            </a:r>
            <a:r>
              <a:rPr sz="20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(latin1,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utf8)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0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COLLATION LIKE</a:t>
            </a:r>
            <a:r>
              <a:rPr sz="18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‘charset%’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10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sz="1800" spc="-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de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definească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de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4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binary</a:t>
            </a:r>
            <a:r>
              <a:rPr sz="2000" spc="-7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tipul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VARBINARY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0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TEXT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BLOB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52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</a:t>
            </a:r>
            <a:r>
              <a:rPr sz="2200" b="1" spc="-8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fixă,</a:t>
            </a:r>
            <a:r>
              <a:rPr sz="22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</a:t>
            </a:r>
            <a:r>
              <a:rPr sz="2200" b="1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variabilă</a:t>
            </a:r>
            <a:r>
              <a:rPr sz="22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(dependentă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conținut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520"/>
              </a:lnSpc>
            </a:pP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reprezentarea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câmp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conținând</a:t>
            </a:r>
            <a:r>
              <a:rPr sz="2200" b="1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dimensiunea)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3180" indent="-256540">
              <a:lnSpc>
                <a:spcPts val="24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ENUM</a:t>
            </a:r>
            <a:r>
              <a:rPr sz="2200" b="1" spc="-3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atributului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preluată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din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(~3000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valori), 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un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element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400"/>
              </a:lnSpc>
              <a:spcBef>
                <a:spcPts val="25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200" b="1" spc="-4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atributului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preluată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din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(max.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valori), 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zero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200" b="1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elemente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43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30" dirty="0" err="1">
                <a:solidFill>
                  <a:srgbClr val="FF0000"/>
                </a:solidFill>
              </a:rPr>
              <a:t>caractere</a:t>
            </a:r>
            <a:r>
              <a:rPr b="1" spc="5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en-US" b="1" spc="-25" dirty="0" err="1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7530" y="1588719"/>
            <a:ext cx="2573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DIMENSIUNI</a:t>
            </a:r>
            <a:r>
              <a:rPr sz="22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/>
                <a:cs typeface="Calibri"/>
              </a:rPr>
              <a:t>MAXIME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7028" y="3829939"/>
            <a:ext cx="955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FUNCȚII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839799"/>
            <a:ext cx="1119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30" dirty="0" err="1">
                <a:solidFill>
                  <a:srgbClr val="FF0000"/>
                </a:solidFill>
              </a:rPr>
              <a:t>caractere</a:t>
            </a:r>
            <a:r>
              <a:rPr b="1" spc="5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en-US" b="1" spc="-25" dirty="0" err="1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1981200"/>
          <a:ext cx="10515599" cy="1854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5693"/>
                <a:gridCol w="7209906"/>
              </a:tblGrid>
              <a:tr h="370840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Tip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Dimensiune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Maximă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TINYBLOB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TINYTEXT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7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255 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65535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8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MEDIUMBLOB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MEDIUMTEXT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16777215 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32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4294067295 octeţi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(4GB),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27579" y="4204715"/>
          <a:ext cx="8126727" cy="2569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/>
                <a:gridCol w="1354455"/>
                <a:gridCol w="1354455"/>
                <a:gridCol w="1354454"/>
                <a:gridCol w="1354454"/>
                <a:gridCol w="1354454"/>
              </a:tblGrid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ASCII()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EXPORT_SET()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MID()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REPEAT()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SPACE()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BIN()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FIELD()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REPLACE()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STRCMP()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BIT_LENGTH()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FIND_IN_SET()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LOAD_FILE()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NOT REGEXP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REVERSE()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CHAR_LENGTH()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FORMAT()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LOCATE()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OCT()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RIGHT()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SUBSTRING_INDEX()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LOWER()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OCTET_LENGTH()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SUBSTRING()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5234">
                <a:tc>
                  <a:txBody>
                    <a:bodyPr/>
                    <a:lstStyle/>
                    <a:p>
                      <a:pPr marL="9525" marR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ER_LENGT  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INSERT()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LPAD()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ORD()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RPAD()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CONCAT_WS()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INSTR()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LTRIM()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POSITION()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UCASE()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CONCAT()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LCASE()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MAKE_SET()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QUOTE()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SOUNDEX()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UNHEX()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ELT()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LEFT()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MATCH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REGEXP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SOUNDS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UPPER()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55979"/>
            <a:ext cx="738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calendaristice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3244" y="1606677"/>
          <a:ext cx="11350156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5078"/>
                <a:gridCol w="5675078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</a:t>
                      </a:r>
                      <a:r>
                        <a:rPr sz="20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sz="20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sz="2000" b="1" spc="-6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Calendaristice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Format </a:t>
                      </a:r>
                      <a:r>
                        <a:rPr sz="20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sz="2000" b="1" spc="-2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Valori</a:t>
                      </a:r>
                      <a:r>
                        <a:rPr sz="2000" b="1" spc="-3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Posibile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spc="-35" dirty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’1000-01-01’ </a:t>
                      </a:r>
                      <a:r>
                        <a:rPr sz="2000" spc="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 ’9999-12-31’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Arial" pitchFamily="34" charset="0"/>
                          <a:cs typeface="Arial" pitchFamily="34" charset="0"/>
                        </a:rPr>
                        <a:t>DATETIME[(fsp)]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HH:MM:SS[.fraction]’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’1000-01-01 00:00:00.000000’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’9999-12-31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23:59:59.999999’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Arial" pitchFamily="34" charset="0"/>
                          <a:cs typeface="Arial" pitchFamily="34" charset="0"/>
                        </a:rPr>
                        <a:t>TIMESTAMP[(fsp)]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63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HH:MM:SS[.fraction]’ 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UTC 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’1970-01-01 00:00:01.000000’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’2038-01-19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03:14:07.999999’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TIME[(fsp)]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’HH:MM:SS[.fraction]’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’-838:59:59.000000’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’838:59:59.000000’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YEAR(2|4)]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’YY’ /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’YYYY’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’70’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’69’ (1970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2069)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’1901’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’2155’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5413"/>
            <a:ext cx="11146155" cy="35845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DATETIME</a:t>
            </a:r>
            <a:r>
              <a:rPr sz="2200" b="1" spc="-7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format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indicat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36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TIMESTAMP</a:t>
            </a:r>
            <a:r>
              <a:rPr sz="2200" b="1" spc="-4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transformare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UTC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(Universal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Coordinated),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număr  de secunde de la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1970-01-01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00:00:00.000000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UTC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fost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recentă</a:t>
            </a:r>
            <a:r>
              <a:rPr sz="2000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1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CURRENT_TIMESTAMP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sz="22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stoca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negative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(intervale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timp)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specificarea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fracțiunilor de secundă (ca și DATETIME, TIMESTAMP)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parametrul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fsp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YEAR(2)</a:t>
            </a:r>
            <a:r>
              <a:rPr sz="22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deprecated,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înlocuit cu YEAR(4)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69:</a:t>
            </a:r>
            <a:r>
              <a:rPr sz="2000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2000-2069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70 → 99:</a:t>
            </a:r>
            <a:r>
              <a:rPr sz="20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1970-1999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817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calendaristice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028" y="1588719"/>
            <a:ext cx="955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200" b="1" spc="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0000CC"/>
                </a:solidFill>
                <a:latin typeface="Calibri"/>
                <a:cs typeface="Calibri"/>
              </a:rPr>
              <a:t>ȚII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839799"/>
            <a:ext cx="8989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calendaristice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85085" y="2055241"/>
          <a:ext cx="8128000" cy="44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35835"/>
            <a:ext cx="11658600" cy="3619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organizare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(=scheme)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organizate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una sau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multe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bază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este organizată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</a:t>
            </a:r>
            <a:r>
              <a:rPr sz="1900" b="1" spc="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1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reținut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 unui fișier .frm</a:t>
            </a:r>
            <a:r>
              <a:rPr sz="1700" b="1" spc="-3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fișiere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funcție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motorul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</a:t>
            </a:r>
            <a:endParaRPr sz="1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sz="1700" spc="-3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db.opt</a:t>
            </a:r>
            <a:r>
              <a:rPr sz="17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sz="17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sz="17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setul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și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asamblare</a:t>
            </a:r>
            <a:endParaRPr sz="1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r>
              <a:rPr sz="1900" b="1" u="sng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 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1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19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succes în situația în </a:t>
            </a:r>
            <a:r>
              <a:rPr sz="19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9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 </a:t>
            </a:r>
            <a:r>
              <a:rPr sz="19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dispune de drepturile</a:t>
            </a:r>
            <a:r>
              <a:rPr sz="19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specifică nici un </a:t>
            </a:r>
            <a:r>
              <a:rPr sz="19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identificator,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aplicate asupra bazei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1900" b="1" spc="2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DATABASES</a:t>
            </a:r>
            <a:r>
              <a:rPr sz="1900" b="1" spc="-5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lista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 (denumiri </a:t>
            </a:r>
            <a:r>
              <a:rPr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directoare)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sz="19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specificarea bazei </a:t>
            </a:r>
            <a:r>
              <a:rPr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curente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9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referă </a:t>
            </a:r>
            <a:r>
              <a:rPr sz="1900" b="1" spc="-1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74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0" dirty="0">
                <a:solidFill>
                  <a:srgbClr val="FF0000"/>
                </a:solidFill>
              </a:rPr>
              <a:t>definire </a:t>
            </a:r>
            <a:r>
              <a:rPr b="1" spc="-5" dirty="0">
                <a:solidFill>
                  <a:srgbClr val="FF0000"/>
                </a:solidFill>
              </a:rPr>
              <a:t>a </a:t>
            </a:r>
            <a:r>
              <a:rPr b="1" spc="-15" dirty="0">
                <a:solidFill>
                  <a:srgbClr val="FF0000"/>
                </a:solidFill>
              </a:rPr>
              <a:t>datelor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447800"/>
            <a:ext cx="7010400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SGBD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facilitarea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accesului la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într-un mod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transparent </a:t>
            </a:r>
            <a:r>
              <a:rPr sz="2200" b="1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22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r>
              <a:rPr lang="ro-MO" sz="22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ce facilitează utilizatorul la: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10" dirty="0">
                <a:latin typeface="Arial" pitchFamily="34" charset="0"/>
                <a:cs typeface="Arial" pitchFamily="34" charset="0"/>
              </a:rPr>
              <a:t>definirea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structurii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bazei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popularea </a:t>
            </a:r>
            <a:r>
              <a:rPr sz="2000" b="1" dirty="0">
                <a:latin typeface="Arial" pitchFamily="34" charset="0"/>
                <a:cs typeface="Arial" pitchFamily="34" charset="0"/>
              </a:rPr>
              <a:t>cu</a:t>
            </a:r>
            <a:r>
              <a:rPr sz="2000" b="1" spc="-2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informații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10" dirty="0">
                <a:latin typeface="Arial" pitchFamily="34" charset="0"/>
                <a:cs typeface="Arial" pitchFamily="34" charset="0"/>
              </a:rPr>
              <a:t>utilizarea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(manipularea)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bazei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interogări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regăsirea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informației </a:t>
            </a:r>
            <a:r>
              <a:rPr sz="2000" b="1" dirty="0">
                <a:latin typeface="Arial" pitchFamily="34" charset="0"/>
                <a:cs typeface="Arial" pitchFamily="34" charset="0"/>
              </a:rPr>
              <a:t>+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generarea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27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rapoarte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lang="ro-MO" sz="2000" b="1" spc="-5" dirty="0" smtClean="0">
                <a:latin typeface="Arial" pitchFamily="34" charset="0"/>
                <a:cs typeface="Arial" pitchFamily="34" charset="0"/>
              </a:rPr>
              <a:t>uilizarea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mecanisme</a:t>
            </a:r>
            <a:r>
              <a:rPr lang="ro-MO" sz="2000" b="1" spc="-5" dirty="0" smtClean="0">
                <a:latin typeface="Arial" pitchFamily="34" charset="0"/>
                <a:cs typeface="Arial" pitchFamily="34" charset="0"/>
              </a:rPr>
              <a:t>lor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securitate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</a:pPr>
            <a:endParaRPr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SBD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SGBD +</a:t>
            </a:r>
            <a:r>
              <a:rPr sz="22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(meta-)date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342265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dicționarul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 (definiții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constrângeri),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vizualizări, 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diverși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lucru</a:t>
            </a: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specializare: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paralele,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mobile, spațiale,</a:t>
            </a:r>
            <a:r>
              <a:rPr sz="20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multimedia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784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SBD </a:t>
            </a:r>
            <a:r>
              <a:rPr b="1" spc="-10" dirty="0">
                <a:solidFill>
                  <a:srgbClr val="FF0000"/>
                </a:solidFill>
              </a:rPr>
              <a:t>vs. </a:t>
            </a:r>
            <a:r>
              <a:rPr b="1" spc="-5" dirty="0">
                <a:solidFill>
                  <a:srgbClr val="FF0000"/>
                </a:solidFill>
              </a:rPr>
              <a:t>SGBD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15" dirty="0">
                <a:solidFill>
                  <a:srgbClr val="FF0000"/>
                </a:solidFill>
              </a:rPr>
              <a:t>(recapitulare)</a:t>
            </a:r>
          </a:p>
        </p:txBody>
      </p:sp>
      <p:sp>
        <p:nvSpPr>
          <p:cNvPr id="7" name="object 2"/>
          <p:cNvSpPr/>
          <p:nvPr/>
        </p:nvSpPr>
        <p:spPr>
          <a:xfrm>
            <a:off x="7162800" y="685800"/>
            <a:ext cx="48768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74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lang="ro-MO" b="1" spc="-20" dirty="0" smtClean="0">
                <a:solidFill>
                  <a:srgbClr val="FF0000"/>
                </a:solidFill>
              </a:rPr>
              <a:t>conectare la BD </a:t>
            </a:r>
            <a:r>
              <a:rPr b="1" spc="-5" dirty="0" err="1" smtClean="0">
                <a:solidFill>
                  <a:srgbClr val="FF0000"/>
                </a:solidFill>
              </a:rPr>
              <a:t>MySQL</a:t>
            </a:r>
            <a:r>
              <a:rPr lang="ro-MO" b="1" spc="-5" dirty="0" smtClean="0">
                <a:solidFill>
                  <a:srgbClr val="FF0000"/>
                </a:solidFill>
              </a:rPr>
              <a:t> /MySQLi</a:t>
            </a: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7860" t="29281" r="33454" b="10196"/>
          <a:stretch>
            <a:fillRect/>
          </a:stretch>
        </p:blipFill>
        <p:spPr bwMode="auto">
          <a:xfrm>
            <a:off x="6629400" y="1219200"/>
            <a:ext cx="53815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6391" t="33464" r="25282" b="12410"/>
          <a:stretch>
            <a:fillRect/>
          </a:stretch>
        </p:blipFill>
        <p:spPr bwMode="auto">
          <a:xfrm>
            <a:off x="457200" y="1295400"/>
            <a:ext cx="6248400" cy="55626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11506200" cy="602908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GRANT …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REVOKE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3499"/>
              </a:lnSpc>
              <a:spcBef>
                <a:spcPts val="25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dețină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GRANT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REVOKE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spc="-73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ș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acces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235"/>
              </a:spcBef>
              <a:buFont typeface="+mj-lt"/>
              <a:buAutoNum type="arabicPeriod"/>
            </a:pP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globale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2000" spc="-4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*.*: 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mysql.user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2000" spc="-3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database.*: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mysql.db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tabel ON</a:t>
            </a:r>
            <a:r>
              <a:rPr sz="2000" spc="-4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database.table: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mysql.tables_priv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atribut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tabel ON</a:t>
            </a:r>
            <a:r>
              <a:rPr sz="2000" spc="-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database.table[attribute]: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mysql.columns_priv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spc="-94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 disponibile pentru nivelul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obiecte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încă, drepturile respective fiind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aplicabile din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obiectele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cauză</a:t>
            </a:r>
            <a:endParaRPr lang="ro-MO" sz="2000" spc="-2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tabLst>
                <a:tab pos="268605" algn="l"/>
                <a:tab pos="269240" algn="l"/>
              </a:tabLst>
            </a:pPr>
            <a:r>
              <a:rPr lang="ro-MO" sz="2000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Ex. </a:t>
            </a:r>
            <a:r>
              <a:rPr lang="en-US" sz="2000" dirty="0" err="1" smtClean="0"/>
              <a:t>mysql</a:t>
            </a:r>
            <a:r>
              <a:rPr lang="en-US" sz="2000" dirty="0" smtClean="0"/>
              <a:t>&gt; show grants for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 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GRANT SELECT, INSERT, DELETE, UPDATE ON Users TO '</a:t>
            </a:r>
            <a:r>
              <a:rPr lang="en-US" sz="2000" dirty="0" err="1" smtClean="0"/>
              <a:t>Amit'@'localhost</a:t>
            </a:r>
            <a:r>
              <a:rPr lang="en-US" sz="2000" dirty="0" smtClean="0"/>
              <a:t>; </a:t>
            </a:r>
            <a:endParaRPr lang="ro-MO" sz="2000" dirty="0" smtClean="0"/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GRANT ALL PRIVILEGES ON `</a:t>
            </a:r>
            <a:r>
              <a:rPr lang="en-US" sz="2000" dirty="0" err="1" smtClean="0"/>
              <a:t>phpmyadmin</a:t>
            </a:r>
            <a:r>
              <a:rPr lang="en-US" sz="2000" dirty="0" smtClean="0"/>
              <a:t>`.* TO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 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REVOKE SELECT, INSERT, DELETE, UPDATE ON Users TO '</a:t>
            </a:r>
            <a:r>
              <a:rPr lang="en-US" sz="2000" dirty="0" err="1" smtClean="0"/>
              <a:t>Amit'@'localhost</a:t>
            </a:r>
            <a:r>
              <a:rPr lang="en-US" sz="2000" dirty="0" smtClean="0"/>
              <a:t>; </a:t>
            </a:r>
            <a:endParaRPr lang="ro-MO" sz="2000" dirty="0" smtClean="0"/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REVOKE ALL PRIVILEGES ON phpmyadmin.* FROM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DROP USER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</a:t>
            </a: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208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Specificarea </a:t>
            </a:r>
            <a:r>
              <a:rPr b="1" spc="-10" dirty="0">
                <a:solidFill>
                  <a:srgbClr val="FF0000"/>
                </a:solidFill>
              </a:rPr>
              <a:t>drepturilor </a:t>
            </a:r>
            <a:r>
              <a:rPr b="1" spc="-5" dirty="0">
                <a:solidFill>
                  <a:srgbClr val="FF0000"/>
                </a:solidFill>
              </a:rPr>
              <a:t>de acces în</a:t>
            </a:r>
            <a:r>
              <a:rPr b="1" spc="2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64790"/>
            <a:ext cx="11012932" cy="28019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7020" marR="5080" indent="-287020">
              <a:lnSpc>
                <a:spcPts val="2300"/>
              </a:lnSpc>
              <a:spcBef>
                <a:spcPts val="204"/>
              </a:spcBef>
              <a:buSzPct val="122222"/>
              <a:buFont typeface="Calibri"/>
              <a:buAutoNum type="arabicPeriod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 (create_definition,...)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ts val="2150"/>
              </a:lnSpc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[table_options]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ct val="100000"/>
              </a:lnSpc>
              <a:spcBef>
                <a:spcPts val="80"/>
              </a:spcBef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[partition_options]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7020" marR="5080" indent="-287020">
              <a:lnSpc>
                <a:spcPct val="102400"/>
              </a:lnSpc>
              <a:buSzPct val="122222"/>
              <a:buFont typeface="Calibri"/>
              <a:buAutoNum type="arabicPeriod" startAt="2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 [(create_definition,...)]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 marR="4107815">
              <a:lnSpc>
                <a:spcPct val="103899"/>
              </a:lnSpc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[table_options] 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io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 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select_statement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7020" indent="-274320">
              <a:lnSpc>
                <a:spcPct val="100000"/>
              </a:lnSpc>
              <a:buSzPct val="122222"/>
              <a:buFont typeface="Calibri"/>
              <a:buAutoNum type="arabicPeriod" startAt="3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</a:t>
            </a:r>
            <a:r>
              <a:rPr sz="2000" b="1" spc="-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ct val="100000"/>
              </a:lnSpc>
              <a:spcBef>
                <a:spcPts val="65"/>
              </a:spcBef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LIKE old_table_name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(LIKE old_table_name)</a:t>
            </a:r>
            <a:r>
              <a:rPr sz="2000" b="1" spc="-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52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</a:t>
            </a:r>
            <a:r>
              <a:rPr b="1" spc="-60" dirty="0">
                <a:solidFill>
                  <a:srgbClr val="FF0000"/>
                </a:solidFill>
              </a:rPr>
              <a:t>s</a:t>
            </a:r>
            <a:r>
              <a:rPr b="1" spc="-5" dirty="0">
                <a:solidFill>
                  <a:srgbClr val="FF0000"/>
                </a:solidFill>
              </a:rPr>
              <a:t>trucțiunea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TABLE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447800"/>
            <a:ext cx="11012932" cy="556626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r>
              <a:rPr lang="en-US" sz="2000" dirty="0" err="1" smtClean="0"/>
              <a:t>Puteți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 smtClean="0"/>
              <a:t>cuvântul</a:t>
            </a:r>
            <a:r>
              <a:rPr lang="en-US" sz="2000" dirty="0" smtClean="0"/>
              <a:t> </a:t>
            </a:r>
            <a:r>
              <a:rPr lang="en-US" sz="2000" dirty="0" err="1" smtClean="0"/>
              <a:t>cheie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TEMPORARY</a:t>
            </a:r>
            <a:r>
              <a:rPr lang="en-US" sz="2000" dirty="0" smtClean="0"/>
              <a:t> </a:t>
            </a:r>
            <a:r>
              <a:rPr lang="en-US" sz="2000" dirty="0" err="1" smtClean="0"/>
              <a:t>când</a:t>
            </a:r>
            <a:r>
              <a:rPr lang="en-US" sz="2000" dirty="0" smtClean="0"/>
              <a:t> </a:t>
            </a:r>
            <a:r>
              <a:rPr lang="en-US" sz="2000" dirty="0" err="1" smtClean="0"/>
              <a:t>creați</a:t>
            </a:r>
            <a:r>
              <a:rPr lang="en-US" sz="2000" dirty="0" smtClean="0"/>
              <a:t> un </a:t>
            </a:r>
            <a:r>
              <a:rPr lang="en-US" sz="2000" dirty="0" err="1" smtClean="0"/>
              <a:t>tabel</a:t>
            </a:r>
            <a:r>
              <a:rPr lang="en-US" sz="2000" dirty="0" smtClean="0"/>
              <a:t>. Un </a:t>
            </a:r>
            <a:r>
              <a:rPr lang="en-US" sz="2000" dirty="0" err="1" smtClean="0"/>
              <a:t>tabel</a:t>
            </a:r>
            <a:r>
              <a:rPr lang="en-US" sz="2000" dirty="0" smtClean="0"/>
              <a:t> TEMPORARY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vizibil</a:t>
            </a:r>
            <a:r>
              <a:rPr lang="en-US" sz="2000" dirty="0" smtClean="0"/>
              <a:t> </a:t>
            </a:r>
            <a:r>
              <a:rPr lang="en-US" sz="2000" dirty="0" err="1" smtClean="0"/>
              <a:t>numai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sesiunea</a:t>
            </a:r>
            <a:r>
              <a:rPr lang="en-US" sz="2000" dirty="0" smtClean="0"/>
              <a:t> </a:t>
            </a:r>
            <a:r>
              <a:rPr lang="en-US" sz="2000" dirty="0" err="1" smtClean="0"/>
              <a:t>curentă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distrus</a:t>
            </a:r>
            <a:r>
              <a:rPr lang="en-US" sz="2000" dirty="0" smtClean="0"/>
              <a:t> automat la </a:t>
            </a:r>
            <a:r>
              <a:rPr lang="en-US" sz="2000" dirty="0" err="1" smtClean="0"/>
              <a:t>închiderea</a:t>
            </a:r>
            <a:r>
              <a:rPr lang="en-US" sz="2000" dirty="0" smtClean="0"/>
              <a:t> </a:t>
            </a:r>
            <a:r>
              <a:rPr lang="en-US" sz="2000" dirty="0" err="1" smtClean="0"/>
              <a:t>sesiunii</a:t>
            </a:r>
            <a:r>
              <a:rPr lang="en-US" sz="2000" dirty="0" smtClean="0"/>
              <a:t>. </a:t>
            </a:r>
            <a:r>
              <a:rPr lang="en-US" sz="2000" dirty="0" err="1" smtClean="0"/>
              <a:t>Acest</a:t>
            </a:r>
            <a:r>
              <a:rPr lang="en-US" sz="2000" dirty="0" smtClean="0"/>
              <a:t> </a:t>
            </a:r>
            <a:r>
              <a:rPr lang="en-US" sz="2000" dirty="0" err="1" smtClean="0"/>
              <a:t>lucru</a:t>
            </a:r>
            <a:r>
              <a:rPr lang="en-US" sz="2000" dirty="0" smtClean="0"/>
              <a:t> </a:t>
            </a:r>
            <a:r>
              <a:rPr lang="en-US" sz="2000" dirty="0" err="1" smtClean="0"/>
              <a:t>înseamnă</a:t>
            </a:r>
            <a:r>
              <a:rPr lang="en-US" sz="2000" dirty="0" smtClean="0"/>
              <a:t> </a:t>
            </a:r>
            <a:r>
              <a:rPr lang="en-US" sz="2000" dirty="0" err="1" smtClean="0"/>
              <a:t>că</a:t>
            </a:r>
            <a:r>
              <a:rPr lang="en-US" sz="2000" dirty="0" smtClean="0"/>
              <a:t>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sesiuni</a:t>
            </a:r>
            <a:r>
              <a:rPr lang="en-US" sz="2000" dirty="0" smtClean="0"/>
              <a:t> </a:t>
            </a:r>
            <a:r>
              <a:rPr lang="en-US" sz="2000" dirty="0" err="1" smtClean="0"/>
              <a:t>diferite</a:t>
            </a:r>
            <a:r>
              <a:rPr lang="en-US" sz="2000" dirty="0" smtClean="0"/>
              <a:t> pot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 smtClean="0"/>
              <a:t>același</a:t>
            </a:r>
            <a:r>
              <a:rPr lang="en-US" sz="2000" dirty="0" smtClean="0"/>
              <a:t> </a:t>
            </a:r>
            <a:r>
              <a:rPr lang="en-US" sz="2000" dirty="0" err="1" smtClean="0"/>
              <a:t>nume</a:t>
            </a:r>
            <a:r>
              <a:rPr lang="en-US" sz="2000" dirty="0" smtClean="0"/>
              <a:t> de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</a:t>
            </a:r>
            <a:r>
              <a:rPr lang="en-US" sz="2000" dirty="0" smtClean="0"/>
              <a:t> </a:t>
            </a:r>
            <a:r>
              <a:rPr lang="en-US" sz="2000" dirty="0" err="1" smtClean="0"/>
              <a:t>fără</a:t>
            </a:r>
            <a:r>
              <a:rPr lang="en-US" sz="2000" dirty="0" smtClean="0"/>
              <a:t> a intra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conflict </a:t>
            </a:r>
            <a:r>
              <a:rPr lang="en-US" sz="2000" dirty="0" err="1" smtClean="0"/>
              <a:t>între</a:t>
            </a:r>
            <a:r>
              <a:rPr lang="en-US" sz="2000" dirty="0" smtClean="0"/>
              <a:t> </a:t>
            </a:r>
            <a:r>
              <a:rPr lang="en-US" sz="2000" dirty="0" err="1" smtClean="0"/>
              <a:t>ele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cu o </a:t>
            </a:r>
            <a:r>
              <a:rPr lang="en-US" sz="2000" dirty="0" err="1" smtClean="0"/>
              <a:t>tabelă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existentă</a:t>
            </a:r>
            <a:r>
              <a:rPr lang="en-US" sz="2000" dirty="0" smtClean="0"/>
              <a:t>, care nu </a:t>
            </a:r>
            <a:r>
              <a:rPr lang="en-US" sz="2000" dirty="0" err="1" smtClean="0"/>
              <a:t>există</a:t>
            </a:r>
            <a:r>
              <a:rPr lang="en-US" sz="2000" dirty="0" smtClean="0"/>
              <a:t>, cu </a:t>
            </a:r>
            <a:r>
              <a:rPr lang="en-US" sz="2000" dirty="0" err="1" smtClean="0"/>
              <a:t>același</a:t>
            </a:r>
            <a:r>
              <a:rPr lang="en-US" sz="2000" dirty="0" smtClean="0"/>
              <a:t> </a:t>
            </a:r>
            <a:r>
              <a:rPr lang="en-US" sz="2000" dirty="0" err="1" smtClean="0"/>
              <a:t>nume</a:t>
            </a:r>
            <a:r>
              <a:rPr lang="en-US" sz="2000" dirty="0" smtClean="0"/>
              <a:t>. (</a:t>
            </a:r>
            <a:r>
              <a:rPr lang="en-US" sz="2000" dirty="0" err="1" smtClean="0"/>
              <a:t>Tabelul</a:t>
            </a:r>
            <a:r>
              <a:rPr lang="en-US" sz="2000" dirty="0" smtClean="0"/>
              <a:t> existent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ascuns</a:t>
            </a:r>
            <a:r>
              <a:rPr lang="en-US" sz="2000" dirty="0" smtClean="0"/>
              <a:t> </a:t>
            </a:r>
            <a:r>
              <a:rPr lang="en-US" sz="2000" dirty="0" err="1" smtClean="0"/>
              <a:t>până</a:t>
            </a:r>
            <a:r>
              <a:rPr lang="en-US" sz="2000" dirty="0" smtClean="0"/>
              <a:t> </a:t>
            </a:r>
            <a:r>
              <a:rPr lang="en-US" sz="2000" dirty="0" err="1" smtClean="0"/>
              <a:t>când</a:t>
            </a:r>
            <a:r>
              <a:rPr lang="en-US" sz="2000" dirty="0" smtClean="0"/>
              <a:t> </a:t>
            </a:r>
            <a:r>
              <a:rPr lang="en-US" sz="2000" dirty="0" err="1" smtClean="0"/>
              <a:t>tabela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temporară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abandonată</a:t>
            </a:r>
            <a:r>
              <a:rPr lang="en-US" sz="2000" dirty="0" smtClean="0"/>
              <a:t>.)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crea</a:t>
            </a:r>
            <a:r>
              <a:rPr lang="en-US" sz="2000" dirty="0" smtClean="0"/>
              <a:t> </a:t>
            </a:r>
            <a:r>
              <a:rPr lang="en-US" sz="2000" dirty="0" err="1" smtClean="0"/>
              <a:t>tabele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temporare</a:t>
            </a:r>
            <a:r>
              <a:rPr lang="en-US" sz="2000" dirty="0" smtClean="0"/>
              <a:t>, </a:t>
            </a:r>
            <a:r>
              <a:rPr lang="en-US" sz="2000" dirty="0" err="1" smtClean="0"/>
              <a:t>trebuie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aveți</a:t>
            </a:r>
            <a:r>
              <a:rPr lang="en-US" sz="2000" dirty="0" smtClean="0"/>
              <a:t> </a:t>
            </a:r>
            <a:r>
              <a:rPr lang="en-US" sz="2000" dirty="0" err="1" smtClean="0"/>
              <a:t>privilegiul</a:t>
            </a:r>
            <a:r>
              <a:rPr lang="en-US" sz="2000" dirty="0" smtClean="0"/>
              <a:t> CREATE TEMPORARE TABLES.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Ex: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t1 (select * from t2);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temp1 ENGINE=MEMORY as (select * from table1) 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Nota: </a:t>
            </a:r>
            <a:r>
              <a:rPr lang="en-US" sz="2000" dirty="0" smtClean="0"/>
              <a:t>ENGINE=MEMORY is not supported when table contains BLOB/TEXT columns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IF NOT EXISTS </a:t>
            </a:r>
            <a:r>
              <a:rPr lang="en-US" sz="2000" dirty="0" err="1" smtClean="0"/>
              <a:t>to_table_name</a:t>
            </a:r>
            <a:r>
              <a:rPr lang="en-US" sz="2000" dirty="0" smtClean="0"/>
              <a:t> AS (SELECT * FROM </a:t>
            </a:r>
            <a:r>
              <a:rPr lang="en-US" sz="2000" dirty="0" err="1" smtClean="0"/>
              <a:t>from_table_name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Ex: </a:t>
            </a:r>
            <a:r>
              <a:rPr lang="en-US" sz="2000" b="1" dirty="0" smtClean="0"/>
              <a:t>in </a:t>
            </a:r>
            <a:r>
              <a:rPr lang="en-US" sz="2000" b="1" dirty="0" err="1" smtClean="0"/>
              <a:t>bd</a:t>
            </a:r>
            <a:r>
              <a:rPr lang="en-US" sz="2000" b="1" dirty="0" smtClean="0"/>
              <a:t> LIBRARIE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>
                <a:solidFill>
                  <a:srgbClr val="00B050"/>
                </a:solidFill>
              </a:rPr>
              <a:t>t1 SELECT * FROM </a:t>
            </a:r>
            <a:r>
              <a:rPr lang="en-US" sz="2000" dirty="0" err="1" smtClean="0">
                <a:solidFill>
                  <a:srgbClr val="00B050"/>
                </a:solidFill>
              </a:rPr>
              <a:t>carti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DELETE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DROP TABLE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</a:t>
            </a:r>
            <a:r>
              <a:rPr lang="en-US" sz="2000" dirty="0" err="1" smtClean="0">
                <a:solidFill>
                  <a:srgbClr val="00B050"/>
                </a:solidFill>
              </a:rPr>
              <a:t>carti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000" dirty="0" smtClean="0"/>
              <a:t> </a:t>
            </a:r>
            <a:endParaRPr lang="en-US" sz="20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52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</a:t>
            </a:r>
            <a:r>
              <a:rPr b="1" spc="-60" dirty="0">
                <a:solidFill>
                  <a:srgbClr val="FF0000"/>
                </a:solidFill>
              </a:rPr>
              <a:t>s</a:t>
            </a:r>
            <a:r>
              <a:rPr b="1" spc="-5" dirty="0">
                <a:solidFill>
                  <a:srgbClr val="FF0000"/>
                </a:solidFill>
              </a:rPr>
              <a:t>trucțiunea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TABLE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05471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525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</a:t>
            </a:r>
            <a:r>
              <a:rPr lang="en-US"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2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pe perioada sesiunii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12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NOT EXISTS</a:t>
            </a:r>
            <a:r>
              <a:rPr sz="2200" spc="-4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situația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(fără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privire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structură)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286000"/>
            <a:ext cx="9829800" cy="29373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create_definition: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column_name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column_definition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5080" indent="-427355">
              <a:lnSpc>
                <a:spcPts val="1639"/>
              </a:lnSpc>
              <a:spcBef>
                <a:spcPts val="70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PRIMARY KEY [index_type]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964565" indent="-427355">
              <a:lnSpc>
                <a:spcPts val="1639"/>
              </a:lnSpc>
              <a:spcBef>
                <a:spcPts val="5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{INDEX|KEY} [index_name] [index_type]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58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UNIQUE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 [INDEX|KEY]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[index_name] [index_type]</a:t>
            </a:r>
            <a:r>
              <a:rPr sz="2000" b="1" spc="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(index_column_name,...)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[index_option]</a:t>
            </a:r>
            <a:r>
              <a:rPr sz="2000" b="1" spc="-4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1176655" indent="-427355">
              <a:lnSpc>
                <a:spcPts val="1639"/>
              </a:lnSpc>
              <a:spcBef>
                <a:spcPts val="75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{FULLTEXT} [INDEX|KEY] [index_name]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58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FOREIGN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KEY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[index_name]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(index_column_name,...)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reference_definition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66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CHECK (expression)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05471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525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</a:t>
            </a:r>
            <a:r>
              <a:rPr lang="en-US"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2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pe perioada sesiunii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12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NOT EXISTS</a:t>
            </a:r>
            <a:r>
              <a:rPr sz="2200" spc="-4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situația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(fără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privire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structură)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2743200"/>
            <a:ext cx="9829800" cy="33733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</a:t>
            </a:r>
            <a:r>
              <a:rPr lang="en-US" sz="2000" i="1" dirty="0" err="1" smtClean="0"/>
              <a:t>new_table_name</a:t>
            </a:r>
            <a:r>
              <a:rPr lang="en-US" sz="2000" dirty="0" smtClean="0"/>
              <a:t> </a:t>
            </a:r>
            <a:r>
              <a:rPr lang="en-US" sz="2000" b="1" dirty="0" smtClean="0">
                <a:solidFill>
                  <a:srgbClr val="0000CC"/>
                </a:solidFill>
              </a:rPr>
              <a:t>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SELECT </a:t>
            </a:r>
            <a:r>
              <a:rPr lang="en-US" sz="2000" i="1" dirty="0" smtClean="0"/>
              <a:t>column1, column2,...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FROM </a:t>
            </a:r>
            <a:r>
              <a:rPr lang="en-US" sz="2000" i="1" dirty="0" err="1" smtClean="0"/>
              <a:t>existing_table_name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WHERE ....;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 </a:t>
            </a:r>
            <a:r>
              <a:rPr lang="en-US" sz="2000" dirty="0" err="1" smtClean="0"/>
              <a:t>Cari_dublu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 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SELECT *</a:t>
            </a:r>
            <a:br>
              <a:rPr lang="en-US" sz="2000" dirty="0" smtClean="0"/>
            </a:br>
            <a:r>
              <a:rPr lang="en-US" sz="2000" dirty="0" smtClean="0"/>
              <a:t>FROM </a:t>
            </a:r>
            <a:r>
              <a:rPr lang="en-US" sz="2000" dirty="0" err="1" smtClean="0"/>
              <a:t>carti</a:t>
            </a:r>
            <a:r>
              <a:rPr lang="en-US" sz="2000" dirty="0" smtClean="0"/>
              <a:t>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 Cari_dublu1  </a:t>
            </a:r>
            <a:r>
              <a:rPr lang="en-US" sz="2000" b="1" dirty="0" smtClean="0">
                <a:solidFill>
                  <a:srgbClr val="0000CC"/>
                </a:solidFill>
              </a:rPr>
              <a:t>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SELECT  </a:t>
            </a:r>
            <a:r>
              <a:rPr lang="en-US" sz="2000" dirty="0" err="1" smtClean="0"/>
              <a:t>idcarte</a:t>
            </a:r>
            <a:r>
              <a:rPr lang="en-US" sz="2000" dirty="0" smtClean="0"/>
              <a:t>, </a:t>
            </a:r>
            <a:r>
              <a:rPr lang="en-US" sz="2000" dirty="0" err="1" smtClean="0"/>
              <a:t>autor</a:t>
            </a:r>
            <a:r>
              <a:rPr lang="en-US" sz="2000" dirty="0" smtClean="0"/>
              <a:t>, </a:t>
            </a:r>
            <a:r>
              <a:rPr lang="en-US" sz="2000" dirty="0" err="1" smtClean="0"/>
              <a:t>cantitatea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 </a:t>
            </a:r>
            <a:r>
              <a:rPr lang="en-US" sz="2000" dirty="0" err="1" smtClean="0"/>
              <a:t>carti</a:t>
            </a: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Where </a:t>
            </a:r>
            <a:r>
              <a:rPr lang="en-US" sz="2000" dirty="0" err="1" smtClean="0"/>
              <a:t>cantitatea</a:t>
            </a:r>
            <a:r>
              <a:rPr lang="en-US" sz="2000" dirty="0" smtClean="0"/>
              <a:t>&gt;300;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219200"/>
            <a:ext cx="11277600" cy="60151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 TABLE </a:t>
            </a:r>
            <a:r>
              <a:rPr lang="en-US" sz="2000" dirty="0" smtClean="0"/>
              <a:t>IF NOT EXISTS checklists (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todo_id</a:t>
            </a:r>
            <a:r>
              <a:rPr lang="en-US" sz="2000" dirty="0" smtClean="0"/>
              <a:t> INT AUTO_INCREMENT,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task_id</a:t>
            </a:r>
            <a:r>
              <a:rPr lang="en-US" sz="2000" dirty="0" smtClean="0"/>
              <a:t> INT,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todo</a:t>
            </a:r>
            <a:r>
              <a:rPr lang="en-US" sz="2000" dirty="0" smtClean="0"/>
              <a:t> VARCHAR(255) NOT NULL,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is_completed</a:t>
            </a:r>
            <a:r>
              <a:rPr lang="en-US" sz="2000" dirty="0" smtClean="0"/>
              <a:t> BOOLEAN NOT NULL DEFAULT FALSE,</a:t>
            </a:r>
          </a:p>
          <a:p>
            <a:pPr latinLnBrk="1"/>
            <a:r>
              <a:rPr lang="en-US" sz="2000" dirty="0" smtClean="0"/>
              <a:t>    PRIMARY KEY (</a:t>
            </a:r>
            <a:r>
              <a:rPr lang="en-US" sz="2000" dirty="0" err="1" smtClean="0"/>
              <a:t>todo_id</a:t>
            </a:r>
            <a:r>
              <a:rPr lang="en-US" sz="2000" dirty="0" smtClean="0"/>
              <a:t> , 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),</a:t>
            </a:r>
          </a:p>
          <a:p>
            <a:pPr latinLnBrk="1"/>
            <a:r>
              <a:rPr lang="en-US" sz="2000" dirty="0" smtClean="0"/>
              <a:t>    FOREIGN KEY (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</a:t>
            </a:r>
          </a:p>
          <a:p>
            <a:pPr latinLnBrk="1"/>
            <a:r>
              <a:rPr lang="en-US" sz="2000" dirty="0" smtClean="0"/>
              <a:t>        REFERENCES tasks (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</a:t>
            </a:r>
          </a:p>
          <a:p>
            <a:pPr latinLnBrk="1"/>
            <a:r>
              <a:rPr lang="en-US" sz="2000" dirty="0" smtClean="0"/>
              <a:t>        ON UPDATE RESTRICT </a:t>
            </a:r>
            <a:endParaRPr lang="en-US" sz="2000" dirty="0" smtClean="0"/>
          </a:p>
          <a:p>
            <a:pPr latinLnBrk="1"/>
            <a:r>
              <a:rPr lang="en-US" sz="2000" dirty="0" smtClean="0"/>
              <a:t> </a:t>
            </a:r>
            <a:r>
              <a:rPr lang="en-US" sz="2000" dirty="0" smtClean="0"/>
              <a:t>       ON </a:t>
            </a:r>
            <a:r>
              <a:rPr lang="en-US" sz="2000" dirty="0" smtClean="0"/>
              <a:t>DELETE CASCADE</a:t>
            </a:r>
          </a:p>
          <a:p>
            <a:pPr latinLnBrk="1"/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0000CC"/>
                </a:solidFill>
              </a:rPr>
              <a:t>Engine=</a:t>
            </a:r>
            <a:r>
              <a:rPr lang="en-US" sz="2000" b="1" dirty="0" err="1" smtClean="0">
                <a:solidFill>
                  <a:srgbClr val="0000CC"/>
                </a:solidFill>
              </a:rPr>
              <a:t>InnoDb</a:t>
            </a:r>
            <a:r>
              <a:rPr lang="en-US" sz="2000" b="1" dirty="0" smtClean="0">
                <a:solidFill>
                  <a:srgbClr val="0000CC"/>
                </a:solidFill>
              </a:rPr>
              <a:t>;</a:t>
            </a:r>
          </a:p>
          <a:p>
            <a:pPr latinLnBrk="1"/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 TABLE                                                                                                  SHOW </a:t>
            </a:r>
            <a:r>
              <a:rPr lang="en-US" sz="2000" b="1" dirty="0" smtClean="0">
                <a:solidFill>
                  <a:srgbClr val="0000CC"/>
                </a:solidFill>
              </a:rPr>
              <a:t>COLLATION </a:t>
            </a:r>
            <a:r>
              <a:rPr lang="en-US" sz="2000" dirty="0" smtClean="0"/>
              <a:t>LIKE 'latin1%';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dirty="0" smtClean="0"/>
              <a:t> </a:t>
            </a:r>
            <a:r>
              <a:rPr lang="en-US" sz="2000" dirty="0" smtClean="0"/>
              <a:t>t1 ( c1 CHAR(10) ) </a:t>
            </a:r>
            <a:endParaRPr lang="en-US" sz="2000" dirty="0" smtClean="0"/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DEFAULT </a:t>
            </a:r>
            <a:r>
              <a:rPr lang="en-US" sz="2000" b="1" dirty="0" smtClean="0">
                <a:solidFill>
                  <a:srgbClr val="0000CC"/>
                </a:solidFill>
              </a:rPr>
              <a:t>CHARACTER SET </a:t>
            </a:r>
            <a:r>
              <a:rPr lang="en-US" sz="2000" dirty="0" smtClean="0"/>
              <a:t>latin1 </a:t>
            </a:r>
            <a:r>
              <a:rPr lang="en-US" sz="2000" b="1" dirty="0" smtClean="0">
                <a:solidFill>
                  <a:srgbClr val="0000CC"/>
                </a:solidFill>
              </a:rPr>
              <a:t>COLLATE</a:t>
            </a:r>
            <a:r>
              <a:rPr lang="en-US" sz="2000" dirty="0" smtClean="0"/>
              <a:t> latin1_danish_ci</a:t>
            </a:r>
            <a:r>
              <a:rPr lang="en-US" sz="2000" dirty="0" smtClean="0"/>
              <a:t>;                 </a:t>
            </a:r>
            <a:r>
              <a:rPr lang="en-US" sz="2000" b="1" dirty="0" smtClean="0">
                <a:solidFill>
                  <a:srgbClr val="0000CC"/>
                </a:solidFill>
              </a:rPr>
              <a:t>SHOW </a:t>
            </a:r>
            <a:r>
              <a:rPr lang="en-US" sz="2000" b="1" dirty="0" smtClean="0">
                <a:solidFill>
                  <a:srgbClr val="0000CC"/>
                </a:solidFill>
              </a:rPr>
              <a:t>CHARACTER SET;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DATABASE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/>
              <a:t>czech_slovak_names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CHARACTER </a:t>
            </a:r>
            <a:r>
              <a:rPr lang="en-US" sz="2000" b="1" dirty="0" smtClean="0">
                <a:solidFill>
                  <a:srgbClr val="0000CC"/>
                </a:solidFill>
              </a:rPr>
              <a:t>SET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= 'keybcs2' </a:t>
            </a:r>
            <a:r>
              <a:rPr lang="en-US" sz="2000" b="1" dirty="0" smtClean="0">
                <a:solidFill>
                  <a:srgbClr val="0000CC"/>
                </a:solidFill>
              </a:rPr>
              <a:t>COLLATE</a:t>
            </a:r>
            <a:r>
              <a:rPr lang="en-US" sz="2000" dirty="0" smtClean="0"/>
              <a:t> = 'keybcs2_bin';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ALTER </a:t>
            </a:r>
            <a:r>
              <a:rPr lang="en-US" sz="2000" b="1" dirty="0" smtClean="0">
                <a:solidFill>
                  <a:srgbClr val="0000CC"/>
                </a:solidFill>
              </a:rPr>
              <a:t>TABLE </a:t>
            </a:r>
            <a:r>
              <a:rPr lang="en-US" sz="2000" dirty="0" smtClean="0"/>
              <a:t>Tasks</a:t>
            </a: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CHARACTER </a:t>
            </a:r>
            <a:r>
              <a:rPr lang="en-US" sz="2000" b="1" dirty="0" smtClean="0">
                <a:solidFill>
                  <a:srgbClr val="0000CC"/>
                </a:solidFill>
              </a:rPr>
              <a:t>SET </a:t>
            </a:r>
            <a:r>
              <a:rPr lang="en-US" sz="2000" smtClean="0"/>
              <a:t>tis620</a:t>
            </a:r>
            <a:r>
              <a:rPr lang="en-US" sz="2000" b="1" smtClean="0">
                <a:solidFill>
                  <a:srgbClr val="0000CC"/>
                </a:solidFill>
              </a:rPr>
              <a:t> </a:t>
            </a:r>
            <a:r>
              <a:rPr lang="en-US" sz="2000" b="1" smtClean="0">
                <a:solidFill>
                  <a:srgbClr val="0000CC"/>
                </a:solidFill>
              </a:rPr>
              <a:t> COLLATE  </a:t>
            </a:r>
            <a:r>
              <a:rPr lang="en-US" sz="2000" dirty="0" smtClean="0"/>
              <a:t>tis620_thai_ci;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19200"/>
            <a:ext cx="11125200" cy="5218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23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proprietățile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atribut al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 (max.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4096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</a:t>
            </a:r>
            <a:r>
              <a:rPr sz="20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(data_type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spatial_type)</a:t>
            </a:r>
          </a:p>
          <a:p>
            <a:pPr marL="56134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acceptarea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respingerea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stocării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nule</a:t>
            </a:r>
          </a:p>
          <a:p>
            <a:pPr marL="561340" lvl="1" indent="-247650">
              <a:lnSpc>
                <a:spcPts val="1964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000" spc="-7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 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 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constantă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0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CURRENT_TIMESTAMP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sz="2000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completarea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automată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următoarea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secvență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(pentru</a:t>
            </a:r>
            <a:r>
              <a:rPr sz="2000" spc="-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0)</a:t>
            </a: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sz="2000" spc="-6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documentare (max.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1024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COLUMN_FORMAT: spațiu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fix (FIXED)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/dinamic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(DYNAMIC)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în funcție de tipul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dată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informației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respective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(DISK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discul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MEMORY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memorie,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implicit)</a:t>
            </a:r>
          </a:p>
          <a:p>
            <a:pPr marL="561340" lvl="1" indent="-247650">
              <a:lnSpc>
                <a:spcPts val="196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(CREATE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4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sz="2000" spc="-5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(se permit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(CHAR,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VARCHAR, BINARY, VARBINARY)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prefix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 prin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lungime</a:t>
            </a: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ASC</a:t>
            </a:r>
            <a:r>
              <a:rPr sz="2000" spc="-5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FULLTEXT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întreaga valoare,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căutări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text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(CHAR, VARCHAR, TEXT);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1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index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BTREE</a:t>
            </a:r>
            <a:r>
              <a:rPr sz="2000" spc="-5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HASH</a:t>
            </a:r>
          </a:p>
          <a:p>
            <a:pPr marL="561340" lvl="1" indent="-247650">
              <a:lnSpc>
                <a:spcPts val="198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 (ignorate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versiunea curentă)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589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8406" y="1219200"/>
            <a:ext cx="11983594" cy="4403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885" indent="-256540">
              <a:lnSpc>
                <a:spcPts val="223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cheia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3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unul 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câmpuri,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 NULL</a:t>
            </a:r>
            <a:r>
              <a:rPr sz="2000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specificat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explicit)</a:t>
            </a:r>
          </a:p>
          <a:p>
            <a:pPr marL="1150620" lvl="1" indent="-247650">
              <a:lnSpc>
                <a:spcPts val="191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indecși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indecși neunici – celelalte</a:t>
            </a:r>
            <a:r>
              <a:rPr sz="2000" spc="-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57885" indent="-256540">
              <a:lnSpc>
                <a:spcPts val="2150"/>
              </a:lnSpc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sz="20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cheia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</a:t>
            </a:r>
            <a:r>
              <a:rPr lang="en-US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/extern</a:t>
            </a:r>
            <a:r>
              <a:rPr lang="ro-MO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marR="5080" lvl="1" indent="-247650">
              <a:lnSpc>
                <a:spcPct val="80000"/>
              </a:lnSpc>
              <a:spcBef>
                <a:spcPts val="359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referință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copil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câmpuri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 același tip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aceea</a:t>
            </a:r>
            <a:r>
              <a:rPr lang="ro-MO" sz="2000" spc="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88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aibă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asociați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 unici pentru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scana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întreaga</a:t>
            </a:r>
            <a:r>
              <a:rPr sz="2000" spc="-2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multiplicități (1-1, 1-n,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m-n)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5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referențiale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copil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CASCADE</a:t>
            </a:r>
            <a:r>
              <a:rPr sz="20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propagarea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din tabela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copil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NULL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copil primesc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sunt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operații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părinte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RESTRICT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modificărilor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 ACTION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70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DEFAULT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neimplementată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versiunea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127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lang="en-US" b="1" spc="-156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143000"/>
            <a:ext cx="10439400" cy="488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005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 TABLE</a:t>
            </a:r>
            <a:r>
              <a:rPr sz="2000" b="1" spc="-6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modificarea structurii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7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5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45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tipului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45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constrângere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străină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14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redenumirea unui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6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implementare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r>
              <a:rPr sz="20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indent="-219710">
              <a:lnSpc>
                <a:spcPts val="1650"/>
              </a:lnSpc>
              <a:buClr>
                <a:srgbClr val="1CACE3"/>
              </a:buClr>
              <a:buFont typeface="Wingdings"/>
              <a:buChar char=""/>
              <a:tabLst>
                <a:tab pos="826135" algn="l"/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disponibile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tabelă până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transferul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indent="-219710">
              <a:lnSpc>
                <a:spcPts val="1595"/>
              </a:lnSpc>
              <a:buClr>
                <a:srgbClr val="1CACE3"/>
              </a:buClr>
              <a:buFont typeface="Wingdings"/>
              <a:buChar char=""/>
              <a:tabLst>
                <a:tab pos="826135" algn="l"/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scriere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amânate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implementarea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39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RENAME TABLE</a:t>
            </a:r>
            <a:r>
              <a:rPr sz="2000" b="1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uneia 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tabele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atomic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4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trebuie 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 triggere,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blocate sau tranzacții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desfășurare,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14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vizualizările, dar nu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păstrează drepturile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2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 TABLE</a:t>
            </a:r>
            <a:r>
              <a:rPr sz="2000" b="1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4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netemporare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39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sz="2000" spc="-5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tip de obiect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sz="2000" spc="-5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filtrarea rezultatelor (denumiri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anumit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șablon)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condiții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8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DESCRIBE</a:t>
            </a:r>
            <a:r>
              <a:rPr sz="20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sz="20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</a:t>
            </a:r>
            <a:r>
              <a:rPr sz="2000" b="1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(informații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despre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tabelei: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denumire,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index,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284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Alte </a:t>
            </a: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15" dirty="0">
                <a:solidFill>
                  <a:srgbClr val="FF0000"/>
                </a:solidFill>
              </a:rPr>
              <a:t>asupra</a:t>
            </a:r>
            <a:r>
              <a:rPr b="1" spc="-6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tabelelor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0"/>
            <a:ext cx="11089132" cy="43024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Arhitectura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2200" b="1" spc="4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niveluri</a:t>
            </a:r>
            <a:endParaRPr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mecanism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fizică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mod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conceptuală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 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(entități,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relații)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perspective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583C5"/>
              </a:buClr>
              <a:buFont typeface="Wingdings"/>
              <a:buChar char=""/>
            </a:pPr>
            <a:endParaRPr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Obiective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independența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fizică și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logică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minimă 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facilități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concurență utilizatori, performanțe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(regăsire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timpi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2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acces)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ridicat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integritatea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91414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Caracteristici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SGBD </a:t>
            </a:r>
            <a:r>
              <a:rPr b="1" spc="-15" dirty="0">
                <a:solidFill>
                  <a:srgbClr val="FF0000"/>
                </a:solidFill>
              </a:rPr>
              <a:t>(recapitulare) </a:t>
            </a:r>
            <a:r>
              <a:rPr b="1" spc="-5" dirty="0">
                <a:solidFill>
                  <a:srgbClr val="FF0000"/>
                </a:solidFill>
              </a:rPr>
              <a:t>-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48600" y="1600200"/>
            <a:ext cx="4159884" cy="3485519"/>
            <a:chOff x="1839722" y="3295138"/>
            <a:chExt cx="4159884" cy="3485519"/>
          </a:xfrm>
        </p:grpSpPr>
        <p:sp>
          <p:nvSpPr>
            <p:cNvPr id="8" name="object 3"/>
            <p:cNvSpPr txBox="1"/>
            <p:nvPr/>
          </p:nvSpPr>
          <p:spPr>
            <a:xfrm>
              <a:off x="2813303" y="3364229"/>
              <a:ext cx="91630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340">
                <a:lnSpc>
                  <a:spcPct val="100000"/>
                </a:lnSpc>
                <a:spcBef>
                  <a:spcPts val="305"/>
                </a:spcBef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1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4"/>
            <p:cNvSpPr txBox="1"/>
            <p:nvPr/>
          </p:nvSpPr>
          <p:spPr>
            <a:xfrm>
              <a:off x="3864863" y="4802886"/>
              <a:ext cx="916940" cy="4495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50800" rIns="0" bIns="0" rtlCol="0">
              <a:spAutoFit/>
            </a:bodyPr>
            <a:lstStyle/>
            <a:p>
              <a:pPr marL="246379" marR="209550" indent="-29209">
                <a:lnSpc>
                  <a:spcPts val="1380"/>
                </a:lnSpc>
                <a:spcBef>
                  <a:spcPts val="400"/>
                </a:spcBef>
              </a:pPr>
              <a:r>
                <a:rPr sz="1200" dirty="0">
                  <a:latin typeface="Times New Roman"/>
                  <a:cs typeface="Times New Roman"/>
                </a:rPr>
                <a:t>Sche</a:t>
              </a:r>
              <a:r>
                <a:rPr sz="1200" spc="-10" dirty="0">
                  <a:latin typeface="Times New Roman"/>
                  <a:cs typeface="Times New Roman"/>
                </a:rPr>
                <a:t>m</a:t>
              </a:r>
              <a:r>
                <a:rPr sz="1200" dirty="0">
                  <a:latin typeface="Times New Roman"/>
                  <a:cs typeface="Times New Roman"/>
                </a:rPr>
                <a:t>a  </a:t>
              </a:r>
              <a:r>
                <a:rPr sz="1200" spc="-5" dirty="0">
                  <a:latin typeface="Times New Roman"/>
                  <a:cs typeface="Times New Roman"/>
                </a:rPr>
                <a:t>internă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0" name="object 5"/>
            <p:cNvSpPr txBox="1"/>
            <p:nvPr/>
          </p:nvSpPr>
          <p:spPr>
            <a:xfrm>
              <a:off x="3750564" y="3993642"/>
              <a:ext cx="1187450" cy="4495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50165" rIns="0" bIns="0" rtlCol="0">
              <a:spAutoFit/>
            </a:bodyPr>
            <a:lstStyle/>
            <a:p>
              <a:pPr marL="229235" marR="221615" indent="123189">
                <a:lnSpc>
                  <a:spcPts val="1380"/>
                </a:lnSpc>
                <a:spcBef>
                  <a:spcPts val="395"/>
                </a:spcBef>
              </a:pPr>
              <a:r>
                <a:rPr sz="1200" spc="-5" dirty="0">
                  <a:latin typeface="Times New Roman"/>
                  <a:cs typeface="Times New Roman"/>
                </a:rPr>
                <a:t>Schema  conceptua</a:t>
              </a:r>
              <a:r>
                <a:rPr sz="1200" spc="5" dirty="0">
                  <a:latin typeface="Times New Roman"/>
                  <a:cs typeface="Times New Roman"/>
                </a:rPr>
                <a:t>l</a:t>
              </a:r>
              <a:r>
                <a:rPr sz="1200" dirty="0">
                  <a:latin typeface="Times New Roman"/>
                  <a:cs typeface="Times New Roman"/>
                </a:rPr>
                <a:t>ă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1" name="object 6"/>
            <p:cNvSpPr txBox="1"/>
            <p:nvPr/>
          </p:nvSpPr>
          <p:spPr>
            <a:xfrm>
              <a:off x="5083301" y="3364229"/>
              <a:ext cx="91630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975">
                <a:lnSpc>
                  <a:spcPct val="100000"/>
                </a:lnSpc>
                <a:spcBef>
                  <a:spcPts val="305"/>
                </a:spcBef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2" name="object 7"/>
            <p:cNvSpPr/>
            <p:nvPr/>
          </p:nvSpPr>
          <p:spPr>
            <a:xfrm>
              <a:off x="3920490" y="5521452"/>
              <a:ext cx="802005" cy="1259205"/>
            </a:xfrm>
            <a:custGeom>
              <a:avLst/>
              <a:gdLst/>
              <a:ahLst/>
              <a:cxnLst/>
              <a:rect l="l" t="t" r="r" b="b"/>
              <a:pathLst>
                <a:path w="802004" h="1259204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0" y="1106423"/>
                  </a:lnTo>
                  <a:lnTo>
                    <a:pt x="20397" y="1154753"/>
                  </a:lnTo>
                  <a:lnTo>
                    <a:pt x="77224" y="1196608"/>
                  </a:lnTo>
                  <a:lnTo>
                    <a:pt x="117252" y="1214342"/>
                  </a:lnTo>
                  <a:lnTo>
                    <a:pt x="163933" y="1229538"/>
                  </a:lnTo>
                  <a:lnTo>
                    <a:pt x="216448" y="1241891"/>
                  </a:lnTo>
                  <a:lnTo>
                    <a:pt x="273978" y="1251094"/>
                  </a:lnTo>
                  <a:lnTo>
                    <a:pt x="335705" y="1256840"/>
                  </a:lnTo>
                  <a:lnTo>
                    <a:pt x="400811" y="1258823"/>
                  </a:lnTo>
                  <a:lnTo>
                    <a:pt x="465732" y="1256840"/>
                  </a:lnTo>
                  <a:lnTo>
                    <a:pt x="527352" y="1251094"/>
                  </a:lnTo>
                  <a:lnTo>
                    <a:pt x="584839" y="1241891"/>
                  </a:lnTo>
                  <a:lnTo>
                    <a:pt x="637360" y="1229538"/>
                  </a:lnTo>
                  <a:lnTo>
                    <a:pt x="684085" y="1214342"/>
                  </a:lnTo>
                  <a:lnTo>
                    <a:pt x="724180" y="1196608"/>
                  </a:lnTo>
                  <a:lnTo>
                    <a:pt x="756813" y="1176642"/>
                  </a:lnTo>
                  <a:lnTo>
                    <a:pt x="796367" y="1131244"/>
                  </a:lnTo>
                  <a:lnTo>
                    <a:pt x="801623" y="1106423"/>
                  </a:lnTo>
                  <a:lnTo>
                    <a:pt x="801623" y="152400"/>
                  </a:lnTo>
                  <a:lnTo>
                    <a:pt x="781153" y="10407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 txBox="1"/>
            <p:nvPr/>
          </p:nvSpPr>
          <p:spPr>
            <a:xfrm>
              <a:off x="3864863" y="3364229"/>
              <a:ext cx="118808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975">
                <a:lnSpc>
                  <a:spcPct val="100000"/>
                </a:lnSpc>
                <a:spcBef>
                  <a:spcPts val="305"/>
                </a:spcBef>
                <a:tabLst>
                  <a:tab pos="935990" algn="l"/>
                  <a:tab pos="1174750" algn="l"/>
                </a:tabLst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10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2	</a:t>
              </a:r>
              <a:r>
                <a:rPr sz="1200" u="dash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4" name="object 9"/>
            <p:cNvSpPr/>
            <p:nvPr/>
          </p:nvSpPr>
          <p:spPr>
            <a:xfrm>
              <a:off x="3920490" y="5521452"/>
              <a:ext cx="802005" cy="304800"/>
            </a:xfrm>
            <a:custGeom>
              <a:avLst/>
              <a:gdLst/>
              <a:ahLst/>
              <a:cxnLst/>
              <a:rect l="l" t="t" r="r" b="b"/>
              <a:pathLst>
                <a:path w="802004" h="304800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5235" y="177035"/>
                  </a:lnTo>
                  <a:lnTo>
                    <a:pt x="44666" y="222283"/>
                  </a:lnTo>
                  <a:lnTo>
                    <a:pt x="77224" y="242255"/>
                  </a:lnTo>
                  <a:lnTo>
                    <a:pt x="117252" y="260032"/>
                  </a:lnTo>
                  <a:lnTo>
                    <a:pt x="163933" y="275295"/>
                  </a:lnTo>
                  <a:lnTo>
                    <a:pt x="216448" y="287723"/>
                  </a:lnTo>
                  <a:lnTo>
                    <a:pt x="273978" y="296997"/>
                  </a:lnTo>
                  <a:lnTo>
                    <a:pt x="335705" y="302795"/>
                  </a:lnTo>
                  <a:lnTo>
                    <a:pt x="400811" y="304800"/>
                  </a:lnTo>
                  <a:lnTo>
                    <a:pt x="465732" y="302795"/>
                  </a:lnTo>
                  <a:lnTo>
                    <a:pt x="527352" y="296997"/>
                  </a:lnTo>
                  <a:lnTo>
                    <a:pt x="584839" y="287723"/>
                  </a:lnTo>
                  <a:lnTo>
                    <a:pt x="637360" y="275295"/>
                  </a:lnTo>
                  <a:lnTo>
                    <a:pt x="684085" y="260032"/>
                  </a:lnTo>
                  <a:lnTo>
                    <a:pt x="724180" y="242255"/>
                  </a:lnTo>
                  <a:lnTo>
                    <a:pt x="756813" y="222283"/>
                  </a:lnTo>
                  <a:lnTo>
                    <a:pt x="796367" y="177035"/>
                  </a:lnTo>
                  <a:lnTo>
                    <a:pt x="801623" y="152400"/>
                  </a:lnTo>
                  <a:lnTo>
                    <a:pt x="796367" y="127579"/>
                  </a:lnTo>
                  <a:lnTo>
                    <a:pt x="756813" y="8218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3920490" y="5521452"/>
              <a:ext cx="802005" cy="1259205"/>
            </a:xfrm>
            <a:custGeom>
              <a:avLst/>
              <a:gdLst/>
              <a:ahLst/>
              <a:cxnLst/>
              <a:rect l="l" t="t" r="r" b="b"/>
              <a:pathLst>
                <a:path w="802004" h="1259204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0" y="1106423"/>
                  </a:lnTo>
                  <a:lnTo>
                    <a:pt x="20397" y="1154753"/>
                  </a:lnTo>
                  <a:lnTo>
                    <a:pt x="77224" y="1196608"/>
                  </a:lnTo>
                  <a:lnTo>
                    <a:pt x="117252" y="1214342"/>
                  </a:lnTo>
                  <a:lnTo>
                    <a:pt x="163933" y="1229538"/>
                  </a:lnTo>
                  <a:lnTo>
                    <a:pt x="216448" y="1241891"/>
                  </a:lnTo>
                  <a:lnTo>
                    <a:pt x="273978" y="1251094"/>
                  </a:lnTo>
                  <a:lnTo>
                    <a:pt x="335705" y="1256840"/>
                  </a:lnTo>
                  <a:lnTo>
                    <a:pt x="400811" y="1258823"/>
                  </a:lnTo>
                  <a:lnTo>
                    <a:pt x="465732" y="1256840"/>
                  </a:lnTo>
                  <a:lnTo>
                    <a:pt x="527352" y="1251094"/>
                  </a:lnTo>
                  <a:lnTo>
                    <a:pt x="584839" y="1241891"/>
                  </a:lnTo>
                  <a:lnTo>
                    <a:pt x="637360" y="1229538"/>
                  </a:lnTo>
                  <a:lnTo>
                    <a:pt x="684085" y="1214342"/>
                  </a:lnTo>
                  <a:lnTo>
                    <a:pt x="724180" y="1196608"/>
                  </a:lnTo>
                  <a:lnTo>
                    <a:pt x="756813" y="1176642"/>
                  </a:lnTo>
                  <a:lnTo>
                    <a:pt x="796367" y="1131244"/>
                  </a:lnTo>
                  <a:lnTo>
                    <a:pt x="801623" y="1106423"/>
                  </a:lnTo>
                  <a:lnTo>
                    <a:pt x="801623" y="152400"/>
                  </a:lnTo>
                  <a:lnTo>
                    <a:pt x="781153" y="10407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3920490" y="5673852"/>
              <a:ext cx="802005" cy="152400"/>
            </a:xfrm>
            <a:custGeom>
              <a:avLst/>
              <a:gdLst/>
              <a:ahLst/>
              <a:cxnLst/>
              <a:rect l="l" t="t" r="r" b="b"/>
              <a:pathLst>
                <a:path w="802004" h="152400">
                  <a:moveTo>
                    <a:pt x="0" y="0"/>
                  </a:moveTo>
                  <a:lnTo>
                    <a:pt x="20397" y="48036"/>
                  </a:lnTo>
                  <a:lnTo>
                    <a:pt x="77224" y="89855"/>
                  </a:lnTo>
                  <a:lnTo>
                    <a:pt x="117252" y="107632"/>
                  </a:lnTo>
                  <a:lnTo>
                    <a:pt x="163933" y="122895"/>
                  </a:lnTo>
                  <a:lnTo>
                    <a:pt x="216448" y="135323"/>
                  </a:lnTo>
                  <a:lnTo>
                    <a:pt x="273978" y="144597"/>
                  </a:lnTo>
                  <a:lnTo>
                    <a:pt x="335705" y="150395"/>
                  </a:lnTo>
                  <a:lnTo>
                    <a:pt x="400811" y="152400"/>
                  </a:lnTo>
                  <a:lnTo>
                    <a:pt x="465732" y="150395"/>
                  </a:lnTo>
                  <a:lnTo>
                    <a:pt x="527352" y="144597"/>
                  </a:lnTo>
                  <a:lnTo>
                    <a:pt x="584839" y="135323"/>
                  </a:lnTo>
                  <a:lnTo>
                    <a:pt x="637360" y="122895"/>
                  </a:lnTo>
                  <a:lnTo>
                    <a:pt x="684085" y="107632"/>
                  </a:lnTo>
                  <a:lnTo>
                    <a:pt x="724180" y="89855"/>
                  </a:lnTo>
                  <a:lnTo>
                    <a:pt x="756813" y="69883"/>
                  </a:lnTo>
                  <a:lnTo>
                    <a:pt x="796367" y="24635"/>
                  </a:lnTo>
                  <a:lnTo>
                    <a:pt x="8016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 txBox="1"/>
            <p:nvPr/>
          </p:nvSpPr>
          <p:spPr>
            <a:xfrm>
              <a:off x="1839722" y="3295138"/>
              <a:ext cx="4838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extern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3698747" y="3633978"/>
              <a:ext cx="172720" cy="360045"/>
            </a:xfrm>
            <a:custGeom>
              <a:avLst/>
              <a:gdLst/>
              <a:ahLst/>
              <a:cxnLst/>
              <a:rect l="l" t="t" r="r" b="b"/>
              <a:pathLst>
                <a:path w="172720" h="360045">
                  <a:moveTo>
                    <a:pt x="0" y="0"/>
                  </a:moveTo>
                  <a:lnTo>
                    <a:pt x="172212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4307585" y="3633978"/>
              <a:ext cx="1270" cy="360045"/>
            </a:xfrm>
            <a:custGeom>
              <a:avLst/>
              <a:gdLst/>
              <a:ahLst/>
              <a:cxnLst/>
              <a:rect l="l" t="t" r="r" b="b"/>
              <a:pathLst>
                <a:path w="1270" h="360045">
                  <a:moveTo>
                    <a:pt x="0" y="0"/>
                  </a:moveTo>
                  <a:lnTo>
                    <a:pt x="762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4751070" y="3633978"/>
              <a:ext cx="344170" cy="360045"/>
            </a:xfrm>
            <a:custGeom>
              <a:avLst/>
              <a:gdLst/>
              <a:ahLst/>
              <a:cxnLst/>
              <a:rect l="l" t="t" r="r" b="b"/>
              <a:pathLst>
                <a:path w="344170" h="360045">
                  <a:moveTo>
                    <a:pt x="343661" y="0"/>
                  </a:moveTo>
                  <a:lnTo>
                    <a:pt x="0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4307585" y="4443222"/>
              <a:ext cx="1270" cy="360045"/>
            </a:xfrm>
            <a:custGeom>
              <a:avLst/>
              <a:gdLst/>
              <a:ahLst/>
              <a:cxnLst/>
              <a:rect l="l" t="t" r="r" b="b"/>
              <a:pathLst>
                <a:path w="1270" h="360045">
                  <a:moveTo>
                    <a:pt x="0" y="0"/>
                  </a:moveTo>
                  <a:lnTo>
                    <a:pt x="762" y="35966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4307585" y="5252466"/>
              <a:ext cx="1270" cy="269875"/>
            </a:xfrm>
            <a:custGeom>
              <a:avLst/>
              <a:gdLst/>
              <a:ahLst/>
              <a:cxnLst/>
              <a:rect l="l" t="t" r="r" b="b"/>
              <a:pathLst>
                <a:path w="1270" h="269875">
                  <a:moveTo>
                    <a:pt x="0" y="0"/>
                  </a:moveTo>
                  <a:lnTo>
                    <a:pt x="762" y="26974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 txBox="1"/>
            <p:nvPr/>
          </p:nvSpPr>
          <p:spPr>
            <a:xfrm>
              <a:off x="5050790" y="6085582"/>
              <a:ext cx="8045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Baza de</a:t>
              </a:r>
              <a:r>
                <a:rPr sz="1200" spc="-8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date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4" name="object 19"/>
            <p:cNvSpPr txBox="1"/>
            <p:nvPr/>
          </p:nvSpPr>
          <p:spPr>
            <a:xfrm>
              <a:off x="1894585" y="5903464"/>
              <a:ext cx="931544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spc="-5" dirty="0">
                  <a:latin typeface="Times New Roman"/>
                  <a:cs typeface="Times New Roman"/>
                </a:rPr>
                <a:t>Organizarea  fizică </a:t>
              </a:r>
              <a:r>
                <a:rPr sz="1200" dirty="0">
                  <a:latin typeface="Times New Roman"/>
                  <a:cs typeface="Times New Roman"/>
                </a:rPr>
                <a:t>a</a:t>
              </a:r>
              <a:r>
                <a:rPr sz="1200" spc="-70" dirty="0"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latin typeface="Times New Roman"/>
                  <a:cs typeface="Times New Roman"/>
                </a:rPr>
                <a:t>datelor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5" name="object 20"/>
            <p:cNvSpPr txBox="1"/>
            <p:nvPr/>
          </p:nvSpPr>
          <p:spPr>
            <a:xfrm>
              <a:off x="1839722" y="4733794"/>
              <a:ext cx="4838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</a:t>
              </a:r>
              <a:r>
                <a:rPr sz="1200" spc="-5" dirty="0">
                  <a:latin typeface="Times New Roman"/>
                  <a:cs typeface="Times New Roman"/>
                </a:rPr>
                <a:t>intern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6" name="object 21"/>
            <p:cNvSpPr txBox="1"/>
            <p:nvPr/>
          </p:nvSpPr>
          <p:spPr>
            <a:xfrm>
              <a:off x="1839722" y="4014466"/>
              <a:ext cx="6870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conceptual</a:t>
              </a:r>
              <a:endParaRPr sz="12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220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E</a:t>
            </a:r>
            <a:r>
              <a:rPr b="1" spc="-114" dirty="0">
                <a:solidFill>
                  <a:srgbClr val="FF0000"/>
                </a:solidFill>
              </a:rPr>
              <a:t>x</a:t>
            </a:r>
            <a:r>
              <a:rPr b="1" spc="-5" dirty="0">
                <a:solidFill>
                  <a:srgbClr val="FF0000"/>
                </a:solidFill>
              </a:rPr>
              <a:t>emplu</a:t>
            </a:r>
          </a:p>
        </p:txBody>
      </p:sp>
      <p:sp>
        <p:nvSpPr>
          <p:cNvPr id="6" name="object 6"/>
          <p:cNvSpPr/>
          <p:nvPr/>
        </p:nvSpPr>
        <p:spPr>
          <a:xfrm>
            <a:off x="381000" y="914400"/>
            <a:ext cx="11582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76400"/>
            <a:ext cx="5455285" cy="13150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9730" marR="145415" indent="-367665">
              <a:lnSpc>
                <a:spcPct val="100800"/>
              </a:lnSpc>
              <a:spcBef>
                <a:spcPts val="85"/>
              </a:spcBef>
            </a:pPr>
            <a:r>
              <a:rPr sz="1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DELAYED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HIGH_PRIORITY] [IGNORE] 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[INTO]</a:t>
            </a:r>
            <a:r>
              <a:rPr sz="1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</a:t>
            </a:r>
          </a:p>
          <a:p>
            <a:pPr marL="37973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[(column_name,...)]</a:t>
            </a:r>
          </a:p>
          <a:p>
            <a:pPr marL="379730" marR="5080">
              <a:lnSpc>
                <a:spcPct val="100800"/>
              </a:lnSpc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{VALUES | VALUE} ({expression | DEFAULT},...),(...),...  [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L="564515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L="748665">
              <a:lnSpc>
                <a:spcPct val="100000"/>
              </a:lnSpc>
              <a:spcBef>
                <a:spcPts val="15"/>
              </a:spcBef>
            </a:pP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1532" y="3569170"/>
            <a:ext cx="914400" cy="19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</a:t>
            </a:r>
            <a:endParaRPr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3581400"/>
            <a:ext cx="448246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9730" marR="5080" indent="-367665">
              <a:lnSpc>
                <a:spcPct val="100800"/>
              </a:lnSpc>
              <a:spcBef>
                <a:spcPts val="85"/>
              </a:spcBef>
            </a:pPr>
            <a:r>
              <a:rPr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HIGH_PRIORITY] 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[INTO]</a:t>
            </a:r>
            <a:r>
              <a:rPr sz="1200" b="1" spc="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table_name</a:t>
            </a:r>
          </a:p>
          <a:p>
            <a:pPr marL="379730" marR="137795">
              <a:lnSpc>
                <a:spcPct val="100800"/>
              </a:lnSpc>
            </a:pP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SET column_name={expression | DEFAULT}, ...  [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R="1321435" algn="ctr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R="32384" algn="ctr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3200" y="4953000"/>
            <a:ext cx="439293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HIGH_PRIORITY]</a:t>
            </a:r>
            <a:r>
              <a:rPr sz="1200" b="1" spc="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[IGNORE]</a:t>
            </a:r>
            <a:endParaRPr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79730" marR="2256155">
              <a:lnSpc>
                <a:spcPct val="100899"/>
              </a:lnSpc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[INTO] table_name 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e,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  SELECT ...</a:t>
            </a: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R="1231265"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L="48895" algn="ctr">
              <a:lnSpc>
                <a:spcPct val="100000"/>
              </a:lnSpc>
              <a:spcBef>
                <a:spcPts val="15"/>
              </a:spcBef>
            </a:pP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119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b="1" spc="-5" dirty="0">
                <a:solidFill>
                  <a:srgbClr val="FF0000"/>
                </a:solidFill>
              </a:rPr>
              <a:t>/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b="1" spc="-15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DATA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1125835" cy="393312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corespondență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1-1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coloanelor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nu se specifică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coloanelor,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precizate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</a:t>
            </a:r>
            <a:r>
              <a:rPr sz="20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2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pentru fiecare câmp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dorește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fi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200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atributului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(sau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deloc)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26670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INTO table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VALUES();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28625" indent="-256540">
              <a:lnSpc>
                <a:spcPts val="2540"/>
              </a:lnSpc>
              <a:spcBef>
                <a:spcPts val="57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introduse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expresii (calculate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coloanele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anterioare,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excepția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celor de tip AUTO_INCREMENT), cu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3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introduse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simultan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(separate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proveni dintr-o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 SELECT</a:t>
            </a:r>
            <a:r>
              <a:rPr sz="22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(numărul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074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</a:rPr>
              <a:t>Instrucțiunea </a:t>
            </a:r>
            <a:r>
              <a:rPr sz="3600" b="1" dirty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sz="3600" b="1" dirty="0">
                <a:solidFill>
                  <a:srgbClr val="FF0000"/>
                </a:solidFill>
              </a:rPr>
              <a:t>/ </a:t>
            </a:r>
            <a:r>
              <a:rPr sz="3600" b="1" spc="-5" dirty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sz="3600" b="1" spc="-144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</a:t>
            </a:r>
            <a:r>
              <a:rPr lang="en-US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3600" b="1" spc="-30" dirty="0" smtClean="0">
                <a:solidFill>
                  <a:srgbClr val="FF0000"/>
                </a:solidFill>
              </a:rPr>
              <a:t>(</a:t>
            </a:r>
            <a:r>
              <a:rPr lang="en-US" sz="3600" b="1" spc="-30" dirty="0" err="1" smtClean="0">
                <a:solidFill>
                  <a:srgbClr val="FF0000"/>
                </a:solidFill>
              </a:rPr>
              <a:t>continuare</a:t>
            </a:r>
            <a:r>
              <a:rPr sz="3600" b="1" spc="-30" dirty="0" smtClean="0">
                <a:solidFill>
                  <a:srgbClr val="FF0000"/>
                </a:solidFill>
              </a:rPr>
              <a:t>)</a:t>
            </a:r>
            <a:endParaRPr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797" y="1905000"/>
            <a:ext cx="11911203" cy="422718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076325" lvl="1" indent="-247650">
              <a:lnSpc>
                <a:spcPct val="103499"/>
              </a:lnSpc>
              <a:spcBef>
                <a:spcPts val="1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DELAYED</a:t>
            </a:r>
            <a:r>
              <a:rPr sz="2000"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non-blocantă: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sunt 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tampon,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fiind 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 de citire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</a:t>
            </a:r>
            <a:r>
              <a:rPr sz="2000" spc="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ts val="2150"/>
              </a:lnSpc>
              <a:spcBef>
                <a:spcPts val="235"/>
              </a:spcBef>
              <a:buFont typeface="+mj-lt"/>
              <a:buAutoNum type="arabicPeriod"/>
            </a:pPr>
            <a:r>
              <a:rPr sz="18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ignorată</a:t>
            </a:r>
            <a:r>
              <a:rPr sz="18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o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sz="1800" spc="-9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când se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69669" indent="-342900">
              <a:lnSpc>
                <a:spcPts val="2150"/>
              </a:lnSpc>
            </a:pPr>
            <a:r>
              <a:rPr lang="ro-MO" sz="18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8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blocantă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așteaptă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320675" lvl="1" indent="-247650">
              <a:lnSpc>
                <a:spcPct val="103499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</a:t>
            </a:r>
            <a:r>
              <a:rPr sz="2000" b="1" spc="-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prioritate mare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 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înaintea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desfășurare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spc="-6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erorile produse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semnalate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atare,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continuându-se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producerii unor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incidente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010919" lvl="1" indent="-247650">
              <a:lnSpc>
                <a:spcPct val="100000"/>
              </a:lnSpc>
              <a:spcBef>
                <a:spcPts val="21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DUPLICATE KEY UPDATE</a:t>
            </a:r>
            <a:r>
              <a:rPr sz="2000"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actualizată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viola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PRIMARY KEY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1198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201400" cy="5280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LOAD DATA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încărcarea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b="1" spc="-3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fișier,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o </a:t>
            </a:r>
            <a:r>
              <a:rPr sz="2000" b="1" spc="-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viteză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foarte</a:t>
            </a:r>
            <a:r>
              <a:rPr sz="2000" b="1" spc="2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mare</a:t>
            </a:r>
            <a:endParaRPr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39420" marR="2882900" indent="-427355">
              <a:lnSpc>
                <a:spcPct val="117900"/>
              </a:lnSpc>
              <a:spcBef>
                <a:spcPts val="204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[LOW_PRIORITY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CONCURRENT]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[LOCAL]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INFILE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'file_name'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[REPLACE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285865">
              <a:lnSpc>
                <a:spcPct val="117900"/>
              </a:lnSpc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TABLE table_name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[CHARACTER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charset_name]  [{FIELDS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COLUMNS}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64869" marR="5329555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[TERMINATED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'string']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[[OPTIONALLY]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ENCLOSED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'char']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[ESCAPED 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'char']]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STARTING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'string']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073140" indent="424815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[TERMINATED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'string']]  [IGNORE number {LINES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ROWS}]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64769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[(column_name_or_user_var,...)]  [SET column_name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expression,...]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74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828800"/>
            <a:ext cx="11734800" cy="39247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32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 respectă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același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suportate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ucs2, utf16, utf16le,</a:t>
            </a:r>
            <a:r>
              <a:rPr sz="20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utf32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blocantă, comportament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identic INSERT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CONCURRENT</a:t>
            </a:r>
            <a:r>
              <a:rPr sz="2000" b="1" spc="-6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altor fire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sz="2000" b="1" spc="-6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fișierul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citit 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client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pe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discul local și transmis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către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(operație lentă)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semnalate după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încheierea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această clauză fișierul trebuie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sz="2000" spc="1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1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REPLACE</a:t>
            </a:r>
            <a:r>
              <a:rPr sz="2000"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violării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constrângerilor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sz="2000"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TERMINATED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ENCLOSED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ESCAPED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STARTING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omiterea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rânduri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începutul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fișierului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fișier 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corespundă structurii tabelelor sau atributelor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2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lipsesc 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implicite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(0 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șirul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vid)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suplimentare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3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variabile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(prefixate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@) care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ulterior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0589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00200"/>
            <a:ext cx="10668000" cy="458779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375"/>
              </a:spcBef>
              <a:buFont typeface="Calibri"/>
              <a:buAutoNum type="arabicPeriod"/>
              <a:tabLst>
                <a:tab pos="18796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[LOW_PRIORITY] [IGNORE]</a:t>
            </a:r>
            <a:r>
              <a:rPr sz="2000" b="1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009775">
              <a:lnSpc>
                <a:spcPts val="198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column_name1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={expression1|DEFAULT} [,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column_name2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={expression2|DEFAULT}] ...  [WHERE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8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[ORDER BY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[LIMIT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row_count]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87960" indent="-175260">
              <a:lnSpc>
                <a:spcPct val="100000"/>
              </a:lnSpc>
              <a:buFont typeface="Calibri"/>
              <a:buAutoNum type="arabicPeriod" startAt="2"/>
              <a:tabLst>
                <a:tab pos="18796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[LOW_PRIORITY] [IGNORE]</a:t>
            </a:r>
            <a:r>
              <a:rPr sz="2000" b="1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table_references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009775">
              <a:lnSpc>
                <a:spcPts val="198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column_name1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={expression1|DEFAULT} [,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column_name2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={expression2|DEFAULT}] ...  [WHERE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4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amână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execuția operației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în 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spcBef>
                <a:spcPts val="22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5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continuă execuția operației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și 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lang="pt-BR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actualizarea atributelor </a:t>
            </a:r>
            <a:r>
              <a:rPr lang="pt-BR"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dintr-o</a:t>
            </a:r>
            <a:r>
              <a:rPr lang="pt-BR" sz="2000" spc="8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2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6703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UPDATE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19200"/>
            <a:ext cx="10591800" cy="4694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000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130"/>
              </a:spcBef>
              <a:buFont typeface="+mj-lt"/>
              <a:buAutoNum type="arabicPeriod"/>
            </a:pP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modificate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sz="2000" spc="-46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atribuite (expresie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spc="-5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filtrează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schimbate 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cauză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130"/>
              </a:spcBef>
            </a:pPr>
            <a:r>
              <a:rPr lang="ro-MO" sz="2000" spc="-49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1.  .                                       </a:t>
            </a:r>
            <a:r>
              <a:rPr sz="2000" spc="-49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operatori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logici, 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comparație,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aritmetice, pe biți; 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folosi subinterogări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modificată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44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lipsește 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aplică pentru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înregistrările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ts val="206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BY</a:t>
            </a:r>
            <a:r>
              <a:rPr sz="2000" b="1" spc="-4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ordinea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actualizate înregistrările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(ASC,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DESC),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sz="2000" b="1" spc="-4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stabilește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 condițiile după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termină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sz="20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afectate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actualizarea atributelor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simultan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</a:t>
            </a:r>
            <a:r>
              <a:rPr sz="2000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sz="20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BY,</a:t>
            </a:r>
            <a:r>
              <a:rPr sz="20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sz="2000" b="1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sz="2000" spc="-5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tabele 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inclusă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endParaRPr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5"/>
              </a:spcBef>
            </a:pP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WHERE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UPDATE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b="1" spc="-1575" dirty="0" smtClean="0">
                <a:solidFill>
                  <a:srgbClr val="FF0000"/>
                </a:solidFill>
                <a:latin typeface="Courier New"/>
                <a:cs typeface="Courier New"/>
              </a:rPr>
              <a:t>(  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50559"/>
            <a:ext cx="11887200" cy="5830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price = price*1.1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b="1" dirty="0" err="1" smtClean="0"/>
              <a:t>product_id</a:t>
            </a:r>
            <a:r>
              <a:rPr lang="en-US" b="1" dirty="0" smtClean="0"/>
              <a:t>=3</a:t>
            </a:r>
            <a:r>
              <a:rPr lang="en-US" dirty="0" smtClean="0"/>
              <a:t>; </a:t>
            </a:r>
            <a:r>
              <a:rPr lang="ro-MO" b="1" dirty="0" smtClean="0"/>
              <a:t>Ex</a:t>
            </a:r>
            <a:r>
              <a:rPr lang="en-US" b="1" dirty="0" smtClean="0"/>
              <a:t>.</a:t>
            </a:r>
            <a:r>
              <a:rPr lang="ro-MO" b="1" dirty="0" smtClean="0"/>
              <a:t>2</a:t>
            </a:r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amount = amount+22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err="1" smtClean="0"/>
              <a:t>product_id</a:t>
            </a:r>
            <a:r>
              <a:rPr lang="en-US" dirty="0" smtClean="0"/>
              <a:t> IN (SELECT id FROM </a:t>
            </a:r>
            <a:r>
              <a:rPr lang="en-US" dirty="0" err="1" smtClean="0"/>
              <a:t>m_product</a:t>
            </a:r>
            <a:r>
              <a:rPr lang="en-US" dirty="0" smtClean="0"/>
              <a:t> WHERE title LIKE "</a:t>
            </a:r>
            <a:r>
              <a:rPr lang="en-US" dirty="0" err="1" smtClean="0"/>
              <a:t>Масло</a:t>
            </a:r>
            <a:r>
              <a:rPr lang="en-US" dirty="0" smtClean="0"/>
              <a:t>%"); </a:t>
            </a:r>
            <a:r>
              <a:rPr lang="ro-MO" b="1" dirty="0" smtClean="0"/>
              <a:t>Ex</a:t>
            </a:r>
            <a:r>
              <a:rPr lang="en-US" b="1" dirty="0" smtClean="0"/>
              <a:t>.</a:t>
            </a:r>
            <a:r>
              <a:rPr lang="ro-MO" b="1" dirty="0" smtClean="0"/>
              <a:t>3</a:t>
            </a:r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m_outcome</a:t>
            </a:r>
            <a:r>
              <a:rPr lang="en-US" b="1" dirty="0" smtClean="0">
                <a:solidFill>
                  <a:srgbClr val="0000CC"/>
                </a:solidFill>
              </a:rPr>
              <a:t> SET price = price*0.98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err="1" smtClean="0"/>
              <a:t>product_id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(SELECT a.id FROM </a:t>
            </a:r>
            <a:r>
              <a:rPr lang="en-US" dirty="0" err="1" smtClean="0"/>
              <a:t>m_product</a:t>
            </a:r>
            <a:r>
              <a:rPr lang="en-US" dirty="0" smtClean="0"/>
              <a:t> a INNER JOIN </a:t>
            </a:r>
            <a:r>
              <a:rPr lang="en-US" dirty="0" err="1" smtClean="0"/>
              <a:t>m_supplier</a:t>
            </a:r>
            <a:r>
              <a:rPr lang="en-US" dirty="0" smtClean="0"/>
              <a:t> b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a.supplier_id</a:t>
            </a:r>
            <a:r>
              <a:rPr lang="en-US" dirty="0" smtClean="0"/>
              <a:t>=b.id WHERE </a:t>
            </a:r>
            <a:r>
              <a:rPr lang="en-US" dirty="0" err="1" smtClean="0"/>
              <a:t>b.title</a:t>
            </a:r>
            <a:r>
              <a:rPr lang="en-US" dirty="0" smtClean="0"/>
              <a:t>='ООО "</a:t>
            </a:r>
            <a:r>
              <a:rPr lang="en-US" dirty="0" err="1" smtClean="0"/>
              <a:t>Сладкое</a:t>
            </a:r>
            <a:r>
              <a:rPr lang="en-US" dirty="0" smtClean="0"/>
              <a:t>"'); </a:t>
            </a:r>
            <a:r>
              <a:rPr lang="ro-MO" b="1" dirty="0" smtClean="0"/>
              <a:t>Ex</a:t>
            </a:r>
            <a:r>
              <a:rPr lang="ru-RU" b="1" dirty="0" smtClean="0"/>
              <a:t>.</a:t>
            </a:r>
            <a:r>
              <a:rPr lang="ro-MO" b="1" dirty="0" smtClean="0"/>
              <a:t>4</a:t>
            </a:r>
            <a:r>
              <a:rPr lang="en-US" dirty="0" smtClean="0"/>
              <a:t> </a:t>
            </a:r>
          </a:p>
          <a:p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10% </a:t>
            </a:r>
            <a:r>
              <a:rPr lang="ro-MO" dirty="0" smtClean="0"/>
              <a:t>preturile la bunurile de categoria</a:t>
            </a:r>
            <a:r>
              <a:rPr lang="en-US" dirty="0" smtClean="0"/>
              <a:t> 1;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20% </a:t>
            </a:r>
            <a:r>
              <a:rPr lang="ro-MO" dirty="0" smtClean="0"/>
              <a:t>preturile la bunurile de categoria </a:t>
            </a:r>
            <a:r>
              <a:rPr lang="en-US" dirty="0" smtClean="0"/>
              <a:t>2;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17% </a:t>
            </a:r>
            <a:r>
              <a:rPr lang="ro-MO" dirty="0" smtClean="0"/>
              <a:t>preturile la bunurile de categoria </a:t>
            </a:r>
            <a:r>
              <a:rPr lang="en-US" dirty="0" smtClean="0"/>
              <a:t>3.</a:t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INNER JOIN </a:t>
            </a:r>
            <a:r>
              <a:rPr lang="en-US" dirty="0" err="1" smtClean="0"/>
              <a:t>m_product</a:t>
            </a:r>
            <a:r>
              <a:rPr lang="en-US" dirty="0" smtClean="0"/>
              <a:t> b ON </a:t>
            </a:r>
            <a:r>
              <a:rPr lang="en-US" dirty="0" err="1" smtClean="0"/>
              <a:t>a.product_id</a:t>
            </a:r>
            <a:r>
              <a:rPr lang="en-US" dirty="0" smtClean="0"/>
              <a:t> = b.id </a:t>
            </a:r>
            <a:br>
              <a:rPr lang="en-US" dirty="0" smtClean="0"/>
            </a:br>
            <a:r>
              <a:rPr lang="en-US" dirty="0" smtClean="0"/>
              <a:t>INNER JOIN </a:t>
            </a:r>
            <a:r>
              <a:rPr lang="en-US" dirty="0" err="1" smtClean="0"/>
              <a:t>m_category</a:t>
            </a:r>
            <a:r>
              <a:rPr lang="en-US" dirty="0" smtClean="0"/>
              <a:t> c ON </a:t>
            </a:r>
            <a:r>
              <a:rPr lang="en-US" dirty="0" err="1" smtClean="0"/>
              <a:t>b.ctgry_id</a:t>
            </a:r>
            <a:r>
              <a:rPr lang="en-US" dirty="0" smtClean="0"/>
              <a:t> = c.id </a:t>
            </a:r>
            <a:br>
              <a:rPr lang="en-US" dirty="0" smtClean="0"/>
            </a:br>
            <a:r>
              <a:rPr lang="en-US" dirty="0" smtClean="0"/>
              <a:t>SET price = CASE c.id </a:t>
            </a:r>
            <a:br>
              <a:rPr lang="en-US" dirty="0" smtClean="0"/>
            </a:br>
            <a:r>
              <a:rPr lang="en-US" dirty="0" smtClean="0"/>
              <a:t>WHEN 1 THEN price * 1.1 </a:t>
            </a:r>
            <a:br>
              <a:rPr lang="en-US" dirty="0" smtClean="0"/>
            </a:br>
            <a:r>
              <a:rPr lang="en-US" dirty="0" smtClean="0"/>
              <a:t>WHEN 2 THEN price * 1.2 </a:t>
            </a:r>
            <a:br>
              <a:rPr lang="en-US" dirty="0" smtClean="0"/>
            </a:br>
            <a:r>
              <a:rPr lang="en-US" dirty="0" smtClean="0"/>
              <a:t>WHEN 3 THEN price * 1.17 </a:t>
            </a:r>
            <a:br>
              <a:rPr lang="en-US" dirty="0" smtClean="0"/>
            </a:br>
            <a:r>
              <a:rPr lang="en-US" dirty="0" smtClean="0"/>
              <a:t>ELSE price END;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9601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ro-MO" sz="28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800" b="1" spc="-157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spc="-3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continuare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sz="2800" b="1" spc="-3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276068"/>
            <a:ext cx="11201400" cy="39405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8760" marR="5080" indent="-238760">
              <a:lnSpc>
                <a:spcPts val="2020"/>
              </a:lnSpc>
              <a:spcBef>
                <a:spcPts val="219"/>
              </a:spcBef>
              <a:buSzPct val="128571"/>
              <a:buFont typeface="Calibri"/>
              <a:buAutoNum type="arabicPeriod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 [IGNORE] </a:t>
            </a: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table_name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70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[ORDER BY</a:t>
            </a:r>
            <a:r>
              <a:rPr sz="2000" b="1" spc="-3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[LIMIT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row_count]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b="1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238760" marR="1617980" indent="-238760">
              <a:lnSpc>
                <a:spcPct val="111900"/>
              </a:lnSpc>
              <a:buSzPct val="128571"/>
              <a:buFont typeface="Calibri"/>
              <a:buAutoNum type="arabicPeriod" startAt="2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 [IGNORE] </a:t>
            </a:r>
            <a:r>
              <a:rPr sz="2000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 err="1" smtClean="0">
                <a:solidFill>
                  <a:srgbClr val="00B050"/>
                </a:solidFill>
                <a:latin typeface="Courier New"/>
                <a:cs typeface="Courier New"/>
              </a:rPr>
              <a:t>table_name</a:t>
            </a:r>
            <a:r>
              <a:rPr sz="2000" b="1" spc="-10" dirty="0" smtClean="0">
                <a:solidFill>
                  <a:srgbClr val="0000CC"/>
                </a:solidFill>
                <a:latin typeface="Courier New"/>
                <a:cs typeface="Courier New"/>
              </a:rPr>
              <a:t>[.*]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[, table_name[.*]]</a:t>
            </a:r>
            <a:r>
              <a:rPr sz="2000" b="1" spc="-2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 marR="3107055">
              <a:lnSpc>
                <a:spcPct val="117900"/>
              </a:lnSpc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table_references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10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 b="1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238125" indent="-226060">
              <a:lnSpc>
                <a:spcPct val="100000"/>
              </a:lnSpc>
              <a:spcBef>
                <a:spcPts val="960"/>
              </a:spcBef>
              <a:buSzPct val="128571"/>
              <a:buFont typeface="Calibri"/>
              <a:buAutoNum type="arabicPeriod" startAt="3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</a:t>
            </a:r>
            <a:r>
              <a:rPr sz="2000" b="1" spc="-9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[IGNORE]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260"/>
              </a:spcBef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</a:t>
            </a:r>
            <a:r>
              <a:rPr sz="2000" b="1" spc="-10" dirty="0">
                <a:solidFill>
                  <a:srgbClr val="00B050"/>
                </a:solidFill>
                <a:latin typeface="Courier New"/>
                <a:cs typeface="Courier New"/>
              </a:rPr>
              <a:t>table_name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[.*] [,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table_name[.*]]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 marR="3107055">
              <a:lnSpc>
                <a:spcPts val="1980"/>
              </a:lnSpc>
              <a:spcBef>
                <a:spcPts val="114"/>
              </a:spcBef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USING </a:t>
            </a:r>
            <a:r>
              <a:rPr sz="2000" b="1" spc="-10" dirty="0">
                <a:solidFill>
                  <a:srgbClr val="00B050"/>
                </a:solidFill>
                <a:latin typeface="Courier New"/>
                <a:cs typeface="Courier New"/>
              </a:rPr>
              <a:t>table_references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10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93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71600"/>
            <a:ext cx="6477000" cy="52469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DDL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datelor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(în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dicționarul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date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DML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manipularea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55"/>
              </a:spcBef>
              <a:buFont typeface="+mj-lt"/>
              <a:buAutoNum type="alphaLcPeriod"/>
            </a:pP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operatii </a:t>
            </a:r>
            <a:r>
              <a:rPr sz="2000" spc="-6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CRUD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(Create, Read, Update,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lang="ro-MO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regăsirea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beneficiari,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utilizatori, administratorii 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lang="ro-MO" sz="2000" spc="-15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lang="ro-MO" sz="2000" b="1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TCL</a:t>
            </a:r>
            <a:r>
              <a:rPr lang="ro-MO"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limbajul de control al tranzactiilor la BD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administrarea 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</a:pPr>
            <a:endParaRPr sz="2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relațional,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rețea,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ierarhizat,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obiectual</a:t>
            </a: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concurența: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mono-user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multi-user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centralizat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distribuit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costuri licențiere: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open-source, costuri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scăzute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ridicate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limbajul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scrierea aplicațiilor: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nativ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gazdă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9522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Caracteristici </a:t>
            </a:r>
            <a:r>
              <a:rPr b="1" spc="-5" dirty="0">
                <a:solidFill>
                  <a:srgbClr val="FF0000"/>
                </a:solidFill>
              </a:rPr>
              <a:t>SGBD </a:t>
            </a:r>
            <a:r>
              <a:rPr b="1" spc="-15" dirty="0">
                <a:solidFill>
                  <a:srgbClr val="FF0000"/>
                </a:solidFill>
              </a:rPr>
              <a:t>(recapitulare) </a:t>
            </a:r>
            <a:r>
              <a:rPr b="1" spc="-5" dirty="0">
                <a:solidFill>
                  <a:srgbClr val="FF0000"/>
                </a:solidFill>
              </a:rPr>
              <a:t>-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505" t="26405" r="34263" b="21307"/>
          <a:stretch>
            <a:fillRect/>
          </a:stretch>
        </p:blipFill>
        <p:spPr bwMode="auto">
          <a:xfrm>
            <a:off x="6934200" y="17526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66800"/>
            <a:ext cx="9372600" cy="5052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 indent="-256540">
              <a:lnSpc>
                <a:spcPts val="2225"/>
              </a:lnSpc>
              <a:buClr>
                <a:srgbClr val="27CED6"/>
              </a:buClr>
              <a:buFont typeface="Arial" pitchFamily="34" charset="0"/>
              <a:buChar char="•"/>
              <a:tabLst>
                <a:tab pos="281305" algn="l"/>
                <a:tab pos="281940" algn="l"/>
              </a:tabLst>
            </a:pP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utilizată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ștergerea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unor </a:t>
            </a:r>
            <a:r>
              <a:rPr sz="2200" b="1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</a:t>
            </a: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dintr-o</a:t>
            </a:r>
            <a:r>
              <a:rPr sz="2200" b="1" spc="13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tabelă</a:t>
            </a:r>
            <a:endParaRPr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964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sz="2200" spc="-70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filtrează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acele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doresc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șterse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45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lipsește operația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aplică pentru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sz="2200" spc="-6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tabelă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05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loc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omiterea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acestei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clauze, este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eficient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 se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utilizeze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TRUNCATE</a:t>
            </a:r>
            <a:r>
              <a:rPr sz="2200" b="1" spc="8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marL="574040" marR="392430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ORDER BY</a:t>
            </a:r>
            <a:r>
              <a:rPr sz="2200" b="1" spc="-6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indică ordinea urmează să fie actualizate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(ASC,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DESC),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utile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cazul când trebuie 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anumite</a:t>
            </a:r>
            <a:r>
              <a:rPr sz="2200" spc="-4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constrângeri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marR="233045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sz="2200" spc="-75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stabilește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numărul 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respectă condițiile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după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termină (optimizarea  performanței)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marR="119380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LOW_PRIORITY</a:t>
            </a:r>
            <a:r>
              <a:rPr sz="2200" b="1" spc="-65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amână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execuția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operației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până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momentul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 mai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există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cereri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citire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scriere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tabela</a:t>
            </a:r>
            <a:r>
              <a:rPr sz="2200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respectivă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880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IGNORE</a:t>
            </a:r>
            <a:r>
              <a:rPr sz="2200" spc="-76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continuă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execuția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operației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chiar și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situația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 anumite erori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780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sz="2200" b="1" spc="-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evită să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compacteze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nodurile frunză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arborii </a:t>
            </a:r>
            <a:r>
              <a:rPr sz="2200" spc="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2200" spc="22" baseline="25252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utilizați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stocarea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unor indecși;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șterg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>
              <a:lnSpc>
                <a:spcPts val="1789"/>
              </a:lnSpc>
              <a:buFont typeface="Arial" pitchFamily="34" charset="0"/>
              <a:buChar char="•"/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numeroase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înregistrări,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trebuie urmat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OPTIMIZE TABLE</a:t>
            </a:r>
            <a:r>
              <a:rPr sz="2200" spc="-67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(reconstruiește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indecșii)</a:t>
            </a:r>
          </a:p>
          <a:p>
            <a:pPr marL="574040" lvl="1" indent="-247650">
              <a:lnSpc>
                <a:spcPts val="19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furnizat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numărul 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sz="2200" spc="-10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afectate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955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folosită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actualizarea atributelor din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multe tabele simultan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sz="2200" spc="-12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variante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39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eliminarea înregistrărilor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tabelele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dinaintea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clauzei</a:t>
            </a:r>
            <a:r>
              <a:rPr sz="2200" spc="-2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70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eliminarea înregistrărilor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tabelele specificate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cadrul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clauzei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36507"/>
            <a:ext cx="11658600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400" b="1" dirty="0" smtClean="0"/>
              <a:t>UPDATE</a:t>
            </a:r>
            <a:r>
              <a:rPr lang="en-US" sz="2400" dirty="0" smtClean="0"/>
              <a:t> </a:t>
            </a:r>
            <a:r>
              <a:rPr lang="en-US" sz="2400" dirty="0" err="1" smtClean="0"/>
              <a:t>Persons</a:t>
            </a:r>
            <a:r>
              <a:rPr lang="en-US" sz="2400" dirty="0" err="1" smtClean="0">
                <a:hlinkClick r:id="rId2"/>
              </a:rPr>
              <a:t>SET</a:t>
            </a:r>
            <a:r>
              <a:rPr lang="en-US" sz="2400" dirty="0" smtClean="0"/>
              <a:t> Address='</a:t>
            </a:r>
            <a:r>
              <a:rPr lang="en-US" sz="2400" dirty="0" err="1" smtClean="0"/>
              <a:t>Nissestien</a:t>
            </a:r>
            <a:r>
              <a:rPr lang="en-US" sz="2400" dirty="0" smtClean="0"/>
              <a:t> 67', City='</a:t>
            </a:r>
            <a:r>
              <a:rPr lang="en-US" sz="2400" dirty="0" err="1" smtClean="0"/>
              <a:t>Sandnes'</a:t>
            </a:r>
            <a:r>
              <a:rPr lang="en-US" sz="2400" dirty="0" err="1" smtClean="0">
                <a:hlinkClick r:id="rId3"/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err="1" smtClean="0"/>
              <a:t>LastName</a:t>
            </a:r>
            <a:r>
              <a:rPr lang="en-US" sz="2400" dirty="0" smtClean="0"/>
              <a:t>='</a:t>
            </a:r>
            <a:r>
              <a:rPr lang="en-US" sz="2400" dirty="0" err="1" smtClean="0"/>
              <a:t>Tjessem</a:t>
            </a:r>
            <a:r>
              <a:rPr lang="en-US" sz="2400" dirty="0" smtClean="0"/>
              <a:t>' </a:t>
            </a:r>
            <a:r>
              <a:rPr lang="en-US" sz="2400" b="1" dirty="0" smtClean="0">
                <a:hlinkClick r:id="rId4"/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FirstName</a:t>
            </a:r>
            <a:r>
              <a:rPr lang="en-US" sz="2400" dirty="0" smtClean="0"/>
              <a:t>='</a:t>
            </a:r>
            <a:r>
              <a:rPr lang="en-US" sz="2400" dirty="0" err="1" smtClean="0"/>
              <a:t>Jakob</a:t>
            </a:r>
            <a:r>
              <a:rPr lang="en-US" sz="2400" dirty="0" smtClean="0">
                <a:hlinkClick r:id="rId5"/>
              </a:rPr>
              <a:t>‘</a:t>
            </a:r>
            <a:endParaRPr lang="ru-RU" sz="2400" dirty="0" smtClean="0"/>
          </a:p>
          <a:p>
            <a:r>
              <a:rPr lang="en-US" sz="2400" b="1" dirty="0" smtClean="0"/>
              <a:t>UPDATE </a:t>
            </a:r>
            <a:r>
              <a:rPr lang="en-US" sz="2400" dirty="0" err="1" smtClean="0"/>
              <a:t>Persons</a:t>
            </a:r>
            <a:r>
              <a:rPr lang="en-US" sz="2400" dirty="0" err="1" smtClean="0">
                <a:hlinkClick r:id="rId2"/>
              </a:rPr>
              <a:t>SET</a:t>
            </a:r>
            <a:r>
              <a:rPr lang="en-US" sz="2400" dirty="0" smtClean="0"/>
              <a:t> Address='</a:t>
            </a:r>
            <a:r>
              <a:rPr lang="en-US" sz="2400" dirty="0" err="1" smtClean="0"/>
              <a:t>Nissestien</a:t>
            </a:r>
            <a:r>
              <a:rPr lang="en-US" sz="2400" dirty="0" smtClean="0"/>
              <a:t> 67', City='</a:t>
            </a:r>
            <a:r>
              <a:rPr lang="en-US" sz="2400" dirty="0" err="1" smtClean="0"/>
              <a:t>Sandnes</a:t>
            </a:r>
            <a:r>
              <a:rPr lang="en-US" sz="2400" dirty="0" smtClean="0"/>
              <a:t>‘</a:t>
            </a:r>
            <a:endParaRPr lang="ru-RU" sz="2400" dirty="0" smtClean="0"/>
          </a:p>
          <a:p>
            <a:r>
              <a:rPr lang="en-US" sz="2400" b="1" dirty="0" smtClean="0"/>
              <a:t>UPDATE</a:t>
            </a:r>
            <a:r>
              <a:rPr lang="en-US" sz="2400" dirty="0" smtClean="0"/>
              <a:t> Persons </a:t>
            </a:r>
            <a:r>
              <a:rPr lang="en-US" sz="2400" b="1" dirty="0" smtClean="0"/>
              <a:t>as</a:t>
            </a:r>
            <a:r>
              <a:rPr lang="en-US" sz="2400" dirty="0" smtClean="0"/>
              <a:t> p, Friends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dirty="0" err="1" smtClean="0"/>
              <a:t>fSET</a:t>
            </a:r>
            <a:r>
              <a:rPr lang="en-US" sz="2400" dirty="0" smtClean="0"/>
              <a:t> </a:t>
            </a:r>
            <a:r>
              <a:rPr lang="en-US" sz="2400" dirty="0" err="1" smtClean="0"/>
              <a:t>p.Address</a:t>
            </a:r>
            <a:r>
              <a:rPr lang="en-US" sz="2400" dirty="0" smtClean="0"/>
              <a:t>=</a:t>
            </a:r>
            <a:r>
              <a:rPr lang="en-US" sz="2400" dirty="0" err="1" smtClean="0"/>
              <a:t>f.AddressWHERE</a:t>
            </a:r>
            <a:r>
              <a:rPr lang="en-US" sz="2400" dirty="0" smtClean="0"/>
              <a:t> p.id = f.pid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p.City</a:t>
            </a:r>
            <a:r>
              <a:rPr lang="en-US" sz="2400" dirty="0" smtClean="0"/>
              <a:t>='</a:t>
            </a:r>
            <a:r>
              <a:rPr lang="en-US" sz="2400" dirty="0" err="1" smtClean="0"/>
              <a:t>Sandnes</a:t>
            </a:r>
            <a:r>
              <a:rPr lang="en-US" sz="2400" dirty="0" smtClean="0"/>
              <a:t>' </a:t>
            </a:r>
            <a:endParaRPr lang="ru-RU" sz="2400" dirty="0" smtClean="0"/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 FROM Product </a:t>
            </a:r>
          </a:p>
          <a:p>
            <a:r>
              <a:rPr lang="en-US" sz="2400" dirty="0" smtClean="0"/>
              <a:t>WHERE type = 'pc' AND </a:t>
            </a:r>
          </a:p>
          <a:p>
            <a:r>
              <a:rPr lang="en-US" sz="2400" dirty="0" smtClean="0"/>
              <a:t>model NOT IN (SELECT model </a:t>
            </a:r>
          </a:p>
          <a:p>
            <a:r>
              <a:rPr lang="en-US" sz="2400" dirty="0" smtClean="0"/>
              <a:t>FROM PC);</a:t>
            </a:r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 FROM Product </a:t>
            </a:r>
          </a:p>
          <a:p>
            <a:r>
              <a:rPr lang="en-US" sz="2400" dirty="0" smtClean="0"/>
              <a:t>FROM Product pr LEFT JOIN </a:t>
            </a:r>
          </a:p>
          <a:p>
            <a:r>
              <a:rPr lang="en-US" sz="2400" dirty="0" smtClean="0"/>
              <a:t>PC ON </a:t>
            </a:r>
            <a:r>
              <a:rPr lang="en-US" sz="2400" dirty="0" err="1" smtClean="0"/>
              <a:t>pr.model</a:t>
            </a:r>
            <a:r>
              <a:rPr lang="en-US" sz="2400" dirty="0" smtClean="0"/>
              <a:t> = </a:t>
            </a:r>
            <a:r>
              <a:rPr lang="en-US" sz="2400" dirty="0" err="1" smtClean="0"/>
              <a:t>PC.model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WHERE type = 'pc' AND </a:t>
            </a:r>
          </a:p>
          <a:p>
            <a:r>
              <a:rPr lang="en-US" sz="2400" dirty="0" err="1" smtClean="0"/>
              <a:t>PC.model</a:t>
            </a:r>
            <a:r>
              <a:rPr lang="en-US" sz="2400" dirty="0" smtClean="0"/>
              <a:t> IS NULL;</a:t>
            </a:r>
          </a:p>
          <a:p>
            <a:r>
              <a:rPr lang="en-US" sz="2400" b="1" dirty="0" smtClean="0"/>
              <a:t>DELETE </a:t>
            </a:r>
            <a:r>
              <a:rPr lang="en-US" sz="2400" dirty="0" smtClean="0"/>
              <a:t>FROM </a:t>
            </a:r>
            <a:r>
              <a:rPr lang="en-US" sz="2400" dirty="0" err="1" smtClean="0"/>
              <a:t>temp_assign</a:t>
            </a:r>
            <a:r>
              <a:rPr lang="en-US" sz="2400" dirty="0" smtClean="0"/>
              <a:t>;</a:t>
            </a:r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 FROM </a:t>
            </a:r>
            <a:r>
              <a:rPr lang="en-US" sz="2400" dirty="0" err="1" smtClean="0"/>
              <a:t>emp</a:t>
            </a:r>
            <a:r>
              <a:rPr lang="en-US" sz="2400" dirty="0" smtClean="0"/>
              <a:t> WHERE JOB = ‘SALESMAN’ AND COMM &lt; 100; </a:t>
            </a:r>
            <a:endParaRPr lang="en-US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914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4310"/>
            <a:ext cx="10860532" cy="34294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02945" marR="2366010" indent="-690880">
              <a:lnSpc>
                <a:spcPts val="1550"/>
              </a:lnSpc>
              <a:spcBef>
                <a:spcPts val="1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[ALL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DISTINCTROW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 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[HIGH_PRIORITY]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[STRAIGHT_JOIN]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 marR="5080">
              <a:lnSpc>
                <a:spcPts val="1550"/>
              </a:lnSpc>
              <a:spcBef>
                <a:spcPts val="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[SQL_SMALL_RESULT] [SQL_BIG_RESULT] [SQL_BUFFER_RESULT]  [SQL_CACHE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SQL_NO_CACHE]</a:t>
            </a:r>
            <a:r>
              <a:rPr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[SQL_CALC_FOUND_ROWS]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select_expression</a:t>
            </a:r>
            <a:r>
              <a:rPr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[FROM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table_references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[WHERE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792480" indent="-393700">
              <a:lnSpc>
                <a:spcPts val="1550"/>
              </a:lnSpc>
              <a:spcBef>
                <a:spcPts val="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[GROUP BY {column_name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position}  [ASC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DESC],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[WITH</a:t>
            </a:r>
            <a:r>
              <a:rPr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ROLLUP]]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[HAVING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792480" indent="-393700">
              <a:lnSpc>
                <a:spcPts val="1550"/>
              </a:lnSpc>
              <a:spcBef>
                <a:spcPts val="50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[ORDER BY {column_name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position}  [ASC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DESC],</a:t>
            </a:r>
            <a:r>
              <a:rPr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[LIMIT {[offset,] row_count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row_count OFFSET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offset}]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[PROCEDURE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procedure_name(argument_list)]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2268220" indent="-393700">
              <a:lnSpc>
                <a:spcPct val="99300"/>
              </a:lnSpc>
              <a:spcBef>
                <a:spcPts val="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[INTO OUTFILE 'file_name'  [CHARACTER SET charset_name]  export_options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>
              <a:lnSpc>
                <a:spcPts val="1540"/>
              </a:lnSpc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DUMPFILE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'file_name'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 marR="2072005" indent="393065">
              <a:lnSpc>
                <a:spcPts val="1550"/>
              </a:lnSpc>
              <a:spcBef>
                <a:spcPts val="55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var_name [, var_name]]  [FOR UPDATE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spc="-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MODE]]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24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SELECT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057400"/>
            <a:ext cx="11963400" cy="4226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furnizarea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mai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200" b="1" spc="1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includă cel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puțin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expresie,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nelegată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</a:t>
            </a:r>
            <a:r>
              <a:rPr sz="20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referințe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coloanele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ambiguitate, coloanele trebuie </a:t>
            </a:r>
            <a:r>
              <a:rPr sz="18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prefixate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</a:t>
            </a:r>
            <a:r>
              <a:rPr sz="1800" spc="-2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ts val="2055"/>
              </a:lnSpc>
              <a:spcBef>
                <a:spcPts val="7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pot asocia alias-uri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(prin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AS)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GROUP BY, HAVING, ORDER BY</a:t>
            </a:r>
            <a:r>
              <a:rPr sz="1800" b="1" spc="-9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 și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69669" indent="-342900">
              <a:lnSpc>
                <a:spcPts val="2055"/>
              </a:lnSpc>
            </a:pPr>
            <a:r>
              <a:rPr lang="ru-RU"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8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1800" spc="-6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să nu fie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momentul respectiv)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masca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uneia 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multor 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doresc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vizualizate;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</a:t>
            </a: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b="1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îndeplinite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doresc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afișate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gruparea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anumit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criteriu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2035"/>
              </a:lnSpc>
              <a:spcBef>
                <a:spcPts val="1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 și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ordonarea </a:t>
            </a:r>
            <a:r>
              <a:rPr sz="18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valorilor,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optimizarea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vitezei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fiind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asocierea</a:t>
            </a:r>
            <a:r>
              <a:rPr sz="1800" spc="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>
              <a:lnSpc>
                <a:spcPts val="2035"/>
              </a:lnSpc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18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1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utilă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ales în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asociere cu funcțiile de</a:t>
            </a:r>
            <a:r>
              <a:rPr sz="18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grup</a:t>
            </a: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BY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sortează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furnizate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funcție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câmpurilor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5586"/>
            <a:ext cx="10788015" cy="23399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Calibri"/>
                <a:cs typeface="Calibri"/>
              </a:rPr>
              <a:t>utilizată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pentru furnizarea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informații </a:t>
            </a:r>
            <a:r>
              <a:rPr sz="2200" spc="-20" dirty="0">
                <a:solidFill>
                  <a:srgbClr val="0000CC"/>
                </a:solidFill>
                <a:latin typeface="Calibri"/>
                <a:cs typeface="Calibri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una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sau mai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multe</a:t>
            </a:r>
            <a:r>
              <a:rPr sz="2200" spc="1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tabele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marR="71755" lvl="1" indent="-247650">
              <a:lnSpc>
                <a:spcPct val="103499"/>
              </a:lnSpc>
              <a:spcBef>
                <a:spcPts val="1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HAVING</a:t>
            </a:r>
            <a:r>
              <a:rPr sz="2000" b="1" spc="-75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utilizată</a:t>
            </a:r>
            <a:r>
              <a:rPr sz="2000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pentru coloane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 specificate</a:t>
            </a:r>
            <a:r>
              <a:rPr sz="2000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în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 clauza</a:t>
            </a:r>
            <a:r>
              <a:rPr sz="2000" spc="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GROUP</a:t>
            </a:r>
            <a:r>
              <a:rPr sz="2000" b="1" spc="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BY</a:t>
            </a:r>
            <a:r>
              <a:rPr sz="2000" b="1" spc="-75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sau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pentru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 cele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folosite 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împreună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cu funcții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agregate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LIMIT BY</a:t>
            </a:r>
            <a:r>
              <a:rPr sz="2000" b="1" spc="-76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primi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unul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sau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doi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parametri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949960" indent="-342900">
              <a:lnSpc>
                <a:spcPct val="100000"/>
              </a:lnSpc>
              <a:spcBef>
                <a:spcPts val="395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numărul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maxim de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înregistrări furnizate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94996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1800" spc="-10" dirty="0" err="1" smtClean="0">
                <a:solidFill>
                  <a:srgbClr val="0000CC"/>
                </a:solidFill>
                <a:latin typeface="Calibri"/>
                <a:cs typeface="Calibri"/>
              </a:rPr>
              <a:t>limitele</a:t>
            </a:r>
            <a:r>
              <a:rPr sz="1800" spc="-10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minime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/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maxime pentru indicii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înregistrărilor returnate (numerotarea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făcându-se de la</a:t>
            </a:r>
            <a:r>
              <a:rPr sz="1800" spc="-204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0)</a:t>
            </a:r>
          </a:p>
          <a:p>
            <a:pPr marL="561340" lvl="1" indent="-247650">
              <a:lnSpc>
                <a:spcPct val="100000"/>
              </a:lnSpc>
              <a:spcBef>
                <a:spcPts val="2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PROCEDURE</a:t>
            </a:r>
            <a:r>
              <a:rPr sz="2000" spc="-53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denumirea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rutinei </a:t>
            </a:r>
            <a:r>
              <a:rPr sz="2000" spc="-20" dirty="0">
                <a:solidFill>
                  <a:srgbClr val="0000CC"/>
                </a:solidFill>
                <a:latin typeface="Calibri"/>
                <a:cs typeface="Calibri"/>
              </a:rPr>
              <a:t>stocate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 server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va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aplicată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rezultatele întoarse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5742" y="4587621"/>
            <a:ext cx="4102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permite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stocarea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informațiilor</a:t>
            </a:r>
            <a:r>
              <a:rPr sz="2000" spc="9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furnizate</a:t>
            </a:r>
            <a:endParaRPr sz="200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819" y="4532307"/>
            <a:ext cx="6139181" cy="102079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54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SELECT ...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INTO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48335" indent="-342900">
              <a:lnSpc>
                <a:spcPct val="100000"/>
              </a:lnSpc>
              <a:spcBef>
                <a:spcPts val="39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în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variabile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648335" indent="-342900">
              <a:lnSpc>
                <a:spcPct val="100000"/>
              </a:lnSpc>
              <a:spcBef>
                <a:spcPts val="305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într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-un </a:t>
            </a:r>
            <a:r>
              <a:rPr sz="1800" spc="-30" dirty="0">
                <a:solidFill>
                  <a:srgbClr val="0000CC"/>
                </a:solidFill>
                <a:latin typeface="Calibri"/>
                <a:cs typeface="Calibri"/>
              </a:rPr>
              <a:t>fișier,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cu sau </a:t>
            </a:r>
            <a:r>
              <a:rPr sz="1800" spc="-20" dirty="0">
                <a:solidFill>
                  <a:srgbClr val="0000CC"/>
                </a:solidFill>
                <a:latin typeface="Calibri"/>
                <a:cs typeface="Calibri"/>
              </a:rPr>
              <a:t>fără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vreo </a:t>
            </a:r>
            <a:r>
              <a:rPr sz="1800" spc="-15" dirty="0">
                <a:solidFill>
                  <a:srgbClr val="0000CC"/>
                </a:solidFill>
                <a:latin typeface="Calibri"/>
                <a:cs typeface="Calibri"/>
              </a:rPr>
              <a:t>formatare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prealabilă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819" y="5518200"/>
            <a:ext cx="10357485" cy="711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40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FOR UPDATE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blochează pentru citire și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scriere informațiile</a:t>
            </a:r>
            <a:r>
              <a:rPr sz="2000" spc="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selectate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259715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LOCK IN SHARE MODE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permite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citirea dar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scrierea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până la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terminarea</a:t>
            </a:r>
            <a:r>
              <a:rPr sz="2000" spc="2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tranzacției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741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32786"/>
            <a:ext cx="11701653" cy="42594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  <a:r>
              <a:rPr sz="2000"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</a:t>
            </a:r>
            <a:r>
              <a:rPr sz="2000" b="1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includerea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duplicatelor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furnizarea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(distincte);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4604" lvl="1" indent="-247650">
              <a:lnSpc>
                <a:spcPts val="218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oferă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 prioritate,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precauție,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instrucțiunile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durează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foarte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mult;</a:t>
            </a:r>
          </a:p>
          <a:p>
            <a:pPr marL="561340" lvl="1" indent="-247650">
              <a:lnSpc>
                <a:spcPts val="2280"/>
              </a:lnSpc>
              <a:spcBef>
                <a:spcPts val="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STRAIGHT_JOIN</a:t>
            </a:r>
            <a:r>
              <a:rPr sz="2000" b="1" spc="-5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forțează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asocierea tabelelor în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ts val="2280"/>
              </a:lnSpc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ordinea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clauza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204470" lvl="1" indent="-247650">
              <a:lnSpc>
                <a:spcPct val="9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SQL_SMALL_RESULT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SQL_BIG_RESULT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motorul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raportate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așteptată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(sortarea 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suplimentare); 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 și GROUP</a:t>
            </a:r>
            <a:r>
              <a:rPr sz="2000" b="1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61340" lvl="1" indent="-247650">
              <a:lnSpc>
                <a:spcPts val="228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SQL_BUFFER_RESULT</a:t>
            </a:r>
            <a:r>
              <a:rPr sz="2000" b="1" spc="-5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 rezultatelor;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ts val="2280"/>
              </a:lnSpc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UNION;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SQL_CALC_FOUND_ROW</a:t>
            </a:r>
            <a:r>
              <a:rPr sz="2000" b="1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calculează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LIMIT;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SQL_CACHE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SQL_NO_CACHE</a:t>
            </a:r>
            <a:r>
              <a:rPr sz="2000" b="1" spc="-9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anumite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447800"/>
            <a:ext cx="11125200" cy="5193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realizate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simultan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cheie</a:t>
            </a:r>
            <a:r>
              <a:rPr sz="20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9730" marR="7616825" indent="-367665">
              <a:lnSpc>
                <a:spcPct val="100800"/>
              </a:lnSpc>
              <a:spcBef>
                <a:spcPts val="1450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16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join_table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table_factor:</a:t>
            </a: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[PARTITION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(partition_names)]</a:t>
            </a:r>
          </a:p>
          <a:p>
            <a:pPr marL="748665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[[AS]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alias]</a:t>
            </a:r>
            <a:r>
              <a:rPr sz="16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[index_hint_list]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table_subquery [AS]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( table_references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join_table:</a:t>
            </a:r>
          </a:p>
          <a:p>
            <a:pPr marL="379730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 [INNER | CROSS] JOIN table_factor</a:t>
            </a:r>
            <a:r>
              <a:rPr sz="16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[join_condition]</a:t>
            </a: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STRAIGHT_JOIN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</a:t>
            </a: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STRAIGHT_JOIN table_factor ON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conditional_expr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{LEFT|RIGHT} [OUTER] JOIN table_reference</a:t>
            </a:r>
            <a:r>
              <a:rPr sz="16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join_condition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NATURAL [{LEFT|RIGHT} [OUTER]] JOIN</a:t>
            </a:r>
            <a:r>
              <a:rPr sz="16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join_condition:</a:t>
            </a:r>
          </a:p>
          <a:p>
            <a:pPr marR="6972934" algn="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1600" spc="-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conditional_expr</a:t>
            </a:r>
          </a:p>
          <a:p>
            <a:pPr marR="6972934" algn="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USING</a:t>
            </a:r>
            <a:r>
              <a:rPr sz="16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(column_list)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24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Joncțiuni </a:t>
            </a:r>
            <a:r>
              <a:rPr b="1" spc="-20" dirty="0">
                <a:solidFill>
                  <a:srgbClr val="FF0000"/>
                </a:solidFill>
              </a:rPr>
              <a:t>între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5" dirty="0">
                <a:solidFill>
                  <a:srgbClr val="FF0000"/>
                </a:solidFill>
              </a:rPr>
              <a:t>Tabele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524000"/>
            <a:ext cx="11256645" cy="453970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cross-join: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produsul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cartezian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mulțimilor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reprezentate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845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inner-join: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pentru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corespondență realizată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atributul  prin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este realizată</a:t>
            </a:r>
            <a:r>
              <a:rPr sz="22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joncțiunea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equi-join: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condiția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asociere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egalitate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marR="722630" lvl="1" indent="-247650">
              <a:lnSpc>
                <a:spcPts val="2320"/>
              </a:lnSpc>
              <a:spcBef>
                <a:spcPts val="5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natural-join: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încearcă să </a:t>
            </a:r>
            <a:r>
              <a:rPr sz="2000" spc="-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asocierea pe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atribut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care are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aceeași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denumire;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dacă 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acesta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identificat, se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întoarce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produsul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cartezian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10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USING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540"/>
              </a:lnSpc>
              <a:spcBef>
                <a:spcPts val="47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outer-join: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comune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laturi a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legăturii, completându-se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câmpurile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au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cealaltă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latură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left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right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self-join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duplicarea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prin folosirea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union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suma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compozită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(numărul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 atributelor trebuie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aceeași)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922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Joncțiuni în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11451"/>
            <a:ext cx="11781028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31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scalar,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rând,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coloană,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o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212090" indent="-256540">
              <a:lnSpc>
                <a:spcPts val="1920"/>
              </a:lnSpc>
              <a:spcBef>
                <a:spcPts val="3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utilizată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1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INSERT, UPDATE, DELETE,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frecvent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comparații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1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implicate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valori,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SOME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ANY,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spc="-7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2000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returnarea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este semnalată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clauza EXISTS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-7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EXISTS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8000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FROM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un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alias), în asociere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funcții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agregate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duble,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clauza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1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corelate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interogarea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preferate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regulă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complexitate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scazută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flexibilitate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ridicată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31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lizibilitate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09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solidFill>
                  <a:srgbClr val="FF0000"/>
                </a:solidFill>
              </a:rPr>
              <a:t>Interogări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20" dirty="0">
                <a:solidFill>
                  <a:srgbClr val="FF0000"/>
                </a:solidFill>
              </a:rPr>
              <a:t>Imbricate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9797"/>
            <a:ext cx="11241532" cy="7418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statistici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aferente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seturi de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sz="2200" b="1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regulă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 cu clauzele GROUP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200" b="1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HAVING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074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Funcții de Grup în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90600" y="3048000"/>
          <a:ext cx="10896600" cy="3291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043"/>
                <a:gridCol w="2845988"/>
                <a:gridCol w="2205093"/>
                <a:gridCol w="3435476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AVG()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medie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BIT_AND()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AND pe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STDDEV_POP()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BIT_OR()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OR pe</a:t>
                      </a:r>
                      <a:r>
                        <a:rPr sz="16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STDDEV_SAMP()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eşantionului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BIT_XOR()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XOR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sz="16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COUNT(DISTINCT)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numărul valorilor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distincte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SUM()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COUNT()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numărul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rânduri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VAR_POP()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GROUP_CONCAT()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şir de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caractere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concatenat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VAR_SAMP()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eşantionului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MAX()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maximă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VARIANCE()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MIN()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minimă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057400"/>
            <a:ext cx="10975340" cy="321754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normalizarea schemelor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relatie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compormis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anomaliile 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 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performanță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(viteza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alegerea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 (arbori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B+!!!)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modificare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asigurarea consistenței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integrității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optimizarea spațiului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adecvarea</a:t>
            </a:r>
            <a:r>
              <a:rPr sz="22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cerințelor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atomicitate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flexibilitate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grad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detaliu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990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Principii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proiectare </a:t>
            </a:r>
            <a:r>
              <a:rPr b="1" spc="-5" dirty="0">
                <a:solidFill>
                  <a:srgbClr val="FF0000"/>
                </a:solidFill>
              </a:rPr>
              <a:t>a </a:t>
            </a:r>
            <a:r>
              <a:rPr b="1" spc="-15" dirty="0">
                <a:solidFill>
                  <a:srgbClr val="FF0000"/>
                </a:solidFill>
              </a:rPr>
              <a:t>bazelor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25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057400"/>
            <a:ext cx="10972800" cy="381578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instrucțiunea CALL, pot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0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800" spc="-4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800" spc="-4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evenimente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sarcini pe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periodic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produc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atunci când sunt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 (referite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frecvent 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virtuale)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mecanisme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interogările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ghidate spre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regăsi datele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sz="22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rapid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CREATE, ALTER,</a:t>
            </a:r>
            <a:r>
              <a:rPr sz="22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746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Obiecte </a:t>
            </a:r>
            <a:r>
              <a:rPr b="1" spc="-5" dirty="0">
                <a:solidFill>
                  <a:srgbClr val="FF0000"/>
                </a:solidFill>
              </a:rPr>
              <a:t>ale </a:t>
            </a:r>
            <a:r>
              <a:rPr b="1" spc="-20" dirty="0">
                <a:solidFill>
                  <a:srgbClr val="FF0000"/>
                </a:solidFill>
              </a:rPr>
              <a:t>Bazei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-65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2786"/>
            <a:ext cx="11012932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componente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intrare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(argumente)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ieșire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(rezultat)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5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495"/>
              </a:lnSpc>
              <a:spcBef>
                <a:spcPts val="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separatorul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folosit în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redefinit 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nu 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confundat</a:t>
            </a:r>
            <a:r>
              <a:rPr sz="22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495"/>
              </a:lnSpc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terminarea unei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instrucțiuni,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2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DELIMITER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45"/>
              </a:spcBef>
              <a:tabLst>
                <a:tab pos="5613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▫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r>
              <a:rPr sz="2000" spc="-7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</a:t>
            </a:r>
            <a:r>
              <a:rPr sz="2000" spc="-7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DROP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ROUTINE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60"/>
              </a:spcBef>
              <a:tabLst>
                <a:tab pos="5613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▫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rulare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EXECUTE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furniza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plasat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regulă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într-un parametru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ieșire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funcția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întoarcă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un anumit</a:t>
            </a:r>
            <a:r>
              <a:rPr sz="22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folosească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cel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rutinelor</a:t>
            </a:r>
            <a:r>
              <a:rPr sz="22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predefinite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întorc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scalar,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2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531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5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57923"/>
            <a:ext cx="12192000" cy="590007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[DEFINER = { user | CURRENT_USER</a:t>
            </a:r>
            <a:r>
              <a:rPr sz="1600" b="1" spc="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}]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151511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PROCEDURE sp_name ([proc_parameter[,...]])  [characteristic ...]</a:t>
            </a:r>
            <a:r>
              <a:rPr sz="1600" b="1" spc="1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routine_body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[DEFINER = { user | CURRENT_USER</a:t>
            </a:r>
            <a:r>
              <a:rPr sz="1600" b="1" spc="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}]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FUNCTION sp_name</a:t>
            </a:r>
            <a:r>
              <a:rPr sz="1600" b="1" spc="1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([func_parameter[,...]])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[characteristic ...]</a:t>
            </a:r>
            <a:r>
              <a:rPr sz="1600" b="1" spc="1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routine_body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proc_parameter: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 IN | OUT | INOUT ] param_name</a:t>
            </a:r>
            <a:r>
              <a:rPr sz="1600" b="1" spc="6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3580765" indent="-30480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func_parameter:  param_name</a:t>
            </a:r>
            <a:r>
              <a:rPr sz="1600" b="1" spc="-5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type: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Any valid MySQL data</a:t>
            </a:r>
            <a:r>
              <a:rPr sz="1600" b="1" spc="3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3504565" indent="-30480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characteristic:  COMMENT</a:t>
            </a:r>
            <a:r>
              <a:rPr sz="1600" b="1" spc="-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'string'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LANGUAGE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SQL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[NOT]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{ CONTAINS SQL | NO SQL | READS SQL DATA | MODIFIES SQL DATA</a:t>
            </a:r>
            <a:r>
              <a:rPr sz="1600" b="1" spc="9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SQL SECURITY { DEFINER | INVOKER</a:t>
            </a:r>
            <a:r>
              <a:rPr sz="1600" b="1" spc="3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</a:t>
            </a:r>
            <a:endParaRPr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967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4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54123"/>
            <a:ext cx="11190605" cy="3984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sz="2200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utiizator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drepturi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atunci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aceasta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SQL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SECURITY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sz="2000" spc="-6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utilizatorului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INVOKER</a:t>
            </a:r>
            <a:r>
              <a:rPr sz="2000" spc="-6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utilizatorului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parametri: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2200" spc="-8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(implicit),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OUT,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INOUT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sz="2200" spc="-6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tipul 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rezultatului furnizat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(conversii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DML,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instucțiuni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spc="1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bucle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9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sz="22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descriere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rutinei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sz="2200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limbajul 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scrisă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598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54123"/>
            <a:ext cx="11059160" cy="3761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1254760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DETERMINISTIC</a:t>
            </a:r>
            <a:r>
              <a:rPr sz="22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NON-DETERMINISTIC</a:t>
            </a:r>
            <a:r>
              <a:rPr sz="22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verificată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corectitudinea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DETERMINISTIC</a:t>
            </a:r>
            <a:r>
              <a:rPr sz="2000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întotdeauna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aceleași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aceiași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NON-DETERMINISTIC</a:t>
            </a:r>
            <a:r>
              <a:rPr sz="2000" spc="-5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aceleași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(întrucât poate folosi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NOW()</a:t>
            </a:r>
            <a:r>
              <a:rPr sz="2000" spc="-7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RAND())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7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CONTAINS SQL</a:t>
            </a:r>
            <a:r>
              <a:rPr sz="2000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citească sau să scrie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 SQL</a:t>
            </a:r>
            <a:r>
              <a:rPr sz="20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conține instrucțiuni SQL;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 DATA</a:t>
            </a:r>
            <a:r>
              <a:rPr sz="2000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citesc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MODIFIES SQL DATA</a:t>
            </a:r>
            <a:r>
              <a:rPr sz="2000" spc="-7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date.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827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Rutine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25" dirty="0" err="1" smtClean="0">
                <a:solidFill>
                  <a:srgbClr val="FF0000"/>
                </a:solidFill>
              </a:rPr>
              <a:t>Stocate</a:t>
            </a:r>
            <a:r>
              <a:rPr lang="en-US" b="1" spc="-2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în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MySQL</a:t>
            </a:r>
            <a:r>
              <a:rPr lang="en-US" b="1" spc="-35" dirty="0" smtClean="0">
                <a:solidFill>
                  <a:srgbClr val="FF0000"/>
                </a:solidFill>
              </a:rPr>
              <a:t> </a:t>
            </a:r>
            <a:r>
              <a:rPr lang="en-US"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66314"/>
            <a:ext cx="11393932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momentul în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adăugare, modificare,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atributele unei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impun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respectarea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calculul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3810000"/>
            <a:ext cx="8915400" cy="1951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[DEFINER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CURRENT_USER</a:t>
            </a:r>
            <a:r>
              <a:rPr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1386205">
              <a:lnSpc>
                <a:spcPct val="117900"/>
              </a:lnSpc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 trigger_name 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trigger_time trigger_event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table_name FOR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EACH ROW  trigger_body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235700"/>
              </a:lnSpc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trigger_time: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trigger_event: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b="1" spc="-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434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5" dirty="0">
                <a:solidFill>
                  <a:srgbClr val="FF0000"/>
                </a:solidFill>
              </a:rPr>
              <a:t>Triggere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133600"/>
            <a:ext cx="11506200" cy="4563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1239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unui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 -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!!!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MySQL nu pot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triggere 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combinație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(tabel, operație, moment</a:t>
            </a:r>
            <a:r>
              <a:rPr sz="22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declanșare)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tabelul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declanșează: INSERT, UPDATE,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executat: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BEFORE,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AFTER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3600"/>
              </a:lnSpc>
              <a:spcBef>
                <a:spcPts val="185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alias-urile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sz="2200" spc="-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sz="2200" spc="-8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accesarea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dinainte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realizarea 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triggerul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anumită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excepție,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care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îi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200" spc="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furnizează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(astfel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fi transmise ca</a:t>
            </a:r>
            <a:r>
              <a:rPr sz="2000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dinamic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încep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termină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(COMMIT,</a:t>
            </a:r>
            <a:r>
              <a:rPr sz="20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30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45" dirty="0" err="1" smtClean="0">
                <a:solidFill>
                  <a:srgbClr val="FF0000"/>
                </a:solidFill>
              </a:rPr>
              <a:t>Triggere</a:t>
            </a:r>
            <a:r>
              <a:rPr lang="en-US" b="1" spc="-4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în</a:t>
            </a:r>
            <a:r>
              <a:rPr lang="en-US" b="1" spc="1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MySQL</a:t>
            </a:r>
            <a:r>
              <a:rPr lang="en-US" b="1" spc="-5" dirty="0" smtClean="0">
                <a:solidFill>
                  <a:srgbClr val="FF0000"/>
                </a:solidFill>
              </a:rPr>
              <a:t>  (</a:t>
            </a:r>
            <a:r>
              <a:rPr lang="en-US" b="1" spc="-5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7230"/>
            <a:ext cx="5444490" cy="26904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sarcini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planificate,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un moment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periodic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planificatorul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pornit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2583C5"/>
              </a:buClr>
              <a:buFont typeface="Wingdings"/>
              <a:buChar char=""/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întreținere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5407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solidFill>
                  <a:srgbClr val="FF0000"/>
                </a:solidFill>
              </a:rPr>
              <a:t>Evenimente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981200"/>
            <a:ext cx="11224260" cy="4709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momentul în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z="2200" b="1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orice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ulterioare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luate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considerare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510"/>
              </a:lnSpc>
              <a:spcBef>
                <a:spcPts val="2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aibă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întrucât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partajează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același</a:t>
            </a:r>
            <a:r>
              <a:rPr sz="2200" b="1" spc="20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spațiu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510"/>
              </a:lnSpc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4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definească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pentru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coloanele</a:t>
            </a:r>
            <a:r>
              <a:rPr sz="22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</a:t>
            </a:r>
            <a:r>
              <a:rPr sz="14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REPLACE]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987415">
              <a:lnSpc>
                <a:spcPct val="1078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[ALGORITHM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{UNDEFINED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MERGE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TEMPTABLE}]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[DEFINER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{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CURRENT_USER</a:t>
            </a:r>
            <a:r>
              <a:rPr sz="1400" b="1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INVOKER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VIEW view_name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[(column_list)]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select_statement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[WITH [CASCADED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LOCAL] CHECK</a:t>
            </a:r>
            <a:r>
              <a:rPr sz="1400" b="1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5407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8406" y="2216023"/>
            <a:ext cx="11775186" cy="419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885" marR="932815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drepturi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</a:t>
            </a:r>
          </a:p>
          <a:p>
            <a:pPr marL="85788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SQL SECURITY</a:t>
            </a:r>
            <a:r>
              <a:rPr b="1" spc="-5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rolul utilizatorului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privilegii sunt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(cel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creat-o,</a:t>
            </a:r>
          </a:p>
          <a:p>
            <a:pPr marL="85788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 cel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invocat-o)</a:t>
            </a:r>
          </a:p>
          <a:p>
            <a:pPr marL="85788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 ALGORITHM</a:t>
            </a:r>
            <a:r>
              <a:rPr b="1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modul în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este procesată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</a:t>
            </a:r>
          </a:p>
          <a:p>
            <a:pPr marL="115062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MERGE</a:t>
            </a:r>
            <a:r>
              <a:rPr sz="20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porțiuni din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 sunt copiate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apelează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marR="680085" lvl="1" indent="-247650">
              <a:lnSpc>
                <a:spcPct val="103499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TEMPTABLE</a:t>
            </a:r>
            <a:r>
              <a:rPr sz="2000" b="1" spc="-4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creează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plasate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furnizate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(justificat  pentru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eliberarea resurselor asociate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r>
              <a:rPr sz="2000" b="1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UNDEFINED</a:t>
            </a:r>
            <a:r>
              <a:rPr sz="2000" b="1" spc="-7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hotărât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57885" marR="478790" indent="-256540">
              <a:lnSpc>
                <a:spcPct val="103600"/>
              </a:lnSpc>
              <a:spcBef>
                <a:spcPts val="190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cuvintele-cheie</a:t>
            </a:r>
            <a:r>
              <a:rPr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CASCADE</a:t>
            </a:r>
            <a:r>
              <a:rPr b="1" spc="-7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(interogări</a:t>
            </a:r>
            <a:r>
              <a:rPr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imbricate)</a:t>
            </a:r>
            <a:r>
              <a:rPr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până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751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3896"/>
            <a:ext cx="9336532" cy="353301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descompunerea schemelor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r>
              <a:rPr sz="22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minimizarea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(controlată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sz="20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redundanței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i="1" dirty="0" smtClean="0"/>
              <a:t>stocarea in mod nejustificata a unei aceleiasi informatii de mai multe ori in baza de date</a:t>
            </a:r>
            <a:r>
              <a:rPr lang="ro-MO" sz="2000" i="1" dirty="0" smtClean="0"/>
              <a:t>)</a:t>
            </a:r>
            <a:endParaRPr sz="20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evitarea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anomaliilor în cazul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</a:t>
            </a:r>
            <a:endParaRPr lang="ro-MO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2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FN1&lt;FN2&lt;FN3&lt;FNBC&lt;FN4&lt;FN5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cost: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satisfăcătoare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majoritatea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cerințelor de</a:t>
            </a:r>
            <a:r>
              <a:rPr sz="2000" b="1" spc="114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ro-MO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2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supercheie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unic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tuplurile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supercheie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minimală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35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Normalizarea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81200"/>
            <a:ext cx="10839450" cy="4385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SELECT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3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cadrul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clauzei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cadrul unei rutine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 parametrii acesteia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alte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000" spc="3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i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alias-urilor pentru atributele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maxim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ORDER BY dintr-o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 imbricată are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prioritate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684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7230"/>
            <a:ext cx="9445625" cy="31008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@variable_name = expression [, @variable_name = expression]</a:t>
            </a:r>
            <a:r>
              <a:rPr sz="2000" b="1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durata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viață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depăși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sesiunea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operatorul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atribuire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sau</a:t>
            </a:r>
            <a:r>
              <a:rPr sz="20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:=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avea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numeric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(pierdere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precizie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tipurile reale) sau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2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implicit,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are valoarea</a:t>
            </a:r>
            <a:r>
              <a:rPr sz="20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</a:p>
          <a:p>
            <a:pPr marL="561340" lvl="1" indent="-247650">
              <a:lnSpc>
                <a:spcPct val="100000"/>
              </a:lnSpc>
              <a:spcBef>
                <a:spcPts val="3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denumirile: țin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capitalizare,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alfanumerice, ., _,</a:t>
            </a:r>
            <a:r>
              <a:rPr sz="2000" b="1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</a:t>
            </a:r>
            <a:r>
              <a:rPr b="1" spc="20" dirty="0">
                <a:solidFill>
                  <a:srgbClr val="FF0000"/>
                </a:solidFill>
              </a:rPr>
              <a:t> </a:t>
            </a:r>
            <a:r>
              <a:rPr b="1" spc="-15" dirty="0">
                <a:solidFill>
                  <a:srgbClr val="FF0000"/>
                </a:solidFill>
              </a:rPr>
              <a:t>Fluxului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952811"/>
            <a:ext cx="10174732" cy="490518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9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IFNULL,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NULLIF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search_condition THEN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08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[ELSEIF search_condition THEN statement_list] ...  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4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case_value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85725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WHEN when_value THEN statement_list  [WHEN when_value THEN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 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1844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WHEN search_condition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THEN statement_list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[WHEN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search_condition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THEN statement_list]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894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981200"/>
            <a:ext cx="11506200" cy="48590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59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LOOP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trecerea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un nou pas </a:t>
            </a:r>
            <a:r>
              <a:rPr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18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iterației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ITERATE</a:t>
            </a:r>
            <a:r>
              <a:rPr sz="1800" b="1" spc="-4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(folosind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etichetei)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părăsirea </a:t>
            </a:r>
            <a:r>
              <a:rPr sz="18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iterației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18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LEAVE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</a:t>
            </a:r>
            <a:r>
              <a:rPr sz="14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LOOP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LOOP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</a:t>
            </a:r>
            <a:r>
              <a:rPr sz="2000" b="1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puțin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dată,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neapărat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8919210" indent="-427355">
              <a:lnSpc>
                <a:spcPct val="117900"/>
              </a:lnSpc>
              <a:spcBef>
                <a:spcPts val="4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</a:t>
            </a:r>
            <a:r>
              <a:rPr sz="1400" b="1"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UNTIL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search_condition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REPEAT</a:t>
            </a:r>
            <a:r>
              <a:rPr sz="1400" b="1" spc="-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4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nu se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niciodată,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neapărat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901180" indent="-427355">
              <a:lnSpc>
                <a:spcPct val="117900"/>
              </a:lnSpc>
              <a:spcBef>
                <a:spcPts val="5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 WHILE search_condition 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WHILE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1275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981200"/>
            <a:ext cx="10755630" cy="466255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15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cursoare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obțiunt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unei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de tip</a:t>
            </a:r>
            <a:r>
              <a:rPr spc="1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caracteristici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5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asenzitivitatea: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serverul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realiza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copii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tabelului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care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pc="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parcurse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5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imposibilitatea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suprascrise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parcurgerea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unidirecțională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ordonată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marR="585470" indent="-342900">
              <a:lnSpc>
                <a:spcPct val="101299"/>
              </a:lnSpc>
              <a:spcBef>
                <a:spcPts val="21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nu pot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 clauzele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INTO: DECLARE cursor_name CURSOR</a:t>
            </a:r>
            <a:r>
              <a:rPr spc="-5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  select_statement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81380">
              <a:lnSpc>
                <a:spcPct val="100000"/>
              </a:lnSpc>
              <a:spcBef>
                <a:spcPts val="365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3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clauzelor și a condițiilor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81380">
              <a:lnSpc>
                <a:spcPct val="100000"/>
              </a:lnSpc>
              <a:spcBef>
                <a:spcPts val="229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3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înainte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handle-urilor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5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deschiderea: OPEN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cursor_name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parcurgerea: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FETCH [[NEXT] FROM] cursor_name INTO variable_name [, variable_name]</a:t>
            </a:r>
            <a:r>
              <a:rPr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închiderea: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CLOSE</a:t>
            </a:r>
            <a:r>
              <a:rPr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cursor_name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1503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23896"/>
            <a:ext cx="11606403" cy="4240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proprietățile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ACID – MySQL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tranzacțional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6510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tomicitate: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deloc;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dintre  operațiile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sale eșuează, se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restaurează starea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tampon 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modificările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oerență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trebuie să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găseacă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niciodată 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aferentă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 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fapt realizat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blocarea obiectelor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</a:t>
            </a:r>
            <a:r>
              <a:rPr sz="2000" spc="20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864235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său spațiu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lucru,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autonom 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 celelalte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printr-un mecanism de blocare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înregistrare</a:t>
            </a:r>
            <a:r>
              <a:rPr sz="20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(costisitor)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urabilitate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persistente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 producerii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erori,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intermediul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jurnale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consemnează operațiile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227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35" dirty="0">
                <a:solidFill>
                  <a:srgbClr val="FF0000"/>
                </a:solidFill>
              </a:rPr>
              <a:t>Tranzacțiilor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1219200"/>
            <a:ext cx="8111490" cy="50154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TRANSACTION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5"/>
              </a:spcBef>
            </a:pP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[transaction_characteristic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transaction_characteristic]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109845" indent="-426720">
              <a:lnSpc>
                <a:spcPct val="1179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transaction_characteristic:  WITH CONSISTENT</a:t>
            </a:r>
            <a:r>
              <a:rPr sz="1400" b="1" spc="-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SNAPSHOT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606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WRITE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606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ONLY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BEGIN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[WORK]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 marR="3088640">
              <a:lnSpc>
                <a:spcPct val="1179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 [WORK] [AND [NO]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CHAIN]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[[NO]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RELEASE] 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[WORK]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[AND [NO] CHAIN] [[NO]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autocommit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{0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1}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începerea</a:t>
            </a:r>
            <a:r>
              <a:rPr sz="16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tranzacții: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sz="1600"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</a:t>
            </a:r>
            <a:r>
              <a:rPr sz="1600" b="1" spc="-5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BEGIN</a:t>
            </a:r>
            <a:r>
              <a:rPr sz="16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[WORK]</a:t>
            </a:r>
            <a:r>
              <a:rPr sz="1600" b="1" spc="-5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AUTOCOMMIT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1600" b="1" spc="-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dezactivat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29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terminarea unei tranzacții: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b="1" spc="-5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!!! Nu se pot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 tranzacții</a:t>
            </a:r>
            <a:r>
              <a:rPr sz="1800" b="1" spc="-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10589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295400"/>
            <a:ext cx="3124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295400"/>
            <a:ext cx="11099165" cy="535723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68605" marR="5080" indent="-256540">
              <a:lnSpc>
                <a:spcPts val="2160"/>
              </a:lnSpc>
              <a:spcBef>
                <a:spcPts val="375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[NO] CHAIN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dacă se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</a:t>
            </a:r>
            <a:r>
              <a:rPr sz="2000" spc="-3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 este terminată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80"/>
              </a:lnSpc>
              <a:spcBef>
                <a:spcPts val="3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[NO] RELEASE</a:t>
            </a:r>
            <a:r>
              <a:rPr sz="1600" spc="-3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indică 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dorește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deconectarea sesiunii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</a:p>
          <a:p>
            <a:pPr marL="268605">
              <a:lnSpc>
                <a:spcPts val="2280"/>
              </a:lnSpc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spc="-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 CONSISTENT SNAPSHOT</a:t>
            </a:r>
            <a:r>
              <a:rPr sz="1600" spc="-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consistentă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12750" indent="-256540">
              <a:lnSpc>
                <a:spcPts val="2180"/>
              </a:lnSpc>
              <a:spcBef>
                <a:spcPts val="29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WRITE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tranzacției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 sau să obțină drepturi de  blocare asupra tabelelor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9905" indent="-256540">
              <a:lnSpc>
                <a:spcPts val="216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ONLY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restricționează tranzacția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la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 sau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obține drepturi de blocare  asupra tabelelor tranzacționale 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non-tranzacționale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accesibile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altor</a:t>
            </a:r>
            <a:r>
              <a:rPr sz="2000" spc="1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7CED6"/>
              </a:buClr>
              <a:buFont typeface="Arial"/>
              <a:buChar char="•"/>
            </a:pPr>
            <a:endParaRPr sz="215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punctele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salvare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0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eng.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savepoints)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împărțirea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9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 stări</a:t>
            </a:r>
            <a:r>
              <a:rPr sz="18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intermediare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SAVEPOINT identifier;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 SAVEPOINT</a:t>
            </a:r>
            <a:r>
              <a:rPr sz="1600" spc="-43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identifier;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784225" lvl="1" indent="-247650">
              <a:lnSpc>
                <a:spcPts val="1939"/>
              </a:lnSpc>
              <a:spcBef>
                <a:spcPts val="334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 [WORK] TO [SAVEPOINT] identifier;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revenirea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starea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anterioară,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pierderea 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r>
              <a:rPr sz="18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intermediare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0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371600"/>
            <a:ext cx="10461625" cy="49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250"/>
              </a:lnSpc>
              <a:spcBef>
                <a:spcPts val="95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controlul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comportamentului tranzacțional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900" b="1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</a:t>
            </a:r>
            <a:endParaRPr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77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AUTOCOMMIT</a:t>
            </a:r>
            <a:r>
              <a:rPr sz="1500" b="1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1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5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5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</a:t>
            </a:r>
            <a:endParaRPr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spcBef>
                <a:spcPts val="5"/>
              </a:spcBef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(implicit) –</a:t>
            </a:r>
            <a:r>
              <a:rPr sz="13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imediat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1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– atunci când se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COMMIT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1300" b="1" spc="2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75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 ISOLATION</a:t>
            </a:r>
            <a:r>
              <a:rPr sz="15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LEVEL</a:t>
            </a:r>
            <a:endParaRPr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spcBef>
                <a:spcPts val="20"/>
              </a:spcBef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UNCOMMITTED</a:t>
            </a:r>
            <a:r>
              <a:rPr sz="1300" b="1" spc="-2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modificări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nesalvate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tranzacții (vulnerabilitate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fantomă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citiri repetabile)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0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COMMITTED</a:t>
            </a:r>
            <a:r>
              <a:rPr sz="1300" b="1" spc="-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discul local de alte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(problemă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citirile irepetabile)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0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REPEATABLE READ (implicit) –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modificate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disponibile numai după ce </a:t>
            </a:r>
            <a:r>
              <a:rPr sz="13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terminat și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tranzacția</a:t>
            </a:r>
            <a:r>
              <a:rPr sz="1300" b="1" spc="-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SERIALIZABLE – tranzacțiile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concurente sunt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tratate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secvențial,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obținute fiind cele reale, de pe discul</a:t>
            </a:r>
            <a:r>
              <a:rPr sz="1300" b="1" spc="-1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1CACE3"/>
              </a:buClr>
              <a:buFont typeface="Courier New"/>
              <a:buChar char="o"/>
            </a:pPr>
            <a:endParaRPr sz="16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6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pseudo-tranzacții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blocarea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privilegiilor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(citire, scriere) la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tabelă,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pagină,</a:t>
            </a:r>
            <a:r>
              <a:rPr sz="1900" b="1" spc="3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înregistare</a:t>
            </a:r>
            <a:endParaRPr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45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[[AS] alias]</a:t>
            </a:r>
            <a:r>
              <a:rPr sz="1400" b="1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lock_type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60"/>
              </a:lnSpc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[[AS]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alias] lock_type]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66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lock_type: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45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[LOCAL]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5425">
              <a:lnSpc>
                <a:spcPts val="1660"/>
              </a:lnSpc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[LOW_PRIORITY] WRITE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UNLOCK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0894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6272"/>
            <a:ext cx="8345932" cy="305109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comentarii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8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linie: #,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--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linii: /*</a:t>
            </a:r>
            <a:r>
              <a:rPr sz="2000" b="1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*/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Arial"/>
              <a:buChar char="•"/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script-uri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operatorul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indirectare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-h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host -u user -p &lt;</a:t>
            </a:r>
            <a:r>
              <a:rPr sz="20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 marR="1351915" lvl="1">
              <a:lnSpc>
                <a:spcPct val="113799"/>
              </a:lnSpc>
              <a:spcBef>
                <a:spcPts val="4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sz="2000" b="1" spc="-5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\.  mysql&gt;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source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filename;  mysql&gt; \.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05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 elemente </a:t>
            </a:r>
            <a:r>
              <a:rPr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limbajului</a:t>
            </a:r>
            <a:r>
              <a:rPr b="1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MySQL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2226"/>
            <a:ext cx="10250932" cy="358816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4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bine-formată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↔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entitate,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definită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9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minimă și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cheia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consistența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583C5"/>
              </a:buClr>
              <a:buFont typeface="Calibri"/>
              <a:buAutoNum type="arabicPeriod"/>
            </a:pPr>
            <a:endParaRPr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 </a:t>
            </a:r>
            <a:r>
              <a:rPr sz="2200" b="1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X→Y: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lui X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determină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lui</a:t>
            </a:r>
            <a:r>
              <a:rPr sz="2200" b="1" spc="2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completă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eliminarea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 din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distruge dependența</a:t>
            </a:r>
            <a:r>
              <a:rPr sz="2000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funcțională</a:t>
            </a:r>
          </a:p>
          <a:p>
            <a:pPr marL="561340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parțială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pot 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eliminate 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pastrarea dependența</a:t>
            </a:r>
            <a:r>
              <a:rPr sz="2000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tranzitivă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încât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X→Z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şi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Z→Y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458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 err="1">
                <a:solidFill>
                  <a:srgbClr val="FF0000"/>
                </a:solidFill>
              </a:rPr>
              <a:t>Normalizarea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35" dirty="0" smtClean="0">
                <a:solidFill>
                  <a:srgbClr val="FF0000"/>
                </a:solidFill>
              </a:rPr>
              <a:t>(</a:t>
            </a:r>
            <a:r>
              <a:rPr lang="ro-MO" b="1" spc="-35" dirty="0" smtClean="0">
                <a:solidFill>
                  <a:srgbClr val="FF0000"/>
                </a:solidFill>
              </a:rPr>
              <a:t>continuare</a:t>
            </a:r>
            <a:r>
              <a:rPr b="1" spc="-35" dirty="0" smtClean="0">
                <a:solidFill>
                  <a:srgbClr val="FF0000"/>
                </a:solidFill>
              </a:rPr>
              <a:t>)</a:t>
            </a:r>
            <a:endParaRPr b="1" spc="-35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429000"/>
            <a:ext cx="10210800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335B74"/>
                  </a:solidFill>
                </a:uFill>
                <a:latin typeface="Arial" pitchFamily="34" charset="0"/>
                <a:cs typeface="Arial" pitchFamily="34" charset="0"/>
              </a:rPr>
              <a:t>gestiune_organizatie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{id_proiect,</a:t>
            </a:r>
            <a:r>
              <a:rPr sz="16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nume_proiect</a:t>
            </a:r>
            <a:r>
              <a:rPr sz="16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MO" sz="16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nume_angajat, pozitie_angajat, salariu_tarifar_angajat,</a:t>
            </a:r>
            <a:r>
              <a:rPr sz="1600" b="1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ore_lucrate_angajat}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65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1920">
              <a:lnSpc>
                <a:spcPct val="100000"/>
              </a:lnSpc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Probleme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8460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377825" algn="l"/>
                <a:tab pos="37846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inconsistența, redundanța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8460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 la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manipulare 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0548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E</a:t>
            </a:r>
            <a:r>
              <a:rPr b="1" spc="-114" dirty="0">
                <a:solidFill>
                  <a:srgbClr val="FF0000"/>
                </a:solidFill>
              </a:rPr>
              <a:t>x</a:t>
            </a:r>
            <a:r>
              <a:rPr b="1" spc="-5" dirty="0">
                <a:solidFill>
                  <a:srgbClr val="FF0000"/>
                </a:solidFill>
              </a:rPr>
              <a:t>emplu</a:t>
            </a:r>
          </a:p>
        </p:txBody>
      </p:sp>
      <p:sp>
        <p:nvSpPr>
          <p:cNvPr id="7" name="object 7"/>
          <p:cNvSpPr/>
          <p:nvPr/>
        </p:nvSpPr>
        <p:spPr>
          <a:xfrm>
            <a:off x="762000" y="2133600"/>
            <a:ext cx="10972800" cy="116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7708</Words>
  <Application>Microsoft Office PowerPoint</Application>
  <PresentationFormat>Custom</PresentationFormat>
  <Paragraphs>1121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Agenda</vt:lpstr>
      <vt:lpstr>SBD vs. SGBD (recapitulare)</vt:lpstr>
      <vt:lpstr>Caracteristici SGBD (recapitulare) - 1</vt:lpstr>
      <vt:lpstr>Caracteristici SGBD (recapitulare) - 2</vt:lpstr>
      <vt:lpstr>Principii de proiectare a bazelor de date</vt:lpstr>
      <vt:lpstr>Normalizarea</vt:lpstr>
      <vt:lpstr>Normalizarea (continuare)</vt:lpstr>
      <vt:lpstr>Exemplu</vt:lpstr>
      <vt:lpstr>Forma Normală 1 (FN1)</vt:lpstr>
      <vt:lpstr>Forma Normală 2 (FN2)</vt:lpstr>
      <vt:lpstr>Forma Normală 3 (FN3)</vt:lpstr>
      <vt:lpstr>Forma Normală Boyce-Codd (FNBC)</vt:lpstr>
      <vt:lpstr>SQL  (Predicate)</vt:lpstr>
      <vt:lpstr>SQL  (Predicate)</vt:lpstr>
      <vt:lpstr>SQL  (Predicate)</vt:lpstr>
      <vt:lpstr>SQL  &amp;  Mysql</vt:lpstr>
      <vt:lpstr>MySQL</vt:lpstr>
      <vt:lpstr>MySQL</vt:lpstr>
      <vt:lpstr>Tipuri de date în MySQL</vt:lpstr>
      <vt:lpstr>Tipuri de date numerice</vt:lpstr>
      <vt:lpstr>Tipuri de date numerice (continuare)</vt:lpstr>
      <vt:lpstr>Tipuri de date șiruri de caractere</vt:lpstr>
      <vt:lpstr>Tipuri de date șiruri de caractere (continuare)</vt:lpstr>
      <vt:lpstr>Tipuri de date șiruri de caractere (continuare)</vt:lpstr>
      <vt:lpstr>Tipuri de date calendaristice</vt:lpstr>
      <vt:lpstr>Tipuri de date calendaristice (continuare)</vt:lpstr>
      <vt:lpstr>Tipuri de date calendaristice (continuare)</vt:lpstr>
      <vt:lpstr>Operații de definire a datelor în MySQL</vt:lpstr>
      <vt:lpstr>Operații de conectare la BD MySQL /MySQLi</vt:lpstr>
      <vt:lpstr>Specificarea drepturilor de acces în MySQL</vt:lpstr>
      <vt:lpstr>Instrucțiunea CREATE TABLE</vt:lpstr>
      <vt:lpstr>Instrucțiunea CREATE TABLE</vt:lpstr>
      <vt:lpstr>Instrucțiunea CREATE TABLE (continuare)</vt:lpstr>
      <vt:lpstr>Instrucțiunea CREATE TABLE (continuare)</vt:lpstr>
      <vt:lpstr>Instrucțiunea CREATE TABLE (continuare)</vt:lpstr>
      <vt:lpstr>Instrucțiunea CREATE TABLE (continuare)</vt:lpstr>
      <vt:lpstr>Instrucțiunea CREATE TABLE (continuare)</vt:lpstr>
      <vt:lpstr>Alte operații asupra tabelelor</vt:lpstr>
      <vt:lpstr>Exemplu</vt:lpstr>
      <vt:lpstr>Instrucțiunea INSERT / LOAD DATA</vt:lpstr>
      <vt:lpstr>Instrucțiunea INSERT / LOAD DATA (continuare)</vt:lpstr>
      <vt:lpstr>Instrucțiunea INSERT / LOAD DATA (continuare)</vt:lpstr>
      <vt:lpstr>Instrucțiunea INSERT / LOAD DATA (continuare)</vt:lpstr>
      <vt:lpstr>Instrucțiunea INSERT / LOAD DATA (continuare)</vt:lpstr>
      <vt:lpstr>Instrucțiunea UPDATE</vt:lpstr>
      <vt:lpstr>Instrucțiunea UPDATE (  continuare)</vt:lpstr>
      <vt:lpstr>Instrucțiunea UPDATE  (  continuare)</vt:lpstr>
      <vt:lpstr>Instrucțiunea DELETE</vt:lpstr>
      <vt:lpstr>Instrucțiunea DELETE (continuare)</vt:lpstr>
      <vt:lpstr>Instrucțiunea DELETE (continuare)</vt:lpstr>
      <vt:lpstr>Instrucțiunea SELECT</vt:lpstr>
      <vt:lpstr>Instrucțiunea SELECT (continuare)</vt:lpstr>
      <vt:lpstr>Instrucțiunea SELECT (continuare)</vt:lpstr>
      <vt:lpstr>Instrucțiunea SELECT (continuare)</vt:lpstr>
      <vt:lpstr>Joncțiuni între Tabele</vt:lpstr>
      <vt:lpstr>Tipuri de Joncțiuni în MySQL</vt:lpstr>
      <vt:lpstr>Interogări Imbricate</vt:lpstr>
      <vt:lpstr>Funcții de Grup în MySQL</vt:lpstr>
      <vt:lpstr>Obiecte ale Bazei de Date</vt:lpstr>
      <vt:lpstr>Rutine Stocate în MySQL</vt:lpstr>
      <vt:lpstr>Rutine Stocate în MySQL (continuare)</vt:lpstr>
      <vt:lpstr>Rutine Stocate în MySQL (continuare)</vt:lpstr>
      <vt:lpstr>Rutine Stocate în MySQL (continuare)</vt:lpstr>
      <vt:lpstr>Triggere în MySQL</vt:lpstr>
      <vt:lpstr>Triggere în MySQL  (continuare)</vt:lpstr>
      <vt:lpstr>Evenimente în MySQL</vt:lpstr>
      <vt:lpstr>Vizualizări în MySQL</vt:lpstr>
      <vt:lpstr>Vizualizări în MySQL (continuare)</vt:lpstr>
      <vt:lpstr>Vizualizări în MySQL (continuare)</vt:lpstr>
      <vt:lpstr>Instrucțiuni pentru Controlul Fluxului</vt:lpstr>
      <vt:lpstr>Instrucțiuni pentru Controlul Fluxului (continuare)</vt:lpstr>
      <vt:lpstr>Instrucțiuni pentru Controlul Fluxului (continuare)</vt:lpstr>
      <vt:lpstr>Instrucțiuni pentru Controlul Fluxului (continuare)</vt:lpstr>
      <vt:lpstr>Gestiunea Tranzacțiilor</vt:lpstr>
      <vt:lpstr>Gestiunea Tranzacțiilor (continuare)</vt:lpstr>
      <vt:lpstr>Gestiunea Tranzacțiilor (continuare)</vt:lpstr>
      <vt:lpstr>Gestiunea Tranzacțiilor (continuare)</vt:lpstr>
      <vt:lpstr>Alte elemente ale limbajului MySQL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 Rosu-Cojocaru</dc:creator>
  <cp:lastModifiedBy>Mihai</cp:lastModifiedBy>
  <cp:revision>8</cp:revision>
  <dcterms:created xsi:type="dcterms:W3CDTF">2019-11-04T09:45:43Z</dcterms:created>
  <dcterms:modified xsi:type="dcterms:W3CDTF">2019-11-05T06:14:49Z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2019-11-04T00:00:00Z</vt:filetime>
  </property>
</Properties>
</file>