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2864" y="2512770"/>
            <a:ext cx="8531520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2864" y="5057853"/>
            <a:ext cx="8531520" cy="814427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accent5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3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5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5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901"/>
            <a:ext cx="10994760" cy="1390476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207360"/>
            <a:ext cx="10994760" cy="4275737"/>
          </a:xfrm>
        </p:spPr>
        <p:txBody>
          <a:bodyPr/>
          <a:lstStyle>
            <a:lvl1pPr algn="l">
              <a:defRPr sz="3733">
                <a:solidFill>
                  <a:schemeClr val="accent5">
                    <a:lumMod val="75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 algn="l"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 algn="l"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 algn="l"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6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507" y="656902"/>
            <a:ext cx="8336893" cy="1018033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62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07" y="1674937"/>
            <a:ext cx="8336893" cy="4681415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0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4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39" y="345303"/>
            <a:ext cx="10769195" cy="1425247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667">
                <a:solidFill>
                  <a:schemeClr val="accent5">
                    <a:lumMod val="75000"/>
                  </a:schemeClr>
                </a:solidFill>
              </a:defRPr>
            </a:lvl2pPr>
            <a:lvl3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3pPr>
            <a:lvl4pPr algn="ctr">
              <a:defRPr sz="2133">
                <a:solidFill>
                  <a:schemeClr val="accent5">
                    <a:lumMod val="75000"/>
                  </a:schemeClr>
                </a:solidFill>
              </a:defRPr>
            </a:lvl4pPr>
            <a:lvl5pPr algn="ctr">
              <a:defRPr sz="2133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667">
                <a:solidFill>
                  <a:schemeClr val="accent5">
                    <a:lumMod val="75000"/>
                  </a:schemeClr>
                </a:solidFill>
              </a:defRPr>
            </a:lvl2pPr>
            <a:lvl3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3pPr>
            <a:lvl4pPr algn="ctr">
              <a:defRPr sz="2133">
                <a:solidFill>
                  <a:schemeClr val="accent5">
                    <a:lumMod val="75000"/>
                  </a:schemeClr>
                </a:solidFill>
              </a:defRPr>
            </a:lvl4pPr>
            <a:lvl5pPr algn="ctr">
              <a:defRPr sz="2133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6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2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8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6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C231-B776-4694-8A9D-71A91EA3E92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C4CD-17B4-4875-A5EB-9D35E90817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58866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network" TargetMode="External"/><Relationship Id="rId2" Type="http://schemas.openxmlformats.org/officeDocument/2006/relationships/hyperlink" Target="https://en.wikipedia.org/wiki/OSI_mo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ransfer_(computing)" TargetMode="External"/><Relationship Id="rId5" Type="http://schemas.openxmlformats.org/officeDocument/2006/relationships/hyperlink" Target="https://en.wikipedia.org/wiki/Physical_layer" TargetMode="External"/><Relationship Id="rId4" Type="http://schemas.openxmlformats.org/officeDocument/2006/relationships/hyperlink" Target="https://en.wikipedia.org/wiki/Network_segmen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o.wikipedia.org/wiki/IEEE_802#cite_note-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Link Layer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227" y="4039819"/>
            <a:ext cx="8531520" cy="125551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8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300"/>
          <p:cNvSpPr>
            <a:spLocks noChangeArrowheads="1"/>
          </p:cNvSpPr>
          <p:nvPr/>
        </p:nvSpPr>
        <p:spPr bwMode="auto">
          <a:xfrm>
            <a:off x="5010150" y="781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833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3350" algn="ctr"/>
              </a:tabLst>
            </a:pPr>
            <a:r>
              <a:rPr kumimoji="0" lang="en-GB" altLang="en-US" sz="4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Cablarea</a:t>
            </a:r>
            <a:r>
              <a:rPr kumimoji="0" lang="en-GB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LAN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3350" algn="ctr"/>
              </a:tabLst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Nivelul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fizic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	</a:t>
            </a:r>
            <a:r>
              <a:rPr kumimoji="0" lang="en-GB" altLang="en-US" sz="28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cisco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3350" algn="ctr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47" name="Picture 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68" y="2482532"/>
            <a:ext cx="3031819" cy="25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" name="Rectangle 301"/>
          <p:cNvSpPr>
            <a:spLocks noChangeArrowheads="1"/>
          </p:cNvSpPr>
          <p:nvPr/>
        </p:nvSpPr>
        <p:spPr bwMode="auto">
          <a:xfrm>
            <a:off x="896938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•Se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folosesc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diferite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simboluri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2" name="Group 3182"/>
          <p:cNvGrpSpPr/>
          <p:nvPr/>
        </p:nvGrpSpPr>
        <p:grpSpPr>
          <a:xfrm>
            <a:off x="1776888" y="2482532"/>
            <a:ext cx="2039621" cy="2578732"/>
            <a:chOff x="-787" y="0"/>
            <a:chExt cx="2039736" cy="2578866"/>
          </a:xfrm>
        </p:grpSpPr>
        <p:sp>
          <p:nvSpPr>
            <p:cNvPr id="303" name="Shape 44"/>
            <p:cNvSpPr/>
            <p:nvPr/>
          </p:nvSpPr>
          <p:spPr>
            <a:xfrm>
              <a:off x="444861" y="463824"/>
              <a:ext cx="556078" cy="463824"/>
            </a:xfrm>
            <a:custGeom>
              <a:avLst/>
              <a:gdLst/>
              <a:ahLst/>
              <a:cxnLst/>
              <a:rect l="0" t="0" r="0" b="0"/>
              <a:pathLst>
                <a:path w="556078" h="463824">
                  <a:moveTo>
                    <a:pt x="0" y="463824"/>
                  </a:moveTo>
                  <a:lnTo>
                    <a:pt x="556078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4" name="Shape 45"/>
            <p:cNvSpPr/>
            <p:nvPr/>
          </p:nvSpPr>
          <p:spPr>
            <a:xfrm>
              <a:off x="1000939" y="463824"/>
              <a:ext cx="0" cy="649358"/>
            </a:xfrm>
            <a:custGeom>
              <a:avLst/>
              <a:gdLst/>
              <a:ahLst/>
              <a:cxnLst/>
              <a:rect l="0" t="0" r="0" b="0"/>
              <a:pathLst>
                <a:path h="649358">
                  <a:moveTo>
                    <a:pt x="0" y="649358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5" name="Shape 46"/>
            <p:cNvSpPr/>
            <p:nvPr/>
          </p:nvSpPr>
          <p:spPr>
            <a:xfrm>
              <a:off x="1000939" y="463824"/>
              <a:ext cx="556078" cy="463824"/>
            </a:xfrm>
            <a:custGeom>
              <a:avLst/>
              <a:gdLst/>
              <a:ahLst/>
              <a:cxnLst/>
              <a:rect l="0" t="0" r="0" b="0"/>
              <a:pathLst>
                <a:path w="556078" h="463824">
                  <a:moveTo>
                    <a:pt x="556078" y="46382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6" name="Shape 47"/>
            <p:cNvSpPr/>
            <p:nvPr/>
          </p:nvSpPr>
          <p:spPr>
            <a:xfrm>
              <a:off x="1000939" y="463824"/>
              <a:ext cx="695095" cy="0"/>
            </a:xfrm>
            <a:custGeom>
              <a:avLst/>
              <a:gdLst/>
              <a:ahLst/>
              <a:cxnLst/>
              <a:rect l="0" t="0" r="0" b="0"/>
              <a:pathLst>
                <a:path w="695095">
                  <a:moveTo>
                    <a:pt x="69509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7" name="Shape 48"/>
            <p:cNvSpPr/>
            <p:nvPr/>
          </p:nvSpPr>
          <p:spPr>
            <a:xfrm>
              <a:off x="1000939" y="92767"/>
              <a:ext cx="556078" cy="371057"/>
            </a:xfrm>
            <a:custGeom>
              <a:avLst/>
              <a:gdLst/>
              <a:ahLst/>
              <a:cxnLst/>
              <a:rect l="0" t="0" r="0" b="0"/>
              <a:pathLst>
                <a:path w="556078" h="371057">
                  <a:moveTo>
                    <a:pt x="556078" y="0"/>
                  </a:moveTo>
                  <a:lnTo>
                    <a:pt x="0" y="371057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8" name="Shape 49"/>
            <p:cNvSpPr/>
            <p:nvPr/>
          </p:nvSpPr>
          <p:spPr>
            <a:xfrm>
              <a:off x="1000939" y="0"/>
              <a:ext cx="0" cy="463824"/>
            </a:xfrm>
            <a:custGeom>
              <a:avLst/>
              <a:gdLst/>
              <a:ahLst/>
              <a:cxnLst/>
              <a:rect l="0" t="0" r="0" b="0"/>
              <a:pathLst>
                <a:path h="463824">
                  <a:moveTo>
                    <a:pt x="0" y="0"/>
                  </a:moveTo>
                  <a:lnTo>
                    <a:pt x="0" y="46382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9" name="Shape 50"/>
            <p:cNvSpPr/>
            <p:nvPr/>
          </p:nvSpPr>
          <p:spPr>
            <a:xfrm>
              <a:off x="444861" y="92767"/>
              <a:ext cx="556078" cy="371057"/>
            </a:xfrm>
            <a:custGeom>
              <a:avLst/>
              <a:gdLst/>
              <a:ahLst/>
              <a:cxnLst/>
              <a:rect l="0" t="0" r="0" b="0"/>
              <a:pathLst>
                <a:path w="556078" h="371057">
                  <a:moveTo>
                    <a:pt x="0" y="0"/>
                  </a:moveTo>
                  <a:lnTo>
                    <a:pt x="556078" y="371057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0" name="Shape 51"/>
            <p:cNvSpPr/>
            <p:nvPr/>
          </p:nvSpPr>
          <p:spPr>
            <a:xfrm>
              <a:off x="305844" y="463824"/>
              <a:ext cx="695095" cy="0"/>
            </a:xfrm>
            <a:custGeom>
              <a:avLst/>
              <a:gdLst/>
              <a:ahLst/>
              <a:cxnLst/>
              <a:rect l="0" t="0" r="0" b="0"/>
              <a:pathLst>
                <a:path w="695095">
                  <a:moveTo>
                    <a:pt x="0" y="0"/>
                  </a:moveTo>
                  <a:lnTo>
                    <a:pt x="69509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1" name="Shape 52"/>
            <p:cNvSpPr/>
            <p:nvPr/>
          </p:nvSpPr>
          <p:spPr>
            <a:xfrm>
              <a:off x="583878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0" y="0"/>
                  </a:moveTo>
                  <a:lnTo>
                    <a:pt x="417061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2" name="Shape 53"/>
            <p:cNvSpPr/>
            <p:nvPr/>
          </p:nvSpPr>
          <p:spPr>
            <a:xfrm>
              <a:off x="722895" y="278291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0"/>
                  </a:moveTo>
                  <a:lnTo>
                    <a:pt x="278044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3" name="Shape 54"/>
            <p:cNvSpPr/>
            <p:nvPr/>
          </p:nvSpPr>
          <p:spPr>
            <a:xfrm>
              <a:off x="1000939" y="185524"/>
              <a:ext cx="0" cy="278300"/>
            </a:xfrm>
            <a:custGeom>
              <a:avLst/>
              <a:gdLst/>
              <a:ahLst/>
              <a:cxnLst/>
              <a:rect l="0" t="0" r="0" b="0"/>
              <a:pathLst>
                <a:path h="278300">
                  <a:moveTo>
                    <a:pt x="0" y="0"/>
                  </a:moveTo>
                  <a:lnTo>
                    <a:pt x="0" y="27830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4" name="Shape 55"/>
            <p:cNvSpPr/>
            <p:nvPr/>
          </p:nvSpPr>
          <p:spPr>
            <a:xfrm>
              <a:off x="1000939" y="278291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0"/>
                  </a:moveTo>
                  <a:lnTo>
                    <a:pt x="0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5" name="Shape 56"/>
            <p:cNvSpPr/>
            <p:nvPr/>
          </p:nvSpPr>
          <p:spPr>
            <a:xfrm>
              <a:off x="1000939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417061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6" name="Shape 57"/>
            <p:cNvSpPr/>
            <p:nvPr/>
          </p:nvSpPr>
          <p:spPr>
            <a:xfrm>
              <a:off x="1000939" y="463824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18553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7" name="Shape 58"/>
            <p:cNvSpPr/>
            <p:nvPr/>
          </p:nvSpPr>
          <p:spPr>
            <a:xfrm>
              <a:off x="1000939" y="463824"/>
              <a:ext cx="0" cy="259745"/>
            </a:xfrm>
            <a:custGeom>
              <a:avLst/>
              <a:gdLst/>
              <a:ahLst/>
              <a:cxnLst/>
              <a:rect l="0" t="0" r="0" b="0"/>
              <a:pathLst>
                <a:path h="259745">
                  <a:moveTo>
                    <a:pt x="0" y="259745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8" name="Shape 59"/>
            <p:cNvSpPr/>
            <p:nvPr/>
          </p:nvSpPr>
          <p:spPr>
            <a:xfrm>
              <a:off x="722895" y="463824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185534"/>
                  </a:moveTo>
                  <a:lnTo>
                    <a:pt x="278044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9" name="Shape 60"/>
            <p:cNvSpPr/>
            <p:nvPr/>
          </p:nvSpPr>
          <p:spPr>
            <a:xfrm>
              <a:off x="583878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0" y="0"/>
                  </a:moveTo>
                  <a:lnTo>
                    <a:pt x="417061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0" name="Shape 61"/>
            <p:cNvSpPr/>
            <p:nvPr/>
          </p:nvSpPr>
          <p:spPr>
            <a:xfrm>
              <a:off x="722895" y="278291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0"/>
                  </a:moveTo>
                  <a:lnTo>
                    <a:pt x="278044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1" name="Shape 62"/>
            <p:cNvSpPr/>
            <p:nvPr/>
          </p:nvSpPr>
          <p:spPr>
            <a:xfrm>
              <a:off x="1000939" y="185524"/>
              <a:ext cx="0" cy="278300"/>
            </a:xfrm>
            <a:custGeom>
              <a:avLst/>
              <a:gdLst/>
              <a:ahLst/>
              <a:cxnLst/>
              <a:rect l="0" t="0" r="0" b="0"/>
              <a:pathLst>
                <a:path h="278300">
                  <a:moveTo>
                    <a:pt x="0" y="0"/>
                  </a:moveTo>
                  <a:lnTo>
                    <a:pt x="0" y="27830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2" name="Shape 63"/>
            <p:cNvSpPr/>
            <p:nvPr/>
          </p:nvSpPr>
          <p:spPr>
            <a:xfrm>
              <a:off x="1000939" y="278291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0"/>
                  </a:moveTo>
                  <a:lnTo>
                    <a:pt x="0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3" name="Shape 64"/>
            <p:cNvSpPr/>
            <p:nvPr/>
          </p:nvSpPr>
          <p:spPr>
            <a:xfrm>
              <a:off x="1000939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417061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4" name="Shape 65"/>
            <p:cNvSpPr/>
            <p:nvPr/>
          </p:nvSpPr>
          <p:spPr>
            <a:xfrm>
              <a:off x="1000939" y="463824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18553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5" name="Shape 66"/>
            <p:cNvSpPr/>
            <p:nvPr/>
          </p:nvSpPr>
          <p:spPr>
            <a:xfrm>
              <a:off x="1000939" y="463824"/>
              <a:ext cx="0" cy="259745"/>
            </a:xfrm>
            <a:custGeom>
              <a:avLst/>
              <a:gdLst/>
              <a:ahLst/>
              <a:cxnLst/>
              <a:rect l="0" t="0" r="0" b="0"/>
              <a:pathLst>
                <a:path h="259745">
                  <a:moveTo>
                    <a:pt x="0" y="259745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6" name="Shape 67"/>
            <p:cNvSpPr/>
            <p:nvPr/>
          </p:nvSpPr>
          <p:spPr>
            <a:xfrm>
              <a:off x="722895" y="463824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185534"/>
                  </a:moveTo>
                  <a:lnTo>
                    <a:pt x="278044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7" name="Shape 68"/>
            <p:cNvSpPr/>
            <p:nvPr/>
          </p:nvSpPr>
          <p:spPr>
            <a:xfrm>
              <a:off x="583878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0" y="0"/>
                  </a:moveTo>
                  <a:lnTo>
                    <a:pt x="417061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8" name="Shape 69"/>
            <p:cNvSpPr/>
            <p:nvPr/>
          </p:nvSpPr>
          <p:spPr>
            <a:xfrm>
              <a:off x="722895" y="278291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0"/>
                  </a:moveTo>
                  <a:lnTo>
                    <a:pt x="278044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9" name="Shape 70"/>
            <p:cNvSpPr/>
            <p:nvPr/>
          </p:nvSpPr>
          <p:spPr>
            <a:xfrm>
              <a:off x="1000939" y="185524"/>
              <a:ext cx="0" cy="278300"/>
            </a:xfrm>
            <a:custGeom>
              <a:avLst/>
              <a:gdLst/>
              <a:ahLst/>
              <a:cxnLst/>
              <a:rect l="0" t="0" r="0" b="0"/>
              <a:pathLst>
                <a:path h="278300">
                  <a:moveTo>
                    <a:pt x="0" y="0"/>
                  </a:moveTo>
                  <a:lnTo>
                    <a:pt x="0" y="27830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0" name="Shape 71"/>
            <p:cNvSpPr/>
            <p:nvPr/>
          </p:nvSpPr>
          <p:spPr>
            <a:xfrm>
              <a:off x="1000939" y="278291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0"/>
                  </a:moveTo>
                  <a:lnTo>
                    <a:pt x="0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1" name="Shape 72"/>
            <p:cNvSpPr/>
            <p:nvPr/>
          </p:nvSpPr>
          <p:spPr>
            <a:xfrm>
              <a:off x="1000939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417061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2" name="Shape 73"/>
            <p:cNvSpPr/>
            <p:nvPr/>
          </p:nvSpPr>
          <p:spPr>
            <a:xfrm>
              <a:off x="1000939" y="463824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18553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3" name="Shape 74"/>
            <p:cNvSpPr/>
            <p:nvPr/>
          </p:nvSpPr>
          <p:spPr>
            <a:xfrm>
              <a:off x="1000939" y="463824"/>
              <a:ext cx="0" cy="259745"/>
            </a:xfrm>
            <a:custGeom>
              <a:avLst/>
              <a:gdLst/>
              <a:ahLst/>
              <a:cxnLst/>
              <a:rect l="0" t="0" r="0" b="0"/>
              <a:pathLst>
                <a:path h="259745">
                  <a:moveTo>
                    <a:pt x="0" y="259745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4" name="Shape 75"/>
            <p:cNvSpPr/>
            <p:nvPr/>
          </p:nvSpPr>
          <p:spPr>
            <a:xfrm>
              <a:off x="722895" y="463824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185534"/>
                  </a:moveTo>
                  <a:lnTo>
                    <a:pt x="278044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5" name="Shape 76"/>
            <p:cNvSpPr/>
            <p:nvPr/>
          </p:nvSpPr>
          <p:spPr>
            <a:xfrm>
              <a:off x="583878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0" y="0"/>
                  </a:moveTo>
                  <a:lnTo>
                    <a:pt x="417061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6" name="Shape 77"/>
            <p:cNvSpPr/>
            <p:nvPr/>
          </p:nvSpPr>
          <p:spPr>
            <a:xfrm>
              <a:off x="722895" y="278291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0"/>
                  </a:moveTo>
                  <a:lnTo>
                    <a:pt x="278044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7" name="Shape 78"/>
            <p:cNvSpPr/>
            <p:nvPr/>
          </p:nvSpPr>
          <p:spPr>
            <a:xfrm>
              <a:off x="1000939" y="185524"/>
              <a:ext cx="0" cy="278300"/>
            </a:xfrm>
            <a:custGeom>
              <a:avLst/>
              <a:gdLst/>
              <a:ahLst/>
              <a:cxnLst/>
              <a:rect l="0" t="0" r="0" b="0"/>
              <a:pathLst>
                <a:path h="278300">
                  <a:moveTo>
                    <a:pt x="0" y="0"/>
                  </a:moveTo>
                  <a:lnTo>
                    <a:pt x="0" y="27830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8" name="Shape 79"/>
            <p:cNvSpPr/>
            <p:nvPr/>
          </p:nvSpPr>
          <p:spPr>
            <a:xfrm>
              <a:off x="1000939" y="278291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0"/>
                  </a:moveTo>
                  <a:lnTo>
                    <a:pt x="0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9" name="Shape 80"/>
            <p:cNvSpPr/>
            <p:nvPr/>
          </p:nvSpPr>
          <p:spPr>
            <a:xfrm>
              <a:off x="1000939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417061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0" name="Shape 81"/>
            <p:cNvSpPr/>
            <p:nvPr/>
          </p:nvSpPr>
          <p:spPr>
            <a:xfrm>
              <a:off x="1000939" y="463824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18553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1" name="Shape 82"/>
            <p:cNvSpPr/>
            <p:nvPr/>
          </p:nvSpPr>
          <p:spPr>
            <a:xfrm>
              <a:off x="1000939" y="463824"/>
              <a:ext cx="0" cy="259745"/>
            </a:xfrm>
            <a:custGeom>
              <a:avLst/>
              <a:gdLst/>
              <a:ahLst/>
              <a:cxnLst/>
              <a:rect l="0" t="0" r="0" b="0"/>
              <a:pathLst>
                <a:path h="259745">
                  <a:moveTo>
                    <a:pt x="0" y="259745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2" name="Shape 83"/>
            <p:cNvSpPr/>
            <p:nvPr/>
          </p:nvSpPr>
          <p:spPr>
            <a:xfrm>
              <a:off x="722895" y="463824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185534"/>
                  </a:moveTo>
                  <a:lnTo>
                    <a:pt x="278044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3" name="Shape 84"/>
            <p:cNvSpPr/>
            <p:nvPr/>
          </p:nvSpPr>
          <p:spPr>
            <a:xfrm>
              <a:off x="583878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0" y="0"/>
                  </a:moveTo>
                  <a:lnTo>
                    <a:pt x="417061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4" name="Shape 85"/>
            <p:cNvSpPr/>
            <p:nvPr/>
          </p:nvSpPr>
          <p:spPr>
            <a:xfrm>
              <a:off x="722895" y="278291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0"/>
                  </a:moveTo>
                  <a:lnTo>
                    <a:pt x="278044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5" name="Shape 86"/>
            <p:cNvSpPr/>
            <p:nvPr/>
          </p:nvSpPr>
          <p:spPr>
            <a:xfrm>
              <a:off x="1000939" y="185524"/>
              <a:ext cx="0" cy="278300"/>
            </a:xfrm>
            <a:custGeom>
              <a:avLst/>
              <a:gdLst/>
              <a:ahLst/>
              <a:cxnLst/>
              <a:rect l="0" t="0" r="0" b="0"/>
              <a:pathLst>
                <a:path h="278300">
                  <a:moveTo>
                    <a:pt x="0" y="0"/>
                  </a:moveTo>
                  <a:lnTo>
                    <a:pt x="0" y="27830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6" name="Shape 87"/>
            <p:cNvSpPr/>
            <p:nvPr/>
          </p:nvSpPr>
          <p:spPr>
            <a:xfrm>
              <a:off x="1000939" y="278291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0"/>
                  </a:moveTo>
                  <a:lnTo>
                    <a:pt x="0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7" name="Shape 88"/>
            <p:cNvSpPr/>
            <p:nvPr/>
          </p:nvSpPr>
          <p:spPr>
            <a:xfrm>
              <a:off x="1000939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417061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8" name="Shape 89"/>
            <p:cNvSpPr/>
            <p:nvPr/>
          </p:nvSpPr>
          <p:spPr>
            <a:xfrm>
              <a:off x="1000939" y="463824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18553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9" name="Shape 90"/>
            <p:cNvSpPr/>
            <p:nvPr/>
          </p:nvSpPr>
          <p:spPr>
            <a:xfrm>
              <a:off x="1000939" y="463824"/>
              <a:ext cx="0" cy="259745"/>
            </a:xfrm>
            <a:custGeom>
              <a:avLst/>
              <a:gdLst/>
              <a:ahLst/>
              <a:cxnLst/>
              <a:rect l="0" t="0" r="0" b="0"/>
              <a:pathLst>
                <a:path h="259745">
                  <a:moveTo>
                    <a:pt x="0" y="259745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0" name="Shape 91"/>
            <p:cNvSpPr/>
            <p:nvPr/>
          </p:nvSpPr>
          <p:spPr>
            <a:xfrm>
              <a:off x="722895" y="463824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185534"/>
                  </a:moveTo>
                  <a:lnTo>
                    <a:pt x="278044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1" name="Shape 92"/>
            <p:cNvSpPr/>
            <p:nvPr/>
          </p:nvSpPr>
          <p:spPr>
            <a:xfrm>
              <a:off x="583878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0" y="0"/>
                  </a:moveTo>
                  <a:lnTo>
                    <a:pt x="417061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2" name="Shape 93"/>
            <p:cNvSpPr/>
            <p:nvPr/>
          </p:nvSpPr>
          <p:spPr>
            <a:xfrm>
              <a:off x="722895" y="278291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0"/>
                  </a:moveTo>
                  <a:lnTo>
                    <a:pt x="278044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3" name="Shape 94"/>
            <p:cNvSpPr/>
            <p:nvPr/>
          </p:nvSpPr>
          <p:spPr>
            <a:xfrm>
              <a:off x="1000939" y="185524"/>
              <a:ext cx="0" cy="278300"/>
            </a:xfrm>
            <a:custGeom>
              <a:avLst/>
              <a:gdLst/>
              <a:ahLst/>
              <a:cxnLst/>
              <a:rect l="0" t="0" r="0" b="0"/>
              <a:pathLst>
                <a:path h="278300">
                  <a:moveTo>
                    <a:pt x="0" y="0"/>
                  </a:moveTo>
                  <a:lnTo>
                    <a:pt x="0" y="27830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4" name="Shape 95"/>
            <p:cNvSpPr/>
            <p:nvPr/>
          </p:nvSpPr>
          <p:spPr>
            <a:xfrm>
              <a:off x="1000939" y="278291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0"/>
                  </a:moveTo>
                  <a:lnTo>
                    <a:pt x="0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5" name="Shape 96"/>
            <p:cNvSpPr/>
            <p:nvPr/>
          </p:nvSpPr>
          <p:spPr>
            <a:xfrm>
              <a:off x="1000939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417061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6" name="Shape 97"/>
            <p:cNvSpPr/>
            <p:nvPr/>
          </p:nvSpPr>
          <p:spPr>
            <a:xfrm>
              <a:off x="1000939" y="463824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18553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7" name="Shape 98"/>
            <p:cNvSpPr/>
            <p:nvPr/>
          </p:nvSpPr>
          <p:spPr>
            <a:xfrm>
              <a:off x="1000939" y="463824"/>
              <a:ext cx="0" cy="259745"/>
            </a:xfrm>
            <a:custGeom>
              <a:avLst/>
              <a:gdLst/>
              <a:ahLst/>
              <a:cxnLst/>
              <a:rect l="0" t="0" r="0" b="0"/>
              <a:pathLst>
                <a:path h="259745">
                  <a:moveTo>
                    <a:pt x="0" y="259745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8" name="Shape 99"/>
            <p:cNvSpPr/>
            <p:nvPr/>
          </p:nvSpPr>
          <p:spPr>
            <a:xfrm>
              <a:off x="722895" y="463824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185534"/>
                  </a:moveTo>
                  <a:lnTo>
                    <a:pt x="278044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9" name="Shape 100"/>
            <p:cNvSpPr/>
            <p:nvPr/>
          </p:nvSpPr>
          <p:spPr>
            <a:xfrm>
              <a:off x="583878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0" y="0"/>
                  </a:moveTo>
                  <a:lnTo>
                    <a:pt x="417061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0" name="Shape 101"/>
            <p:cNvSpPr/>
            <p:nvPr/>
          </p:nvSpPr>
          <p:spPr>
            <a:xfrm>
              <a:off x="722895" y="278291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0"/>
                  </a:moveTo>
                  <a:lnTo>
                    <a:pt x="278044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1" name="Shape 102"/>
            <p:cNvSpPr/>
            <p:nvPr/>
          </p:nvSpPr>
          <p:spPr>
            <a:xfrm>
              <a:off x="1000939" y="185524"/>
              <a:ext cx="0" cy="278300"/>
            </a:xfrm>
            <a:custGeom>
              <a:avLst/>
              <a:gdLst/>
              <a:ahLst/>
              <a:cxnLst/>
              <a:rect l="0" t="0" r="0" b="0"/>
              <a:pathLst>
                <a:path h="278300">
                  <a:moveTo>
                    <a:pt x="0" y="0"/>
                  </a:moveTo>
                  <a:lnTo>
                    <a:pt x="0" y="27830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2" name="Shape 103"/>
            <p:cNvSpPr/>
            <p:nvPr/>
          </p:nvSpPr>
          <p:spPr>
            <a:xfrm>
              <a:off x="1000939" y="278291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0"/>
                  </a:moveTo>
                  <a:lnTo>
                    <a:pt x="0" y="185534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3" name="Shape 104"/>
            <p:cNvSpPr/>
            <p:nvPr/>
          </p:nvSpPr>
          <p:spPr>
            <a:xfrm>
              <a:off x="1000939" y="463824"/>
              <a:ext cx="417061" cy="0"/>
            </a:xfrm>
            <a:custGeom>
              <a:avLst/>
              <a:gdLst/>
              <a:ahLst/>
              <a:cxnLst/>
              <a:rect l="0" t="0" r="0" b="0"/>
              <a:pathLst>
                <a:path w="417061">
                  <a:moveTo>
                    <a:pt x="417061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4" name="Shape 105"/>
            <p:cNvSpPr/>
            <p:nvPr/>
          </p:nvSpPr>
          <p:spPr>
            <a:xfrm>
              <a:off x="1000939" y="463824"/>
              <a:ext cx="278034" cy="185534"/>
            </a:xfrm>
            <a:custGeom>
              <a:avLst/>
              <a:gdLst/>
              <a:ahLst/>
              <a:cxnLst/>
              <a:rect l="0" t="0" r="0" b="0"/>
              <a:pathLst>
                <a:path w="278034" h="185534">
                  <a:moveTo>
                    <a:pt x="278034" y="185534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5" name="Shape 106"/>
            <p:cNvSpPr/>
            <p:nvPr/>
          </p:nvSpPr>
          <p:spPr>
            <a:xfrm>
              <a:off x="1000939" y="463824"/>
              <a:ext cx="0" cy="259745"/>
            </a:xfrm>
            <a:custGeom>
              <a:avLst/>
              <a:gdLst/>
              <a:ahLst/>
              <a:cxnLst/>
              <a:rect l="0" t="0" r="0" b="0"/>
              <a:pathLst>
                <a:path h="259745">
                  <a:moveTo>
                    <a:pt x="0" y="259745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6" name="Shape 107"/>
            <p:cNvSpPr/>
            <p:nvPr/>
          </p:nvSpPr>
          <p:spPr>
            <a:xfrm>
              <a:off x="722895" y="463824"/>
              <a:ext cx="278044" cy="185534"/>
            </a:xfrm>
            <a:custGeom>
              <a:avLst/>
              <a:gdLst/>
              <a:ahLst/>
              <a:cxnLst/>
              <a:rect l="0" t="0" r="0" b="0"/>
              <a:pathLst>
                <a:path w="278044" h="185534">
                  <a:moveTo>
                    <a:pt x="0" y="185534"/>
                  </a:moveTo>
                  <a:lnTo>
                    <a:pt x="278044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367" name="Picture 360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0156" y="88446"/>
              <a:ext cx="1118616" cy="746760"/>
            </a:xfrm>
            <a:prstGeom prst="rect">
              <a:avLst/>
            </a:prstGeom>
          </p:spPr>
        </p:pic>
        <p:sp>
          <p:nvSpPr>
            <p:cNvPr id="368" name="Shape 109"/>
            <p:cNvSpPr/>
            <p:nvPr/>
          </p:nvSpPr>
          <p:spPr>
            <a:xfrm>
              <a:off x="444861" y="92766"/>
              <a:ext cx="1112156" cy="742115"/>
            </a:xfrm>
            <a:custGeom>
              <a:avLst/>
              <a:gdLst/>
              <a:ahLst/>
              <a:cxnLst/>
              <a:rect l="0" t="0" r="0" b="0"/>
              <a:pathLst>
                <a:path w="1112156" h="742115">
                  <a:moveTo>
                    <a:pt x="0" y="371058"/>
                  </a:moveTo>
                  <a:cubicBezTo>
                    <a:pt x="0" y="166124"/>
                    <a:pt x="248961" y="0"/>
                    <a:pt x="556078" y="0"/>
                  </a:cubicBezTo>
                  <a:cubicBezTo>
                    <a:pt x="863185" y="0"/>
                    <a:pt x="1112156" y="166124"/>
                    <a:pt x="1112156" y="371058"/>
                  </a:cubicBezTo>
                  <a:cubicBezTo>
                    <a:pt x="1112156" y="575991"/>
                    <a:pt x="863194" y="742115"/>
                    <a:pt x="556078" y="742115"/>
                  </a:cubicBezTo>
                  <a:cubicBezTo>
                    <a:pt x="248961" y="742115"/>
                    <a:pt x="0" y="575991"/>
                    <a:pt x="0" y="371058"/>
                  </a:cubicBezTo>
                  <a:close/>
                </a:path>
              </a:pathLst>
            </a:custGeom>
            <a:ln w="9416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369" name="Picture 360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39140" y="460302"/>
              <a:ext cx="1118616" cy="560832"/>
            </a:xfrm>
            <a:prstGeom prst="rect">
              <a:avLst/>
            </a:prstGeom>
          </p:spPr>
        </p:pic>
        <p:sp>
          <p:nvSpPr>
            <p:cNvPr id="370" name="Shape 111"/>
            <p:cNvSpPr/>
            <p:nvPr/>
          </p:nvSpPr>
          <p:spPr>
            <a:xfrm>
              <a:off x="444859" y="463820"/>
              <a:ext cx="1112156" cy="556591"/>
            </a:xfrm>
            <a:custGeom>
              <a:avLst/>
              <a:gdLst/>
              <a:ahLst/>
              <a:cxnLst/>
              <a:rect l="0" t="0" r="0" b="0"/>
              <a:pathLst>
                <a:path w="1112156" h="556591">
                  <a:moveTo>
                    <a:pt x="1112156" y="185534"/>
                  </a:moveTo>
                  <a:lnTo>
                    <a:pt x="1112156" y="0"/>
                  </a:lnTo>
                  <a:cubicBezTo>
                    <a:pt x="1112156" y="204933"/>
                    <a:pt x="863194" y="371067"/>
                    <a:pt x="556078" y="371067"/>
                  </a:cubicBezTo>
                  <a:cubicBezTo>
                    <a:pt x="248961" y="371067"/>
                    <a:pt x="0" y="204933"/>
                    <a:pt x="0" y="0"/>
                  </a:cubicBezTo>
                  <a:lnTo>
                    <a:pt x="0" y="0"/>
                  </a:lnTo>
                  <a:lnTo>
                    <a:pt x="0" y="185534"/>
                  </a:lnTo>
                  <a:cubicBezTo>
                    <a:pt x="0" y="390467"/>
                    <a:pt x="248961" y="556591"/>
                    <a:pt x="556078" y="556591"/>
                  </a:cubicBezTo>
                  <a:cubicBezTo>
                    <a:pt x="863194" y="556591"/>
                    <a:pt x="1112156" y="390467"/>
                    <a:pt x="1112156" y="185534"/>
                  </a:cubicBezTo>
                  <a:close/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1" name="Shape 112"/>
            <p:cNvSpPr/>
            <p:nvPr/>
          </p:nvSpPr>
          <p:spPr>
            <a:xfrm>
              <a:off x="444859" y="92766"/>
              <a:ext cx="1112156" cy="927649"/>
            </a:xfrm>
            <a:custGeom>
              <a:avLst/>
              <a:gdLst/>
              <a:ahLst/>
              <a:cxnLst/>
              <a:rect l="0" t="0" r="0" b="0"/>
              <a:pathLst>
                <a:path w="1112156" h="927649">
                  <a:moveTo>
                    <a:pt x="1112156" y="371058"/>
                  </a:moveTo>
                  <a:cubicBezTo>
                    <a:pt x="1112156" y="166124"/>
                    <a:pt x="863194" y="0"/>
                    <a:pt x="556078" y="0"/>
                  </a:cubicBezTo>
                  <a:cubicBezTo>
                    <a:pt x="248961" y="0"/>
                    <a:pt x="0" y="166124"/>
                    <a:pt x="0" y="371058"/>
                  </a:cubicBezTo>
                  <a:lnTo>
                    <a:pt x="0" y="556591"/>
                  </a:lnTo>
                  <a:cubicBezTo>
                    <a:pt x="0" y="761515"/>
                    <a:pt x="248961" y="927649"/>
                    <a:pt x="556078" y="927649"/>
                  </a:cubicBezTo>
                  <a:cubicBezTo>
                    <a:pt x="863194" y="927649"/>
                    <a:pt x="1112156" y="761515"/>
                    <a:pt x="1112156" y="556591"/>
                  </a:cubicBezTo>
                  <a:lnTo>
                    <a:pt x="1112156" y="371058"/>
                  </a:lnTo>
                  <a:close/>
                </a:path>
              </a:pathLst>
            </a:custGeom>
            <a:ln w="1961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2" name="Rectangle 113"/>
            <p:cNvSpPr/>
            <p:nvPr/>
          </p:nvSpPr>
          <p:spPr>
            <a:xfrm>
              <a:off x="529893" y="347584"/>
              <a:ext cx="1252582" cy="2851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Ring Network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3" name="Shape 114"/>
            <p:cNvSpPr/>
            <p:nvPr/>
          </p:nvSpPr>
          <p:spPr>
            <a:xfrm>
              <a:off x="506697" y="1298709"/>
              <a:ext cx="494244" cy="347868"/>
            </a:xfrm>
            <a:custGeom>
              <a:avLst/>
              <a:gdLst/>
              <a:ahLst/>
              <a:cxnLst/>
              <a:rect l="0" t="0" r="0" b="0"/>
              <a:pathLst>
                <a:path w="494244" h="347868">
                  <a:moveTo>
                    <a:pt x="0" y="0"/>
                  </a:moveTo>
                  <a:lnTo>
                    <a:pt x="0" y="347868"/>
                  </a:lnTo>
                  <a:lnTo>
                    <a:pt x="494244" y="347868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4" name="Shape 115"/>
            <p:cNvSpPr/>
            <p:nvPr/>
          </p:nvSpPr>
          <p:spPr>
            <a:xfrm>
              <a:off x="753746" y="1646578"/>
              <a:ext cx="247196" cy="347868"/>
            </a:xfrm>
            <a:custGeom>
              <a:avLst/>
              <a:gdLst/>
              <a:ahLst/>
              <a:cxnLst/>
              <a:rect l="0" t="0" r="0" b="0"/>
              <a:pathLst>
                <a:path w="247196" h="347868">
                  <a:moveTo>
                    <a:pt x="0" y="347868"/>
                  </a:moveTo>
                  <a:lnTo>
                    <a:pt x="0" y="0"/>
                  </a:lnTo>
                  <a:lnTo>
                    <a:pt x="247196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5" name="Shape 116"/>
            <p:cNvSpPr/>
            <p:nvPr/>
          </p:nvSpPr>
          <p:spPr>
            <a:xfrm>
              <a:off x="1000942" y="1646578"/>
              <a:ext cx="247196" cy="347868"/>
            </a:xfrm>
            <a:custGeom>
              <a:avLst/>
              <a:gdLst/>
              <a:ahLst/>
              <a:cxnLst/>
              <a:rect l="0" t="0" r="0" b="0"/>
              <a:pathLst>
                <a:path w="247196" h="347868">
                  <a:moveTo>
                    <a:pt x="247196" y="347868"/>
                  </a:moveTo>
                  <a:lnTo>
                    <a:pt x="247196" y="0"/>
                  </a:ln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6" name="Shape 117"/>
            <p:cNvSpPr/>
            <p:nvPr/>
          </p:nvSpPr>
          <p:spPr>
            <a:xfrm>
              <a:off x="1000942" y="1298709"/>
              <a:ext cx="0" cy="347868"/>
            </a:xfrm>
            <a:custGeom>
              <a:avLst/>
              <a:gdLst/>
              <a:ahLst/>
              <a:cxnLst/>
              <a:rect l="0" t="0" r="0" b="0"/>
              <a:pathLst>
                <a:path h="347868">
                  <a:moveTo>
                    <a:pt x="0" y="0"/>
                  </a:moveTo>
                  <a:lnTo>
                    <a:pt x="0" y="347868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7" name="Shape 118"/>
            <p:cNvSpPr/>
            <p:nvPr/>
          </p:nvSpPr>
          <p:spPr>
            <a:xfrm>
              <a:off x="1000942" y="1298709"/>
              <a:ext cx="494284" cy="347868"/>
            </a:xfrm>
            <a:custGeom>
              <a:avLst/>
              <a:gdLst/>
              <a:ahLst/>
              <a:cxnLst/>
              <a:rect l="0" t="0" r="0" b="0"/>
              <a:pathLst>
                <a:path w="494284" h="347868">
                  <a:moveTo>
                    <a:pt x="494284" y="0"/>
                  </a:moveTo>
                  <a:lnTo>
                    <a:pt x="494284" y="347868"/>
                  </a:lnTo>
                  <a:lnTo>
                    <a:pt x="0" y="347868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8" name="Shape 119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9" name="Shape 120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0" name="Shape 121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1" name="Shape 122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2" name="Shape 123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3" name="Shape 124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4" name="Shape 125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5" name="Shape 126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6" name="Shape 127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7" name="Shape 128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8" name="Shape 129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9" name="Shape 130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0" name="Shape 131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1" name="Shape 132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2" name="Shape 133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3" name="Shape 134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4" name="Shape 135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5" name="Shape 136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6" name="Shape 137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7" name="Shape 138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8" name="Shape 139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9" name="Shape 140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0" name="Shape 141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1" name="Shape 142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2" name="Shape 143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3" name="Shape 144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4" name="Shape 145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5" name="Shape 146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6" name="Shape 147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7" name="Shape 148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8" name="Shape 149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9" name="Shape 150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0" name="Shape 151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1" name="Shape 152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2" name="Shape 153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3" name="Shape 154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4" name="Shape 155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5" name="Shape 156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6" name="Shape 157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7" name="Shape 158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8" name="Shape 159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9" name="Shape 160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0" name="Shape 161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1" name="Shape 162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2" name="Shape 163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3" name="Shape 164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4" name="Shape 165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5" name="Shape 166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6" name="Shape 167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7" name="Shape 168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8" name="Shape 169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9" name="Shape 170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0" name="Shape 171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1" name="Shape 172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2" name="Shape 173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3" name="Shape 174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4" name="Shape 175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5" name="Shape 176"/>
            <p:cNvSpPr/>
            <p:nvPr/>
          </p:nvSpPr>
          <p:spPr>
            <a:xfrm>
              <a:off x="1000942" y="1646578"/>
              <a:ext cx="370715" cy="0"/>
            </a:xfrm>
            <a:custGeom>
              <a:avLst/>
              <a:gdLst/>
              <a:ahLst/>
              <a:cxnLst/>
              <a:rect l="0" t="0" r="0" b="0"/>
              <a:pathLst>
                <a:path w="370715">
                  <a:moveTo>
                    <a:pt x="370715" y="0"/>
                  </a:moveTo>
                  <a:lnTo>
                    <a:pt x="0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6" name="Shape 177"/>
            <p:cNvSpPr/>
            <p:nvPr/>
          </p:nvSpPr>
          <p:spPr>
            <a:xfrm>
              <a:off x="630217" y="1646578"/>
              <a:ext cx="370725" cy="0"/>
            </a:xfrm>
            <a:custGeom>
              <a:avLst/>
              <a:gdLst/>
              <a:ahLst/>
              <a:cxnLst/>
              <a:rect l="0" t="0" r="0" b="0"/>
              <a:pathLst>
                <a:path w="370725">
                  <a:moveTo>
                    <a:pt x="0" y="0"/>
                  </a:moveTo>
                  <a:lnTo>
                    <a:pt x="370725" y="0"/>
                  </a:lnTo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pic>
          <p:nvPicPr>
            <p:cNvPr id="437" name="Picture 36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5244" y="1527102"/>
              <a:ext cx="1487424" cy="237744"/>
            </a:xfrm>
            <a:prstGeom prst="rect">
              <a:avLst/>
            </a:prstGeom>
          </p:spPr>
        </p:pic>
        <p:pic>
          <p:nvPicPr>
            <p:cNvPr id="438" name="Picture 36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5244" y="1527102"/>
              <a:ext cx="1487424" cy="237744"/>
            </a:xfrm>
            <a:prstGeom prst="rect">
              <a:avLst/>
            </a:prstGeom>
          </p:spPr>
        </p:pic>
        <p:sp>
          <p:nvSpPr>
            <p:cNvPr id="439" name="Shape 180"/>
            <p:cNvSpPr/>
            <p:nvPr/>
          </p:nvSpPr>
          <p:spPr>
            <a:xfrm>
              <a:off x="1649691" y="1553812"/>
              <a:ext cx="69513" cy="185534"/>
            </a:xfrm>
            <a:custGeom>
              <a:avLst/>
              <a:gdLst/>
              <a:ahLst/>
              <a:cxnLst/>
              <a:rect l="0" t="0" r="0" b="0"/>
              <a:pathLst>
                <a:path w="69513" h="185534">
                  <a:moveTo>
                    <a:pt x="69513" y="92767"/>
                  </a:moveTo>
                  <a:cubicBezTo>
                    <a:pt x="69513" y="41539"/>
                    <a:pt x="53957" y="0"/>
                    <a:pt x="34762" y="0"/>
                  </a:cubicBezTo>
                  <a:cubicBezTo>
                    <a:pt x="15566" y="0"/>
                    <a:pt x="0" y="41539"/>
                    <a:pt x="0" y="92767"/>
                  </a:cubicBezTo>
                  <a:cubicBezTo>
                    <a:pt x="0" y="143995"/>
                    <a:pt x="15566" y="185534"/>
                    <a:pt x="34762" y="185534"/>
                  </a:cubicBezTo>
                  <a:cubicBezTo>
                    <a:pt x="53957" y="185534"/>
                    <a:pt x="69513" y="143995"/>
                    <a:pt x="69513" y="92767"/>
                  </a:cubicBezTo>
                  <a:close/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40" name="Shape 181"/>
            <p:cNvSpPr/>
            <p:nvPr/>
          </p:nvSpPr>
          <p:spPr>
            <a:xfrm>
              <a:off x="259502" y="1530622"/>
              <a:ext cx="1482871" cy="231912"/>
            </a:xfrm>
            <a:custGeom>
              <a:avLst/>
              <a:gdLst/>
              <a:ahLst/>
              <a:cxnLst/>
              <a:rect l="0" t="0" r="0" b="0"/>
              <a:pathLst>
                <a:path w="1482871" h="231912">
                  <a:moveTo>
                    <a:pt x="57930" y="0"/>
                  </a:moveTo>
                  <a:lnTo>
                    <a:pt x="1424951" y="0"/>
                  </a:lnTo>
                  <a:cubicBezTo>
                    <a:pt x="1456937" y="0"/>
                    <a:pt x="1482871" y="51916"/>
                    <a:pt x="1482871" y="115956"/>
                  </a:cubicBezTo>
                  <a:cubicBezTo>
                    <a:pt x="1482871" y="179996"/>
                    <a:pt x="1456937" y="231912"/>
                    <a:pt x="1424951" y="231912"/>
                  </a:cubicBezTo>
                  <a:lnTo>
                    <a:pt x="57930" y="231912"/>
                  </a:lnTo>
                  <a:cubicBezTo>
                    <a:pt x="25934" y="231912"/>
                    <a:pt x="0" y="179996"/>
                    <a:pt x="0" y="115956"/>
                  </a:cubicBezTo>
                  <a:cubicBezTo>
                    <a:pt x="0" y="51916"/>
                    <a:pt x="25934" y="0"/>
                    <a:pt x="57930" y="0"/>
                  </a:cubicBezTo>
                  <a:close/>
                </a:path>
              </a:pathLst>
            </a:custGeom>
            <a:ln w="9416" cap="rnd">
              <a:round/>
            </a:ln>
          </p:spPr>
          <p:style>
            <a:lnRef idx="1">
              <a:srgbClr val="37377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41" name="Shape 182"/>
            <p:cNvSpPr/>
            <p:nvPr/>
          </p:nvSpPr>
          <p:spPr>
            <a:xfrm>
              <a:off x="259497" y="1530622"/>
              <a:ext cx="1482881" cy="231912"/>
            </a:xfrm>
            <a:custGeom>
              <a:avLst/>
              <a:gdLst/>
              <a:ahLst/>
              <a:cxnLst/>
              <a:rect l="0" t="0" r="0" b="0"/>
              <a:pathLst>
                <a:path w="1482881" h="231912">
                  <a:moveTo>
                    <a:pt x="57930" y="0"/>
                  </a:moveTo>
                  <a:lnTo>
                    <a:pt x="1424951" y="0"/>
                  </a:lnTo>
                  <a:cubicBezTo>
                    <a:pt x="1456947" y="0"/>
                    <a:pt x="1482881" y="51916"/>
                    <a:pt x="1482881" y="115956"/>
                  </a:cubicBezTo>
                  <a:cubicBezTo>
                    <a:pt x="1482881" y="179996"/>
                    <a:pt x="1456947" y="231912"/>
                    <a:pt x="1424951" y="231912"/>
                  </a:cubicBezTo>
                  <a:lnTo>
                    <a:pt x="57930" y="231912"/>
                  </a:lnTo>
                  <a:cubicBezTo>
                    <a:pt x="25934" y="231912"/>
                    <a:pt x="0" y="179996"/>
                    <a:pt x="0" y="115956"/>
                  </a:cubicBezTo>
                  <a:cubicBezTo>
                    <a:pt x="0" y="51916"/>
                    <a:pt x="25934" y="0"/>
                    <a:pt x="57930" y="0"/>
                  </a:cubicBezTo>
                  <a:close/>
                </a:path>
              </a:pathLst>
            </a:custGeom>
            <a:ln w="1961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42" name="Rectangle 183"/>
            <p:cNvSpPr/>
            <p:nvPr/>
          </p:nvSpPr>
          <p:spPr>
            <a:xfrm>
              <a:off x="704290" y="1530337"/>
              <a:ext cx="788960" cy="2851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Ethernet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43" name="Picture 36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787" y="2276910"/>
              <a:ext cx="2039112" cy="301752"/>
            </a:xfrm>
            <a:prstGeom prst="rect">
              <a:avLst/>
            </a:prstGeom>
          </p:spPr>
        </p:pic>
        <p:sp>
          <p:nvSpPr>
            <p:cNvPr id="444" name="Shape 185"/>
            <p:cNvSpPr/>
            <p:nvPr/>
          </p:nvSpPr>
          <p:spPr>
            <a:xfrm>
              <a:off x="0" y="2282020"/>
              <a:ext cx="2038949" cy="296846"/>
            </a:xfrm>
            <a:custGeom>
              <a:avLst/>
              <a:gdLst/>
              <a:ahLst/>
              <a:cxnLst/>
              <a:rect l="0" t="0" r="0" b="0"/>
              <a:pathLst>
                <a:path w="2038949" h="296846">
                  <a:moveTo>
                    <a:pt x="0" y="148423"/>
                  </a:moveTo>
                  <a:lnTo>
                    <a:pt x="1167760" y="0"/>
                  </a:lnTo>
                  <a:lnTo>
                    <a:pt x="1056551" y="207790"/>
                  </a:lnTo>
                  <a:lnTo>
                    <a:pt x="2038949" y="148423"/>
                  </a:lnTo>
                  <a:lnTo>
                    <a:pt x="871188" y="296846"/>
                  </a:lnTo>
                  <a:lnTo>
                    <a:pt x="982398" y="89056"/>
                  </a:lnTo>
                  <a:lnTo>
                    <a:pt x="0" y="148423"/>
                  </a:lnTo>
                  <a:close/>
                </a:path>
              </a:pathLst>
            </a:custGeom>
            <a:ln w="3139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98" name="Прямоугольник 297"/>
          <p:cNvSpPr/>
          <p:nvPr/>
        </p:nvSpPr>
        <p:spPr>
          <a:xfrm>
            <a:off x="2032905" y="5852974"/>
            <a:ext cx="1249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aseline="-25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Serial Link</a:t>
            </a:r>
            <a:endParaRPr lang="en-GB" dirty="0"/>
          </a:p>
        </p:txBody>
      </p:sp>
      <p:sp>
        <p:nvSpPr>
          <p:cNvPr id="300" name="Прямоугольник 299"/>
          <p:cNvSpPr/>
          <p:nvPr/>
        </p:nvSpPr>
        <p:spPr>
          <a:xfrm>
            <a:off x="3815885" y="4759324"/>
            <a:ext cx="132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Visio 2003 </a:t>
            </a:r>
            <a:endParaRPr lang="en-GB" dirty="0"/>
          </a:p>
        </p:txBody>
      </p:sp>
      <p:sp>
        <p:nvSpPr>
          <p:cNvPr id="2176" name="Прямоугольник 2175"/>
          <p:cNvSpPr/>
          <p:nvPr/>
        </p:nvSpPr>
        <p:spPr>
          <a:xfrm>
            <a:off x="9159604" y="5148263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Packet tracer 3.2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23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4" y="568866"/>
            <a:ext cx="5045075" cy="19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4938" y="2476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lungimea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cablului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•cost;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uşurinţă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instalare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susceptibilitate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interferenţe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6900" y="3375556"/>
            <a:ext cx="668655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9345" indent="-6350">
              <a:lnSpc>
                <a:spcPct val="107000"/>
              </a:lnSpc>
              <a:spcAft>
                <a:spcPts val="1800"/>
              </a:spcAft>
            </a:pPr>
            <a:r>
              <a:rPr lang="en-GB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Tehnologia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Ethernet 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75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implementată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DIX (Digital, Intel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Xerox) </a:t>
            </a:r>
            <a:endParaRPr lang="en-GB" sz="10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IEEE 803.2 /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1980 </a:t>
            </a:r>
            <a:endParaRPr lang="en-GB" sz="10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565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802.3u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Fast Ethernet, </a:t>
            </a:r>
            <a:endParaRPr lang="en-GB" sz="10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65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802.3z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Gigabit Ethernet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fibră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optică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10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•802.3ab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Gigabit Ethernet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cablu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UTP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68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0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50" y="2299653"/>
            <a:ext cx="10801350" cy="45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8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1884" y="605752"/>
            <a:ext cx="46506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2352675" indent="-6350" algn="r">
              <a:lnSpc>
                <a:spcPct val="107000"/>
              </a:lnSpc>
              <a:spcAft>
                <a:spcPts val="260"/>
              </a:spcAft>
            </a:pPr>
            <a:r>
              <a:rPr lang="en-GB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Implementarea</a:t>
            </a:r>
            <a:r>
              <a:rPr lang="en-GB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UTP </a:t>
            </a:r>
            <a:endParaRPr lang="en-GB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3379"/>
          <p:cNvGrpSpPr/>
          <p:nvPr/>
        </p:nvGrpSpPr>
        <p:grpSpPr>
          <a:xfrm>
            <a:off x="2061527" y="2106612"/>
            <a:ext cx="6887845" cy="2454275"/>
            <a:chOff x="0" y="0"/>
            <a:chExt cx="6888163" cy="2454275"/>
          </a:xfrm>
        </p:grpSpPr>
        <p:pic>
          <p:nvPicPr>
            <p:cNvPr id="4" name="Picture 22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10000" cy="2454275"/>
            </a:xfrm>
            <a:prstGeom prst="rect">
              <a:avLst/>
            </a:prstGeom>
          </p:spPr>
        </p:pic>
        <p:pic>
          <p:nvPicPr>
            <p:cNvPr id="5" name="Picture 2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87788" y="0"/>
              <a:ext cx="3000375" cy="2362200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828800" y="5330521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6350">
              <a:lnSpc>
                <a:spcPct val="107000"/>
              </a:lnSpc>
              <a:spcAft>
                <a:spcPts val="15"/>
              </a:spcAft>
            </a:pPr>
            <a:r>
              <a:rPr lang="en-GB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Cablu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direct (straight-through) 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6350">
              <a:lnSpc>
                <a:spcPct val="107000"/>
              </a:lnSpc>
              <a:spcAft>
                <a:spcPts val="15"/>
              </a:spcAft>
            </a:pP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Cablu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inversat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(crossover) </a:t>
            </a:r>
            <a:endParaRPr lang="en-GB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5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7"/>
          <p:cNvPicPr/>
          <p:nvPr/>
        </p:nvPicPr>
        <p:blipFill>
          <a:blip r:embed="rId2"/>
          <a:stretch>
            <a:fillRect/>
          </a:stretch>
        </p:blipFill>
        <p:spPr>
          <a:xfrm>
            <a:off x="1009650" y="4648200"/>
            <a:ext cx="8496300" cy="2019300"/>
          </a:xfrm>
          <a:prstGeom prst="rect">
            <a:avLst/>
          </a:prstGeom>
        </p:spPr>
      </p:pic>
      <p:pic>
        <p:nvPicPr>
          <p:cNvPr id="3" name="Picture 239"/>
          <p:cNvPicPr/>
          <p:nvPr/>
        </p:nvPicPr>
        <p:blipFill>
          <a:blip r:embed="rId3"/>
          <a:stretch>
            <a:fillRect/>
          </a:stretch>
        </p:blipFill>
        <p:spPr>
          <a:xfrm>
            <a:off x="6135052" y="682625"/>
            <a:ext cx="5903595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/>
          <p:cNvSpPr>
            <a:spLocks noChangeArrowheads="1"/>
          </p:cNvSpPr>
          <p:nvPr/>
        </p:nvSpPr>
        <p:spPr bwMode="auto">
          <a:xfrm>
            <a:off x="5523228" y="9572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0" tIns="45720" rIns="149178" bIns="24439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Echipamente folosite în LAN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Repetoare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3482"/>
          <p:cNvGrpSpPr/>
          <p:nvPr/>
        </p:nvGrpSpPr>
        <p:grpSpPr>
          <a:xfrm>
            <a:off x="943272" y="2314139"/>
            <a:ext cx="9629478" cy="4051101"/>
            <a:chOff x="0" y="0"/>
            <a:chExt cx="6406198" cy="2695118"/>
          </a:xfrm>
        </p:grpSpPr>
        <p:sp>
          <p:nvSpPr>
            <p:cNvPr id="4" name="Rectangle 260"/>
            <p:cNvSpPr/>
            <p:nvPr/>
          </p:nvSpPr>
          <p:spPr>
            <a:xfrm>
              <a:off x="0" y="0"/>
              <a:ext cx="101346" cy="5460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Shape 3881"/>
            <p:cNvSpPr/>
            <p:nvPr/>
          </p:nvSpPr>
          <p:spPr>
            <a:xfrm>
              <a:off x="718185" y="1879676"/>
              <a:ext cx="288531" cy="215506"/>
            </a:xfrm>
            <a:custGeom>
              <a:avLst/>
              <a:gdLst/>
              <a:ahLst/>
              <a:cxnLst/>
              <a:rect l="0" t="0" r="0" b="0"/>
              <a:pathLst>
                <a:path w="288531" h="215506">
                  <a:moveTo>
                    <a:pt x="0" y="0"/>
                  </a:moveTo>
                  <a:lnTo>
                    <a:pt x="288531" y="0"/>
                  </a:lnTo>
                  <a:lnTo>
                    <a:pt x="288531" y="215506"/>
                  </a:lnTo>
                  <a:lnTo>
                    <a:pt x="0" y="21550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Shape 267"/>
            <p:cNvSpPr/>
            <p:nvPr/>
          </p:nvSpPr>
          <p:spPr>
            <a:xfrm>
              <a:off x="1006715" y="1807849"/>
              <a:ext cx="71831" cy="287338"/>
            </a:xfrm>
            <a:custGeom>
              <a:avLst/>
              <a:gdLst/>
              <a:ahLst/>
              <a:cxnLst/>
              <a:rect l="0" t="0" r="0" b="0"/>
              <a:pathLst>
                <a:path w="71831" h="287338">
                  <a:moveTo>
                    <a:pt x="71831" y="0"/>
                  </a:moveTo>
                  <a:lnTo>
                    <a:pt x="71831" y="215506"/>
                  </a:lnTo>
                  <a:lnTo>
                    <a:pt x="0" y="287338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3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Shape 268"/>
            <p:cNvSpPr/>
            <p:nvPr/>
          </p:nvSpPr>
          <p:spPr>
            <a:xfrm>
              <a:off x="718185" y="1807849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71831" y="0"/>
                  </a:moveTo>
                  <a:lnTo>
                    <a:pt x="360363" y="0"/>
                  </a:lnTo>
                  <a:lnTo>
                    <a:pt x="288531" y="71831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1D5A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269"/>
            <p:cNvSpPr/>
            <p:nvPr/>
          </p:nvSpPr>
          <p:spPr>
            <a:xfrm>
              <a:off x="718185" y="1807849"/>
              <a:ext cx="360363" cy="287338"/>
            </a:xfrm>
            <a:custGeom>
              <a:avLst/>
              <a:gdLst/>
              <a:ahLst/>
              <a:cxnLst/>
              <a:rect l="0" t="0" r="0" b="0"/>
              <a:pathLst>
                <a:path w="360363" h="287338">
                  <a:moveTo>
                    <a:pt x="0" y="71831"/>
                  </a:moveTo>
                  <a:lnTo>
                    <a:pt x="71831" y="0"/>
                  </a:lnTo>
                  <a:lnTo>
                    <a:pt x="360363" y="0"/>
                  </a:lnTo>
                  <a:lnTo>
                    <a:pt x="360363" y="215506"/>
                  </a:lnTo>
                  <a:lnTo>
                    <a:pt x="288531" y="287338"/>
                  </a:lnTo>
                  <a:lnTo>
                    <a:pt x="0" y="287338"/>
                  </a:lnTo>
                  <a:lnTo>
                    <a:pt x="0" y="71831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Shape 270"/>
            <p:cNvSpPr/>
            <p:nvPr/>
          </p:nvSpPr>
          <p:spPr>
            <a:xfrm>
              <a:off x="718185" y="1807849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0" y="71831"/>
                  </a:moveTo>
                  <a:lnTo>
                    <a:pt x="288531" y="71831"/>
                  </a:lnTo>
                  <a:lnTo>
                    <a:pt x="360363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Shape 271"/>
            <p:cNvSpPr/>
            <p:nvPr/>
          </p:nvSpPr>
          <p:spPr>
            <a:xfrm>
              <a:off x="1006716" y="1879680"/>
              <a:ext cx="0" cy="215506"/>
            </a:xfrm>
            <a:custGeom>
              <a:avLst/>
              <a:gdLst/>
              <a:ahLst/>
              <a:cxnLst/>
              <a:rect l="0" t="0" r="0" b="0"/>
              <a:pathLst>
                <a:path h="215506">
                  <a:moveTo>
                    <a:pt x="0" y="0"/>
                  </a:moveTo>
                  <a:lnTo>
                    <a:pt x="0" y="215506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72"/>
            <p:cNvSpPr/>
            <p:nvPr/>
          </p:nvSpPr>
          <p:spPr>
            <a:xfrm>
              <a:off x="593725" y="2202498"/>
              <a:ext cx="927316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Repeater 1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273"/>
            <p:cNvSpPr/>
            <p:nvPr/>
          </p:nvSpPr>
          <p:spPr>
            <a:xfrm>
              <a:off x="1817649" y="2202498"/>
              <a:ext cx="927316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Repeater 2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274"/>
            <p:cNvSpPr/>
            <p:nvPr/>
          </p:nvSpPr>
          <p:spPr>
            <a:xfrm>
              <a:off x="2970098" y="2202498"/>
              <a:ext cx="927316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Repeater 3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275"/>
            <p:cNvSpPr/>
            <p:nvPr/>
          </p:nvSpPr>
          <p:spPr>
            <a:xfrm>
              <a:off x="4194022" y="2202498"/>
              <a:ext cx="927316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Repeater 4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Shape 3882"/>
            <p:cNvSpPr/>
            <p:nvPr/>
          </p:nvSpPr>
          <p:spPr>
            <a:xfrm>
              <a:off x="1942148" y="1881264"/>
              <a:ext cx="288531" cy="215506"/>
            </a:xfrm>
            <a:custGeom>
              <a:avLst/>
              <a:gdLst/>
              <a:ahLst/>
              <a:cxnLst/>
              <a:rect l="0" t="0" r="0" b="0"/>
              <a:pathLst>
                <a:path w="288531" h="215506">
                  <a:moveTo>
                    <a:pt x="0" y="0"/>
                  </a:moveTo>
                  <a:lnTo>
                    <a:pt x="288531" y="0"/>
                  </a:lnTo>
                  <a:lnTo>
                    <a:pt x="288531" y="215506"/>
                  </a:lnTo>
                  <a:lnTo>
                    <a:pt x="0" y="215506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Shape 277"/>
            <p:cNvSpPr/>
            <p:nvPr/>
          </p:nvSpPr>
          <p:spPr>
            <a:xfrm>
              <a:off x="2230677" y="1809437"/>
              <a:ext cx="71831" cy="287338"/>
            </a:xfrm>
            <a:custGeom>
              <a:avLst/>
              <a:gdLst/>
              <a:ahLst/>
              <a:cxnLst/>
              <a:rect l="0" t="0" r="0" b="0"/>
              <a:pathLst>
                <a:path w="71831" h="287338">
                  <a:moveTo>
                    <a:pt x="71831" y="0"/>
                  </a:moveTo>
                  <a:lnTo>
                    <a:pt x="71831" y="215506"/>
                  </a:lnTo>
                  <a:lnTo>
                    <a:pt x="0" y="287338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3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Shape 278"/>
            <p:cNvSpPr/>
            <p:nvPr/>
          </p:nvSpPr>
          <p:spPr>
            <a:xfrm>
              <a:off x="1942148" y="1809437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71831" y="0"/>
                  </a:moveTo>
                  <a:lnTo>
                    <a:pt x="360363" y="0"/>
                  </a:lnTo>
                  <a:lnTo>
                    <a:pt x="288531" y="71831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1D5A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Shape 279"/>
            <p:cNvSpPr/>
            <p:nvPr/>
          </p:nvSpPr>
          <p:spPr>
            <a:xfrm>
              <a:off x="1942148" y="1809437"/>
              <a:ext cx="360363" cy="287338"/>
            </a:xfrm>
            <a:custGeom>
              <a:avLst/>
              <a:gdLst/>
              <a:ahLst/>
              <a:cxnLst/>
              <a:rect l="0" t="0" r="0" b="0"/>
              <a:pathLst>
                <a:path w="360363" h="287338">
                  <a:moveTo>
                    <a:pt x="0" y="71831"/>
                  </a:moveTo>
                  <a:lnTo>
                    <a:pt x="71831" y="0"/>
                  </a:lnTo>
                  <a:lnTo>
                    <a:pt x="360363" y="0"/>
                  </a:lnTo>
                  <a:lnTo>
                    <a:pt x="360363" y="215506"/>
                  </a:lnTo>
                  <a:lnTo>
                    <a:pt x="288531" y="287338"/>
                  </a:lnTo>
                  <a:lnTo>
                    <a:pt x="0" y="287338"/>
                  </a:lnTo>
                  <a:lnTo>
                    <a:pt x="0" y="71831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Shape 280"/>
            <p:cNvSpPr/>
            <p:nvPr/>
          </p:nvSpPr>
          <p:spPr>
            <a:xfrm>
              <a:off x="1942148" y="1809437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0" y="71831"/>
                  </a:moveTo>
                  <a:lnTo>
                    <a:pt x="288531" y="71831"/>
                  </a:lnTo>
                  <a:lnTo>
                    <a:pt x="360363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281"/>
            <p:cNvSpPr/>
            <p:nvPr/>
          </p:nvSpPr>
          <p:spPr>
            <a:xfrm>
              <a:off x="2230679" y="1881268"/>
              <a:ext cx="0" cy="215506"/>
            </a:xfrm>
            <a:custGeom>
              <a:avLst/>
              <a:gdLst/>
              <a:ahLst/>
              <a:cxnLst/>
              <a:rect l="0" t="0" r="0" b="0"/>
              <a:pathLst>
                <a:path h="215506">
                  <a:moveTo>
                    <a:pt x="0" y="0"/>
                  </a:moveTo>
                  <a:lnTo>
                    <a:pt x="0" y="215506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Shape 3883"/>
            <p:cNvSpPr/>
            <p:nvPr/>
          </p:nvSpPr>
          <p:spPr>
            <a:xfrm>
              <a:off x="3166110" y="1879676"/>
              <a:ext cx="288531" cy="215506"/>
            </a:xfrm>
            <a:custGeom>
              <a:avLst/>
              <a:gdLst/>
              <a:ahLst/>
              <a:cxnLst/>
              <a:rect l="0" t="0" r="0" b="0"/>
              <a:pathLst>
                <a:path w="288531" h="215506">
                  <a:moveTo>
                    <a:pt x="0" y="0"/>
                  </a:moveTo>
                  <a:lnTo>
                    <a:pt x="288531" y="0"/>
                  </a:lnTo>
                  <a:lnTo>
                    <a:pt x="288531" y="215506"/>
                  </a:lnTo>
                  <a:lnTo>
                    <a:pt x="0" y="215506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Shape 283"/>
            <p:cNvSpPr/>
            <p:nvPr/>
          </p:nvSpPr>
          <p:spPr>
            <a:xfrm>
              <a:off x="3454639" y="1807849"/>
              <a:ext cx="71831" cy="287338"/>
            </a:xfrm>
            <a:custGeom>
              <a:avLst/>
              <a:gdLst/>
              <a:ahLst/>
              <a:cxnLst/>
              <a:rect l="0" t="0" r="0" b="0"/>
              <a:pathLst>
                <a:path w="71831" h="287338">
                  <a:moveTo>
                    <a:pt x="71831" y="0"/>
                  </a:moveTo>
                  <a:lnTo>
                    <a:pt x="71831" y="215506"/>
                  </a:lnTo>
                  <a:lnTo>
                    <a:pt x="0" y="287338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3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Shape 284"/>
            <p:cNvSpPr/>
            <p:nvPr/>
          </p:nvSpPr>
          <p:spPr>
            <a:xfrm>
              <a:off x="3166110" y="1807849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71831" y="0"/>
                  </a:moveTo>
                  <a:lnTo>
                    <a:pt x="360363" y="0"/>
                  </a:lnTo>
                  <a:lnTo>
                    <a:pt x="288531" y="71831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1D5A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Shape 285"/>
            <p:cNvSpPr/>
            <p:nvPr/>
          </p:nvSpPr>
          <p:spPr>
            <a:xfrm>
              <a:off x="3166110" y="1807849"/>
              <a:ext cx="360363" cy="287338"/>
            </a:xfrm>
            <a:custGeom>
              <a:avLst/>
              <a:gdLst/>
              <a:ahLst/>
              <a:cxnLst/>
              <a:rect l="0" t="0" r="0" b="0"/>
              <a:pathLst>
                <a:path w="360363" h="287338">
                  <a:moveTo>
                    <a:pt x="0" y="71831"/>
                  </a:moveTo>
                  <a:lnTo>
                    <a:pt x="71831" y="0"/>
                  </a:lnTo>
                  <a:lnTo>
                    <a:pt x="360363" y="0"/>
                  </a:lnTo>
                  <a:lnTo>
                    <a:pt x="360363" y="215506"/>
                  </a:lnTo>
                  <a:lnTo>
                    <a:pt x="288531" y="287338"/>
                  </a:lnTo>
                  <a:lnTo>
                    <a:pt x="0" y="287338"/>
                  </a:lnTo>
                  <a:lnTo>
                    <a:pt x="0" y="71831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Shape 286"/>
            <p:cNvSpPr/>
            <p:nvPr/>
          </p:nvSpPr>
          <p:spPr>
            <a:xfrm>
              <a:off x="3166110" y="1807849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0" y="71831"/>
                  </a:moveTo>
                  <a:lnTo>
                    <a:pt x="288531" y="71831"/>
                  </a:lnTo>
                  <a:lnTo>
                    <a:pt x="360363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Shape 287"/>
            <p:cNvSpPr/>
            <p:nvPr/>
          </p:nvSpPr>
          <p:spPr>
            <a:xfrm>
              <a:off x="3454641" y="1879680"/>
              <a:ext cx="0" cy="215506"/>
            </a:xfrm>
            <a:custGeom>
              <a:avLst/>
              <a:gdLst/>
              <a:ahLst/>
              <a:cxnLst/>
              <a:rect l="0" t="0" r="0" b="0"/>
              <a:pathLst>
                <a:path h="215506">
                  <a:moveTo>
                    <a:pt x="0" y="0"/>
                  </a:moveTo>
                  <a:lnTo>
                    <a:pt x="0" y="215506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Shape 3884"/>
            <p:cNvSpPr/>
            <p:nvPr/>
          </p:nvSpPr>
          <p:spPr>
            <a:xfrm>
              <a:off x="4318635" y="1881264"/>
              <a:ext cx="288531" cy="215506"/>
            </a:xfrm>
            <a:custGeom>
              <a:avLst/>
              <a:gdLst/>
              <a:ahLst/>
              <a:cxnLst/>
              <a:rect l="0" t="0" r="0" b="0"/>
              <a:pathLst>
                <a:path w="288531" h="215506">
                  <a:moveTo>
                    <a:pt x="0" y="0"/>
                  </a:moveTo>
                  <a:lnTo>
                    <a:pt x="288531" y="0"/>
                  </a:lnTo>
                  <a:lnTo>
                    <a:pt x="288531" y="215506"/>
                  </a:lnTo>
                  <a:lnTo>
                    <a:pt x="0" y="215506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CC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Shape 289"/>
            <p:cNvSpPr/>
            <p:nvPr/>
          </p:nvSpPr>
          <p:spPr>
            <a:xfrm>
              <a:off x="4607164" y="1809437"/>
              <a:ext cx="71831" cy="287338"/>
            </a:xfrm>
            <a:custGeom>
              <a:avLst/>
              <a:gdLst/>
              <a:ahLst/>
              <a:cxnLst/>
              <a:rect l="0" t="0" r="0" b="0"/>
              <a:pathLst>
                <a:path w="71831" h="287338">
                  <a:moveTo>
                    <a:pt x="71831" y="0"/>
                  </a:moveTo>
                  <a:lnTo>
                    <a:pt x="71831" y="215506"/>
                  </a:lnTo>
                  <a:lnTo>
                    <a:pt x="0" y="287338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37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Shape 290"/>
            <p:cNvSpPr/>
            <p:nvPr/>
          </p:nvSpPr>
          <p:spPr>
            <a:xfrm>
              <a:off x="4318635" y="1809437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71831" y="0"/>
                  </a:moveTo>
                  <a:lnTo>
                    <a:pt x="360363" y="0"/>
                  </a:lnTo>
                  <a:lnTo>
                    <a:pt x="288531" y="71831"/>
                  </a:lnTo>
                  <a:lnTo>
                    <a:pt x="0" y="71831"/>
                  </a:lnTo>
                  <a:lnTo>
                    <a:pt x="71831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1D5A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Shape 291"/>
            <p:cNvSpPr/>
            <p:nvPr/>
          </p:nvSpPr>
          <p:spPr>
            <a:xfrm>
              <a:off x="4318634" y="1809437"/>
              <a:ext cx="360363" cy="287338"/>
            </a:xfrm>
            <a:custGeom>
              <a:avLst/>
              <a:gdLst/>
              <a:ahLst/>
              <a:cxnLst/>
              <a:rect l="0" t="0" r="0" b="0"/>
              <a:pathLst>
                <a:path w="360363" h="287338">
                  <a:moveTo>
                    <a:pt x="0" y="71831"/>
                  </a:moveTo>
                  <a:lnTo>
                    <a:pt x="71831" y="0"/>
                  </a:lnTo>
                  <a:lnTo>
                    <a:pt x="360363" y="0"/>
                  </a:lnTo>
                  <a:lnTo>
                    <a:pt x="360363" y="215506"/>
                  </a:lnTo>
                  <a:lnTo>
                    <a:pt x="288531" y="287338"/>
                  </a:lnTo>
                  <a:lnTo>
                    <a:pt x="0" y="287338"/>
                  </a:lnTo>
                  <a:lnTo>
                    <a:pt x="0" y="71831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Shape 292"/>
            <p:cNvSpPr/>
            <p:nvPr/>
          </p:nvSpPr>
          <p:spPr>
            <a:xfrm>
              <a:off x="4318634" y="1809437"/>
              <a:ext cx="360363" cy="71831"/>
            </a:xfrm>
            <a:custGeom>
              <a:avLst/>
              <a:gdLst/>
              <a:ahLst/>
              <a:cxnLst/>
              <a:rect l="0" t="0" r="0" b="0"/>
              <a:pathLst>
                <a:path w="360363" h="71831">
                  <a:moveTo>
                    <a:pt x="0" y="71831"/>
                  </a:moveTo>
                  <a:lnTo>
                    <a:pt x="288531" y="71831"/>
                  </a:lnTo>
                  <a:lnTo>
                    <a:pt x="360363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293"/>
            <p:cNvSpPr/>
            <p:nvPr/>
          </p:nvSpPr>
          <p:spPr>
            <a:xfrm>
              <a:off x="4607166" y="1881268"/>
              <a:ext cx="0" cy="215506"/>
            </a:xfrm>
            <a:custGeom>
              <a:avLst/>
              <a:gdLst/>
              <a:ahLst/>
              <a:cxnLst/>
              <a:rect l="0" t="0" r="0" b="0"/>
              <a:pathLst>
                <a:path h="215506">
                  <a:moveTo>
                    <a:pt x="0" y="0"/>
                  </a:moveTo>
                  <a:lnTo>
                    <a:pt x="0" y="215506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294"/>
            <p:cNvSpPr/>
            <p:nvPr/>
          </p:nvSpPr>
          <p:spPr>
            <a:xfrm>
              <a:off x="862646" y="439420"/>
              <a:ext cx="0" cy="1368425"/>
            </a:xfrm>
            <a:custGeom>
              <a:avLst/>
              <a:gdLst/>
              <a:ahLst/>
              <a:cxnLst/>
              <a:rect l="0" t="0" r="0" b="0"/>
              <a:pathLst>
                <a:path h="1368425">
                  <a:moveTo>
                    <a:pt x="0" y="0"/>
                  </a:moveTo>
                  <a:lnTo>
                    <a:pt x="0" y="1368425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Shape 295"/>
            <p:cNvSpPr/>
            <p:nvPr/>
          </p:nvSpPr>
          <p:spPr>
            <a:xfrm>
              <a:off x="1078546" y="1952308"/>
              <a:ext cx="863600" cy="0"/>
            </a:xfrm>
            <a:custGeom>
              <a:avLst/>
              <a:gdLst/>
              <a:ahLst/>
              <a:cxnLst/>
              <a:rect l="0" t="0" r="0" b="0"/>
              <a:pathLst>
                <a:path w="863600">
                  <a:moveTo>
                    <a:pt x="863600" y="0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Shape 296"/>
            <p:cNvSpPr/>
            <p:nvPr/>
          </p:nvSpPr>
          <p:spPr>
            <a:xfrm>
              <a:off x="2302509" y="1952308"/>
              <a:ext cx="863600" cy="0"/>
            </a:xfrm>
            <a:custGeom>
              <a:avLst/>
              <a:gdLst/>
              <a:ahLst/>
              <a:cxnLst/>
              <a:rect l="0" t="0" r="0" b="0"/>
              <a:pathLst>
                <a:path w="863600">
                  <a:moveTo>
                    <a:pt x="863600" y="0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Shape 297"/>
            <p:cNvSpPr/>
            <p:nvPr/>
          </p:nvSpPr>
          <p:spPr>
            <a:xfrm>
              <a:off x="3526472" y="1952308"/>
              <a:ext cx="792163" cy="0"/>
            </a:xfrm>
            <a:custGeom>
              <a:avLst/>
              <a:gdLst/>
              <a:ahLst/>
              <a:cxnLst/>
              <a:rect l="0" t="0" r="0" b="0"/>
              <a:pathLst>
                <a:path w="792163">
                  <a:moveTo>
                    <a:pt x="792163" y="0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Shape 298"/>
            <p:cNvSpPr/>
            <p:nvPr/>
          </p:nvSpPr>
          <p:spPr>
            <a:xfrm>
              <a:off x="4678995" y="1952308"/>
              <a:ext cx="1727200" cy="0"/>
            </a:xfrm>
            <a:custGeom>
              <a:avLst/>
              <a:gdLst/>
              <a:ahLst/>
              <a:cxnLst/>
              <a:rect l="0" t="0" r="0" b="0"/>
              <a:pathLst>
                <a:path w="1727200">
                  <a:moveTo>
                    <a:pt x="1727200" y="0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Shape 3885"/>
            <p:cNvSpPr/>
            <p:nvPr/>
          </p:nvSpPr>
          <p:spPr>
            <a:xfrm>
              <a:off x="6045835" y="2168208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Shape 3886"/>
            <p:cNvSpPr/>
            <p:nvPr/>
          </p:nvSpPr>
          <p:spPr>
            <a:xfrm>
              <a:off x="5974398" y="2384108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Rectangle 301"/>
            <p:cNvSpPr/>
            <p:nvPr/>
          </p:nvSpPr>
          <p:spPr>
            <a:xfrm>
              <a:off x="6010150" y="2489835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Shape 3887"/>
            <p:cNvSpPr/>
            <p:nvPr/>
          </p:nvSpPr>
          <p:spPr>
            <a:xfrm>
              <a:off x="5471160" y="2168208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Shape 3888"/>
            <p:cNvSpPr/>
            <p:nvPr/>
          </p:nvSpPr>
          <p:spPr>
            <a:xfrm>
              <a:off x="5399723" y="2384108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304"/>
            <p:cNvSpPr/>
            <p:nvPr/>
          </p:nvSpPr>
          <p:spPr>
            <a:xfrm>
              <a:off x="5435473" y="2489835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Shape 3889"/>
            <p:cNvSpPr/>
            <p:nvPr/>
          </p:nvSpPr>
          <p:spPr>
            <a:xfrm>
              <a:off x="284798" y="152083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Shape 306"/>
            <p:cNvSpPr/>
            <p:nvPr/>
          </p:nvSpPr>
          <p:spPr>
            <a:xfrm>
              <a:off x="284798" y="152083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215900"/>
                  </a:moveTo>
                  <a:lnTo>
                    <a:pt x="287338" y="215900"/>
                  </a:lnTo>
                  <a:lnTo>
                    <a:pt x="287338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Shape 3890"/>
            <p:cNvSpPr/>
            <p:nvPr/>
          </p:nvSpPr>
          <p:spPr>
            <a:xfrm>
              <a:off x="213360" y="367983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308"/>
            <p:cNvSpPr/>
            <p:nvPr/>
          </p:nvSpPr>
          <p:spPr>
            <a:xfrm>
              <a:off x="249111" y="473710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Shape 3891"/>
            <p:cNvSpPr/>
            <p:nvPr/>
          </p:nvSpPr>
          <p:spPr>
            <a:xfrm>
              <a:off x="284798" y="799783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Shape 3892"/>
            <p:cNvSpPr/>
            <p:nvPr/>
          </p:nvSpPr>
          <p:spPr>
            <a:xfrm>
              <a:off x="213360" y="1015683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311"/>
            <p:cNvSpPr/>
            <p:nvPr/>
          </p:nvSpPr>
          <p:spPr>
            <a:xfrm>
              <a:off x="249111" y="1121410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Shape 3893"/>
            <p:cNvSpPr/>
            <p:nvPr/>
          </p:nvSpPr>
          <p:spPr>
            <a:xfrm>
              <a:off x="2516823" y="944245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Shape 3894"/>
            <p:cNvSpPr/>
            <p:nvPr/>
          </p:nvSpPr>
          <p:spPr>
            <a:xfrm>
              <a:off x="2445385" y="1160145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Rectangle 314"/>
            <p:cNvSpPr/>
            <p:nvPr/>
          </p:nvSpPr>
          <p:spPr>
            <a:xfrm>
              <a:off x="2481136" y="762635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Shape 3895"/>
            <p:cNvSpPr/>
            <p:nvPr/>
          </p:nvSpPr>
          <p:spPr>
            <a:xfrm>
              <a:off x="3093085" y="944245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Shape 3896"/>
            <p:cNvSpPr/>
            <p:nvPr/>
          </p:nvSpPr>
          <p:spPr>
            <a:xfrm>
              <a:off x="3021648" y="1160145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6" name="Rectangle 317"/>
            <p:cNvSpPr/>
            <p:nvPr/>
          </p:nvSpPr>
          <p:spPr>
            <a:xfrm>
              <a:off x="3128836" y="691198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Shape 318"/>
            <p:cNvSpPr/>
            <p:nvPr/>
          </p:nvSpPr>
          <p:spPr>
            <a:xfrm>
              <a:off x="573723" y="439420"/>
              <a:ext cx="288925" cy="73025"/>
            </a:xfrm>
            <a:custGeom>
              <a:avLst/>
              <a:gdLst/>
              <a:ahLst/>
              <a:cxnLst/>
              <a:rect l="0" t="0" r="0" b="0"/>
              <a:pathLst>
                <a:path w="288925" h="73025">
                  <a:moveTo>
                    <a:pt x="0" y="0"/>
                  </a:moveTo>
                  <a:lnTo>
                    <a:pt x="288925" y="7302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Shape 319"/>
            <p:cNvSpPr/>
            <p:nvPr/>
          </p:nvSpPr>
          <p:spPr>
            <a:xfrm>
              <a:off x="573723" y="1015683"/>
              <a:ext cx="288925" cy="73025"/>
            </a:xfrm>
            <a:custGeom>
              <a:avLst/>
              <a:gdLst/>
              <a:ahLst/>
              <a:cxnLst/>
              <a:rect l="0" t="0" r="0" b="0"/>
              <a:pathLst>
                <a:path w="288925" h="73025">
                  <a:moveTo>
                    <a:pt x="0" y="0"/>
                  </a:moveTo>
                  <a:lnTo>
                    <a:pt x="288925" y="7302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Shape 320"/>
            <p:cNvSpPr/>
            <p:nvPr/>
          </p:nvSpPr>
          <p:spPr>
            <a:xfrm>
              <a:off x="5614037" y="1952308"/>
              <a:ext cx="0" cy="215900"/>
            </a:xfrm>
            <a:custGeom>
              <a:avLst/>
              <a:gdLst/>
              <a:ahLst/>
              <a:cxnLst/>
              <a:rect l="0" t="0" r="0" b="0"/>
              <a:pathLst>
                <a:path h="215900">
                  <a:moveTo>
                    <a:pt x="0" y="21590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Shape 321"/>
            <p:cNvSpPr/>
            <p:nvPr/>
          </p:nvSpPr>
          <p:spPr>
            <a:xfrm>
              <a:off x="6190298" y="1952308"/>
              <a:ext cx="0" cy="215900"/>
            </a:xfrm>
            <a:custGeom>
              <a:avLst/>
              <a:gdLst/>
              <a:ahLst/>
              <a:cxnLst/>
              <a:rect l="0" t="0" r="0" b="0"/>
              <a:pathLst>
                <a:path h="215900">
                  <a:moveTo>
                    <a:pt x="0" y="21590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Shape 322"/>
            <p:cNvSpPr/>
            <p:nvPr/>
          </p:nvSpPr>
          <p:spPr>
            <a:xfrm>
              <a:off x="2518411" y="1231583"/>
              <a:ext cx="71438" cy="720725"/>
            </a:xfrm>
            <a:custGeom>
              <a:avLst/>
              <a:gdLst/>
              <a:ahLst/>
              <a:cxnLst/>
              <a:rect l="0" t="0" r="0" b="0"/>
              <a:pathLst>
                <a:path w="71438" h="720725">
                  <a:moveTo>
                    <a:pt x="71438" y="0"/>
                  </a:moveTo>
                  <a:lnTo>
                    <a:pt x="0" y="72072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Shape 323"/>
            <p:cNvSpPr/>
            <p:nvPr/>
          </p:nvSpPr>
          <p:spPr>
            <a:xfrm>
              <a:off x="3094673" y="1231583"/>
              <a:ext cx="71438" cy="720725"/>
            </a:xfrm>
            <a:custGeom>
              <a:avLst/>
              <a:gdLst/>
              <a:ahLst/>
              <a:cxnLst/>
              <a:rect l="0" t="0" r="0" b="0"/>
              <a:pathLst>
                <a:path w="71438" h="720725">
                  <a:moveTo>
                    <a:pt x="71438" y="0"/>
                  </a:moveTo>
                  <a:lnTo>
                    <a:pt x="0" y="72072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Shape 324"/>
            <p:cNvSpPr/>
            <p:nvPr/>
          </p:nvSpPr>
          <p:spPr>
            <a:xfrm>
              <a:off x="6406196" y="1880870"/>
              <a:ext cx="0" cy="142875"/>
            </a:xfrm>
            <a:custGeom>
              <a:avLst/>
              <a:gdLst/>
              <a:ahLst/>
              <a:cxnLst/>
              <a:rect l="0" t="0" r="0" b="0"/>
              <a:pathLst>
                <a:path h="142875">
                  <a:moveTo>
                    <a:pt x="0" y="0"/>
                  </a:moveTo>
                  <a:lnTo>
                    <a:pt x="0" y="142875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Shape 325"/>
            <p:cNvSpPr/>
            <p:nvPr/>
          </p:nvSpPr>
          <p:spPr>
            <a:xfrm>
              <a:off x="789623" y="439420"/>
              <a:ext cx="146050" cy="0"/>
            </a:xfrm>
            <a:custGeom>
              <a:avLst/>
              <a:gdLst/>
              <a:ahLst/>
              <a:cxnLst/>
              <a:rect l="0" t="0" r="0" b="0"/>
              <a:pathLst>
                <a:path w="146050">
                  <a:moveTo>
                    <a:pt x="146050" y="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Shape 3897"/>
            <p:cNvSpPr/>
            <p:nvPr/>
          </p:nvSpPr>
          <p:spPr>
            <a:xfrm>
              <a:off x="1292860" y="656908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6" name="Shape 3898"/>
            <p:cNvSpPr/>
            <p:nvPr/>
          </p:nvSpPr>
          <p:spPr>
            <a:xfrm>
              <a:off x="1221423" y="872808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7" name="Rectangle 328"/>
            <p:cNvSpPr/>
            <p:nvPr/>
          </p:nvSpPr>
          <p:spPr>
            <a:xfrm>
              <a:off x="1257173" y="978535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Shape 329"/>
            <p:cNvSpPr/>
            <p:nvPr/>
          </p:nvSpPr>
          <p:spPr>
            <a:xfrm>
              <a:off x="862648" y="872808"/>
              <a:ext cx="358775" cy="0"/>
            </a:xfrm>
            <a:custGeom>
              <a:avLst/>
              <a:gdLst/>
              <a:ahLst/>
              <a:cxnLst/>
              <a:rect l="0" t="0" r="0" b="0"/>
              <a:pathLst>
                <a:path w="358775">
                  <a:moveTo>
                    <a:pt x="0" y="0"/>
                  </a:moveTo>
                  <a:lnTo>
                    <a:pt x="358775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9" name="Shape 3899"/>
            <p:cNvSpPr/>
            <p:nvPr/>
          </p:nvSpPr>
          <p:spPr>
            <a:xfrm>
              <a:off x="5037773" y="1304608"/>
              <a:ext cx="287338" cy="215900"/>
            </a:xfrm>
            <a:custGeom>
              <a:avLst/>
              <a:gdLst/>
              <a:ahLst/>
              <a:cxnLst/>
              <a:rect l="0" t="0" r="0" b="0"/>
              <a:pathLst>
                <a:path w="287338" h="215900">
                  <a:moveTo>
                    <a:pt x="0" y="0"/>
                  </a:moveTo>
                  <a:lnTo>
                    <a:pt x="287338" y="0"/>
                  </a:lnTo>
                  <a:lnTo>
                    <a:pt x="287338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00CC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0" name="Shape 3900"/>
            <p:cNvSpPr/>
            <p:nvPr/>
          </p:nvSpPr>
          <p:spPr>
            <a:xfrm>
              <a:off x="4966335" y="1520508"/>
              <a:ext cx="431800" cy="71438"/>
            </a:xfrm>
            <a:custGeom>
              <a:avLst/>
              <a:gdLst/>
              <a:ahLst/>
              <a:cxnLst/>
              <a:rect l="0" t="0" r="0" b="0"/>
              <a:pathLst>
                <a:path w="431800" h="71438">
                  <a:moveTo>
                    <a:pt x="0" y="0"/>
                  </a:moveTo>
                  <a:lnTo>
                    <a:pt x="431800" y="0"/>
                  </a:lnTo>
                  <a:lnTo>
                    <a:pt x="431800" y="71438"/>
                  </a:lnTo>
                  <a:lnTo>
                    <a:pt x="0" y="71438"/>
                  </a:lnTo>
                  <a:lnTo>
                    <a:pt x="0" y="0"/>
                  </a:lnTo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Rectangle 332"/>
            <p:cNvSpPr/>
            <p:nvPr/>
          </p:nvSpPr>
          <p:spPr>
            <a:xfrm>
              <a:off x="5073523" y="1122998"/>
              <a:ext cx="433761" cy="2730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Host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Shape 333"/>
            <p:cNvSpPr/>
            <p:nvPr/>
          </p:nvSpPr>
          <p:spPr>
            <a:xfrm>
              <a:off x="5182235" y="1591946"/>
              <a:ext cx="0" cy="360363"/>
            </a:xfrm>
            <a:custGeom>
              <a:avLst/>
              <a:gdLst/>
              <a:ahLst/>
              <a:cxnLst/>
              <a:rect l="0" t="0" r="0" b="0"/>
              <a:pathLst>
                <a:path h="360363">
                  <a:moveTo>
                    <a:pt x="0" y="360363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3" name="Rectangle 85"/>
          <p:cNvSpPr>
            <a:spLocks noChangeArrowheads="1"/>
          </p:cNvSpPr>
          <p:nvPr/>
        </p:nvSpPr>
        <p:spPr bwMode="auto">
          <a:xfrm>
            <a:off x="5308133" y="240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Regenerează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semnalele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primite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Lucrează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nivel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bit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Reţea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liniară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tip bus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50" y="1905000"/>
            <a:ext cx="8401050" cy="244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11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IEEE 802.3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5-4-3 </a:t>
            </a:r>
            <a:endParaRPr lang="en-GB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2475" indent="-6350">
              <a:lnSpc>
                <a:spcPct val="107000"/>
              </a:lnSpc>
              <a:spcAft>
                <a:spcPts val="380"/>
              </a:spcAft>
            </a:pP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5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segmente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repetoare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segmente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utilizatori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867410" indent="-6350">
              <a:lnSpc>
                <a:spcPct val="107000"/>
              </a:lnSpc>
              <a:spcAft>
                <a:spcPts val="455"/>
              </a:spcAft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Hub-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uri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45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Multi-port-repeater </a:t>
            </a:r>
            <a:endParaRPr lang="en-GB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253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4÷24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 10BASE-T </a:t>
            </a:r>
            <a:r>
              <a:rPr lang="en-GB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100BASE-T</a:t>
            </a: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0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6850" y="3129694"/>
            <a:ext cx="6096000" cy="3388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Hub-</a:t>
            </a:r>
            <a:r>
              <a:rPr lang="en-GB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 fi de </a:t>
            </a:r>
            <a:r>
              <a:rPr lang="en-GB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GB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40000"/>
              </a:lnSpc>
              <a:spcAft>
                <a:spcPts val="37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–"/>
            </a:pPr>
            <a:r>
              <a:rPr lang="en-GB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pasive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conexiune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12000"/>
              </a:lnSpc>
              <a:spcAft>
                <a:spcPts val="61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–"/>
            </a:pPr>
            <a:r>
              <a:rPr lang="en-GB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GB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are o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amplifică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semnalul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al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celelalte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porturi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GB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40000"/>
              </a:lnSpc>
              <a:spcAft>
                <a:spcPts val="37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–"/>
            </a:pPr>
            <a:r>
              <a:rPr lang="en-GB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inteligent</a:t>
            </a:r>
            <a:r>
              <a:rPr lang="en-GB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se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numesc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hub-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deştepte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funcţionează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hub-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active cu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microprocesor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capacităţi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diagnosticare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scumpe</a:t>
            </a:r>
            <a:r>
              <a:rPr lang="en-GB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17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78921"/>
            <a:ext cx="6096000" cy="35479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15"/>
              </a:spcAft>
            </a:pP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Access Point-</a:t>
            </a:r>
            <a:r>
              <a:rPr lang="en-GB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uri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-6350">
              <a:lnSpc>
                <a:spcPct val="106000"/>
              </a:lnSpc>
              <a:spcAft>
                <a:spcPts val="290"/>
              </a:spcAft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ARP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Address Resolution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Protocol.ARP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Address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Resolution Protocol. O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gazdă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descopere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adresa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MAC 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altei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gazde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trimite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 request ARP broadcast.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Nodul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reţea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care are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adresa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IP respective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6000"/>
              </a:lnSpc>
              <a:spcAft>
                <a:spcPts val="870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replz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adresa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MAC;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6000"/>
              </a:lnSpc>
              <a:spcAft>
                <a:spcPts val="290"/>
              </a:spcAft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ICMP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Internet Control Message Protocol = protocol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reţea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raportează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erorile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oferă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informaţii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relevante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despre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pachetul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IP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procesat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43713" y="2629785"/>
            <a:ext cx="5195887" cy="353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01511" tIns="45720" rIns="91440" bIns="16028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Bridge - pod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Repetor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lucrează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stratul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al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modelului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OSI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filtrarea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pachetelor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după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adresa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MAC 	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Menţine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ale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adreselor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MAC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Sparge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domeniul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coliziuni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două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domenii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coliziuni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5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9494" y="786884"/>
            <a:ext cx="435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Switch –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Comutator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multi port bridge</a:t>
            </a:r>
            <a:endParaRPr lang="en-GB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32031"/>
            <a:ext cx="9124950" cy="4854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146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lucrează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stratul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al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modelului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OSI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46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filtrarea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pachetelor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MAC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46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micro-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segmentarea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reţelei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36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Operaţii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GB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•protocol de Strat 2, care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asigură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Spanning Tree Protocol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225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–"/>
            </a:pPr>
            <a:r>
              <a:rPr lang="en-GB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Comutarea</a:t>
            </a:r>
            <a:r>
              <a:rPr lang="en-GB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pachetelor</a:t>
            </a:r>
            <a:r>
              <a:rPr lang="en-GB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topologie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fără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bucle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reţelele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LAN cu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07000"/>
              </a:lnSpc>
              <a:spcAft>
                <a:spcPts val="156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–"/>
            </a:pPr>
            <a:r>
              <a:rPr lang="en-GB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GB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operaţiilor</a:t>
            </a:r>
            <a:r>
              <a:rPr lang="en-GB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	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  bridge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switch.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Permite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existenţa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legăturilor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08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creează</a:t>
            </a:r>
            <a:r>
              <a:rPr lang="en-GB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întreţine</a:t>
            </a:r>
            <a:r>
              <a:rPr lang="en-GB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tabele</a:t>
            </a:r>
            <a:r>
              <a:rPr lang="en-GB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comutare</a:t>
            </a:r>
            <a:r>
              <a:rPr lang="en-GB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redundante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permit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căi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rezervă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750" baseline="-25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căutarea</a:t>
            </a:r>
            <a:r>
              <a:rPr lang="en-GB" sz="2750" baseline="-25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50" baseline="-25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buclelor</a:t>
            </a:r>
            <a:r>
              <a:rPr lang="en-GB" sz="2750" baseline="-25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(loops)</a:t>
            </a:r>
            <a:r>
              <a:rPr lang="en-GB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automate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dacă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legătura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activă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cade. </a:t>
            </a:r>
            <a:endParaRPr lang="en-GB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16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Buclele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trebuie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evitate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deoarece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duc</a:t>
            </a:r>
            <a:r>
              <a:rPr lang="en-GB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GB" dirty="0" err="1"/>
              <a:t>inundarea</a:t>
            </a:r>
            <a:r>
              <a:rPr lang="en-GB" dirty="0"/>
              <a:t> (</a:t>
            </a:r>
            <a:r>
              <a:rPr lang="en-GB" dirty="0" err="1"/>
              <a:t>fooding</a:t>
            </a:r>
            <a:r>
              <a:rPr lang="en-GB" dirty="0"/>
              <a:t>) </a:t>
            </a:r>
            <a:r>
              <a:rPr lang="en-GB" dirty="0" err="1"/>
              <a:t>reţelei</a:t>
            </a:r>
            <a:r>
              <a:rPr lang="en-GB" dirty="0"/>
              <a:t> </a:t>
            </a:r>
            <a:endParaRPr lang="en-GB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7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29460"/>
            <a:ext cx="4606290" cy="3027680"/>
          </a:xfrm>
          <a:prstGeom prst="rect">
            <a:avLst/>
          </a:prstGeom>
        </p:spPr>
      </p:pic>
      <p:pic>
        <p:nvPicPr>
          <p:cNvPr id="3" name="Picture 486"/>
          <p:cNvPicPr/>
          <p:nvPr/>
        </p:nvPicPr>
        <p:blipFill>
          <a:blip r:embed="rId3"/>
          <a:stretch>
            <a:fillRect/>
          </a:stretch>
        </p:blipFill>
        <p:spPr>
          <a:xfrm>
            <a:off x="7546022" y="0"/>
            <a:ext cx="4645978" cy="3304222"/>
          </a:xfrm>
          <a:prstGeom prst="rect">
            <a:avLst/>
          </a:prstGeom>
        </p:spPr>
      </p:pic>
      <p:pic>
        <p:nvPicPr>
          <p:cNvPr id="4" name="Picture 488"/>
          <p:cNvPicPr/>
          <p:nvPr/>
        </p:nvPicPr>
        <p:blipFill>
          <a:blip r:embed="rId4"/>
          <a:stretch>
            <a:fillRect/>
          </a:stretch>
        </p:blipFill>
        <p:spPr>
          <a:xfrm>
            <a:off x="5014436" y="3284695"/>
            <a:ext cx="4854575" cy="349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De </a:t>
            </a:r>
            <a:r>
              <a:rPr lang="en-GB" dirty="0" err="1">
                <a:effectLst/>
              </a:rPr>
              <a:t>ce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trebui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să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iau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acest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modul</a:t>
            </a:r>
            <a:r>
              <a:rPr lang="en-GB" dirty="0">
                <a:effectLst/>
              </a:rPr>
              <a:t>?</a:t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Fiecare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rețea</a:t>
            </a:r>
            <a:r>
              <a:rPr lang="en-GB" dirty="0">
                <a:solidFill>
                  <a:schemeClr val="tx1"/>
                </a:solidFill>
              </a:rPr>
              <a:t> are </a:t>
            </a:r>
            <a:r>
              <a:rPr lang="en-GB" dirty="0" err="1">
                <a:solidFill>
                  <a:schemeClr val="tx1"/>
                </a:solidFill>
              </a:rPr>
              <a:t>componente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fizice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suporturi</a:t>
            </a:r>
            <a:r>
              <a:rPr lang="en-GB" dirty="0">
                <a:solidFill>
                  <a:schemeClr val="tx1"/>
                </a:solidFill>
              </a:rPr>
              <a:t> care </a:t>
            </a:r>
            <a:r>
              <a:rPr lang="en-GB" dirty="0" err="1">
                <a:solidFill>
                  <a:schemeClr val="tx1"/>
                </a:solidFill>
              </a:rPr>
              <a:t>conectează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componentele</a:t>
            </a:r>
            <a:r>
              <a:rPr lang="en-GB" dirty="0">
                <a:solidFill>
                  <a:schemeClr val="tx1"/>
                </a:solidFill>
              </a:rPr>
              <a:t>. </a:t>
            </a:r>
            <a:r>
              <a:rPr lang="en-GB" dirty="0" err="1">
                <a:solidFill>
                  <a:schemeClr val="tx1"/>
                </a:solidFill>
              </a:rPr>
              <a:t>Diferite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tipuri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suport</a:t>
            </a:r>
            <a:r>
              <a:rPr lang="en-GB" dirty="0">
                <a:solidFill>
                  <a:schemeClr val="tx1"/>
                </a:solidFill>
              </a:rPr>
              <a:t> media au </a:t>
            </a:r>
            <a:r>
              <a:rPr lang="en-GB" dirty="0" err="1">
                <a:solidFill>
                  <a:schemeClr val="tx1"/>
                </a:solidFill>
              </a:rPr>
              <a:t>nevoie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informații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diferite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despre</a:t>
            </a:r>
            <a:r>
              <a:rPr lang="en-GB" dirty="0">
                <a:solidFill>
                  <a:schemeClr val="tx1"/>
                </a:solidFill>
              </a:rPr>
              <a:t> date </a:t>
            </a:r>
            <a:r>
              <a:rPr lang="en-GB" dirty="0" err="1">
                <a:solidFill>
                  <a:schemeClr val="tx1"/>
                </a:solidFill>
              </a:rPr>
              <a:t>pentru</a:t>
            </a:r>
            <a:r>
              <a:rPr lang="en-GB" dirty="0">
                <a:solidFill>
                  <a:schemeClr val="tx1"/>
                </a:solidFill>
              </a:rPr>
              <a:t> a le </a:t>
            </a:r>
            <a:r>
              <a:rPr lang="en-GB" dirty="0" err="1">
                <a:solidFill>
                  <a:schemeClr val="tx1"/>
                </a:solidFill>
              </a:rPr>
              <a:t>accepta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și</a:t>
            </a:r>
            <a:r>
              <a:rPr lang="en-GB" dirty="0">
                <a:solidFill>
                  <a:schemeClr val="tx1"/>
                </a:solidFill>
              </a:rPr>
              <a:t> a le </a:t>
            </a:r>
            <a:r>
              <a:rPr lang="en-GB" dirty="0" err="1">
                <a:solidFill>
                  <a:schemeClr val="tx1"/>
                </a:solidFill>
              </a:rPr>
              <a:t>muta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rețeaua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fizică</a:t>
            </a:r>
            <a:r>
              <a:rPr lang="en-GB" dirty="0">
                <a:solidFill>
                  <a:schemeClr val="tx1"/>
                </a:solidFill>
              </a:rPr>
              <a:t>. </a:t>
            </a:r>
            <a:r>
              <a:rPr lang="en-GB" dirty="0" err="1">
                <a:solidFill>
                  <a:schemeClr val="tx1"/>
                </a:solidFill>
              </a:rPr>
              <a:t>Gândiți-vă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astfel</a:t>
            </a:r>
            <a:r>
              <a:rPr lang="en-GB" dirty="0">
                <a:solidFill>
                  <a:schemeClr val="tx1"/>
                </a:solidFill>
              </a:rPr>
              <a:t>: o minge de golf bine </a:t>
            </a:r>
            <a:r>
              <a:rPr lang="en-GB" dirty="0" err="1">
                <a:solidFill>
                  <a:schemeClr val="tx1"/>
                </a:solidFill>
              </a:rPr>
              <a:t>lovită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mișcă</a:t>
            </a:r>
            <a:r>
              <a:rPr lang="en-GB" dirty="0">
                <a:solidFill>
                  <a:schemeClr val="tx1"/>
                </a:solidFill>
              </a:rPr>
              <a:t> rapid </a:t>
            </a:r>
            <a:r>
              <a:rPr lang="en-GB" dirty="0" err="1">
                <a:solidFill>
                  <a:schemeClr val="tx1"/>
                </a:solidFill>
              </a:rPr>
              <a:t>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departe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aer</a:t>
            </a:r>
            <a:r>
              <a:rPr lang="en-GB" dirty="0">
                <a:solidFill>
                  <a:schemeClr val="tx1"/>
                </a:solidFill>
              </a:rPr>
              <a:t>. Se </a:t>
            </a:r>
            <a:r>
              <a:rPr lang="en-GB" dirty="0" err="1">
                <a:solidFill>
                  <a:schemeClr val="tx1"/>
                </a:solidFill>
              </a:rPr>
              <a:t>poate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deplasa</a:t>
            </a:r>
            <a:r>
              <a:rPr lang="en-GB" dirty="0">
                <a:solidFill>
                  <a:schemeClr val="tx1"/>
                </a:solidFill>
              </a:rPr>
              <a:t>, de </a:t>
            </a:r>
            <a:r>
              <a:rPr lang="en-GB" dirty="0" err="1">
                <a:solidFill>
                  <a:schemeClr val="tx1"/>
                </a:solidFill>
              </a:rPr>
              <a:t>asemenea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prin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apă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dar</a:t>
            </a:r>
            <a:r>
              <a:rPr lang="en-GB" dirty="0">
                <a:solidFill>
                  <a:schemeClr val="tx1"/>
                </a:solidFill>
              </a:rPr>
              <a:t> nu la </a:t>
            </a:r>
            <a:r>
              <a:rPr lang="en-GB" dirty="0" err="1">
                <a:solidFill>
                  <a:schemeClr val="tx1"/>
                </a:solidFill>
              </a:rPr>
              <a:t>fel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repede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sau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departe</a:t>
            </a:r>
            <a:r>
              <a:rPr lang="en-GB" dirty="0">
                <a:solidFill>
                  <a:schemeClr val="tx1"/>
                </a:solidFill>
              </a:rPr>
              <a:t>, cu </a:t>
            </a:r>
            <a:r>
              <a:rPr lang="en-GB" dirty="0" err="1">
                <a:solidFill>
                  <a:schemeClr val="tx1"/>
                </a:solidFill>
              </a:rPr>
              <a:t>excepția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cazului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care </a:t>
            </a:r>
            <a:r>
              <a:rPr lang="en-GB" dirty="0" err="1">
                <a:solidFill>
                  <a:schemeClr val="tx1"/>
                </a:solidFill>
              </a:rPr>
              <a:t>este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ajutat</a:t>
            </a:r>
            <a:r>
              <a:rPr lang="en-GB" dirty="0">
                <a:solidFill>
                  <a:schemeClr val="tx1"/>
                </a:solidFill>
              </a:rPr>
              <a:t> de o </a:t>
            </a:r>
            <a:r>
              <a:rPr lang="en-GB" dirty="0" err="1">
                <a:solidFill>
                  <a:schemeClr val="tx1"/>
                </a:solidFill>
              </a:rPr>
              <a:t>lovitură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puternică</a:t>
            </a:r>
            <a:r>
              <a:rPr lang="en-GB" dirty="0">
                <a:solidFill>
                  <a:schemeClr val="tx1"/>
                </a:solidFill>
              </a:rPr>
              <a:t>. </a:t>
            </a:r>
            <a:r>
              <a:rPr lang="en-GB" dirty="0" err="1">
                <a:solidFill>
                  <a:schemeClr val="tx1"/>
                </a:solidFill>
              </a:rPr>
              <a:t>Acest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lucru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datorează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faptului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mingea</a:t>
            </a:r>
            <a:r>
              <a:rPr lang="en-GB" dirty="0">
                <a:solidFill>
                  <a:schemeClr val="tx1"/>
                </a:solidFill>
              </a:rPr>
              <a:t> de golf </a:t>
            </a:r>
            <a:r>
              <a:rPr lang="en-GB" dirty="0" err="1">
                <a:solidFill>
                  <a:schemeClr val="tx1"/>
                </a:solidFill>
              </a:rPr>
              <a:t>călătorește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printr</a:t>
            </a:r>
            <a:r>
              <a:rPr lang="en-GB" dirty="0">
                <a:solidFill>
                  <a:schemeClr val="tx1"/>
                </a:solidFill>
              </a:rPr>
              <a:t>-un </a:t>
            </a:r>
            <a:r>
              <a:rPr lang="en-GB" dirty="0" err="1">
                <a:solidFill>
                  <a:schemeClr val="tx1"/>
                </a:solidFill>
              </a:rPr>
              <a:t>mediu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diferit</a:t>
            </a:r>
            <a:r>
              <a:rPr lang="en-GB" dirty="0">
                <a:solidFill>
                  <a:schemeClr val="tx1"/>
                </a:solidFill>
              </a:rPr>
              <a:t>; </a:t>
            </a:r>
            <a:r>
              <a:rPr lang="en-GB" dirty="0" err="1">
                <a:solidFill>
                  <a:schemeClr val="tx1"/>
                </a:solidFill>
              </a:rPr>
              <a:t>apă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loc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aer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 err="1">
                <a:solidFill>
                  <a:schemeClr val="tx1"/>
                </a:solidFill>
              </a:rPr>
              <a:t>Datele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trebuie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aibă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ajutor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pentru</a:t>
            </a:r>
            <a:r>
              <a:rPr lang="en-GB" dirty="0">
                <a:solidFill>
                  <a:schemeClr val="tx1"/>
                </a:solidFill>
              </a:rPr>
              <a:t> a le </a:t>
            </a:r>
            <a:r>
              <a:rPr lang="en-GB" dirty="0" err="1">
                <a:solidFill>
                  <a:schemeClr val="tx1"/>
                </a:solidFill>
              </a:rPr>
              <a:t>muta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diferite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medii</a:t>
            </a:r>
            <a:r>
              <a:rPr lang="en-GB" dirty="0">
                <a:solidFill>
                  <a:schemeClr val="tx1"/>
                </a:solidFill>
              </a:rPr>
              <a:t>. </a:t>
            </a:r>
            <a:r>
              <a:rPr lang="en-GB" dirty="0" err="1">
                <a:solidFill>
                  <a:schemeClr val="tx1"/>
                </a:solidFill>
              </a:rPr>
              <a:t>Stratul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legătură</a:t>
            </a:r>
            <a:r>
              <a:rPr lang="en-GB" dirty="0">
                <a:solidFill>
                  <a:schemeClr val="tx1"/>
                </a:solidFill>
              </a:rPr>
              <a:t> de date </a:t>
            </a:r>
            <a:r>
              <a:rPr lang="en-GB" dirty="0" err="1">
                <a:solidFill>
                  <a:schemeClr val="tx1"/>
                </a:solidFill>
              </a:rPr>
              <a:t>oferă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acest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ajutor</a:t>
            </a:r>
            <a:r>
              <a:rPr lang="en-GB" dirty="0">
                <a:solidFill>
                  <a:schemeClr val="tx1"/>
                </a:solidFill>
              </a:rPr>
              <a:t>. </a:t>
            </a:r>
            <a:r>
              <a:rPr lang="en-GB" dirty="0" err="1">
                <a:solidFill>
                  <a:schemeClr val="tx1"/>
                </a:solidFill>
              </a:rPr>
              <a:t>După</a:t>
            </a:r>
            <a:r>
              <a:rPr lang="en-GB" dirty="0">
                <a:solidFill>
                  <a:schemeClr val="tx1"/>
                </a:solidFill>
              </a:rPr>
              <a:t> cum </a:t>
            </a:r>
            <a:r>
              <a:rPr lang="en-GB" dirty="0" err="1">
                <a:solidFill>
                  <a:schemeClr val="tx1"/>
                </a:solidFill>
              </a:rPr>
              <a:t>ați</a:t>
            </a:r>
            <a:r>
              <a:rPr lang="en-GB" dirty="0">
                <a:solidFill>
                  <a:schemeClr val="tx1"/>
                </a:solidFill>
              </a:rPr>
              <a:t> fi </a:t>
            </a:r>
            <a:r>
              <a:rPr lang="en-GB" dirty="0" err="1">
                <a:solidFill>
                  <a:schemeClr val="tx1"/>
                </a:solidFill>
              </a:rPr>
              <a:t>putut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ghici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acest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ajutor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diferă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funcție</a:t>
            </a:r>
            <a:r>
              <a:rPr lang="en-GB" dirty="0">
                <a:solidFill>
                  <a:schemeClr val="tx1"/>
                </a:solidFill>
              </a:rPr>
              <a:t> de o </a:t>
            </a:r>
            <a:r>
              <a:rPr lang="en-GB" dirty="0" err="1">
                <a:solidFill>
                  <a:schemeClr val="tx1"/>
                </a:solidFill>
              </a:rPr>
              <a:t>serie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factori</a:t>
            </a:r>
            <a:r>
              <a:rPr lang="en-GB" dirty="0">
                <a:solidFill>
                  <a:schemeClr val="tx1"/>
                </a:solidFill>
              </a:rPr>
              <a:t>. </a:t>
            </a:r>
            <a:r>
              <a:rPr lang="en-GB" dirty="0" err="1">
                <a:solidFill>
                  <a:schemeClr val="tx1"/>
                </a:solidFill>
              </a:rPr>
              <a:t>Acest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modul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oferă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prezentare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generală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acestor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factori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modul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care </a:t>
            </a:r>
            <a:r>
              <a:rPr lang="en-GB" dirty="0" err="1">
                <a:solidFill>
                  <a:schemeClr val="tx1"/>
                </a:solidFill>
              </a:rPr>
              <a:t>acestea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afectează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datele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protocoalele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concepute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pentru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asigura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livrarea</a:t>
            </a:r>
            <a:r>
              <a:rPr lang="en-GB" dirty="0">
                <a:solidFill>
                  <a:schemeClr val="tx1"/>
                </a:solidFill>
              </a:rPr>
              <a:t> cu </a:t>
            </a:r>
            <a:r>
              <a:rPr lang="en-GB" dirty="0" err="1">
                <a:solidFill>
                  <a:schemeClr val="tx1"/>
                </a:solidFill>
              </a:rPr>
              <a:t>succes</a:t>
            </a:r>
            <a:r>
              <a:rPr lang="en-GB" dirty="0">
                <a:solidFill>
                  <a:schemeClr val="tx1"/>
                </a:solidFill>
              </a:rPr>
              <a:t>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95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0"/>
            <a:ext cx="6096000" cy="32995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880" indent="-6350" algn="ctr">
              <a:lnSpc>
                <a:spcPct val="107000"/>
              </a:lnSpc>
              <a:spcAft>
                <a:spcPts val="0"/>
              </a:spcAft>
            </a:pPr>
            <a:r>
              <a:rPr lang="en-GB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Cablarea</a:t>
            </a:r>
            <a:r>
              <a:rPr lang="en-GB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WAN </a:t>
            </a:r>
            <a:endParaRPr lang="en-GB" sz="24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1175" indent="-6350">
              <a:lnSpc>
                <a:spcPct val="107000"/>
              </a:lnSpc>
              <a:spcAft>
                <a:spcPts val="1525"/>
              </a:spcAft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GB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Nivelul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fizic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230" indent="450850">
              <a:lnSpc>
                <a:spcPct val="140000"/>
              </a:lnSpc>
              <a:spcAft>
                <a:spcPts val="5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Realizarea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acestuia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diferă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funcţie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distanţa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dintre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echipamente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viteză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serviciului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oferit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230" indent="450850">
              <a:lnSpc>
                <a:spcPct val="107000"/>
              </a:lnSpc>
              <a:spcAft>
                <a:spcPts val="285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Se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folosesc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conexiuni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seriale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liniile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închiriate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telefonice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rulează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protocoalele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PPP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Frame Relay.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Vitezele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acestor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conexiuni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variază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la 2400 bps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până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1,544 Mbps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T1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2,048 Mbps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E1.  </a:t>
            </a:r>
            <a:endParaRPr lang="en-GB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92240"/>
            <a:ext cx="6096000" cy="3930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 indent="451485">
              <a:lnSpc>
                <a:spcPct val="107000"/>
              </a:lnSpc>
              <a:spcAft>
                <a:spcPts val="695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ISDN (Integrated Services Digital Network)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 protocol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comunicaţii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oferit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companiile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telefonie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care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permite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transferul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date, voce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trafic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230" indent="450850">
              <a:lnSpc>
                <a:spcPct val="107000"/>
              </a:lnSpc>
              <a:spcAft>
                <a:spcPts val="730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O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interfaţă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ISDN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compusă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două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canale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bază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(B) de 64 kbps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date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 canal delta (D) de 16 kbps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folosit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semnaizare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servicii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întreţinere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Protocolul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PPP . 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30"/>
              </a:spcAft>
              <a:tabLst>
                <a:tab pos="521970" algn="ctr"/>
                <a:tab pos="3527425" algn="ctr"/>
              </a:tabLst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DSL (Digital Subscribe Line)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modeme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cablu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"/>
              </a:spcAft>
              <a:tabLst>
                <a:tab pos="521970" algn="ctr"/>
                <a:tab pos="8543925" algn="r"/>
              </a:tabLst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Un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servicu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DSL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rezidenţial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poate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atinge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viteze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T1/E1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linie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telefonică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485" indent="450850">
              <a:lnSpc>
                <a:spcPct val="107000"/>
              </a:lnSpc>
              <a:spcAft>
                <a:spcPts val="380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Serviciile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cablu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folosesc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cablul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coaxial TV, care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poate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atinge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depăşi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viteza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oferită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DSL..  </a:t>
            </a:r>
            <a:endParaRPr lang="en-GB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3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3815" y="672584"/>
            <a:ext cx="282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Conexiunea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serială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/>
          </a:p>
        </p:txBody>
      </p:sp>
      <p:pic>
        <p:nvPicPr>
          <p:cNvPr id="3" name="Picture 590"/>
          <p:cNvPicPr/>
          <p:nvPr/>
        </p:nvPicPr>
        <p:blipFill>
          <a:blip r:embed="rId2"/>
          <a:stretch>
            <a:fillRect/>
          </a:stretch>
        </p:blipFill>
        <p:spPr>
          <a:xfrm>
            <a:off x="5371309" y="1895475"/>
            <a:ext cx="4754245" cy="3257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43100"/>
            <a:ext cx="6096000" cy="3665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54050" marR="1231265" indent="-6350">
              <a:lnSpc>
                <a:spcPct val="160000"/>
              </a:lnSpc>
              <a:spcAft>
                <a:spcPts val="15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CSU/DSU = Chanel/Data Service Unit = modem DCE (Data Communication Equipment) –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asigură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54050" marR="3872865" indent="-6350">
              <a:lnSpc>
                <a:spcPct val="162000"/>
              </a:lnSpc>
              <a:spcAft>
                <a:spcPts val="15"/>
              </a:spcAft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sincronizarea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comunicaţiei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DTE (Data Terminal Equipment) 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19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324100"/>
            <a:ext cx="69056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600575"/>
            <a:ext cx="75533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52650" y="1866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6846" tIns="272964" rIns="3300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Routere-le şi conexiunea serială </a:t>
            </a:r>
            <a:endParaRPr kumimoji="0" lang="en-GB" alt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52650" y="4143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52650" y="6524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1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1380" y="2875280"/>
            <a:ext cx="7774940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6240" y="514350"/>
            <a:ext cx="1371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56153"/>
                </a:solidFill>
                <a:latin typeface="CiscoSans"/>
              </a:rPr>
              <a:t>Rama</a:t>
            </a:r>
            <a:endParaRPr lang="en-GB" b="0" i="0" dirty="0">
              <a:solidFill>
                <a:srgbClr val="056153"/>
              </a:solidFill>
              <a:effectLst/>
              <a:latin typeface="Cisco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2407770"/>
            <a:ext cx="11010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iscoSans"/>
              </a:rPr>
              <a:t>Acest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subiect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discută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în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detaliu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ce</a:t>
            </a:r>
            <a:r>
              <a:rPr lang="en-GB" dirty="0">
                <a:latin typeface="CiscoSans"/>
              </a:rPr>
              <a:t> se </a:t>
            </a:r>
            <a:r>
              <a:rPr lang="en-GB" dirty="0" err="1">
                <a:latin typeface="CiscoSans"/>
              </a:rPr>
              <a:t>întâmplă</a:t>
            </a:r>
            <a:r>
              <a:rPr lang="en-GB" dirty="0">
                <a:latin typeface="CiscoSans"/>
              </a:rPr>
              <a:t> cu </a:t>
            </a:r>
            <a:r>
              <a:rPr lang="en-GB" dirty="0" err="1">
                <a:latin typeface="CiscoSans"/>
              </a:rPr>
              <a:t>cadrul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legătură</a:t>
            </a:r>
            <a:r>
              <a:rPr lang="en-GB" dirty="0">
                <a:latin typeface="CiscoSans"/>
              </a:rPr>
              <a:t> de date </a:t>
            </a:r>
            <a:r>
              <a:rPr lang="en-GB" dirty="0" err="1">
                <a:latin typeface="CiscoSans"/>
              </a:rPr>
              <a:t>în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timp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ce</a:t>
            </a:r>
            <a:r>
              <a:rPr lang="en-GB" dirty="0">
                <a:latin typeface="CiscoSans"/>
              </a:rPr>
              <a:t> se </a:t>
            </a:r>
            <a:r>
              <a:rPr lang="en-GB" dirty="0" err="1">
                <a:latin typeface="CiscoSans"/>
              </a:rPr>
              <a:t>deplasează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printr</a:t>
            </a:r>
            <a:r>
              <a:rPr lang="en-GB" dirty="0">
                <a:latin typeface="CiscoSans"/>
              </a:rPr>
              <a:t>-o </a:t>
            </a:r>
            <a:r>
              <a:rPr lang="en-GB" dirty="0" err="1">
                <a:latin typeface="CiscoSans"/>
              </a:rPr>
              <a:t>rețea</a:t>
            </a:r>
            <a:r>
              <a:rPr lang="en-GB" dirty="0">
                <a:latin typeface="CiscoSans"/>
              </a:rPr>
              <a:t>. </a:t>
            </a:r>
            <a:r>
              <a:rPr lang="en-GB" dirty="0" err="1">
                <a:latin typeface="CiscoSans"/>
              </a:rPr>
              <a:t>Informațiile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atașate</a:t>
            </a:r>
            <a:r>
              <a:rPr lang="en-GB" dirty="0">
                <a:latin typeface="CiscoSans"/>
              </a:rPr>
              <a:t> la un </a:t>
            </a:r>
            <a:r>
              <a:rPr lang="en-GB" dirty="0" err="1">
                <a:latin typeface="CiscoSans"/>
              </a:rPr>
              <a:t>cadru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sunt</a:t>
            </a:r>
            <a:r>
              <a:rPr lang="en-GB" dirty="0">
                <a:latin typeface="CiscoSans"/>
              </a:rPr>
              <a:t> determinate de </a:t>
            </a:r>
            <a:r>
              <a:rPr lang="en-GB" dirty="0" err="1">
                <a:latin typeface="CiscoSans"/>
              </a:rPr>
              <a:t>protocolul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utilizat</a:t>
            </a:r>
            <a:r>
              <a:rPr lang="en-GB" dirty="0">
                <a:latin typeface="CiscoSans"/>
              </a:rPr>
              <a:t>.</a:t>
            </a:r>
          </a:p>
          <a:p>
            <a:r>
              <a:rPr lang="en-GB" dirty="0" err="1">
                <a:latin typeface="CiscoSans"/>
              </a:rPr>
              <a:t>Stratul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legătură</a:t>
            </a:r>
            <a:r>
              <a:rPr lang="en-GB" dirty="0">
                <a:latin typeface="CiscoSans"/>
              </a:rPr>
              <a:t> de date </a:t>
            </a:r>
            <a:r>
              <a:rPr lang="en-GB" dirty="0" err="1">
                <a:latin typeface="CiscoSans"/>
              </a:rPr>
              <a:t>pregătește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datele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încapsulate</a:t>
            </a:r>
            <a:r>
              <a:rPr lang="en-GB" dirty="0">
                <a:latin typeface="CiscoSans"/>
              </a:rPr>
              <a:t> (de </a:t>
            </a:r>
            <a:r>
              <a:rPr lang="en-GB" dirty="0" err="1">
                <a:latin typeface="CiscoSans"/>
              </a:rPr>
              <a:t>obicei</a:t>
            </a:r>
            <a:r>
              <a:rPr lang="en-GB" dirty="0">
                <a:latin typeface="CiscoSans"/>
              </a:rPr>
              <a:t> un </a:t>
            </a:r>
            <a:r>
              <a:rPr lang="en-GB" dirty="0" err="1">
                <a:latin typeface="CiscoSans"/>
              </a:rPr>
              <a:t>pachet</a:t>
            </a:r>
            <a:r>
              <a:rPr lang="en-GB" dirty="0">
                <a:latin typeface="CiscoSans"/>
              </a:rPr>
              <a:t> IPv4 </a:t>
            </a:r>
            <a:r>
              <a:rPr lang="en-GB" dirty="0" err="1">
                <a:latin typeface="CiscoSans"/>
              </a:rPr>
              <a:t>sau</a:t>
            </a:r>
            <a:r>
              <a:rPr lang="en-GB" dirty="0">
                <a:latin typeface="CiscoSans"/>
              </a:rPr>
              <a:t> IPv6) </a:t>
            </a:r>
            <a:r>
              <a:rPr lang="en-GB" dirty="0" err="1">
                <a:latin typeface="CiscoSans"/>
              </a:rPr>
              <a:t>pentru</a:t>
            </a:r>
            <a:r>
              <a:rPr lang="en-GB" dirty="0">
                <a:latin typeface="CiscoSans"/>
              </a:rPr>
              <a:t> transport </a:t>
            </a:r>
            <a:r>
              <a:rPr lang="en-GB" dirty="0" err="1">
                <a:latin typeface="CiscoSans"/>
              </a:rPr>
              <a:t>pe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suportul</a:t>
            </a:r>
            <a:r>
              <a:rPr lang="en-GB" dirty="0">
                <a:latin typeface="CiscoSans"/>
              </a:rPr>
              <a:t> media local </a:t>
            </a:r>
            <a:r>
              <a:rPr lang="en-GB" dirty="0" err="1">
                <a:latin typeface="CiscoSans"/>
              </a:rPr>
              <a:t>prin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încapsularea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acestuia</a:t>
            </a:r>
            <a:r>
              <a:rPr lang="en-GB" dirty="0">
                <a:latin typeface="CiscoSans"/>
              </a:rPr>
              <a:t> cu un </a:t>
            </a:r>
            <a:r>
              <a:rPr lang="en-GB" dirty="0" err="1">
                <a:latin typeface="CiscoSans"/>
              </a:rPr>
              <a:t>antet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și</a:t>
            </a:r>
            <a:r>
              <a:rPr lang="en-GB" dirty="0">
                <a:latin typeface="CiscoSans"/>
              </a:rPr>
              <a:t> o </a:t>
            </a:r>
            <a:r>
              <a:rPr lang="en-GB" dirty="0" err="1">
                <a:latin typeface="CiscoSans"/>
              </a:rPr>
              <a:t>remorcă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pentru</a:t>
            </a:r>
            <a:r>
              <a:rPr lang="en-GB" dirty="0">
                <a:latin typeface="CiscoSans"/>
              </a:rPr>
              <a:t> a </a:t>
            </a:r>
            <a:r>
              <a:rPr lang="en-GB" dirty="0" err="1">
                <a:latin typeface="CiscoSans"/>
              </a:rPr>
              <a:t>crea</a:t>
            </a:r>
            <a:r>
              <a:rPr lang="en-GB" dirty="0">
                <a:latin typeface="CiscoSans"/>
              </a:rPr>
              <a:t> un </a:t>
            </a:r>
            <a:r>
              <a:rPr lang="en-GB" dirty="0" err="1">
                <a:latin typeface="CiscoSans"/>
              </a:rPr>
              <a:t>cadru</a:t>
            </a:r>
            <a:r>
              <a:rPr lang="en-GB" dirty="0">
                <a:latin typeface="CiscoSans"/>
              </a:rPr>
              <a:t>.</a:t>
            </a:r>
          </a:p>
          <a:p>
            <a:r>
              <a:rPr lang="en-GB" dirty="0" err="1">
                <a:latin typeface="CiscoSans"/>
              </a:rPr>
              <a:t>Protocolul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legătură</a:t>
            </a:r>
            <a:r>
              <a:rPr lang="en-GB" dirty="0">
                <a:latin typeface="CiscoSans"/>
              </a:rPr>
              <a:t> de date </a:t>
            </a:r>
            <a:r>
              <a:rPr lang="en-GB" dirty="0" err="1">
                <a:latin typeface="CiscoSans"/>
              </a:rPr>
              <a:t>este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responsabil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pentru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comunicațiile</a:t>
            </a:r>
            <a:r>
              <a:rPr lang="en-GB" dirty="0">
                <a:latin typeface="CiscoSans"/>
              </a:rPr>
              <a:t> NIC-NIC din </a:t>
            </a:r>
            <a:r>
              <a:rPr lang="en-GB" dirty="0" err="1">
                <a:latin typeface="CiscoSans"/>
              </a:rPr>
              <a:t>aceeași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rețea</a:t>
            </a:r>
            <a:r>
              <a:rPr lang="en-GB" dirty="0">
                <a:latin typeface="CiscoSans"/>
              </a:rPr>
              <a:t>. </a:t>
            </a:r>
            <a:r>
              <a:rPr lang="en-GB" dirty="0" err="1">
                <a:latin typeface="CiscoSans"/>
              </a:rPr>
              <a:t>Deși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există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multe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protocoale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diferite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straturi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legătură</a:t>
            </a:r>
            <a:r>
              <a:rPr lang="en-GB" dirty="0">
                <a:latin typeface="CiscoSans"/>
              </a:rPr>
              <a:t> de date care </a:t>
            </a:r>
            <a:r>
              <a:rPr lang="en-GB" dirty="0" err="1">
                <a:latin typeface="CiscoSans"/>
              </a:rPr>
              <a:t>descriu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cadrele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straturi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legătură</a:t>
            </a:r>
            <a:r>
              <a:rPr lang="en-GB" dirty="0">
                <a:latin typeface="CiscoSans"/>
              </a:rPr>
              <a:t> de date, </a:t>
            </a:r>
            <a:r>
              <a:rPr lang="en-GB" dirty="0" err="1">
                <a:latin typeface="CiscoSans"/>
              </a:rPr>
              <a:t>fiecare</a:t>
            </a:r>
            <a:r>
              <a:rPr lang="en-GB" dirty="0">
                <a:latin typeface="CiscoSans"/>
              </a:rPr>
              <a:t> tip de </a:t>
            </a:r>
            <a:r>
              <a:rPr lang="en-GB" dirty="0" err="1">
                <a:latin typeface="CiscoSans"/>
              </a:rPr>
              <a:t>cadru</a:t>
            </a:r>
            <a:r>
              <a:rPr lang="en-GB" dirty="0">
                <a:latin typeface="CiscoSans"/>
              </a:rPr>
              <a:t> are </a:t>
            </a:r>
            <a:r>
              <a:rPr lang="en-GB" dirty="0" err="1">
                <a:latin typeface="CiscoSans"/>
              </a:rPr>
              <a:t>trei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părți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bază</a:t>
            </a:r>
            <a:r>
              <a:rPr lang="en-GB" dirty="0">
                <a:latin typeface="Cisco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latin typeface="CiscoSans"/>
              </a:rPr>
              <a:t>Antet</a:t>
            </a:r>
            <a:endParaRPr lang="en-GB" dirty="0">
              <a:latin typeface="Cisco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iscoSans"/>
              </a:rPr>
              <a:t>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latin typeface="CiscoSans"/>
              </a:rPr>
              <a:t>Remorcă</a:t>
            </a:r>
            <a:endParaRPr lang="en-GB" dirty="0">
              <a:latin typeface="CiscoSans"/>
            </a:endParaRPr>
          </a:p>
          <a:p>
            <a:r>
              <a:rPr lang="en-GB" dirty="0" err="1">
                <a:latin typeface="CiscoSans"/>
              </a:rPr>
              <a:t>Spre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deosebire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alte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protocoale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încapsulare</a:t>
            </a:r>
            <a:r>
              <a:rPr lang="en-GB" dirty="0">
                <a:latin typeface="CiscoSans"/>
              </a:rPr>
              <a:t>, </a:t>
            </a:r>
            <a:r>
              <a:rPr lang="en-GB" dirty="0" err="1">
                <a:latin typeface="CiscoSans"/>
              </a:rPr>
              <a:t>stratul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legătură</a:t>
            </a:r>
            <a:r>
              <a:rPr lang="en-GB" dirty="0">
                <a:latin typeface="CiscoSans"/>
              </a:rPr>
              <a:t> de date </a:t>
            </a:r>
            <a:r>
              <a:rPr lang="en-GB" dirty="0" err="1">
                <a:latin typeface="CiscoSans"/>
              </a:rPr>
              <a:t>adaugă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informații</a:t>
            </a:r>
            <a:r>
              <a:rPr lang="en-GB" dirty="0">
                <a:latin typeface="CiscoSans"/>
              </a:rPr>
              <a:t> sub forma </a:t>
            </a:r>
            <a:r>
              <a:rPr lang="en-GB" dirty="0" err="1">
                <a:latin typeface="CiscoSans"/>
              </a:rPr>
              <a:t>unei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remorci</a:t>
            </a:r>
            <a:r>
              <a:rPr lang="en-GB" dirty="0">
                <a:latin typeface="CiscoSans"/>
              </a:rPr>
              <a:t> la </a:t>
            </a:r>
            <a:r>
              <a:rPr lang="en-GB" dirty="0" err="1">
                <a:latin typeface="CiscoSans"/>
              </a:rPr>
              <a:t>capătul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cadrului</a:t>
            </a:r>
            <a:r>
              <a:rPr lang="en-GB" dirty="0">
                <a:latin typeface="CiscoSans"/>
              </a:rPr>
              <a:t>.</a:t>
            </a:r>
          </a:p>
          <a:p>
            <a:r>
              <a:rPr lang="en-GB" dirty="0" err="1">
                <a:latin typeface="CiscoSans"/>
              </a:rPr>
              <a:t>Toate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protocoalele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stratului</a:t>
            </a:r>
            <a:r>
              <a:rPr lang="en-GB" dirty="0">
                <a:latin typeface="CiscoSans"/>
              </a:rPr>
              <a:t> de </a:t>
            </a:r>
            <a:r>
              <a:rPr lang="en-GB" dirty="0" err="1">
                <a:latin typeface="CiscoSans"/>
              </a:rPr>
              <a:t>legătură</a:t>
            </a:r>
            <a:r>
              <a:rPr lang="en-GB" dirty="0">
                <a:latin typeface="CiscoSans"/>
              </a:rPr>
              <a:t> de date </a:t>
            </a:r>
            <a:r>
              <a:rPr lang="en-GB" dirty="0" err="1">
                <a:latin typeface="CiscoSans"/>
              </a:rPr>
              <a:t>încapsulează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datele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în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câmpul</a:t>
            </a:r>
            <a:r>
              <a:rPr lang="en-GB" dirty="0">
                <a:latin typeface="CiscoSans"/>
              </a:rPr>
              <a:t> de date al </a:t>
            </a:r>
            <a:r>
              <a:rPr lang="en-GB" dirty="0" err="1">
                <a:latin typeface="CiscoSans"/>
              </a:rPr>
              <a:t>cadrului</a:t>
            </a:r>
            <a:r>
              <a:rPr lang="en-GB" dirty="0">
                <a:latin typeface="CiscoSans"/>
              </a:rPr>
              <a:t>. Cu </a:t>
            </a:r>
            <a:r>
              <a:rPr lang="en-GB" dirty="0" err="1">
                <a:latin typeface="CiscoSans"/>
              </a:rPr>
              <a:t>toate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acestea</a:t>
            </a:r>
            <a:r>
              <a:rPr lang="en-GB" dirty="0">
                <a:latin typeface="CiscoSans"/>
              </a:rPr>
              <a:t>, </a:t>
            </a:r>
            <a:r>
              <a:rPr lang="en-GB" dirty="0" err="1">
                <a:latin typeface="CiscoSans"/>
              </a:rPr>
              <a:t>structura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cadrului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și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câmpurile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conținute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în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antet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și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remorcă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variază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în</a:t>
            </a:r>
            <a:r>
              <a:rPr lang="en-GB" dirty="0">
                <a:latin typeface="CiscoSans"/>
              </a:rPr>
              <a:t> </a:t>
            </a:r>
            <a:r>
              <a:rPr lang="en-GB" dirty="0" err="1">
                <a:latin typeface="CiscoSans"/>
              </a:rPr>
              <a:t>funcție</a:t>
            </a:r>
            <a:r>
              <a:rPr lang="en-GB" dirty="0">
                <a:latin typeface="CiscoSans"/>
              </a:rPr>
              <a:t> de protocol.</a:t>
            </a:r>
          </a:p>
        </p:txBody>
      </p:sp>
    </p:spTree>
    <p:extLst>
      <p:ext uri="{BB962C8B-B14F-4D97-AF65-F5344CB8AC3E}">
        <p14:creationId xmlns:p14="http://schemas.microsoft.com/office/powerpoint/2010/main" val="1174915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1775" y="710684"/>
            <a:ext cx="3621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latin typeface="CiscoSans"/>
              </a:rPr>
              <a:t>Straturi</a:t>
            </a:r>
            <a:r>
              <a:rPr lang="en-GB" sz="3600" dirty="0">
                <a:latin typeface="CiscoSans"/>
              </a:rPr>
              <a:t> 2 </a:t>
            </a:r>
            <a:r>
              <a:rPr lang="en-GB" sz="3600" dirty="0" err="1">
                <a:latin typeface="CiscoSans"/>
              </a:rPr>
              <a:t>Adrese</a:t>
            </a:r>
            <a:endParaRPr lang="en-GB" sz="3600" b="0" i="0" dirty="0">
              <a:effectLst/>
              <a:latin typeface="Cisco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359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58585B"/>
                </a:solidFill>
                <a:latin typeface="CiscoSans"/>
              </a:rPr>
              <a:t>Stratul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legătură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date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oferă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adresarea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utilizată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transportul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unui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un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suport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local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comun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 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Adresele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dispozitivului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din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acest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strat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sunt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denumite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fizice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 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Adresarea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stratului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legătură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date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este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conținută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antetul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și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specifică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nodul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destinație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din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rețeaua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locală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 Este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obicei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la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începutul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astfel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încât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NIC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poate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determina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rapid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dacă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se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potrivește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cu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propria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nivel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2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înainte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accepta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restul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 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Antetul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poate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conține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asemenea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sursă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</a:t>
            </a:r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19622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58585B"/>
                </a:solidFill>
                <a:latin typeface="CiscoSans"/>
              </a:rPr>
              <a:t>Spre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deosebire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adresele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logice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ale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stratului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3, care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sunt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ierarhice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adresele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fizice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nu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indică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rețea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se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află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dispozitivul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 Mai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degrabă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fizică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este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unică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pentru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dispozitivul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specific. Un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dispozitiv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va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funcționa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continuare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cu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aceeași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fizică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nivel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2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chiar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dacă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dispozitivul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se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mută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într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-o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altă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rețea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sau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subrețea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 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Prin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urmare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adresele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nivel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2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sunt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folosite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numai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pentru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conecta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dispozitive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același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mediu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partajat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aceeași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rețea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IP.</a:t>
            </a:r>
            <a:endParaRPr lang="en-GB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5854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58585B"/>
                </a:solidFill>
                <a:latin typeface="CiscoSans"/>
              </a:rPr>
              <a:t>Figurile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ilustrează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funcția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adreselor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Layer 2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și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Layer 3. 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măsură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pachetul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IP se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deplasează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la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gazdă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la router, de la router la router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și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cele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din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urmă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de la router la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gazdă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fiecare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punct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de-a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lungul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drumului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,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pachetul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IP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este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încapsulat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într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-un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nou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legătură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date. 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Fiecare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legătură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date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conține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legătură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date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sursă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a NIC care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trimite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și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adresa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legătură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de date de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destinație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a NIC care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primește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 </a:t>
            </a:r>
            <a:r>
              <a:rPr lang="en-GB" dirty="0" err="1">
                <a:solidFill>
                  <a:srgbClr val="58585B"/>
                </a:solidFill>
                <a:latin typeface="CiscoSans"/>
              </a:rPr>
              <a:t>cadrul</a:t>
            </a:r>
            <a:r>
              <a:rPr lang="en-GB" dirty="0">
                <a:solidFill>
                  <a:srgbClr val="58585B"/>
                </a:solidFill>
                <a:latin typeface="CiscoSans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29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Stratul</a:t>
            </a:r>
            <a:r>
              <a:rPr lang="en-GB" dirty="0">
                <a:solidFill>
                  <a:schemeClr val="tx1"/>
                </a:solidFill>
              </a:rPr>
              <a:t> de </a:t>
            </a:r>
            <a:r>
              <a:rPr lang="en-GB" b="1" dirty="0" err="1">
                <a:solidFill>
                  <a:schemeClr val="tx1"/>
                </a:solidFill>
              </a:rPr>
              <a:t>legătură</a:t>
            </a:r>
            <a:r>
              <a:rPr lang="en-GB" b="1" dirty="0">
                <a:solidFill>
                  <a:schemeClr val="tx1"/>
                </a:solidFill>
              </a:rPr>
              <a:t> de date</a:t>
            </a:r>
            <a:r>
              <a:rPr lang="en-GB" dirty="0">
                <a:solidFill>
                  <a:schemeClr val="tx1"/>
                </a:solidFill>
              </a:rPr>
              <a:t> , </a:t>
            </a:r>
            <a:r>
              <a:rPr lang="en-GB" dirty="0" err="1">
                <a:solidFill>
                  <a:schemeClr val="tx1"/>
                </a:solidFill>
              </a:rPr>
              <a:t>sau</a:t>
            </a:r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b="1" dirty="0" err="1">
                <a:solidFill>
                  <a:schemeClr val="tx1"/>
                </a:solidFill>
              </a:rPr>
              <a:t>stratul</a:t>
            </a:r>
            <a:r>
              <a:rPr lang="en-GB" b="1" dirty="0">
                <a:solidFill>
                  <a:schemeClr val="tx1"/>
                </a:solidFill>
              </a:rPr>
              <a:t> 2</a:t>
            </a:r>
            <a:r>
              <a:rPr lang="en-GB" dirty="0">
                <a:solidFill>
                  <a:schemeClr val="tx1"/>
                </a:solidFill>
              </a:rPr>
              <a:t> , </a:t>
            </a:r>
            <a:r>
              <a:rPr lang="en-GB" dirty="0" err="1">
                <a:solidFill>
                  <a:schemeClr val="tx1"/>
                </a:solidFill>
              </a:rPr>
              <a:t>este</a:t>
            </a:r>
            <a:r>
              <a:rPr lang="en-GB" dirty="0">
                <a:solidFill>
                  <a:schemeClr val="tx1"/>
                </a:solidFill>
              </a:rPr>
              <a:t> al </a:t>
            </a:r>
            <a:r>
              <a:rPr lang="en-GB" dirty="0" err="1">
                <a:solidFill>
                  <a:schemeClr val="tx1"/>
                </a:solidFill>
              </a:rPr>
              <a:t>doilea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strat</a:t>
            </a:r>
            <a:r>
              <a:rPr lang="en-GB" dirty="0">
                <a:solidFill>
                  <a:schemeClr val="tx1"/>
                </a:solidFill>
              </a:rPr>
              <a:t> al </a:t>
            </a:r>
            <a:r>
              <a:rPr lang="en-GB" dirty="0" err="1">
                <a:solidFill>
                  <a:schemeClr val="tx1"/>
                </a:solidFill>
                <a:hlinkClick r:id="rId2" tooltip="Model OSI"/>
              </a:rPr>
              <a:t>modelului</a:t>
            </a:r>
            <a:r>
              <a:rPr lang="en-GB" dirty="0">
                <a:solidFill>
                  <a:schemeClr val="tx1"/>
                </a:solidFill>
                <a:hlinkClick r:id="rId2" tooltip="Model OSI"/>
              </a:rPr>
              <a:t> OSI</a:t>
            </a:r>
            <a:r>
              <a:rPr lang="en-GB" dirty="0">
                <a:solidFill>
                  <a:schemeClr val="tx1"/>
                </a:solidFill>
              </a:rPr>
              <a:t> cu </a:t>
            </a:r>
            <a:r>
              <a:rPr lang="en-GB" dirty="0" err="1">
                <a:solidFill>
                  <a:schemeClr val="tx1"/>
                </a:solidFill>
              </a:rPr>
              <a:t>șapte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straturi</a:t>
            </a:r>
            <a:r>
              <a:rPr lang="en-GB" dirty="0">
                <a:solidFill>
                  <a:schemeClr val="tx1"/>
                </a:solidFill>
              </a:rPr>
              <a:t> de </a:t>
            </a:r>
            <a:r>
              <a:rPr lang="en-GB" dirty="0" err="1">
                <a:solidFill>
                  <a:schemeClr val="tx1"/>
                </a:solidFill>
                <a:hlinkClick r:id="rId3" tooltip="Rețea de calculatoare"/>
              </a:rPr>
              <a:t>rețea</a:t>
            </a:r>
            <a:r>
              <a:rPr lang="en-GB" dirty="0">
                <a:solidFill>
                  <a:schemeClr val="tx1"/>
                </a:solidFill>
                <a:hlinkClick r:id="rId3" tooltip="Rețea de calculatoare"/>
              </a:rPr>
              <a:t> de </a:t>
            </a:r>
            <a:r>
              <a:rPr lang="en-GB" dirty="0" err="1">
                <a:solidFill>
                  <a:schemeClr val="tx1"/>
                </a:solidFill>
                <a:hlinkClick r:id="rId3" tooltip="Rețea de calculatoare"/>
              </a:rPr>
              <a:t>calculatoare</a:t>
            </a:r>
            <a:r>
              <a:rPr lang="en-GB" dirty="0">
                <a:solidFill>
                  <a:schemeClr val="tx1"/>
                </a:solidFill>
              </a:rPr>
              <a:t> . </a:t>
            </a:r>
            <a:r>
              <a:rPr lang="en-GB" dirty="0" err="1">
                <a:solidFill>
                  <a:schemeClr val="tx1"/>
                </a:solidFill>
              </a:rPr>
              <a:t>Acest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stratul</a:t>
            </a:r>
            <a:r>
              <a:rPr lang="en-GB" dirty="0">
                <a:solidFill>
                  <a:schemeClr val="tx1"/>
                </a:solidFill>
              </a:rPr>
              <a:t> de protocol care </a:t>
            </a:r>
            <a:r>
              <a:rPr lang="en-GB" dirty="0" err="1">
                <a:solidFill>
                  <a:schemeClr val="tx1"/>
                </a:solidFill>
              </a:rPr>
              <a:t>transferă</a:t>
            </a:r>
            <a:r>
              <a:rPr lang="en-GB" dirty="0">
                <a:solidFill>
                  <a:schemeClr val="tx1"/>
                </a:solidFill>
              </a:rPr>
              <a:t> date </a:t>
            </a:r>
            <a:r>
              <a:rPr lang="en-GB" dirty="0" err="1">
                <a:solidFill>
                  <a:schemeClr val="tx1"/>
                </a:solidFill>
              </a:rPr>
              <a:t>între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noduri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</a:t>
            </a:r>
            <a:r>
              <a:rPr lang="en-GB" dirty="0">
                <a:solidFill>
                  <a:schemeClr val="tx1"/>
                </a:solidFill>
              </a:rPr>
              <a:t> un </a:t>
            </a:r>
            <a:r>
              <a:rPr lang="en-GB" dirty="0">
                <a:solidFill>
                  <a:schemeClr val="tx1"/>
                </a:solidFill>
                <a:hlinkClick r:id="rId4" tooltip="Segment de rețea"/>
              </a:rPr>
              <a:t>segment de </a:t>
            </a:r>
            <a:r>
              <a:rPr lang="en-GB" dirty="0" err="1">
                <a:solidFill>
                  <a:schemeClr val="tx1"/>
                </a:solidFill>
                <a:hlinkClick r:id="rId4" tooltip="Segment de rețea"/>
              </a:rPr>
              <a:t>rețea</a:t>
            </a:r>
            <a:r>
              <a:rPr lang="en-GB" dirty="0">
                <a:solidFill>
                  <a:schemeClr val="tx1"/>
                </a:solidFill>
                <a:hlinkClick r:id="rId4" tooltip="Segment de rețea"/>
              </a:rPr>
              <a:t> de-a</a:t>
            </a:r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dirty="0" err="1">
                <a:solidFill>
                  <a:schemeClr val="tx1"/>
                </a:solidFill>
              </a:rPr>
              <a:t>lungul</a:t>
            </a:r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dirty="0" err="1">
                <a:solidFill>
                  <a:schemeClr val="tx1"/>
                </a:solidFill>
                <a:hlinkClick r:id="rId5" tooltip="Strat fizic"/>
              </a:rPr>
              <a:t>stratului</a:t>
            </a:r>
            <a:r>
              <a:rPr lang="en-GB" dirty="0">
                <a:solidFill>
                  <a:schemeClr val="tx1"/>
                </a:solidFill>
                <a:hlinkClick r:id="rId5" tooltip="Strat fizic"/>
              </a:rPr>
              <a:t> </a:t>
            </a:r>
            <a:r>
              <a:rPr lang="en-GB" dirty="0" err="1">
                <a:solidFill>
                  <a:schemeClr val="tx1"/>
                </a:solidFill>
                <a:hlinkClick r:id="rId5" tooltip="Strat fizic"/>
              </a:rPr>
              <a:t>fizic</a:t>
            </a:r>
            <a:r>
              <a:rPr lang="en-GB" dirty="0">
                <a:solidFill>
                  <a:schemeClr val="tx1"/>
                </a:solidFill>
              </a:rPr>
              <a:t> . </a:t>
            </a:r>
            <a:r>
              <a:rPr lang="en-GB" dirty="0" err="1">
                <a:solidFill>
                  <a:schemeClr val="tx1"/>
                </a:solidFill>
              </a:rPr>
              <a:t>Stratul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legătură</a:t>
            </a:r>
            <a:r>
              <a:rPr lang="en-GB" dirty="0">
                <a:solidFill>
                  <a:schemeClr val="tx1"/>
                </a:solidFill>
              </a:rPr>
              <a:t> de date </a:t>
            </a:r>
            <a:r>
              <a:rPr lang="en-GB" dirty="0" err="1">
                <a:solidFill>
                  <a:schemeClr val="tx1"/>
                </a:solidFill>
              </a:rPr>
              <a:t>oferă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mijloacele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funcționale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procedurale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pentru</a:t>
            </a:r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dirty="0" err="1">
                <a:solidFill>
                  <a:schemeClr val="tx1"/>
                </a:solidFill>
                <a:hlinkClick r:id="rId6" tooltip="Transfer (calcul)"/>
              </a:rPr>
              <a:t>transferul</a:t>
            </a:r>
            <a:r>
              <a:rPr lang="en-GB" dirty="0">
                <a:solidFill>
                  <a:schemeClr val="tx1"/>
                </a:solidFill>
                <a:hlinkClick r:id="rId6" tooltip="Transfer (calcul)"/>
              </a:rPr>
              <a:t> de</a:t>
            </a:r>
            <a:r>
              <a:rPr lang="en-GB" dirty="0">
                <a:solidFill>
                  <a:schemeClr val="tx1"/>
                </a:solidFill>
              </a:rPr>
              <a:t> date </a:t>
            </a:r>
            <a:r>
              <a:rPr lang="en-GB" dirty="0" err="1">
                <a:solidFill>
                  <a:schemeClr val="tx1"/>
                </a:solidFill>
              </a:rPr>
              <a:t>între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entitățile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rețea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putea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oferi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mijloacele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detectare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și</a:t>
            </a:r>
            <a:r>
              <a:rPr lang="en-GB" dirty="0">
                <a:solidFill>
                  <a:schemeClr val="tx1"/>
                </a:solidFill>
              </a:rPr>
              <a:t>, eventual, de </a:t>
            </a:r>
            <a:r>
              <a:rPr lang="en-GB" dirty="0" err="1">
                <a:solidFill>
                  <a:schemeClr val="tx1"/>
                </a:solidFill>
              </a:rPr>
              <a:t>corectare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erorilor</a:t>
            </a:r>
            <a:r>
              <a:rPr lang="en-GB" dirty="0">
                <a:solidFill>
                  <a:schemeClr val="tx1"/>
                </a:solidFill>
              </a:rPr>
              <a:t> care pot </a:t>
            </a:r>
            <a:r>
              <a:rPr lang="en-GB" dirty="0" err="1">
                <a:solidFill>
                  <a:schemeClr val="tx1"/>
                </a:solidFill>
              </a:rPr>
              <a:t>apărea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stratul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fizic</a:t>
            </a:r>
            <a:r>
              <a:rPr lang="en-GB" dirty="0">
                <a:solidFill>
                  <a:schemeClr val="tx1"/>
                </a:solidFill>
              </a:rPr>
              <a:t>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58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Stratul de legătură de date</a:t>
            </a:r>
            <a:br>
              <a:rPr lang="fr-FR" dirty="0">
                <a:effectLst/>
              </a:rPr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621" y="2003752"/>
            <a:ext cx="10994760" cy="4854247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 err="1">
                <a:solidFill>
                  <a:schemeClr val="tx1"/>
                </a:solidFill>
              </a:rPr>
              <a:t>Stratul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legătură</a:t>
            </a:r>
            <a:r>
              <a:rPr lang="en-GB" sz="3800" dirty="0">
                <a:solidFill>
                  <a:schemeClr val="tx1"/>
                </a:solidFill>
              </a:rPr>
              <a:t> de date al </a:t>
            </a:r>
            <a:r>
              <a:rPr lang="en-GB" sz="3800" dirty="0" err="1">
                <a:solidFill>
                  <a:schemeClr val="tx1"/>
                </a:solidFill>
              </a:rPr>
              <a:t>modelului</a:t>
            </a:r>
            <a:r>
              <a:rPr lang="en-GB" sz="3800" dirty="0">
                <a:solidFill>
                  <a:schemeClr val="tx1"/>
                </a:solidFill>
              </a:rPr>
              <a:t> OSI, </a:t>
            </a:r>
            <a:r>
              <a:rPr lang="en-GB" sz="3800" dirty="0" err="1">
                <a:solidFill>
                  <a:schemeClr val="tx1"/>
                </a:solidFill>
              </a:rPr>
              <a:t>așa</a:t>
            </a:r>
            <a:r>
              <a:rPr lang="en-GB" sz="3800" dirty="0">
                <a:solidFill>
                  <a:schemeClr val="tx1"/>
                </a:solidFill>
              </a:rPr>
              <a:t> cum se </a:t>
            </a:r>
            <a:r>
              <a:rPr lang="en-GB" sz="3800" dirty="0" err="1">
                <a:solidFill>
                  <a:schemeClr val="tx1"/>
                </a:solidFill>
              </a:rPr>
              <a:t>arată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în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figură</a:t>
            </a:r>
            <a:r>
              <a:rPr lang="en-GB" sz="3800" dirty="0">
                <a:solidFill>
                  <a:schemeClr val="tx1"/>
                </a:solidFill>
              </a:rPr>
              <a:t>, </a:t>
            </a:r>
            <a:r>
              <a:rPr lang="en-GB" sz="3800" dirty="0" err="1">
                <a:solidFill>
                  <a:schemeClr val="tx1"/>
                </a:solidFill>
              </a:rPr>
              <a:t>pregătește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datele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rețea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pentru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rețeaua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fizică</a:t>
            </a:r>
            <a:r>
              <a:rPr lang="en-GB" sz="3800" dirty="0">
                <a:solidFill>
                  <a:schemeClr val="tx1"/>
                </a:solidFill>
              </a:rPr>
              <a:t>. </a:t>
            </a:r>
            <a:r>
              <a:rPr lang="en-GB" sz="3800" dirty="0" err="1">
                <a:solidFill>
                  <a:schemeClr val="tx1"/>
                </a:solidFill>
              </a:rPr>
              <a:t>Stratul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legătură</a:t>
            </a:r>
            <a:r>
              <a:rPr lang="en-GB" sz="3800" dirty="0">
                <a:solidFill>
                  <a:schemeClr val="tx1"/>
                </a:solidFill>
              </a:rPr>
              <a:t> de date </a:t>
            </a:r>
            <a:r>
              <a:rPr lang="en-GB" sz="3800" dirty="0" err="1">
                <a:solidFill>
                  <a:schemeClr val="tx1"/>
                </a:solidFill>
              </a:rPr>
              <a:t>este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responsabil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pentru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comunicațiile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pe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placa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interfață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rețea</a:t>
            </a:r>
            <a:r>
              <a:rPr lang="en-GB" sz="3800" dirty="0">
                <a:solidFill>
                  <a:schemeClr val="tx1"/>
                </a:solidFill>
              </a:rPr>
              <a:t> (NIC) </a:t>
            </a:r>
            <a:r>
              <a:rPr lang="en-GB" sz="3800" dirty="0" err="1">
                <a:solidFill>
                  <a:schemeClr val="tx1"/>
                </a:solidFill>
              </a:rPr>
              <a:t>către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interfața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rețea</a:t>
            </a:r>
            <a:r>
              <a:rPr lang="en-GB" sz="3800" dirty="0">
                <a:solidFill>
                  <a:schemeClr val="tx1"/>
                </a:solidFill>
              </a:rPr>
              <a:t>. </a:t>
            </a:r>
            <a:r>
              <a:rPr lang="en-GB" sz="3800" dirty="0" err="1">
                <a:solidFill>
                  <a:schemeClr val="tx1"/>
                </a:solidFill>
              </a:rPr>
              <a:t>Stratul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legătură</a:t>
            </a:r>
            <a:r>
              <a:rPr lang="en-GB" sz="3800" dirty="0">
                <a:solidFill>
                  <a:schemeClr val="tx1"/>
                </a:solidFill>
              </a:rPr>
              <a:t> de date face </a:t>
            </a:r>
            <a:r>
              <a:rPr lang="en-GB" sz="3800" dirty="0" err="1">
                <a:solidFill>
                  <a:schemeClr val="tx1"/>
                </a:solidFill>
              </a:rPr>
              <a:t>următoarele</a:t>
            </a:r>
            <a:r>
              <a:rPr lang="en-GB" sz="3800" dirty="0">
                <a:solidFill>
                  <a:schemeClr val="tx1"/>
                </a:solidFill>
              </a:rPr>
              <a:t>:</a:t>
            </a:r>
          </a:p>
          <a:p>
            <a:r>
              <a:rPr lang="en-GB" sz="3800" dirty="0" err="1">
                <a:solidFill>
                  <a:schemeClr val="tx1"/>
                </a:solidFill>
              </a:rPr>
              <a:t>Permite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straturilor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superioare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să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acceseze</a:t>
            </a:r>
            <a:r>
              <a:rPr lang="en-GB" sz="3800" dirty="0">
                <a:solidFill>
                  <a:schemeClr val="tx1"/>
                </a:solidFill>
              </a:rPr>
              <a:t> mass-media. </a:t>
            </a:r>
            <a:r>
              <a:rPr lang="en-GB" sz="3800" dirty="0" err="1">
                <a:solidFill>
                  <a:schemeClr val="tx1"/>
                </a:solidFill>
              </a:rPr>
              <a:t>Protocolul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nivel</a:t>
            </a:r>
            <a:r>
              <a:rPr lang="en-GB" sz="3800" dirty="0">
                <a:solidFill>
                  <a:schemeClr val="tx1"/>
                </a:solidFill>
              </a:rPr>
              <a:t> superior nu </a:t>
            </a:r>
            <a:r>
              <a:rPr lang="en-GB" sz="3800" dirty="0" err="1">
                <a:solidFill>
                  <a:schemeClr val="tx1"/>
                </a:solidFill>
              </a:rPr>
              <a:t>este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complet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conștient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tipul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suport</a:t>
            </a:r>
            <a:r>
              <a:rPr lang="en-GB" sz="3800" dirty="0">
                <a:solidFill>
                  <a:schemeClr val="tx1"/>
                </a:solidFill>
              </a:rPr>
              <a:t> media </a:t>
            </a:r>
            <a:r>
              <a:rPr lang="en-GB" sz="3800" dirty="0" err="1">
                <a:solidFill>
                  <a:schemeClr val="tx1"/>
                </a:solidFill>
              </a:rPr>
              <a:t>utilizat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pentru</a:t>
            </a:r>
            <a:r>
              <a:rPr lang="en-GB" sz="3800" dirty="0">
                <a:solidFill>
                  <a:schemeClr val="tx1"/>
                </a:solidFill>
              </a:rPr>
              <a:t> a </a:t>
            </a:r>
            <a:r>
              <a:rPr lang="en-GB" sz="3800" dirty="0" err="1">
                <a:solidFill>
                  <a:schemeClr val="tx1"/>
                </a:solidFill>
              </a:rPr>
              <a:t>transmite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datele</a:t>
            </a:r>
            <a:r>
              <a:rPr lang="en-GB" sz="3800" dirty="0">
                <a:solidFill>
                  <a:schemeClr val="tx1"/>
                </a:solidFill>
              </a:rPr>
              <a:t>.</a:t>
            </a:r>
          </a:p>
          <a:p>
            <a:r>
              <a:rPr lang="en-GB" sz="3800" dirty="0" err="1">
                <a:solidFill>
                  <a:schemeClr val="tx1"/>
                </a:solidFill>
              </a:rPr>
              <a:t>Acceptă</a:t>
            </a:r>
            <a:r>
              <a:rPr lang="en-GB" sz="3800" dirty="0">
                <a:solidFill>
                  <a:schemeClr val="tx1"/>
                </a:solidFill>
              </a:rPr>
              <a:t> date, de </a:t>
            </a:r>
            <a:r>
              <a:rPr lang="en-GB" sz="3800" dirty="0" err="1">
                <a:solidFill>
                  <a:schemeClr val="tx1"/>
                </a:solidFill>
              </a:rPr>
              <a:t>obicei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pachete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nivel</a:t>
            </a:r>
            <a:r>
              <a:rPr lang="en-GB" sz="3800" dirty="0">
                <a:solidFill>
                  <a:schemeClr val="tx1"/>
                </a:solidFill>
              </a:rPr>
              <a:t> 3 (de </a:t>
            </a:r>
            <a:r>
              <a:rPr lang="en-GB" sz="3800" dirty="0" err="1">
                <a:solidFill>
                  <a:schemeClr val="tx1"/>
                </a:solidFill>
              </a:rPr>
              <a:t>exemplu</a:t>
            </a:r>
            <a:r>
              <a:rPr lang="en-GB" sz="3800" dirty="0">
                <a:solidFill>
                  <a:schemeClr val="tx1"/>
                </a:solidFill>
              </a:rPr>
              <a:t>, IPv4 </a:t>
            </a:r>
            <a:r>
              <a:rPr lang="en-GB" sz="3800" dirty="0" err="1">
                <a:solidFill>
                  <a:schemeClr val="tx1"/>
                </a:solidFill>
              </a:rPr>
              <a:t>sau</a:t>
            </a:r>
            <a:r>
              <a:rPr lang="en-GB" sz="3800" dirty="0">
                <a:solidFill>
                  <a:schemeClr val="tx1"/>
                </a:solidFill>
              </a:rPr>
              <a:t> IPv6) </a:t>
            </a:r>
            <a:r>
              <a:rPr lang="en-GB" sz="3800" dirty="0" err="1">
                <a:solidFill>
                  <a:schemeClr val="tx1"/>
                </a:solidFill>
              </a:rPr>
              <a:t>și</a:t>
            </a:r>
            <a:r>
              <a:rPr lang="en-GB" sz="3800" dirty="0">
                <a:solidFill>
                  <a:schemeClr val="tx1"/>
                </a:solidFill>
              </a:rPr>
              <a:t> le </a:t>
            </a:r>
            <a:r>
              <a:rPr lang="en-GB" sz="3800" dirty="0" err="1">
                <a:solidFill>
                  <a:schemeClr val="tx1"/>
                </a:solidFill>
              </a:rPr>
              <a:t>încapsulează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în</a:t>
            </a:r>
            <a:r>
              <a:rPr lang="en-GB" sz="3800" dirty="0">
                <a:solidFill>
                  <a:schemeClr val="tx1"/>
                </a:solidFill>
              </a:rPr>
              <a:t> cadre de </a:t>
            </a:r>
            <a:r>
              <a:rPr lang="en-GB" sz="3800" dirty="0" err="1">
                <a:solidFill>
                  <a:schemeClr val="tx1"/>
                </a:solidFill>
              </a:rPr>
              <a:t>nivel</a:t>
            </a:r>
            <a:r>
              <a:rPr lang="en-GB" sz="3800" dirty="0">
                <a:solidFill>
                  <a:schemeClr val="tx1"/>
                </a:solidFill>
              </a:rPr>
              <a:t> 2.</a:t>
            </a:r>
          </a:p>
          <a:p>
            <a:r>
              <a:rPr lang="en-GB" sz="3800" dirty="0" err="1">
                <a:solidFill>
                  <a:schemeClr val="tx1"/>
                </a:solidFill>
              </a:rPr>
              <a:t>Controlează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modul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în</a:t>
            </a:r>
            <a:r>
              <a:rPr lang="en-GB" sz="3800" dirty="0">
                <a:solidFill>
                  <a:schemeClr val="tx1"/>
                </a:solidFill>
              </a:rPr>
              <a:t> care </a:t>
            </a:r>
            <a:r>
              <a:rPr lang="en-GB" sz="3800" dirty="0" err="1">
                <a:solidFill>
                  <a:schemeClr val="tx1"/>
                </a:solidFill>
              </a:rPr>
              <a:t>datele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sunt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plasate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și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primite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suportul</a:t>
            </a:r>
            <a:r>
              <a:rPr lang="en-GB" sz="3800" dirty="0">
                <a:solidFill>
                  <a:schemeClr val="tx1"/>
                </a:solidFill>
              </a:rPr>
              <a:t> media.</a:t>
            </a:r>
          </a:p>
          <a:p>
            <a:r>
              <a:rPr lang="en-GB" sz="3800" dirty="0" err="1">
                <a:solidFill>
                  <a:schemeClr val="tx1"/>
                </a:solidFill>
              </a:rPr>
              <a:t>Schimbă</a:t>
            </a:r>
            <a:r>
              <a:rPr lang="en-GB" sz="3800" dirty="0">
                <a:solidFill>
                  <a:schemeClr val="tx1"/>
                </a:solidFill>
              </a:rPr>
              <a:t> cadre </a:t>
            </a:r>
            <a:r>
              <a:rPr lang="en-GB" sz="3800" dirty="0" err="1">
                <a:solidFill>
                  <a:schemeClr val="tx1"/>
                </a:solidFill>
              </a:rPr>
              <a:t>între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punctele</a:t>
            </a:r>
            <a:r>
              <a:rPr lang="en-GB" sz="3800" dirty="0">
                <a:solidFill>
                  <a:schemeClr val="tx1"/>
                </a:solidFill>
              </a:rPr>
              <a:t> finale </a:t>
            </a:r>
            <a:r>
              <a:rPr lang="en-GB" sz="3800" dirty="0" err="1">
                <a:solidFill>
                  <a:schemeClr val="tx1"/>
                </a:solidFill>
              </a:rPr>
              <a:t>prin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intermediul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rețelei</a:t>
            </a:r>
            <a:r>
              <a:rPr lang="en-GB" sz="3800" dirty="0">
                <a:solidFill>
                  <a:schemeClr val="tx1"/>
                </a:solidFill>
              </a:rPr>
              <a:t> media.</a:t>
            </a:r>
          </a:p>
          <a:p>
            <a:r>
              <a:rPr lang="en-GB" sz="3800" dirty="0" err="1">
                <a:solidFill>
                  <a:schemeClr val="tx1"/>
                </a:solidFill>
              </a:rPr>
              <a:t>Primește</a:t>
            </a:r>
            <a:r>
              <a:rPr lang="en-GB" sz="3800" dirty="0">
                <a:solidFill>
                  <a:schemeClr val="tx1"/>
                </a:solidFill>
              </a:rPr>
              <a:t> date </a:t>
            </a:r>
            <a:r>
              <a:rPr lang="en-GB" sz="3800" dirty="0" err="1">
                <a:solidFill>
                  <a:schemeClr val="tx1"/>
                </a:solidFill>
              </a:rPr>
              <a:t>încapsulate</a:t>
            </a:r>
            <a:r>
              <a:rPr lang="en-GB" sz="3800" dirty="0">
                <a:solidFill>
                  <a:schemeClr val="tx1"/>
                </a:solidFill>
              </a:rPr>
              <a:t>, de </a:t>
            </a:r>
            <a:r>
              <a:rPr lang="en-GB" sz="3800" dirty="0" err="1">
                <a:solidFill>
                  <a:schemeClr val="tx1"/>
                </a:solidFill>
              </a:rPr>
              <a:t>obicei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pachete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nivel</a:t>
            </a:r>
            <a:r>
              <a:rPr lang="en-GB" sz="3800" dirty="0">
                <a:solidFill>
                  <a:schemeClr val="tx1"/>
                </a:solidFill>
              </a:rPr>
              <a:t> 3 </a:t>
            </a:r>
            <a:r>
              <a:rPr lang="en-GB" sz="3800" dirty="0" err="1">
                <a:solidFill>
                  <a:schemeClr val="tx1"/>
                </a:solidFill>
              </a:rPr>
              <a:t>și</a:t>
            </a:r>
            <a:r>
              <a:rPr lang="en-GB" sz="3800" dirty="0">
                <a:solidFill>
                  <a:schemeClr val="tx1"/>
                </a:solidFill>
              </a:rPr>
              <a:t> le </a:t>
            </a:r>
            <a:r>
              <a:rPr lang="en-GB" sz="3800" dirty="0" err="1">
                <a:solidFill>
                  <a:schemeClr val="tx1"/>
                </a:solidFill>
              </a:rPr>
              <a:t>direcționează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către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protocolul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adecvat</a:t>
            </a:r>
            <a:r>
              <a:rPr lang="en-GB" sz="3800" dirty="0">
                <a:solidFill>
                  <a:schemeClr val="tx1"/>
                </a:solidFill>
              </a:rPr>
              <a:t> de </a:t>
            </a:r>
            <a:r>
              <a:rPr lang="en-GB" sz="3800" dirty="0" err="1">
                <a:solidFill>
                  <a:schemeClr val="tx1"/>
                </a:solidFill>
              </a:rPr>
              <a:t>strat</a:t>
            </a:r>
            <a:r>
              <a:rPr lang="en-GB" sz="3800" dirty="0">
                <a:solidFill>
                  <a:schemeClr val="tx1"/>
                </a:solidFill>
              </a:rPr>
              <a:t> superior.</a:t>
            </a:r>
          </a:p>
          <a:p>
            <a:r>
              <a:rPr lang="en-GB" sz="3800" dirty="0" err="1">
                <a:solidFill>
                  <a:schemeClr val="tx1"/>
                </a:solidFill>
              </a:rPr>
              <a:t>Efectuează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detectarea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erorilor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și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respinge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orice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cadru</a:t>
            </a:r>
            <a:r>
              <a:rPr lang="en-GB" sz="3800" dirty="0">
                <a:solidFill>
                  <a:schemeClr val="tx1"/>
                </a:solidFill>
              </a:rPr>
              <a:t> </a:t>
            </a:r>
            <a:r>
              <a:rPr lang="en-GB" sz="3800" dirty="0" err="1">
                <a:solidFill>
                  <a:schemeClr val="tx1"/>
                </a:solidFill>
              </a:rPr>
              <a:t>corupt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76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rețelele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calculatoare</a:t>
            </a:r>
            <a:r>
              <a:rPr lang="en-GB" dirty="0">
                <a:solidFill>
                  <a:schemeClr val="tx1"/>
                </a:solidFill>
              </a:rPr>
              <a:t>, un nod </a:t>
            </a:r>
            <a:r>
              <a:rPr lang="en-GB" dirty="0" err="1">
                <a:solidFill>
                  <a:schemeClr val="tx1"/>
                </a:solidFill>
              </a:rPr>
              <a:t>este</a:t>
            </a:r>
            <a:r>
              <a:rPr lang="en-GB" dirty="0">
                <a:solidFill>
                  <a:schemeClr val="tx1"/>
                </a:solidFill>
              </a:rPr>
              <a:t> un </a:t>
            </a:r>
            <a:r>
              <a:rPr lang="en-GB" dirty="0" err="1">
                <a:solidFill>
                  <a:schemeClr val="tx1"/>
                </a:solidFill>
              </a:rPr>
              <a:t>dispozitiv</a:t>
            </a:r>
            <a:r>
              <a:rPr lang="en-GB" dirty="0">
                <a:solidFill>
                  <a:schemeClr val="tx1"/>
                </a:solidFill>
              </a:rPr>
              <a:t> care </a:t>
            </a:r>
            <a:r>
              <a:rPr lang="en-GB" dirty="0" err="1">
                <a:solidFill>
                  <a:schemeClr val="tx1"/>
                </a:solidFill>
              </a:rPr>
              <a:t>poate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primi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crea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stoca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transmite</a:t>
            </a:r>
            <a:r>
              <a:rPr lang="en-GB" dirty="0">
                <a:solidFill>
                  <a:schemeClr val="tx1"/>
                </a:solidFill>
              </a:rPr>
              <a:t> date de-a </a:t>
            </a:r>
            <a:r>
              <a:rPr lang="en-GB" dirty="0" err="1">
                <a:solidFill>
                  <a:schemeClr val="tx1"/>
                </a:solidFill>
              </a:rPr>
              <a:t>lungul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unei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căi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comunicații</a:t>
            </a:r>
            <a:r>
              <a:rPr lang="en-GB" dirty="0">
                <a:solidFill>
                  <a:schemeClr val="tx1"/>
                </a:solidFill>
              </a:rPr>
              <a:t>. Un nod </a:t>
            </a:r>
            <a:r>
              <a:rPr lang="en-GB" dirty="0" err="1">
                <a:solidFill>
                  <a:schemeClr val="tx1"/>
                </a:solidFill>
              </a:rPr>
              <a:t>poate</a:t>
            </a:r>
            <a:r>
              <a:rPr lang="en-GB" dirty="0">
                <a:solidFill>
                  <a:schemeClr val="tx1"/>
                </a:solidFill>
              </a:rPr>
              <a:t> fi fie un </a:t>
            </a:r>
            <a:r>
              <a:rPr lang="en-GB" dirty="0" err="1">
                <a:solidFill>
                  <a:schemeClr val="tx1"/>
                </a:solidFill>
              </a:rPr>
              <a:t>dispozitiv</a:t>
            </a:r>
            <a:r>
              <a:rPr lang="en-GB" dirty="0">
                <a:solidFill>
                  <a:schemeClr val="tx1"/>
                </a:solidFill>
              </a:rPr>
              <a:t> final, cum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fi un laptop </a:t>
            </a:r>
            <a:r>
              <a:rPr lang="en-GB" dirty="0" err="1">
                <a:solidFill>
                  <a:schemeClr val="tx1"/>
                </a:solidFill>
              </a:rPr>
              <a:t>sau</a:t>
            </a:r>
            <a:r>
              <a:rPr lang="en-GB" dirty="0">
                <a:solidFill>
                  <a:schemeClr val="tx1"/>
                </a:solidFill>
              </a:rPr>
              <a:t> un </a:t>
            </a:r>
            <a:r>
              <a:rPr lang="en-GB" dirty="0" err="1">
                <a:solidFill>
                  <a:schemeClr val="tx1"/>
                </a:solidFill>
              </a:rPr>
              <a:t>telefon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mobil</a:t>
            </a:r>
            <a:r>
              <a:rPr lang="en-GB" dirty="0">
                <a:solidFill>
                  <a:schemeClr val="tx1"/>
                </a:solidFill>
              </a:rPr>
              <a:t>, fie un </a:t>
            </a:r>
            <a:r>
              <a:rPr lang="en-GB" dirty="0" err="1">
                <a:solidFill>
                  <a:schemeClr val="tx1"/>
                </a:solidFill>
              </a:rPr>
              <a:t>dispozitiv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intermediar</a:t>
            </a:r>
            <a:r>
              <a:rPr lang="en-GB" dirty="0">
                <a:solidFill>
                  <a:schemeClr val="tx1"/>
                </a:solidFill>
              </a:rPr>
              <a:t>, cum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fi un </a:t>
            </a:r>
            <a:r>
              <a:rPr lang="en-GB" dirty="0" err="1">
                <a:solidFill>
                  <a:schemeClr val="tx1"/>
                </a:solidFill>
              </a:rPr>
              <a:t>comutator</a:t>
            </a:r>
            <a:r>
              <a:rPr lang="en-GB" dirty="0">
                <a:solidFill>
                  <a:schemeClr val="tx1"/>
                </a:solidFill>
              </a:rPr>
              <a:t> Ethernet.</a:t>
            </a:r>
          </a:p>
          <a:p>
            <a:r>
              <a:rPr lang="en-GB" dirty="0" err="1">
                <a:solidFill>
                  <a:schemeClr val="tx1"/>
                </a:solidFill>
              </a:rPr>
              <a:t>Fără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stratul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legătură</a:t>
            </a:r>
            <a:r>
              <a:rPr lang="en-GB" dirty="0">
                <a:solidFill>
                  <a:schemeClr val="tx1"/>
                </a:solidFill>
              </a:rPr>
              <a:t> de date, </a:t>
            </a:r>
            <a:r>
              <a:rPr lang="en-GB" dirty="0" err="1">
                <a:solidFill>
                  <a:schemeClr val="tx1"/>
                </a:solidFill>
              </a:rPr>
              <a:t>protocoalele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nivel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rețea</a:t>
            </a:r>
            <a:r>
              <a:rPr lang="en-GB" dirty="0">
                <a:solidFill>
                  <a:schemeClr val="tx1"/>
                </a:solidFill>
              </a:rPr>
              <a:t>, cum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fi IP,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trebui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facă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dispoziții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pentru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conectarea</a:t>
            </a:r>
            <a:r>
              <a:rPr lang="en-GB" dirty="0">
                <a:solidFill>
                  <a:schemeClr val="tx1"/>
                </a:solidFill>
              </a:rPr>
              <a:t> la </a:t>
            </a:r>
            <a:r>
              <a:rPr lang="en-GB" dirty="0" err="1">
                <a:solidFill>
                  <a:schemeClr val="tx1"/>
                </a:solidFill>
              </a:rPr>
              <a:t>fiecare</a:t>
            </a:r>
            <a:r>
              <a:rPr lang="en-GB" dirty="0">
                <a:solidFill>
                  <a:schemeClr val="tx1"/>
                </a:solidFill>
              </a:rPr>
              <a:t> tip de </a:t>
            </a:r>
            <a:r>
              <a:rPr lang="en-GB" dirty="0" err="1">
                <a:solidFill>
                  <a:schemeClr val="tx1"/>
                </a:solidFill>
              </a:rPr>
              <a:t>suport</a:t>
            </a:r>
            <a:r>
              <a:rPr lang="en-GB" dirty="0">
                <a:solidFill>
                  <a:schemeClr val="tx1"/>
                </a:solidFill>
              </a:rPr>
              <a:t> media care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putea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exista</a:t>
            </a:r>
            <a:r>
              <a:rPr lang="en-GB" dirty="0">
                <a:solidFill>
                  <a:schemeClr val="tx1"/>
                </a:solidFill>
              </a:rPr>
              <a:t> de-a </a:t>
            </a:r>
            <a:r>
              <a:rPr lang="en-GB" dirty="0" err="1">
                <a:solidFill>
                  <a:schemeClr val="tx1"/>
                </a:solidFill>
              </a:rPr>
              <a:t>lungul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unei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căi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livrare</a:t>
            </a:r>
            <a:r>
              <a:rPr lang="en-GB" dirty="0">
                <a:solidFill>
                  <a:schemeClr val="tx1"/>
                </a:solidFill>
              </a:rPr>
              <a:t>. </a:t>
            </a:r>
            <a:r>
              <a:rPr lang="en-GB" dirty="0" err="1">
                <a:solidFill>
                  <a:schemeClr val="tx1"/>
                </a:solidFill>
              </a:rPr>
              <a:t>În</a:t>
            </a:r>
            <a:r>
              <a:rPr lang="en-GB" dirty="0">
                <a:solidFill>
                  <a:schemeClr val="tx1"/>
                </a:solidFill>
              </a:rPr>
              <a:t> plus, de </a:t>
            </a:r>
            <a:r>
              <a:rPr lang="en-GB" dirty="0" err="1">
                <a:solidFill>
                  <a:schemeClr val="tx1"/>
                </a:solidFill>
              </a:rPr>
              <a:t>fiecare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dată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când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fost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dezvoltată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nouă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tehnologie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rețea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mediu</a:t>
            </a:r>
            <a:r>
              <a:rPr lang="en-GB" dirty="0">
                <a:solidFill>
                  <a:schemeClr val="tx1"/>
                </a:solidFill>
              </a:rPr>
              <a:t> IP,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trebui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să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adapteze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1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9767289" cy="5532120"/>
          </a:xfrm>
        </p:spPr>
      </p:pic>
    </p:spTree>
    <p:extLst>
      <p:ext uri="{BB962C8B-B14F-4D97-AF65-F5344CB8AC3E}">
        <p14:creationId xmlns:p14="http://schemas.microsoft.com/office/powerpoint/2010/main" val="372493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IEEE 802 LAN / MAN Data Link Sublayers</a:t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240" y="1765376"/>
            <a:ext cx="12192000" cy="5092623"/>
          </a:xfrm>
        </p:spPr>
        <p:txBody>
          <a:bodyPr>
            <a:noAutofit/>
          </a:bodyPr>
          <a:lstStyle/>
          <a:p>
            <a:r>
              <a:rPr lang="en-GB" sz="2300" dirty="0" err="1">
                <a:solidFill>
                  <a:schemeClr val="tx1"/>
                </a:solidFill>
              </a:rPr>
              <a:t>Standardele</a:t>
            </a:r>
            <a:r>
              <a:rPr lang="en-GB" sz="2300" dirty="0">
                <a:solidFill>
                  <a:schemeClr val="tx1"/>
                </a:solidFill>
              </a:rPr>
              <a:t> IEEE 802 LAN / MAN </a:t>
            </a:r>
            <a:r>
              <a:rPr lang="en-GB" sz="2300" dirty="0" err="1">
                <a:solidFill>
                  <a:schemeClr val="tx1"/>
                </a:solidFill>
              </a:rPr>
              <a:t>sunt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specifice</a:t>
            </a:r>
            <a:r>
              <a:rPr lang="en-GB" sz="2300" dirty="0">
                <a:solidFill>
                  <a:schemeClr val="tx1"/>
                </a:solidFill>
              </a:rPr>
              <a:t> LAN-</a:t>
            </a:r>
            <a:r>
              <a:rPr lang="en-GB" sz="2300" dirty="0" err="1">
                <a:solidFill>
                  <a:schemeClr val="tx1"/>
                </a:solidFill>
              </a:rPr>
              <a:t>urilor</a:t>
            </a:r>
            <a:r>
              <a:rPr lang="en-GB" sz="2300" dirty="0">
                <a:solidFill>
                  <a:schemeClr val="tx1"/>
                </a:solidFill>
              </a:rPr>
              <a:t> Ethernet, LAN-</a:t>
            </a:r>
            <a:r>
              <a:rPr lang="en-GB" sz="2300" dirty="0" err="1">
                <a:solidFill>
                  <a:schemeClr val="tx1"/>
                </a:solidFill>
              </a:rPr>
              <a:t>urilor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fără</a:t>
            </a:r>
            <a:r>
              <a:rPr lang="en-GB" sz="2300" dirty="0">
                <a:solidFill>
                  <a:schemeClr val="tx1"/>
                </a:solidFill>
              </a:rPr>
              <a:t> fir (WLAN), </a:t>
            </a:r>
            <a:r>
              <a:rPr lang="en-GB" sz="2300" dirty="0" err="1">
                <a:solidFill>
                  <a:schemeClr val="tx1"/>
                </a:solidFill>
              </a:rPr>
              <a:t>rețelelor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fără</a:t>
            </a:r>
            <a:r>
              <a:rPr lang="en-GB" sz="2300" dirty="0">
                <a:solidFill>
                  <a:schemeClr val="tx1"/>
                </a:solidFill>
              </a:rPr>
              <a:t> fir </a:t>
            </a:r>
            <a:r>
              <a:rPr lang="en-GB" sz="2300" dirty="0" err="1">
                <a:solidFill>
                  <a:schemeClr val="tx1"/>
                </a:solidFill>
              </a:rPr>
              <a:t>personale</a:t>
            </a:r>
            <a:r>
              <a:rPr lang="en-GB" sz="2300" dirty="0">
                <a:solidFill>
                  <a:schemeClr val="tx1"/>
                </a:solidFill>
              </a:rPr>
              <a:t> (WPAN)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altor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tipuri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rețele</a:t>
            </a:r>
            <a:r>
              <a:rPr lang="en-GB" sz="2300" dirty="0">
                <a:solidFill>
                  <a:schemeClr val="tx1"/>
                </a:solidFill>
              </a:rPr>
              <a:t> locale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metropolitane</a:t>
            </a:r>
            <a:r>
              <a:rPr lang="en-GB" sz="2300" dirty="0">
                <a:solidFill>
                  <a:schemeClr val="tx1"/>
                </a:solidFill>
              </a:rPr>
              <a:t>. </a:t>
            </a:r>
            <a:r>
              <a:rPr lang="en-GB" sz="2300" dirty="0" err="1">
                <a:solidFill>
                  <a:schemeClr val="tx1"/>
                </a:solidFill>
              </a:rPr>
              <a:t>Stratul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legătură</a:t>
            </a:r>
            <a:r>
              <a:rPr lang="en-GB" sz="2300" dirty="0">
                <a:solidFill>
                  <a:schemeClr val="tx1"/>
                </a:solidFill>
              </a:rPr>
              <a:t> de date IEEE 802 LAN / MAN </a:t>
            </a:r>
            <a:r>
              <a:rPr lang="en-GB" sz="2300" dirty="0" err="1">
                <a:solidFill>
                  <a:schemeClr val="tx1"/>
                </a:solidFill>
              </a:rPr>
              <a:t>constă</a:t>
            </a:r>
            <a:r>
              <a:rPr lang="en-GB" sz="2300" dirty="0">
                <a:solidFill>
                  <a:schemeClr val="tx1"/>
                </a:solidFill>
              </a:rPr>
              <a:t> din </a:t>
            </a:r>
            <a:r>
              <a:rPr lang="en-GB" sz="2300" dirty="0" err="1">
                <a:solidFill>
                  <a:schemeClr val="tx1"/>
                </a:solidFill>
              </a:rPr>
              <a:t>următoarele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două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substraturi</a:t>
            </a:r>
            <a:r>
              <a:rPr lang="en-GB" sz="2300" dirty="0">
                <a:solidFill>
                  <a:schemeClr val="tx1"/>
                </a:solidFill>
              </a:rPr>
              <a:t>:</a:t>
            </a:r>
          </a:p>
          <a:p>
            <a:r>
              <a:rPr lang="en-GB" sz="2300" b="1" dirty="0">
                <a:solidFill>
                  <a:schemeClr val="tx1"/>
                </a:solidFill>
              </a:rPr>
              <a:t>Logical Link Control (LLC)</a:t>
            </a:r>
            <a:r>
              <a:rPr lang="en-GB" sz="2300" dirty="0">
                <a:solidFill>
                  <a:schemeClr val="tx1"/>
                </a:solidFill>
              </a:rPr>
              <a:t>  - </a:t>
            </a:r>
            <a:r>
              <a:rPr lang="en-GB" sz="2300" dirty="0" err="1">
                <a:solidFill>
                  <a:schemeClr val="tx1"/>
                </a:solidFill>
              </a:rPr>
              <a:t>Acest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substrat</a:t>
            </a:r>
            <a:r>
              <a:rPr lang="en-GB" sz="2300" dirty="0">
                <a:solidFill>
                  <a:schemeClr val="tx1"/>
                </a:solidFill>
              </a:rPr>
              <a:t> IEEE 802.2 </a:t>
            </a:r>
            <a:r>
              <a:rPr lang="en-GB" sz="2300" dirty="0" err="1">
                <a:solidFill>
                  <a:schemeClr val="tx1"/>
                </a:solidFill>
              </a:rPr>
              <a:t>comunică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între</a:t>
            </a:r>
            <a:r>
              <a:rPr lang="en-GB" sz="2300" dirty="0">
                <a:solidFill>
                  <a:schemeClr val="tx1"/>
                </a:solidFill>
              </a:rPr>
              <a:t> software-</a:t>
            </a:r>
            <a:r>
              <a:rPr lang="en-GB" sz="2300" dirty="0" err="1">
                <a:solidFill>
                  <a:schemeClr val="tx1"/>
                </a:solidFill>
              </a:rPr>
              <a:t>ul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rețea</a:t>
            </a:r>
            <a:r>
              <a:rPr lang="en-GB" sz="2300" dirty="0">
                <a:solidFill>
                  <a:schemeClr val="tx1"/>
                </a:solidFill>
              </a:rPr>
              <a:t> la </a:t>
            </a:r>
            <a:r>
              <a:rPr lang="en-GB" sz="2300" dirty="0" err="1">
                <a:solidFill>
                  <a:schemeClr val="tx1"/>
                </a:solidFill>
              </a:rPr>
              <a:t>straturile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superioare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hardware-</a:t>
            </a:r>
            <a:r>
              <a:rPr lang="en-GB" sz="2300" dirty="0" err="1">
                <a:solidFill>
                  <a:schemeClr val="tx1"/>
                </a:solidFill>
              </a:rPr>
              <a:t>ul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dispozitivului</a:t>
            </a:r>
            <a:r>
              <a:rPr lang="en-GB" sz="2300" dirty="0">
                <a:solidFill>
                  <a:schemeClr val="tx1"/>
                </a:solidFill>
              </a:rPr>
              <a:t> la </a:t>
            </a:r>
            <a:r>
              <a:rPr lang="en-GB" sz="2300" dirty="0" err="1">
                <a:solidFill>
                  <a:schemeClr val="tx1"/>
                </a:solidFill>
              </a:rPr>
              <a:t>straturile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inferioare</a:t>
            </a:r>
            <a:r>
              <a:rPr lang="en-GB" sz="2300" dirty="0">
                <a:solidFill>
                  <a:schemeClr val="tx1"/>
                </a:solidFill>
              </a:rPr>
              <a:t>. </a:t>
            </a:r>
            <a:r>
              <a:rPr lang="en-GB" sz="2300" dirty="0" err="1">
                <a:solidFill>
                  <a:schemeClr val="tx1"/>
                </a:solidFill>
              </a:rPr>
              <a:t>Plasează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informații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în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cadru</a:t>
            </a:r>
            <a:r>
              <a:rPr lang="en-GB" sz="2300" dirty="0">
                <a:solidFill>
                  <a:schemeClr val="tx1"/>
                </a:solidFill>
              </a:rPr>
              <a:t> care </a:t>
            </a:r>
            <a:r>
              <a:rPr lang="en-GB" sz="2300" dirty="0" err="1">
                <a:solidFill>
                  <a:schemeClr val="tx1"/>
                </a:solidFill>
              </a:rPr>
              <a:t>identifică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ce</a:t>
            </a:r>
            <a:r>
              <a:rPr lang="en-GB" sz="2300" dirty="0">
                <a:solidFill>
                  <a:schemeClr val="tx1"/>
                </a:solidFill>
              </a:rPr>
              <a:t> protocol de </a:t>
            </a:r>
            <a:r>
              <a:rPr lang="en-GB" sz="2300" dirty="0" err="1">
                <a:solidFill>
                  <a:schemeClr val="tx1"/>
                </a:solidFill>
              </a:rPr>
              <a:t>strat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rețea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este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utilizat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pentru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cadru</a:t>
            </a:r>
            <a:r>
              <a:rPr lang="en-GB" sz="2300" dirty="0">
                <a:solidFill>
                  <a:schemeClr val="tx1"/>
                </a:solidFill>
              </a:rPr>
              <a:t>. </a:t>
            </a:r>
            <a:r>
              <a:rPr lang="en-GB" sz="2300" dirty="0" err="1">
                <a:solidFill>
                  <a:schemeClr val="tx1"/>
                </a:solidFill>
              </a:rPr>
              <a:t>Aceste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informații</a:t>
            </a:r>
            <a:r>
              <a:rPr lang="en-GB" sz="2300" dirty="0">
                <a:solidFill>
                  <a:schemeClr val="tx1"/>
                </a:solidFill>
              </a:rPr>
              <a:t> permit </a:t>
            </a:r>
            <a:r>
              <a:rPr lang="en-GB" sz="2300" dirty="0" err="1">
                <a:solidFill>
                  <a:schemeClr val="tx1"/>
                </a:solidFill>
              </a:rPr>
              <a:t>mai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multor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protocoale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nivel</a:t>
            </a:r>
            <a:r>
              <a:rPr lang="en-GB" sz="2300" dirty="0">
                <a:solidFill>
                  <a:schemeClr val="tx1"/>
                </a:solidFill>
              </a:rPr>
              <a:t> 3, cum </a:t>
            </a:r>
            <a:r>
              <a:rPr lang="en-GB" sz="2300" dirty="0" err="1">
                <a:solidFill>
                  <a:schemeClr val="tx1"/>
                </a:solidFill>
              </a:rPr>
              <a:t>ar</a:t>
            </a:r>
            <a:r>
              <a:rPr lang="en-GB" sz="2300" dirty="0">
                <a:solidFill>
                  <a:schemeClr val="tx1"/>
                </a:solidFill>
              </a:rPr>
              <a:t> fi IPv4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IPv6, </a:t>
            </a:r>
            <a:r>
              <a:rPr lang="en-GB" sz="2300" dirty="0" err="1">
                <a:solidFill>
                  <a:schemeClr val="tx1"/>
                </a:solidFill>
              </a:rPr>
              <a:t>să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utilizeze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aceeași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interfață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rețea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suport</a:t>
            </a:r>
            <a:r>
              <a:rPr lang="en-GB" sz="2300" dirty="0">
                <a:solidFill>
                  <a:schemeClr val="tx1"/>
                </a:solidFill>
              </a:rPr>
              <a:t> media.</a:t>
            </a:r>
          </a:p>
          <a:p>
            <a:r>
              <a:rPr lang="en-GB" sz="2300" b="1" dirty="0">
                <a:solidFill>
                  <a:schemeClr val="tx1"/>
                </a:solidFill>
              </a:rPr>
              <a:t>Control </a:t>
            </a:r>
            <a:r>
              <a:rPr lang="en-GB" sz="2300" b="1" dirty="0" err="1">
                <a:solidFill>
                  <a:schemeClr val="tx1"/>
                </a:solidFill>
              </a:rPr>
              <a:t>acces</a:t>
            </a:r>
            <a:r>
              <a:rPr lang="en-GB" sz="2300" b="1" dirty="0">
                <a:solidFill>
                  <a:schemeClr val="tx1"/>
                </a:solidFill>
              </a:rPr>
              <a:t> media (MAC)</a:t>
            </a:r>
            <a:r>
              <a:rPr lang="en-GB" sz="2300" dirty="0">
                <a:solidFill>
                  <a:schemeClr val="tx1"/>
                </a:solidFill>
              </a:rPr>
              <a:t>  - </a:t>
            </a:r>
            <a:r>
              <a:rPr lang="en-GB" sz="2300" dirty="0" err="1">
                <a:solidFill>
                  <a:schemeClr val="tx1"/>
                </a:solidFill>
              </a:rPr>
              <a:t>Implementează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acest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substrat</a:t>
            </a:r>
            <a:r>
              <a:rPr lang="en-GB" sz="2300" dirty="0">
                <a:solidFill>
                  <a:schemeClr val="tx1"/>
                </a:solidFill>
              </a:rPr>
              <a:t> (IEEE 802.3, 802.11 </a:t>
            </a:r>
            <a:r>
              <a:rPr lang="en-GB" sz="2300" dirty="0" err="1">
                <a:solidFill>
                  <a:schemeClr val="tx1"/>
                </a:solidFill>
              </a:rPr>
              <a:t>sau</a:t>
            </a:r>
            <a:r>
              <a:rPr lang="en-GB" sz="2300" dirty="0">
                <a:solidFill>
                  <a:schemeClr val="tx1"/>
                </a:solidFill>
              </a:rPr>
              <a:t> 802.15) </a:t>
            </a:r>
            <a:r>
              <a:rPr lang="en-GB" sz="2300" dirty="0" err="1">
                <a:solidFill>
                  <a:schemeClr val="tx1"/>
                </a:solidFill>
              </a:rPr>
              <a:t>în</a:t>
            </a:r>
            <a:r>
              <a:rPr lang="en-GB" sz="2300" dirty="0">
                <a:solidFill>
                  <a:schemeClr val="tx1"/>
                </a:solidFill>
              </a:rPr>
              <a:t> hardware. Este </a:t>
            </a:r>
            <a:r>
              <a:rPr lang="en-GB" sz="2300" dirty="0" err="1">
                <a:solidFill>
                  <a:schemeClr val="tx1"/>
                </a:solidFill>
              </a:rPr>
              <a:t>responsabil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pentru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încapsularea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datelor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controlul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accesului</a:t>
            </a:r>
            <a:r>
              <a:rPr lang="en-GB" sz="2300" dirty="0">
                <a:solidFill>
                  <a:schemeClr val="tx1"/>
                </a:solidFill>
              </a:rPr>
              <a:t> media. </a:t>
            </a:r>
            <a:r>
              <a:rPr lang="en-GB" sz="2300" dirty="0" err="1">
                <a:solidFill>
                  <a:schemeClr val="tx1"/>
                </a:solidFill>
              </a:rPr>
              <a:t>Oferă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adresarea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straturilor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legătură</a:t>
            </a:r>
            <a:r>
              <a:rPr lang="en-GB" sz="2300" dirty="0">
                <a:solidFill>
                  <a:schemeClr val="tx1"/>
                </a:solidFill>
              </a:rPr>
              <a:t> de date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este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integrat</a:t>
            </a:r>
            <a:r>
              <a:rPr lang="en-GB" sz="2300" dirty="0">
                <a:solidFill>
                  <a:schemeClr val="tx1"/>
                </a:solidFill>
              </a:rPr>
              <a:t> cu diverse </a:t>
            </a:r>
            <a:r>
              <a:rPr lang="en-GB" sz="2300" dirty="0" err="1">
                <a:solidFill>
                  <a:schemeClr val="tx1"/>
                </a:solidFill>
              </a:rPr>
              <a:t>tehnologii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straturi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fizice</a:t>
            </a:r>
            <a:r>
              <a:rPr lang="en-GB" sz="2300" dirty="0">
                <a:solidFill>
                  <a:schemeClr val="tx1"/>
                </a:solidFill>
              </a:rPr>
              <a:t>.</a:t>
            </a:r>
          </a:p>
          <a:p>
            <a:r>
              <a:rPr lang="en-GB" sz="2300" dirty="0" err="1">
                <a:solidFill>
                  <a:schemeClr val="tx1"/>
                </a:solidFill>
              </a:rPr>
              <a:t>Figura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arată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cele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două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substraturi</a:t>
            </a:r>
            <a:r>
              <a:rPr lang="en-GB" sz="2300" dirty="0">
                <a:solidFill>
                  <a:schemeClr val="tx1"/>
                </a:solidFill>
              </a:rPr>
              <a:t> (LLC </a:t>
            </a:r>
            <a:r>
              <a:rPr lang="en-GB" sz="2300" dirty="0" err="1">
                <a:solidFill>
                  <a:schemeClr val="tx1"/>
                </a:solidFill>
              </a:rPr>
              <a:t>și</a:t>
            </a:r>
            <a:r>
              <a:rPr lang="en-GB" sz="2300" dirty="0">
                <a:solidFill>
                  <a:schemeClr val="tx1"/>
                </a:solidFill>
              </a:rPr>
              <a:t> MAC) ale </a:t>
            </a:r>
            <a:r>
              <a:rPr lang="en-GB" sz="2300" dirty="0" err="1">
                <a:solidFill>
                  <a:schemeClr val="tx1"/>
                </a:solidFill>
              </a:rPr>
              <a:t>stratului</a:t>
            </a:r>
            <a:r>
              <a:rPr lang="en-GB" sz="2300" dirty="0">
                <a:solidFill>
                  <a:schemeClr val="tx1"/>
                </a:solidFill>
              </a:rPr>
              <a:t> de </a:t>
            </a:r>
            <a:r>
              <a:rPr lang="en-GB" sz="2300" dirty="0" err="1">
                <a:solidFill>
                  <a:schemeClr val="tx1"/>
                </a:solidFill>
              </a:rPr>
              <a:t>legătură</a:t>
            </a:r>
            <a:r>
              <a:rPr lang="en-GB" sz="2300" dirty="0">
                <a:solidFill>
                  <a:schemeClr val="tx1"/>
                </a:solidFill>
              </a:rPr>
              <a:t> de date.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5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IEEE 802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IEEE 802</a:t>
            </a:r>
            <a:r>
              <a:rPr lang="en-GB" dirty="0"/>
              <a:t> </a:t>
            </a:r>
            <a:r>
              <a:rPr lang="en-GB" dirty="0" err="1"/>
              <a:t>este</a:t>
            </a:r>
            <a:r>
              <a:rPr lang="en-GB" dirty="0"/>
              <a:t> o </a:t>
            </a:r>
            <a:r>
              <a:rPr lang="en-GB" dirty="0" err="1"/>
              <a:t>familie</a:t>
            </a:r>
            <a:r>
              <a:rPr lang="en-GB" dirty="0"/>
              <a:t> de </a:t>
            </a:r>
            <a:r>
              <a:rPr lang="en-GB" dirty="0" err="1"/>
              <a:t>standarde</a:t>
            </a:r>
            <a:r>
              <a:rPr lang="en-GB" dirty="0"/>
              <a:t> IEEE care se </a:t>
            </a:r>
            <a:r>
              <a:rPr lang="en-GB" dirty="0" err="1"/>
              <a:t>ocupă</a:t>
            </a:r>
            <a:r>
              <a:rPr lang="en-GB" dirty="0"/>
              <a:t> de </a:t>
            </a:r>
            <a:r>
              <a:rPr lang="en-GB" dirty="0" err="1"/>
              <a:t>rețele</a:t>
            </a:r>
            <a:r>
              <a:rPr lang="en-GB" dirty="0"/>
              <a:t> locale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rețele</a:t>
            </a:r>
            <a:r>
              <a:rPr lang="en-GB" dirty="0"/>
              <a:t> </a:t>
            </a:r>
            <a:r>
              <a:rPr lang="en-GB" dirty="0" err="1"/>
              <a:t>metropolitane</a:t>
            </a:r>
            <a:r>
              <a:rPr lang="en-GB" dirty="0"/>
              <a:t>.</a:t>
            </a:r>
            <a:endParaRPr lang="ro-MD" dirty="0"/>
          </a:p>
          <a:p>
            <a:r>
              <a:rPr lang="en-GB" dirty="0" err="1"/>
              <a:t>Standardele</a:t>
            </a:r>
            <a:r>
              <a:rPr lang="en-GB" dirty="0"/>
              <a:t> IEEE 802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limitate</a:t>
            </a:r>
            <a:r>
              <a:rPr lang="en-GB" dirty="0"/>
              <a:t> la </a:t>
            </a:r>
            <a:r>
              <a:rPr lang="en-GB" dirty="0" err="1"/>
              <a:t>rețelele</a:t>
            </a:r>
            <a:r>
              <a:rPr lang="en-GB" dirty="0"/>
              <a:t> care </a:t>
            </a:r>
            <a:r>
              <a:rPr lang="en-GB" dirty="0" err="1"/>
              <a:t>transportă</a:t>
            </a:r>
            <a:r>
              <a:rPr lang="en-GB" dirty="0"/>
              <a:t> </a:t>
            </a:r>
            <a:r>
              <a:rPr lang="en-GB" dirty="0" err="1"/>
              <a:t>pachete</a:t>
            </a:r>
            <a:r>
              <a:rPr lang="en-GB" dirty="0"/>
              <a:t> de </a:t>
            </a:r>
            <a:r>
              <a:rPr lang="en-GB" dirty="0" err="1"/>
              <a:t>dimensiuni</a:t>
            </a:r>
            <a:r>
              <a:rPr lang="en-GB" dirty="0"/>
              <a:t> </a:t>
            </a:r>
            <a:r>
              <a:rPr lang="en-GB" dirty="0" err="1"/>
              <a:t>variabile</a:t>
            </a:r>
            <a:r>
              <a:rPr lang="en-GB" dirty="0"/>
              <a:t>, </a:t>
            </a:r>
            <a:r>
              <a:rPr lang="en-GB" dirty="0" err="1"/>
              <a:t>spre</a:t>
            </a:r>
            <a:r>
              <a:rPr lang="en-GB" dirty="0"/>
              <a:t> </a:t>
            </a:r>
            <a:r>
              <a:rPr lang="en-GB" dirty="0" err="1"/>
              <a:t>deosebire</a:t>
            </a:r>
            <a:r>
              <a:rPr lang="en-GB" dirty="0"/>
              <a:t> de </a:t>
            </a:r>
            <a:r>
              <a:rPr lang="en-GB" dirty="0" err="1"/>
              <a:t>rețelele</a:t>
            </a:r>
            <a:r>
              <a:rPr lang="en-GB" dirty="0"/>
              <a:t> de </a:t>
            </a:r>
            <a:r>
              <a:rPr lang="en-GB" dirty="0" err="1"/>
              <a:t>releu</a:t>
            </a:r>
            <a:r>
              <a:rPr lang="en-GB" dirty="0"/>
              <a:t> </a:t>
            </a:r>
            <a:r>
              <a:rPr lang="en-GB" dirty="0" err="1"/>
              <a:t>celular</a:t>
            </a:r>
            <a:r>
              <a:rPr lang="en-GB" dirty="0"/>
              <a:t>, de </a:t>
            </a:r>
            <a:r>
              <a:rPr lang="en-GB" dirty="0" err="1"/>
              <a:t>exemplu</a:t>
            </a:r>
            <a:r>
              <a:rPr lang="en-GB" dirty="0"/>
              <a:t>,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datele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transmise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unități</a:t>
            </a:r>
            <a:r>
              <a:rPr lang="en-GB" dirty="0"/>
              <a:t> </a:t>
            </a:r>
            <a:r>
              <a:rPr lang="en-GB" dirty="0" err="1"/>
              <a:t>scurte</a:t>
            </a:r>
            <a:r>
              <a:rPr lang="en-GB" dirty="0"/>
              <a:t>, de </a:t>
            </a:r>
            <a:r>
              <a:rPr lang="en-GB" dirty="0" err="1"/>
              <a:t>dimensiuni</a:t>
            </a:r>
            <a:r>
              <a:rPr lang="en-GB" dirty="0"/>
              <a:t> </a:t>
            </a:r>
            <a:r>
              <a:rPr lang="en-GB" dirty="0" err="1"/>
              <a:t>uniforme</a:t>
            </a:r>
            <a:r>
              <a:rPr lang="en-GB" dirty="0"/>
              <a:t> </a:t>
            </a:r>
            <a:r>
              <a:rPr lang="en-GB" dirty="0" err="1"/>
              <a:t>numite</a:t>
            </a:r>
            <a:r>
              <a:rPr lang="en-GB" dirty="0"/>
              <a:t> </a:t>
            </a:r>
            <a:r>
              <a:rPr lang="en-GB" dirty="0" err="1"/>
              <a:t>celule</a:t>
            </a:r>
            <a:r>
              <a:rPr lang="en-GB" dirty="0"/>
              <a:t>. </a:t>
            </a:r>
            <a:r>
              <a:rPr lang="en-GB" dirty="0" err="1"/>
              <a:t>Rețelele</a:t>
            </a:r>
            <a:r>
              <a:rPr lang="en-GB" dirty="0"/>
              <a:t> </a:t>
            </a:r>
            <a:r>
              <a:rPr lang="en-GB" dirty="0" err="1"/>
              <a:t>izocrone</a:t>
            </a:r>
            <a:r>
              <a:rPr lang="en-GB" dirty="0"/>
              <a:t>, </a:t>
            </a:r>
            <a:r>
              <a:rPr lang="en-GB" dirty="0" err="1"/>
              <a:t>în</a:t>
            </a:r>
            <a:r>
              <a:rPr lang="en-GB" dirty="0"/>
              <a:t> care </a:t>
            </a:r>
            <a:r>
              <a:rPr lang="en-GB" dirty="0" err="1"/>
              <a:t>datele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transmise</a:t>
            </a:r>
            <a:r>
              <a:rPr lang="en-GB" dirty="0"/>
              <a:t> ca un flux constant de </a:t>
            </a:r>
            <a:r>
              <a:rPr lang="en-GB" dirty="0" err="1"/>
              <a:t>octeți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grupuri</a:t>
            </a:r>
            <a:r>
              <a:rPr lang="en-GB" dirty="0"/>
              <a:t> de </a:t>
            </a:r>
            <a:r>
              <a:rPr lang="en-GB" dirty="0" err="1"/>
              <a:t>octeți</a:t>
            </a:r>
            <a:r>
              <a:rPr lang="en-GB" dirty="0"/>
              <a:t>, la </a:t>
            </a:r>
            <a:r>
              <a:rPr lang="en-GB" dirty="0" err="1"/>
              <a:t>intervale</a:t>
            </a:r>
            <a:r>
              <a:rPr lang="en-GB" dirty="0"/>
              <a:t> regulate de </a:t>
            </a:r>
            <a:r>
              <a:rPr lang="en-GB" dirty="0" err="1"/>
              <a:t>timp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, de </a:t>
            </a:r>
            <a:r>
              <a:rPr lang="en-GB" dirty="0" err="1"/>
              <a:t>asemenea</a:t>
            </a:r>
            <a:r>
              <a:rPr lang="en-GB" dirty="0"/>
              <a:t>, </a:t>
            </a:r>
            <a:r>
              <a:rPr lang="en-GB" dirty="0" err="1"/>
              <a:t>dincolo</a:t>
            </a:r>
            <a:r>
              <a:rPr lang="en-GB" dirty="0"/>
              <a:t> de </a:t>
            </a:r>
            <a:r>
              <a:rPr lang="en-GB" dirty="0" err="1"/>
              <a:t>domeniul</a:t>
            </a:r>
            <a:r>
              <a:rPr lang="en-GB" dirty="0"/>
              <a:t> de </a:t>
            </a:r>
            <a:r>
              <a:rPr lang="en-GB" dirty="0" err="1"/>
              <a:t>aplicare</a:t>
            </a:r>
            <a:r>
              <a:rPr lang="en-GB" dirty="0"/>
              <a:t> al </a:t>
            </a:r>
            <a:r>
              <a:rPr lang="en-GB" dirty="0" err="1"/>
              <a:t>standardelor</a:t>
            </a:r>
            <a:r>
              <a:rPr lang="en-GB" dirty="0"/>
              <a:t> IEEE 802.</a:t>
            </a:r>
          </a:p>
          <a:p>
            <a:r>
              <a:rPr lang="en-GB" dirty="0" err="1"/>
              <a:t>Numărul</a:t>
            </a:r>
            <a:r>
              <a:rPr lang="en-GB" dirty="0"/>
              <a:t> „802” nu are o </a:t>
            </a:r>
            <a:r>
              <a:rPr lang="en-GB" dirty="0" err="1"/>
              <a:t>semnificație</a:t>
            </a:r>
            <a:r>
              <a:rPr lang="en-GB" dirty="0"/>
              <a:t> </a:t>
            </a:r>
            <a:r>
              <a:rPr lang="en-GB" dirty="0" err="1"/>
              <a:t>specială</a:t>
            </a:r>
            <a:r>
              <a:rPr lang="en-GB" dirty="0"/>
              <a:t>: a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pur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simplu</a:t>
            </a:r>
            <a:r>
              <a:rPr lang="en-GB" dirty="0"/>
              <a:t> </a:t>
            </a:r>
            <a:r>
              <a:rPr lang="en-GB" dirty="0" err="1"/>
              <a:t>următorul</a:t>
            </a:r>
            <a:r>
              <a:rPr lang="en-GB" dirty="0"/>
              <a:t> </a:t>
            </a:r>
            <a:r>
              <a:rPr lang="en-GB" dirty="0" err="1"/>
              <a:t>număr</a:t>
            </a:r>
            <a:r>
              <a:rPr lang="en-GB" dirty="0"/>
              <a:t> </a:t>
            </a:r>
            <a:r>
              <a:rPr lang="en-GB" dirty="0" err="1"/>
              <a:t>disponibil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care IEEE l-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putea</a:t>
            </a:r>
            <a:r>
              <a:rPr lang="en-GB" dirty="0"/>
              <a:t> </a:t>
            </a:r>
            <a:r>
              <a:rPr lang="en-GB" dirty="0" err="1"/>
              <a:t>atribui</a:t>
            </a:r>
            <a:r>
              <a:rPr lang="en-GB" dirty="0"/>
              <a:t> </a:t>
            </a:r>
            <a:r>
              <a:rPr lang="en-GB" dirty="0" err="1"/>
              <a:t>proiectului</a:t>
            </a:r>
            <a:r>
              <a:rPr lang="en-GB" dirty="0"/>
              <a:t> de </a:t>
            </a:r>
            <a:r>
              <a:rPr lang="en-GB" dirty="0" err="1"/>
              <a:t>standarde</a:t>
            </a:r>
            <a:r>
              <a:rPr lang="en-GB" dirty="0"/>
              <a:t>,</a:t>
            </a:r>
            <a:r>
              <a:rPr lang="en-GB" baseline="30000" dirty="0">
                <a:hlinkClick r:id="rId2"/>
              </a:rPr>
              <a:t>[1]</a:t>
            </a:r>
            <a:r>
              <a:rPr lang="en-GB" dirty="0"/>
              <a:t> </a:t>
            </a:r>
            <a:r>
              <a:rPr lang="en-GB" dirty="0" err="1"/>
              <a:t>deși</a:t>
            </a:r>
            <a:r>
              <a:rPr lang="en-GB" dirty="0"/>
              <a:t> „802”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uneori</a:t>
            </a:r>
            <a:r>
              <a:rPr lang="en-GB" dirty="0"/>
              <a:t> </a:t>
            </a:r>
            <a:r>
              <a:rPr lang="en-GB" dirty="0" err="1"/>
              <a:t>asociat</a:t>
            </a:r>
            <a:r>
              <a:rPr lang="en-GB" dirty="0"/>
              <a:t> cu </a:t>
            </a:r>
            <a:r>
              <a:rPr lang="en-GB" dirty="0" err="1"/>
              <a:t>februarie</a:t>
            </a:r>
            <a:r>
              <a:rPr lang="en-GB" dirty="0"/>
              <a:t> 1980, data </a:t>
            </a:r>
            <a:r>
              <a:rPr lang="en-GB" dirty="0" err="1"/>
              <a:t>primei</a:t>
            </a:r>
            <a:r>
              <a:rPr lang="en-GB" dirty="0"/>
              <a:t> </a:t>
            </a:r>
            <a:r>
              <a:rPr lang="en-GB" dirty="0" err="1"/>
              <a:t>întâlniri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49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Cablarea</a:t>
            </a:r>
            <a:r>
              <a:rPr lang="en-GB" b="1" dirty="0"/>
              <a:t> </a:t>
            </a:r>
            <a:r>
              <a:rPr lang="en-GB" b="1" dirty="0" err="1"/>
              <a:t>reţelelor</a:t>
            </a:r>
            <a:r>
              <a:rPr lang="en-GB" b="1" dirty="0"/>
              <a:t> LAN </a:t>
            </a:r>
            <a:r>
              <a:rPr lang="en-GB" b="1" dirty="0" err="1"/>
              <a:t>şi</a:t>
            </a:r>
            <a:r>
              <a:rPr lang="en-GB" b="1" dirty="0"/>
              <a:t> WAN </a:t>
            </a:r>
            <a:br>
              <a:rPr lang="en-GB" dirty="0"/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err="1">
                <a:solidFill>
                  <a:schemeClr val="tx1"/>
                </a:solidFill>
              </a:rPr>
              <a:t>Cablarea</a:t>
            </a:r>
            <a:r>
              <a:rPr lang="en-GB" dirty="0">
                <a:solidFill>
                  <a:schemeClr val="tx1"/>
                </a:solidFill>
              </a:rPr>
              <a:t> LAN </a:t>
            </a:r>
          </a:p>
          <a:p>
            <a:r>
              <a:rPr lang="en-GB" dirty="0"/>
              <a:t>-</a:t>
            </a:r>
            <a:r>
              <a:rPr lang="en-GB" dirty="0" err="1"/>
              <a:t>Nivelul</a:t>
            </a:r>
            <a:r>
              <a:rPr lang="en-GB" dirty="0"/>
              <a:t> </a:t>
            </a:r>
            <a:r>
              <a:rPr lang="en-GB" dirty="0" err="1"/>
              <a:t>fizic</a:t>
            </a:r>
            <a:r>
              <a:rPr lang="en-GB" dirty="0"/>
              <a:t>; </a:t>
            </a:r>
          </a:p>
          <a:p>
            <a:r>
              <a:rPr lang="en-GB" dirty="0"/>
              <a:t>-</a:t>
            </a:r>
            <a:r>
              <a:rPr lang="en-GB" dirty="0" err="1"/>
              <a:t>Tehnologia</a:t>
            </a:r>
            <a:r>
              <a:rPr lang="en-GB" dirty="0"/>
              <a:t> Ethernet; </a:t>
            </a:r>
          </a:p>
          <a:p>
            <a:r>
              <a:rPr lang="en-GB" dirty="0"/>
              <a:t>-</a:t>
            </a:r>
            <a:r>
              <a:rPr lang="en-GB" dirty="0" err="1"/>
              <a:t>Implementarea</a:t>
            </a:r>
            <a:r>
              <a:rPr lang="en-GB" dirty="0"/>
              <a:t> UTP; </a:t>
            </a:r>
          </a:p>
          <a:p>
            <a:r>
              <a:rPr lang="en-GB" dirty="0"/>
              <a:t>-</a:t>
            </a:r>
            <a:r>
              <a:rPr lang="en-GB" dirty="0" err="1"/>
              <a:t>Echipamente</a:t>
            </a:r>
            <a:r>
              <a:rPr lang="en-GB" dirty="0"/>
              <a:t> </a:t>
            </a:r>
            <a:r>
              <a:rPr lang="en-GB" dirty="0" err="1"/>
              <a:t>folosite</a:t>
            </a:r>
            <a:r>
              <a:rPr lang="en-GB" dirty="0"/>
              <a:t> </a:t>
            </a:r>
          </a:p>
          <a:p>
            <a:r>
              <a:rPr lang="en-GB" dirty="0"/>
              <a:t>-</a:t>
            </a:r>
            <a:r>
              <a:rPr lang="en-GB" dirty="0" err="1"/>
              <a:t>Tipuri</a:t>
            </a:r>
            <a:r>
              <a:rPr lang="en-GB" dirty="0"/>
              <a:t> de </a:t>
            </a:r>
            <a:r>
              <a:rPr lang="en-GB" dirty="0" err="1"/>
              <a:t>reţele</a:t>
            </a:r>
            <a:r>
              <a:rPr lang="en-GB" dirty="0"/>
              <a:t> locale </a:t>
            </a:r>
          </a:p>
          <a:p>
            <a:r>
              <a:rPr lang="en-GB" dirty="0"/>
              <a:t>-</a:t>
            </a:r>
            <a:r>
              <a:rPr lang="en-GB" dirty="0" err="1">
                <a:solidFill>
                  <a:schemeClr val="tx1"/>
                </a:solidFill>
              </a:rPr>
              <a:t>Cablarea</a:t>
            </a:r>
            <a:r>
              <a:rPr lang="en-GB" dirty="0">
                <a:solidFill>
                  <a:schemeClr val="tx1"/>
                </a:solidFill>
              </a:rPr>
              <a:t> WAN </a:t>
            </a:r>
          </a:p>
          <a:p>
            <a:r>
              <a:rPr lang="en-GB" dirty="0"/>
              <a:t>- </a:t>
            </a:r>
            <a:r>
              <a:rPr lang="en-GB" dirty="0" err="1"/>
              <a:t>Nivelul</a:t>
            </a:r>
            <a:r>
              <a:rPr lang="en-GB" dirty="0"/>
              <a:t> </a:t>
            </a:r>
            <a:r>
              <a:rPr lang="en-GB" dirty="0" err="1"/>
              <a:t>fizic</a:t>
            </a:r>
            <a:r>
              <a:rPr lang="en-GB" dirty="0"/>
              <a:t>; </a:t>
            </a:r>
          </a:p>
          <a:p>
            <a:r>
              <a:rPr lang="en-GB" dirty="0"/>
              <a:t>-</a:t>
            </a:r>
            <a:r>
              <a:rPr lang="en-GB" dirty="0" err="1"/>
              <a:t>Conexiunea</a:t>
            </a:r>
            <a:r>
              <a:rPr lang="en-GB" dirty="0"/>
              <a:t> </a:t>
            </a:r>
            <a:r>
              <a:rPr lang="en-GB" dirty="0" err="1"/>
              <a:t>serială</a:t>
            </a:r>
            <a:r>
              <a:rPr lang="en-GB" dirty="0"/>
              <a:t> </a:t>
            </a:r>
          </a:p>
          <a:p>
            <a:r>
              <a:rPr lang="en-GB" dirty="0"/>
              <a:t>-</a:t>
            </a:r>
            <a:r>
              <a:rPr lang="en-GB" dirty="0" err="1"/>
              <a:t>Routere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conexiunile</a:t>
            </a:r>
            <a:r>
              <a:rPr lang="en-GB" dirty="0"/>
              <a:t> </a:t>
            </a:r>
            <a:r>
              <a:rPr lang="en-GB" dirty="0" err="1"/>
              <a:t>lor</a:t>
            </a:r>
            <a:r>
              <a:rPr lang="en-GB" dirty="0"/>
              <a:t> </a:t>
            </a:r>
            <a:r>
              <a:rPr lang="en-GB" dirty="0" err="1"/>
              <a:t>seriale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048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6" id="{5BF844E4-318A-48FB-A471-216CD035012A}" vid="{A4A2472A-0017-423E-8C88-747D955C7E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65</TotalTime>
  <Words>2055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CiscoSans</vt:lpstr>
      <vt:lpstr>Times New Roman</vt:lpstr>
      <vt:lpstr>Wingdings</vt:lpstr>
      <vt:lpstr>Тема6</vt:lpstr>
      <vt:lpstr>Data Link Layer</vt:lpstr>
      <vt:lpstr>De ce ar trebui să iau acest modul? </vt:lpstr>
      <vt:lpstr>PowerPoint Presentation</vt:lpstr>
      <vt:lpstr>Stratul de legătură de date </vt:lpstr>
      <vt:lpstr>PowerPoint Presentation</vt:lpstr>
      <vt:lpstr>PowerPoint Presentation</vt:lpstr>
      <vt:lpstr>IEEE 802 LAN / MAN Data Link Sublayers </vt:lpstr>
      <vt:lpstr>IEEE 802</vt:lpstr>
      <vt:lpstr>Cablarea reţelelor LAN şi WAN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Link Layer</dc:title>
  <dc:creator>DeviusSage</dc:creator>
  <cp:lastModifiedBy>PECA Ludmila</cp:lastModifiedBy>
  <cp:revision>8</cp:revision>
  <dcterms:created xsi:type="dcterms:W3CDTF">2020-11-01T17:20:00Z</dcterms:created>
  <dcterms:modified xsi:type="dcterms:W3CDTF">2020-11-02T11:49:33Z</dcterms:modified>
</cp:coreProperties>
</file>