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5143500" type="screen16x9"/>
  <p:notesSz cx="6858000" cy="9144000"/>
  <p:embeddedFontLst>
    <p:embeddedFont>
      <p:font typeface="Calibri" panose="020F0502020204030204" pitchFamily="34" charset="0"/>
      <p:regular r:id="rId39"/>
      <p:bold r:id="rId40"/>
      <p:italic r:id="rId41"/>
      <p:boldItalic r:id="rId42"/>
    </p:embeddedFont>
    <p:embeddedFont>
      <p:font typeface="Lato" panose="020B0604020202020204" charset="0"/>
      <p:regular r:id="rId43"/>
      <p:bold r:id="rId44"/>
      <p:italic r:id="rId45"/>
      <p:boldItalic r:id="rId46"/>
    </p:embeddedFont>
    <p:embeddedFont>
      <p:font typeface="Merriweather" panose="020B0604020202020204" charset="-52"/>
      <p:regular r:id="rId47"/>
      <p:bold r:id="rId48"/>
      <p:italic r:id="rId49"/>
      <p:boldItalic r:id="rId50"/>
    </p:embeddedFont>
    <p:embeddedFont>
      <p:font typeface="Montserrat" panose="020B0604020202020204" charset="-52"/>
      <p:regular r:id="rId51"/>
      <p:bold r:id="rId52"/>
      <p:italic r:id="rId53"/>
      <p:boldItalic r:id="rId54"/>
    </p:embeddedFont>
    <p:embeddedFont>
      <p:font typeface="Playfair Display" panose="020B0604020202020204" charset="-52"/>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font" Target="fonts/font1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9f86aade0e_0_17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9f86aade0e_0_1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9f86aade0e_0_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9f86aade0e_0_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9f86aade0e_0_1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9f86aade0e_0_1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a4dd04fb0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a4dd04fb0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a4dd04fb0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a4dd04fb0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a47d799b3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a47d799b3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a4dd04fb0a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a4dd04fb0a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a47d799b3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a47d799b3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a47d799b36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a47d799b36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a47d799b36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a47d799b36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9f86aade0e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9f86aade0e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4267865c544f84ec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4267865c544f84ec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4267865c544f84ec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4267865c544f84ec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4267865c544f84ec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4267865c544f84ec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4267865c544f84ec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4267865c544f84ec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4267865c544f84ec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4267865c544f84ec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a47d799b36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a47d799b36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4267865c544f84ec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4267865c544f84ec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4267865c544f84ec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4267865c544f84ec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a47d799b36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a47d799b3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a47d799b36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a47d799b36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9f86aade0e_0_16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9f86aade0e_0_16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a47d799b36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a47d799b36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a47d799b36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a47d799b36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a47d799b36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a47d799b36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a47d799b36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a47d799b36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a47d799b36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a47d799b36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a47d799b36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a47d799b36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a47d799b36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a47d799b36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9f86aade0e_0_1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9f86aade0e_0_1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9f86aade0e_0_17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9f86aade0e_0_17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9f86aade0e_0_1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9f86aade0e_0_1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9f86aade0e_0_17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9f86aade0e_0_17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9f86aade0e_0_17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9f86aade0e_0_17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9f86aade0e_0_17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9f86aade0e_0_17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ro"/>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Lst>
  <mc:AlternateContent xmlns:mc="http://schemas.openxmlformats.org/markup-compatibility/2006" xmlns:p14="http://schemas.microsoft.com/office/powerpoint/2010/main">
    <mc:Choice Requires="p14">
      <p:transition spd="slow">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ctrTitle"/>
          </p:nvPr>
        </p:nvSpPr>
        <p:spPr>
          <a:xfrm>
            <a:off x="3848900" y="2007450"/>
            <a:ext cx="4689000" cy="168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o" sz="5900" b="1">
                <a:solidFill>
                  <a:srgbClr val="FFFFFF"/>
                </a:solidFill>
                <a:latin typeface="Playfair Display"/>
                <a:ea typeface="Playfair Display"/>
                <a:cs typeface="Playfair Display"/>
                <a:sym typeface="Playfair Display"/>
              </a:rPr>
              <a:t>Stratul fizic</a:t>
            </a:r>
            <a:r>
              <a:rPr lang="ro" sz="5900">
                <a:solidFill>
                  <a:srgbClr val="FFFFFF"/>
                </a:solidFill>
                <a:latin typeface="Merriweather"/>
                <a:ea typeface="Merriweather"/>
                <a:cs typeface="Merriweather"/>
                <a:sym typeface="Merriweather"/>
              </a:rPr>
              <a:t> </a:t>
            </a:r>
            <a:endParaRPr sz="5900">
              <a:solidFill>
                <a:srgbClr val="FFFFFF"/>
              </a:solidFill>
              <a:latin typeface="Merriweather"/>
              <a:ea typeface="Merriweather"/>
              <a:cs typeface="Merriweather"/>
              <a:sym typeface="Merriweather"/>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just" rtl="0">
              <a:lnSpc>
                <a:spcPct val="100000"/>
              </a:lnSpc>
              <a:spcBef>
                <a:spcPts val="1800"/>
              </a:spcBef>
              <a:spcAft>
                <a:spcPts val="0"/>
              </a:spcAft>
              <a:buNone/>
            </a:pPr>
            <a:r>
              <a:rPr lang="ro" sz="3200" b="1">
                <a:solidFill>
                  <a:srgbClr val="CC0000"/>
                </a:solidFill>
                <a:latin typeface="Arial"/>
                <a:ea typeface="Arial"/>
                <a:cs typeface="Arial"/>
                <a:sym typeface="Arial"/>
              </a:rPr>
              <a:t>Lățime de bandă</a:t>
            </a:r>
            <a:endParaRPr sz="3200" b="1">
              <a:solidFill>
                <a:srgbClr val="CC0000"/>
              </a:solidFill>
              <a:latin typeface="Arial"/>
              <a:ea typeface="Arial"/>
              <a:cs typeface="Arial"/>
              <a:sym typeface="Arial"/>
            </a:endParaRPr>
          </a:p>
          <a:p>
            <a:pPr marL="0" lvl="0" indent="0" algn="l" rtl="0">
              <a:spcBef>
                <a:spcPts val="1200"/>
              </a:spcBef>
              <a:spcAft>
                <a:spcPts val="0"/>
              </a:spcAft>
              <a:buNone/>
            </a:pPr>
            <a:endParaRPr/>
          </a:p>
        </p:txBody>
      </p:sp>
      <p:sp>
        <p:nvSpPr>
          <p:cNvPr id="190" name="Google Shape;190;p22"/>
          <p:cNvSpPr txBox="1">
            <a:spLocks noGrp="1"/>
          </p:cNvSpPr>
          <p:nvPr>
            <p:ph type="body" idx="1"/>
          </p:nvPr>
        </p:nvSpPr>
        <p:spPr>
          <a:xfrm>
            <a:off x="1193575" y="1046875"/>
            <a:ext cx="7038900" cy="2911200"/>
          </a:xfrm>
          <a:prstGeom prst="rect">
            <a:avLst/>
          </a:prstGeom>
        </p:spPr>
        <p:txBody>
          <a:bodyPr spcFirstLastPara="1" wrap="square" lIns="91425" tIns="91425" rIns="91425" bIns="91425" anchor="t" anchorCtr="0">
            <a:noAutofit/>
          </a:bodyPr>
          <a:lstStyle/>
          <a:p>
            <a:pPr marL="0" lvl="0" indent="0" algn="just" rtl="0">
              <a:lnSpc>
                <a:spcPct val="100000"/>
              </a:lnSpc>
              <a:spcBef>
                <a:spcPts val="1500"/>
              </a:spcBef>
              <a:spcAft>
                <a:spcPts val="0"/>
              </a:spcAft>
              <a:buNone/>
            </a:pPr>
            <a:r>
              <a:rPr lang="ro" sz="1500" b="1">
                <a:solidFill>
                  <a:srgbClr val="00FF00"/>
                </a:solidFill>
                <a:latin typeface="Arial"/>
                <a:ea typeface="Arial"/>
                <a:cs typeface="Arial"/>
                <a:sym typeface="Arial"/>
              </a:rPr>
              <a:t>Lățimea de bandă</a:t>
            </a:r>
            <a:r>
              <a:rPr lang="ro" sz="1500" b="1">
                <a:solidFill>
                  <a:srgbClr val="FFFFFF"/>
                </a:solidFill>
                <a:latin typeface="Arial"/>
                <a:ea typeface="Arial"/>
                <a:cs typeface="Arial"/>
                <a:sym typeface="Arial"/>
              </a:rPr>
              <a:t> </a:t>
            </a:r>
            <a:r>
              <a:rPr lang="ro" sz="1500">
                <a:solidFill>
                  <a:srgbClr val="FFFFFF"/>
                </a:solidFill>
                <a:latin typeface="Arial"/>
                <a:ea typeface="Arial"/>
                <a:cs typeface="Arial"/>
                <a:sym typeface="Arial"/>
              </a:rPr>
              <a:t>este capacitatea la care un mediu poate transporta date. Lățimea de bandă digitală măsoară cantitatea de date care poate curge dintr-un loc în altul într-un anumit timp. Lățimea de bandă este de obicei măsurată în kilobiți pe secundă (kbps), megabiți pe secundă (Mbps) sau gigabiți pe secundă (Gbps). Lățimea de bandă este uneori considerată a fi viteza pe care o parcurg biții, însă aceasta nu este exactă. De exemplu, atât în ​​10Mbps cât și în 100Mbps Ethernet, biții sunt trimiși la viteza electricității. Diferența este numărul de biți care se transmit pe secundă.</a:t>
            </a:r>
            <a:endParaRPr sz="1500">
              <a:solidFill>
                <a:srgbClr val="FFFFFF"/>
              </a:solidFill>
              <a:latin typeface="Arial"/>
              <a:ea typeface="Arial"/>
              <a:cs typeface="Arial"/>
              <a:sym typeface="Arial"/>
            </a:endParaRPr>
          </a:p>
          <a:p>
            <a:pPr marL="0" lvl="0" indent="0" algn="just" rtl="0">
              <a:lnSpc>
                <a:spcPct val="100000"/>
              </a:lnSpc>
              <a:spcBef>
                <a:spcPts val="1500"/>
              </a:spcBef>
              <a:spcAft>
                <a:spcPts val="0"/>
              </a:spcAft>
              <a:buNone/>
            </a:pPr>
            <a:r>
              <a:rPr lang="ro" sz="1500">
                <a:solidFill>
                  <a:srgbClr val="FFFFFF"/>
                </a:solidFill>
                <a:latin typeface="Arial"/>
                <a:ea typeface="Arial"/>
                <a:cs typeface="Arial"/>
                <a:sym typeface="Arial"/>
              </a:rPr>
              <a:t>Factorii ce determină  lățimea de bandă a unei rețele sunt :</a:t>
            </a:r>
            <a:endParaRPr sz="1500">
              <a:solidFill>
                <a:srgbClr val="FFFFFF"/>
              </a:solidFill>
              <a:latin typeface="Arial"/>
              <a:ea typeface="Arial"/>
              <a:cs typeface="Arial"/>
              <a:sym typeface="Arial"/>
            </a:endParaRPr>
          </a:p>
          <a:p>
            <a:pPr marL="0" lvl="0" indent="-228600" algn="just" rtl="0">
              <a:lnSpc>
                <a:spcPct val="100000"/>
              </a:lnSpc>
              <a:spcBef>
                <a:spcPts val="1500"/>
              </a:spcBef>
              <a:spcAft>
                <a:spcPts val="0"/>
              </a:spcAft>
              <a:buNone/>
            </a:pPr>
            <a:r>
              <a:rPr lang="ro" sz="1500" b="1">
                <a:solidFill>
                  <a:srgbClr val="00FFFF"/>
                </a:solidFill>
                <a:latin typeface="Arial"/>
                <a:ea typeface="Arial"/>
                <a:cs typeface="Arial"/>
                <a:sym typeface="Arial"/>
              </a:rPr>
              <a:t>·  </a:t>
            </a:r>
            <a:r>
              <a:rPr lang="ro" sz="1500">
                <a:solidFill>
                  <a:srgbClr val="FFFFFF"/>
                </a:solidFill>
                <a:latin typeface="Arial"/>
                <a:ea typeface="Arial"/>
                <a:cs typeface="Arial"/>
                <a:sym typeface="Arial"/>
              </a:rPr>
              <a:t>      </a:t>
            </a:r>
            <a:r>
              <a:rPr lang="ro" sz="1400" b="1">
                <a:solidFill>
                  <a:srgbClr val="00FFFF"/>
                </a:solidFill>
                <a:latin typeface="Arial"/>
                <a:ea typeface="Arial"/>
                <a:cs typeface="Arial"/>
                <a:sym typeface="Arial"/>
              </a:rPr>
              <a:t> Proprietățile mediului fizic</a:t>
            </a:r>
            <a:endParaRPr sz="1400" b="1">
              <a:solidFill>
                <a:srgbClr val="00FFFF"/>
              </a:solidFill>
              <a:latin typeface="Arial"/>
              <a:ea typeface="Arial"/>
              <a:cs typeface="Arial"/>
              <a:sym typeface="Arial"/>
            </a:endParaRPr>
          </a:p>
          <a:p>
            <a:pPr marL="0" lvl="0" indent="-228600" algn="just" rtl="0">
              <a:lnSpc>
                <a:spcPct val="100000"/>
              </a:lnSpc>
              <a:spcBef>
                <a:spcPts val="1200"/>
              </a:spcBef>
              <a:spcAft>
                <a:spcPts val="0"/>
              </a:spcAft>
              <a:buNone/>
            </a:pPr>
            <a:r>
              <a:rPr lang="ro" sz="1400" b="1">
                <a:solidFill>
                  <a:srgbClr val="00FFFF"/>
                </a:solidFill>
                <a:latin typeface="Arial"/>
                <a:ea typeface="Arial"/>
                <a:cs typeface="Arial"/>
                <a:sym typeface="Arial"/>
              </a:rPr>
              <a:t>·         Tehnologiile alese pentru semnalizarea și detectarea semnalelor de rețea</a:t>
            </a:r>
            <a:endParaRPr sz="1400" b="1">
              <a:solidFill>
                <a:srgbClr val="00FFFF"/>
              </a:solidFill>
              <a:latin typeface="Arial"/>
              <a:ea typeface="Arial"/>
              <a:cs typeface="Arial"/>
              <a:sym typeface="Arial"/>
            </a:endParaRPr>
          </a:p>
          <a:p>
            <a:pPr marL="0" lvl="0" indent="0" algn="just" rtl="0">
              <a:lnSpc>
                <a:spcPct val="100000"/>
              </a:lnSpc>
              <a:spcBef>
                <a:spcPts val="1500"/>
              </a:spcBef>
              <a:spcAft>
                <a:spcPts val="0"/>
              </a:spcAft>
              <a:buNone/>
            </a:pPr>
            <a:r>
              <a:rPr lang="ro" sz="1400" b="1">
                <a:solidFill>
                  <a:srgbClr val="00FFFF"/>
                </a:solidFill>
                <a:latin typeface="Arial"/>
                <a:ea typeface="Arial"/>
                <a:cs typeface="Arial"/>
                <a:sym typeface="Arial"/>
              </a:rPr>
              <a:t>Proprietățile mediului fizic, tehnologiile actuale și legile fizicii joacă un rol în determinarea lățimii de bandă disponibile.</a:t>
            </a:r>
            <a:endParaRPr sz="1400" b="1">
              <a:solidFill>
                <a:srgbClr val="00FFFF"/>
              </a:solidFill>
              <a:latin typeface="Arial"/>
              <a:ea typeface="Arial"/>
              <a:cs typeface="Arial"/>
              <a:sym typeface="Arial"/>
            </a:endParaRPr>
          </a:p>
          <a:p>
            <a:pPr marL="0" lvl="0" indent="0" algn="just" rtl="0">
              <a:lnSpc>
                <a:spcPct val="100000"/>
              </a:lnSpc>
              <a:spcBef>
                <a:spcPts val="1500"/>
              </a:spcBef>
              <a:spcAft>
                <a:spcPts val="1600"/>
              </a:spcAft>
              <a:buNone/>
            </a:pPr>
            <a:endParaRPr sz="1500">
              <a:solidFill>
                <a:srgbClr val="FFFFF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1000"/>
                                        <p:tgtEl>
                                          <p:spTgt spid="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3"/>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lnSpc>
                <a:spcPct val="115000"/>
              </a:lnSpc>
              <a:spcBef>
                <a:spcPts val="1800"/>
              </a:spcBef>
              <a:spcAft>
                <a:spcPts val="0"/>
              </a:spcAft>
              <a:buNone/>
            </a:pPr>
            <a:r>
              <a:rPr lang="ro" sz="3200" b="1">
                <a:solidFill>
                  <a:srgbClr val="CC0000"/>
                </a:solidFill>
                <a:latin typeface="Calibri"/>
                <a:ea typeface="Calibri"/>
                <a:cs typeface="Calibri"/>
                <a:sym typeface="Calibri"/>
              </a:rPr>
              <a:t>Terminologia lățimii de bandă</a:t>
            </a:r>
            <a:endParaRPr sz="3200" b="1">
              <a:solidFill>
                <a:srgbClr val="CC0000"/>
              </a:solidFill>
              <a:latin typeface="Calibri"/>
              <a:ea typeface="Calibri"/>
              <a:cs typeface="Calibri"/>
              <a:sym typeface="Calibri"/>
            </a:endParaRPr>
          </a:p>
          <a:p>
            <a:pPr marL="0" lvl="0" indent="0" algn="l" rtl="0">
              <a:spcBef>
                <a:spcPts val="1200"/>
              </a:spcBef>
              <a:spcAft>
                <a:spcPts val="0"/>
              </a:spcAft>
              <a:buNone/>
            </a:pPr>
            <a:endParaRPr/>
          </a:p>
        </p:txBody>
      </p:sp>
      <p:sp>
        <p:nvSpPr>
          <p:cNvPr id="196" name="Google Shape;196;p23"/>
          <p:cNvSpPr txBox="1">
            <a:spLocks noGrp="1"/>
          </p:cNvSpPr>
          <p:nvPr>
            <p:ph type="body" idx="1"/>
          </p:nvPr>
        </p:nvSpPr>
        <p:spPr>
          <a:xfrm>
            <a:off x="294400" y="1307850"/>
            <a:ext cx="8451300" cy="3489300"/>
          </a:xfrm>
          <a:prstGeom prst="rect">
            <a:avLst/>
          </a:prstGeom>
        </p:spPr>
        <p:txBody>
          <a:bodyPr spcFirstLastPara="1" wrap="square" lIns="91425" tIns="91425" rIns="91425" bIns="91425" anchor="t" anchorCtr="0">
            <a:noAutofit/>
          </a:bodyPr>
          <a:lstStyle/>
          <a:p>
            <a:pPr marL="0" lvl="0" indent="0" algn="just" rtl="0">
              <a:lnSpc>
                <a:spcPct val="100000"/>
              </a:lnSpc>
              <a:spcBef>
                <a:spcPts val="500"/>
              </a:spcBef>
              <a:spcAft>
                <a:spcPts val="0"/>
              </a:spcAft>
              <a:buNone/>
            </a:pPr>
            <a:r>
              <a:rPr lang="ro" sz="1500">
                <a:solidFill>
                  <a:srgbClr val="FFFFFF"/>
                </a:solidFill>
                <a:latin typeface="Arial"/>
                <a:ea typeface="Arial"/>
                <a:cs typeface="Arial"/>
                <a:sym typeface="Arial"/>
              </a:rPr>
              <a:t>Termenii utilizați pentru a măsura calitatea lățimii de bandă includ:</a:t>
            </a:r>
            <a:endParaRPr sz="1500">
              <a:solidFill>
                <a:srgbClr val="FFFFFF"/>
              </a:solidFill>
              <a:latin typeface="Arial"/>
              <a:ea typeface="Arial"/>
              <a:cs typeface="Arial"/>
              <a:sym typeface="Arial"/>
            </a:endParaRPr>
          </a:p>
          <a:p>
            <a:pPr marL="0" lvl="0" indent="-228600" algn="just" rtl="0">
              <a:lnSpc>
                <a:spcPct val="100000"/>
              </a:lnSpc>
              <a:spcBef>
                <a:spcPts val="500"/>
              </a:spcBef>
              <a:spcAft>
                <a:spcPts val="0"/>
              </a:spcAft>
              <a:buNone/>
            </a:pPr>
            <a:r>
              <a:rPr lang="ro" sz="1500" b="1">
                <a:solidFill>
                  <a:srgbClr val="FFFFFF"/>
                </a:solidFill>
                <a:latin typeface="Arial"/>
                <a:ea typeface="Arial"/>
                <a:cs typeface="Arial"/>
                <a:sym typeface="Arial"/>
              </a:rPr>
              <a:t>    </a:t>
            </a:r>
            <a:r>
              <a:rPr lang="ro" sz="1500" b="1">
                <a:solidFill>
                  <a:srgbClr val="00FF00"/>
                </a:solidFill>
                <a:latin typeface="Arial"/>
                <a:ea typeface="Arial"/>
                <a:cs typeface="Arial"/>
                <a:sym typeface="Arial"/>
              </a:rPr>
              <a:t> Latență     Randament    Goodput    </a:t>
            </a:r>
            <a:endParaRPr sz="1500" b="1">
              <a:solidFill>
                <a:srgbClr val="00FF00"/>
              </a:solidFill>
              <a:latin typeface="Arial"/>
              <a:ea typeface="Arial"/>
              <a:cs typeface="Arial"/>
              <a:sym typeface="Arial"/>
            </a:endParaRPr>
          </a:p>
          <a:p>
            <a:pPr marL="0" lvl="0" indent="-228600" algn="just" rtl="0">
              <a:lnSpc>
                <a:spcPct val="100000"/>
              </a:lnSpc>
              <a:spcBef>
                <a:spcPts val="500"/>
              </a:spcBef>
              <a:spcAft>
                <a:spcPts val="0"/>
              </a:spcAft>
              <a:buNone/>
            </a:pPr>
            <a:r>
              <a:rPr lang="ro" sz="1500" b="1">
                <a:solidFill>
                  <a:srgbClr val="00FF00"/>
                </a:solidFill>
                <a:latin typeface="Arial"/>
                <a:ea typeface="Arial"/>
                <a:cs typeface="Arial"/>
                <a:sym typeface="Arial"/>
              </a:rPr>
              <a:t>  Latența</a:t>
            </a:r>
            <a:r>
              <a:rPr lang="ro" sz="1500">
                <a:solidFill>
                  <a:srgbClr val="FFFFFF"/>
                </a:solidFill>
                <a:latin typeface="Arial"/>
                <a:ea typeface="Arial"/>
                <a:cs typeface="Arial"/>
                <a:sym typeface="Arial"/>
              </a:rPr>
              <a:t> se referă la cantitatea de timp, inclusiv întârzierile, pentru ca datele să călătorească dintr-un punct dat în altul.</a:t>
            </a:r>
            <a:endParaRPr sz="1500" b="1">
              <a:solidFill>
                <a:srgbClr val="FFFFFF"/>
              </a:solidFill>
              <a:latin typeface="Arial"/>
              <a:ea typeface="Arial"/>
              <a:cs typeface="Arial"/>
              <a:sym typeface="Arial"/>
            </a:endParaRPr>
          </a:p>
          <a:p>
            <a:pPr marL="0" lvl="0" indent="0" algn="just" rtl="0">
              <a:lnSpc>
                <a:spcPct val="100000"/>
              </a:lnSpc>
              <a:spcBef>
                <a:spcPts val="500"/>
              </a:spcBef>
              <a:spcAft>
                <a:spcPts val="0"/>
              </a:spcAft>
              <a:buNone/>
            </a:pPr>
            <a:r>
              <a:rPr lang="ro" sz="1500">
                <a:solidFill>
                  <a:srgbClr val="00FF00"/>
                </a:solidFill>
                <a:latin typeface="Arial"/>
                <a:ea typeface="Arial"/>
                <a:cs typeface="Arial"/>
                <a:sym typeface="Arial"/>
              </a:rPr>
              <a:t> </a:t>
            </a:r>
            <a:r>
              <a:rPr lang="ro" sz="1500" b="1">
                <a:solidFill>
                  <a:srgbClr val="00FF00"/>
                </a:solidFill>
                <a:latin typeface="Arial"/>
                <a:ea typeface="Arial"/>
                <a:cs typeface="Arial"/>
                <a:sym typeface="Arial"/>
              </a:rPr>
              <a:t>Randamentul </a:t>
            </a:r>
            <a:r>
              <a:rPr lang="ro" sz="1500">
                <a:solidFill>
                  <a:srgbClr val="FFFFFF"/>
                </a:solidFill>
                <a:latin typeface="Arial"/>
                <a:ea typeface="Arial"/>
                <a:cs typeface="Arial"/>
                <a:sym typeface="Arial"/>
              </a:rPr>
              <a:t>precizează că capacitatea de transfer este măsura transferului de biți pe suport media pe o anumită perioadă de timp.</a:t>
            </a:r>
            <a:endParaRPr sz="1500">
              <a:solidFill>
                <a:srgbClr val="FFFFFF"/>
              </a:solidFill>
              <a:latin typeface="Arial"/>
              <a:ea typeface="Arial"/>
              <a:cs typeface="Arial"/>
              <a:sym typeface="Arial"/>
            </a:endParaRPr>
          </a:p>
          <a:p>
            <a:pPr marL="0" lvl="0" indent="0" algn="just" rtl="0">
              <a:lnSpc>
                <a:spcPct val="100000"/>
              </a:lnSpc>
              <a:spcBef>
                <a:spcPts val="500"/>
              </a:spcBef>
              <a:spcAft>
                <a:spcPts val="0"/>
              </a:spcAft>
              <a:buNone/>
            </a:pPr>
            <a:r>
              <a:rPr lang="ro" sz="1500">
                <a:solidFill>
                  <a:srgbClr val="FFFFFF"/>
                </a:solidFill>
                <a:latin typeface="Arial"/>
                <a:ea typeface="Arial"/>
                <a:cs typeface="Arial"/>
                <a:sym typeface="Arial"/>
              </a:rPr>
              <a:t>Datorită mai multor factori, debitul nu se potrivește de obicei cu lățimea de bandă specificată în implementările stratului fizic. Debitul este de obicei mai mic decât lățimea de bandă. </a:t>
            </a:r>
            <a:endParaRPr sz="1500">
              <a:solidFill>
                <a:srgbClr val="FFFFFF"/>
              </a:solidFill>
              <a:latin typeface="Arial"/>
              <a:ea typeface="Arial"/>
              <a:cs typeface="Arial"/>
              <a:sym typeface="Arial"/>
            </a:endParaRPr>
          </a:p>
          <a:p>
            <a:pPr marL="0" lvl="0" indent="0" algn="just" rtl="0">
              <a:lnSpc>
                <a:spcPct val="100000"/>
              </a:lnSpc>
              <a:spcBef>
                <a:spcPts val="500"/>
              </a:spcBef>
              <a:spcAft>
                <a:spcPts val="500"/>
              </a:spcAft>
              <a:buNone/>
            </a:pPr>
            <a:r>
              <a:rPr lang="ro" sz="1500">
                <a:solidFill>
                  <a:srgbClr val="FFFFFF"/>
                </a:solidFill>
                <a:latin typeface="Arial"/>
                <a:ea typeface="Arial"/>
                <a:cs typeface="Arial"/>
                <a:sym typeface="Arial"/>
              </a:rPr>
              <a:t> </a:t>
            </a:r>
            <a:r>
              <a:rPr lang="ro" sz="1500" b="1">
                <a:solidFill>
                  <a:srgbClr val="00FF00"/>
                </a:solidFill>
                <a:latin typeface="Arial"/>
                <a:ea typeface="Arial"/>
                <a:cs typeface="Arial"/>
                <a:sym typeface="Arial"/>
              </a:rPr>
              <a:t>Goodput</a:t>
            </a:r>
            <a:r>
              <a:rPr lang="ro" sz="1500">
                <a:solidFill>
                  <a:srgbClr val="FFFFFF"/>
                </a:solidFill>
                <a:latin typeface="Arial"/>
                <a:ea typeface="Arial"/>
                <a:cs typeface="Arial"/>
                <a:sym typeface="Arial"/>
              </a:rPr>
              <a:t> este măsura datelor utilizabile transferate într-o anumită perioadă de timp.  Goodput este întotdeauna mai mic decât randamentul, care este în general mai mic decât lățimea de bandă.</a:t>
            </a:r>
            <a:endParaRPr sz="1500">
              <a:solidFill>
                <a:srgbClr val="FFFFF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10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4"/>
          <p:cNvSpPr txBox="1">
            <a:spLocks noGrp="1"/>
          </p:cNvSpPr>
          <p:nvPr>
            <p:ph type="body" idx="1"/>
          </p:nvPr>
        </p:nvSpPr>
        <p:spPr>
          <a:xfrm>
            <a:off x="1681525" y="4061400"/>
            <a:ext cx="7038900" cy="1082100"/>
          </a:xfrm>
          <a:prstGeom prst="rect">
            <a:avLst/>
          </a:prstGeom>
        </p:spPr>
        <p:txBody>
          <a:bodyPr spcFirstLastPara="1" wrap="square" lIns="91425" tIns="91425" rIns="91425" bIns="91425" anchor="t" anchorCtr="0">
            <a:noAutofit/>
          </a:bodyPr>
          <a:lstStyle/>
          <a:p>
            <a:pPr marL="0" lvl="0" indent="0" algn="just" rtl="0">
              <a:lnSpc>
                <a:spcPct val="100000"/>
              </a:lnSpc>
              <a:spcBef>
                <a:spcPts val="1500"/>
              </a:spcBef>
              <a:spcAft>
                <a:spcPts val="0"/>
              </a:spcAft>
              <a:buNone/>
            </a:pPr>
            <a:r>
              <a:rPr lang="ro" sz="1500" b="1">
                <a:solidFill>
                  <a:srgbClr val="FFFF00"/>
                </a:solidFill>
                <a:latin typeface="Arial"/>
                <a:ea typeface="Arial"/>
                <a:cs typeface="Arial"/>
                <a:sym typeface="Arial"/>
              </a:rPr>
              <a:t>Figura dată prezintă rezultatele eșantionului dintr-un test de viteză.</a:t>
            </a:r>
            <a:endParaRPr sz="1500" b="1">
              <a:solidFill>
                <a:srgbClr val="FFFF00"/>
              </a:solidFill>
              <a:latin typeface="Arial"/>
              <a:ea typeface="Arial"/>
              <a:cs typeface="Arial"/>
              <a:sym typeface="Arial"/>
            </a:endParaRPr>
          </a:p>
          <a:p>
            <a:pPr marL="0" lvl="0" indent="0" algn="l" rtl="0">
              <a:spcBef>
                <a:spcPts val="1500"/>
              </a:spcBef>
              <a:spcAft>
                <a:spcPts val="1600"/>
              </a:spcAft>
              <a:buNone/>
            </a:pPr>
            <a:endParaRPr/>
          </a:p>
        </p:txBody>
      </p:sp>
      <p:pic>
        <p:nvPicPr>
          <p:cNvPr id="202" name="Google Shape;202;p24"/>
          <p:cNvPicPr preferRelativeResize="0"/>
          <p:nvPr/>
        </p:nvPicPr>
        <p:blipFill>
          <a:blip r:embed="rId3">
            <a:alphaModFix/>
          </a:blip>
          <a:stretch>
            <a:fillRect/>
          </a:stretch>
        </p:blipFill>
        <p:spPr>
          <a:xfrm>
            <a:off x="1849900" y="284875"/>
            <a:ext cx="5934075" cy="35623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1000"/>
                                        <p:tgtEl>
                                          <p:spTgt spid="202"/>
                                        </p:tgtEl>
                                      </p:cBhvr>
                                    </p:animEffect>
                                  </p:childTnLst>
                                </p:cTn>
                              </p:par>
                              <p:par>
                                <p:cTn id="8" presetID="10" presetClass="entr" presetSubtype="0" fill="hold" nodeType="withEffect">
                                  <p:stCondLst>
                                    <p:cond delay="0"/>
                                  </p:stCondLst>
                                  <p:childTnLst>
                                    <p:set>
                                      <p:cBhvr>
                                        <p:cTn id="9" dur="1" fill="hold">
                                          <p:stCondLst>
                                            <p:cond delay="0"/>
                                          </p:stCondLst>
                                        </p:cTn>
                                        <p:tgtEl>
                                          <p:spTgt spid="201"/>
                                        </p:tgtEl>
                                        <p:attrNameLst>
                                          <p:attrName>style.visibility</p:attrName>
                                        </p:attrNameLst>
                                      </p:cBhvr>
                                      <p:to>
                                        <p:strVal val="visible"/>
                                      </p:to>
                                    </p:set>
                                    <p:animEffect transition="in" filter="fade">
                                      <p:cBhvr>
                                        <p:cTn id="10"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5"/>
          <p:cNvSpPr txBox="1">
            <a:spLocks noGrp="1"/>
          </p:cNvSpPr>
          <p:nvPr>
            <p:ph type="title"/>
          </p:nvPr>
        </p:nvSpPr>
        <p:spPr>
          <a:xfrm>
            <a:off x="1297500" y="124250"/>
            <a:ext cx="7038900" cy="914100"/>
          </a:xfrm>
          <a:prstGeom prst="rect">
            <a:avLst/>
          </a:prstGeom>
        </p:spPr>
        <p:txBody>
          <a:bodyPr spcFirstLastPara="1" wrap="square" lIns="91425" tIns="91425" rIns="91425" bIns="91425" anchor="t" anchorCtr="0">
            <a:noAutofit/>
          </a:bodyPr>
          <a:lstStyle/>
          <a:p>
            <a:pPr marL="0" marR="38100" lvl="0" indent="0" algn="l" rtl="0">
              <a:lnSpc>
                <a:spcPct val="128571"/>
              </a:lnSpc>
              <a:spcBef>
                <a:spcPts val="0"/>
              </a:spcBef>
              <a:spcAft>
                <a:spcPts val="0"/>
              </a:spcAft>
              <a:buNone/>
            </a:pPr>
            <a:r>
              <a:rPr lang="ro" sz="3100" b="1">
                <a:solidFill>
                  <a:srgbClr val="FF0000"/>
                </a:solidFill>
                <a:latin typeface="Arial"/>
                <a:ea typeface="Arial"/>
                <a:cs typeface="Arial"/>
                <a:sym typeface="Arial"/>
              </a:rPr>
              <a:t>Proprietățile mediului wireless</a:t>
            </a:r>
            <a:endParaRPr sz="3100" b="1">
              <a:solidFill>
                <a:srgbClr val="FF0000"/>
              </a:solidFill>
              <a:latin typeface="Arial"/>
              <a:ea typeface="Arial"/>
              <a:cs typeface="Arial"/>
              <a:sym typeface="Arial"/>
            </a:endParaRPr>
          </a:p>
          <a:p>
            <a:pPr marL="0" marR="38100" lvl="0" indent="0" algn="l" rtl="0">
              <a:lnSpc>
                <a:spcPct val="128571"/>
              </a:lnSpc>
              <a:spcBef>
                <a:spcPts val="0"/>
              </a:spcBef>
              <a:spcAft>
                <a:spcPts val="0"/>
              </a:spcAft>
              <a:buNone/>
            </a:pPr>
            <a:endParaRPr sz="2100">
              <a:solidFill>
                <a:srgbClr val="222222"/>
              </a:solidFill>
              <a:highlight>
                <a:srgbClr val="F8F9FA"/>
              </a:highlight>
              <a:latin typeface="Arial"/>
              <a:ea typeface="Arial"/>
              <a:cs typeface="Arial"/>
              <a:sym typeface="Arial"/>
            </a:endParaRPr>
          </a:p>
          <a:p>
            <a:pPr marL="0" lvl="0" indent="0" algn="l" rtl="0">
              <a:spcBef>
                <a:spcPts val="0"/>
              </a:spcBef>
              <a:spcAft>
                <a:spcPts val="0"/>
              </a:spcAft>
              <a:buNone/>
            </a:pPr>
            <a:endParaRPr/>
          </a:p>
        </p:txBody>
      </p:sp>
      <p:sp>
        <p:nvSpPr>
          <p:cNvPr id="208" name="Google Shape;208;p25"/>
          <p:cNvSpPr txBox="1">
            <a:spLocks noGrp="1"/>
          </p:cNvSpPr>
          <p:nvPr>
            <p:ph type="body" idx="1"/>
          </p:nvPr>
        </p:nvSpPr>
        <p:spPr>
          <a:xfrm>
            <a:off x="898400" y="816425"/>
            <a:ext cx="8185800" cy="4443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ro" b="1">
                <a:solidFill>
                  <a:srgbClr val="FFFF00"/>
                </a:solidFill>
                <a:latin typeface="Arial"/>
                <a:ea typeface="Arial"/>
                <a:cs typeface="Arial"/>
                <a:sym typeface="Arial"/>
              </a:rPr>
              <a:t>Mediile fără fir transportă</a:t>
            </a:r>
            <a:r>
              <a:rPr lang="ro">
                <a:solidFill>
                  <a:srgbClr val="FFFFFF"/>
                </a:solidFill>
                <a:latin typeface="Arial"/>
                <a:ea typeface="Arial"/>
                <a:cs typeface="Arial"/>
                <a:sym typeface="Arial"/>
              </a:rPr>
              <a:t> semnale electromagnetice care reprezintă cifrele binare ale comunicațiilor de date folosind frecvențe radio sau cu microunde.</a:t>
            </a:r>
            <a:endParaRPr>
              <a:solidFill>
                <a:srgbClr val="FFFFFF"/>
              </a:solidFill>
              <a:latin typeface="Arial"/>
              <a:ea typeface="Arial"/>
              <a:cs typeface="Arial"/>
              <a:sym typeface="Arial"/>
            </a:endParaRPr>
          </a:p>
          <a:p>
            <a:pPr marL="0" marR="38100" lvl="0" indent="0" algn="just" rtl="0">
              <a:lnSpc>
                <a:spcPct val="128571"/>
              </a:lnSpc>
              <a:spcBef>
                <a:spcPts val="1600"/>
              </a:spcBef>
              <a:spcAft>
                <a:spcPts val="0"/>
              </a:spcAft>
              <a:buNone/>
            </a:pPr>
            <a:r>
              <a:rPr lang="ro">
                <a:solidFill>
                  <a:srgbClr val="FFFFFF"/>
                </a:solidFill>
                <a:latin typeface="Arial"/>
                <a:ea typeface="Arial"/>
                <a:cs typeface="Arial"/>
                <a:sym typeface="Arial"/>
              </a:rPr>
              <a:t>Acestea sunt câteva dintre limitările wireless:</a:t>
            </a:r>
            <a:endParaRPr>
              <a:solidFill>
                <a:srgbClr val="FFFFFF"/>
              </a:solidFill>
              <a:latin typeface="Arial"/>
              <a:ea typeface="Arial"/>
              <a:cs typeface="Arial"/>
              <a:sym typeface="Arial"/>
            </a:endParaRPr>
          </a:p>
          <a:p>
            <a:pPr marL="0" marR="38100" lvl="0" indent="0" algn="just" rtl="0">
              <a:lnSpc>
                <a:spcPct val="128571"/>
              </a:lnSpc>
              <a:spcBef>
                <a:spcPts val="0"/>
              </a:spcBef>
              <a:spcAft>
                <a:spcPts val="0"/>
              </a:spcAft>
              <a:buNone/>
            </a:pPr>
            <a:r>
              <a:rPr lang="ro" b="1">
                <a:solidFill>
                  <a:srgbClr val="00FF00"/>
                </a:solidFill>
                <a:latin typeface="Arial"/>
                <a:ea typeface="Arial"/>
                <a:cs typeface="Arial"/>
                <a:sym typeface="Arial"/>
              </a:rPr>
              <a:t>Zona de acoperire</a:t>
            </a:r>
            <a:r>
              <a:rPr lang="ro">
                <a:solidFill>
                  <a:srgbClr val="FFFFFF"/>
                </a:solidFill>
                <a:latin typeface="Arial"/>
                <a:ea typeface="Arial"/>
                <a:cs typeface="Arial"/>
                <a:sym typeface="Arial"/>
              </a:rPr>
              <a:t> - Tehnologiile de comunicații de date fără fir funcționează bine în medii deschise. Cu toate acestea, anumite materiale de construcție utilizate în clădiri și structuri, precum și terenul local, vor limita acoperirea efectivă.</a:t>
            </a:r>
            <a:endParaRPr>
              <a:solidFill>
                <a:srgbClr val="FFFFFF"/>
              </a:solidFill>
              <a:latin typeface="Arial"/>
              <a:ea typeface="Arial"/>
              <a:cs typeface="Arial"/>
              <a:sym typeface="Arial"/>
            </a:endParaRPr>
          </a:p>
          <a:p>
            <a:pPr marL="0" marR="38100" lvl="0" indent="0" algn="just" rtl="0">
              <a:lnSpc>
                <a:spcPct val="128571"/>
              </a:lnSpc>
              <a:spcBef>
                <a:spcPts val="0"/>
              </a:spcBef>
              <a:spcAft>
                <a:spcPts val="0"/>
              </a:spcAft>
              <a:buNone/>
            </a:pPr>
            <a:r>
              <a:rPr lang="ro" b="1">
                <a:solidFill>
                  <a:srgbClr val="00FF00"/>
                </a:solidFill>
                <a:latin typeface="Arial"/>
                <a:ea typeface="Arial"/>
                <a:cs typeface="Arial"/>
                <a:sym typeface="Arial"/>
              </a:rPr>
              <a:t>Interferențe</a:t>
            </a:r>
            <a:r>
              <a:rPr lang="ro">
                <a:solidFill>
                  <a:srgbClr val="FFFFFF"/>
                </a:solidFill>
                <a:latin typeface="Arial"/>
                <a:ea typeface="Arial"/>
                <a:cs typeface="Arial"/>
                <a:sym typeface="Arial"/>
              </a:rPr>
              <a:t> - Wireless este susceptibil la interferențe și poate fi perturbat de dispozitive obișnuite precum telefoanele fără fir de uz casnic, unele tipuri de lumini fluorescente, cuptoare cu microunde și alte comunicații fără fir.</a:t>
            </a:r>
            <a:endParaRPr>
              <a:solidFill>
                <a:srgbClr val="FFFFFF"/>
              </a:solidFill>
              <a:latin typeface="Arial"/>
              <a:ea typeface="Arial"/>
              <a:cs typeface="Arial"/>
              <a:sym typeface="Arial"/>
            </a:endParaRPr>
          </a:p>
          <a:p>
            <a:pPr marL="0" marR="38100" lvl="0" indent="0" algn="just" rtl="0">
              <a:lnSpc>
                <a:spcPct val="128571"/>
              </a:lnSpc>
              <a:spcBef>
                <a:spcPts val="0"/>
              </a:spcBef>
              <a:spcAft>
                <a:spcPts val="0"/>
              </a:spcAft>
              <a:buNone/>
            </a:pPr>
            <a:r>
              <a:rPr lang="ro" b="1">
                <a:solidFill>
                  <a:srgbClr val="00FF00"/>
                </a:solidFill>
                <a:latin typeface="Arial"/>
                <a:ea typeface="Arial"/>
                <a:cs typeface="Arial"/>
                <a:sym typeface="Arial"/>
              </a:rPr>
              <a:t>Securitate </a:t>
            </a:r>
            <a:r>
              <a:rPr lang="ro">
                <a:solidFill>
                  <a:srgbClr val="FFFFFF"/>
                </a:solidFill>
                <a:latin typeface="Arial"/>
                <a:ea typeface="Arial"/>
                <a:cs typeface="Arial"/>
                <a:sym typeface="Arial"/>
              </a:rPr>
              <a:t>- Acoperirea comunicațiilor fără fir nu necesită acces la un fir fizic de suporturi media. Prin urmare, dispozitivele și utilizatorii, neautorizați pentru accesul la rețea, pot avea acces la transmisie. Securitatea rețelei este o componentă majoră a administrării rețelei wireless.</a:t>
            </a:r>
            <a:endParaRPr>
              <a:solidFill>
                <a:srgbClr val="FFFFFF"/>
              </a:solidFill>
              <a:latin typeface="Arial"/>
              <a:ea typeface="Arial"/>
              <a:cs typeface="Arial"/>
              <a:sym typeface="Arial"/>
            </a:endParaRPr>
          </a:p>
          <a:p>
            <a:pPr marL="0" marR="38100" lvl="0" indent="0" algn="just" rtl="0">
              <a:lnSpc>
                <a:spcPct val="128571"/>
              </a:lnSpc>
              <a:spcBef>
                <a:spcPts val="0"/>
              </a:spcBef>
              <a:spcAft>
                <a:spcPts val="0"/>
              </a:spcAft>
              <a:buNone/>
            </a:pPr>
            <a:r>
              <a:rPr lang="ro" b="1">
                <a:solidFill>
                  <a:srgbClr val="00FF00"/>
                </a:solidFill>
                <a:latin typeface="Arial"/>
                <a:ea typeface="Arial"/>
                <a:cs typeface="Arial"/>
                <a:sym typeface="Arial"/>
              </a:rPr>
              <a:t>Mediu partajat</a:t>
            </a:r>
            <a:r>
              <a:rPr lang="ro">
                <a:solidFill>
                  <a:srgbClr val="FFFFFF"/>
                </a:solidFill>
                <a:latin typeface="Arial"/>
                <a:ea typeface="Arial"/>
                <a:cs typeface="Arial"/>
                <a:sym typeface="Arial"/>
              </a:rPr>
              <a:t> - WLAN-urile funcționează în semi-duplex, ceea ce înseamnă că un singur dispozitiv poate trimite sau primi simultan. Mediul fără fir este partajat între toți utilizatorii fără fir. Mulți utilizatori care accesează WLAN simultan au ca rezultat o lățime de bandă redusă pentru fiecare utilizator.</a:t>
            </a:r>
            <a:endParaRPr>
              <a:solidFill>
                <a:srgbClr val="FFFFFF"/>
              </a:solidFill>
              <a:latin typeface="Arial"/>
              <a:ea typeface="Arial"/>
              <a:cs typeface="Arial"/>
              <a:sym typeface="Arial"/>
            </a:endParaRPr>
          </a:p>
          <a:p>
            <a:pPr marL="0" marR="38100" lvl="0" indent="0" algn="just" rtl="0">
              <a:lnSpc>
                <a:spcPct val="128571"/>
              </a:lnSpc>
              <a:spcBef>
                <a:spcPts val="0"/>
              </a:spcBef>
              <a:spcAft>
                <a:spcPts val="0"/>
              </a:spcAft>
              <a:buNone/>
            </a:pPr>
            <a:endParaRPr>
              <a:solidFill>
                <a:srgbClr val="222222"/>
              </a:solidFill>
              <a:highlight>
                <a:srgbClr val="F8F9FA"/>
              </a:highlight>
              <a:latin typeface="Arial"/>
              <a:ea typeface="Arial"/>
              <a:cs typeface="Arial"/>
              <a:sym typeface="Arial"/>
            </a:endParaRPr>
          </a:p>
          <a:p>
            <a:pPr marL="0" lvl="0" indent="0" algn="just" rtl="0">
              <a:spcBef>
                <a:spcPts val="0"/>
              </a:spcBef>
              <a:spcAft>
                <a:spcPts val="0"/>
              </a:spcAft>
              <a:buNone/>
            </a:pPr>
            <a:endParaRPr>
              <a:solidFill>
                <a:srgbClr val="222222"/>
              </a:solidFill>
              <a:highlight>
                <a:srgbClr val="F8F9FA"/>
              </a:highlight>
              <a:latin typeface="Arial"/>
              <a:ea typeface="Arial"/>
              <a:cs typeface="Arial"/>
              <a:sym typeface="Arial"/>
            </a:endParaRPr>
          </a:p>
          <a:p>
            <a:pPr marL="0" marR="38100" lvl="0" indent="0" algn="just" rtl="0">
              <a:lnSpc>
                <a:spcPct val="128571"/>
              </a:lnSpc>
              <a:spcBef>
                <a:spcPts val="1600"/>
              </a:spcBef>
              <a:spcAft>
                <a:spcPts val="0"/>
              </a:spcAft>
              <a:buNone/>
            </a:pPr>
            <a:endParaRPr>
              <a:solidFill>
                <a:srgbClr val="222222"/>
              </a:solidFill>
              <a:highlight>
                <a:srgbClr val="F8F9FA"/>
              </a:highlight>
              <a:latin typeface="Arial"/>
              <a:ea typeface="Arial"/>
              <a:cs typeface="Arial"/>
              <a:sym typeface="Arial"/>
            </a:endParaRPr>
          </a:p>
          <a:p>
            <a:pPr marL="0" lvl="0" indent="0" algn="just" rtl="0">
              <a:spcBef>
                <a:spcPts val="0"/>
              </a:spcBef>
              <a:spcAft>
                <a:spcPts val="0"/>
              </a:spcAft>
              <a:buNone/>
            </a:pPr>
            <a:endParaRPr>
              <a:solidFill>
                <a:srgbClr val="000000"/>
              </a:solidFill>
              <a:latin typeface="Arial"/>
              <a:ea typeface="Arial"/>
              <a:cs typeface="Arial"/>
              <a:sym typeface="Arial"/>
            </a:endParaRPr>
          </a:p>
          <a:p>
            <a:pPr marL="0" lvl="0" indent="0" algn="just" rtl="0">
              <a:spcBef>
                <a:spcPts val="0"/>
              </a:spcBef>
              <a:spcAft>
                <a:spcPts val="1600"/>
              </a:spcAft>
              <a:buNone/>
            </a:pPr>
            <a:endParaRPr>
              <a:latin typeface="Arial"/>
              <a:ea typeface="Arial"/>
              <a:cs typeface="Arial"/>
              <a:sym typeface="Arial"/>
            </a:endParaRPr>
          </a:p>
        </p:txBody>
      </p:sp>
      <p:sp>
        <p:nvSpPr>
          <p:cNvPr id="209" name="Google Shape;209;p25"/>
          <p:cNvSpPr txBox="1"/>
          <p:nvPr/>
        </p:nvSpPr>
        <p:spPr>
          <a:xfrm>
            <a:off x="86250" y="511125"/>
            <a:ext cx="713100" cy="60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o">
                <a:solidFill>
                  <a:srgbClr val="FFFFFF"/>
                </a:solidFill>
                <a:latin typeface="Lato"/>
                <a:ea typeface="Lato"/>
                <a:cs typeface="Lato"/>
                <a:sym typeface="Lato"/>
              </a:rPr>
              <a:t>4.6. sv</a:t>
            </a:r>
            <a:endParaRPr>
              <a:solidFill>
                <a:srgbClr val="FFFFFF"/>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10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6"/>
          <p:cNvSpPr txBox="1">
            <a:spLocks noGrp="1"/>
          </p:cNvSpPr>
          <p:nvPr>
            <p:ph type="title"/>
          </p:nvPr>
        </p:nvSpPr>
        <p:spPr>
          <a:xfrm>
            <a:off x="1297500" y="393750"/>
            <a:ext cx="7038900" cy="620400"/>
          </a:xfrm>
          <a:prstGeom prst="rect">
            <a:avLst/>
          </a:prstGeom>
        </p:spPr>
        <p:txBody>
          <a:bodyPr spcFirstLastPara="1" wrap="square" lIns="91425" tIns="91425" rIns="91425" bIns="91425" anchor="t" anchorCtr="0">
            <a:noAutofit/>
          </a:bodyPr>
          <a:lstStyle/>
          <a:p>
            <a:pPr marL="0" marR="38100" lvl="0" indent="0" algn="l" rtl="0">
              <a:lnSpc>
                <a:spcPct val="128571"/>
              </a:lnSpc>
              <a:spcBef>
                <a:spcPts val="0"/>
              </a:spcBef>
              <a:spcAft>
                <a:spcPts val="0"/>
              </a:spcAft>
              <a:buNone/>
            </a:pPr>
            <a:r>
              <a:rPr lang="ro" sz="3100" b="1">
                <a:solidFill>
                  <a:srgbClr val="FF0000"/>
                </a:solidFill>
                <a:latin typeface="Arial"/>
                <a:ea typeface="Arial"/>
                <a:cs typeface="Arial"/>
                <a:sym typeface="Arial"/>
              </a:rPr>
              <a:t>Tipuri de suport wireless</a:t>
            </a:r>
            <a:endParaRPr sz="3100" b="1">
              <a:solidFill>
                <a:srgbClr val="FF0000"/>
              </a:solidFill>
              <a:latin typeface="Arial"/>
              <a:ea typeface="Arial"/>
              <a:cs typeface="Arial"/>
              <a:sym typeface="Arial"/>
            </a:endParaRPr>
          </a:p>
          <a:p>
            <a:pPr marL="0" lvl="0" indent="0" algn="l" rtl="0">
              <a:spcBef>
                <a:spcPts val="0"/>
              </a:spcBef>
              <a:spcAft>
                <a:spcPts val="0"/>
              </a:spcAft>
              <a:buNone/>
            </a:pPr>
            <a:endParaRPr/>
          </a:p>
        </p:txBody>
      </p:sp>
      <p:sp>
        <p:nvSpPr>
          <p:cNvPr id="215" name="Google Shape;215;p26"/>
          <p:cNvSpPr txBox="1">
            <a:spLocks noGrp="1"/>
          </p:cNvSpPr>
          <p:nvPr>
            <p:ph type="body" idx="1"/>
          </p:nvPr>
        </p:nvSpPr>
        <p:spPr>
          <a:xfrm>
            <a:off x="1297500" y="1147025"/>
            <a:ext cx="7038900" cy="295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o" sz="1400">
                <a:solidFill>
                  <a:srgbClr val="FFFF00"/>
                </a:solidFill>
                <a:latin typeface="Arial"/>
                <a:ea typeface="Arial"/>
                <a:cs typeface="Arial"/>
                <a:sym typeface="Arial"/>
              </a:rPr>
              <a:t>Standardele IEEE</a:t>
            </a:r>
            <a:r>
              <a:rPr lang="ro" sz="1400">
                <a:solidFill>
                  <a:srgbClr val="FFFFFF"/>
                </a:solidFill>
                <a:latin typeface="Arial"/>
                <a:ea typeface="Arial"/>
                <a:cs typeface="Arial"/>
                <a:sym typeface="Arial"/>
              </a:rPr>
              <a:t> și industria telecomunicațiilor pentru comunicațiile de date fără fir acoperă atât straturile de legătură de date, cât și straturile fizice. În fiecare dintre aceste standarde, specificațiile stratului fizic sunt aplicate zonelor care includ următoarele:</a:t>
            </a:r>
            <a:endParaRPr sz="1400">
              <a:solidFill>
                <a:srgbClr val="FFFFFF"/>
              </a:solidFill>
              <a:latin typeface="Arial"/>
              <a:ea typeface="Arial"/>
              <a:cs typeface="Arial"/>
              <a:sym typeface="Arial"/>
            </a:endParaRPr>
          </a:p>
          <a:p>
            <a:pPr marL="0" lvl="0" indent="0" algn="l" rtl="0">
              <a:spcBef>
                <a:spcPts val="1600"/>
              </a:spcBef>
              <a:spcAft>
                <a:spcPts val="0"/>
              </a:spcAft>
              <a:buNone/>
            </a:pPr>
            <a:r>
              <a:rPr lang="ro" sz="1400">
                <a:solidFill>
                  <a:srgbClr val="00FF00"/>
                </a:solidFill>
                <a:latin typeface="Arial"/>
                <a:ea typeface="Arial"/>
                <a:cs typeface="Arial"/>
                <a:sym typeface="Arial"/>
              </a:rPr>
              <a:t>Codificarea datelor pentru semnal radio</a:t>
            </a:r>
            <a:endParaRPr sz="1400">
              <a:solidFill>
                <a:srgbClr val="00FF00"/>
              </a:solidFill>
              <a:latin typeface="Arial"/>
              <a:ea typeface="Arial"/>
              <a:cs typeface="Arial"/>
              <a:sym typeface="Arial"/>
            </a:endParaRPr>
          </a:p>
          <a:p>
            <a:pPr marL="0" lvl="0" indent="0" algn="l" rtl="0">
              <a:spcBef>
                <a:spcPts val="1600"/>
              </a:spcBef>
              <a:spcAft>
                <a:spcPts val="0"/>
              </a:spcAft>
              <a:buNone/>
            </a:pPr>
            <a:r>
              <a:rPr lang="ro" sz="1400">
                <a:solidFill>
                  <a:srgbClr val="00FF00"/>
                </a:solidFill>
                <a:latin typeface="Arial"/>
                <a:ea typeface="Arial"/>
                <a:cs typeface="Arial"/>
                <a:sym typeface="Arial"/>
              </a:rPr>
              <a:t>Frecvența și puterea transmisiei</a:t>
            </a:r>
            <a:endParaRPr sz="1400">
              <a:solidFill>
                <a:srgbClr val="00FF00"/>
              </a:solidFill>
              <a:latin typeface="Arial"/>
              <a:ea typeface="Arial"/>
              <a:cs typeface="Arial"/>
              <a:sym typeface="Arial"/>
            </a:endParaRPr>
          </a:p>
          <a:p>
            <a:pPr marL="0" lvl="0" indent="0" algn="l" rtl="0">
              <a:spcBef>
                <a:spcPts val="1600"/>
              </a:spcBef>
              <a:spcAft>
                <a:spcPts val="0"/>
              </a:spcAft>
              <a:buNone/>
            </a:pPr>
            <a:r>
              <a:rPr lang="ro" sz="1400">
                <a:solidFill>
                  <a:srgbClr val="00FF00"/>
                </a:solidFill>
                <a:latin typeface="Arial"/>
                <a:ea typeface="Arial"/>
                <a:cs typeface="Arial"/>
                <a:sym typeface="Arial"/>
              </a:rPr>
              <a:t>Cerințe de recepție și decodificare a semnalului</a:t>
            </a:r>
            <a:endParaRPr sz="1400">
              <a:solidFill>
                <a:srgbClr val="00FF00"/>
              </a:solidFill>
              <a:latin typeface="Arial"/>
              <a:ea typeface="Arial"/>
              <a:cs typeface="Arial"/>
              <a:sym typeface="Arial"/>
            </a:endParaRPr>
          </a:p>
          <a:p>
            <a:pPr marL="0" lvl="0" indent="0" algn="l" rtl="0">
              <a:spcBef>
                <a:spcPts val="1600"/>
              </a:spcBef>
              <a:spcAft>
                <a:spcPts val="0"/>
              </a:spcAft>
              <a:buNone/>
            </a:pPr>
            <a:r>
              <a:rPr lang="ro" sz="1400">
                <a:solidFill>
                  <a:srgbClr val="00FF00"/>
                </a:solidFill>
                <a:latin typeface="Arial"/>
                <a:ea typeface="Arial"/>
                <a:cs typeface="Arial"/>
                <a:sym typeface="Arial"/>
              </a:rPr>
              <a:t>Proiectarea și construcția antenei</a:t>
            </a:r>
            <a:endParaRPr sz="1400">
              <a:solidFill>
                <a:srgbClr val="00FF00"/>
              </a:solidFill>
              <a:latin typeface="Arial"/>
              <a:ea typeface="Arial"/>
              <a:cs typeface="Arial"/>
              <a:sym typeface="Arial"/>
            </a:endParaRPr>
          </a:p>
          <a:p>
            <a:pPr marL="0" lvl="0" indent="0" algn="l" rtl="0">
              <a:spcBef>
                <a:spcPts val="1600"/>
              </a:spcBef>
              <a:spcAft>
                <a:spcPts val="0"/>
              </a:spcAft>
              <a:buNone/>
            </a:pPr>
            <a:endParaRPr sz="1400">
              <a:solidFill>
                <a:srgbClr val="FFFFFF"/>
              </a:solidFill>
              <a:latin typeface="Arial"/>
              <a:ea typeface="Arial"/>
              <a:cs typeface="Arial"/>
              <a:sym typeface="Arial"/>
            </a:endParaRPr>
          </a:p>
          <a:p>
            <a:pPr marL="0" lvl="0" indent="0" algn="l" rtl="0">
              <a:spcBef>
                <a:spcPts val="1600"/>
              </a:spcBef>
              <a:spcAft>
                <a:spcPts val="0"/>
              </a:spcAft>
              <a:buNone/>
            </a:pPr>
            <a:endParaRPr sz="1400">
              <a:solidFill>
                <a:srgbClr val="222222"/>
              </a:solidFill>
              <a:highlight>
                <a:srgbClr val="F8F9FA"/>
              </a:highlight>
              <a:latin typeface="Arial"/>
              <a:ea typeface="Arial"/>
              <a:cs typeface="Arial"/>
              <a:sym typeface="Arial"/>
            </a:endParaRPr>
          </a:p>
          <a:p>
            <a:pPr marL="0" lvl="0" indent="0" algn="l" rtl="0">
              <a:spcBef>
                <a:spcPts val="1600"/>
              </a:spcBef>
              <a:spcAft>
                <a:spcPts val="160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fade">
                                      <p:cBhvr>
                                        <p:cTn id="7" dur="10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7"/>
          <p:cNvSpPr txBox="1"/>
          <p:nvPr/>
        </p:nvSpPr>
        <p:spPr>
          <a:xfrm>
            <a:off x="438300" y="175950"/>
            <a:ext cx="8267400" cy="52290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ro" b="1">
                <a:solidFill>
                  <a:schemeClr val="lt1"/>
                </a:solidFill>
              </a:rPr>
              <a:t>Acestea sunt standardele wireless:</a:t>
            </a:r>
            <a:endParaRPr b="1">
              <a:solidFill>
                <a:schemeClr val="lt1"/>
              </a:solidFill>
            </a:endParaRPr>
          </a:p>
          <a:p>
            <a:pPr marL="0" lvl="0" indent="0" algn="just" rtl="0">
              <a:lnSpc>
                <a:spcPct val="100000"/>
              </a:lnSpc>
              <a:spcBef>
                <a:spcPts val="1600"/>
              </a:spcBef>
              <a:spcAft>
                <a:spcPts val="0"/>
              </a:spcAft>
              <a:buNone/>
            </a:pPr>
            <a:r>
              <a:rPr lang="ro" b="1">
                <a:solidFill>
                  <a:srgbClr val="00FF00"/>
                </a:solidFill>
              </a:rPr>
              <a:t>Wi-Fi (IEEE 802.11)</a:t>
            </a:r>
            <a:r>
              <a:rPr lang="ro">
                <a:solidFill>
                  <a:schemeClr val="lt1"/>
                </a:solidFill>
              </a:rPr>
              <a:t> - tehnologie LAN fără fir (WLAN), denumită în mod obișnuit Wi-Fi. WLAN folosește un protocol bazat pe conflict, cunoscut sub numele de operator de acces multiplu / evitare a coliziunilor (CSMA / CA). NIC-ul wireless trebuie mai întâi să asculte înainte de a transmite pentru a determina dacă canalul radio este clar. Dacă un alt dispozitiv fără fir transmite, atunci NIC trebuie să aștepte până când canalul este liber. Wi-Fi este o marcă comercială a Wi-Fi Alliance. Wi-Fi este utilizat cu dispozitive WLAN certificate bazate pe standardele IEEE 802.11.</a:t>
            </a:r>
            <a:endParaRPr>
              <a:solidFill>
                <a:schemeClr val="lt1"/>
              </a:solidFill>
            </a:endParaRPr>
          </a:p>
          <a:p>
            <a:pPr marL="0" lvl="0" indent="0" algn="just" rtl="0">
              <a:lnSpc>
                <a:spcPct val="100000"/>
              </a:lnSpc>
              <a:spcBef>
                <a:spcPts val="1600"/>
              </a:spcBef>
              <a:spcAft>
                <a:spcPts val="0"/>
              </a:spcAft>
              <a:buNone/>
            </a:pPr>
            <a:r>
              <a:rPr lang="ro" b="1">
                <a:solidFill>
                  <a:srgbClr val="00FF00"/>
                </a:solidFill>
              </a:rPr>
              <a:t>Bluetooth (IEEE 802.15)</a:t>
            </a:r>
            <a:r>
              <a:rPr lang="ro">
                <a:solidFill>
                  <a:schemeClr val="lt1"/>
                </a:solidFill>
              </a:rPr>
              <a:t> - Acesta este un standard de rețea fără fir personal (WPAN), cunoscut în mod obișnuit sub denumirea de „Bluetooth”. Folosește un proces de asociere a dispozitivelor pentru a comunica pe distanțe de la 1 la 100 de metri.</a:t>
            </a:r>
            <a:endParaRPr>
              <a:solidFill>
                <a:schemeClr val="lt1"/>
              </a:solidFill>
            </a:endParaRPr>
          </a:p>
          <a:p>
            <a:pPr marL="0" lvl="0" indent="0" algn="just" rtl="0">
              <a:lnSpc>
                <a:spcPct val="100000"/>
              </a:lnSpc>
              <a:spcBef>
                <a:spcPts val="1600"/>
              </a:spcBef>
              <a:spcAft>
                <a:spcPts val="0"/>
              </a:spcAft>
              <a:buNone/>
            </a:pPr>
            <a:r>
              <a:rPr lang="ro" b="1">
                <a:solidFill>
                  <a:srgbClr val="00FF00"/>
                </a:solidFill>
              </a:rPr>
              <a:t>WiMAX (IEEE 802: 16)</a:t>
            </a:r>
            <a:r>
              <a:rPr lang="ro">
                <a:solidFill>
                  <a:schemeClr val="lt1"/>
                </a:solidFill>
              </a:rPr>
              <a:t> - Cunoscut în mod obișnuit ca Interoperabilitate mondială pentru accesul la microunde (WiMAX), acest standard wireless utilizează o topologie punct-la-punct pentru a oferi acces în bandă largă fără fir.</a:t>
            </a:r>
            <a:endParaRPr>
              <a:solidFill>
                <a:schemeClr val="lt1"/>
              </a:solidFill>
            </a:endParaRPr>
          </a:p>
          <a:p>
            <a:pPr marL="0" lvl="0" indent="0" algn="just" rtl="0">
              <a:lnSpc>
                <a:spcPct val="100000"/>
              </a:lnSpc>
              <a:spcBef>
                <a:spcPts val="1600"/>
              </a:spcBef>
              <a:spcAft>
                <a:spcPts val="1600"/>
              </a:spcAft>
              <a:buNone/>
            </a:pPr>
            <a:r>
              <a:rPr lang="ro" b="1">
                <a:solidFill>
                  <a:srgbClr val="00FF00"/>
                </a:solidFill>
              </a:rPr>
              <a:t>Zigbee (IEEE 802.15.4) </a:t>
            </a:r>
            <a:r>
              <a:rPr lang="ro">
                <a:solidFill>
                  <a:schemeClr val="lt1"/>
                </a:solidFill>
              </a:rPr>
              <a:t>- Zigbee este o specificație utilizată pentru comunicații cu viteză redusă de date și putere redusă. Este destinat aplicațiilor care necesită o rază scurtă de date, rate reduse de date și o durată lungă de viață a bateriei. Zigbee este de obicei utilizat pentru medii industriale și Internetul obiectelor (IoT), cum ar fi comutatoarele de lumină fără fir și colectarea datelor despre dispozitive medicale.</a:t>
            </a:r>
            <a:endParaRPr/>
          </a:p>
        </p:txBody>
      </p:sp>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marR="38100" lvl="0" indent="0" algn="l" rtl="0">
              <a:lnSpc>
                <a:spcPct val="128571"/>
              </a:lnSpc>
              <a:spcBef>
                <a:spcPts val="0"/>
              </a:spcBef>
              <a:spcAft>
                <a:spcPts val="0"/>
              </a:spcAft>
              <a:buNone/>
            </a:pPr>
            <a:r>
              <a:rPr lang="ro" sz="3200" b="1">
                <a:solidFill>
                  <a:srgbClr val="FF0000"/>
                </a:solidFill>
                <a:latin typeface="Arial"/>
                <a:ea typeface="Arial"/>
                <a:cs typeface="Arial"/>
                <a:sym typeface="Arial"/>
              </a:rPr>
              <a:t>Wireless LAN</a:t>
            </a:r>
            <a:endParaRPr sz="3200" b="1">
              <a:solidFill>
                <a:srgbClr val="FF0000"/>
              </a:solidFill>
              <a:latin typeface="Arial"/>
              <a:ea typeface="Arial"/>
              <a:cs typeface="Arial"/>
              <a:sym typeface="Arial"/>
            </a:endParaRPr>
          </a:p>
          <a:p>
            <a:pPr marL="0" lvl="0" indent="0" algn="l" rtl="0">
              <a:spcBef>
                <a:spcPts val="0"/>
              </a:spcBef>
              <a:spcAft>
                <a:spcPts val="0"/>
              </a:spcAft>
              <a:buNone/>
            </a:pPr>
            <a:endParaRPr/>
          </a:p>
        </p:txBody>
      </p:sp>
      <p:sp>
        <p:nvSpPr>
          <p:cNvPr id="226" name="Google Shape;226;p28"/>
          <p:cNvSpPr txBox="1">
            <a:spLocks noGrp="1"/>
          </p:cNvSpPr>
          <p:nvPr>
            <p:ph type="body" idx="1"/>
          </p:nvPr>
        </p:nvSpPr>
        <p:spPr>
          <a:xfrm>
            <a:off x="1297500" y="1134950"/>
            <a:ext cx="7038900" cy="3767100"/>
          </a:xfrm>
          <a:prstGeom prst="rect">
            <a:avLst/>
          </a:prstGeom>
        </p:spPr>
        <p:txBody>
          <a:bodyPr spcFirstLastPara="1" wrap="square" lIns="91425" tIns="91425" rIns="91425" bIns="91425" anchor="t" anchorCtr="0">
            <a:noAutofit/>
          </a:bodyPr>
          <a:lstStyle/>
          <a:p>
            <a:pPr marL="0" marR="38100" lvl="0" indent="0" algn="just" rtl="0">
              <a:lnSpc>
                <a:spcPct val="128571"/>
              </a:lnSpc>
              <a:spcBef>
                <a:spcPts val="0"/>
              </a:spcBef>
              <a:spcAft>
                <a:spcPts val="0"/>
              </a:spcAft>
              <a:buNone/>
            </a:pPr>
            <a:r>
              <a:rPr lang="ro" sz="1400">
                <a:solidFill>
                  <a:srgbClr val="FFFFFF"/>
                </a:solidFill>
                <a:latin typeface="Arial"/>
                <a:ea typeface="Arial"/>
                <a:cs typeface="Arial"/>
                <a:sym typeface="Arial"/>
              </a:rPr>
              <a:t>O implementare comună a datelor fără fir permite dispozitivelor să se conecteze fără fir printr-o rețea LAN. În general, o rețea WLAN necesită următoarele dispozitive de rețea:</a:t>
            </a:r>
            <a:endParaRPr sz="1400">
              <a:solidFill>
                <a:srgbClr val="FFFFFF"/>
              </a:solidFill>
              <a:latin typeface="Arial"/>
              <a:ea typeface="Arial"/>
              <a:cs typeface="Arial"/>
              <a:sym typeface="Arial"/>
            </a:endParaRPr>
          </a:p>
          <a:p>
            <a:pPr marL="0" marR="38100" lvl="0" indent="0" algn="just" rtl="0">
              <a:lnSpc>
                <a:spcPct val="128571"/>
              </a:lnSpc>
              <a:spcBef>
                <a:spcPts val="0"/>
              </a:spcBef>
              <a:spcAft>
                <a:spcPts val="0"/>
              </a:spcAft>
              <a:buNone/>
            </a:pPr>
            <a:r>
              <a:rPr lang="ro" sz="1400" b="1">
                <a:solidFill>
                  <a:srgbClr val="00FF00"/>
                </a:solidFill>
                <a:latin typeface="Arial"/>
                <a:ea typeface="Arial"/>
                <a:cs typeface="Arial"/>
                <a:sym typeface="Arial"/>
              </a:rPr>
              <a:t>Punct de acces wireless (AP) </a:t>
            </a:r>
            <a:r>
              <a:rPr lang="ro" sz="1400">
                <a:solidFill>
                  <a:srgbClr val="FFFFFF"/>
                </a:solidFill>
                <a:latin typeface="Arial"/>
                <a:ea typeface="Arial"/>
                <a:cs typeface="Arial"/>
                <a:sym typeface="Arial"/>
              </a:rPr>
              <a:t>- Acestea concentrează semnalele wireless de la utilizatori și se conectează la infrastructura de rețea existentă pe bază de cupru, cum ar fi Ethernet. Routerele wireless de acasă și de afaceri mici integrează funcțiile unui router, switch și punct de acces într-un singur dispozitiv, așa cum se arată în figură.</a:t>
            </a:r>
            <a:endParaRPr sz="1400">
              <a:solidFill>
                <a:srgbClr val="FFFFFF"/>
              </a:solidFill>
              <a:latin typeface="Arial"/>
              <a:ea typeface="Arial"/>
              <a:cs typeface="Arial"/>
              <a:sym typeface="Arial"/>
            </a:endParaRPr>
          </a:p>
          <a:p>
            <a:pPr marL="0" marR="38100" lvl="0" indent="0" algn="just" rtl="0">
              <a:lnSpc>
                <a:spcPct val="128571"/>
              </a:lnSpc>
              <a:spcBef>
                <a:spcPts val="0"/>
              </a:spcBef>
              <a:spcAft>
                <a:spcPts val="0"/>
              </a:spcAft>
              <a:buNone/>
            </a:pPr>
            <a:r>
              <a:rPr lang="ro" sz="1400" b="1">
                <a:solidFill>
                  <a:srgbClr val="00FF00"/>
                </a:solidFill>
                <a:latin typeface="Arial"/>
                <a:ea typeface="Arial"/>
                <a:cs typeface="Arial"/>
                <a:sym typeface="Arial"/>
              </a:rPr>
              <a:t>Adaptoare NIC fără fir</a:t>
            </a:r>
            <a:r>
              <a:rPr lang="ro" sz="1400">
                <a:solidFill>
                  <a:srgbClr val="FFFFFF"/>
                </a:solidFill>
                <a:latin typeface="Arial"/>
                <a:ea typeface="Arial"/>
                <a:cs typeface="Arial"/>
                <a:sym typeface="Arial"/>
              </a:rPr>
              <a:t> - Acestea oferă capacitate de comunicare fără fir gazdelor de rețea.</a:t>
            </a:r>
            <a:endParaRPr sz="1400">
              <a:solidFill>
                <a:srgbClr val="FFFFFF"/>
              </a:solidFill>
              <a:latin typeface="Arial"/>
              <a:ea typeface="Arial"/>
              <a:cs typeface="Arial"/>
              <a:sym typeface="Arial"/>
            </a:endParaRPr>
          </a:p>
          <a:p>
            <a:pPr marL="0" marR="38100" lvl="0" indent="0" algn="just" rtl="0">
              <a:lnSpc>
                <a:spcPct val="128571"/>
              </a:lnSpc>
              <a:spcBef>
                <a:spcPts val="0"/>
              </a:spcBef>
              <a:spcAft>
                <a:spcPts val="0"/>
              </a:spcAft>
              <a:buNone/>
            </a:pPr>
            <a:r>
              <a:rPr lang="ro" sz="1400">
                <a:solidFill>
                  <a:srgbClr val="FFFFFF"/>
                </a:solidFill>
                <a:latin typeface="Arial"/>
                <a:ea typeface="Arial"/>
                <a:cs typeface="Arial"/>
                <a:sym typeface="Arial"/>
              </a:rPr>
              <a:t>Pe măsură ce tehnologia s-a dezvoltat, au apărut o serie de standarde bazate pe WLAN Ethernet. Când achiziționați dispozitive fără fir, asigurați-vă compatibilitatea și interoperabilitatea.</a:t>
            </a:r>
            <a:endParaRPr sz="1400">
              <a:solidFill>
                <a:srgbClr val="FFFFFF"/>
              </a:solidFill>
              <a:latin typeface="Arial"/>
              <a:ea typeface="Arial"/>
              <a:cs typeface="Arial"/>
              <a:sym typeface="Arial"/>
            </a:endParaRPr>
          </a:p>
          <a:p>
            <a:pPr marL="0" marR="38100" lvl="0" indent="0" algn="just" rtl="0">
              <a:lnSpc>
                <a:spcPct val="128571"/>
              </a:lnSpc>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fade">
                                      <p:cBhvr>
                                        <p:cTn id="7" dur="10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9"/>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o" sz="4000" b="1">
                <a:solidFill>
                  <a:srgbClr val="CC0000"/>
                </a:solidFill>
              </a:rPr>
              <a:t>Proprietățile cablării UTP</a:t>
            </a:r>
            <a:endParaRPr b="1">
              <a:solidFill>
                <a:srgbClr val="CC0000"/>
              </a:solidFill>
            </a:endParaRPr>
          </a:p>
        </p:txBody>
      </p:sp>
      <p:sp>
        <p:nvSpPr>
          <p:cNvPr id="232" name="Google Shape;232;p29"/>
          <p:cNvSpPr txBox="1">
            <a:spLocks noGrp="1"/>
          </p:cNvSpPr>
          <p:nvPr>
            <p:ph type="body" idx="1"/>
          </p:nvPr>
        </p:nvSpPr>
        <p:spPr>
          <a:xfrm>
            <a:off x="1297500" y="1116150"/>
            <a:ext cx="7038900" cy="29112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ro" sz="1400">
                <a:latin typeface="Arial"/>
                <a:ea typeface="Arial"/>
                <a:cs typeface="Arial"/>
                <a:sym typeface="Arial"/>
              </a:rPr>
              <a:t>Deoarece </a:t>
            </a:r>
            <a:r>
              <a:rPr lang="ro" sz="1400" b="1">
                <a:solidFill>
                  <a:srgbClr val="FFFF00"/>
                </a:solidFill>
                <a:latin typeface="Arial"/>
                <a:ea typeface="Arial"/>
                <a:cs typeface="Arial"/>
                <a:sym typeface="Arial"/>
              </a:rPr>
              <a:t>cablarea UT</a:t>
            </a:r>
            <a:r>
              <a:rPr lang="ro" sz="1400">
                <a:solidFill>
                  <a:srgbClr val="FFFF00"/>
                </a:solidFill>
                <a:latin typeface="Arial"/>
                <a:ea typeface="Arial"/>
                <a:cs typeface="Arial"/>
                <a:sym typeface="Arial"/>
              </a:rPr>
              <a:t>P </a:t>
            </a:r>
            <a:r>
              <a:rPr lang="ro" sz="1400">
                <a:latin typeface="Arial"/>
                <a:ea typeface="Arial"/>
                <a:cs typeface="Arial"/>
                <a:sym typeface="Arial"/>
              </a:rPr>
              <a:t>este standardul pentru utilizarea în rețele LAN, acest subiect intră în detaliu despre avantajele și limitările sale și despre ce se poate face pentru a evita problemele.</a:t>
            </a:r>
            <a:endParaRPr sz="1400">
              <a:latin typeface="Arial"/>
              <a:ea typeface="Arial"/>
              <a:cs typeface="Arial"/>
              <a:sym typeface="Arial"/>
            </a:endParaRPr>
          </a:p>
          <a:p>
            <a:pPr marL="0" lvl="0" indent="0" algn="just" rtl="0">
              <a:lnSpc>
                <a:spcPct val="100000"/>
              </a:lnSpc>
              <a:spcBef>
                <a:spcPts val="0"/>
              </a:spcBef>
              <a:spcAft>
                <a:spcPts val="0"/>
              </a:spcAft>
              <a:buNone/>
            </a:pPr>
            <a:endParaRPr sz="1400">
              <a:latin typeface="Arial"/>
              <a:ea typeface="Arial"/>
              <a:cs typeface="Arial"/>
              <a:sym typeface="Arial"/>
            </a:endParaRPr>
          </a:p>
          <a:p>
            <a:pPr marL="0" lvl="0" indent="0" algn="just" rtl="0">
              <a:lnSpc>
                <a:spcPct val="100000"/>
              </a:lnSpc>
              <a:spcBef>
                <a:spcPts val="0"/>
              </a:spcBef>
              <a:spcAft>
                <a:spcPts val="0"/>
              </a:spcAft>
              <a:buNone/>
            </a:pPr>
            <a:r>
              <a:rPr lang="ro" sz="1400">
                <a:latin typeface="Arial"/>
                <a:ea typeface="Arial"/>
                <a:cs typeface="Arial"/>
                <a:sym typeface="Arial"/>
              </a:rPr>
              <a:t>Atunci când este utilizat ca mediu de rețea, </a:t>
            </a:r>
            <a:r>
              <a:rPr lang="ro" sz="1400" b="1">
                <a:solidFill>
                  <a:srgbClr val="00FFFF"/>
                </a:solidFill>
                <a:latin typeface="Arial"/>
                <a:ea typeface="Arial"/>
                <a:cs typeface="Arial"/>
                <a:sym typeface="Arial"/>
              </a:rPr>
              <a:t>cablarea UTP</a:t>
            </a:r>
            <a:r>
              <a:rPr lang="ro" sz="1400">
                <a:latin typeface="Arial"/>
                <a:ea typeface="Arial"/>
                <a:cs typeface="Arial"/>
                <a:sym typeface="Arial"/>
              </a:rPr>
              <a:t> constă din patru perechi de fire de cupru codificate prin culori care au fost răsucite împreună și apoi învelite într-o învelișă flexibilă din plastic. Dimensiunea sa mică poate fi avantajoasă în timpul instalării.</a:t>
            </a:r>
            <a:endParaRPr sz="1400">
              <a:latin typeface="Arial"/>
              <a:ea typeface="Arial"/>
              <a:cs typeface="Arial"/>
              <a:sym typeface="Arial"/>
            </a:endParaRPr>
          </a:p>
          <a:p>
            <a:pPr marL="0" lvl="0" indent="0" algn="just" rtl="0">
              <a:lnSpc>
                <a:spcPct val="100000"/>
              </a:lnSpc>
              <a:spcBef>
                <a:spcPts val="0"/>
              </a:spcBef>
              <a:spcAft>
                <a:spcPts val="0"/>
              </a:spcAft>
              <a:buNone/>
            </a:pPr>
            <a:endParaRPr sz="1400">
              <a:latin typeface="Arial"/>
              <a:ea typeface="Arial"/>
              <a:cs typeface="Arial"/>
              <a:sym typeface="Arial"/>
            </a:endParaRPr>
          </a:p>
          <a:p>
            <a:pPr marL="0" lvl="0" indent="0" algn="just" rtl="0">
              <a:lnSpc>
                <a:spcPct val="100000"/>
              </a:lnSpc>
              <a:spcBef>
                <a:spcPts val="0"/>
              </a:spcBef>
              <a:spcAft>
                <a:spcPts val="0"/>
              </a:spcAft>
              <a:buNone/>
            </a:pPr>
            <a:r>
              <a:rPr lang="ro" sz="1400">
                <a:solidFill>
                  <a:srgbClr val="00FF00"/>
                </a:solidFill>
                <a:latin typeface="Arial"/>
                <a:ea typeface="Arial"/>
                <a:cs typeface="Arial"/>
                <a:sym typeface="Arial"/>
              </a:rPr>
              <a:t>Cablul UTP</a:t>
            </a:r>
            <a:r>
              <a:rPr lang="ro" sz="1400">
                <a:latin typeface="Arial"/>
                <a:ea typeface="Arial"/>
                <a:cs typeface="Arial"/>
                <a:sym typeface="Arial"/>
              </a:rPr>
              <a:t> nu utilizează ecranare pentru a contracara efectele EMI și RFI. În schimb, proiectanții de cabluri au descoperit alte modalități prin care pot limita efectul negativ al diafragmei:</a:t>
            </a:r>
            <a:endParaRPr sz="1400">
              <a:latin typeface="Arial"/>
              <a:ea typeface="Arial"/>
              <a:cs typeface="Arial"/>
              <a:sym typeface="Arial"/>
            </a:endParaRPr>
          </a:p>
          <a:p>
            <a:pPr marL="0" lvl="0" indent="0" algn="just" rtl="0">
              <a:lnSpc>
                <a:spcPct val="100000"/>
              </a:lnSpc>
              <a:spcBef>
                <a:spcPts val="0"/>
              </a:spcBef>
              <a:spcAft>
                <a:spcPts val="0"/>
              </a:spcAft>
              <a:buNone/>
            </a:pPr>
            <a:endParaRPr sz="1400">
              <a:latin typeface="Arial"/>
              <a:ea typeface="Arial"/>
              <a:cs typeface="Arial"/>
              <a:sym typeface="Arial"/>
            </a:endParaRPr>
          </a:p>
          <a:p>
            <a:pPr marL="0" lvl="0" indent="0" algn="just" rtl="0">
              <a:lnSpc>
                <a:spcPct val="100000"/>
              </a:lnSpc>
              <a:spcBef>
                <a:spcPts val="0"/>
              </a:spcBef>
              <a:spcAft>
                <a:spcPts val="0"/>
              </a:spcAft>
              <a:buNone/>
            </a:pPr>
            <a:r>
              <a:rPr lang="ro" sz="1400">
                <a:latin typeface="Arial"/>
                <a:ea typeface="Arial"/>
                <a:cs typeface="Arial"/>
                <a:sym typeface="Arial"/>
              </a:rPr>
              <a:t>Anulare - Designerii împerechează acum firele într-un circuit. Când două fire dintr-un circuit electric sunt amplasate aproape una de alta, câmpurile lor magnetice sunt exact opuse unul altuia. Prin urmare, cele două câmpuri magnetice se anulează reciproc și, de asemenea, anulează orice semnal exterior </a:t>
            </a:r>
            <a:r>
              <a:rPr lang="ro" sz="1400" b="1">
                <a:solidFill>
                  <a:srgbClr val="00FF00"/>
                </a:solidFill>
                <a:latin typeface="Arial"/>
                <a:ea typeface="Arial"/>
                <a:cs typeface="Arial"/>
                <a:sym typeface="Arial"/>
              </a:rPr>
              <a:t>EMI și RFI.</a:t>
            </a:r>
            <a:endParaRPr sz="1400" b="1">
              <a:solidFill>
                <a:srgbClr val="00FF00"/>
              </a:solidFill>
              <a:latin typeface="Arial"/>
              <a:ea typeface="Arial"/>
              <a:cs typeface="Arial"/>
              <a:sym typeface="Arial"/>
            </a:endParaRPr>
          </a:p>
          <a:p>
            <a:pPr marL="0" lvl="0" indent="0" algn="just" rtl="0">
              <a:lnSpc>
                <a:spcPct val="100000"/>
              </a:lnSpc>
              <a:spcBef>
                <a:spcPts val="0"/>
              </a:spcBef>
              <a:spcAft>
                <a:spcPts val="1600"/>
              </a:spcAft>
              <a:buNone/>
            </a:pPr>
            <a:endParaRPr sz="1400">
              <a:latin typeface="Arial"/>
              <a:ea typeface="Arial"/>
              <a:cs typeface="Arial"/>
              <a:sym typeface="Arial"/>
            </a:endParaRPr>
          </a:p>
        </p:txBody>
      </p:sp>
      <p:sp>
        <p:nvSpPr>
          <p:cNvPr id="233" name="Google Shape;233;p29"/>
          <p:cNvSpPr txBox="1"/>
          <p:nvPr/>
        </p:nvSpPr>
        <p:spPr>
          <a:xfrm>
            <a:off x="288025" y="649425"/>
            <a:ext cx="754500" cy="54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o">
                <a:solidFill>
                  <a:srgbClr val="FFFFFF"/>
                </a:solidFill>
                <a:latin typeface="Lato"/>
                <a:ea typeface="Lato"/>
                <a:cs typeface="Lato"/>
                <a:sym typeface="Lato"/>
              </a:rPr>
              <a:t>4.4dn</a:t>
            </a:r>
            <a:endParaRPr>
              <a:solidFill>
                <a:srgbClr val="FFFFFF"/>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1"/>
                                        </p:tgtEl>
                                        <p:attrNameLst>
                                          <p:attrName>style.visibility</p:attrName>
                                        </p:attrNameLst>
                                      </p:cBhvr>
                                      <p:to>
                                        <p:strVal val="visible"/>
                                      </p:to>
                                    </p:set>
                                    <p:animEffect transition="in" filter="fade">
                                      <p:cBhvr>
                                        <p:cTn id="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0"/>
          <p:cNvSpPr txBox="1">
            <a:spLocks noGrp="1"/>
          </p:cNvSpPr>
          <p:nvPr>
            <p:ph type="title"/>
          </p:nvPr>
        </p:nvSpPr>
        <p:spPr>
          <a:xfrm>
            <a:off x="3012000" y="466375"/>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o" sz="3200" b="1">
                <a:solidFill>
                  <a:srgbClr val="CC0000"/>
                </a:solidFill>
                <a:latin typeface="Lato"/>
                <a:ea typeface="Lato"/>
                <a:cs typeface="Lato"/>
                <a:sym typeface="Lato"/>
              </a:rPr>
              <a:t>Cablu UTP </a:t>
            </a:r>
            <a:endParaRPr sz="3200" b="1">
              <a:solidFill>
                <a:srgbClr val="CC0000"/>
              </a:solidFill>
              <a:latin typeface="Lato"/>
              <a:ea typeface="Lato"/>
              <a:cs typeface="Lato"/>
              <a:sym typeface="Lato"/>
            </a:endParaRPr>
          </a:p>
          <a:p>
            <a:pPr marL="0" lvl="0" indent="0" algn="l" rtl="0">
              <a:spcBef>
                <a:spcPts val="0"/>
              </a:spcBef>
              <a:spcAft>
                <a:spcPts val="0"/>
              </a:spcAft>
              <a:buNone/>
            </a:pPr>
            <a:endParaRPr/>
          </a:p>
        </p:txBody>
      </p:sp>
      <p:pic>
        <p:nvPicPr>
          <p:cNvPr id="239" name="Google Shape;239;p30"/>
          <p:cNvPicPr preferRelativeResize="0"/>
          <p:nvPr/>
        </p:nvPicPr>
        <p:blipFill>
          <a:blip r:embed="rId3">
            <a:alphaModFix/>
          </a:blip>
          <a:stretch>
            <a:fillRect/>
          </a:stretch>
        </p:blipFill>
        <p:spPr>
          <a:xfrm>
            <a:off x="1911238" y="1380475"/>
            <a:ext cx="4914674" cy="32377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fade">
                                      <p:cBhvr>
                                        <p:cTn id="7" dur="1000"/>
                                        <p:tgtEl>
                                          <p:spTgt spid="23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39"/>
                                        </p:tgtEl>
                                        <p:attrNameLst>
                                          <p:attrName>style.visibility</p:attrName>
                                        </p:attrNameLst>
                                      </p:cBhvr>
                                      <p:to>
                                        <p:strVal val="visible"/>
                                      </p:to>
                                    </p:set>
                                    <p:animEffect transition="in" filter="fade">
                                      <p:cBhvr>
                                        <p:cTn id="11" dur="10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1"/>
          <p:cNvSpPr txBox="1">
            <a:spLocks noGrp="1"/>
          </p:cNvSpPr>
          <p:nvPr>
            <p:ph type="title"/>
          </p:nvPr>
        </p:nvSpPr>
        <p:spPr>
          <a:xfrm>
            <a:off x="1340700" y="553400"/>
            <a:ext cx="78033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o" sz="3000" b="1">
                <a:solidFill>
                  <a:srgbClr val="CC0000"/>
                </a:solidFill>
                <a:latin typeface="Arial"/>
                <a:ea typeface="Arial"/>
                <a:cs typeface="Arial"/>
                <a:sym typeface="Arial"/>
              </a:rPr>
              <a:t>Standarde de cablare UTP și conectori.</a:t>
            </a:r>
            <a:endParaRPr sz="3000" b="1">
              <a:solidFill>
                <a:srgbClr val="CC0000"/>
              </a:solidFill>
              <a:latin typeface="Arial"/>
              <a:ea typeface="Arial"/>
              <a:cs typeface="Arial"/>
              <a:sym typeface="Arial"/>
            </a:endParaRPr>
          </a:p>
        </p:txBody>
      </p:sp>
      <p:sp>
        <p:nvSpPr>
          <p:cNvPr id="245" name="Google Shape;245;p31"/>
          <p:cNvSpPr txBox="1"/>
          <p:nvPr/>
        </p:nvSpPr>
        <p:spPr>
          <a:xfrm>
            <a:off x="682900" y="1467500"/>
            <a:ext cx="8354700" cy="35889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ro" b="1">
                <a:solidFill>
                  <a:srgbClr val="FF00FF"/>
                </a:solidFill>
              </a:rPr>
              <a:t>Cablarea UTP</a:t>
            </a:r>
            <a:r>
              <a:rPr lang="ro">
                <a:solidFill>
                  <a:schemeClr val="lt1"/>
                </a:solidFill>
              </a:rPr>
              <a:t> este conformă cu standardele stabilite în comun de </a:t>
            </a:r>
            <a:r>
              <a:rPr lang="ro" b="1">
                <a:solidFill>
                  <a:srgbClr val="4A86E8"/>
                </a:solidFill>
              </a:rPr>
              <a:t>TIA / EIA</a:t>
            </a:r>
            <a:r>
              <a:rPr lang="ro">
                <a:solidFill>
                  <a:schemeClr val="lt1"/>
                </a:solidFill>
              </a:rPr>
              <a:t>. Mai exact, TIA / EIA-568 stipulează standardele comerciale de cablare pentru instalațiile LAN și este standardul cel mai frecvent utilizat în mediile de </a:t>
            </a:r>
            <a:r>
              <a:rPr lang="ro" b="1">
                <a:solidFill>
                  <a:srgbClr val="F1C232"/>
                </a:solidFill>
              </a:rPr>
              <a:t>cablare LAN</a:t>
            </a:r>
            <a:r>
              <a:rPr lang="ro">
                <a:solidFill>
                  <a:schemeClr val="lt1"/>
                </a:solidFill>
              </a:rPr>
              <a:t>. Unele dintre elementele definite sunt după cum urmează:</a:t>
            </a:r>
            <a:endParaRPr>
              <a:solidFill>
                <a:schemeClr val="lt1"/>
              </a:solidFill>
            </a:endParaRPr>
          </a:p>
          <a:p>
            <a:pPr marL="0" lvl="0" indent="0" algn="just" rtl="0">
              <a:spcBef>
                <a:spcPts val="0"/>
              </a:spcBef>
              <a:spcAft>
                <a:spcPts val="0"/>
              </a:spcAft>
              <a:buNone/>
            </a:pPr>
            <a:endParaRPr>
              <a:solidFill>
                <a:schemeClr val="lt1"/>
              </a:solidFill>
            </a:endParaRPr>
          </a:p>
          <a:p>
            <a:pPr marL="0" lvl="0" indent="0" algn="just" rtl="0">
              <a:spcBef>
                <a:spcPts val="0"/>
              </a:spcBef>
              <a:spcAft>
                <a:spcPts val="0"/>
              </a:spcAft>
              <a:buNone/>
            </a:pPr>
            <a:r>
              <a:rPr lang="ro" b="1">
                <a:solidFill>
                  <a:srgbClr val="FFFF00"/>
                </a:solidFill>
              </a:rPr>
              <a:t>Tipuri de cabluri</a:t>
            </a:r>
            <a:endParaRPr b="1">
              <a:solidFill>
                <a:srgbClr val="FFFF00"/>
              </a:solidFill>
            </a:endParaRPr>
          </a:p>
          <a:p>
            <a:pPr marL="0" lvl="0" indent="0" algn="just" rtl="0">
              <a:spcBef>
                <a:spcPts val="0"/>
              </a:spcBef>
              <a:spcAft>
                <a:spcPts val="0"/>
              </a:spcAft>
              <a:buNone/>
            </a:pPr>
            <a:r>
              <a:rPr lang="ro" b="1">
                <a:solidFill>
                  <a:srgbClr val="FFFF00"/>
                </a:solidFill>
              </a:rPr>
              <a:t>Lungimi cablu</a:t>
            </a:r>
            <a:endParaRPr b="1">
              <a:solidFill>
                <a:srgbClr val="FFFF00"/>
              </a:solidFill>
            </a:endParaRPr>
          </a:p>
          <a:p>
            <a:pPr marL="0" lvl="0" indent="0" algn="just" rtl="0">
              <a:spcBef>
                <a:spcPts val="0"/>
              </a:spcBef>
              <a:spcAft>
                <a:spcPts val="0"/>
              </a:spcAft>
              <a:buNone/>
            </a:pPr>
            <a:r>
              <a:rPr lang="ro" b="1">
                <a:solidFill>
                  <a:srgbClr val="FFFF00"/>
                </a:solidFill>
              </a:rPr>
              <a:t>Conectori</a:t>
            </a:r>
            <a:endParaRPr b="1">
              <a:solidFill>
                <a:srgbClr val="FFFF00"/>
              </a:solidFill>
            </a:endParaRPr>
          </a:p>
          <a:p>
            <a:pPr marL="0" lvl="0" indent="0" algn="just" rtl="0">
              <a:spcBef>
                <a:spcPts val="0"/>
              </a:spcBef>
              <a:spcAft>
                <a:spcPts val="0"/>
              </a:spcAft>
              <a:buNone/>
            </a:pPr>
            <a:r>
              <a:rPr lang="ro" b="1">
                <a:solidFill>
                  <a:srgbClr val="FFFF00"/>
                </a:solidFill>
              </a:rPr>
              <a:t>Terminarea cablului</a:t>
            </a:r>
            <a:endParaRPr b="1">
              <a:solidFill>
                <a:srgbClr val="FFFF00"/>
              </a:solidFill>
            </a:endParaRPr>
          </a:p>
          <a:p>
            <a:pPr marL="0" lvl="0" indent="0" algn="just" rtl="0">
              <a:spcBef>
                <a:spcPts val="0"/>
              </a:spcBef>
              <a:spcAft>
                <a:spcPts val="0"/>
              </a:spcAft>
              <a:buNone/>
            </a:pPr>
            <a:r>
              <a:rPr lang="ro" b="1">
                <a:solidFill>
                  <a:srgbClr val="FFFF00"/>
                </a:solidFill>
              </a:rPr>
              <a:t>Metode de testare a cablului</a:t>
            </a:r>
            <a:endParaRPr b="1">
              <a:solidFill>
                <a:srgbClr val="FFFF00"/>
              </a:solidFill>
            </a:endParaRPr>
          </a:p>
          <a:p>
            <a:pPr marL="0" lvl="0" indent="0" algn="just" rtl="0">
              <a:spcBef>
                <a:spcPts val="0"/>
              </a:spcBef>
              <a:spcAft>
                <a:spcPts val="0"/>
              </a:spcAft>
              <a:buNone/>
            </a:pPr>
            <a:endParaRPr>
              <a:solidFill>
                <a:schemeClr val="lt1"/>
              </a:solidFill>
            </a:endParaRPr>
          </a:p>
          <a:p>
            <a:pPr marL="0" lvl="0" indent="0" algn="just" rtl="0">
              <a:spcBef>
                <a:spcPts val="0"/>
              </a:spcBef>
              <a:spcAft>
                <a:spcPts val="0"/>
              </a:spcAft>
              <a:buNone/>
            </a:pPr>
            <a:r>
              <a:rPr lang="ro">
                <a:solidFill>
                  <a:schemeClr val="lt1"/>
                </a:solidFill>
              </a:rPr>
              <a:t>Caracteristicile electrice ale cablajelor din cupru sunt definite de Institutul inginerilor electrici și electronici </a:t>
            </a:r>
            <a:r>
              <a:rPr lang="ro" b="1">
                <a:solidFill>
                  <a:srgbClr val="00FF00"/>
                </a:solidFill>
              </a:rPr>
              <a:t>(IEEE). IEEE</a:t>
            </a:r>
            <a:r>
              <a:rPr lang="ro">
                <a:solidFill>
                  <a:schemeClr val="lt1"/>
                </a:solidFill>
              </a:rPr>
              <a:t> evaluează cablarea </a:t>
            </a:r>
            <a:r>
              <a:rPr lang="ro" b="1">
                <a:solidFill>
                  <a:srgbClr val="CC0000"/>
                </a:solidFill>
              </a:rPr>
              <a:t>UTP</a:t>
            </a:r>
            <a:r>
              <a:rPr lang="ro">
                <a:solidFill>
                  <a:schemeClr val="lt1"/>
                </a:solidFill>
              </a:rPr>
              <a:t> în funcție de performanța sa. Cablurile sunt plasate în categorii pe baza capacității lor de a transporta rate mai mari de lățime de bandă. </a:t>
            </a:r>
            <a:r>
              <a:rPr lang="ro">
                <a:solidFill>
                  <a:srgbClr val="FFFFFF"/>
                </a:solidFill>
              </a:rPr>
              <a:t>Cablurile din categoriile superioare sunt proiectate și construite pentru a suporta rate de date mai mari. Pe măsură ce noi tehnologii Ethernet cu viteză gigabit sunt dezvoltate și adoptate, categoria 5e este acum tipul de cablu minim acceptabil, categoria 6 fiind tipul recomandat pentru instalațiile noi de clădiri.</a:t>
            </a:r>
            <a:endParaRPr>
              <a:solidFill>
                <a:srgbClr val="FFFFFF"/>
              </a:solidFill>
            </a:endParaRPr>
          </a:p>
          <a:p>
            <a:pPr marL="0" lvl="0" indent="0" algn="just" rtl="0">
              <a:spcBef>
                <a:spcPts val="0"/>
              </a:spcBef>
              <a:spcAft>
                <a:spcPts val="0"/>
              </a:spcAft>
              <a:buNone/>
            </a:pPr>
            <a:endParaRPr>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fade">
                                      <p:cBhvr>
                                        <p:cTn id="7" dur="10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4"/>
          <p:cNvSpPr txBox="1">
            <a:spLocks noGrp="1"/>
          </p:cNvSpPr>
          <p:nvPr>
            <p:ph type="title"/>
          </p:nvPr>
        </p:nvSpPr>
        <p:spPr>
          <a:xfrm>
            <a:off x="1066525" y="280100"/>
            <a:ext cx="8200800" cy="1290600"/>
          </a:xfrm>
          <a:prstGeom prst="rect">
            <a:avLst/>
          </a:prstGeom>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None/>
            </a:pPr>
            <a:r>
              <a:rPr lang="ro" sz="3000" b="1">
                <a:solidFill>
                  <a:srgbClr val="CC0000"/>
                </a:solidFill>
                <a:latin typeface="Arial"/>
                <a:ea typeface="Arial"/>
                <a:cs typeface="Arial"/>
                <a:sym typeface="Arial"/>
              </a:rPr>
              <a:t>Ce este stratul fizic? </a:t>
            </a:r>
            <a:endParaRPr sz="3000" b="1">
              <a:solidFill>
                <a:srgbClr val="CC0000"/>
              </a:solidFill>
              <a:latin typeface="Arial"/>
              <a:ea typeface="Arial"/>
              <a:cs typeface="Arial"/>
              <a:sym typeface="Arial"/>
            </a:endParaRPr>
          </a:p>
          <a:p>
            <a:pPr marL="0" lvl="0" indent="0" algn="l" rtl="0">
              <a:lnSpc>
                <a:spcPct val="100000"/>
              </a:lnSpc>
              <a:spcBef>
                <a:spcPts val="1200"/>
              </a:spcBef>
              <a:spcAft>
                <a:spcPts val="0"/>
              </a:spcAft>
              <a:buNone/>
            </a:pPr>
            <a:r>
              <a:rPr lang="ro" sz="3200" b="1">
                <a:solidFill>
                  <a:srgbClr val="CC0000"/>
                </a:solidFill>
                <a:latin typeface="Arial"/>
                <a:ea typeface="Arial"/>
                <a:cs typeface="Arial"/>
                <a:sym typeface="Arial"/>
              </a:rPr>
              <a:t>                               </a:t>
            </a:r>
            <a:r>
              <a:rPr lang="ro" sz="3000" b="1">
                <a:solidFill>
                  <a:srgbClr val="CC0000"/>
                </a:solidFill>
                <a:latin typeface="Arial"/>
                <a:ea typeface="Arial"/>
                <a:cs typeface="Arial"/>
                <a:sym typeface="Arial"/>
              </a:rPr>
              <a:t> Scopul stratului fizic</a:t>
            </a:r>
            <a:endParaRPr sz="3000" b="1">
              <a:solidFill>
                <a:srgbClr val="CC0000"/>
              </a:solidFill>
              <a:latin typeface="Arial"/>
              <a:ea typeface="Arial"/>
              <a:cs typeface="Arial"/>
              <a:sym typeface="Arial"/>
            </a:endParaRPr>
          </a:p>
          <a:p>
            <a:pPr marL="0" lvl="0" indent="0" algn="l" rtl="0">
              <a:lnSpc>
                <a:spcPct val="115000"/>
              </a:lnSpc>
              <a:spcBef>
                <a:spcPts val="1200"/>
              </a:spcBef>
              <a:spcAft>
                <a:spcPts val="0"/>
              </a:spcAft>
              <a:buNone/>
            </a:pPr>
            <a:endParaRPr sz="2900" b="1">
              <a:solidFill>
                <a:srgbClr val="CC0000"/>
              </a:solidFill>
              <a:latin typeface="Arial"/>
              <a:ea typeface="Arial"/>
              <a:cs typeface="Arial"/>
              <a:sym typeface="Arial"/>
            </a:endParaRPr>
          </a:p>
          <a:p>
            <a:pPr marL="0" lvl="0" indent="0" algn="l" rtl="0">
              <a:lnSpc>
                <a:spcPct val="115000"/>
              </a:lnSpc>
              <a:spcBef>
                <a:spcPts val="1200"/>
              </a:spcBef>
              <a:spcAft>
                <a:spcPts val="0"/>
              </a:spcAft>
              <a:buNone/>
            </a:pPr>
            <a:endParaRPr>
              <a:solidFill>
                <a:srgbClr val="FFFFFF"/>
              </a:solidFill>
              <a:highlight>
                <a:srgbClr val="000000"/>
              </a:highlight>
              <a:latin typeface="Arial"/>
              <a:ea typeface="Arial"/>
              <a:cs typeface="Arial"/>
              <a:sym typeface="Arial"/>
            </a:endParaRPr>
          </a:p>
          <a:p>
            <a:pPr marL="0" lvl="0" indent="0" algn="l" rtl="0">
              <a:spcBef>
                <a:spcPts val="1200"/>
              </a:spcBef>
              <a:spcAft>
                <a:spcPts val="0"/>
              </a:spcAft>
              <a:buNone/>
            </a:pPr>
            <a:endParaRPr/>
          </a:p>
        </p:txBody>
      </p:sp>
      <p:sp>
        <p:nvSpPr>
          <p:cNvPr id="140" name="Google Shape;140;p14"/>
          <p:cNvSpPr txBox="1">
            <a:spLocks noGrp="1"/>
          </p:cNvSpPr>
          <p:nvPr>
            <p:ph type="body" idx="1"/>
          </p:nvPr>
        </p:nvSpPr>
        <p:spPr>
          <a:xfrm>
            <a:off x="508000" y="1416675"/>
            <a:ext cx="8295300" cy="3924900"/>
          </a:xfrm>
          <a:prstGeom prst="rect">
            <a:avLst/>
          </a:prstGeom>
        </p:spPr>
        <p:txBody>
          <a:bodyPr spcFirstLastPara="1" wrap="square" lIns="91425" tIns="91425" rIns="91425" bIns="91425" anchor="t" anchorCtr="0">
            <a:noAutofit/>
          </a:bodyPr>
          <a:lstStyle/>
          <a:p>
            <a:pPr marL="0" lvl="0" indent="0" algn="just" rtl="0">
              <a:lnSpc>
                <a:spcPct val="100000"/>
              </a:lnSpc>
              <a:spcBef>
                <a:spcPts val="1200"/>
              </a:spcBef>
              <a:spcAft>
                <a:spcPts val="0"/>
              </a:spcAft>
              <a:buNone/>
            </a:pPr>
            <a:endParaRPr sz="1400">
              <a:solidFill>
                <a:srgbClr val="FFFFFF"/>
              </a:solidFill>
              <a:latin typeface="Arial"/>
              <a:ea typeface="Arial"/>
              <a:cs typeface="Arial"/>
              <a:sym typeface="Arial"/>
            </a:endParaRPr>
          </a:p>
          <a:p>
            <a:pPr marL="0" lvl="0" indent="0" algn="just" rtl="0">
              <a:lnSpc>
                <a:spcPct val="100000"/>
              </a:lnSpc>
              <a:spcBef>
                <a:spcPts val="1200"/>
              </a:spcBef>
              <a:spcAft>
                <a:spcPts val="0"/>
              </a:spcAft>
              <a:buNone/>
            </a:pPr>
            <a:r>
              <a:rPr lang="ro" sz="1400">
                <a:solidFill>
                  <a:srgbClr val="FFFFFF"/>
                </a:solidFill>
                <a:latin typeface="Arial"/>
                <a:ea typeface="Arial"/>
                <a:cs typeface="Arial"/>
                <a:sym typeface="Arial"/>
              </a:rPr>
              <a:t>Indiferent dacă vă conectați la o imprimantă locală de acasă sau la un site web din altă țară, înainte ca orice comunicație de rețea să poată avea loc, trebuie stabilită o conexiune fizică la o rețea locală. O conexiune fizică poate fi o conexiune prin cablu utilizând un cablu sau o conexiune fără fir folosind unde radio.Tipul de conexiune fizică utilizată depinde de </a:t>
            </a:r>
            <a:r>
              <a:rPr lang="ro" sz="1400">
                <a:solidFill>
                  <a:srgbClr val="FFFF00"/>
                </a:solidFill>
                <a:latin typeface="Arial"/>
                <a:ea typeface="Arial"/>
                <a:cs typeface="Arial"/>
                <a:sym typeface="Arial"/>
              </a:rPr>
              <a:t>configurarea rețelei.</a:t>
            </a:r>
            <a:r>
              <a:rPr lang="ro" sz="1400">
                <a:solidFill>
                  <a:srgbClr val="FFFFFF"/>
                </a:solidFill>
                <a:latin typeface="Arial"/>
                <a:ea typeface="Arial"/>
                <a:cs typeface="Arial"/>
                <a:sym typeface="Arial"/>
              </a:rPr>
              <a:t> De exemplu, în multe birouri corporative, angajații au computere desktop sau laptop care sunt conectate fizic, prin cablu, la un comutator comun. </a:t>
            </a:r>
            <a:endParaRPr sz="1400">
              <a:solidFill>
                <a:srgbClr val="FFFFFF"/>
              </a:solidFill>
              <a:latin typeface="Arial"/>
              <a:ea typeface="Arial"/>
              <a:cs typeface="Arial"/>
              <a:sym typeface="Arial"/>
            </a:endParaRPr>
          </a:p>
          <a:p>
            <a:pPr marL="0" lvl="0" indent="0" algn="just" rtl="0">
              <a:lnSpc>
                <a:spcPct val="100000"/>
              </a:lnSpc>
              <a:spcBef>
                <a:spcPts val="1200"/>
              </a:spcBef>
              <a:spcAft>
                <a:spcPts val="0"/>
              </a:spcAft>
              <a:buNone/>
            </a:pPr>
            <a:r>
              <a:rPr lang="ro" sz="1400">
                <a:solidFill>
                  <a:srgbClr val="FFFFFF"/>
                </a:solidFill>
                <a:latin typeface="Arial"/>
                <a:ea typeface="Arial"/>
                <a:cs typeface="Arial"/>
                <a:sym typeface="Arial"/>
              </a:rPr>
              <a:t>Acest tip de configurare este o rețea cu fir. Datele sunt transmise printr-un cablu fizic.Pe lângă conexiunile prin cablu. </a:t>
            </a:r>
            <a:r>
              <a:rPr lang="ro" sz="1400">
                <a:solidFill>
                  <a:srgbClr val="FF00FF"/>
                </a:solidFill>
                <a:latin typeface="Arial"/>
                <a:ea typeface="Arial"/>
                <a:cs typeface="Arial"/>
                <a:sym typeface="Arial"/>
              </a:rPr>
              <a:t>Dispozitivelor fără fir</a:t>
            </a:r>
            <a:r>
              <a:rPr lang="ro" sz="1400">
                <a:solidFill>
                  <a:srgbClr val="FFFFFF"/>
                </a:solidFill>
                <a:latin typeface="Arial"/>
                <a:ea typeface="Arial"/>
                <a:cs typeface="Arial"/>
                <a:sym typeface="Arial"/>
              </a:rPr>
              <a:t>, datele sunt transmise utilizând unde radio. Conectivitatea wireless este obișnuită pe măsură ce indivizii și întreprinderile își descoperă avantajele. Dispozitivele dintr-o rețea fără fir trebuie să fie conectate la un punct de acces fără fir</a:t>
            </a:r>
            <a:r>
              <a:rPr lang="ro" sz="1400">
                <a:solidFill>
                  <a:srgbClr val="FFFF00"/>
                </a:solidFill>
                <a:latin typeface="Arial"/>
                <a:ea typeface="Arial"/>
                <a:cs typeface="Arial"/>
                <a:sym typeface="Arial"/>
              </a:rPr>
              <a:t> (AP)</a:t>
            </a:r>
            <a:r>
              <a:rPr lang="ro" sz="1400">
                <a:solidFill>
                  <a:srgbClr val="FFFFFF"/>
                </a:solidFill>
                <a:latin typeface="Arial"/>
                <a:ea typeface="Arial"/>
                <a:cs typeface="Arial"/>
                <a:sym typeface="Arial"/>
              </a:rPr>
              <a:t> sau la un router wireless, din figura propusă</a:t>
            </a:r>
            <a:endParaRPr sz="1400">
              <a:solidFill>
                <a:srgbClr val="FFFFFF"/>
              </a:solidFill>
              <a:latin typeface="Arial"/>
              <a:ea typeface="Arial"/>
              <a:cs typeface="Arial"/>
              <a:sym typeface="Arial"/>
            </a:endParaRPr>
          </a:p>
          <a:p>
            <a:pPr marL="0" lvl="0" indent="0" algn="l" rtl="0">
              <a:spcBef>
                <a:spcPts val="1200"/>
              </a:spcBef>
              <a:spcAft>
                <a:spcPts val="1600"/>
              </a:spcAft>
              <a:buNone/>
            </a:pPr>
            <a:endParaRPr>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10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32"/>
          <p:cNvPicPr preferRelativeResize="0"/>
          <p:nvPr/>
        </p:nvPicPr>
        <p:blipFill>
          <a:blip r:embed="rId3">
            <a:alphaModFix/>
          </a:blip>
          <a:stretch>
            <a:fillRect/>
          </a:stretch>
        </p:blipFill>
        <p:spPr>
          <a:xfrm>
            <a:off x="4702775" y="388900"/>
            <a:ext cx="4257350" cy="4365675"/>
          </a:xfrm>
          <a:prstGeom prst="rect">
            <a:avLst/>
          </a:prstGeom>
          <a:noFill/>
          <a:ln>
            <a:noFill/>
          </a:ln>
        </p:spPr>
      </p:pic>
      <p:sp>
        <p:nvSpPr>
          <p:cNvPr id="251" name="Google Shape;251;p32"/>
          <p:cNvSpPr txBox="1"/>
          <p:nvPr/>
        </p:nvSpPr>
        <p:spPr>
          <a:xfrm>
            <a:off x="290600" y="98275"/>
            <a:ext cx="4121700" cy="32622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ro">
                <a:solidFill>
                  <a:schemeClr val="lt1"/>
                </a:solidFill>
              </a:rPr>
              <a:t>Cablul UTP este de obicei terminat cu un conector </a:t>
            </a:r>
            <a:r>
              <a:rPr lang="ro" b="1">
                <a:solidFill>
                  <a:srgbClr val="FF0000"/>
                </a:solidFill>
              </a:rPr>
              <a:t>RJ-45</a:t>
            </a:r>
            <a:r>
              <a:rPr lang="ro">
                <a:solidFill>
                  <a:schemeClr val="lt1"/>
                </a:solidFill>
              </a:rPr>
              <a:t>. Standardul </a:t>
            </a:r>
            <a:r>
              <a:rPr lang="ro" b="1">
                <a:solidFill>
                  <a:srgbClr val="FF0000"/>
                </a:solidFill>
              </a:rPr>
              <a:t>TIA / EIA-568</a:t>
            </a:r>
            <a:r>
              <a:rPr lang="ro">
                <a:solidFill>
                  <a:schemeClr val="lt1"/>
                </a:solidFill>
              </a:rPr>
              <a:t> descrie codurile de culoare a firelor pentru atribuirea pinilor (pinouts) pentru cablurile </a:t>
            </a:r>
            <a:r>
              <a:rPr lang="ro" b="1">
                <a:solidFill>
                  <a:srgbClr val="FFFF00"/>
                </a:solidFill>
              </a:rPr>
              <a:t>Ethernet.</a:t>
            </a:r>
            <a:endParaRPr b="1">
              <a:solidFill>
                <a:srgbClr val="FFFF00"/>
              </a:solidFill>
            </a:endParaRPr>
          </a:p>
          <a:p>
            <a:pPr marL="0" lvl="0" indent="0" algn="just" rtl="0">
              <a:spcBef>
                <a:spcPts val="0"/>
              </a:spcBef>
              <a:spcAft>
                <a:spcPts val="0"/>
              </a:spcAft>
              <a:buNone/>
            </a:pPr>
            <a:r>
              <a:rPr lang="ro">
                <a:solidFill>
                  <a:schemeClr val="lt1"/>
                </a:solidFill>
              </a:rPr>
              <a:t>Așa cum se arată în figură, conectorul </a:t>
            </a:r>
            <a:r>
              <a:rPr lang="ro" b="1">
                <a:solidFill>
                  <a:srgbClr val="FF0000"/>
                </a:solidFill>
              </a:rPr>
              <a:t>RJ-45</a:t>
            </a:r>
            <a:r>
              <a:rPr lang="ro">
                <a:solidFill>
                  <a:schemeClr val="lt1"/>
                </a:solidFill>
              </a:rPr>
              <a:t> este componentul tată, sertizat la capătul cablului.</a:t>
            </a:r>
            <a:endParaRPr>
              <a:solidFill>
                <a:schemeClr val="lt1"/>
              </a:solidFill>
            </a:endParaRPr>
          </a:p>
          <a:p>
            <a:pPr marL="0" lvl="0" indent="0" algn="just" rtl="0">
              <a:spcBef>
                <a:spcPts val="0"/>
              </a:spcBef>
              <a:spcAft>
                <a:spcPts val="0"/>
              </a:spcAft>
              <a:buNone/>
            </a:pPr>
            <a:r>
              <a:rPr lang="ro">
                <a:solidFill>
                  <a:schemeClr val="lt1"/>
                </a:solidFill>
              </a:rPr>
              <a:t>Un conector</a:t>
            </a:r>
            <a:r>
              <a:rPr lang="ro" b="1">
                <a:solidFill>
                  <a:srgbClr val="FFFF00"/>
                </a:solidFill>
              </a:rPr>
              <a:t> RJ45</a:t>
            </a:r>
            <a:r>
              <a:rPr lang="ro">
                <a:solidFill>
                  <a:schemeClr val="lt1"/>
                </a:solidFill>
              </a:rPr>
              <a:t> și un cablu terminat cu un conector </a:t>
            </a:r>
            <a:r>
              <a:rPr lang="ro" b="1">
                <a:solidFill>
                  <a:srgbClr val="00FF00"/>
                </a:solidFill>
              </a:rPr>
              <a:t>RJ45.</a:t>
            </a:r>
            <a:endParaRPr b="1">
              <a:solidFill>
                <a:srgbClr val="00FF00"/>
              </a:solidFill>
            </a:endParaRPr>
          </a:p>
          <a:p>
            <a:pPr marL="0" lvl="0" indent="0" algn="just" rtl="0">
              <a:spcBef>
                <a:spcPts val="0"/>
              </a:spcBef>
              <a:spcAft>
                <a:spcPts val="0"/>
              </a:spcAft>
              <a:buNone/>
            </a:pPr>
            <a:endParaRPr b="1">
              <a:solidFill>
                <a:srgbClr val="00FF00"/>
              </a:solidFill>
            </a:endParaRPr>
          </a:p>
          <a:p>
            <a:pPr marL="0" lvl="0" indent="0" algn="just" rtl="0">
              <a:spcBef>
                <a:spcPts val="0"/>
              </a:spcBef>
              <a:spcAft>
                <a:spcPts val="0"/>
              </a:spcAft>
              <a:buNone/>
            </a:pPr>
            <a:r>
              <a:rPr lang="ro" b="1">
                <a:solidFill>
                  <a:srgbClr val="CC0000"/>
                </a:solidFill>
              </a:rPr>
              <a:t>Categoria 3 </a:t>
            </a:r>
            <a:r>
              <a:rPr lang="ro">
                <a:solidFill>
                  <a:schemeClr val="lt1"/>
                </a:solidFill>
              </a:rPr>
              <a:t>a fost inițial utilizată pentru comunicarea vocală pe linii vocale, dar ulterior a fost utilizată pentru transmiterea datelor.</a:t>
            </a:r>
            <a:endParaRPr>
              <a:solidFill>
                <a:schemeClr val="lt1"/>
              </a:solidFill>
            </a:endParaRPr>
          </a:p>
          <a:p>
            <a:pPr marL="0" lvl="0" indent="0" algn="l" rtl="0">
              <a:spcBef>
                <a:spcPts val="0"/>
              </a:spcBef>
              <a:spcAft>
                <a:spcPts val="0"/>
              </a:spcAft>
              <a:buNone/>
            </a:pPr>
            <a:r>
              <a:rPr lang="ro" b="1">
                <a:solidFill>
                  <a:srgbClr val="CC0000"/>
                </a:solidFill>
              </a:rPr>
              <a:t>Categoriile 5</a:t>
            </a:r>
            <a:r>
              <a:rPr lang="ro">
                <a:solidFill>
                  <a:schemeClr val="lt1"/>
                </a:solidFill>
              </a:rPr>
              <a:t> și 5e sunt utilizate pentru transmiterea datelor. Categoria 5 acceptă 100 Mbps și Categoria 5e acceptă 1000 Mbps</a:t>
            </a:r>
            <a:endParaRPr>
              <a:solidFill>
                <a:schemeClr val="lt1"/>
              </a:solidFill>
            </a:endParaRPr>
          </a:p>
          <a:p>
            <a:pPr marL="0" lvl="0" indent="0" algn="just" rtl="0">
              <a:spcBef>
                <a:spcPts val="0"/>
              </a:spcBef>
              <a:spcAft>
                <a:spcPts val="0"/>
              </a:spcAft>
              <a:buNone/>
            </a:pPr>
            <a:r>
              <a:rPr lang="ro" b="1">
                <a:solidFill>
                  <a:srgbClr val="CC0000"/>
                </a:solidFill>
              </a:rPr>
              <a:t>Categoria 6</a:t>
            </a:r>
            <a:r>
              <a:rPr lang="ro">
                <a:solidFill>
                  <a:schemeClr val="lt1"/>
                </a:solidFill>
              </a:rPr>
              <a:t> are un separator adăugat între fiecare pereche de fire pentru a suporta viteze mai mari. Categoria 6 acceptă până la 10 Gbps.</a:t>
            </a:r>
            <a:endParaRPr>
              <a:solidFill>
                <a:schemeClr val="lt1"/>
              </a:solidFill>
            </a:endParaRPr>
          </a:p>
          <a:p>
            <a:pPr marL="0" lvl="0" indent="0" algn="just" rtl="0">
              <a:spcBef>
                <a:spcPts val="0"/>
              </a:spcBef>
              <a:spcAft>
                <a:spcPts val="0"/>
              </a:spcAft>
              <a:buNone/>
            </a:pPr>
            <a:r>
              <a:rPr lang="ro" b="1">
                <a:solidFill>
                  <a:srgbClr val="CC0000"/>
                </a:solidFill>
              </a:rPr>
              <a:t>Categoria 7</a:t>
            </a:r>
            <a:r>
              <a:rPr lang="ro">
                <a:solidFill>
                  <a:schemeClr val="lt1"/>
                </a:solidFill>
              </a:rPr>
              <a:t> acceptă, de asemenea, 10 Gbps.</a:t>
            </a:r>
            <a:endParaRPr>
              <a:solidFill>
                <a:schemeClr val="lt1"/>
              </a:solidFill>
            </a:endParaRPr>
          </a:p>
          <a:p>
            <a:pPr marL="0" lvl="0" indent="0" algn="just" rtl="0">
              <a:spcBef>
                <a:spcPts val="0"/>
              </a:spcBef>
              <a:spcAft>
                <a:spcPts val="0"/>
              </a:spcAft>
              <a:buNone/>
            </a:pPr>
            <a:r>
              <a:rPr lang="ro" b="1">
                <a:solidFill>
                  <a:srgbClr val="CC0000"/>
                </a:solidFill>
              </a:rPr>
              <a:t>Categoria 8</a:t>
            </a:r>
            <a:r>
              <a:rPr lang="ro">
                <a:solidFill>
                  <a:srgbClr val="CC0000"/>
                </a:solidFill>
              </a:rPr>
              <a:t> </a:t>
            </a:r>
            <a:r>
              <a:rPr lang="ro">
                <a:solidFill>
                  <a:schemeClr val="lt1"/>
                </a:solidFill>
              </a:rPr>
              <a:t>acceptă 40 Gbps.</a:t>
            </a:r>
            <a:endParaRPr>
              <a:solidFill>
                <a:schemeClr val="lt1"/>
              </a:solidFill>
            </a:endParaRPr>
          </a:p>
          <a:p>
            <a:pPr marL="0" lvl="0" indent="0" algn="just" rtl="0">
              <a:spcBef>
                <a:spcPts val="0"/>
              </a:spcBef>
              <a:spcAft>
                <a:spcPts val="0"/>
              </a:spcAft>
              <a:buNone/>
            </a:pPr>
            <a:r>
              <a:rPr lang="ro">
                <a:solidFill>
                  <a:schemeClr val="lt1"/>
                </a:solidFill>
              </a:rPr>
              <a:t>Unii producători realizează cabluri care depășesc specificațiile TIA / EIA Categoria 6a și se referă la acestea ca fiind categoria 7.</a:t>
            </a:r>
            <a:endParaRPr>
              <a:solidFill>
                <a:schemeClr val="lt1"/>
              </a:solidFill>
            </a:endParaRPr>
          </a:p>
          <a:p>
            <a:pPr marL="0" lvl="0" indent="0" algn="just" rtl="0">
              <a:spcBef>
                <a:spcPts val="0"/>
              </a:spcBef>
              <a:spcAft>
                <a:spcPts val="0"/>
              </a:spcAft>
              <a:buNone/>
            </a:pPr>
            <a:endParaRPr b="1">
              <a:solidFill>
                <a:srgbClr val="00FF00"/>
              </a:solidFill>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10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3"/>
          <p:cNvSpPr txBox="1">
            <a:spLocks noGrp="1"/>
          </p:cNvSpPr>
          <p:nvPr>
            <p:ph type="title"/>
          </p:nvPr>
        </p:nvSpPr>
        <p:spPr>
          <a:xfrm>
            <a:off x="2672550" y="408300"/>
            <a:ext cx="3798900" cy="149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o" sz="3100" b="1">
                <a:solidFill>
                  <a:srgbClr val="CC0000"/>
                </a:solidFill>
              </a:rPr>
              <a:t>Mufe UTP RJ-45</a:t>
            </a:r>
            <a:endParaRPr sz="3100" b="1">
              <a:solidFill>
                <a:srgbClr val="CC0000"/>
              </a:solidFill>
            </a:endParaRPr>
          </a:p>
        </p:txBody>
      </p:sp>
      <p:pic>
        <p:nvPicPr>
          <p:cNvPr id="257" name="Google Shape;257;p33"/>
          <p:cNvPicPr preferRelativeResize="0"/>
          <p:nvPr/>
        </p:nvPicPr>
        <p:blipFill>
          <a:blip r:embed="rId3">
            <a:alphaModFix/>
          </a:blip>
          <a:stretch>
            <a:fillRect/>
          </a:stretch>
        </p:blipFill>
        <p:spPr>
          <a:xfrm>
            <a:off x="1552575" y="1262050"/>
            <a:ext cx="6038850" cy="31432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fade">
                                      <p:cBhvr>
                                        <p:cTn id="7" dur="1000"/>
                                        <p:tgtEl>
                                          <p:spTgt spid="256"/>
                                        </p:tgtEl>
                                      </p:cBhvr>
                                    </p:animEffect>
                                  </p:childTnLst>
                                </p:cTn>
                              </p:par>
                              <p:par>
                                <p:cTn id="8" presetID="10" presetClass="entr" presetSubtype="0" fill="hold" nodeType="withEffect">
                                  <p:stCondLst>
                                    <p:cond delay="0"/>
                                  </p:stCondLst>
                                  <p:childTnLst>
                                    <p:set>
                                      <p:cBhvr>
                                        <p:cTn id="9" dur="1" fill="hold">
                                          <p:stCondLst>
                                            <p:cond delay="0"/>
                                          </p:stCondLst>
                                        </p:cTn>
                                        <p:tgtEl>
                                          <p:spTgt spid="257"/>
                                        </p:tgtEl>
                                        <p:attrNameLst>
                                          <p:attrName>style.visibility</p:attrName>
                                        </p:attrNameLst>
                                      </p:cBhvr>
                                      <p:to>
                                        <p:strVal val="visible"/>
                                      </p:to>
                                    </p:set>
                                    <p:animEffect transition="in" filter="fade">
                                      <p:cBhvr>
                                        <p:cTn id="10" dur="10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4"/>
          <p:cNvSpPr txBox="1">
            <a:spLocks noGrp="1"/>
          </p:cNvSpPr>
          <p:nvPr>
            <p:ph type="title"/>
          </p:nvPr>
        </p:nvSpPr>
        <p:spPr>
          <a:xfrm>
            <a:off x="1740900" y="887775"/>
            <a:ext cx="5458800" cy="207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o" sz="1500" b="1">
                <a:solidFill>
                  <a:srgbClr val="FF0000"/>
                </a:solidFill>
                <a:latin typeface="Arial"/>
                <a:ea typeface="Arial"/>
                <a:cs typeface="Arial"/>
                <a:sym typeface="Arial"/>
              </a:rPr>
              <a:t>Priza</a:t>
            </a:r>
            <a:r>
              <a:rPr lang="ro" sz="1500">
                <a:latin typeface="Arial"/>
                <a:ea typeface="Arial"/>
                <a:cs typeface="Arial"/>
                <a:sym typeface="Arial"/>
              </a:rPr>
              <a:t>,prezentată în figură, este componenta feminină a unui dispozitiv de rețea, a unui perete, a unei prize de partiție a cabinei sau a unui panou de patch-uri. Când este terminat necorespunzător, fiecare cablu este o sursă potențială de degradare a performanței stratului fizic.</a:t>
            </a:r>
            <a:endParaRPr sz="1500">
              <a:latin typeface="Arial"/>
              <a:ea typeface="Arial"/>
              <a:cs typeface="Arial"/>
              <a:sym typeface="Arial"/>
            </a:endParaRPr>
          </a:p>
        </p:txBody>
      </p:sp>
      <p:sp>
        <p:nvSpPr>
          <p:cNvPr id="263" name="Google Shape;263;p34"/>
          <p:cNvSpPr txBox="1"/>
          <p:nvPr/>
        </p:nvSpPr>
        <p:spPr>
          <a:xfrm>
            <a:off x="1740900" y="4579550"/>
            <a:ext cx="3232500" cy="80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o" b="1">
                <a:solidFill>
                  <a:srgbClr val="00FF00"/>
                </a:solidFill>
              </a:rPr>
              <a:t>Socluri UTP RJ-45</a:t>
            </a:r>
            <a:endParaRPr b="1">
              <a:solidFill>
                <a:srgbClr val="00FF00"/>
              </a:solidFill>
            </a:endParaRPr>
          </a:p>
        </p:txBody>
      </p:sp>
      <p:pic>
        <p:nvPicPr>
          <p:cNvPr id="264" name="Google Shape;264;p34"/>
          <p:cNvPicPr preferRelativeResize="0"/>
          <p:nvPr/>
        </p:nvPicPr>
        <p:blipFill>
          <a:blip r:embed="rId3">
            <a:alphaModFix/>
          </a:blip>
          <a:stretch>
            <a:fillRect/>
          </a:stretch>
        </p:blipFill>
        <p:spPr>
          <a:xfrm>
            <a:off x="1828988" y="2571750"/>
            <a:ext cx="5108284" cy="1862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4"/>
                                        </p:tgtEl>
                                        <p:attrNameLst>
                                          <p:attrName>style.visibility</p:attrName>
                                        </p:attrNameLst>
                                      </p:cBhvr>
                                      <p:to>
                                        <p:strVal val="visible"/>
                                      </p:to>
                                    </p:set>
                                    <p:animEffect transition="in" filter="fade">
                                      <p:cBhvr>
                                        <p:cTn id="7" dur="100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5"/>
          <p:cNvSpPr txBox="1">
            <a:spLocks noGrp="1"/>
          </p:cNvSpPr>
          <p:nvPr>
            <p:ph type="title"/>
          </p:nvPr>
        </p:nvSpPr>
        <p:spPr>
          <a:xfrm>
            <a:off x="1355600" y="670625"/>
            <a:ext cx="5197200" cy="195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o" sz="1500">
                <a:latin typeface="Arial"/>
                <a:ea typeface="Arial"/>
                <a:cs typeface="Arial"/>
                <a:sym typeface="Arial"/>
              </a:rPr>
              <a:t>Această figură arată un exemplu de </a:t>
            </a:r>
            <a:r>
              <a:rPr lang="ro" sz="1500" b="1">
                <a:solidFill>
                  <a:srgbClr val="FFFF00"/>
                </a:solidFill>
                <a:latin typeface="Arial"/>
                <a:ea typeface="Arial"/>
                <a:cs typeface="Arial"/>
                <a:sym typeface="Arial"/>
              </a:rPr>
              <a:t>cablu UTP</a:t>
            </a:r>
            <a:r>
              <a:rPr lang="ro" sz="1500">
                <a:latin typeface="Arial"/>
                <a:ea typeface="Arial"/>
                <a:cs typeface="Arial"/>
                <a:sym typeface="Arial"/>
              </a:rPr>
              <a:t> terminat prost. Acest conector rău are fire care sunt expuse, neîntinse și nu sunt acoperite în întregime de înveliș.</a:t>
            </a:r>
            <a:endParaRPr sz="1500">
              <a:latin typeface="Arial"/>
              <a:ea typeface="Arial"/>
              <a:cs typeface="Arial"/>
              <a:sym typeface="Arial"/>
            </a:endParaRPr>
          </a:p>
          <a:p>
            <a:pPr marL="0" lvl="0" indent="0" algn="l" rtl="0">
              <a:spcBef>
                <a:spcPts val="0"/>
              </a:spcBef>
              <a:spcAft>
                <a:spcPts val="0"/>
              </a:spcAft>
              <a:buNone/>
            </a:pPr>
            <a:r>
              <a:rPr lang="ro" sz="1500" b="1">
                <a:solidFill>
                  <a:srgbClr val="FFFF00"/>
                </a:solidFill>
                <a:latin typeface="Arial"/>
                <a:ea typeface="Arial"/>
                <a:cs typeface="Arial"/>
                <a:sym typeface="Arial"/>
              </a:rPr>
              <a:t>Cablu UTP</a:t>
            </a:r>
            <a:r>
              <a:rPr lang="ro" sz="1500">
                <a:latin typeface="Arial"/>
                <a:ea typeface="Arial"/>
                <a:cs typeface="Arial"/>
                <a:sym typeface="Arial"/>
              </a:rPr>
              <a:t> terminat slab, care prezintă fire neîntoarse care se extind în afara </a:t>
            </a:r>
            <a:r>
              <a:rPr lang="ro" sz="1500" b="1">
                <a:solidFill>
                  <a:srgbClr val="00FF00"/>
                </a:solidFill>
                <a:latin typeface="Arial"/>
                <a:ea typeface="Arial"/>
                <a:cs typeface="Arial"/>
                <a:sym typeface="Arial"/>
              </a:rPr>
              <a:t>conectorului RJ45</a:t>
            </a:r>
            <a:endParaRPr sz="1500" b="1">
              <a:solidFill>
                <a:srgbClr val="00FF00"/>
              </a:solidFill>
              <a:latin typeface="Arial"/>
              <a:ea typeface="Arial"/>
              <a:cs typeface="Arial"/>
              <a:sym typeface="Arial"/>
            </a:endParaRPr>
          </a:p>
        </p:txBody>
      </p:sp>
      <p:sp>
        <p:nvSpPr>
          <p:cNvPr id="270" name="Google Shape;270;p35"/>
          <p:cNvSpPr txBox="1">
            <a:spLocks noGrp="1"/>
          </p:cNvSpPr>
          <p:nvPr>
            <p:ph type="body" idx="1"/>
          </p:nvPr>
        </p:nvSpPr>
        <p:spPr>
          <a:xfrm>
            <a:off x="1355600" y="4433500"/>
            <a:ext cx="3798900" cy="2415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o" b="1">
                <a:solidFill>
                  <a:srgbClr val="00FFFF"/>
                </a:solidFill>
              </a:rPr>
              <a:t>Cablu UTP terminat slab</a:t>
            </a:r>
            <a:endParaRPr b="1">
              <a:solidFill>
                <a:srgbClr val="00FFFF"/>
              </a:solidFill>
            </a:endParaRPr>
          </a:p>
        </p:txBody>
      </p:sp>
      <p:pic>
        <p:nvPicPr>
          <p:cNvPr id="271" name="Google Shape;271;p35"/>
          <p:cNvPicPr preferRelativeResize="0"/>
          <p:nvPr/>
        </p:nvPicPr>
        <p:blipFill>
          <a:blip r:embed="rId3">
            <a:alphaModFix/>
          </a:blip>
          <a:stretch>
            <a:fillRect/>
          </a:stretch>
        </p:blipFill>
        <p:spPr>
          <a:xfrm>
            <a:off x="1355600" y="2097175"/>
            <a:ext cx="5820299" cy="20450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1"/>
                                        </p:tgtEl>
                                        <p:attrNameLst>
                                          <p:attrName>style.visibility</p:attrName>
                                        </p:attrNameLst>
                                      </p:cBhvr>
                                      <p:to>
                                        <p:strVal val="visible"/>
                                      </p:to>
                                    </p:set>
                                    <p:animEffect transition="in" filter="fade">
                                      <p:cBhvr>
                                        <p:cTn id="7" dur="10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6"/>
          <p:cNvSpPr txBox="1">
            <a:spLocks noGrp="1"/>
          </p:cNvSpPr>
          <p:nvPr>
            <p:ph type="title"/>
          </p:nvPr>
        </p:nvSpPr>
        <p:spPr>
          <a:xfrm>
            <a:off x="1476850" y="579175"/>
            <a:ext cx="5119500" cy="120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o" sz="1500">
                <a:latin typeface="Arial"/>
                <a:ea typeface="Arial"/>
                <a:cs typeface="Arial"/>
                <a:sym typeface="Arial"/>
              </a:rPr>
              <a:t>Figura următoare arată un </a:t>
            </a:r>
            <a:r>
              <a:rPr lang="ro" sz="1500">
                <a:solidFill>
                  <a:srgbClr val="FF0000"/>
                </a:solidFill>
                <a:latin typeface="Arial"/>
                <a:ea typeface="Arial"/>
                <a:cs typeface="Arial"/>
                <a:sym typeface="Arial"/>
              </a:rPr>
              <a:t>cablu UTP</a:t>
            </a:r>
            <a:r>
              <a:rPr lang="ro" sz="1500">
                <a:latin typeface="Arial"/>
                <a:ea typeface="Arial"/>
                <a:cs typeface="Arial"/>
                <a:sym typeface="Arial"/>
              </a:rPr>
              <a:t> terminat corect. Este un conector bun cu fire care nu sunt răsucite decât în măsura necesară pentru a atașa conectorul</a:t>
            </a:r>
            <a:endParaRPr sz="1500">
              <a:latin typeface="Arial"/>
              <a:ea typeface="Arial"/>
              <a:cs typeface="Arial"/>
              <a:sym typeface="Arial"/>
            </a:endParaRPr>
          </a:p>
        </p:txBody>
      </p:sp>
      <p:sp>
        <p:nvSpPr>
          <p:cNvPr id="277" name="Google Shape;277;p36"/>
          <p:cNvSpPr txBox="1">
            <a:spLocks noGrp="1"/>
          </p:cNvSpPr>
          <p:nvPr>
            <p:ph type="body" idx="1"/>
          </p:nvPr>
        </p:nvSpPr>
        <p:spPr>
          <a:xfrm>
            <a:off x="1476850" y="4312100"/>
            <a:ext cx="3798900" cy="366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o" b="1">
                <a:solidFill>
                  <a:srgbClr val="FF9900"/>
                </a:solidFill>
              </a:rPr>
              <a:t>Cablu UTP terminat corect</a:t>
            </a:r>
            <a:endParaRPr b="1">
              <a:solidFill>
                <a:srgbClr val="FF9900"/>
              </a:solidFill>
            </a:endParaRPr>
          </a:p>
        </p:txBody>
      </p:sp>
      <p:pic>
        <p:nvPicPr>
          <p:cNvPr id="278" name="Google Shape;278;p36"/>
          <p:cNvPicPr preferRelativeResize="0"/>
          <p:nvPr/>
        </p:nvPicPr>
        <p:blipFill>
          <a:blip r:embed="rId3">
            <a:alphaModFix/>
          </a:blip>
          <a:stretch>
            <a:fillRect/>
          </a:stretch>
        </p:blipFill>
        <p:spPr>
          <a:xfrm>
            <a:off x="1476850" y="1701375"/>
            <a:ext cx="5239079" cy="2401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8"/>
                                        </p:tgtEl>
                                        <p:attrNameLst>
                                          <p:attrName>style.visibility</p:attrName>
                                        </p:attrNameLst>
                                      </p:cBhvr>
                                      <p:to>
                                        <p:strVal val="visible"/>
                                      </p:to>
                                    </p:set>
                                    <p:animEffect transition="in" filter="fade">
                                      <p:cBhvr>
                                        <p:cTn id="7" dur="1000"/>
                                        <p:tgtEl>
                                          <p:spTgt spid="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7"/>
          <p:cNvSpPr txBox="1">
            <a:spLocks noGrp="1"/>
          </p:cNvSpPr>
          <p:nvPr>
            <p:ph type="title"/>
          </p:nvPr>
        </p:nvSpPr>
        <p:spPr>
          <a:xfrm>
            <a:off x="1268425" y="640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o" sz="3200" b="1">
                <a:solidFill>
                  <a:srgbClr val="CC0000"/>
                </a:solidFill>
                <a:latin typeface="Arial"/>
                <a:ea typeface="Arial"/>
                <a:cs typeface="Arial"/>
                <a:sym typeface="Arial"/>
              </a:rPr>
              <a:t>Cabluri UTP directe și încrucișate</a:t>
            </a:r>
            <a:endParaRPr sz="3200" b="1">
              <a:solidFill>
                <a:srgbClr val="CC0000"/>
              </a:solidFill>
              <a:latin typeface="Arial"/>
              <a:ea typeface="Arial"/>
              <a:cs typeface="Arial"/>
              <a:sym typeface="Arial"/>
            </a:endParaRPr>
          </a:p>
          <a:p>
            <a:pPr marL="0" lvl="0" indent="0" algn="l" rtl="0">
              <a:spcBef>
                <a:spcPts val="0"/>
              </a:spcBef>
              <a:spcAft>
                <a:spcPts val="0"/>
              </a:spcAft>
              <a:buNone/>
            </a:pPr>
            <a:endParaRPr/>
          </a:p>
        </p:txBody>
      </p:sp>
      <p:sp>
        <p:nvSpPr>
          <p:cNvPr id="284" name="Google Shape;284;p37"/>
          <p:cNvSpPr txBox="1">
            <a:spLocks noGrp="1"/>
          </p:cNvSpPr>
          <p:nvPr>
            <p:ph type="body" idx="1"/>
          </p:nvPr>
        </p:nvSpPr>
        <p:spPr>
          <a:xfrm>
            <a:off x="1052550" y="1858125"/>
            <a:ext cx="7038900" cy="29112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ro" sz="1400">
                <a:latin typeface="Arial"/>
                <a:ea typeface="Arial"/>
                <a:cs typeface="Arial"/>
                <a:sym typeface="Arial"/>
              </a:rPr>
              <a:t>Diferite situații pot necesita </a:t>
            </a:r>
            <a:r>
              <a:rPr lang="ro" sz="1400" b="1">
                <a:solidFill>
                  <a:srgbClr val="FFFF00"/>
                </a:solidFill>
                <a:latin typeface="Arial"/>
                <a:ea typeface="Arial"/>
                <a:cs typeface="Arial"/>
                <a:sym typeface="Arial"/>
              </a:rPr>
              <a:t>cabluri UTP</a:t>
            </a:r>
            <a:r>
              <a:rPr lang="ro" sz="1400">
                <a:latin typeface="Arial"/>
                <a:ea typeface="Arial"/>
                <a:cs typeface="Arial"/>
                <a:sym typeface="Arial"/>
              </a:rPr>
              <a:t> pentru a fi cablate în conformitate cu convențiile de cablare diferite. Aceasta înseamnă că firele individuale din cablu trebuie conectate în ordine diferită la diferite seturi de pini din conectorii RJ-45.</a:t>
            </a:r>
            <a:endParaRPr sz="1400">
              <a:latin typeface="Arial"/>
              <a:ea typeface="Arial"/>
              <a:cs typeface="Arial"/>
              <a:sym typeface="Arial"/>
            </a:endParaRPr>
          </a:p>
          <a:p>
            <a:pPr marL="0" lvl="0" indent="0" algn="just" rtl="0">
              <a:lnSpc>
                <a:spcPct val="100000"/>
              </a:lnSpc>
              <a:spcBef>
                <a:spcPts val="0"/>
              </a:spcBef>
              <a:spcAft>
                <a:spcPts val="0"/>
              </a:spcAft>
              <a:buNone/>
            </a:pPr>
            <a:r>
              <a:rPr lang="ro" sz="1400">
                <a:latin typeface="Arial"/>
                <a:ea typeface="Arial"/>
                <a:cs typeface="Arial"/>
                <a:sym typeface="Arial"/>
              </a:rPr>
              <a:t>Următoarele sunt principalele tipuri de cabluri care se obțin prin utilizarea convențiilor de cablare specifice.</a:t>
            </a:r>
            <a:endParaRPr sz="1400">
              <a:latin typeface="Arial"/>
              <a:ea typeface="Arial"/>
              <a:cs typeface="Arial"/>
              <a:sym typeface="Arial"/>
            </a:endParaRPr>
          </a:p>
          <a:p>
            <a:pPr marL="0" lvl="0" indent="0" algn="just" rtl="0">
              <a:lnSpc>
                <a:spcPct val="100000"/>
              </a:lnSpc>
              <a:spcBef>
                <a:spcPts val="0"/>
              </a:spcBef>
              <a:spcAft>
                <a:spcPts val="0"/>
              </a:spcAft>
              <a:buNone/>
            </a:pPr>
            <a:r>
              <a:rPr lang="ro" sz="1400" b="1">
                <a:solidFill>
                  <a:srgbClr val="00FFFF"/>
                </a:solidFill>
                <a:latin typeface="Arial"/>
                <a:ea typeface="Arial"/>
                <a:cs typeface="Arial"/>
                <a:sym typeface="Arial"/>
              </a:rPr>
              <a:t>Ethernet direct </a:t>
            </a:r>
            <a:r>
              <a:rPr lang="ro" sz="1400">
                <a:latin typeface="Arial"/>
                <a:ea typeface="Arial"/>
                <a:cs typeface="Arial"/>
                <a:sym typeface="Arial"/>
              </a:rPr>
              <a:t>- Cel mai comun tip de cablu de rețea. Este folosit în mod obișnuit pentru a interconecta o gazdă la un comutator și un comutator la un router.</a:t>
            </a:r>
            <a:endParaRPr sz="1400">
              <a:latin typeface="Arial"/>
              <a:ea typeface="Arial"/>
              <a:cs typeface="Arial"/>
              <a:sym typeface="Arial"/>
            </a:endParaRPr>
          </a:p>
          <a:p>
            <a:pPr marL="0" lvl="0" indent="0" algn="just" rtl="0">
              <a:lnSpc>
                <a:spcPct val="100000"/>
              </a:lnSpc>
              <a:spcBef>
                <a:spcPts val="0"/>
              </a:spcBef>
              <a:spcAft>
                <a:spcPts val="0"/>
              </a:spcAft>
              <a:buNone/>
            </a:pPr>
            <a:r>
              <a:rPr lang="ro" sz="1400" b="1">
                <a:solidFill>
                  <a:srgbClr val="FF00FF"/>
                </a:solidFill>
                <a:latin typeface="Arial"/>
                <a:ea typeface="Arial"/>
                <a:cs typeface="Arial"/>
                <a:sym typeface="Arial"/>
              </a:rPr>
              <a:t>Ethernet Crossover</a:t>
            </a:r>
            <a:r>
              <a:rPr lang="ro" sz="1400">
                <a:latin typeface="Arial"/>
                <a:ea typeface="Arial"/>
                <a:cs typeface="Arial"/>
                <a:sym typeface="Arial"/>
              </a:rPr>
              <a:t> - Un cablu utilizat pentru interconectarea dispozitivelor similare. De exemplu, pentru a conecta un comutator la un comutator, o gazdă la o gazdă sau un router la un router. Cu toate acestea, cablurile crossover sunt acum considerate vechi, deoarece NIC-urile folosesc crossover de interfață dependent de mediu (auto-MDIX) pentru a detecta automat tipul de cablu și a face conexiunea internă.</a:t>
            </a:r>
            <a:endParaRPr sz="1400">
              <a:latin typeface="Arial"/>
              <a:ea typeface="Arial"/>
              <a:cs typeface="Arial"/>
              <a:sym typeface="Arial"/>
            </a:endParaRPr>
          </a:p>
          <a:p>
            <a:pPr marL="0" lvl="0" indent="0" algn="just" rtl="0">
              <a:lnSpc>
                <a:spcPct val="100000"/>
              </a:lnSpc>
              <a:spcBef>
                <a:spcPts val="0"/>
              </a:spcBef>
              <a:spcAft>
                <a:spcPts val="0"/>
              </a:spcAft>
              <a:buNone/>
            </a:pPr>
            <a:endParaRPr sz="1400">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3"/>
                                        </p:tgtEl>
                                        <p:attrNameLst>
                                          <p:attrName>style.visibility</p:attrName>
                                        </p:attrNameLst>
                                      </p:cBhvr>
                                      <p:to>
                                        <p:strVal val="visible"/>
                                      </p:to>
                                    </p:set>
                                    <p:animEffect transition="in" filter="fade">
                                      <p:cBhvr>
                                        <p:cTn id="7" dur="1000"/>
                                        <p:tgtEl>
                                          <p:spTgt spid="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8"/>
          <p:cNvSpPr txBox="1">
            <a:spLocks noGrp="1"/>
          </p:cNvSpPr>
          <p:nvPr>
            <p:ph type="title"/>
          </p:nvPr>
        </p:nvSpPr>
        <p:spPr>
          <a:xfrm>
            <a:off x="1482050" y="451875"/>
            <a:ext cx="7482900" cy="149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o" sz="1900" b="1">
                <a:solidFill>
                  <a:srgbClr val="CC0000"/>
                </a:solidFill>
                <a:latin typeface="Arial"/>
                <a:ea typeface="Arial"/>
                <a:cs typeface="Arial"/>
                <a:sym typeface="Arial"/>
              </a:rPr>
              <a:t>Figura indică perechile individuale de fire pentru standardele T568A și T56</a:t>
            </a:r>
            <a:endParaRPr sz="1900" b="1"/>
          </a:p>
        </p:txBody>
      </p:sp>
      <p:pic>
        <p:nvPicPr>
          <p:cNvPr id="290" name="Google Shape;290;p38"/>
          <p:cNvPicPr preferRelativeResize="0"/>
          <p:nvPr/>
        </p:nvPicPr>
        <p:blipFill>
          <a:blip r:embed="rId3">
            <a:alphaModFix/>
          </a:blip>
          <a:stretch>
            <a:fillRect/>
          </a:stretch>
        </p:blipFill>
        <p:spPr>
          <a:xfrm>
            <a:off x="1482050" y="1260650"/>
            <a:ext cx="6523799" cy="3373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9"/>
                                        </p:tgtEl>
                                        <p:attrNameLst>
                                          <p:attrName>style.visibility</p:attrName>
                                        </p:attrNameLst>
                                      </p:cBhvr>
                                      <p:to>
                                        <p:strVal val="visible"/>
                                      </p:to>
                                    </p:set>
                                    <p:animEffect transition="in" filter="fade">
                                      <p:cBhvr>
                                        <p:cTn id="7" dur="1000"/>
                                        <p:tgtEl>
                                          <p:spTgt spid="289"/>
                                        </p:tgtEl>
                                      </p:cBhvr>
                                    </p:animEffect>
                                  </p:childTnLst>
                                </p:cTn>
                              </p:par>
                              <p:par>
                                <p:cTn id="8" presetID="10" presetClass="entr" presetSubtype="0" fill="hold" nodeType="withEffect">
                                  <p:stCondLst>
                                    <p:cond delay="0"/>
                                  </p:stCondLst>
                                  <p:childTnLst>
                                    <p:set>
                                      <p:cBhvr>
                                        <p:cTn id="9" dur="1" fill="hold">
                                          <p:stCondLst>
                                            <p:cond delay="0"/>
                                          </p:stCondLst>
                                        </p:cTn>
                                        <p:tgtEl>
                                          <p:spTgt spid="290"/>
                                        </p:tgtEl>
                                        <p:attrNameLst>
                                          <p:attrName>style.visibility</p:attrName>
                                        </p:attrNameLst>
                                      </p:cBhvr>
                                      <p:to>
                                        <p:strVal val="visible"/>
                                      </p:to>
                                    </p:set>
                                    <p:animEffect transition="in" filter="fade">
                                      <p:cBhvr>
                                        <p:cTn id="10" dur="1000"/>
                                        <p:tgtEl>
                                          <p:spTgt spid="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9"/>
          <p:cNvSpPr txBox="1">
            <a:spLocks noGrp="1"/>
          </p:cNvSpPr>
          <p:nvPr>
            <p:ph type="title"/>
          </p:nvPr>
        </p:nvSpPr>
        <p:spPr>
          <a:xfrm>
            <a:off x="1500900" y="379225"/>
            <a:ext cx="7173300" cy="149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o" sz="2200" b="1">
                <a:solidFill>
                  <a:srgbClr val="CC0000"/>
                </a:solidFill>
                <a:latin typeface="Arial"/>
                <a:ea typeface="Arial"/>
                <a:cs typeface="Arial"/>
                <a:sym typeface="Arial"/>
              </a:rPr>
              <a:t>Tabelul prezintă tipul de cablu UTP, standardele aferente și aplicația tipică a acestor cabluri</a:t>
            </a:r>
            <a:endParaRPr sz="2200" b="1">
              <a:solidFill>
                <a:srgbClr val="CC0000"/>
              </a:solidFill>
              <a:latin typeface="Arial"/>
              <a:ea typeface="Arial"/>
              <a:cs typeface="Arial"/>
              <a:sym typeface="Arial"/>
            </a:endParaRPr>
          </a:p>
        </p:txBody>
      </p:sp>
      <p:sp>
        <p:nvSpPr>
          <p:cNvPr id="296" name="Google Shape;296;p39"/>
          <p:cNvSpPr txBox="1">
            <a:spLocks noGrp="1"/>
          </p:cNvSpPr>
          <p:nvPr>
            <p:ph type="body" idx="1"/>
          </p:nvPr>
        </p:nvSpPr>
        <p:spPr>
          <a:xfrm>
            <a:off x="2071300" y="4290000"/>
            <a:ext cx="5822100" cy="450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o" b="1">
                <a:solidFill>
                  <a:srgbClr val="FFFF00"/>
                </a:solidFill>
                <a:latin typeface="Arial"/>
                <a:ea typeface="Arial"/>
                <a:cs typeface="Arial"/>
                <a:sym typeface="Arial"/>
              </a:rPr>
              <a:t>Tipuri de cabluri și standarde</a:t>
            </a:r>
            <a:endParaRPr b="1">
              <a:solidFill>
                <a:srgbClr val="FFFF00"/>
              </a:solidFill>
              <a:latin typeface="Arial"/>
              <a:ea typeface="Arial"/>
              <a:cs typeface="Arial"/>
              <a:sym typeface="Arial"/>
            </a:endParaRPr>
          </a:p>
        </p:txBody>
      </p:sp>
      <p:pic>
        <p:nvPicPr>
          <p:cNvPr id="297" name="Google Shape;297;p39"/>
          <p:cNvPicPr preferRelativeResize="0"/>
          <p:nvPr/>
        </p:nvPicPr>
        <p:blipFill>
          <a:blip r:embed="rId3">
            <a:alphaModFix/>
          </a:blip>
          <a:stretch>
            <a:fillRect/>
          </a:stretch>
        </p:blipFill>
        <p:spPr>
          <a:xfrm>
            <a:off x="2071289" y="1525626"/>
            <a:ext cx="5001424" cy="25900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5"/>
                                        </p:tgtEl>
                                        <p:attrNameLst>
                                          <p:attrName>style.visibility</p:attrName>
                                        </p:attrNameLst>
                                      </p:cBhvr>
                                      <p:to>
                                        <p:strVal val="visible"/>
                                      </p:to>
                                    </p:set>
                                    <p:animEffect transition="in" filter="fade">
                                      <p:cBhvr>
                                        <p:cTn id="7" dur="1000"/>
                                        <p:tgtEl>
                                          <p:spTgt spid="295"/>
                                        </p:tgtEl>
                                      </p:cBhvr>
                                    </p:animEffect>
                                  </p:childTnLst>
                                </p:cTn>
                              </p:par>
                              <p:par>
                                <p:cTn id="8" presetID="10" presetClass="entr" presetSubtype="0" fill="hold" nodeType="withEffect">
                                  <p:stCondLst>
                                    <p:cond delay="0"/>
                                  </p:stCondLst>
                                  <p:childTnLst>
                                    <p:set>
                                      <p:cBhvr>
                                        <p:cTn id="9" dur="1" fill="hold">
                                          <p:stCondLst>
                                            <p:cond delay="0"/>
                                          </p:stCondLst>
                                        </p:cTn>
                                        <p:tgtEl>
                                          <p:spTgt spid="297"/>
                                        </p:tgtEl>
                                        <p:attrNameLst>
                                          <p:attrName>style.visibility</p:attrName>
                                        </p:attrNameLst>
                                      </p:cBhvr>
                                      <p:to>
                                        <p:strVal val="visible"/>
                                      </p:to>
                                    </p:set>
                                    <p:animEffect transition="in" filter="fade">
                                      <p:cBhvr>
                                        <p:cTn id="10" dur="1000"/>
                                        <p:tgtEl>
                                          <p:spTgt spid="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0"/>
          <p:cNvSpPr txBox="1">
            <a:spLocks noGrp="1"/>
          </p:cNvSpPr>
          <p:nvPr>
            <p:ph type="title"/>
          </p:nvPr>
        </p:nvSpPr>
        <p:spPr>
          <a:xfrm>
            <a:off x="1297500" y="5390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o" sz="3100" b="1">
                <a:solidFill>
                  <a:srgbClr val="CC0000"/>
                </a:solidFill>
                <a:latin typeface="Arial"/>
                <a:ea typeface="Arial"/>
                <a:cs typeface="Arial"/>
                <a:sym typeface="Arial"/>
              </a:rPr>
              <a:t>Caracteristicile cablării din cupru</a:t>
            </a:r>
            <a:endParaRPr sz="3100" b="1">
              <a:solidFill>
                <a:srgbClr val="CC0000"/>
              </a:solidFill>
              <a:latin typeface="Arial"/>
              <a:ea typeface="Arial"/>
              <a:cs typeface="Arial"/>
              <a:sym typeface="Arial"/>
            </a:endParaRPr>
          </a:p>
        </p:txBody>
      </p:sp>
      <p:sp>
        <p:nvSpPr>
          <p:cNvPr id="303" name="Google Shape;303;p40"/>
          <p:cNvSpPr txBox="1">
            <a:spLocks noGrp="1"/>
          </p:cNvSpPr>
          <p:nvPr>
            <p:ph type="body" idx="1"/>
          </p:nvPr>
        </p:nvSpPr>
        <p:spPr>
          <a:xfrm>
            <a:off x="1201050" y="1540325"/>
            <a:ext cx="6741900" cy="3894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ro" sz="1400" b="1">
                <a:solidFill>
                  <a:srgbClr val="00FFFF"/>
                </a:solidFill>
                <a:latin typeface="Arial"/>
                <a:ea typeface="Arial"/>
                <a:cs typeface="Arial"/>
                <a:sym typeface="Arial"/>
              </a:rPr>
              <a:t>Cablarea din cupru </a:t>
            </a:r>
            <a:r>
              <a:rPr lang="ro" sz="1400">
                <a:latin typeface="Arial"/>
                <a:ea typeface="Arial"/>
                <a:cs typeface="Arial"/>
                <a:sym typeface="Arial"/>
              </a:rPr>
              <a:t>este cel mai comun tip de cablare utilizat în rețelele de astăzi.</a:t>
            </a:r>
            <a:endParaRPr sz="1400">
              <a:latin typeface="Arial"/>
              <a:ea typeface="Arial"/>
              <a:cs typeface="Arial"/>
              <a:sym typeface="Arial"/>
            </a:endParaRPr>
          </a:p>
          <a:p>
            <a:pPr marL="0" lvl="0" indent="0" algn="l" rtl="0">
              <a:lnSpc>
                <a:spcPct val="100000"/>
              </a:lnSpc>
              <a:spcBef>
                <a:spcPts val="0"/>
              </a:spcBef>
              <a:spcAft>
                <a:spcPts val="0"/>
              </a:spcAft>
              <a:buNone/>
            </a:pPr>
            <a:r>
              <a:rPr lang="ro" sz="1400">
                <a:latin typeface="Arial"/>
                <a:ea typeface="Arial"/>
                <a:cs typeface="Arial"/>
                <a:sym typeface="Arial"/>
              </a:rPr>
              <a:t> Există trei tipuri diferite de cabluri de cupru care sunt utilizate fiecare în situații</a:t>
            </a:r>
            <a:endParaRPr sz="1400">
              <a:latin typeface="Arial"/>
              <a:ea typeface="Arial"/>
              <a:cs typeface="Arial"/>
              <a:sym typeface="Arial"/>
            </a:endParaRPr>
          </a:p>
          <a:p>
            <a:pPr marL="0" lvl="0" indent="0" algn="l" rtl="0">
              <a:lnSpc>
                <a:spcPct val="100000"/>
              </a:lnSpc>
              <a:spcBef>
                <a:spcPts val="0"/>
              </a:spcBef>
              <a:spcAft>
                <a:spcPts val="0"/>
              </a:spcAft>
              <a:buNone/>
            </a:pPr>
            <a:r>
              <a:rPr lang="ro" sz="1400">
                <a:latin typeface="Arial"/>
                <a:ea typeface="Arial"/>
                <a:cs typeface="Arial"/>
                <a:sym typeface="Arial"/>
              </a:rPr>
              <a:t>specifice. Rețelele folosesc suporturi de cupru, deoarece este ieftin, ușor de</a:t>
            </a:r>
            <a:endParaRPr sz="1400">
              <a:latin typeface="Arial"/>
              <a:ea typeface="Arial"/>
              <a:cs typeface="Arial"/>
              <a:sym typeface="Arial"/>
            </a:endParaRPr>
          </a:p>
          <a:p>
            <a:pPr marL="0" lvl="0" indent="0" algn="l" rtl="0">
              <a:lnSpc>
                <a:spcPct val="100000"/>
              </a:lnSpc>
              <a:spcBef>
                <a:spcPts val="0"/>
              </a:spcBef>
              <a:spcAft>
                <a:spcPts val="0"/>
              </a:spcAft>
              <a:buNone/>
            </a:pPr>
            <a:r>
              <a:rPr lang="ro" sz="1400">
                <a:latin typeface="Arial"/>
                <a:ea typeface="Arial"/>
                <a:cs typeface="Arial"/>
                <a:sym typeface="Arial"/>
              </a:rPr>
              <a:t>instalat și are o rezistență scăzută la curent electric.</a:t>
            </a:r>
            <a:endParaRPr sz="1400">
              <a:latin typeface="Arial"/>
              <a:ea typeface="Arial"/>
              <a:cs typeface="Arial"/>
              <a:sym typeface="Arial"/>
            </a:endParaRPr>
          </a:p>
          <a:p>
            <a:pPr marL="0" lvl="0" indent="0" algn="l" rtl="0">
              <a:lnSpc>
                <a:spcPct val="100000"/>
              </a:lnSpc>
              <a:spcBef>
                <a:spcPts val="0"/>
              </a:spcBef>
              <a:spcAft>
                <a:spcPts val="0"/>
              </a:spcAft>
              <a:buNone/>
            </a:pPr>
            <a:endParaRPr sz="1400">
              <a:latin typeface="Arial"/>
              <a:ea typeface="Arial"/>
              <a:cs typeface="Arial"/>
              <a:sym typeface="Arial"/>
            </a:endParaRPr>
          </a:p>
          <a:p>
            <a:pPr marL="0" lvl="0" indent="0" algn="l" rtl="0">
              <a:lnSpc>
                <a:spcPct val="100000"/>
              </a:lnSpc>
              <a:spcBef>
                <a:spcPts val="0"/>
              </a:spcBef>
              <a:spcAft>
                <a:spcPts val="0"/>
              </a:spcAft>
              <a:buNone/>
            </a:pPr>
            <a:r>
              <a:rPr lang="ro" sz="1400">
                <a:latin typeface="Arial"/>
                <a:ea typeface="Arial"/>
                <a:cs typeface="Arial"/>
                <a:sym typeface="Arial"/>
              </a:rPr>
              <a:t> Datele sunt transmise pe cabluri de cupru sub formă de impulsuri electrice. Valorile de sincronizare și</a:t>
            </a:r>
            <a:endParaRPr sz="1400">
              <a:latin typeface="Arial"/>
              <a:ea typeface="Arial"/>
              <a:cs typeface="Arial"/>
              <a:sym typeface="Arial"/>
            </a:endParaRPr>
          </a:p>
          <a:p>
            <a:pPr marL="0" lvl="0" indent="0" algn="l" rtl="0">
              <a:lnSpc>
                <a:spcPct val="100000"/>
              </a:lnSpc>
              <a:spcBef>
                <a:spcPts val="0"/>
              </a:spcBef>
              <a:spcAft>
                <a:spcPts val="0"/>
              </a:spcAft>
              <a:buNone/>
            </a:pPr>
            <a:r>
              <a:rPr lang="ro" sz="1400">
                <a:latin typeface="Arial"/>
                <a:ea typeface="Arial"/>
                <a:cs typeface="Arial"/>
                <a:sym typeface="Arial"/>
              </a:rPr>
              <a:t>tensiune ale impulsurilor electrice sunt, de asemenea, susceptibile la interferențe</a:t>
            </a:r>
            <a:endParaRPr sz="1400">
              <a:latin typeface="Arial"/>
              <a:ea typeface="Arial"/>
              <a:cs typeface="Arial"/>
              <a:sym typeface="Arial"/>
            </a:endParaRPr>
          </a:p>
          <a:p>
            <a:pPr marL="0" lvl="0" indent="0" algn="l" rtl="0">
              <a:lnSpc>
                <a:spcPct val="100000"/>
              </a:lnSpc>
              <a:spcBef>
                <a:spcPts val="0"/>
              </a:spcBef>
              <a:spcAft>
                <a:spcPts val="0"/>
              </a:spcAft>
              <a:buNone/>
            </a:pPr>
            <a:r>
              <a:rPr lang="ro" sz="1400">
                <a:latin typeface="Arial"/>
                <a:ea typeface="Arial"/>
                <a:cs typeface="Arial"/>
                <a:sym typeface="Arial"/>
              </a:rPr>
              <a:t>din două surse:</a:t>
            </a:r>
            <a:endParaRPr sz="1400">
              <a:latin typeface="Arial"/>
              <a:ea typeface="Arial"/>
              <a:cs typeface="Arial"/>
              <a:sym typeface="Arial"/>
            </a:endParaRPr>
          </a:p>
          <a:p>
            <a:pPr marL="0" lvl="0" indent="0" algn="l" rtl="0">
              <a:lnSpc>
                <a:spcPct val="100000"/>
              </a:lnSpc>
              <a:spcBef>
                <a:spcPts val="0"/>
              </a:spcBef>
              <a:spcAft>
                <a:spcPts val="0"/>
              </a:spcAft>
              <a:buNone/>
            </a:pPr>
            <a:r>
              <a:rPr lang="ro" sz="1400">
                <a:latin typeface="Arial"/>
                <a:ea typeface="Arial"/>
                <a:cs typeface="Arial"/>
                <a:sym typeface="Arial"/>
              </a:rPr>
              <a:t>Interferența electromagnetică (EMI) sau interferența de radiofrecvență</a:t>
            </a:r>
            <a:endParaRPr sz="1400">
              <a:latin typeface="Arial"/>
              <a:ea typeface="Arial"/>
              <a:cs typeface="Arial"/>
              <a:sym typeface="Arial"/>
            </a:endParaRPr>
          </a:p>
          <a:p>
            <a:pPr marL="0" lvl="0" indent="0" algn="l" rtl="0">
              <a:lnSpc>
                <a:spcPct val="100000"/>
              </a:lnSpc>
              <a:spcBef>
                <a:spcPts val="0"/>
              </a:spcBef>
              <a:spcAft>
                <a:spcPts val="0"/>
              </a:spcAft>
              <a:buNone/>
            </a:pPr>
            <a:r>
              <a:rPr lang="ro" sz="1400" b="1">
                <a:solidFill>
                  <a:srgbClr val="FFFF00"/>
                </a:solidFill>
                <a:latin typeface="Arial"/>
                <a:ea typeface="Arial"/>
                <a:cs typeface="Arial"/>
                <a:sym typeface="Arial"/>
              </a:rPr>
              <a:t>(RFI)</a:t>
            </a:r>
            <a:r>
              <a:rPr lang="ro" sz="1400">
                <a:latin typeface="Arial"/>
                <a:ea typeface="Arial"/>
                <a:cs typeface="Arial"/>
                <a:sym typeface="Arial"/>
              </a:rPr>
              <a:t> -  Semnalele EMI și RFI pot distorsiona și corupe semnalele de date</a:t>
            </a:r>
            <a:endParaRPr sz="1400">
              <a:latin typeface="Arial"/>
              <a:ea typeface="Arial"/>
              <a:cs typeface="Arial"/>
              <a:sym typeface="Arial"/>
            </a:endParaRPr>
          </a:p>
          <a:p>
            <a:pPr marL="0" lvl="0" indent="0" algn="l" rtl="0">
              <a:lnSpc>
                <a:spcPct val="100000"/>
              </a:lnSpc>
              <a:spcBef>
                <a:spcPts val="0"/>
              </a:spcBef>
              <a:spcAft>
                <a:spcPts val="0"/>
              </a:spcAft>
              <a:buNone/>
            </a:pPr>
            <a:r>
              <a:rPr lang="ro" sz="1400">
                <a:latin typeface="Arial"/>
                <a:ea typeface="Arial"/>
                <a:cs typeface="Arial"/>
                <a:sym typeface="Arial"/>
              </a:rPr>
              <a:t>transportate de mediile de cupru.</a:t>
            </a:r>
            <a:endParaRPr sz="1400">
              <a:latin typeface="Arial"/>
              <a:ea typeface="Arial"/>
              <a:cs typeface="Arial"/>
              <a:sym typeface="Arial"/>
            </a:endParaRPr>
          </a:p>
          <a:p>
            <a:pPr marL="0" lvl="0" indent="0" algn="l" rtl="0">
              <a:lnSpc>
                <a:spcPct val="100000"/>
              </a:lnSpc>
              <a:spcBef>
                <a:spcPts val="0"/>
              </a:spcBef>
              <a:spcAft>
                <a:spcPts val="0"/>
              </a:spcAft>
              <a:buNone/>
            </a:pPr>
            <a:endParaRPr sz="1400">
              <a:latin typeface="Arial"/>
              <a:ea typeface="Arial"/>
              <a:cs typeface="Arial"/>
              <a:sym typeface="Arial"/>
            </a:endParaRPr>
          </a:p>
        </p:txBody>
      </p:sp>
      <p:sp>
        <p:nvSpPr>
          <p:cNvPr id="304" name="Google Shape;304;p40"/>
          <p:cNvSpPr txBox="1"/>
          <p:nvPr/>
        </p:nvSpPr>
        <p:spPr>
          <a:xfrm>
            <a:off x="233175" y="539050"/>
            <a:ext cx="658500" cy="37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o">
                <a:solidFill>
                  <a:srgbClr val="FFFFFF"/>
                </a:solidFill>
                <a:latin typeface="Lato"/>
                <a:ea typeface="Lato"/>
                <a:cs typeface="Lato"/>
                <a:sym typeface="Lato"/>
              </a:rPr>
              <a:t>4.3 al</a:t>
            </a:r>
            <a:endParaRPr>
              <a:solidFill>
                <a:srgbClr val="FFFFFF"/>
              </a:solidFill>
              <a:latin typeface="Lato"/>
              <a:ea typeface="Lato"/>
              <a:cs typeface="Lato"/>
              <a:sym typeface="Lato"/>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2"/>
                                        </p:tgtEl>
                                        <p:attrNameLst>
                                          <p:attrName>style.visibility</p:attrName>
                                        </p:attrNameLst>
                                      </p:cBhvr>
                                      <p:to>
                                        <p:strVal val="visible"/>
                                      </p:to>
                                    </p:set>
                                    <p:animEffect transition="in" filter="fade">
                                      <p:cBhvr>
                                        <p:cTn id="7" dur="1000"/>
                                        <p:tgtEl>
                                          <p:spTgt spid="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1"/>
          <p:cNvSpPr txBox="1">
            <a:spLocks noGrp="1"/>
          </p:cNvSpPr>
          <p:nvPr>
            <p:ph type="body" idx="1"/>
          </p:nvPr>
        </p:nvSpPr>
        <p:spPr>
          <a:xfrm>
            <a:off x="429725" y="1272000"/>
            <a:ext cx="1826400" cy="3871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ro" sz="1400" b="1">
                <a:solidFill>
                  <a:srgbClr val="CC0000"/>
                </a:solidFill>
                <a:latin typeface="Arial"/>
                <a:ea typeface="Arial"/>
                <a:cs typeface="Arial"/>
                <a:sym typeface="Arial"/>
              </a:rPr>
              <a:t>Crosstalk  </a:t>
            </a:r>
            <a:r>
              <a:rPr lang="ro" sz="1400">
                <a:latin typeface="Arial"/>
                <a:ea typeface="Arial"/>
                <a:cs typeface="Arial"/>
                <a:sym typeface="Arial"/>
              </a:rPr>
              <a:t>- Crosstalk este o perturbare cauzată de câmpurile electrice sau</a:t>
            </a:r>
            <a:endParaRPr sz="1400">
              <a:latin typeface="Arial"/>
              <a:ea typeface="Arial"/>
              <a:cs typeface="Arial"/>
              <a:sym typeface="Arial"/>
            </a:endParaRPr>
          </a:p>
          <a:p>
            <a:pPr marL="0" lvl="0" indent="0" algn="l" rtl="0">
              <a:lnSpc>
                <a:spcPct val="100000"/>
              </a:lnSpc>
              <a:spcBef>
                <a:spcPts val="0"/>
              </a:spcBef>
              <a:spcAft>
                <a:spcPts val="0"/>
              </a:spcAft>
              <a:buNone/>
            </a:pPr>
            <a:r>
              <a:rPr lang="ro" sz="1400">
                <a:latin typeface="Arial"/>
                <a:ea typeface="Arial"/>
                <a:cs typeface="Arial"/>
                <a:sym typeface="Arial"/>
              </a:rPr>
              <a:t>magnetice ale unui semnal pe un fir către semnalul dintr-un fir adiacent. În</a:t>
            </a:r>
            <a:endParaRPr sz="1400">
              <a:latin typeface="Arial"/>
              <a:ea typeface="Arial"/>
              <a:cs typeface="Arial"/>
              <a:sym typeface="Arial"/>
            </a:endParaRPr>
          </a:p>
          <a:p>
            <a:pPr marL="0" lvl="0" indent="0" algn="l" rtl="0">
              <a:lnSpc>
                <a:spcPct val="100000"/>
              </a:lnSpc>
              <a:spcBef>
                <a:spcPts val="0"/>
              </a:spcBef>
              <a:spcAft>
                <a:spcPts val="0"/>
              </a:spcAft>
              <a:buNone/>
            </a:pPr>
            <a:r>
              <a:rPr lang="ro" sz="1400">
                <a:latin typeface="Arial"/>
                <a:ea typeface="Arial"/>
                <a:cs typeface="Arial"/>
                <a:sym typeface="Arial"/>
              </a:rPr>
              <a:t>circuitele telefonice, diafragma poate duce la auzul unei părți dintr-o altă</a:t>
            </a:r>
            <a:endParaRPr sz="1400">
              <a:latin typeface="Arial"/>
              <a:ea typeface="Arial"/>
              <a:cs typeface="Arial"/>
              <a:sym typeface="Arial"/>
            </a:endParaRPr>
          </a:p>
          <a:p>
            <a:pPr marL="0" lvl="0" indent="0" algn="l" rtl="0">
              <a:lnSpc>
                <a:spcPct val="100000"/>
              </a:lnSpc>
              <a:spcBef>
                <a:spcPts val="0"/>
              </a:spcBef>
              <a:spcAft>
                <a:spcPts val="0"/>
              </a:spcAft>
              <a:buNone/>
            </a:pPr>
            <a:r>
              <a:rPr lang="ro" sz="1400">
                <a:latin typeface="Arial"/>
                <a:ea typeface="Arial"/>
                <a:cs typeface="Arial"/>
                <a:sym typeface="Arial"/>
              </a:rPr>
              <a:t>conversație vocală dintr-un circuit adiacent.</a:t>
            </a:r>
            <a:endParaRPr sz="1400">
              <a:latin typeface="Arial"/>
              <a:ea typeface="Arial"/>
              <a:cs typeface="Arial"/>
              <a:sym typeface="Arial"/>
            </a:endParaRPr>
          </a:p>
          <a:p>
            <a:pPr marL="0" lvl="0" indent="0" algn="l" rtl="0">
              <a:lnSpc>
                <a:spcPct val="100000"/>
              </a:lnSpc>
              <a:spcBef>
                <a:spcPts val="0"/>
              </a:spcBef>
              <a:spcAft>
                <a:spcPts val="1600"/>
              </a:spcAft>
              <a:buNone/>
            </a:pPr>
            <a:endParaRPr/>
          </a:p>
        </p:txBody>
      </p:sp>
      <p:pic>
        <p:nvPicPr>
          <p:cNvPr id="310" name="Google Shape;310;p41"/>
          <p:cNvPicPr preferRelativeResize="0"/>
          <p:nvPr/>
        </p:nvPicPr>
        <p:blipFill>
          <a:blip r:embed="rId3">
            <a:alphaModFix/>
          </a:blip>
          <a:stretch>
            <a:fillRect/>
          </a:stretch>
        </p:blipFill>
        <p:spPr>
          <a:xfrm>
            <a:off x="2471025" y="134875"/>
            <a:ext cx="6471525" cy="47266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0"/>
                                        </p:tgtEl>
                                        <p:attrNameLst>
                                          <p:attrName>style.visibility</p:attrName>
                                        </p:attrNameLst>
                                      </p:cBhvr>
                                      <p:to>
                                        <p:strVal val="visible"/>
                                      </p:to>
                                    </p:set>
                                    <p:animEffect transition="in" filter="fade">
                                      <p:cBhvr>
                                        <p:cTn id="7" dur="1000"/>
                                        <p:tgtEl>
                                          <p:spTgt spid="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5"/>
          <p:cNvSpPr txBox="1">
            <a:spLocks noGrp="1"/>
          </p:cNvSpPr>
          <p:nvPr>
            <p:ph type="body" idx="1"/>
          </p:nvPr>
        </p:nvSpPr>
        <p:spPr>
          <a:xfrm>
            <a:off x="1674225" y="3227900"/>
            <a:ext cx="5934000" cy="1811700"/>
          </a:xfrm>
          <a:prstGeom prst="rect">
            <a:avLst/>
          </a:prstGeom>
        </p:spPr>
        <p:txBody>
          <a:bodyPr spcFirstLastPara="1" wrap="square" lIns="91425" tIns="91425" rIns="91425" bIns="91425" anchor="t" anchorCtr="0">
            <a:noAutofit/>
          </a:bodyPr>
          <a:lstStyle/>
          <a:p>
            <a:pPr marL="0" lvl="0" indent="0" algn="l" rtl="0">
              <a:lnSpc>
                <a:spcPct val="100000"/>
              </a:lnSpc>
              <a:spcBef>
                <a:spcPts val="1500"/>
              </a:spcBef>
              <a:spcAft>
                <a:spcPts val="0"/>
              </a:spcAft>
              <a:buNone/>
            </a:pPr>
            <a:r>
              <a:rPr lang="ro" sz="2150" b="1">
                <a:solidFill>
                  <a:srgbClr val="FFFFFF"/>
                </a:solidFill>
                <a:latin typeface="Calibri"/>
                <a:ea typeface="Calibri"/>
                <a:cs typeface="Calibri"/>
                <a:sym typeface="Calibri"/>
              </a:rPr>
              <a:t>Acestea sunt componentele unui punct de acces:</a:t>
            </a:r>
            <a:endParaRPr sz="2150" b="1">
              <a:solidFill>
                <a:srgbClr val="FFFFFF"/>
              </a:solidFill>
              <a:latin typeface="Calibri"/>
              <a:ea typeface="Calibri"/>
              <a:cs typeface="Calibri"/>
              <a:sym typeface="Calibri"/>
            </a:endParaRPr>
          </a:p>
          <a:p>
            <a:pPr marL="0" lvl="0" indent="-228600" algn="l" rtl="0">
              <a:lnSpc>
                <a:spcPct val="100000"/>
              </a:lnSpc>
              <a:spcBef>
                <a:spcPts val="1500"/>
              </a:spcBef>
              <a:spcAft>
                <a:spcPts val="0"/>
              </a:spcAft>
              <a:buNone/>
            </a:pPr>
            <a:r>
              <a:rPr lang="ro" sz="1400" b="1">
                <a:solidFill>
                  <a:srgbClr val="FFFF00"/>
                </a:solidFill>
                <a:latin typeface="Calibri"/>
                <a:ea typeface="Calibri"/>
                <a:cs typeface="Calibri"/>
                <a:sym typeface="Calibri"/>
              </a:rPr>
              <a:t>1.   Antenele fără fir</a:t>
            </a:r>
            <a:endParaRPr sz="1400" b="1">
              <a:solidFill>
                <a:srgbClr val="FFFF00"/>
              </a:solidFill>
              <a:latin typeface="Calibri"/>
              <a:ea typeface="Calibri"/>
              <a:cs typeface="Calibri"/>
              <a:sym typeface="Calibri"/>
            </a:endParaRPr>
          </a:p>
          <a:p>
            <a:pPr marL="0" lvl="0" indent="-228600" algn="l" rtl="0">
              <a:lnSpc>
                <a:spcPct val="100000"/>
              </a:lnSpc>
              <a:spcBef>
                <a:spcPts val="1200"/>
              </a:spcBef>
              <a:spcAft>
                <a:spcPts val="0"/>
              </a:spcAft>
              <a:buNone/>
            </a:pPr>
            <a:r>
              <a:rPr lang="ro" sz="1400" b="1">
                <a:solidFill>
                  <a:srgbClr val="FFFF00"/>
                </a:solidFill>
                <a:latin typeface="Calibri"/>
                <a:ea typeface="Calibri"/>
                <a:cs typeface="Calibri"/>
                <a:sym typeface="Calibri"/>
              </a:rPr>
              <a:t>2.   Mai multe switch-uri Ethernet</a:t>
            </a:r>
            <a:endParaRPr sz="1400" b="1">
              <a:solidFill>
                <a:srgbClr val="FFFF00"/>
              </a:solidFill>
              <a:latin typeface="Calibri"/>
              <a:ea typeface="Calibri"/>
              <a:cs typeface="Calibri"/>
              <a:sym typeface="Calibri"/>
            </a:endParaRPr>
          </a:p>
          <a:p>
            <a:pPr marL="0" lvl="0" indent="-228600" algn="l" rtl="0">
              <a:lnSpc>
                <a:spcPct val="100000"/>
              </a:lnSpc>
              <a:spcBef>
                <a:spcPts val="1200"/>
              </a:spcBef>
              <a:spcAft>
                <a:spcPts val="0"/>
              </a:spcAft>
              <a:buNone/>
            </a:pPr>
            <a:r>
              <a:rPr lang="ro" sz="1400" b="1">
                <a:solidFill>
                  <a:srgbClr val="FFFF00"/>
                </a:solidFill>
                <a:latin typeface="Calibri"/>
                <a:ea typeface="Calibri"/>
                <a:cs typeface="Calibri"/>
                <a:sym typeface="Calibri"/>
              </a:rPr>
              <a:t>3.   Un port de internet</a:t>
            </a:r>
            <a:endParaRPr sz="1400" b="1">
              <a:solidFill>
                <a:srgbClr val="FFFF00"/>
              </a:solidFill>
              <a:latin typeface="Calibri"/>
              <a:ea typeface="Calibri"/>
              <a:cs typeface="Calibri"/>
              <a:sym typeface="Calibri"/>
            </a:endParaRPr>
          </a:p>
          <a:p>
            <a:pPr marL="0" lvl="0" indent="0" algn="l" rtl="0">
              <a:spcBef>
                <a:spcPts val="1200"/>
              </a:spcBef>
              <a:spcAft>
                <a:spcPts val="1600"/>
              </a:spcAft>
              <a:buNone/>
            </a:pPr>
            <a:endParaRPr sz="1500">
              <a:latin typeface="Calibri"/>
              <a:ea typeface="Calibri"/>
              <a:cs typeface="Calibri"/>
              <a:sym typeface="Calibri"/>
            </a:endParaRPr>
          </a:p>
        </p:txBody>
      </p:sp>
      <p:pic>
        <p:nvPicPr>
          <p:cNvPr id="146" name="Google Shape;146;p15"/>
          <p:cNvPicPr preferRelativeResize="0"/>
          <p:nvPr/>
        </p:nvPicPr>
        <p:blipFill>
          <a:blip r:embed="rId3">
            <a:alphaModFix/>
          </a:blip>
          <a:stretch>
            <a:fillRect/>
          </a:stretch>
        </p:blipFill>
        <p:spPr>
          <a:xfrm>
            <a:off x="1806875" y="320974"/>
            <a:ext cx="5668700" cy="3157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10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2"/>
          <p:cNvSpPr txBox="1">
            <a:spLocks noGrp="1"/>
          </p:cNvSpPr>
          <p:nvPr>
            <p:ph type="title"/>
          </p:nvPr>
        </p:nvSpPr>
        <p:spPr>
          <a:xfrm>
            <a:off x="1257200" y="59520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o" sz="3100" b="1">
                <a:solidFill>
                  <a:srgbClr val="CC0000"/>
                </a:solidFill>
                <a:latin typeface="Arial"/>
                <a:ea typeface="Arial"/>
                <a:cs typeface="Arial"/>
                <a:sym typeface="Arial"/>
              </a:rPr>
              <a:t>Tipuri de cablare din cupru</a:t>
            </a:r>
            <a:endParaRPr sz="3100" b="1">
              <a:solidFill>
                <a:srgbClr val="CC0000"/>
              </a:solidFill>
              <a:latin typeface="Arial"/>
              <a:ea typeface="Arial"/>
              <a:cs typeface="Arial"/>
              <a:sym typeface="Arial"/>
            </a:endParaRPr>
          </a:p>
        </p:txBody>
      </p:sp>
      <p:sp>
        <p:nvSpPr>
          <p:cNvPr id="316" name="Google Shape;316;p42"/>
          <p:cNvSpPr txBox="1">
            <a:spLocks noGrp="1"/>
          </p:cNvSpPr>
          <p:nvPr>
            <p:ph type="body" idx="1"/>
          </p:nvPr>
        </p:nvSpPr>
        <p:spPr>
          <a:xfrm>
            <a:off x="6419300" y="1759275"/>
            <a:ext cx="2106900" cy="1799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o" sz="1800" b="1">
                <a:solidFill>
                  <a:srgbClr val="FFFFFF"/>
                </a:solidFill>
                <a:latin typeface="Arial"/>
                <a:ea typeface="Arial"/>
                <a:cs typeface="Arial"/>
                <a:sym typeface="Arial"/>
              </a:rPr>
              <a:t>Există</a:t>
            </a:r>
            <a:r>
              <a:rPr lang="ro" sz="1800" b="1">
                <a:solidFill>
                  <a:srgbClr val="FFFF00"/>
                </a:solidFill>
                <a:latin typeface="Arial"/>
                <a:ea typeface="Arial"/>
                <a:cs typeface="Arial"/>
                <a:sym typeface="Arial"/>
              </a:rPr>
              <a:t> trei </a:t>
            </a:r>
            <a:r>
              <a:rPr lang="ro" sz="1800" b="1">
                <a:solidFill>
                  <a:srgbClr val="FFFFFF"/>
                </a:solidFill>
                <a:latin typeface="Arial"/>
                <a:ea typeface="Arial"/>
                <a:cs typeface="Arial"/>
                <a:sym typeface="Arial"/>
              </a:rPr>
              <a:t>tipuri principale de suporturi de cupru utilizate în rețea.</a:t>
            </a:r>
            <a:endParaRPr sz="1800" b="1">
              <a:solidFill>
                <a:srgbClr val="FFFFFF"/>
              </a:solidFill>
              <a:latin typeface="Arial"/>
              <a:ea typeface="Arial"/>
              <a:cs typeface="Arial"/>
              <a:sym typeface="Arial"/>
            </a:endParaRPr>
          </a:p>
        </p:txBody>
      </p:sp>
      <p:pic>
        <p:nvPicPr>
          <p:cNvPr id="317" name="Google Shape;317;p42"/>
          <p:cNvPicPr preferRelativeResize="0"/>
          <p:nvPr/>
        </p:nvPicPr>
        <p:blipFill>
          <a:blip r:embed="rId3">
            <a:alphaModFix/>
          </a:blip>
          <a:stretch>
            <a:fillRect/>
          </a:stretch>
        </p:blipFill>
        <p:spPr>
          <a:xfrm>
            <a:off x="683075" y="1563450"/>
            <a:ext cx="5628800" cy="33650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1000"/>
                                        <p:tgtEl>
                                          <p:spTgt spid="315"/>
                                        </p:tgtEl>
                                      </p:cBhvr>
                                    </p:animEffect>
                                  </p:childTnLst>
                                </p:cTn>
                              </p:par>
                              <p:par>
                                <p:cTn id="8" presetID="10" presetClass="entr" presetSubtype="0" fill="hold" nodeType="withEffect">
                                  <p:stCondLst>
                                    <p:cond delay="0"/>
                                  </p:stCondLst>
                                  <p:childTnLst>
                                    <p:set>
                                      <p:cBhvr>
                                        <p:cTn id="9" dur="1" fill="hold">
                                          <p:stCondLst>
                                            <p:cond delay="0"/>
                                          </p:stCondLst>
                                        </p:cTn>
                                        <p:tgtEl>
                                          <p:spTgt spid="317"/>
                                        </p:tgtEl>
                                        <p:attrNameLst>
                                          <p:attrName>style.visibility</p:attrName>
                                        </p:attrNameLst>
                                      </p:cBhvr>
                                      <p:to>
                                        <p:strVal val="visible"/>
                                      </p:to>
                                    </p:set>
                                    <p:animEffect transition="in" filter="fade">
                                      <p:cBhvr>
                                        <p:cTn id="10" dur="1000"/>
                                        <p:tgtEl>
                                          <p:spTgt spid="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3"/>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o" sz="3100" b="1">
                <a:solidFill>
                  <a:srgbClr val="CC0000"/>
                </a:solidFill>
                <a:latin typeface="Arial"/>
                <a:ea typeface="Arial"/>
                <a:cs typeface="Arial"/>
                <a:sym typeface="Arial"/>
              </a:rPr>
              <a:t>Pereche răsucită neecranată (UTP)</a:t>
            </a:r>
            <a:endParaRPr sz="3100" b="1">
              <a:solidFill>
                <a:srgbClr val="CC0000"/>
              </a:solidFill>
              <a:latin typeface="Arial"/>
              <a:ea typeface="Arial"/>
              <a:cs typeface="Arial"/>
              <a:sym typeface="Arial"/>
            </a:endParaRPr>
          </a:p>
        </p:txBody>
      </p:sp>
      <p:sp>
        <p:nvSpPr>
          <p:cNvPr id="323" name="Google Shape;323;p43"/>
          <p:cNvSpPr txBox="1">
            <a:spLocks noGrp="1"/>
          </p:cNvSpPr>
          <p:nvPr>
            <p:ph type="body" idx="1"/>
          </p:nvPr>
        </p:nvSpPr>
        <p:spPr>
          <a:xfrm>
            <a:off x="1591325" y="1436950"/>
            <a:ext cx="6291900" cy="30216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ro" sz="1500" b="1">
                <a:solidFill>
                  <a:srgbClr val="45818E"/>
                </a:solidFill>
                <a:latin typeface="Arial"/>
                <a:ea typeface="Arial"/>
                <a:cs typeface="Arial"/>
                <a:sym typeface="Arial"/>
              </a:rPr>
              <a:t>Cablarea</a:t>
            </a:r>
            <a:r>
              <a:rPr lang="ro" sz="1500">
                <a:solidFill>
                  <a:srgbClr val="FFFFFF"/>
                </a:solidFill>
                <a:latin typeface="Arial"/>
                <a:ea typeface="Arial"/>
                <a:cs typeface="Arial"/>
                <a:sym typeface="Arial"/>
              </a:rPr>
              <a:t> cu perechi torsadate neecranate </a:t>
            </a:r>
            <a:r>
              <a:rPr lang="ro" sz="1500" b="1">
                <a:solidFill>
                  <a:srgbClr val="EA9999"/>
                </a:solidFill>
                <a:latin typeface="Arial"/>
                <a:ea typeface="Arial"/>
                <a:cs typeface="Arial"/>
                <a:sym typeface="Arial"/>
              </a:rPr>
              <a:t>(UTP)</a:t>
            </a:r>
            <a:r>
              <a:rPr lang="ro" sz="1500">
                <a:solidFill>
                  <a:srgbClr val="FFFFFF"/>
                </a:solidFill>
                <a:latin typeface="Arial"/>
                <a:ea typeface="Arial"/>
                <a:cs typeface="Arial"/>
                <a:sym typeface="Arial"/>
              </a:rPr>
              <a:t> este cel mai comun suport de</a:t>
            </a:r>
            <a:endParaRPr sz="1500">
              <a:solidFill>
                <a:srgbClr val="FFFFFF"/>
              </a:solidFill>
              <a:latin typeface="Arial"/>
              <a:ea typeface="Arial"/>
              <a:cs typeface="Arial"/>
              <a:sym typeface="Arial"/>
            </a:endParaRPr>
          </a:p>
          <a:p>
            <a:pPr marL="0" lvl="0" indent="0" algn="just" rtl="0">
              <a:lnSpc>
                <a:spcPct val="100000"/>
              </a:lnSpc>
              <a:spcBef>
                <a:spcPts val="0"/>
              </a:spcBef>
              <a:spcAft>
                <a:spcPts val="0"/>
              </a:spcAft>
              <a:buNone/>
            </a:pPr>
            <a:r>
              <a:rPr lang="ro" sz="1500">
                <a:solidFill>
                  <a:srgbClr val="FFFFFF"/>
                </a:solidFill>
                <a:latin typeface="Arial"/>
                <a:ea typeface="Arial"/>
                <a:cs typeface="Arial"/>
                <a:sym typeface="Arial"/>
              </a:rPr>
              <a:t>rețea. </a:t>
            </a:r>
            <a:r>
              <a:rPr lang="ro" sz="1500" b="1">
                <a:solidFill>
                  <a:srgbClr val="FFFF00"/>
                </a:solidFill>
                <a:latin typeface="Arial"/>
                <a:ea typeface="Arial"/>
                <a:cs typeface="Arial"/>
                <a:sym typeface="Arial"/>
              </a:rPr>
              <a:t>Cablarea UTP</a:t>
            </a:r>
            <a:r>
              <a:rPr lang="ro" sz="1500">
                <a:solidFill>
                  <a:srgbClr val="FFFFFF"/>
                </a:solidFill>
                <a:latin typeface="Arial"/>
                <a:ea typeface="Arial"/>
                <a:cs typeface="Arial"/>
                <a:sym typeface="Arial"/>
              </a:rPr>
              <a:t>, terminată cu conectori RJ-45, este utilizată pentru</a:t>
            </a:r>
            <a:endParaRPr sz="1500">
              <a:solidFill>
                <a:srgbClr val="FFFFFF"/>
              </a:solidFill>
              <a:latin typeface="Arial"/>
              <a:ea typeface="Arial"/>
              <a:cs typeface="Arial"/>
              <a:sym typeface="Arial"/>
            </a:endParaRPr>
          </a:p>
          <a:p>
            <a:pPr marL="0" lvl="0" indent="0" algn="just" rtl="0">
              <a:lnSpc>
                <a:spcPct val="100000"/>
              </a:lnSpc>
              <a:spcBef>
                <a:spcPts val="0"/>
              </a:spcBef>
              <a:spcAft>
                <a:spcPts val="0"/>
              </a:spcAft>
              <a:buNone/>
            </a:pPr>
            <a:r>
              <a:rPr lang="ro" sz="1500">
                <a:solidFill>
                  <a:srgbClr val="FFFFFF"/>
                </a:solidFill>
                <a:latin typeface="Arial"/>
                <a:ea typeface="Arial"/>
                <a:cs typeface="Arial"/>
                <a:sym typeface="Arial"/>
              </a:rPr>
              <a:t>interconectarea gazdelor de rețea cu dispozitive de rețea intermediare, cum ar fi</a:t>
            </a:r>
            <a:endParaRPr sz="1500">
              <a:solidFill>
                <a:srgbClr val="FFFFFF"/>
              </a:solidFill>
              <a:latin typeface="Arial"/>
              <a:ea typeface="Arial"/>
              <a:cs typeface="Arial"/>
              <a:sym typeface="Arial"/>
            </a:endParaRPr>
          </a:p>
          <a:p>
            <a:pPr marL="0" lvl="0" indent="0" algn="just" rtl="0">
              <a:lnSpc>
                <a:spcPct val="100000"/>
              </a:lnSpc>
              <a:spcBef>
                <a:spcPts val="0"/>
              </a:spcBef>
              <a:spcAft>
                <a:spcPts val="0"/>
              </a:spcAft>
              <a:buNone/>
            </a:pPr>
            <a:r>
              <a:rPr lang="ro" sz="1500">
                <a:solidFill>
                  <a:srgbClr val="FFFFFF"/>
                </a:solidFill>
                <a:latin typeface="Arial"/>
                <a:ea typeface="Arial"/>
                <a:cs typeface="Arial"/>
                <a:sym typeface="Arial"/>
              </a:rPr>
              <a:t>switch-uri și routere. În rețelele LAN, cablul UTP este format din </a:t>
            </a:r>
            <a:r>
              <a:rPr lang="ro" sz="1500" b="1">
                <a:solidFill>
                  <a:srgbClr val="0000FF"/>
                </a:solidFill>
                <a:latin typeface="Arial"/>
                <a:ea typeface="Arial"/>
                <a:cs typeface="Arial"/>
                <a:sym typeface="Arial"/>
              </a:rPr>
              <a:t>patru perechi </a:t>
            </a:r>
            <a:r>
              <a:rPr lang="ro" sz="1500">
                <a:solidFill>
                  <a:srgbClr val="FFFFFF"/>
                </a:solidFill>
                <a:latin typeface="Arial"/>
                <a:ea typeface="Arial"/>
                <a:cs typeface="Arial"/>
                <a:sym typeface="Arial"/>
              </a:rPr>
              <a:t>de fire</a:t>
            </a:r>
            <a:endParaRPr sz="1500">
              <a:solidFill>
                <a:srgbClr val="FFFFFF"/>
              </a:solidFill>
              <a:latin typeface="Arial"/>
              <a:ea typeface="Arial"/>
              <a:cs typeface="Arial"/>
              <a:sym typeface="Arial"/>
            </a:endParaRPr>
          </a:p>
          <a:p>
            <a:pPr marL="0" lvl="0" indent="0" algn="just" rtl="0">
              <a:lnSpc>
                <a:spcPct val="100000"/>
              </a:lnSpc>
              <a:spcBef>
                <a:spcPts val="0"/>
              </a:spcBef>
              <a:spcAft>
                <a:spcPts val="0"/>
              </a:spcAft>
              <a:buNone/>
            </a:pPr>
            <a:r>
              <a:rPr lang="ro" sz="1500">
                <a:solidFill>
                  <a:srgbClr val="FFFFFF"/>
                </a:solidFill>
                <a:latin typeface="Arial"/>
                <a:ea typeface="Arial"/>
                <a:cs typeface="Arial"/>
                <a:sym typeface="Arial"/>
              </a:rPr>
              <a:t>cu coduri de culori care au fost răsucite împreună și apoi învelite într-o înveliș din</a:t>
            </a:r>
            <a:endParaRPr sz="1500">
              <a:solidFill>
                <a:srgbClr val="FFFFFF"/>
              </a:solidFill>
              <a:latin typeface="Arial"/>
              <a:ea typeface="Arial"/>
              <a:cs typeface="Arial"/>
              <a:sym typeface="Arial"/>
            </a:endParaRPr>
          </a:p>
          <a:p>
            <a:pPr marL="0" lvl="0" indent="0" algn="just" rtl="0">
              <a:lnSpc>
                <a:spcPct val="100000"/>
              </a:lnSpc>
              <a:spcBef>
                <a:spcPts val="0"/>
              </a:spcBef>
              <a:spcAft>
                <a:spcPts val="0"/>
              </a:spcAft>
              <a:buNone/>
            </a:pPr>
            <a:r>
              <a:rPr lang="ro" sz="1500">
                <a:solidFill>
                  <a:srgbClr val="FFFFFF"/>
                </a:solidFill>
                <a:latin typeface="Arial"/>
                <a:ea typeface="Arial"/>
                <a:cs typeface="Arial"/>
                <a:sym typeface="Arial"/>
              </a:rPr>
              <a:t>plastic flexibil care protejează împotriva deteriorărilor fizice minore.</a:t>
            </a:r>
            <a:endParaRPr sz="1500">
              <a:solidFill>
                <a:srgbClr val="FFFFFF"/>
              </a:solidFill>
              <a:latin typeface="Arial"/>
              <a:ea typeface="Arial"/>
              <a:cs typeface="Arial"/>
              <a:sym typeface="Arial"/>
            </a:endParaRPr>
          </a:p>
          <a:p>
            <a:pPr marL="0" lvl="0" indent="0" algn="just" rtl="0">
              <a:lnSpc>
                <a:spcPct val="100000"/>
              </a:lnSpc>
              <a:spcBef>
                <a:spcPts val="0"/>
              </a:spcBef>
              <a:spcAft>
                <a:spcPts val="0"/>
              </a:spcAft>
              <a:buNone/>
            </a:pPr>
            <a:endParaRPr sz="1500">
              <a:solidFill>
                <a:srgbClr val="FFFFF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2"/>
                                        </p:tgtEl>
                                        <p:attrNameLst>
                                          <p:attrName>style.visibility</p:attrName>
                                        </p:attrNameLst>
                                      </p:cBhvr>
                                      <p:to>
                                        <p:strVal val="visible"/>
                                      </p:to>
                                    </p:set>
                                    <p:animEffect transition="in" filter="fade">
                                      <p:cBhvr>
                                        <p:cTn id="7" dur="1000"/>
                                        <p:tgtEl>
                                          <p:spTgt spid="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44"/>
          <p:cNvPicPr preferRelativeResize="0"/>
          <p:nvPr/>
        </p:nvPicPr>
        <p:blipFill>
          <a:blip r:embed="rId3">
            <a:alphaModFix/>
          </a:blip>
          <a:stretch>
            <a:fillRect/>
          </a:stretch>
        </p:blipFill>
        <p:spPr>
          <a:xfrm>
            <a:off x="1544375" y="327925"/>
            <a:ext cx="6781900" cy="47215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8"/>
                                        </p:tgtEl>
                                        <p:attrNameLst>
                                          <p:attrName>style.visibility</p:attrName>
                                        </p:attrNameLst>
                                      </p:cBhvr>
                                      <p:to>
                                        <p:strVal val="visible"/>
                                      </p:to>
                                    </p:set>
                                    <p:animEffect transition="in" filter="fade">
                                      <p:cBhvr>
                                        <p:cTn id="7" dur="1000"/>
                                        <p:tgtEl>
                                          <p:spTgt spid="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ro" sz="3000" b="1">
                <a:solidFill>
                  <a:srgbClr val="CC0000"/>
                </a:solidFill>
                <a:latin typeface="Arial"/>
                <a:ea typeface="Arial"/>
                <a:cs typeface="Arial"/>
                <a:sym typeface="Arial"/>
              </a:rPr>
              <a:t>Cablul coaxial, sau scurt pe coaxial, își ia numele din faptul</a:t>
            </a:r>
            <a:endParaRPr sz="3000" b="1">
              <a:solidFill>
                <a:srgbClr val="CC0000"/>
              </a:solidFill>
            </a:endParaRPr>
          </a:p>
        </p:txBody>
      </p:sp>
      <p:sp>
        <p:nvSpPr>
          <p:cNvPr id="334" name="Google Shape;334;p45"/>
          <p:cNvSpPr txBox="1">
            <a:spLocks noGrp="1"/>
          </p:cNvSpPr>
          <p:nvPr>
            <p:ph type="body" idx="1"/>
          </p:nvPr>
        </p:nvSpPr>
        <p:spPr>
          <a:xfrm>
            <a:off x="1297500" y="1889850"/>
            <a:ext cx="7038900" cy="29112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ro" sz="1400">
                <a:latin typeface="Arial"/>
                <a:ea typeface="Arial"/>
                <a:cs typeface="Arial"/>
                <a:sym typeface="Arial"/>
              </a:rPr>
              <a:t>Perechea </a:t>
            </a:r>
            <a:r>
              <a:rPr lang="ro" sz="1400">
                <a:solidFill>
                  <a:srgbClr val="FFD966"/>
                </a:solidFill>
                <a:latin typeface="Arial"/>
                <a:ea typeface="Arial"/>
                <a:cs typeface="Arial"/>
                <a:sym typeface="Arial"/>
              </a:rPr>
              <a:t>t</a:t>
            </a:r>
            <a:r>
              <a:rPr lang="ro" sz="1400" b="1">
                <a:solidFill>
                  <a:srgbClr val="FFD966"/>
                </a:solidFill>
                <a:latin typeface="Arial"/>
                <a:ea typeface="Arial"/>
                <a:cs typeface="Arial"/>
                <a:sym typeface="Arial"/>
              </a:rPr>
              <a:t>orsadată ecranată</a:t>
            </a:r>
            <a:r>
              <a:rPr lang="ro" sz="1400" b="1">
                <a:solidFill>
                  <a:srgbClr val="FF9900"/>
                </a:solidFill>
                <a:latin typeface="Arial"/>
                <a:ea typeface="Arial"/>
                <a:cs typeface="Arial"/>
                <a:sym typeface="Arial"/>
              </a:rPr>
              <a:t> </a:t>
            </a:r>
            <a:r>
              <a:rPr lang="ro" sz="1400">
                <a:latin typeface="Arial"/>
                <a:ea typeface="Arial"/>
                <a:cs typeface="Arial"/>
                <a:sym typeface="Arial"/>
              </a:rPr>
              <a:t>(STP) oferă o protecție mai bună împotriva zgomotului</a:t>
            </a:r>
            <a:endParaRPr sz="1400">
              <a:latin typeface="Arial"/>
              <a:ea typeface="Arial"/>
              <a:cs typeface="Arial"/>
              <a:sym typeface="Arial"/>
            </a:endParaRPr>
          </a:p>
          <a:p>
            <a:pPr marL="0" lvl="0" indent="0" algn="just" rtl="0">
              <a:lnSpc>
                <a:spcPct val="115000"/>
              </a:lnSpc>
              <a:spcBef>
                <a:spcPts val="0"/>
              </a:spcBef>
              <a:spcAft>
                <a:spcPts val="0"/>
              </a:spcAft>
              <a:buNone/>
            </a:pPr>
            <a:r>
              <a:rPr lang="ro" sz="1400">
                <a:latin typeface="Arial"/>
                <a:ea typeface="Arial"/>
                <a:cs typeface="Arial"/>
                <a:sym typeface="Arial"/>
              </a:rPr>
              <a:t>decât cablarea UTP. Cu toate acestea, comparativ cu cablul UTP, cablul STP este</a:t>
            </a:r>
            <a:endParaRPr sz="1400">
              <a:latin typeface="Arial"/>
              <a:ea typeface="Arial"/>
              <a:cs typeface="Arial"/>
              <a:sym typeface="Arial"/>
            </a:endParaRPr>
          </a:p>
          <a:p>
            <a:pPr marL="0" lvl="0" indent="0" algn="just" rtl="0">
              <a:lnSpc>
                <a:spcPct val="115000"/>
              </a:lnSpc>
              <a:spcBef>
                <a:spcPts val="0"/>
              </a:spcBef>
              <a:spcAft>
                <a:spcPts val="0"/>
              </a:spcAft>
              <a:buNone/>
            </a:pPr>
            <a:r>
              <a:rPr lang="ro" sz="1400">
                <a:latin typeface="Arial"/>
                <a:ea typeface="Arial"/>
                <a:cs typeface="Arial"/>
                <a:sym typeface="Arial"/>
              </a:rPr>
              <a:t>semnificativ mai scump și mai dificil de instalat. Cablurile STP combină tehnicile de</a:t>
            </a:r>
            <a:endParaRPr sz="1400">
              <a:latin typeface="Arial"/>
              <a:ea typeface="Arial"/>
              <a:cs typeface="Arial"/>
              <a:sym typeface="Arial"/>
            </a:endParaRPr>
          </a:p>
          <a:p>
            <a:pPr marL="0" lvl="0" indent="0" algn="just" rtl="0">
              <a:lnSpc>
                <a:spcPct val="115000"/>
              </a:lnSpc>
              <a:spcBef>
                <a:spcPts val="0"/>
              </a:spcBef>
              <a:spcAft>
                <a:spcPts val="0"/>
              </a:spcAft>
              <a:buNone/>
            </a:pPr>
            <a:r>
              <a:rPr lang="ro" sz="1400">
                <a:latin typeface="Arial"/>
                <a:ea typeface="Arial"/>
                <a:cs typeface="Arial"/>
                <a:sym typeface="Arial"/>
              </a:rPr>
              <a:t>ecranare pentru a contracara </a:t>
            </a:r>
            <a:r>
              <a:rPr lang="ro" sz="1400" b="1">
                <a:solidFill>
                  <a:srgbClr val="00FF00"/>
                </a:solidFill>
                <a:latin typeface="Arial"/>
                <a:ea typeface="Arial"/>
                <a:cs typeface="Arial"/>
                <a:sym typeface="Arial"/>
              </a:rPr>
              <a:t>EMI și RFI </a:t>
            </a:r>
            <a:r>
              <a:rPr lang="ro" sz="1400">
                <a:latin typeface="Arial"/>
                <a:ea typeface="Arial"/>
                <a:cs typeface="Arial"/>
                <a:sym typeface="Arial"/>
              </a:rPr>
              <a:t>și răsucirea firelor pentru a contracara</a:t>
            </a:r>
            <a:endParaRPr sz="1400">
              <a:latin typeface="Arial"/>
              <a:ea typeface="Arial"/>
              <a:cs typeface="Arial"/>
              <a:sym typeface="Arial"/>
            </a:endParaRPr>
          </a:p>
          <a:p>
            <a:pPr marL="0" lvl="0" indent="0" algn="just" rtl="0">
              <a:lnSpc>
                <a:spcPct val="115000"/>
              </a:lnSpc>
              <a:spcBef>
                <a:spcPts val="0"/>
              </a:spcBef>
              <a:spcAft>
                <a:spcPts val="0"/>
              </a:spcAft>
              <a:buNone/>
            </a:pPr>
            <a:r>
              <a:rPr lang="ro" sz="1400">
                <a:latin typeface="Arial"/>
                <a:ea typeface="Arial"/>
                <a:cs typeface="Arial"/>
                <a:sym typeface="Arial"/>
              </a:rPr>
              <a:t>diafragma. Pentru a obține întregul beneficiu al ecranării, cablurile STP sunt</a:t>
            </a:r>
            <a:endParaRPr sz="1400">
              <a:latin typeface="Arial"/>
              <a:ea typeface="Arial"/>
              <a:cs typeface="Arial"/>
              <a:sym typeface="Arial"/>
            </a:endParaRPr>
          </a:p>
          <a:p>
            <a:pPr marL="0" lvl="0" indent="0" algn="just" rtl="0">
              <a:lnSpc>
                <a:spcPct val="115000"/>
              </a:lnSpc>
              <a:spcBef>
                <a:spcPts val="0"/>
              </a:spcBef>
              <a:spcAft>
                <a:spcPts val="0"/>
              </a:spcAft>
              <a:buNone/>
            </a:pPr>
            <a:r>
              <a:rPr lang="ro" sz="1400">
                <a:latin typeface="Arial"/>
                <a:ea typeface="Arial"/>
                <a:cs typeface="Arial"/>
                <a:sym typeface="Arial"/>
              </a:rPr>
              <a:t>terminate cu conectori de date STP ecranate speciale.</a:t>
            </a:r>
            <a:r>
              <a:rPr lang="ro" sz="1400" b="1">
                <a:solidFill>
                  <a:srgbClr val="0000FF"/>
                </a:solidFill>
                <a:latin typeface="Arial"/>
                <a:ea typeface="Arial"/>
                <a:cs typeface="Arial"/>
                <a:sym typeface="Arial"/>
              </a:rPr>
              <a:t> Cablul STP</a:t>
            </a:r>
            <a:r>
              <a:rPr lang="ro" sz="1400">
                <a:latin typeface="Arial"/>
                <a:ea typeface="Arial"/>
                <a:cs typeface="Arial"/>
                <a:sym typeface="Arial"/>
              </a:rPr>
              <a:t> prezentat</a:t>
            </a:r>
            <a:endParaRPr sz="1400">
              <a:latin typeface="Arial"/>
              <a:ea typeface="Arial"/>
              <a:cs typeface="Arial"/>
              <a:sym typeface="Arial"/>
            </a:endParaRPr>
          </a:p>
          <a:p>
            <a:pPr marL="0" lvl="0" indent="0" algn="just" rtl="0">
              <a:lnSpc>
                <a:spcPct val="115000"/>
              </a:lnSpc>
              <a:spcBef>
                <a:spcPts val="0"/>
              </a:spcBef>
              <a:spcAft>
                <a:spcPts val="0"/>
              </a:spcAft>
              <a:buNone/>
            </a:pPr>
            <a:r>
              <a:rPr lang="ro" sz="1400">
                <a:latin typeface="Arial"/>
                <a:ea typeface="Arial"/>
                <a:cs typeface="Arial"/>
                <a:sym typeface="Arial"/>
              </a:rPr>
              <a:t>utilizează patru perechi de fire, fiecare înfășurată într-un scut din folie, care este apoi</a:t>
            </a:r>
            <a:endParaRPr sz="1400">
              <a:latin typeface="Arial"/>
              <a:ea typeface="Arial"/>
              <a:cs typeface="Arial"/>
              <a:sym typeface="Arial"/>
            </a:endParaRPr>
          </a:p>
          <a:p>
            <a:pPr marL="0" lvl="0" indent="0" algn="just" rtl="0">
              <a:lnSpc>
                <a:spcPct val="115000"/>
              </a:lnSpc>
              <a:spcBef>
                <a:spcPts val="0"/>
              </a:spcBef>
              <a:spcAft>
                <a:spcPts val="0"/>
              </a:spcAft>
              <a:buNone/>
            </a:pPr>
            <a:r>
              <a:rPr lang="ro" sz="1400">
                <a:latin typeface="Arial"/>
                <a:ea typeface="Arial"/>
                <a:cs typeface="Arial"/>
                <a:sym typeface="Arial"/>
              </a:rPr>
              <a:t>înfășurată într-o panglică sau folie metalică generală.</a:t>
            </a: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a:p>
            <a:pPr marL="0" lvl="0" indent="0" algn="l" rtl="0">
              <a:spcBef>
                <a:spcPts val="0"/>
              </a:spcBef>
              <a:spcAft>
                <a:spcPts val="0"/>
              </a:spcAft>
              <a:buNone/>
            </a:pPr>
            <a:endParaRPr sz="1400">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3"/>
                                        </p:tgtEl>
                                        <p:attrNameLst>
                                          <p:attrName>style.visibility</p:attrName>
                                        </p:attrNameLst>
                                      </p:cBhvr>
                                      <p:to>
                                        <p:strVal val="visible"/>
                                      </p:to>
                                    </p:set>
                                    <p:animEffect transition="in" filter="fade">
                                      <p:cBhvr>
                                        <p:cTn id="7" dur="1000"/>
                                        <p:tgtEl>
                                          <p:spTgt spid="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46"/>
          <p:cNvPicPr preferRelativeResize="0"/>
          <p:nvPr/>
        </p:nvPicPr>
        <p:blipFill>
          <a:blip r:embed="rId3">
            <a:alphaModFix/>
          </a:blip>
          <a:stretch>
            <a:fillRect/>
          </a:stretch>
        </p:blipFill>
        <p:spPr>
          <a:xfrm>
            <a:off x="1401325" y="396499"/>
            <a:ext cx="7059250" cy="45411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9"/>
                                        </p:tgtEl>
                                        <p:attrNameLst>
                                          <p:attrName>style.visibility</p:attrName>
                                        </p:attrNameLst>
                                      </p:cBhvr>
                                      <p:to>
                                        <p:strVal val="visible"/>
                                      </p:to>
                                    </p:set>
                                    <p:animEffect transition="in" filter="fade">
                                      <p:cBhvr>
                                        <p:cTn id="7" dur="10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7"/>
          <p:cNvSpPr txBox="1">
            <a:spLocks noGrp="1"/>
          </p:cNvSpPr>
          <p:nvPr>
            <p:ph type="title"/>
          </p:nvPr>
        </p:nvSpPr>
        <p:spPr>
          <a:xfrm>
            <a:off x="1052550" y="299775"/>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o" sz="3200" b="1">
                <a:solidFill>
                  <a:srgbClr val="CC0000"/>
                </a:solidFill>
                <a:latin typeface="Arial"/>
                <a:ea typeface="Arial"/>
                <a:cs typeface="Arial"/>
                <a:sym typeface="Arial"/>
              </a:rPr>
              <a:t>Cablu coaxial</a:t>
            </a:r>
            <a:endParaRPr sz="3200" b="1">
              <a:solidFill>
                <a:srgbClr val="CC0000"/>
              </a:solidFill>
              <a:latin typeface="Arial"/>
              <a:ea typeface="Arial"/>
              <a:cs typeface="Arial"/>
              <a:sym typeface="Arial"/>
            </a:endParaRPr>
          </a:p>
        </p:txBody>
      </p:sp>
      <p:sp>
        <p:nvSpPr>
          <p:cNvPr id="345" name="Google Shape;345;p47"/>
          <p:cNvSpPr txBox="1">
            <a:spLocks noGrp="1"/>
          </p:cNvSpPr>
          <p:nvPr>
            <p:ph type="body" idx="1"/>
          </p:nvPr>
        </p:nvSpPr>
        <p:spPr>
          <a:xfrm>
            <a:off x="-260150" y="891500"/>
            <a:ext cx="10711800" cy="4158000"/>
          </a:xfrm>
          <a:prstGeom prst="rect">
            <a:avLst/>
          </a:prstGeom>
        </p:spPr>
        <p:txBody>
          <a:bodyPr spcFirstLastPara="1" wrap="square" lIns="91425" tIns="91425" rIns="91425" bIns="91425" anchor="t" anchorCtr="0">
            <a:noAutofit/>
          </a:bodyPr>
          <a:lstStyle/>
          <a:p>
            <a:pPr marL="1371600" lvl="0" indent="0" algn="just" rtl="0">
              <a:lnSpc>
                <a:spcPct val="100000"/>
              </a:lnSpc>
              <a:spcBef>
                <a:spcPts val="0"/>
              </a:spcBef>
              <a:spcAft>
                <a:spcPts val="0"/>
              </a:spcAft>
              <a:buNone/>
            </a:pPr>
            <a:r>
              <a:rPr lang="ro" sz="1400" b="1">
                <a:solidFill>
                  <a:srgbClr val="FF0000"/>
                </a:solidFill>
                <a:latin typeface="Arial"/>
                <a:ea typeface="Arial"/>
                <a:cs typeface="Arial"/>
                <a:sym typeface="Arial"/>
              </a:rPr>
              <a:t>Cablul coaxial</a:t>
            </a:r>
            <a:r>
              <a:rPr lang="ro">
                <a:latin typeface="Arial"/>
                <a:ea typeface="Arial"/>
                <a:cs typeface="Arial"/>
                <a:sym typeface="Arial"/>
              </a:rPr>
              <a:t>, sau scurt pe coaxial, își ia numele din faptul că există doi conductori</a:t>
            </a:r>
            <a:endParaRPr>
              <a:latin typeface="Arial"/>
              <a:ea typeface="Arial"/>
              <a:cs typeface="Arial"/>
              <a:sym typeface="Arial"/>
            </a:endParaRPr>
          </a:p>
          <a:p>
            <a:pPr marL="1371600" lvl="0" indent="0" algn="just" rtl="0">
              <a:lnSpc>
                <a:spcPct val="100000"/>
              </a:lnSpc>
              <a:spcBef>
                <a:spcPts val="0"/>
              </a:spcBef>
              <a:spcAft>
                <a:spcPts val="0"/>
              </a:spcAft>
              <a:buNone/>
            </a:pPr>
            <a:r>
              <a:rPr lang="ro">
                <a:latin typeface="Arial"/>
                <a:ea typeface="Arial"/>
                <a:cs typeface="Arial"/>
                <a:sym typeface="Arial"/>
              </a:rPr>
              <a:t>care împart aceeași axă. După cum se arată în figură, cablul coaxial constă din</a:t>
            </a:r>
            <a:endParaRPr>
              <a:latin typeface="Arial"/>
              <a:ea typeface="Arial"/>
              <a:cs typeface="Arial"/>
              <a:sym typeface="Arial"/>
            </a:endParaRPr>
          </a:p>
          <a:p>
            <a:pPr marL="1371600" lvl="0" indent="0" algn="just" rtl="0">
              <a:lnSpc>
                <a:spcPct val="100000"/>
              </a:lnSpc>
              <a:spcBef>
                <a:spcPts val="0"/>
              </a:spcBef>
              <a:spcAft>
                <a:spcPts val="0"/>
              </a:spcAft>
              <a:buNone/>
            </a:pPr>
            <a:r>
              <a:rPr lang="ro">
                <a:latin typeface="Arial"/>
                <a:ea typeface="Arial"/>
                <a:cs typeface="Arial"/>
                <a:sym typeface="Arial"/>
              </a:rPr>
              <a:t>următoarele:</a:t>
            </a:r>
            <a:endParaRPr>
              <a:latin typeface="Arial"/>
              <a:ea typeface="Arial"/>
              <a:cs typeface="Arial"/>
              <a:sym typeface="Arial"/>
            </a:endParaRPr>
          </a:p>
          <a:p>
            <a:pPr marL="1371600" lvl="0" indent="0" algn="just" rtl="0">
              <a:lnSpc>
                <a:spcPct val="100000"/>
              </a:lnSpc>
              <a:spcBef>
                <a:spcPts val="0"/>
              </a:spcBef>
              <a:spcAft>
                <a:spcPts val="0"/>
              </a:spcAft>
              <a:buNone/>
            </a:pPr>
            <a:r>
              <a:rPr lang="ro" b="1">
                <a:solidFill>
                  <a:srgbClr val="00FF00"/>
                </a:solidFill>
                <a:latin typeface="Arial"/>
                <a:ea typeface="Arial"/>
                <a:cs typeface="Arial"/>
                <a:sym typeface="Arial"/>
              </a:rPr>
              <a:t>1.</a:t>
            </a:r>
            <a:r>
              <a:rPr lang="ro">
                <a:latin typeface="Arial"/>
                <a:ea typeface="Arial"/>
                <a:cs typeface="Arial"/>
                <a:sym typeface="Arial"/>
              </a:rPr>
              <a:t> Un conductor de cupru este folosit pentru a transmite semnalele electronice.</a:t>
            </a:r>
            <a:endParaRPr>
              <a:latin typeface="Arial"/>
              <a:ea typeface="Arial"/>
              <a:cs typeface="Arial"/>
              <a:sym typeface="Arial"/>
            </a:endParaRPr>
          </a:p>
          <a:p>
            <a:pPr marL="1371600" lvl="0" indent="0" algn="just" rtl="0">
              <a:lnSpc>
                <a:spcPct val="100000"/>
              </a:lnSpc>
              <a:spcBef>
                <a:spcPts val="0"/>
              </a:spcBef>
              <a:spcAft>
                <a:spcPts val="0"/>
              </a:spcAft>
              <a:buNone/>
            </a:pPr>
            <a:r>
              <a:rPr lang="ro" b="1">
                <a:solidFill>
                  <a:srgbClr val="CC0000"/>
                </a:solidFill>
                <a:latin typeface="Arial"/>
                <a:ea typeface="Arial"/>
                <a:cs typeface="Arial"/>
                <a:sym typeface="Arial"/>
              </a:rPr>
              <a:t>2.</a:t>
            </a:r>
            <a:r>
              <a:rPr lang="ro">
                <a:latin typeface="Arial"/>
                <a:ea typeface="Arial"/>
                <a:cs typeface="Arial"/>
                <a:sym typeface="Arial"/>
              </a:rPr>
              <a:t> Un strat de izolație din plastic flexibil înconjoară un conductor de cupru.</a:t>
            </a:r>
            <a:endParaRPr>
              <a:latin typeface="Arial"/>
              <a:ea typeface="Arial"/>
              <a:cs typeface="Arial"/>
              <a:sym typeface="Arial"/>
            </a:endParaRPr>
          </a:p>
          <a:p>
            <a:pPr marL="1371600" lvl="0" indent="0" algn="just" rtl="0">
              <a:lnSpc>
                <a:spcPct val="100000"/>
              </a:lnSpc>
              <a:spcBef>
                <a:spcPts val="0"/>
              </a:spcBef>
              <a:spcAft>
                <a:spcPts val="0"/>
              </a:spcAft>
              <a:buNone/>
            </a:pPr>
            <a:r>
              <a:rPr lang="ro" b="1">
                <a:solidFill>
                  <a:srgbClr val="FFFF00"/>
                </a:solidFill>
                <a:latin typeface="Arial"/>
                <a:ea typeface="Arial"/>
                <a:cs typeface="Arial"/>
                <a:sym typeface="Arial"/>
              </a:rPr>
              <a:t>3.</a:t>
            </a:r>
            <a:r>
              <a:rPr lang="ro">
                <a:latin typeface="Arial"/>
                <a:ea typeface="Arial"/>
                <a:cs typeface="Arial"/>
                <a:sym typeface="Arial"/>
              </a:rPr>
              <a:t> Materialul izolant este înconjurat într-o împletitură de cupru țesută sau folie metalică,</a:t>
            </a:r>
            <a:endParaRPr>
              <a:latin typeface="Arial"/>
              <a:ea typeface="Arial"/>
              <a:cs typeface="Arial"/>
              <a:sym typeface="Arial"/>
            </a:endParaRPr>
          </a:p>
          <a:p>
            <a:pPr marL="1371600" lvl="0" indent="0" algn="just" rtl="0">
              <a:lnSpc>
                <a:spcPct val="100000"/>
              </a:lnSpc>
              <a:spcBef>
                <a:spcPts val="0"/>
              </a:spcBef>
              <a:spcAft>
                <a:spcPts val="0"/>
              </a:spcAft>
              <a:buNone/>
            </a:pPr>
            <a:r>
              <a:rPr lang="ro">
                <a:latin typeface="Arial"/>
                <a:ea typeface="Arial"/>
                <a:cs typeface="Arial"/>
                <a:sym typeface="Arial"/>
              </a:rPr>
              <a:t>care acționează ca al doilea fir din circuit și ca scut pentru conductorul</a:t>
            </a:r>
            <a:endParaRPr>
              <a:latin typeface="Arial"/>
              <a:ea typeface="Arial"/>
              <a:cs typeface="Arial"/>
              <a:sym typeface="Arial"/>
            </a:endParaRPr>
          </a:p>
          <a:p>
            <a:pPr marL="1371600" lvl="0" indent="0" algn="just" rtl="0">
              <a:lnSpc>
                <a:spcPct val="100000"/>
              </a:lnSpc>
              <a:spcBef>
                <a:spcPts val="0"/>
              </a:spcBef>
              <a:spcAft>
                <a:spcPts val="0"/>
              </a:spcAft>
              <a:buNone/>
            </a:pPr>
            <a:r>
              <a:rPr lang="ro">
                <a:latin typeface="Arial"/>
                <a:ea typeface="Arial"/>
                <a:cs typeface="Arial"/>
                <a:sym typeface="Arial"/>
              </a:rPr>
              <a:t>interior. Acest al doilea strat sau scut reduce, de asemenea, cantitatea de</a:t>
            </a:r>
            <a:endParaRPr>
              <a:latin typeface="Arial"/>
              <a:ea typeface="Arial"/>
              <a:cs typeface="Arial"/>
              <a:sym typeface="Arial"/>
            </a:endParaRPr>
          </a:p>
          <a:p>
            <a:pPr marL="1371600" lvl="0" indent="0" algn="just" rtl="0">
              <a:lnSpc>
                <a:spcPct val="100000"/>
              </a:lnSpc>
              <a:spcBef>
                <a:spcPts val="0"/>
              </a:spcBef>
              <a:spcAft>
                <a:spcPts val="0"/>
              </a:spcAft>
              <a:buNone/>
            </a:pPr>
            <a:r>
              <a:rPr lang="ro">
                <a:latin typeface="Arial"/>
                <a:ea typeface="Arial"/>
                <a:cs typeface="Arial"/>
                <a:sym typeface="Arial"/>
              </a:rPr>
              <a:t>interferențe electromagnetice exterioare.</a:t>
            </a:r>
            <a:endParaRPr>
              <a:latin typeface="Arial"/>
              <a:ea typeface="Arial"/>
              <a:cs typeface="Arial"/>
              <a:sym typeface="Arial"/>
            </a:endParaRPr>
          </a:p>
          <a:p>
            <a:pPr marL="1371600" lvl="0" indent="0" algn="just" rtl="0">
              <a:lnSpc>
                <a:spcPct val="100000"/>
              </a:lnSpc>
              <a:spcBef>
                <a:spcPts val="0"/>
              </a:spcBef>
              <a:spcAft>
                <a:spcPts val="0"/>
              </a:spcAft>
              <a:buNone/>
            </a:pPr>
            <a:r>
              <a:rPr lang="ro" b="1">
                <a:solidFill>
                  <a:srgbClr val="00FFFF"/>
                </a:solidFill>
                <a:latin typeface="Arial"/>
                <a:ea typeface="Arial"/>
                <a:cs typeface="Arial"/>
                <a:sym typeface="Arial"/>
              </a:rPr>
              <a:t>4.</a:t>
            </a:r>
            <a:r>
              <a:rPr lang="ro">
                <a:latin typeface="Arial"/>
                <a:ea typeface="Arial"/>
                <a:cs typeface="Arial"/>
                <a:sym typeface="Arial"/>
              </a:rPr>
              <a:t> Întregul cablu este acoperit cu o manta de cablu pentru a preveni deteriorarea fizică</a:t>
            </a:r>
            <a:endParaRPr>
              <a:latin typeface="Arial"/>
              <a:ea typeface="Arial"/>
              <a:cs typeface="Arial"/>
              <a:sym typeface="Arial"/>
            </a:endParaRPr>
          </a:p>
          <a:p>
            <a:pPr marL="1371600" lvl="0" indent="0" algn="just" rtl="0">
              <a:lnSpc>
                <a:spcPct val="100000"/>
              </a:lnSpc>
              <a:spcBef>
                <a:spcPts val="0"/>
              </a:spcBef>
              <a:spcAft>
                <a:spcPts val="0"/>
              </a:spcAft>
              <a:buNone/>
            </a:pPr>
            <a:r>
              <a:rPr lang="ro">
                <a:latin typeface="Arial"/>
                <a:ea typeface="Arial"/>
                <a:cs typeface="Arial"/>
                <a:sym typeface="Arial"/>
              </a:rPr>
              <a:t>minoră.</a:t>
            </a:r>
            <a:endParaRPr>
              <a:latin typeface="Arial"/>
              <a:ea typeface="Arial"/>
              <a:cs typeface="Arial"/>
              <a:sym typeface="Arial"/>
            </a:endParaRPr>
          </a:p>
          <a:p>
            <a:pPr marL="1371600" lvl="0" indent="0" algn="just" rtl="0">
              <a:lnSpc>
                <a:spcPct val="100000"/>
              </a:lnSpc>
              <a:spcBef>
                <a:spcPts val="0"/>
              </a:spcBef>
              <a:spcAft>
                <a:spcPts val="0"/>
              </a:spcAft>
              <a:buNone/>
            </a:pPr>
            <a:r>
              <a:rPr lang="ro">
                <a:latin typeface="Arial"/>
                <a:ea typeface="Arial"/>
                <a:cs typeface="Arial"/>
                <a:sym typeface="Arial"/>
              </a:rPr>
              <a:t>Există diferite tipuri de conectori utilizați cu cablu coaxial. Conectorii Bayonet Neill –</a:t>
            </a:r>
            <a:endParaRPr>
              <a:latin typeface="Arial"/>
              <a:ea typeface="Arial"/>
              <a:cs typeface="Arial"/>
              <a:sym typeface="Arial"/>
            </a:endParaRPr>
          </a:p>
          <a:p>
            <a:pPr marL="1371600" lvl="0" indent="0" algn="just" rtl="0">
              <a:lnSpc>
                <a:spcPct val="100000"/>
              </a:lnSpc>
              <a:spcBef>
                <a:spcPts val="0"/>
              </a:spcBef>
              <a:spcAft>
                <a:spcPts val="0"/>
              </a:spcAft>
              <a:buNone/>
            </a:pPr>
            <a:r>
              <a:rPr lang="ro">
                <a:latin typeface="Arial"/>
                <a:ea typeface="Arial"/>
                <a:cs typeface="Arial"/>
                <a:sym typeface="Arial"/>
              </a:rPr>
              <a:t>Concelman (BNC), de tip N și de tip F sunt prezentați în figură.</a:t>
            </a:r>
            <a:endParaRPr>
              <a:latin typeface="Arial"/>
              <a:ea typeface="Arial"/>
              <a:cs typeface="Arial"/>
              <a:sym typeface="Arial"/>
            </a:endParaRPr>
          </a:p>
          <a:p>
            <a:pPr marL="1371600" lvl="0" indent="0" algn="just" rtl="0">
              <a:lnSpc>
                <a:spcPct val="100000"/>
              </a:lnSpc>
              <a:spcBef>
                <a:spcPts val="0"/>
              </a:spcBef>
              <a:spcAft>
                <a:spcPts val="0"/>
              </a:spcAft>
              <a:buNone/>
            </a:pPr>
            <a:r>
              <a:rPr lang="ro" b="1">
                <a:solidFill>
                  <a:srgbClr val="00FF00"/>
                </a:solidFill>
                <a:latin typeface="Arial"/>
                <a:ea typeface="Arial"/>
                <a:cs typeface="Arial"/>
                <a:sym typeface="Arial"/>
              </a:rPr>
              <a:t> O instalații fără fir </a:t>
            </a:r>
            <a:r>
              <a:rPr lang="ro">
                <a:latin typeface="Arial"/>
                <a:ea typeface="Arial"/>
                <a:cs typeface="Arial"/>
                <a:sym typeface="Arial"/>
              </a:rPr>
              <a:t>- Cablurile coaxiale atașează antenele la dispozitivele fără</a:t>
            </a:r>
            <a:endParaRPr>
              <a:latin typeface="Arial"/>
              <a:ea typeface="Arial"/>
              <a:cs typeface="Arial"/>
              <a:sym typeface="Arial"/>
            </a:endParaRPr>
          </a:p>
          <a:p>
            <a:pPr marL="1371600" lvl="0" indent="0" algn="just" rtl="0">
              <a:lnSpc>
                <a:spcPct val="100000"/>
              </a:lnSpc>
              <a:spcBef>
                <a:spcPts val="0"/>
              </a:spcBef>
              <a:spcAft>
                <a:spcPts val="0"/>
              </a:spcAft>
              <a:buNone/>
            </a:pPr>
            <a:r>
              <a:rPr lang="ro">
                <a:latin typeface="Arial"/>
                <a:ea typeface="Arial"/>
                <a:cs typeface="Arial"/>
                <a:sym typeface="Arial"/>
              </a:rPr>
              <a:t>fir. Cablul coaxial transportă energie de frecvență radio (RF) între antene și</a:t>
            </a:r>
            <a:endParaRPr>
              <a:latin typeface="Arial"/>
              <a:ea typeface="Arial"/>
              <a:cs typeface="Arial"/>
              <a:sym typeface="Arial"/>
            </a:endParaRPr>
          </a:p>
          <a:p>
            <a:pPr marL="1371600" lvl="0" indent="0" algn="just" rtl="0">
              <a:lnSpc>
                <a:spcPct val="100000"/>
              </a:lnSpc>
              <a:spcBef>
                <a:spcPts val="0"/>
              </a:spcBef>
              <a:spcAft>
                <a:spcPts val="0"/>
              </a:spcAft>
              <a:buNone/>
            </a:pPr>
            <a:r>
              <a:rPr lang="ro">
                <a:latin typeface="Arial"/>
                <a:ea typeface="Arial"/>
                <a:cs typeface="Arial"/>
                <a:sym typeface="Arial"/>
              </a:rPr>
              <a:t>echipamentul radio.</a:t>
            </a:r>
            <a:endParaRPr>
              <a:latin typeface="Arial"/>
              <a:ea typeface="Arial"/>
              <a:cs typeface="Arial"/>
              <a:sym typeface="Arial"/>
            </a:endParaRPr>
          </a:p>
          <a:p>
            <a:pPr marL="1371600" lvl="0" indent="0" algn="just" rtl="0">
              <a:lnSpc>
                <a:spcPct val="100000"/>
              </a:lnSpc>
              <a:spcBef>
                <a:spcPts val="0"/>
              </a:spcBef>
              <a:spcAft>
                <a:spcPts val="0"/>
              </a:spcAft>
              <a:buNone/>
            </a:pPr>
            <a:r>
              <a:rPr lang="ro" b="1">
                <a:solidFill>
                  <a:srgbClr val="00FFFF"/>
                </a:solidFill>
                <a:latin typeface="Arial"/>
                <a:ea typeface="Arial"/>
                <a:cs typeface="Arial"/>
                <a:sym typeface="Arial"/>
              </a:rPr>
              <a:t>O Instalații de internet prin cablu</a:t>
            </a:r>
            <a:r>
              <a:rPr lang="ro">
                <a:solidFill>
                  <a:srgbClr val="00FFFF"/>
                </a:solidFill>
                <a:latin typeface="Arial"/>
                <a:ea typeface="Arial"/>
                <a:cs typeface="Arial"/>
                <a:sym typeface="Arial"/>
              </a:rPr>
              <a:t> </a:t>
            </a:r>
            <a:r>
              <a:rPr lang="ro">
                <a:latin typeface="Arial"/>
                <a:ea typeface="Arial"/>
                <a:cs typeface="Arial"/>
                <a:sym typeface="Arial"/>
              </a:rPr>
              <a:t>- Furnizorii de servicii prin cablu furnizează</a:t>
            </a:r>
            <a:endParaRPr>
              <a:latin typeface="Arial"/>
              <a:ea typeface="Arial"/>
              <a:cs typeface="Arial"/>
              <a:sym typeface="Arial"/>
            </a:endParaRPr>
          </a:p>
          <a:p>
            <a:pPr marL="1371600" lvl="0" indent="0" algn="just" rtl="0">
              <a:lnSpc>
                <a:spcPct val="100000"/>
              </a:lnSpc>
              <a:spcBef>
                <a:spcPts val="0"/>
              </a:spcBef>
              <a:spcAft>
                <a:spcPts val="0"/>
              </a:spcAft>
              <a:buNone/>
            </a:pPr>
            <a:r>
              <a:rPr lang="ro">
                <a:latin typeface="Arial"/>
                <a:ea typeface="Arial"/>
                <a:cs typeface="Arial"/>
                <a:sym typeface="Arial"/>
              </a:rPr>
              <a:t>conectivitate la internet clienților lor prin înlocuirea porțiunilor cablului coaxial și</a:t>
            </a:r>
            <a:endParaRPr>
              <a:latin typeface="Arial"/>
              <a:ea typeface="Arial"/>
              <a:cs typeface="Arial"/>
              <a:sym typeface="Arial"/>
            </a:endParaRPr>
          </a:p>
          <a:p>
            <a:pPr marL="1371600" lvl="0" indent="0" algn="just" rtl="0">
              <a:lnSpc>
                <a:spcPct val="100000"/>
              </a:lnSpc>
              <a:spcBef>
                <a:spcPts val="0"/>
              </a:spcBef>
              <a:spcAft>
                <a:spcPts val="0"/>
              </a:spcAft>
              <a:buNone/>
            </a:pPr>
            <a:r>
              <a:rPr lang="ro">
                <a:latin typeface="Arial"/>
                <a:ea typeface="Arial"/>
                <a:cs typeface="Arial"/>
                <a:sym typeface="Arial"/>
              </a:rPr>
              <a:t>sprijinirea elementelor de amplificare cu cablu cu fibră optică. Cu toate acestea,</a:t>
            </a:r>
            <a:endParaRPr>
              <a:latin typeface="Arial"/>
              <a:ea typeface="Arial"/>
              <a:cs typeface="Arial"/>
              <a:sym typeface="Arial"/>
            </a:endParaRPr>
          </a:p>
          <a:p>
            <a:pPr marL="1371600" lvl="0" indent="0" algn="just" rtl="0">
              <a:lnSpc>
                <a:spcPct val="100000"/>
              </a:lnSpc>
              <a:spcBef>
                <a:spcPts val="0"/>
              </a:spcBef>
              <a:spcAft>
                <a:spcPts val="0"/>
              </a:spcAft>
              <a:buNone/>
            </a:pPr>
            <a:r>
              <a:rPr lang="ro">
                <a:latin typeface="Arial"/>
                <a:ea typeface="Arial"/>
                <a:cs typeface="Arial"/>
                <a:sym typeface="Arial"/>
              </a:rPr>
              <a:t>cablajul din incinta clientului este încă un cablu coaxial.</a:t>
            </a:r>
            <a:endParaRPr>
              <a:latin typeface="Arial"/>
              <a:ea typeface="Arial"/>
              <a:cs typeface="Arial"/>
              <a:sym typeface="Arial"/>
            </a:endParaRPr>
          </a:p>
          <a:p>
            <a:pPr marL="1371600" lvl="0" indent="0" algn="just" rtl="0">
              <a:lnSpc>
                <a:spcPct val="100000"/>
              </a:lnSpc>
              <a:spcBef>
                <a:spcPts val="0"/>
              </a:spcBef>
              <a:spcAft>
                <a:spcPts val="0"/>
              </a:spcAft>
              <a:buNone/>
            </a:pPr>
            <a:endParaRPr>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4"/>
                                        </p:tgtEl>
                                        <p:attrNameLst>
                                          <p:attrName>style.visibility</p:attrName>
                                        </p:attrNameLst>
                                      </p:cBhvr>
                                      <p:to>
                                        <p:strVal val="visible"/>
                                      </p:to>
                                    </p:set>
                                    <p:animEffect transition="in" filter="fade">
                                      <p:cBhvr>
                                        <p:cTn id="7" dur="1000"/>
                                        <p:tgtEl>
                                          <p:spTgt spid="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Google Shape;350;p48"/>
          <p:cNvPicPr preferRelativeResize="0"/>
          <p:nvPr/>
        </p:nvPicPr>
        <p:blipFill rotWithShape="1">
          <a:blip r:embed="rId3">
            <a:alphaModFix/>
          </a:blip>
          <a:srcRect l="-1334" t="1664" r="8016" b="-14915"/>
          <a:stretch/>
        </p:blipFill>
        <p:spPr>
          <a:xfrm>
            <a:off x="1254024" y="219450"/>
            <a:ext cx="7301450" cy="54214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0"/>
                                        </p:tgtEl>
                                        <p:attrNameLst>
                                          <p:attrName>style.visibility</p:attrName>
                                        </p:attrNameLst>
                                      </p:cBhvr>
                                      <p:to>
                                        <p:strVal val="visible"/>
                                      </p:to>
                                    </p:set>
                                    <p:animEffect transition="in" filter="fade">
                                      <p:cBhvr>
                                        <p:cTn id="7" dur="1000"/>
                                        <p:tgtEl>
                                          <p:spTgt spid="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6"/>
          <p:cNvSpPr txBox="1">
            <a:spLocks noGrp="1"/>
          </p:cNvSpPr>
          <p:nvPr>
            <p:ph type="title"/>
          </p:nvPr>
        </p:nvSpPr>
        <p:spPr>
          <a:xfrm>
            <a:off x="1297500" y="653450"/>
            <a:ext cx="7777200" cy="9141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r>
              <a:rPr lang="ro" sz="3200" b="1">
                <a:solidFill>
                  <a:srgbClr val="CC0000"/>
                </a:solidFill>
                <a:latin typeface="Calibri"/>
                <a:ea typeface="Calibri"/>
                <a:cs typeface="Calibri"/>
                <a:sym typeface="Calibri"/>
              </a:rPr>
              <a:t>Conexiune prin cablu la routerul wireless</a:t>
            </a:r>
            <a:endParaRPr sz="3200" b="1">
              <a:solidFill>
                <a:srgbClr val="CC0000"/>
              </a:solidFill>
              <a:latin typeface="Calibri"/>
              <a:ea typeface="Calibri"/>
              <a:cs typeface="Calibri"/>
              <a:sym typeface="Calibri"/>
            </a:endParaRPr>
          </a:p>
          <a:p>
            <a:pPr marL="0" lvl="0" indent="0" algn="l" rtl="0">
              <a:spcBef>
                <a:spcPts val="600"/>
              </a:spcBef>
              <a:spcAft>
                <a:spcPts val="0"/>
              </a:spcAft>
              <a:buNone/>
            </a:pPr>
            <a:endParaRPr>
              <a:solidFill>
                <a:srgbClr val="FF0000"/>
              </a:solidFill>
            </a:endParaRPr>
          </a:p>
        </p:txBody>
      </p:sp>
      <p:sp>
        <p:nvSpPr>
          <p:cNvPr id="152" name="Google Shape;152;p1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0" lvl="0" indent="0" algn="just" rtl="0">
              <a:spcBef>
                <a:spcPts val="1500"/>
              </a:spcBef>
              <a:spcAft>
                <a:spcPts val="0"/>
              </a:spcAft>
              <a:buNone/>
            </a:pPr>
            <a:r>
              <a:rPr lang="ro" sz="2050" b="1">
                <a:solidFill>
                  <a:srgbClr val="FFFFFF"/>
                </a:solidFill>
                <a:latin typeface="Arial"/>
                <a:ea typeface="Arial"/>
                <a:cs typeface="Arial"/>
                <a:sym typeface="Arial"/>
              </a:rPr>
              <a:t>Plăci de interfață de rețea</a:t>
            </a:r>
            <a:endParaRPr sz="2050" b="1">
              <a:solidFill>
                <a:srgbClr val="FFFFFF"/>
              </a:solidFill>
              <a:latin typeface="Arial"/>
              <a:ea typeface="Arial"/>
              <a:cs typeface="Arial"/>
              <a:sym typeface="Arial"/>
            </a:endParaRPr>
          </a:p>
          <a:p>
            <a:pPr marL="0" lvl="0" indent="0" algn="just" rtl="0">
              <a:spcBef>
                <a:spcPts val="1500"/>
              </a:spcBef>
              <a:spcAft>
                <a:spcPts val="0"/>
              </a:spcAft>
              <a:buNone/>
            </a:pPr>
            <a:r>
              <a:rPr lang="ro" sz="1650">
                <a:solidFill>
                  <a:srgbClr val="00FF00"/>
                </a:solidFill>
                <a:latin typeface="Arial"/>
                <a:ea typeface="Arial"/>
                <a:cs typeface="Arial"/>
                <a:sym typeface="Arial"/>
              </a:rPr>
              <a:t>Cardurile de interfață de rețea</a:t>
            </a:r>
            <a:r>
              <a:rPr lang="ro" sz="1650">
                <a:solidFill>
                  <a:srgbClr val="FFFFFF"/>
                </a:solidFill>
                <a:latin typeface="Arial"/>
                <a:ea typeface="Arial"/>
                <a:cs typeface="Arial"/>
                <a:sym typeface="Arial"/>
              </a:rPr>
              <a:t> (NIC) conectează un dispozitiv la rețea. NIC-urile Ethernet sunt utilizate pentru o conexiune prin cablu și NIC-urile pentru rețeaua locală fără fir (WLAN) sunt utilizate pentru wireless. Un dispozitiv pentru utilizatorul final poate include unul sau ambele tipuri de NIC-uri. O imprimantă de rețea, de exemplu, poate avea doar o rețea Ethernet Ethernet și, prin urmare, trebuie să se conecteze la rețea utilizând un cablu Ethernet. Alte dispozitive, cum ar fi tablete și smartphone-uri, pot conține doar un NIC WLAN și trebuie să utilizeze o conexiune wireless.</a:t>
            </a:r>
            <a:endParaRPr sz="1650">
              <a:solidFill>
                <a:srgbClr val="FFFFFF"/>
              </a:solidFill>
              <a:latin typeface="Arial"/>
              <a:ea typeface="Arial"/>
              <a:cs typeface="Arial"/>
              <a:sym typeface="Arial"/>
            </a:endParaRPr>
          </a:p>
          <a:p>
            <a:pPr marL="0" lvl="0" indent="0" algn="just" rtl="0">
              <a:spcBef>
                <a:spcPts val="1500"/>
              </a:spcBef>
              <a:spcAft>
                <a:spcPts val="1600"/>
              </a:spcAft>
              <a:buNone/>
            </a:pPr>
            <a:endParaRPr>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7"/>
          <p:cNvSpPr txBox="1">
            <a:spLocks noGrp="1"/>
          </p:cNvSpPr>
          <p:nvPr>
            <p:ph type="title"/>
          </p:nvPr>
        </p:nvSpPr>
        <p:spPr>
          <a:xfrm>
            <a:off x="1314825" y="298175"/>
            <a:ext cx="6686100" cy="9141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600"/>
              </a:spcAft>
              <a:buNone/>
            </a:pPr>
            <a:r>
              <a:rPr lang="ro" sz="2900" b="1">
                <a:solidFill>
                  <a:srgbClr val="CC0000"/>
                </a:solidFill>
                <a:latin typeface="Calibri"/>
                <a:ea typeface="Calibri"/>
                <a:cs typeface="Calibri"/>
                <a:sym typeface="Calibri"/>
              </a:rPr>
              <a:t>Conexiune prin cablu utilizând un NIC Ethernet</a:t>
            </a:r>
            <a:endParaRPr sz="2900" b="1">
              <a:solidFill>
                <a:srgbClr val="CC0000"/>
              </a:solidFill>
            </a:endParaRPr>
          </a:p>
        </p:txBody>
      </p:sp>
      <p:sp>
        <p:nvSpPr>
          <p:cNvPr id="158" name="Google Shape;158;p17"/>
          <p:cNvSpPr txBox="1">
            <a:spLocks noGrp="1"/>
          </p:cNvSpPr>
          <p:nvPr>
            <p:ph type="body" idx="1"/>
          </p:nvPr>
        </p:nvSpPr>
        <p:spPr>
          <a:xfrm>
            <a:off x="659250" y="1316125"/>
            <a:ext cx="7825500" cy="3758100"/>
          </a:xfrm>
          <a:prstGeom prst="rect">
            <a:avLst/>
          </a:prstGeom>
        </p:spPr>
        <p:txBody>
          <a:bodyPr spcFirstLastPara="1" wrap="square" lIns="91425" tIns="91425" rIns="91425" bIns="91425" anchor="t" anchorCtr="0">
            <a:noAutofit/>
          </a:bodyPr>
          <a:lstStyle/>
          <a:p>
            <a:pPr marL="0" lvl="0" indent="0" algn="just" rtl="0">
              <a:lnSpc>
                <a:spcPct val="100000"/>
              </a:lnSpc>
              <a:spcBef>
                <a:spcPts val="1800"/>
              </a:spcBef>
              <a:spcAft>
                <a:spcPts val="0"/>
              </a:spcAft>
              <a:buNone/>
            </a:pPr>
            <a:r>
              <a:rPr lang="ro" sz="2200" b="1">
                <a:solidFill>
                  <a:srgbClr val="FFFFFF"/>
                </a:solidFill>
                <a:latin typeface="Arial"/>
                <a:ea typeface="Arial"/>
                <a:cs typeface="Arial"/>
                <a:sym typeface="Arial"/>
              </a:rPr>
              <a:t>Stratul fizic</a:t>
            </a:r>
            <a:endParaRPr sz="2200" b="1">
              <a:solidFill>
                <a:srgbClr val="FFFFFF"/>
              </a:solidFill>
              <a:latin typeface="Arial"/>
              <a:ea typeface="Arial"/>
              <a:cs typeface="Arial"/>
              <a:sym typeface="Arial"/>
            </a:endParaRPr>
          </a:p>
          <a:p>
            <a:pPr marL="0" lvl="0" indent="0" algn="just" rtl="0">
              <a:lnSpc>
                <a:spcPct val="100000"/>
              </a:lnSpc>
              <a:spcBef>
                <a:spcPts val="1500"/>
              </a:spcBef>
              <a:spcAft>
                <a:spcPts val="0"/>
              </a:spcAft>
              <a:buNone/>
            </a:pPr>
            <a:r>
              <a:rPr lang="ro" sz="1400" b="1">
                <a:solidFill>
                  <a:srgbClr val="FFFF00"/>
                </a:solidFill>
                <a:latin typeface="Arial"/>
                <a:ea typeface="Arial"/>
                <a:cs typeface="Arial"/>
                <a:sym typeface="Arial"/>
              </a:rPr>
              <a:t>Stratul fizic</a:t>
            </a:r>
            <a:r>
              <a:rPr lang="ro" sz="1400">
                <a:solidFill>
                  <a:srgbClr val="FFFFFF"/>
                </a:solidFill>
                <a:latin typeface="Arial"/>
                <a:ea typeface="Arial"/>
                <a:cs typeface="Arial"/>
                <a:sym typeface="Arial"/>
              </a:rPr>
              <a:t> OSI oferă mijloacele pentru a transporta biții care alcătuiesc un cadru de strat de legătură de date pe suportul de rețea. Acest strat acceptă un cadru complet din stratul de legătură de date și îl codifică ca o serie de semnale care sunt transmise către media locală. Biții codificați care cuprind un cadru sunt primiți fie de un dispozitiv final, fie de un dispozitiv intermediar.Stratul fizic al nodului de destinație recuperează aceste semnale individuale de pe suport,  și le restabilește la reprezentările lor de biți și trece biții până la stratul de legătură de date ca un cadru complet.</a:t>
            </a:r>
            <a:endParaRPr sz="1400">
              <a:solidFill>
                <a:srgbClr val="FFFFFF"/>
              </a:solidFill>
              <a:latin typeface="Arial"/>
              <a:ea typeface="Arial"/>
              <a:cs typeface="Arial"/>
              <a:sym typeface="Arial"/>
            </a:endParaRPr>
          </a:p>
          <a:p>
            <a:pPr marL="0" lvl="0" indent="0" algn="just" rtl="0">
              <a:lnSpc>
                <a:spcPct val="100000"/>
              </a:lnSpc>
              <a:spcBef>
                <a:spcPts val="1500"/>
              </a:spcBef>
              <a:spcAft>
                <a:spcPts val="0"/>
              </a:spcAft>
              <a:buNone/>
            </a:pPr>
            <a:r>
              <a:rPr lang="ro" sz="2200" b="1">
                <a:solidFill>
                  <a:srgbClr val="FFFFFF"/>
                </a:solidFill>
                <a:latin typeface="Arial"/>
                <a:ea typeface="Arial"/>
                <a:cs typeface="Arial"/>
                <a:sym typeface="Arial"/>
              </a:rPr>
              <a:t>Standarde de strat fizic</a:t>
            </a:r>
            <a:endParaRPr sz="2200" b="1">
              <a:solidFill>
                <a:srgbClr val="FFFFFF"/>
              </a:solidFill>
              <a:latin typeface="Arial"/>
              <a:ea typeface="Arial"/>
              <a:cs typeface="Arial"/>
              <a:sym typeface="Arial"/>
            </a:endParaRPr>
          </a:p>
          <a:p>
            <a:pPr marL="0" lvl="0" indent="0" algn="just" rtl="0">
              <a:lnSpc>
                <a:spcPct val="100000"/>
              </a:lnSpc>
              <a:spcBef>
                <a:spcPts val="1500"/>
              </a:spcBef>
              <a:spcAft>
                <a:spcPts val="0"/>
              </a:spcAft>
              <a:buNone/>
            </a:pPr>
            <a:r>
              <a:rPr lang="ro" sz="1400" b="1">
                <a:solidFill>
                  <a:srgbClr val="00FF00"/>
                </a:solidFill>
                <a:latin typeface="Arial"/>
                <a:ea typeface="Arial"/>
                <a:cs typeface="Arial"/>
                <a:sym typeface="Arial"/>
              </a:rPr>
              <a:t>Stratul fizic </a:t>
            </a:r>
            <a:r>
              <a:rPr lang="ro" sz="1400">
                <a:solidFill>
                  <a:srgbClr val="FFFFFF"/>
                </a:solidFill>
                <a:latin typeface="Arial"/>
                <a:ea typeface="Arial"/>
                <a:cs typeface="Arial"/>
                <a:sym typeface="Arial"/>
              </a:rPr>
              <a:t>constă din circuite electronice, suporturi media și conectori dezvoltate de ingineri. Prin urmare, este adecvat ca standardele care guvernează acest hardware să fie definite de către organizațiile relevante de inginerie electrică și de comunicații.</a:t>
            </a:r>
            <a:endParaRPr sz="1400">
              <a:solidFill>
                <a:srgbClr val="FFFFFF"/>
              </a:solidFill>
              <a:latin typeface="Arial"/>
              <a:ea typeface="Arial"/>
              <a:cs typeface="Arial"/>
              <a:sym typeface="Arial"/>
            </a:endParaRPr>
          </a:p>
          <a:p>
            <a:pPr marL="0" lvl="0" indent="0" algn="just" rtl="0">
              <a:spcBef>
                <a:spcPts val="1500"/>
              </a:spcBef>
              <a:spcAft>
                <a:spcPts val="0"/>
              </a:spcAft>
              <a:buNone/>
            </a:pPr>
            <a:endParaRPr sz="1400">
              <a:solidFill>
                <a:srgbClr val="FFFFFF"/>
              </a:solidFill>
              <a:latin typeface="Arial"/>
              <a:ea typeface="Arial"/>
              <a:cs typeface="Arial"/>
              <a:sym typeface="Arial"/>
            </a:endParaRPr>
          </a:p>
          <a:p>
            <a:pPr marL="0" lvl="0" indent="0" algn="just" rtl="0">
              <a:spcBef>
                <a:spcPts val="1500"/>
              </a:spcBef>
              <a:spcAft>
                <a:spcPts val="1600"/>
              </a:spcAft>
              <a:buNone/>
            </a:pPr>
            <a:endParaRPr>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10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8"/>
          <p:cNvSpPr txBox="1">
            <a:spLocks noGrp="1"/>
          </p:cNvSpPr>
          <p:nvPr>
            <p:ph type="body" idx="1"/>
          </p:nvPr>
        </p:nvSpPr>
        <p:spPr>
          <a:xfrm>
            <a:off x="1418725" y="441850"/>
            <a:ext cx="7038900" cy="2911200"/>
          </a:xfrm>
          <a:prstGeom prst="rect">
            <a:avLst/>
          </a:prstGeom>
        </p:spPr>
        <p:txBody>
          <a:bodyPr spcFirstLastPara="1" wrap="square" lIns="91425" tIns="91425" rIns="91425" bIns="91425" anchor="t" anchorCtr="0">
            <a:noAutofit/>
          </a:bodyPr>
          <a:lstStyle/>
          <a:p>
            <a:pPr marL="0" lvl="0" indent="0" algn="just" rtl="0">
              <a:spcBef>
                <a:spcPts val="1500"/>
              </a:spcBef>
              <a:spcAft>
                <a:spcPts val="0"/>
              </a:spcAft>
              <a:buNone/>
            </a:pPr>
            <a:r>
              <a:rPr lang="ro" sz="1400">
                <a:solidFill>
                  <a:srgbClr val="FFFFFF"/>
                </a:solidFill>
                <a:latin typeface="Arial"/>
                <a:ea typeface="Arial"/>
                <a:cs typeface="Arial"/>
                <a:sym typeface="Arial"/>
              </a:rPr>
              <a:t>Există multe organizații internaționale și naționale diferite, organizații guvernamentale de reglementare și companii private implicate în stabilirea și menținerea standardelor de nivel fizic. De exemplu, hardware-ul stratului fizic, media, codificarea și standardele de semnalizare sunt definite și guvernate de aceste organizații de standardizare:</a:t>
            </a:r>
            <a:endParaRPr sz="1400">
              <a:solidFill>
                <a:srgbClr val="FFFFFF"/>
              </a:solidFill>
              <a:latin typeface="Arial"/>
              <a:ea typeface="Arial"/>
              <a:cs typeface="Arial"/>
              <a:sym typeface="Arial"/>
            </a:endParaRPr>
          </a:p>
          <a:p>
            <a:pPr marL="0" lvl="0" indent="-228600" algn="just" rtl="0">
              <a:spcBef>
                <a:spcPts val="1500"/>
              </a:spcBef>
              <a:spcAft>
                <a:spcPts val="0"/>
              </a:spcAft>
              <a:buNone/>
            </a:pPr>
            <a:r>
              <a:rPr lang="ro" sz="1400">
                <a:solidFill>
                  <a:srgbClr val="FFFFFF"/>
                </a:solidFill>
                <a:latin typeface="Arial"/>
                <a:ea typeface="Arial"/>
                <a:cs typeface="Arial"/>
                <a:sym typeface="Arial"/>
              </a:rPr>
              <a:t>·       </a:t>
            </a:r>
            <a:r>
              <a:rPr lang="ro" sz="1400">
                <a:solidFill>
                  <a:srgbClr val="FFFF00"/>
                </a:solidFill>
                <a:latin typeface="Arial"/>
                <a:ea typeface="Arial"/>
                <a:cs typeface="Arial"/>
                <a:sym typeface="Arial"/>
              </a:rPr>
              <a:t>  Organizația Internațională pentru Standardizare (ISO)</a:t>
            </a:r>
            <a:endParaRPr sz="1400">
              <a:solidFill>
                <a:srgbClr val="FFFF00"/>
              </a:solidFill>
              <a:latin typeface="Arial"/>
              <a:ea typeface="Arial"/>
              <a:cs typeface="Arial"/>
              <a:sym typeface="Arial"/>
            </a:endParaRPr>
          </a:p>
          <a:p>
            <a:pPr marL="0" lvl="0" indent="-228600" algn="just" rtl="0">
              <a:spcBef>
                <a:spcPts val="1200"/>
              </a:spcBef>
              <a:spcAft>
                <a:spcPts val="0"/>
              </a:spcAft>
              <a:buNone/>
            </a:pPr>
            <a:r>
              <a:rPr lang="ro" sz="1400">
                <a:solidFill>
                  <a:srgbClr val="FFFF00"/>
                </a:solidFill>
                <a:latin typeface="Arial"/>
                <a:ea typeface="Arial"/>
                <a:cs typeface="Arial"/>
                <a:sym typeface="Arial"/>
              </a:rPr>
              <a:t>·         Asociația industriei telecomunicațiilor / Asociația industriilor electronice (TIA / EIA)</a:t>
            </a:r>
            <a:endParaRPr sz="1400">
              <a:solidFill>
                <a:srgbClr val="FFFF00"/>
              </a:solidFill>
              <a:latin typeface="Arial"/>
              <a:ea typeface="Arial"/>
              <a:cs typeface="Arial"/>
              <a:sym typeface="Arial"/>
            </a:endParaRPr>
          </a:p>
          <a:p>
            <a:pPr marL="0" lvl="0" indent="-228600" algn="just" rtl="0">
              <a:spcBef>
                <a:spcPts val="1200"/>
              </a:spcBef>
              <a:spcAft>
                <a:spcPts val="0"/>
              </a:spcAft>
              <a:buNone/>
            </a:pPr>
            <a:r>
              <a:rPr lang="ro" sz="1400">
                <a:solidFill>
                  <a:srgbClr val="FFFF00"/>
                </a:solidFill>
                <a:latin typeface="Arial"/>
                <a:ea typeface="Arial"/>
                <a:cs typeface="Arial"/>
                <a:sym typeface="Arial"/>
              </a:rPr>
              <a:t>·         Uniunea Internațională a Telecomunicațiilor (UIT)</a:t>
            </a:r>
            <a:endParaRPr sz="1400">
              <a:solidFill>
                <a:srgbClr val="FFFF00"/>
              </a:solidFill>
              <a:latin typeface="Arial"/>
              <a:ea typeface="Arial"/>
              <a:cs typeface="Arial"/>
              <a:sym typeface="Arial"/>
            </a:endParaRPr>
          </a:p>
          <a:p>
            <a:pPr marL="0" lvl="0" indent="-228600" algn="just" rtl="0">
              <a:spcBef>
                <a:spcPts val="1200"/>
              </a:spcBef>
              <a:spcAft>
                <a:spcPts val="0"/>
              </a:spcAft>
              <a:buNone/>
            </a:pPr>
            <a:r>
              <a:rPr lang="ro" sz="1400">
                <a:solidFill>
                  <a:srgbClr val="FFFF00"/>
                </a:solidFill>
                <a:latin typeface="Arial"/>
                <a:ea typeface="Arial"/>
                <a:cs typeface="Arial"/>
                <a:sym typeface="Arial"/>
              </a:rPr>
              <a:t>·         Institutul Național de Standardizare American (ANSI)</a:t>
            </a:r>
            <a:endParaRPr sz="1400">
              <a:solidFill>
                <a:srgbClr val="FFFF00"/>
              </a:solidFill>
              <a:latin typeface="Arial"/>
              <a:ea typeface="Arial"/>
              <a:cs typeface="Arial"/>
              <a:sym typeface="Arial"/>
            </a:endParaRPr>
          </a:p>
          <a:p>
            <a:pPr marL="0" lvl="0" indent="-228600" algn="just" rtl="0">
              <a:spcBef>
                <a:spcPts val="1200"/>
              </a:spcBef>
              <a:spcAft>
                <a:spcPts val="0"/>
              </a:spcAft>
              <a:buNone/>
            </a:pPr>
            <a:r>
              <a:rPr lang="ro" sz="1400">
                <a:solidFill>
                  <a:srgbClr val="FFFF00"/>
                </a:solidFill>
                <a:latin typeface="Arial"/>
                <a:ea typeface="Arial"/>
                <a:cs typeface="Arial"/>
                <a:sym typeface="Arial"/>
              </a:rPr>
              <a:t>·         Institutul de ingineri electrici și electronici (IEEE)</a:t>
            </a:r>
            <a:endParaRPr sz="1400">
              <a:solidFill>
                <a:srgbClr val="FFFF00"/>
              </a:solidFill>
              <a:latin typeface="Arial"/>
              <a:ea typeface="Arial"/>
              <a:cs typeface="Arial"/>
              <a:sym typeface="Arial"/>
            </a:endParaRPr>
          </a:p>
          <a:p>
            <a:pPr marL="0" lvl="0" indent="-228600" algn="just" rtl="0">
              <a:spcBef>
                <a:spcPts val="1200"/>
              </a:spcBef>
              <a:spcAft>
                <a:spcPts val="0"/>
              </a:spcAft>
              <a:buNone/>
            </a:pPr>
            <a:r>
              <a:rPr lang="ro" sz="1400">
                <a:solidFill>
                  <a:srgbClr val="FFFF00"/>
                </a:solidFill>
                <a:latin typeface="Arial"/>
                <a:ea typeface="Arial"/>
                <a:cs typeface="Arial"/>
                <a:sym typeface="Arial"/>
              </a:rPr>
              <a:t>·         Autoritățile naționale de reglementare în domeniul telecomunicațiilor, inclusiv Comisia Federală pentru Comunicare (FCC) din SUA și Institutul European de Standarde în Telecomunicații (ETSI)</a:t>
            </a:r>
            <a:endParaRPr sz="1400">
              <a:solidFill>
                <a:srgbClr val="FFFF00"/>
              </a:solidFill>
              <a:latin typeface="Arial"/>
              <a:ea typeface="Arial"/>
              <a:cs typeface="Arial"/>
              <a:sym typeface="Arial"/>
            </a:endParaRPr>
          </a:p>
          <a:p>
            <a:pPr marL="0" lvl="0" indent="0" algn="l" rtl="0">
              <a:spcBef>
                <a:spcPts val="1200"/>
              </a:spcBef>
              <a:spcAft>
                <a:spcPts val="1600"/>
              </a:spcAft>
              <a:buNone/>
            </a:pPr>
            <a:endParaRPr sz="1400">
              <a:solidFill>
                <a:srgbClr val="FFFFF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9"/>
          <p:cNvSpPr txBox="1">
            <a:spLocks noGrp="1"/>
          </p:cNvSpPr>
          <p:nvPr>
            <p:ph type="title"/>
          </p:nvPr>
        </p:nvSpPr>
        <p:spPr>
          <a:xfrm>
            <a:off x="1349450" y="289850"/>
            <a:ext cx="7038900" cy="914100"/>
          </a:xfrm>
          <a:prstGeom prst="rect">
            <a:avLst/>
          </a:prstGeom>
        </p:spPr>
        <p:txBody>
          <a:bodyPr spcFirstLastPara="1" wrap="square" lIns="91425" tIns="91425" rIns="91425" bIns="91425" anchor="t" anchorCtr="0">
            <a:noAutofit/>
          </a:bodyPr>
          <a:lstStyle/>
          <a:p>
            <a:pPr marL="0" lvl="0" indent="0" algn="l" rtl="0">
              <a:lnSpc>
                <a:spcPct val="115000"/>
              </a:lnSpc>
              <a:spcBef>
                <a:spcPts val="1800"/>
              </a:spcBef>
              <a:spcAft>
                <a:spcPts val="1200"/>
              </a:spcAft>
              <a:buNone/>
            </a:pPr>
            <a:r>
              <a:rPr lang="ro" sz="2900" b="1">
                <a:solidFill>
                  <a:srgbClr val="CC0000"/>
                </a:solidFill>
                <a:latin typeface="Arial"/>
                <a:ea typeface="Arial"/>
                <a:cs typeface="Arial"/>
                <a:sym typeface="Arial"/>
              </a:rPr>
              <a:t>Componente fizice.  Codificare</a:t>
            </a:r>
            <a:endParaRPr sz="2900" b="1">
              <a:solidFill>
                <a:srgbClr val="CC0000"/>
              </a:solidFill>
              <a:latin typeface="Arial"/>
              <a:ea typeface="Arial"/>
              <a:cs typeface="Arial"/>
              <a:sym typeface="Arial"/>
            </a:endParaRPr>
          </a:p>
        </p:txBody>
      </p:sp>
      <p:sp>
        <p:nvSpPr>
          <p:cNvPr id="169" name="Google Shape;169;p19"/>
          <p:cNvSpPr txBox="1">
            <a:spLocks noGrp="1"/>
          </p:cNvSpPr>
          <p:nvPr>
            <p:ph type="body" idx="1"/>
          </p:nvPr>
        </p:nvSpPr>
        <p:spPr>
          <a:xfrm>
            <a:off x="596850" y="1292200"/>
            <a:ext cx="7950300" cy="3426300"/>
          </a:xfrm>
          <a:prstGeom prst="rect">
            <a:avLst/>
          </a:prstGeom>
        </p:spPr>
        <p:txBody>
          <a:bodyPr spcFirstLastPara="1" wrap="square" lIns="91425" tIns="91425" rIns="91425" bIns="91425" anchor="t" anchorCtr="0">
            <a:noAutofit/>
          </a:bodyPr>
          <a:lstStyle/>
          <a:p>
            <a:pPr marL="0" lvl="0" indent="0" algn="just" rtl="0">
              <a:spcBef>
                <a:spcPts val="1500"/>
              </a:spcBef>
              <a:spcAft>
                <a:spcPts val="0"/>
              </a:spcAft>
              <a:buNone/>
            </a:pPr>
            <a:r>
              <a:rPr lang="ro" sz="2200" b="1">
                <a:solidFill>
                  <a:srgbClr val="FFFFFF"/>
                </a:solidFill>
                <a:latin typeface="Arial"/>
                <a:ea typeface="Arial"/>
                <a:cs typeface="Arial"/>
                <a:sym typeface="Arial"/>
              </a:rPr>
              <a:t>Standardele de strat fizic sunt de 3 tipuri :</a:t>
            </a:r>
            <a:endParaRPr sz="2200" b="1">
              <a:solidFill>
                <a:srgbClr val="FFFFFF"/>
              </a:solidFill>
              <a:latin typeface="Arial"/>
              <a:ea typeface="Arial"/>
              <a:cs typeface="Arial"/>
              <a:sym typeface="Arial"/>
            </a:endParaRPr>
          </a:p>
          <a:p>
            <a:pPr marL="457200" lvl="0" indent="-317500" algn="just" rtl="0">
              <a:spcBef>
                <a:spcPts val="1500"/>
              </a:spcBef>
              <a:spcAft>
                <a:spcPts val="0"/>
              </a:spcAft>
              <a:buClr>
                <a:srgbClr val="00FF00"/>
              </a:buClr>
              <a:buSzPts val="1400"/>
              <a:buFont typeface="Arial"/>
              <a:buChar char="●"/>
            </a:pPr>
            <a:r>
              <a:rPr lang="ro" sz="1400" b="1">
                <a:solidFill>
                  <a:srgbClr val="00FF00"/>
                </a:solidFill>
                <a:latin typeface="Arial"/>
                <a:ea typeface="Arial"/>
                <a:cs typeface="Arial"/>
                <a:sym typeface="Arial"/>
              </a:rPr>
              <a:t>Componente fizice</a:t>
            </a:r>
            <a:endParaRPr sz="1400" b="1">
              <a:solidFill>
                <a:srgbClr val="00FF00"/>
              </a:solidFill>
              <a:latin typeface="Arial"/>
              <a:ea typeface="Arial"/>
              <a:cs typeface="Arial"/>
              <a:sym typeface="Arial"/>
            </a:endParaRPr>
          </a:p>
          <a:p>
            <a:pPr marL="457200" lvl="0" indent="-317500" algn="just" rtl="0">
              <a:spcBef>
                <a:spcPts val="0"/>
              </a:spcBef>
              <a:spcAft>
                <a:spcPts val="0"/>
              </a:spcAft>
              <a:buClr>
                <a:srgbClr val="00FF00"/>
              </a:buClr>
              <a:buSzPts val="1400"/>
              <a:buFont typeface="Arial"/>
              <a:buChar char="●"/>
            </a:pPr>
            <a:r>
              <a:rPr lang="ro" sz="1400" b="1">
                <a:solidFill>
                  <a:srgbClr val="00FF00"/>
                </a:solidFill>
                <a:latin typeface="Arial"/>
                <a:ea typeface="Arial"/>
                <a:cs typeface="Arial"/>
                <a:sym typeface="Arial"/>
              </a:rPr>
              <a:t>Codificare</a:t>
            </a:r>
            <a:endParaRPr sz="1400" b="1">
              <a:solidFill>
                <a:srgbClr val="00FF00"/>
              </a:solidFill>
              <a:latin typeface="Arial"/>
              <a:ea typeface="Arial"/>
              <a:cs typeface="Arial"/>
              <a:sym typeface="Arial"/>
            </a:endParaRPr>
          </a:p>
          <a:p>
            <a:pPr marL="457200" lvl="0" indent="-317500" algn="just" rtl="0">
              <a:spcBef>
                <a:spcPts val="0"/>
              </a:spcBef>
              <a:spcAft>
                <a:spcPts val="0"/>
              </a:spcAft>
              <a:buClr>
                <a:srgbClr val="00FF00"/>
              </a:buClr>
              <a:buSzPts val="1400"/>
              <a:buFont typeface="Arial"/>
              <a:buChar char="●"/>
            </a:pPr>
            <a:r>
              <a:rPr lang="ro" sz="1400" b="1">
                <a:solidFill>
                  <a:srgbClr val="00FF00"/>
                </a:solidFill>
                <a:latin typeface="Arial"/>
                <a:ea typeface="Arial"/>
                <a:cs typeface="Arial"/>
                <a:sym typeface="Arial"/>
              </a:rPr>
              <a:t>Semnalizare</a:t>
            </a:r>
            <a:endParaRPr sz="1400" b="1">
              <a:solidFill>
                <a:srgbClr val="00FF00"/>
              </a:solidFill>
              <a:latin typeface="Arial"/>
              <a:ea typeface="Arial"/>
              <a:cs typeface="Arial"/>
              <a:sym typeface="Arial"/>
            </a:endParaRPr>
          </a:p>
          <a:p>
            <a:pPr marL="0" lvl="0" indent="0" algn="just" rtl="0">
              <a:spcBef>
                <a:spcPts val="3600"/>
              </a:spcBef>
              <a:spcAft>
                <a:spcPts val="0"/>
              </a:spcAft>
              <a:buNone/>
            </a:pPr>
            <a:r>
              <a:rPr lang="ro" sz="1400" b="1">
                <a:solidFill>
                  <a:srgbClr val="FFFF00"/>
                </a:solidFill>
                <a:latin typeface="Arial"/>
                <a:ea typeface="Arial"/>
                <a:cs typeface="Arial"/>
                <a:sym typeface="Arial"/>
              </a:rPr>
              <a:t>Componentele fizice</a:t>
            </a:r>
            <a:r>
              <a:rPr lang="ro" sz="1400">
                <a:solidFill>
                  <a:srgbClr val="FFFFFF"/>
                </a:solidFill>
                <a:latin typeface="Arial"/>
                <a:ea typeface="Arial"/>
                <a:cs typeface="Arial"/>
                <a:sym typeface="Arial"/>
              </a:rPr>
              <a:t> sunt dispozitivele electronice hardware, media transmit semnalele care reprezintă biții. Componentele hardware, cum ar fi NIC-urile, interfețele și conectorii, materialele cablurilor și proiectarea cablurilor, sunt toate specificate în standardele asociate stratului fizic. </a:t>
            </a:r>
            <a:r>
              <a:rPr lang="ro" sz="1400" b="1">
                <a:solidFill>
                  <a:srgbClr val="FFFF00"/>
                </a:solidFill>
                <a:latin typeface="Arial"/>
                <a:ea typeface="Arial"/>
                <a:cs typeface="Arial"/>
                <a:sym typeface="Arial"/>
              </a:rPr>
              <a:t>Codificarea </a:t>
            </a:r>
            <a:r>
              <a:rPr lang="ro" sz="1400">
                <a:solidFill>
                  <a:srgbClr val="FFFFFF"/>
                </a:solidFill>
                <a:latin typeface="Arial"/>
                <a:ea typeface="Arial"/>
                <a:cs typeface="Arial"/>
                <a:sym typeface="Arial"/>
              </a:rPr>
              <a:t>este metoda sau modelul utilizat pentru a reprezenta informațiile digitale. Acesta este similar cu modul în care codul Morse codifică un mesaj folosind o serie de puncte și liniuțe.</a:t>
            </a:r>
            <a:endParaRPr sz="1400">
              <a:solidFill>
                <a:srgbClr val="FFFFFF"/>
              </a:solidFill>
              <a:latin typeface="Arial"/>
              <a:ea typeface="Arial"/>
              <a:cs typeface="Arial"/>
              <a:sym typeface="Arial"/>
            </a:endParaRPr>
          </a:p>
          <a:p>
            <a:pPr marL="0" lvl="0" indent="0" algn="just" rtl="0">
              <a:spcBef>
                <a:spcPts val="3600"/>
              </a:spcBef>
              <a:spcAft>
                <a:spcPts val="1600"/>
              </a:spcAft>
              <a:buNone/>
            </a:pPr>
            <a:endParaRPr sz="1400">
              <a:solidFill>
                <a:srgbClr val="FFFFF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10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0"/>
          <p:cNvSpPr txBox="1">
            <a:spLocks noGrp="1"/>
          </p:cNvSpPr>
          <p:nvPr>
            <p:ph type="body" idx="1"/>
          </p:nvPr>
        </p:nvSpPr>
        <p:spPr>
          <a:xfrm>
            <a:off x="1280175" y="0"/>
            <a:ext cx="7038900" cy="2911200"/>
          </a:xfrm>
          <a:prstGeom prst="rect">
            <a:avLst/>
          </a:prstGeom>
        </p:spPr>
        <p:txBody>
          <a:bodyPr spcFirstLastPara="1" wrap="square" lIns="91425" tIns="91425" rIns="91425" bIns="91425" anchor="t" anchorCtr="0">
            <a:noAutofit/>
          </a:bodyPr>
          <a:lstStyle/>
          <a:p>
            <a:pPr marL="0" lvl="0" indent="0" algn="just" rtl="0">
              <a:lnSpc>
                <a:spcPct val="100000"/>
              </a:lnSpc>
              <a:spcBef>
                <a:spcPts val="1500"/>
              </a:spcBef>
              <a:spcAft>
                <a:spcPts val="0"/>
              </a:spcAft>
              <a:buNone/>
            </a:pPr>
            <a:r>
              <a:rPr lang="ro" sz="1400">
                <a:solidFill>
                  <a:srgbClr val="FFFFFF"/>
                </a:solidFill>
                <a:latin typeface="Arial"/>
                <a:ea typeface="Arial"/>
                <a:cs typeface="Arial"/>
                <a:sym typeface="Arial"/>
              </a:rPr>
              <a:t>De exemplu, </a:t>
            </a:r>
            <a:r>
              <a:rPr lang="ro" sz="1400">
                <a:solidFill>
                  <a:srgbClr val="FFFF00"/>
                </a:solidFill>
                <a:latin typeface="Arial"/>
                <a:ea typeface="Arial"/>
                <a:cs typeface="Arial"/>
                <a:sym typeface="Arial"/>
              </a:rPr>
              <a:t>codificarea </a:t>
            </a:r>
            <a:r>
              <a:rPr lang="ro" sz="1400">
                <a:solidFill>
                  <a:srgbClr val="FFFFFF"/>
                </a:solidFill>
                <a:latin typeface="Arial"/>
                <a:ea typeface="Arial"/>
                <a:cs typeface="Arial"/>
                <a:sym typeface="Arial"/>
              </a:rPr>
              <a:t>Manchester reprezintă un bit </a:t>
            </a:r>
            <a:r>
              <a:rPr lang="ro" sz="1400">
                <a:solidFill>
                  <a:srgbClr val="00FF00"/>
                </a:solidFill>
                <a:latin typeface="Arial"/>
                <a:ea typeface="Arial"/>
                <a:cs typeface="Arial"/>
                <a:sym typeface="Arial"/>
              </a:rPr>
              <a:t>0</a:t>
            </a:r>
            <a:r>
              <a:rPr lang="ro" sz="1400">
                <a:solidFill>
                  <a:srgbClr val="FFFFFF"/>
                </a:solidFill>
                <a:latin typeface="Arial"/>
                <a:ea typeface="Arial"/>
                <a:cs typeface="Arial"/>
                <a:sym typeface="Arial"/>
              </a:rPr>
              <a:t> printr-o tranziție de înaltă la joasă tensiune, iar un bit </a:t>
            </a:r>
            <a:r>
              <a:rPr lang="ro" sz="1400">
                <a:solidFill>
                  <a:srgbClr val="00FF00"/>
                </a:solidFill>
                <a:latin typeface="Arial"/>
                <a:ea typeface="Arial"/>
                <a:cs typeface="Arial"/>
                <a:sym typeface="Arial"/>
              </a:rPr>
              <a:t>1</a:t>
            </a:r>
            <a:r>
              <a:rPr lang="ro" sz="1400">
                <a:solidFill>
                  <a:srgbClr val="FFFFFF"/>
                </a:solidFill>
                <a:latin typeface="Arial"/>
                <a:ea typeface="Arial"/>
                <a:cs typeface="Arial"/>
                <a:sym typeface="Arial"/>
              </a:rPr>
              <a:t> este reprezentat ca o tranziție de joasă la înaltă tensiune. Un exemplu de codificare Manchester este ilustrat în figură. Tranziția are loc la mijlocul fiecărei perioade de biți. Acest tip de codificare este utilizat în Ethernet de 10 Mbps. </a:t>
            </a:r>
            <a:endParaRPr sz="1400">
              <a:solidFill>
                <a:srgbClr val="FFFFFF"/>
              </a:solidFill>
              <a:latin typeface="Arial"/>
              <a:ea typeface="Arial"/>
              <a:cs typeface="Arial"/>
              <a:sym typeface="Arial"/>
            </a:endParaRPr>
          </a:p>
          <a:p>
            <a:pPr marL="0" lvl="0" indent="0" algn="l" rtl="0">
              <a:spcBef>
                <a:spcPts val="1500"/>
              </a:spcBef>
              <a:spcAft>
                <a:spcPts val="1600"/>
              </a:spcAft>
              <a:buNone/>
            </a:pPr>
            <a:endParaRPr/>
          </a:p>
        </p:txBody>
      </p:sp>
      <p:pic>
        <p:nvPicPr>
          <p:cNvPr id="175" name="Google Shape;175;p20"/>
          <p:cNvPicPr preferRelativeResize="0"/>
          <p:nvPr/>
        </p:nvPicPr>
        <p:blipFill>
          <a:blip r:embed="rId3">
            <a:alphaModFix/>
          </a:blip>
          <a:stretch>
            <a:fillRect/>
          </a:stretch>
        </p:blipFill>
        <p:spPr>
          <a:xfrm>
            <a:off x="1678475" y="1298850"/>
            <a:ext cx="6411000" cy="30653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10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1"/>
          <p:cNvSpPr txBox="1">
            <a:spLocks noGrp="1"/>
          </p:cNvSpPr>
          <p:nvPr>
            <p:ph type="title"/>
          </p:nvPr>
        </p:nvSpPr>
        <p:spPr>
          <a:xfrm>
            <a:off x="1280200" y="237875"/>
            <a:ext cx="7038900" cy="914100"/>
          </a:xfrm>
          <a:prstGeom prst="rect">
            <a:avLst/>
          </a:prstGeom>
        </p:spPr>
        <p:txBody>
          <a:bodyPr spcFirstLastPara="1" wrap="square" lIns="91425" tIns="91425" rIns="91425" bIns="91425" anchor="t" anchorCtr="0">
            <a:noAutofit/>
          </a:bodyPr>
          <a:lstStyle/>
          <a:p>
            <a:pPr marL="0" lvl="0" indent="0" algn="just" rtl="0">
              <a:lnSpc>
                <a:spcPct val="100000"/>
              </a:lnSpc>
              <a:spcBef>
                <a:spcPts val="1800"/>
              </a:spcBef>
              <a:spcAft>
                <a:spcPts val="0"/>
              </a:spcAft>
              <a:buNone/>
            </a:pPr>
            <a:r>
              <a:rPr lang="ro" sz="3200" b="1">
                <a:solidFill>
                  <a:srgbClr val="CC0000"/>
                </a:solidFill>
                <a:latin typeface="Arial"/>
                <a:ea typeface="Arial"/>
                <a:cs typeface="Arial"/>
                <a:sym typeface="Arial"/>
              </a:rPr>
              <a:t>Semnalizare</a:t>
            </a:r>
            <a:endParaRPr sz="3200" b="1">
              <a:solidFill>
                <a:srgbClr val="CC0000"/>
              </a:solidFill>
              <a:latin typeface="Arial"/>
              <a:ea typeface="Arial"/>
              <a:cs typeface="Arial"/>
              <a:sym typeface="Arial"/>
            </a:endParaRPr>
          </a:p>
          <a:p>
            <a:pPr marL="0" lvl="0" indent="0" algn="l" rtl="0">
              <a:spcBef>
                <a:spcPts val="1200"/>
              </a:spcBef>
              <a:spcAft>
                <a:spcPts val="0"/>
              </a:spcAft>
              <a:buNone/>
            </a:pPr>
            <a:endParaRPr/>
          </a:p>
        </p:txBody>
      </p:sp>
      <p:sp>
        <p:nvSpPr>
          <p:cNvPr id="181" name="Google Shape;181;p21"/>
          <p:cNvSpPr txBox="1">
            <a:spLocks noGrp="1"/>
          </p:cNvSpPr>
          <p:nvPr>
            <p:ph type="body" idx="1"/>
          </p:nvPr>
        </p:nvSpPr>
        <p:spPr>
          <a:xfrm>
            <a:off x="1052550" y="944100"/>
            <a:ext cx="7038900" cy="2277000"/>
          </a:xfrm>
          <a:prstGeom prst="rect">
            <a:avLst/>
          </a:prstGeom>
        </p:spPr>
        <p:txBody>
          <a:bodyPr spcFirstLastPara="1" wrap="square" lIns="91425" tIns="91425" rIns="91425" bIns="91425" anchor="t" anchorCtr="0">
            <a:noAutofit/>
          </a:bodyPr>
          <a:lstStyle/>
          <a:p>
            <a:pPr marL="0" lvl="0" indent="0" algn="just" rtl="0">
              <a:lnSpc>
                <a:spcPct val="100000"/>
              </a:lnSpc>
              <a:spcBef>
                <a:spcPts val="1500"/>
              </a:spcBef>
              <a:spcAft>
                <a:spcPts val="0"/>
              </a:spcAft>
              <a:buNone/>
            </a:pPr>
            <a:r>
              <a:rPr lang="ro" sz="1400">
                <a:solidFill>
                  <a:srgbClr val="FFFFFF"/>
                </a:solidFill>
                <a:latin typeface="Arial"/>
                <a:ea typeface="Arial"/>
                <a:cs typeface="Arial"/>
                <a:sym typeface="Arial"/>
              </a:rPr>
              <a:t>Stratul fizic trebuie să genereze </a:t>
            </a:r>
            <a:r>
              <a:rPr lang="ro" sz="1400">
                <a:solidFill>
                  <a:srgbClr val="FFFF00"/>
                </a:solidFill>
                <a:latin typeface="Arial"/>
                <a:ea typeface="Arial"/>
                <a:cs typeface="Arial"/>
                <a:sym typeface="Arial"/>
              </a:rPr>
              <a:t>semnalele electrice</a:t>
            </a:r>
            <a:r>
              <a:rPr lang="ro" sz="1400">
                <a:solidFill>
                  <a:srgbClr val="FFFFFF"/>
                </a:solidFill>
                <a:latin typeface="Arial"/>
                <a:ea typeface="Arial"/>
                <a:cs typeface="Arial"/>
                <a:sym typeface="Arial"/>
              </a:rPr>
              <a:t>, optice sau fără fir care reprezintă „</a:t>
            </a:r>
            <a:r>
              <a:rPr lang="ro" sz="1400">
                <a:solidFill>
                  <a:srgbClr val="00FF00"/>
                </a:solidFill>
                <a:latin typeface="Arial"/>
                <a:ea typeface="Arial"/>
                <a:cs typeface="Arial"/>
                <a:sym typeface="Arial"/>
              </a:rPr>
              <a:t>1</a:t>
            </a:r>
            <a:r>
              <a:rPr lang="ro" sz="1400">
                <a:solidFill>
                  <a:srgbClr val="FFFFFF"/>
                </a:solidFill>
                <a:latin typeface="Arial"/>
                <a:ea typeface="Arial"/>
                <a:cs typeface="Arial"/>
                <a:sym typeface="Arial"/>
              </a:rPr>
              <a:t>” și „</a:t>
            </a:r>
            <a:r>
              <a:rPr lang="ro" sz="1400">
                <a:solidFill>
                  <a:srgbClr val="00FF00"/>
                </a:solidFill>
                <a:latin typeface="Arial"/>
                <a:ea typeface="Arial"/>
                <a:cs typeface="Arial"/>
                <a:sym typeface="Arial"/>
              </a:rPr>
              <a:t>0</a:t>
            </a:r>
            <a:r>
              <a:rPr lang="ro" sz="1400">
                <a:solidFill>
                  <a:srgbClr val="FFFFFF"/>
                </a:solidFill>
                <a:latin typeface="Arial"/>
                <a:ea typeface="Arial"/>
                <a:cs typeface="Arial"/>
                <a:sym typeface="Arial"/>
              </a:rPr>
              <a:t>” pe suport. Modul în care sunt reprezentați biții se numește </a:t>
            </a:r>
            <a:r>
              <a:rPr lang="ro" sz="1400" b="1">
                <a:solidFill>
                  <a:srgbClr val="FFFFFF"/>
                </a:solidFill>
                <a:latin typeface="Arial"/>
                <a:ea typeface="Arial"/>
                <a:cs typeface="Arial"/>
                <a:sym typeface="Arial"/>
              </a:rPr>
              <a:t>metoda de semnalizare</a:t>
            </a:r>
            <a:r>
              <a:rPr lang="ro" sz="1400">
                <a:solidFill>
                  <a:srgbClr val="FFFFFF"/>
                </a:solidFill>
                <a:latin typeface="Arial"/>
                <a:ea typeface="Arial"/>
                <a:cs typeface="Arial"/>
                <a:sym typeface="Arial"/>
              </a:rPr>
              <a:t>. Standardele de strat fizic trebuie să definească ce tip de semnal reprezintă un "1" și ce tip de semnal reprezintă un "0". . De exemplu, un impuls lung ar putea reprezenta un 1, în timp ce un impuls scurt ar putea reprezenta un 0.</a:t>
            </a:r>
            <a:endParaRPr sz="1400">
              <a:solidFill>
                <a:srgbClr val="FFFFFF"/>
              </a:solidFill>
              <a:latin typeface="Arial"/>
              <a:ea typeface="Arial"/>
              <a:cs typeface="Arial"/>
              <a:sym typeface="Arial"/>
            </a:endParaRPr>
          </a:p>
          <a:p>
            <a:pPr marL="0" lvl="0" indent="0" algn="just" rtl="0">
              <a:lnSpc>
                <a:spcPct val="100000"/>
              </a:lnSpc>
              <a:spcBef>
                <a:spcPts val="1500"/>
              </a:spcBef>
              <a:spcAft>
                <a:spcPts val="0"/>
              </a:spcAft>
              <a:buNone/>
            </a:pPr>
            <a:r>
              <a:rPr lang="ro" sz="1400">
                <a:solidFill>
                  <a:srgbClr val="FFFFFF"/>
                </a:solidFill>
                <a:latin typeface="Arial"/>
                <a:ea typeface="Arial"/>
                <a:cs typeface="Arial"/>
                <a:sym typeface="Arial"/>
              </a:rPr>
              <a:t>Acest lucru este similar cu metoda de semnalizare utilizată în codul Morse, care poate utiliza o serie de tonuri de pornire-oprire, lumini sau clicuri pentru a trimite text prin fire telefonice sau între nave pe mare.</a:t>
            </a:r>
            <a:endParaRPr sz="1400">
              <a:solidFill>
                <a:srgbClr val="FFFFFF"/>
              </a:solidFill>
              <a:latin typeface="Arial"/>
              <a:ea typeface="Arial"/>
              <a:cs typeface="Arial"/>
              <a:sym typeface="Arial"/>
            </a:endParaRPr>
          </a:p>
          <a:p>
            <a:pPr marL="0" lvl="0" indent="0" algn="l" rtl="0">
              <a:spcBef>
                <a:spcPts val="1500"/>
              </a:spcBef>
              <a:spcAft>
                <a:spcPts val="1600"/>
              </a:spcAft>
              <a:buNone/>
            </a:pPr>
            <a:endParaRPr sz="1400">
              <a:solidFill>
                <a:srgbClr val="FFFFFF"/>
              </a:solidFill>
              <a:latin typeface="Arial"/>
              <a:ea typeface="Arial"/>
              <a:cs typeface="Arial"/>
              <a:sym typeface="Arial"/>
            </a:endParaRPr>
          </a:p>
        </p:txBody>
      </p:sp>
      <p:pic>
        <p:nvPicPr>
          <p:cNvPr id="182" name="Google Shape;182;p21"/>
          <p:cNvPicPr preferRelativeResize="0"/>
          <p:nvPr/>
        </p:nvPicPr>
        <p:blipFill>
          <a:blip r:embed="rId3">
            <a:alphaModFix/>
          </a:blip>
          <a:stretch>
            <a:fillRect/>
          </a:stretch>
        </p:blipFill>
        <p:spPr>
          <a:xfrm>
            <a:off x="311700" y="3460425"/>
            <a:ext cx="3013275" cy="1406000"/>
          </a:xfrm>
          <a:prstGeom prst="rect">
            <a:avLst/>
          </a:prstGeom>
          <a:noFill/>
          <a:ln>
            <a:noFill/>
          </a:ln>
        </p:spPr>
      </p:pic>
      <p:pic>
        <p:nvPicPr>
          <p:cNvPr id="183" name="Google Shape;183;p21"/>
          <p:cNvPicPr preferRelativeResize="0"/>
          <p:nvPr/>
        </p:nvPicPr>
        <p:blipFill>
          <a:blip r:embed="rId4">
            <a:alphaModFix/>
          </a:blip>
          <a:stretch>
            <a:fillRect/>
          </a:stretch>
        </p:blipFill>
        <p:spPr>
          <a:xfrm>
            <a:off x="5870875" y="3460425"/>
            <a:ext cx="3273125" cy="1406000"/>
          </a:xfrm>
          <a:prstGeom prst="rect">
            <a:avLst/>
          </a:prstGeom>
          <a:noFill/>
          <a:ln>
            <a:noFill/>
          </a:ln>
        </p:spPr>
      </p:pic>
      <p:pic>
        <p:nvPicPr>
          <p:cNvPr id="184" name="Google Shape;184;p21"/>
          <p:cNvPicPr preferRelativeResize="0"/>
          <p:nvPr/>
        </p:nvPicPr>
        <p:blipFill>
          <a:blip r:embed="rId5">
            <a:alphaModFix/>
          </a:blip>
          <a:stretch>
            <a:fillRect/>
          </a:stretch>
        </p:blipFill>
        <p:spPr>
          <a:xfrm>
            <a:off x="3465312" y="3120425"/>
            <a:ext cx="2315512" cy="1746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push dir="r"/>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1000"/>
                                        <p:tgtEl>
                                          <p:spTgt spid="18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4"/>
                                        </p:tgtEl>
                                        <p:attrNameLst>
                                          <p:attrName>style.visibility</p:attrName>
                                        </p:attrNameLst>
                                      </p:cBhvr>
                                      <p:to>
                                        <p:strVal val="visible"/>
                                      </p:to>
                                    </p:set>
                                    <p:animEffect transition="in" filter="fade">
                                      <p:cBhvr>
                                        <p:cTn id="11" dur="1000"/>
                                        <p:tgtEl>
                                          <p:spTgt spid="18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83"/>
                                        </p:tgtEl>
                                        <p:attrNameLst>
                                          <p:attrName>style.visibility</p:attrName>
                                        </p:attrNameLst>
                                      </p:cBhvr>
                                      <p:to>
                                        <p:strVal val="visible"/>
                                      </p:to>
                                    </p:set>
                                    <p:animEffect transition="in" filter="fade">
                                      <p:cBhvr>
                                        <p:cTn id="15" dur="1000"/>
                                        <p:tgtEl>
                                          <p:spTgt spid="183"/>
                                        </p:tgtEl>
                                      </p:cBhvr>
                                    </p:animEffect>
                                  </p:childTnLst>
                                </p:cTn>
                              </p:par>
                              <p:par>
                                <p:cTn id="16" presetID="10" presetClass="entr" presetSubtype="0" fill="hold" nodeType="withEffect">
                                  <p:stCondLst>
                                    <p:cond delay="0"/>
                                  </p:stCondLst>
                                  <p:childTnLst>
                                    <p:set>
                                      <p:cBhvr>
                                        <p:cTn id="17" dur="1" fill="hold">
                                          <p:stCondLst>
                                            <p:cond delay="0"/>
                                          </p:stCondLst>
                                        </p:cTn>
                                        <p:tgtEl>
                                          <p:spTgt spid="180"/>
                                        </p:tgtEl>
                                        <p:attrNameLst>
                                          <p:attrName>style.visibility</p:attrName>
                                        </p:attrNameLst>
                                      </p:cBhvr>
                                      <p:to>
                                        <p:strVal val="visible"/>
                                      </p:to>
                                    </p:set>
                                    <p:animEffect transition="in" filter="fade">
                                      <p:cBhvr>
                                        <p:cTn id="18" dur="10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3345</Words>
  <Application>Microsoft Office PowerPoint</Application>
  <PresentationFormat>On-screen Show (16:9)</PresentationFormat>
  <Paragraphs>181</Paragraphs>
  <Slides>36</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Playfair Display</vt:lpstr>
      <vt:lpstr>Lato</vt:lpstr>
      <vt:lpstr>Merriweather</vt:lpstr>
      <vt:lpstr>Montserrat</vt:lpstr>
      <vt:lpstr>Arial</vt:lpstr>
      <vt:lpstr>Calibri</vt:lpstr>
      <vt:lpstr>Focus</vt:lpstr>
      <vt:lpstr>Stratul fizic </vt:lpstr>
      <vt:lpstr>Ce este stratul fizic?                                  Scopul stratului fizic   </vt:lpstr>
      <vt:lpstr>PowerPoint Presentation</vt:lpstr>
      <vt:lpstr>Conexiune prin cablu la routerul wireless </vt:lpstr>
      <vt:lpstr>Conexiune prin cablu utilizând un NIC Ethernet</vt:lpstr>
      <vt:lpstr>PowerPoint Presentation</vt:lpstr>
      <vt:lpstr>Componente fizice.  Codificare</vt:lpstr>
      <vt:lpstr>PowerPoint Presentation</vt:lpstr>
      <vt:lpstr>Semnalizare </vt:lpstr>
      <vt:lpstr>Lățime de bandă </vt:lpstr>
      <vt:lpstr>Terminologia lățimii de bandă </vt:lpstr>
      <vt:lpstr>PowerPoint Presentation</vt:lpstr>
      <vt:lpstr>Proprietățile mediului wireless  </vt:lpstr>
      <vt:lpstr>Tipuri de suport wireless </vt:lpstr>
      <vt:lpstr>PowerPoint Presentation</vt:lpstr>
      <vt:lpstr>Wireless LAN </vt:lpstr>
      <vt:lpstr>Proprietățile cablării UTP</vt:lpstr>
      <vt:lpstr>Cablu UTP  </vt:lpstr>
      <vt:lpstr>Standarde de cablare UTP și conectori.</vt:lpstr>
      <vt:lpstr>PowerPoint Presentation</vt:lpstr>
      <vt:lpstr>Mufe UTP RJ-45</vt:lpstr>
      <vt:lpstr>Priza,prezentată în figură, este componenta feminină a unui dispozitiv de rețea, a unui perete, a unei prize de partiție a cabinei sau a unui panou de patch-uri. Când este terminat necorespunzător, fiecare cablu este o sursă potențială de degradare a performanței stratului fizic.</vt:lpstr>
      <vt:lpstr>Această figură arată un exemplu de cablu UTP terminat prost. Acest conector rău are fire care sunt expuse, neîntinse și nu sunt acoperite în întregime de înveliș. Cablu UTP terminat slab, care prezintă fire neîntoarse care se extind în afara conectorului RJ45</vt:lpstr>
      <vt:lpstr>Figura următoare arată un cablu UTP terminat corect. Este un conector bun cu fire care nu sunt răsucite decât în măsura necesară pentru a atașa conectorul</vt:lpstr>
      <vt:lpstr>Cabluri UTP directe și încrucișate </vt:lpstr>
      <vt:lpstr>Figura indică perechile individuale de fire pentru standardele T568A și T56</vt:lpstr>
      <vt:lpstr>Tabelul prezintă tipul de cablu UTP, standardele aferente și aplicația tipică a acestor cabluri</vt:lpstr>
      <vt:lpstr>Caracteristicile cablării din cupru</vt:lpstr>
      <vt:lpstr>PowerPoint Presentation</vt:lpstr>
      <vt:lpstr>Tipuri de cablare din cupru</vt:lpstr>
      <vt:lpstr>Pereche răsucită neecranată (UTP)</vt:lpstr>
      <vt:lpstr>PowerPoint Presentation</vt:lpstr>
      <vt:lpstr>Cablul coaxial, sau scurt pe coaxial, își ia numele din faptul</vt:lpstr>
      <vt:lpstr>PowerPoint Presentation</vt:lpstr>
      <vt:lpstr>Cablu coaxial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Stratul fizic </dc:title>
  <cp:lastModifiedBy>RePack by Diakov</cp:lastModifiedBy>
  <cp:revision>1</cp:revision>
  <dcterms:modified xsi:type="dcterms:W3CDTF">2020-10-27T08:39:26Z</dcterms:modified>
</cp:coreProperties>
</file>