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40" y="12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193" y="457193"/>
            <a:ext cx="9144012" cy="876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03001" y="1480819"/>
            <a:ext cx="7652396" cy="2223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94416" y="6775425"/>
            <a:ext cx="165734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3" y="457193"/>
            <a:ext cx="9144000" cy="876300"/>
          </a:xfrm>
          <a:prstGeom prst="rect">
            <a:avLst/>
          </a:prstGeom>
          <a:solidFill>
            <a:srgbClr val="3232CC"/>
          </a:solidFill>
        </p:spPr>
        <p:txBody>
          <a:bodyPr vert="horz" wrap="square" lIns="0" tIns="838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spc="-5" dirty="0"/>
              <a:t>Normalizarea bazei </a:t>
            </a:r>
            <a:r>
              <a:rPr spc="5" dirty="0"/>
              <a:t>de</a:t>
            </a:r>
            <a:r>
              <a:rPr spc="-50" dirty="0"/>
              <a:t> </a:t>
            </a:r>
            <a:r>
              <a:rPr spc="-5" dirty="0"/>
              <a:t>date</a:t>
            </a:r>
          </a:p>
        </p:txBody>
      </p:sp>
      <p:sp>
        <p:nvSpPr>
          <p:cNvPr id="3" name="object 3"/>
          <p:cNvSpPr/>
          <p:nvPr/>
        </p:nvSpPr>
        <p:spPr>
          <a:xfrm>
            <a:off x="1142993" y="1447793"/>
            <a:ext cx="8077200" cy="5715000"/>
          </a:xfrm>
          <a:custGeom>
            <a:avLst/>
            <a:gdLst/>
            <a:ahLst/>
            <a:cxnLst/>
            <a:rect l="l" t="t" r="r" b="b"/>
            <a:pathLst>
              <a:path w="8077200" h="5715000">
                <a:moveTo>
                  <a:pt x="0" y="0"/>
                </a:moveTo>
                <a:lnTo>
                  <a:pt x="0" y="5714999"/>
                </a:lnTo>
                <a:lnTo>
                  <a:pt x="8077199" y="5714999"/>
                </a:lnTo>
                <a:lnTo>
                  <a:pt x="8077199" y="0"/>
                </a:lnTo>
                <a:lnTo>
                  <a:pt x="0" y="0"/>
                </a:lnTo>
                <a:close/>
              </a:path>
            </a:pathLst>
          </a:custGeom>
          <a:ln w="9143">
            <a:solidFill>
              <a:srgbClr val="323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95400" y="2133600"/>
            <a:ext cx="7306571" cy="354456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4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Normalizarea </a:t>
            </a: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bazei de</a:t>
            </a:r>
            <a:r>
              <a:rPr sz="20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date</a:t>
            </a:r>
            <a:endParaRPr sz="20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425"/>
              </a:spcBef>
              <a:buChar char="•"/>
              <a:tabLst>
                <a:tab pos="756285" algn="l"/>
                <a:tab pos="756920" algn="l"/>
              </a:tabLst>
            </a:pP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Prima forma </a:t>
            </a: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normala </a:t>
            </a: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(1NF – </a:t>
            </a: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First </a:t>
            </a: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Normal</a:t>
            </a:r>
            <a:r>
              <a:rPr sz="2000" b="1" spc="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Form)</a:t>
            </a:r>
            <a:endParaRPr sz="20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Times New Roman"/>
              <a:buChar char="•"/>
            </a:pPr>
            <a:endParaRPr sz="20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Char char="•"/>
              <a:tabLst>
                <a:tab pos="756285" algn="l"/>
                <a:tab pos="756920" algn="l"/>
              </a:tabLst>
            </a:pP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 doua forma normala (2NF – Second Normal</a:t>
            </a:r>
            <a:r>
              <a:rPr sz="2000" b="1" spc="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Form)</a:t>
            </a:r>
          </a:p>
          <a:p>
            <a:pPr lvl="1">
              <a:lnSpc>
                <a:spcPct val="100000"/>
              </a:lnSpc>
              <a:spcBef>
                <a:spcPts val="5"/>
              </a:spcBef>
              <a:buFont typeface="Times New Roman"/>
              <a:buChar char="•"/>
            </a:pPr>
            <a:endParaRPr sz="20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Char char="•"/>
              <a:tabLst>
                <a:tab pos="756285" algn="l"/>
                <a:tab pos="756920" algn="l"/>
              </a:tabLst>
            </a:pP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treia </a:t>
            </a: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forma normala (3NF – Third Normal</a:t>
            </a:r>
            <a:r>
              <a:rPr sz="2000" b="1" spc="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Form)</a:t>
            </a:r>
            <a:endParaRPr sz="20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Times New Roman"/>
              <a:buChar char="•"/>
            </a:pPr>
            <a:endParaRPr sz="20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Char char="•"/>
              <a:tabLst>
                <a:tab pos="756285" algn="l"/>
                <a:tab pos="756920" algn="l"/>
              </a:tabLst>
            </a:pP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Forma </a:t>
            </a: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normala </a:t>
            </a: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Boyce-Codd (BCNF – Boyce-Codd Normal</a:t>
            </a:r>
            <a:r>
              <a:rPr sz="2000" b="1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Form)</a:t>
            </a:r>
          </a:p>
          <a:p>
            <a:pPr lvl="1">
              <a:lnSpc>
                <a:spcPct val="100000"/>
              </a:lnSpc>
              <a:spcBef>
                <a:spcPts val="5"/>
              </a:spcBef>
              <a:buFont typeface="Times New Roman"/>
              <a:buChar char="•"/>
            </a:pPr>
            <a:endParaRPr sz="20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Char char="•"/>
              <a:tabLst>
                <a:tab pos="756285" algn="l"/>
                <a:tab pos="756920" algn="l"/>
              </a:tabLst>
            </a:pP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 patra forma normala (4NF – Fourth Normal</a:t>
            </a:r>
            <a:r>
              <a:rPr sz="2000" b="1" spc="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Form)</a:t>
            </a:r>
            <a:endParaRPr sz="20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1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3" y="457193"/>
            <a:ext cx="9144000" cy="876300"/>
          </a:xfrm>
          <a:prstGeom prst="rect">
            <a:avLst/>
          </a:prstGeom>
          <a:solidFill>
            <a:srgbClr val="3232CC"/>
          </a:solidFill>
        </p:spPr>
        <p:txBody>
          <a:bodyPr vert="horz" wrap="square" lIns="0" tIns="838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spc="-5" dirty="0"/>
              <a:t>Normalizarea bazei </a:t>
            </a:r>
            <a:r>
              <a:rPr spc="5" dirty="0"/>
              <a:t>de</a:t>
            </a:r>
            <a:r>
              <a:rPr spc="-50" dirty="0"/>
              <a:t> </a:t>
            </a:r>
            <a:r>
              <a:rPr spc="-5" dirty="0"/>
              <a:t>date</a:t>
            </a:r>
          </a:p>
        </p:txBody>
      </p:sp>
      <p:sp>
        <p:nvSpPr>
          <p:cNvPr id="3" name="object 3"/>
          <p:cNvSpPr/>
          <p:nvPr/>
        </p:nvSpPr>
        <p:spPr>
          <a:xfrm>
            <a:off x="1142993" y="1447793"/>
            <a:ext cx="8077200" cy="5715000"/>
          </a:xfrm>
          <a:custGeom>
            <a:avLst/>
            <a:gdLst/>
            <a:ahLst/>
            <a:cxnLst/>
            <a:rect l="l" t="t" r="r" b="b"/>
            <a:pathLst>
              <a:path w="8077200" h="5715000">
                <a:moveTo>
                  <a:pt x="0" y="0"/>
                </a:moveTo>
                <a:lnTo>
                  <a:pt x="0" y="5714999"/>
                </a:lnTo>
                <a:lnTo>
                  <a:pt x="8077199" y="5714999"/>
                </a:lnTo>
                <a:lnTo>
                  <a:pt x="8077199" y="0"/>
                </a:lnTo>
                <a:lnTo>
                  <a:pt x="0" y="0"/>
                </a:lnTo>
                <a:close/>
              </a:path>
            </a:pathLst>
          </a:custGeom>
          <a:ln w="9143">
            <a:solidFill>
              <a:srgbClr val="323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27829" y="1480819"/>
            <a:ext cx="7799705" cy="1499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imes New Roman"/>
                <a:cs typeface="Times New Roman"/>
              </a:rPr>
              <a:t>Prima forma normala (1NF – First Normal</a:t>
            </a:r>
            <a:r>
              <a:rPr sz="1600" b="1" spc="3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Form)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-10" dirty="0">
                <a:latin typeface="Times New Roman"/>
                <a:cs typeface="Times New Roman"/>
              </a:rPr>
              <a:t>Prima </a:t>
            </a:r>
            <a:r>
              <a:rPr sz="1400" spc="-5" dirty="0">
                <a:latin typeface="Times New Roman"/>
                <a:cs typeface="Times New Roman"/>
              </a:rPr>
              <a:t>forma normala </a:t>
            </a:r>
            <a:r>
              <a:rPr sz="1400" dirty="0">
                <a:latin typeface="Times New Roman"/>
                <a:cs typeface="Times New Roman"/>
              </a:rPr>
              <a:t>este o </a:t>
            </a:r>
            <a:r>
              <a:rPr sz="1400" spc="-10" dirty="0">
                <a:latin typeface="Times New Roman"/>
                <a:cs typeface="Times New Roman"/>
              </a:rPr>
              <a:t>forma </a:t>
            </a:r>
            <a:r>
              <a:rPr sz="1400" spc="-5" dirty="0">
                <a:latin typeface="Times New Roman"/>
                <a:cs typeface="Times New Roman"/>
              </a:rPr>
              <a:t>normala utilizata in normalizarea bazelor </a:t>
            </a:r>
            <a:r>
              <a:rPr sz="1400" dirty="0">
                <a:latin typeface="Times New Roman"/>
                <a:cs typeface="Times New Roman"/>
              </a:rPr>
              <a:t>de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date.</a:t>
            </a:r>
            <a:endParaRPr sz="1400" dirty="0">
              <a:latin typeface="Times New Roman"/>
              <a:cs typeface="Times New Roman"/>
            </a:endParaRPr>
          </a:p>
          <a:p>
            <a:pPr marR="5080" indent="11113">
              <a:lnSpc>
                <a:spcPct val="99600"/>
              </a:lnSpc>
              <a:spcBef>
                <a:spcPts val="340"/>
              </a:spcBef>
            </a:pPr>
            <a:r>
              <a:rPr sz="1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Prima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forma normala 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exclude </a:t>
            </a:r>
            <a:r>
              <a:rPr sz="1400" spc="-5" dirty="0">
                <a:latin typeface="Times New Roman"/>
                <a:cs typeface="Times New Roman"/>
              </a:rPr>
              <a:t>posibilitatea existentei grupurilor repetitive cerand </a:t>
            </a:r>
            <a:r>
              <a:rPr sz="1400" dirty="0">
                <a:latin typeface="Times New Roman"/>
                <a:cs typeface="Times New Roman"/>
              </a:rPr>
              <a:t>ca </a:t>
            </a:r>
            <a:r>
              <a:rPr sz="1400" spc="-5" dirty="0">
                <a:latin typeface="Times New Roman"/>
                <a:cs typeface="Times New Roman"/>
              </a:rPr>
              <a:t>fiecare camp intr-o baza  </a:t>
            </a:r>
            <a:r>
              <a:rPr sz="1400" dirty="0">
                <a:latin typeface="Times New Roman"/>
                <a:cs typeface="Times New Roman"/>
              </a:rPr>
              <a:t>de date sa </a:t>
            </a:r>
            <a:r>
              <a:rPr sz="1400" spc="-5" dirty="0">
                <a:latin typeface="Times New Roman"/>
                <a:cs typeface="Times New Roman"/>
              </a:rPr>
              <a:t>cuprinda </a:t>
            </a:r>
            <a:r>
              <a:rPr sz="1400" spc="-10" dirty="0">
                <a:latin typeface="Times New Roman"/>
                <a:cs typeface="Times New Roman"/>
              </a:rPr>
              <a:t>numai </a:t>
            </a:r>
            <a:r>
              <a:rPr sz="1400" dirty="0">
                <a:latin typeface="Times New Roman"/>
                <a:cs typeface="Times New Roman"/>
              </a:rPr>
              <a:t>o </a:t>
            </a:r>
            <a:r>
              <a:rPr sz="1400" spc="-5" dirty="0">
                <a:latin typeface="Times New Roman"/>
                <a:cs typeface="Times New Roman"/>
              </a:rPr>
              <a:t>valoare atomica. </a:t>
            </a: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De </a:t>
            </a:r>
            <a:r>
              <a:rPr sz="1400" b="1" dirty="0">
                <a:solidFill>
                  <a:srgbClr val="0000FF"/>
                </a:solidFill>
                <a:latin typeface="Times New Roman"/>
                <a:cs typeface="Times New Roman"/>
              </a:rPr>
              <a:t>asemenea, </a:t>
            </a: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prima forma normala </a:t>
            </a:r>
            <a:r>
              <a:rPr sz="1400" b="1" dirty="0">
                <a:solidFill>
                  <a:srgbClr val="0000FF"/>
                </a:solidFill>
                <a:latin typeface="Times New Roman"/>
                <a:cs typeface="Times New Roman"/>
              </a:rPr>
              <a:t>cere si ca </a:t>
            </a: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fiecare  inregistrare </a:t>
            </a:r>
            <a:r>
              <a:rPr sz="1400" b="1" dirty="0">
                <a:solidFill>
                  <a:srgbClr val="0000FF"/>
                </a:solidFill>
                <a:latin typeface="Times New Roman"/>
                <a:cs typeface="Times New Roman"/>
              </a:rPr>
              <a:t>sa </a:t>
            </a: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fie definita astfel incat </a:t>
            </a:r>
            <a:r>
              <a:rPr sz="1400" b="1" dirty="0">
                <a:solidFill>
                  <a:srgbClr val="0000FF"/>
                </a:solidFill>
                <a:latin typeface="Times New Roman"/>
                <a:cs typeface="Times New Roman"/>
              </a:rPr>
              <a:t>sa fie </a:t>
            </a: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identificata </a:t>
            </a:r>
            <a:r>
              <a:rPr sz="1400" b="1" spc="5" dirty="0">
                <a:solidFill>
                  <a:srgbClr val="0000FF"/>
                </a:solidFill>
                <a:latin typeface="Times New Roman"/>
                <a:cs typeface="Times New Roman"/>
              </a:rPr>
              <a:t>in </a:t>
            </a:r>
            <a:r>
              <a:rPr sz="1400" b="1" spc="-10" dirty="0">
                <a:solidFill>
                  <a:srgbClr val="0000FF"/>
                </a:solidFill>
                <a:latin typeface="Times New Roman"/>
                <a:cs typeface="Times New Roman"/>
              </a:rPr>
              <a:t>mod </a:t>
            </a:r>
            <a:r>
              <a:rPr sz="1400" b="1" dirty="0">
                <a:solidFill>
                  <a:srgbClr val="0000FF"/>
                </a:solidFill>
                <a:latin typeface="Times New Roman"/>
                <a:cs typeface="Times New Roman"/>
              </a:rPr>
              <a:t>unic </a:t>
            </a: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prin intermediul unei chei</a:t>
            </a:r>
            <a:r>
              <a:rPr sz="1400" b="1" spc="1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primare.</a:t>
            </a:r>
            <a:endParaRPr sz="1400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2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227829" y="3507738"/>
            <a:ext cx="3791585" cy="751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Incalcari </a:t>
            </a:r>
            <a:r>
              <a:rPr sz="1400" b="1" dirty="0">
                <a:latin typeface="Times New Roman"/>
                <a:cs typeface="Times New Roman"/>
              </a:rPr>
              <a:t>ale </a:t>
            </a:r>
            <a:r>
              <a:rPr sz="1400" b="1" spc="-5" dirty="0">
                <a:latin typeface="Times New Roman"/>
                <a:cs typeface="Times New Roman"/>
              </a:rPr>
              <a:t>primei forme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normale.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latin typeface="Times New Roman"/>
                <a:cs typeface="Times New Roman"/>
              </a:rPr>
              <a:t>(1) </a:t>
            </a:r>
            <a:r>
              <a:rPr sz="1400" b="1" dirty="0">
                <a:latin typeface="Times New Roman"/>
                <a:cs typeface="Times New Roman"/>
              </a:rPr>
              <a:t>Mai </a:t>
            </a:r>
            <a:r>
              <a:rPr sz="1400" b="1" spc="-5" dirty="0">
                <a:latin typeface="Times New Roman"/>
                <a:cs typeface="Times New Roman"/>
              </a:rPr>
              <a:t>multe valori semnificative in acelasi camp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7829" y="4530342"/>
            <a:ext cx="7080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Exemple: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294630" y="5714238"/>
          <a:ext cx="3048769" cy="646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3908"/>
                <a:gridCol w="2194861"/>
              </a:tblGrid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b="1" spc="-5" dirty="0">
                          <a:latin typeface="Arial"/>
                          <a:cs typeface="Arial"/>
                        </a:rPr>
                        <a:t>Oras</a:t>
                      </a:r>
                      <a:endParaRPr sz="95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b="1" spc="-5" dirty="0">
                          <a:latin typeface="Arial"/>
                          <a:cs typeface="Arial"/>
                        </a:rPr>
                        <a:t>Servicii</a:t>
                      </a:r>
                      <a:r>
                        <a:rPr sz="950" b="1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10" dirty="0">
                          <a:latin typeface="Arial"/>
                          <a:cs typeface="Arial"/>
                        </a:rPr>
                        <a:t>publice</a:t>
                      </a:r>
                      <a:endParaRPr sz="95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Bucuresti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b="1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Politie, </a:t>
                      </a:r>
                      <a:r>
                        <a:rPr sz="95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Salubritate,</a:t>
                      </a:r>
                      <a:r>
                        <a:rPr sz="950" b="1" spc="10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Canalizare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Brasov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b="1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Politie, </a:t>
                      </a:r>
                      <a:r>
                        <a:rPr sz="95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Canalizare,</a:t>
                      </a:r>
                      <a:r>
                        <a:rPr sz="950" b="1" spc="10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Salubritate</a:t>
                      </a:r>
                      <a:endParaRPr sz="950" b="1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Scornicesti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b="1" spc="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Politie</a:t>
                      </a:r>
                      <a:endParaRPr sz="950" b="1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294631" y="4876038"/>
          <a:ext cx="2439169" cy="646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1829569"/>
              </a:tblGrid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b="1" spc="5" dirty="0">
                          <a:latin typeface="Arial"/>
                          <a:cs typeface="Arial"/>
                        </a:rPr>
                        <a:t>Persoana</a:t>
                      </a:r>
                      <a:endParaRPr sz="95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b="1" dirty="0">
                          <a:latin typeface="Arial"/>
                          <a:cs typeface="Arial"/>
                        </a:rPr>
                        <a:t>Jocuri</a:t>
                      </a:r>
                      <a:r>
                        <a:rPr sz="950" b="1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10" dirty="0">
                          <a:latin typeface="Arial"/>
                          <a:cs typeface="Arial"/>
                        </a:rPr>
                        <a:t>preferate</a:t>
                      </a:r>
                      <a:endParaRPr sz="95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spc="-15" dirty="0">
                          <a:latin typeface="Arial"/>
                          <a:cs typeface="Arial"/>
                        </a:rPr>
                        <a:t>Ion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Doom2, </a:t>
                      </a:r>
                      <a:r>
                        <a:rPr sz="95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Zelda,</a:t>
                      </a:r>
                      <a:r>
                        <a:rPr sz="950" b="1" spc="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Sims</a:t>
                      </a:r>
                      <a:endParaRPr sz="950" b="1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Maria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Zelda, </a:t>
                      </a:r>
                      <a:r>
                        <a:rPr sz="950" b="1" spc="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Sims,</a:t>
                      </a:r>
                      <a:r>
                        <a:rPr sz="950" b="1" spc="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SuperMario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Daniel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b="1" spc="4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WOW,</a:t>
                      </a:r>
                      <a:r>
                        <a:rPr sz="950" b="1" spc="5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Zelda</a:t>
                      </a:r>
                      <a:endParaRPr sz="950" b="1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4879338" y="4598922"/>
            <a:ext cx="3908425" cy="205569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600"/>
              </a:lnSpc>
              <a:spcBef>
                <a:spcPts val="110"/>
              </a:spcBef>
            </a:pP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Interogarile pentru </a:t>
            </a:r>
            <a:r>
              <a:rPr sz="1400" b="1" dirty="0">
                <a:solidFill>
                  <a:srgbClr val="0000FF"/>
                </a:solidFill>
                <a:latin typeface="Times New Roman"/>
                <a:cs typeface="Times New Roman"/>
              </a:rPr>
              <a:t>a selecta </a:t>
            </a: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inregistrari </a:t>
            </a:r>
            <a:r>
              <a:rPr sz="1400" dirty="0">
                <a:latin typeface="Times New Roman"/>
                <a:cs typeface="Times New Roman"/>
              </a:rPr>
              <a:t>pe baza  </a:t>
            </a:r>
            <a:r>
              <a:rPr sz="1400" spc="-5" dirty="0">
                <a:latin typeface="Times New Roman"/>
                <a:cs typeface="Times New Roman"/>
              </a:rPr>
              <a:t>componentei campurilor continand </a:t>
            </a:r>
            <a:r>
              <a:rPr sz="1400" spc="5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acelasi </a:t>
            </a:r>
            <a:r>
              <a:rPr sz="1400" spc="-10" dirty="0">
                <a:latin typeface="Times New Roman"/>
                <a:cs typeface="Times New Roman"/>
              </a:rPr>
              <a:t>timp mai  </a:t>
            </a:r>
            <a:r>
              <a:rPr sz="1400" spc="-5" dirty="0">
                <a:latin typeface="Times New Roman"/>
                <a:cs typeface="Times New Roman"/>
              </a:rPr>
              <a:t>multe valori semnificative </a:t>
            </a: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sunt foarte</a:t>
            </a:r>
            <a:r>
              <a:rPr sz="1400" b="1" spc="1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dificile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 dirty="0">
              <a:latin typeface="Times New Roman"/>
              <a:cs typeface="Times New Roman"/>
            </a:endParaRPr>
          </a:p>
          <a:p>
            <a:pPr marL="12700" marR="245110">
              <a:lnSpc>
                <a:spcPct val="99800"/>
              </a:lnSpc>
              <a:spcBef>
                <a:spcPts val="830"/>
              </a:spcBef>
            </a:pPr>
            <a:r>
              <a:rPr sz="1400" spc="-5" dirty="0">
                <a:latin typeface="Times New Roman"/>
                <a:cs typeface="Times New Roman"/>
              </a:rPr>
              <a:t>De </a:t>
            </a:r>
            <a:r>
              <a:rPr sz="1400" dirty="0">
                <a:latin typeface="Times New Roman"/>
                <a:cs typeface="Times New Roman"/>
              </a:rPr>
              <a:t>exemplu, o </a:t>
            </a:r>
            <a:r>
              <a:rPr sz="1400" spc="-5" dirty="0">
                <a:latin typeface="Times New Roman"/>
                <a:cs typeface="Times New Roman"/>
              </a:rPr>
              <a:t>interogare pentru </a:t>
            </a:r>
            <a:r>
              <a:rPr sz="1400" dirty="0">
                <a:latin typeface="Times New Roman"/>
                <a:cs typeface="Times New Roman"/>
              </a:rPr>
              <a:t>a selecta acele  </a:t>
            </a:r>
            <a:r>
              <a:rPr sz="1400" spc="-5" dirty="0">
                <a:latin typeface="Times New Roman"/>
                <a:cs typeface="Times New Roman"/>
              </a:rPr>
              <a:t>persoane care prefera </a:t>
            </a:r>
            <a:r>
              <a:rPr sz="1400" b="1" dirty="0">
                <a:latin typeface="Times New Roman"/>
                <a:cs typeface="Times New Roman"/>
              </a:rPr>
              <a:t>Zelda </a:t>
            </a:r>
            <a:r>
              <a:rPr sz="1400" b="1" spc="-5" dirty="0">
                <a:latin typeface="Times New Roman"/>
                <a:cs typeface="Times New Roman"/>
              </a:rPr>
              <a:t>si </a:t>
            </a:r>
            <a:r>
              <a:rPr sz="1400" b="1" spc="-10" dirty="0">
                <a:latin typeface="Times New Roman"/>
                <a:cs typeface="Times New Roman"/>
              </a:rPr>
              <a:t>Sims </a:t>
            </a:r>
            <a:r>
              <a:rPr sz="1400" dirty="0">
                <a:latin typeface="Times New Roman"/>
                <a:cs typeface="Times New Roman"/>
              </a:rPr>
              <a:t>ar trebui sa  </a:t>
            </a:r>
            <a:r>
              <a:rPr sz="1400" spc="-5" dirty="0">
                <a:latin typeface="Times New Roman"/>
                <a:cs typeface="Times New Roman"/>
              </a:rPr>
              <a:t>parcurga fiecare </a:t>
            </a:r>
            <a:r>
              <a:rPr sz="1400" dirty="0">
                <a:latin typeface="Times New Roman"/>
                <a:cs typeface="Times New Roman"/>
              </a:rPr>
              <a:t>sir </a:t>
            </a:r>
            <a:r>
              <a:rPr sz="1400" b="1" spc="-5" dirty="0">
                <a:latin typeface="Times New Roman"/>
                <a:cs typeface="Times New Roman"/>
              </a:rPr>
              <a:t>“Jocuri preferate”, </a:t>
            </a:r>
            <a:r>
              <a:rPr sz="1400" dirty="0">
                <a:latin typeface="Times New Roman"/>
                <a:cs typeface="Times New Roman"/>
              </a:rPr>
              <a:t>sa </a:t>
            </a:r>
            <a:r>
              <a:rPr sz="1400" spc="-5" dirty="0">
                <a:latin typeface="Times New Roman"/>
                <a:cs typeface="Times New Roman"/>
              </a:rPr>
              <a:t>identifice  subsirurile “Zelda” </a:t>
            </a:r>
            <a:r>
              <a:rPr sz="1400" dirty="0">
                <a:latin typeface="Times New Roman"/>
                <a:cs typeface="Times New Roman"/>
              </a:rPr>
              <a:t>si </a:t>
            </a:r>
            <a:r>
              <a:rPr sz="1400" spc="-5" dirty="0">
                <a:latin typeface="Times New Roman"/>
                <a:cs typeface="Times New Roman"/>
              </a:rPr>
              <a:t>“Sims” </a:t>
            </a:r>
            <a:r>
              <a:rPr sz="1400" dirty="0">
                <a:latin typeface="Times New Roman"/>
                <a:cs typeface="Times New Roman"/>
              </a:rPr>
              <a:t>si sa selecteze </a:t>
            </a:r>
            <a:r>
              <a:rPr sz="1400" spc="-5" dirty="0">
                <a:latin typeface="Times New Roman"/>
                <a:cs typeface="Times New Roman"/>
              </a:rPr>
              <a:t>numai  </a:t>
            </a:r>
            <a:r>
              <a:rPr sz="1400" dirty="0">
                <a:latin typeface="Times New Roman"/>
                <a:cs typeface="Times New Roman"/>
              </a:rPr>
              <a:t>acele </a:t>
            </a:r>
            <a:r>
              <a:rPr sz="1400" spc="-5" dirty="0">
                <a:latin typeface="Times New Roman"/>
                <a:cs typeface="Times New Roman"/>
              </a:rPr>
              <a:t>inregistrari in care </a:t>
            </a:r>
            <a:r>
              <a:rPr sz="1400" dirty="0">
                <a:latin typeface="Times New Roman"/>
                <a:cs typeface="Times New Roman"/>
              </a:rPr>
              <a:t>apar </a:t>
            </a:r>
            <a:r>
              <a:rPr sz="1400" spc="-5" dirty="0">
                <a:latin typeface="Times New Roman"/>
                <a:cs typeface="Times New Roman"/>
              </a:rPr>
              <a:t>ambele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subsiruri.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19816" y="6732521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193" y="457193"/>
            <a:ext cx="9144000" cy="876300"/>
          </a:xfrm>
          <a:prstGeom prst="rect">
            <a:avLst/>
          </a:prstGeom>
          <a:solidFill>
            <a:srgbClr val="3232CC"/>
          </a:solidFill>
        </p:spPr>
        <p:txBody>
          <a:bodyPr vert="horz" wrap="square" lIns="0" tIns="838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spc="-5" dirty="0"/>
              <a:t>Normalizarea bazei </a:t>
            </a:r>
            <a:r>
              <a:rPr spc="5" dirty="0"/>
              <a:t>de</a:t>
            </a:r>
            <a:r>
              <a:rPr spc="-50" dirty="0"/>
              <a:t> </a:t>
            </a:r>
            <a:r>
              <a:rPr spc="-5" dirty="0"/>
              <a:t>date</a:t>
            </a:r>
          </a:p>
        </p:txBody>
      </p:sp>
      <p:sp>
        <p:nvSpPr>
          <p:cNvPr id="4" name="object 4"/>
          <p:cNvSpPr/>
          <p:nvPr/>
        </p:nvSpPr>
        <p:spPr>
          <a:xfrm>
            <a:off x="1142993" y="1447793"/>
            <a:ext cx="8077200" cy="5715000"/>
          </a:xfrm>
          <a:custGeom>
            <a:avLst/>
            <a:gdLst/>
            <a:ahLst/>
            <a:cxnLst/>
            <a:rect l="l" t="t" r="r" b="b"/>
            <a:pathLst>
              <a:path w="8077200" h="5715000">
                <a:moveTo>
                  <a:pt x="0" y="0"/>
                </a:moveTo>
                <a:lnTo>
                  <a:pt x="0" y="5714999"/>
                </a:lnTo>
                <a:lnTo>
                  <a:pt x="8077199" y="5714999"/>
                </a:lnTo>
                <a:lnTo>
                  <a:pt x="8077199" y="0"/>
                </a:lnTo>
                <a:lnTo>
                  <a:pt x="0" y="0"/>
                </a:lnTo>
                <a:close/>
              </a:path>
            </a:pathLst>
          </a:custGeom>
          <a:ln w="9143">
            <a:solidFill>
              <a:srgbClr val="323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43000" y="1447800"/>
            <a:ext cx="762000" cy="269304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lang="en-US" sz="14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CUM?</a:t>
            </a:r>
            <a:endParaRPr sz="14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295400" y="3352800"/>
          <a:ext cx="4495800" cy="6987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5868"/>
                <a:gridCol w="1297511"/>
                <a:gridCol w="1240837"/>
                <a:gridCol w="1241584"/>
              </a:tblGrid>
              <a:tr h="212599"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Persoana</a:t>
                      </a:r>
                      <a:endParaRPr sz="950" b="1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b="1" dirty="0">
                          <a:latin typeface="Arial"/>
                          <a:cs typeface="Arial"/>
                        </a:rPr>
                        <a:t>Jocuri</a:t>
                      </a:r>
                      <a:r>
                        <a:rPr sz="95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10" dirty="0">
                          <a:latin typeface="Arial"/>
                          <a:cs typeface="Arial"/>
                        </a:rPr>
                        <a:t>preferate(1)</a:t>
                      </a:r>
                      <a:endParaRPr sz="95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b="1" dirty="0">
                          <a:latin typeface="Arial"/>
                          <a:cs typeface="Arial"/>
                        </a:rPr>
                        <a:t>Jocuri</a:t>
                      </a:r>
                      <a:r>
                        <a:rPr sz="95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10" dirty="0">
                          <a:latin typeface="Arial"/>
                          <a:cs typeface="Arial"/>
                        </a:rPr>
                        <a:t>preferate(2)</a:t>
                      </a:r>
                      <a:endParaRPr sz="95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05"/>
                        </a:lnSpc>
                      </a:pPr>
                      <a:r>
                        <a:rPr sz="950" b="1" spc="-5" dirty="0">
                          <a:latin typeface="Arial"/>
                          <a:cs typeface="Arial"/>
                        </a:rPr>
                        <a:t>Jocuri</a:t>
                      </a:r>
                      <a:r>
                        <a:rPr sz="95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10" dirty="0">
                          <a:latin typeface="Arial"/>
                          <a:cs typeface="Arial"/>
                        </a:rPr>
                        <a:t>preferate(3)</a:t>
                      </a:r>
                      <a:endParaRPr sz="95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15" dirty="0">
                          <a:latin typeface="Arial"/>
                          <a:cs typeface="Arial"/>
                        </a:rPr>
                        <a:t>Ion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Doom2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Zelda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10"/>
                        </a:lnSpc>
                      </a:pPr>
                      <a:r>
                        <a:rPr sz="950" spc="20" dirty="0">
                          <a:latin typeface="Arial"/>
                          <a:cs typeface="Arial"/>
                        </a:rPr>
                        <a:t>Sims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3067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Maria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Zelda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25" dirty="0">
                          <a:latin typeface="Arial"/>
                          <a:cs typeface="Arial"/>
                        </a:rPr>
                        <a:t>Sims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SuperMario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Daniel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35" dirty="0">
                          <a:latin typeface="Arial"/>
                          <a:cs typeface="Arial"/>
                        </a:rPr>
                        <a:t>WOW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Zelda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295400" y="6400800"/>
          <a:ext cx="6057263" cy="6484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2950"/>
                <a:gridCol w="1771014"/>
                <a:gridCol w="1772285"/>
                <a:gridCol w="1771014"/>
              </a:tblGrid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Oras</a:t>
                      </a:r>
                      <a:endParaRPr sz="950" b="1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05"/>
                        </a:lnSpc>
                      </a:pPr>
                      <a:r>
                        <a:rPr sz="950" b="1" dirty="0">
                          <a:latin typeface="Arial"/>
                          <a:cs typeface="Arial"/>
                        </a:rPr>
                        <a:t>Servicii</a:t>
                      </a:r>
                      <a:r>
                        <a:rPr sz="95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10" dirty="0">
                          <a:latin typeface="Arial"/>
                          <a:cs typeface="Arial"/>
                        </a:rPr>
                        <a:t>publice</a:t>
                      </a:r>
                      <a:endParaRPr sz="95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05"/>
                        </a:lnSpc>
                      </a:pPr>
                      <a:r>
                        <a:rPr sz="950" b="1" spc="-5" dirty="0">
                          <a:latin typeface="Arial"/>
                          <a:cs typeface="Arial"/>
                        </a:rPr>
                        <a:t>Servicii</a:t>
                      </a:r>
                      <a:r>
                        <a:rPr sz="950" b="1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dirty="0">
                          <a:latin typeface="Arial"/>
                          <a:cs typeface="Arial"/>
                        </a:rPr>
                        <a:t>publice(2)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05"/>
                        </a:lnSpc>
                      </a:pPr>
                      <a:r>
                        <a:rPr sz="950" b="1" dirty="0">
                          <a:latin typeface="Arial"/>
                          <a:cs typeface="Arial"/>
                        </a:rPr>
                        <a:t>Servicii</a:t>
                      </a:r>
                      <a:r>
                        <a:rPr sz="95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dirty="0">
                          <a:latin typeface="Arial"/>
                          <a:cs typeface="Arial"/>
                        </a:rPr>
                        <a:t>publice(3)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Bucuresti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10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Politie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10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Salubritate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Canalizare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3067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Brasov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Canalizare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10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Politie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10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Salubritate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Scornicesti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10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Politie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295400" y="4191000"/>
            <a:ext cx="7772400" cy="1300356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1400" b="1" spc="-5" dirty="0">
                <a:latin typeface="Times New Roman"/>
                <a:cs typeface="Times New Roman"/>
              </a:rPr>
              <a:t>Interogarile pentru </a:t>
            </a:r>
            <a:r>
              <a:rPr sz="1400" b="1" dirty="0">
                <a:latin typeface="Times New Roman"/>
                <a:cs typeface="Times New Roman"/>
              </a:rPr>
              <a:t>a selecta </a:t>
            </a:r>
            <a:r>
              <a:rPr sz="1400" b="1" spc="-5" dirty="0">
                <a:latin typeface="Times New Roman"/>
                <a:cs typeface="Times New Roman"/>
              </a:rPr>
              <a:t>inregistrari </a:t>
            </a:r>
            <a:r>
              <a:rPr sz="1400" b="1" dirty="0">
                <a:latin typeface="Times New Roman"/>
                <a:cs typeface="Times New Roman"/>
              </a:rPr>
              <a:t>pe baza </a:t>
            </a:r>
            <a:r>
              <a:rPr sz="1400" b="1" spc="-5" dirty="0">
                <a:latin typeface="Times New Roman"/>
                <a:cs typeface="Times New Roman"/>
              </a:rPr>
              <a:t>componentei campurilor repetitive sunt foarte</a:t>
            </a:r>
            <a:r>
              <a:rPr sz="1400" b="1" spc="7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dificile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 dirty="0">
              <a:latin typeface="Times New Roman"/>
              <a:cs typeface="Times New Roman"/>
            </a:endParaRPr>
          </a:p>
          <a:p>
            <a:pPr marL="12700" marR="12065">
              <a:lnSpc>
                <a:spcPct val="99600"/>
              </a:lnSpc>
              <a:spcBef>
                <a:spcPts val="844"/>
              </a:spcBef>
            </a:pPr>
            <a:r>
              <a:rPr sz="1400" spc="-5" dirty="0">
                <a:latin typeface="Times New Roman"/>
                <a:cs typeface="Times New Roman"/>
              </a:rPr>
              <a:t>De </a:t>
            </a:r>
            <a:r>
              <a:rPr sz="1400" dirty="0">
                <a:latin typeface="Times New Roman"/>
                <a:cs typeface="Times New Roman"/>
              </a:rPr>
              <a:t>exemplu, o </a:t>
            </a:r>
            <a:r>
              <a:rPr sz="1400" spc="-5" dirty="0">
                <a:latin typeface="Times New Roman"/>
                <a:cs typeface="Times New Roman"/>
              </a:rPr>
              <a:t>interogare pentru </a:t>
            </a:r>
            <a:r>
              <a:rPr sz="1400" dirty="0">
                <a:latin typeface="Times New Roman"/>
                <a:cs typeface="Times New Roman"/>
              </a:rPr>
              <a:t>a selecta acele orase </a:t>
            </a:r>
            <a:r>
              <a:rPr sz="1400" spc="-5" dirty="0">
                <a:latin typeface="Times New Roman"/>
                <a:cs typeface="Times New Roman"/>
              </a:rPr>
              <a:t>care ofera </a:t>
            </a:r>
            <a:r>
              <a:rPr sz="1400" dirty="0">
                <a:latin typeface="Times New Roman"/>
                <a:cs typeface="Times New Roman"/>
              </a:rPr>
              <a:t>acelasi tip de </a:t>
            </a:r>
            <a:r>
              <a:rPr sz="1400" spc="-5" dirty="0">
                <a:latin typeface="Times New Roman"/>
                <a:cs typeface="Times New Roman"/>
              </a:rPr>
              <a:t>Serviciu public, </a:t>
            </a:r>
            <a:r>
              <a:rPr sz="1400" dirty="0">
                <a:latin typeface="Times New Roman"/>
                <a:cs typeface="Times New Roman"/>
              </a:rPr>
              <a:t>sa  spunem </a:t>
            </a: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“Politie” </a:t>
            </a:r>
            <a:r>
              <a:rPr sz="1400" spc="-5" dirty="0">
                <a:latin typeface="Times New Roman"/>
                <a:cs typeface="Times New Roman"/>
              </a:rPr>
              <a:t>(acesta putand </a:t>
            </a:r>
            <a:r>
              <a:rPr sz="1400" dirty="0">
                <a:latin typeface="Times New Roman"/>
                <a:cs typeface="Times New Roman"/>
              </a:rPr>
              <a:t>sa </a:t>
            </a:r>
            <a:r>
              <a:rPr sz="1400" spc="-5" dirty="0">
                <a:latin typeface="Times New Roman"/>
                <a:cs typeface="Times New Roman"/>
              </a:rPr>
              <a:t>apara in oricare </a:t>
            </a:r>
            <a:r>
              <a:rPr sz="1400" dirty="0">
                <a:latin typeface="Times New Roman"/>
                <a:cs typeface="Times New Roman"/>
              </a:rPr>
              <a:t>din </a:t>
            </a:r>
            <a:r>
              <a:rPr sz="1400" spc="-5" dirty="0">
                <a:latin typeface="Times New Roman"/>
                <a:cs typeface="Times New Roman"/>
              </a:rPr>
              <a:t>coloanele </a:t>
            </a: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“Servicii publice”) </a:t>
            </a:r>
            <a:r>
              <a:rPr sz="1400" dirty="0">
                <a:latin typeface="Times New Roman"/>
                <a:cs typeface="Times New Roman"/>
              </a:rPr>
              <a:t>va </a:t>
            </a:r>
            <a:r>
              <a:rPr sz="1400" spc="-5" dirty="0">
                <a:latin typeface="Times New Roman"/>
                <a:cs typeface="Times New Roman"/>
              </a:rPr>
              <a:t>genera cautari  </a:t>
            </a:r>
            <a:r>
              <a:rPr sz="1400" spc="5" dirty="0">
                <a:latin typeface="Times New Roman"/>
                <a:cs typeface="Times New Roman"/>
              </a:rPr>
              <a:t>in </a:t>
            </a:r>
            <a:r>
              <a:rPr sz="1400" dirty="0">
                <a:latin typeface="Times New Roman"/>
                <a:cs typeface="Times New Roman"/>
              </a:rPr>
              <a:t>9 </a:t>
            </a:r>
            <a:r>
              <a:rPr sz="1400" spc="-5" dirty="0">
                <a:latin typeface="Times New Roman"/>
                <a:cs typeface="Times New Roman"/>
              </a:rPr>
              <a:t>perechi separate </a:t>
            </a:r>
            <a:r>
              <a:rPr sz="1400" dirty="0">
                <a:latin typeface="Times New Roman"/>
                <a:cs typeface="Times New Roman"/>
              </a:rPr>
              <a:t>de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coloane.</a:t>
            </a:r>
            <a:endParaRPr sz="1400" dirty="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218431" y="1980438"/>
          <a:ext cx="2029460" cy="646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1419860"/>
              </a:tblGrid>
              <a:tr h="161543">
                <a:tc>
                  <a:txBody>
                    <a:bodyPr/>
                    <a:lstStyle/>
                    <a:p>
                      <a:pPr marL="24765" algn="l">
                        <a:lnSpc>
                          <a:spcPts val="1105"/>
                        </a:lnSpc>
                      </a:pPr>
                      <a:r>
                        <a:rPr sz="95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Persoana</a:t>
                      </a:r>
                      <a:endParaRPr sz="950" b="1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130" algn="l">
                        <a:lnSpc>
                          <a:spcPts val="1105"/>
                        </a:lnSpc>
                      </a:pPr>
                      <a:r>
                        <a:rPr sz="95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Jocuri</a:t>
                      </a:r>
                      <a:r>
                        <a:rPr sz="950" b="1" spc="4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preferate</a:t>
                      </a:r>
                      <a:endParaRPr sz="950" b="1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 algn="l">
                        <a:lnSpc>
                          <a:spcPts val="1105"/>
                        </a:lnSpc>
                      </a:pPr>
                      <a:r>
                        <a:rPr sz="950" spc="-15" dirty="0">
                          <a:latin typeface="Arial"/>
                          <a:cs typeface="Arial"/>
                        </a:rPr>
                        <a:t>Ion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algn="l">
                        <a:lnSpc>
                          <a:spcPts val="1105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Doom2, </a:t>
                      </a:r>
                      <a:r>
                        <a:rPr sz="950" spc="-10" dirty="0">
                          <a:latin typeface="Arial"/>
                          <a:cs typeface="Arial"/>
                        </a:rPr>
                        <a:t>Zelda,</a:t>
                      </a:r>
                      <a:r>
                        <a:rPr sz="950" spc="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spc="25" dirty="0">
                          <a:latin typeface="Arial"/>
                          <a:cs typeface="Arial"/>
                        </a:rPr>
                        <a:t>Sims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 algn="l">
                        <a:lnSpc>
                          <a:spcPts val="1110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Maria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algn="l">
                        <a:lnSpc>
                          <a:spcPts val="1110"/>
                        </a:lnSpc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Zelda, </a:t>
                      </a:r>
                      <a:r>
                        <a:rPr sz="950" spc="25" dirty="0">
                          <a:latin typeface="Arial"/>
                          <a:cs typeface="Arial"/>
                        </a:rPr>
                        <a:t>Sims,</a:t>
                      </a:r>
                      <a:r>
                        <a:rPr sz="950" spc="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dirty="0">
                          <a:latin typeface="Arial"/>
                          <a:cs typeface="Arial"/>
                        </a:rPr>
                        <a:t>SuperMario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 algn="l">
                        <a:lnSpc>
                          <a:spcPts val="1110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Daniel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algn="l">
                        <a:lnSpc>
                          <a:spcPts val="1110"/>
                        </a:lnSpc>
                      </a:pPr>
                      <a:r>
                        <a:rPr sz="950" spc="40" dirty="0">
                          <a:latin typeface="Arial"/>
                          <a:cs typeface="Arial"/>
                        </a:rPr>
                        <a:t>WOW,</a:t>
                      </a:r>
                      <a:r>
                        <a:rPr sz="95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spc="-10" dirty="0">
                          <a:latin typeface="Arial"/>
                          <a:cs typeface="Arial"/>
                        </a:rPr>
                        <a:t>Zelda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3429000" y="2133600"/>
            <a:ext cx="457200" cy="381000"/>
          </a:xfrm>
          <a:custGeom>
            <a:avLst/>
            <a:gdLst/>
            <a:ahLst/>
            <a:cxnLst/>
            <a:rect l="l" t="t" r="r" b="b"/>
            <a:pathLst>
              <a:path w="457200" h="381000">
                <a:moveTo>
                  <a:pt x="342899" y="0"/>
                </a:moveTo>
                <a:lnTo>
                  <a:pt x="342899" y="94487"/>
                </a:lnTo>
                <a:lnTo>
                  <a:pt x="0" y="94487"/>
                </a:lnTo>
                <a:lnTo>
                  <a:pt x="0" y="284987"/>
                </a:lnTo>
                <a:lnTo>
                  <a:pt x="342899" y="284987"/>
                </a:lnTo>
                <a:lnTo>
                  <a:pt x="342899" y="380999"/>
                </a:lnTo>
                <a:lnTo>
                  <a:pt x="457199" y="190499"/>
                </a:lnTo>
                <a:lnTo>
                  <a:pt x="342899" y="0"/>
                </a:lnTo>
                <a:close/>
              </a:path>
            </a:pathLst>
          </a:custGeom>
          <a:solidFill>
            <a:srgbClr val="FFC000"/>
          </a:solidFill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3961638" y="1675638"/>
          <a:ext cx="1771650" cy="14576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2950"/>
                <a:gridCol w="1028700"/>
              </a:tblGrid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Persoana</a:t>
                      </a:r>
                      <a:endParaRPr sz="950" b="1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05"/>
                        </a:lnSpc>
                      </a:pPr>
                      <a:r>
                        <a:rPr sz="95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Jocuri</a:t>
                      </a:r>
                      <a:r>
                        <a:rPr sz="950" b="1" spc="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preferate</a:t>
                      </a:r>
                      <a:endParaRPr sz="950" b="1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15" dirty="0">
                          <a:latin typeface="Arial"/>
                          <a:cs typeface="Arial"/>
                        </a:rPr>
                        <a:t>Ion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10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Doom2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15" dirty="0">
                          <a:latin typeface="Arial"/>
                          <a:cs typeface="Arial"/>
                        </a:rPr>
                        <a:t>Ion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10"/>
                        </a:lnSpc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Zelda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15" dirty="0">
                          <a:latin typeface="Arial"/>
                          <a:cs typeface="Arial"/>
                        </a:rPr>
                        <a:t>Ion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10"/>
                        </a:lnSpc>
                      </a:pPr>
                      <a:r>
                        <a:rPr sz="950" spc="20" dirty="0">
                          <a:latin typeface="Arial"/>
                          <a:cs typeface="Arial"/>
                        </a:rPr>
                        <a:t>Sims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15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Maria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15"/>
                        </a:lnSpc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Zelda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Maria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10"/>
                        </a:lnSpc>
                      </a:pPr>
                      <a:r>
                        <a:rPr sz="950" spc="20" dirty="0">
                          <a:latin typeface="Arial"/>
                          <a:cs typeface="Arial"/>
                        </a:rPr>
                        <a:t>Sims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Maria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SuperMario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Daniel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05"/>
                        </a:lnSpc>
                      </a:pPr>
                      <a:r>
                        <a:rPr sz="950" spc="35" dirty="0">
                          <a:latin typeface="Arial"/>
                          <a:cs typeface="Arial"/>
                        </a:rPr>
                        <a:t>WOW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Daniel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10"/>
                        </a:lnSpc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Zelda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6553200" y="1675638"/>
          <a:ext cx="2380488" cy="14576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8838"/>
                <a:gridCol w="742950"/>
                <a:gridCol w="1028700"/>
              </a:tblGrid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ID</a:t>
                      </a:r>
                      <a:endParaRPr sz="950" b="1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Persoana</a:t>
                      </a:r>
                      <a:endParaRPr sz="950" b="1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05"/>
                        </a:lnSpc>
                      </a:pPr>
                      <a:r>
                        <a:rPr sz="95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Jocuri</a:t>
                      </a:r>
                      <a:r>
                        <a:rPr sz="950" b="1" spc="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preferate</a:t>
                      </a:r>
                      <a:endParaRPr sz="950" b="1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R="12700" algn="r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15" dirty="0">
                          <a:latin typeface="Arial"/>
                          <a:cs typeface="Arial"/>
                        </a:rPr>
                        <a:t>Ion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10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Doom2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R="12700" algn="r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15" dirty="0">
                          <a:latin typeface="Arial"/>
                          <a:cs typeface="Arial"/>
                        </a:rPr>
                        <a:t>Ion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10"/>
                        </a:lnSpc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Zelda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R="12700" algn="r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15" dirty="0">
                          <a:latin typeface="Arial"/>
                          <a:cs typeface="Arial"/>
                        </a:rPr>
                        <a:t>Ion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10"/>
                        </a:lnSpc>
                      </a:pPr>
                      <a:r>
                        <a:rPr sz="950" spc="20" dirty="0">
                          <a:latin typeface="Arial"/>
                          <a:cs typeface="Arial"/>
                        </a:rPr>
                        <a:t>Sims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R="12700" algn="r">
                        <a:lnSpc>
                          <a:spcPts val="1115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5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Maria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15"/>
                        </a:lnSpc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Zelda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R="12700" algn="r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Maria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10"/>
                        </a:lnSpc>
                      </a:pPr>
                      <a:r>
                        <a:rPr sz="950" spc="20" dirty="0">
                          <a:latin typeface="Arial"/>
                          <a:cs typeface="Arial"/>
                        </a:rPr>
                        <a:t>Sims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R="12700" algn="r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6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Maria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SuperMario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R="12700" algn="r">
                        <a:lnSpc>
                          <a:spcPts val="1105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Daniel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05"/>
                        </a:lnSpc>
                      </a:pPr>
                      <a:r>
                        <a:rPr sz="950" spc="35" dirty="0">
                          <a:latin typeface="Arial"/>
                          <a:cs typeface="Arial"/>
                        </a:rPr>
                        <a:t>WOW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R="12700" algn="r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8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Daniel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10"/>
                        </a:lnSpc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Zelda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" name="Right Arrow 12"/>
          <p:cNvSpPr/>
          <p:nvPr/>
        </p:nvSpPr>
        <p:spPr>
          <a:xfrm>
            <a:off x="5867400" y="21336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7"/>
          <p:cNvGraphicFramePr>
            <a:graphicFrameLocks noGrp="1"/>
          </p:cNvGraphicFramePr>
          <p:nvPr/>
        </p:nvGraphicFramePr>
        <p:xfrm>
          <a:off x="1295400" y="5638800"/>
          <a:ext cx="3048769" cy="646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3908"/>
                <a:gridCol w="2194861"/>
              </a:tblGrid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b="1" spc="-5" dirty="0">
                          <a:latin typeface="Arial"/>
                          <a:cs typeface="Arial"/>
                        </a:rPr>
                        <a:t>Oras</a:t>
                      </a:r>
                      <a:endParaRPr sz="95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b="1" spc="-5" dirty="0">
                          <a:latin typeface="Arial"/>
                          <a:cs typeface="Arial"/>
                        </a:rPr>
                        <a:t>Servicii</a:t>
                      </a:r>
                      <a:r>
                        <a:rPr sz="950" b="1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10" dirty="0">
                          <a:latin typeface="Arial"/>
                          <a:cs typeface="Arial"/>
                        </a:rPr>
                        <a:t>publice</a:t>
                      </a:r>
                      <a:endParaRPr sz="95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Bucuresti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b="1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Politie, </a:t>
                      </a:r>
                      <a:r>
                        <a:rPr sz="95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Salubritate,</a:t>
                      </a:r>
                      <a:r>
                        <a:rPr sz="950" b="1" spc="10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Canalizare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Brasov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b="1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Politie, </a:t>
                      </a:r>
                      <a:r>
                        <a:rPr sz="95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Canalizare,</a:t>
                      </a:r>
                      <a:r>
                        <a:rPr sz="950" b="1" spc="10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Salubritate</a:t>
                      </a:r>
                      <a:endParaRPr sz="950" b="1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Scornicesti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b="1" spc="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Politie</a:t>
                      </a:r>
                      <a:endParaRPr sz="950" b="1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523993" y="3505200"/>
          <a:ext cx="1771650" cy="1294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2950"/>
                <a:gridCol w="1028700"/>
              </a:tblGrid>
              <a:tr h="161543">
                <a:tc>
                  <a:txBody>
                    <a:bodyPr/>
                    <a:lstStyle/>
                    <a:p>
                      <a:pPr marL="24765" algn="ctr">
                        <a:lnSpc>
                          <a:spcPts val="1105"/>
                        </a:lnSpc>
                      </a:pPr>
                      <a:r>
                        <a:rPr sz="95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Oras</a:t>
                      </a:r>
                      <a:endParaRPr sz="95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05"/>
                        </a:lnSpc>
                      </a:pPr>
                      <a:r>
                        <a:rPr sz="95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Servicii</a:t>
                      </a:r>
                      <a:r>
                        <a:rPr sz="950" b="1" spc="3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publice</a:t>
                      </a:r>
                      <a:endParaRPr sz="95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 algn="ctr">
                        <a:lnSpc>
                          <a:spcPts val="1105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Bucuresti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05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Politie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 algn="ctr">
                        <a:lnSpc>
                          <a:spcPts val="1110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Brasov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10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Politie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 algn="ctr">
                        <a:lnSpc>
                          <a:spcPts val="1110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Scornicesti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10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Politie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 algn="ctr">
                        <a:lnSpc>
                          <a:spcPts val="1110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Bucuresti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10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Salubritate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 algn="ctr">
                        <a:lnSpc>
                          <a:spcPts val="1105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Brasov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05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Canalizare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 algn="ctr">
                        <a:lnSpc>
                          <a:spcPts val="1110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Bucuresti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Canalizare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 algn="ctr">
                        <a:lnSpc>
                          <a:spcPts val="1110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Brasov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10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Salubritate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193" y="457193"/>
            <a:ext cx="9144000" cy="876300"/>
          </a:xfrm>
          <a:prstGeom prst="rect">
            <a:avLst/>
          </a:prstGeom>
          <a:solidFill>
            <a:srgbClr val="3232CC"/>
          </a:solidFill>
        </p:spPr>
        <p:txBody>
          <a:bodyPr vert="horz" wrap="square" lIns="0" tIns="838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spc="-5" dirty="0"/>
              <a:t>Normalizarea bazei </a:t>
            </a:r>
            <a:r>
              <a:rPr spc="5" dirty="0"/>
              <a:t>de</a:t>
            </a:r>
            <a:r>
              <a:rPr spc="-50" dirty="0"/>
              <a:t> </a:t>
            </a:r>
            <a:r>
              <a:rPr spc="-5" dirty="0"/>
              <a:t>date</a:t>
            </a:r>
          </a:p>
        </p:txBody>
      </p:sp>
      <p:sp>
        <p:nvSpPr>
          <p:cNvPr id="4" name="object 4"/>
          <p:cNvSpPr/>
          <p:nvPr/>
        </p:nvSpPr>
        <p:spPr>
          <a:xfrm>
            <a:off x="1142993" y="1447793"/>
            <a:ext cx="8077200" cy="5715000"/>
          </a:xfrm>
          <a:custGeom>
            <a:avLst/>
            <a:gdLst/>
            <a:ahLst/>
            <a:cxnLst/>
            <a:rect l="l" t="t" r="r" b="b"/>
            <a:pathLst>
              <a:path w="8077200" h="5715000">
                <a:moveTo>
                  <a:pt x="0" y="0"/>
                </a:moveTo>
                <a:lnTo>
                  <a:pt x="0" y="5714999"/>
                </a:lnTo>
                <a:lnTo>
                  <a:pt x="8077199" y="5714999"/>
                </a:lnTo>
                <a:lnTo>
                  <a:pt x="8077199" y="0"/>
                </a:lnTo>
                <a:lnTo>
                  <a:pt x="0" y="0"/>
                </a:lnTo>
                <a:close/>
              </a:path>
            </a:pathLst>
          </a:custGeom>
          <a:ln w="9143">
            <a:solidFill>
              <a:srgbClr val="323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371600" y="1752600"/>
          <a:ext cx="6057263" cy="646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2950"/>
                <a:gridCol w="1771014"/>
                <a:gridCol w="1772285"/>
                <a:gridCol w="1771014"/>
              </a:tblGrid>
              <a:tr h="161543">
                <a:tc>
                  <a:txBody>
                    <a:bodyPr/>
                    <a:lstStyle/>
                    <a:p>
                      <a:pPr marL="24765" algn="ctr">
                        <a:lnSpc>
                          <a:spcPts val="1105"/>
                        </a:lnSpc>
                      </a:pPr>
                      <a:r>
                        <a:rPr sz="95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Oras</a:t>
                      </a:r>
                      <a:endParaRPr sz="950" b="1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05"/>
                        </a:lnSpc>
                      </a:pPr>
                      <a:r>
                        <a:rPr sz="95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Servicii</a:t>
                      </a:r>
                      <a:r>
                        <a:rPr sz="950" b="1" spc="3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publice</a:t>
                      </a:r>
                      <a:endParaRPr sz="950" b="1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ts val="1105"/>
                        </a:lnSpc>
                      </a:pPr>
                      <a:r>
                        <a:rPr sz="95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Servicii</a:t>
                      </a:r>
                      <a:r>
                        <a:rPr sz="950" b="1" spc="4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publice(2)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05"/>
                        </a:lnSpc>
                      </a:pPr>
                      <a:r>
                        <a:rPr sz="95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Servicii</a:t>
                      </a:r>
                      <a:r>
                        <a:rPr sz="950" b="1" spc="3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publice(3)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 algn="ctr">
                        <a:lnSpc>
                          <a:spcPts val="1105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Bucuresti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05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Politie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ts val="1105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Salubritate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05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Canalizare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 algn="ctr">
                        <a:lnSpc>
                          <a:spcPts val="1110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Brasov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Canalizare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ts val="1110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Politie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10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Salubritate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 algn="ctr">
                        <a:lnSpc>
                          <a:spcPts val="1110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Scornicesti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10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Politie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2209800" y="2667000"/>
            <a:ext cx="2133600" cy="1295400"/>
          </a:xfrm>
          <a:custGeom>
            <a:avLst/>
            <a:gdLst/>
            <a:ahLst/>
            <a:cxnLst/>
            <a:rect l="l" t="t" r="r" b="b"/>
            <a:pathLst>
              <a:path w="2133600" h="1295400">
                <a:moveTo>
                  <a:pt x="0" y="284987"/>
                </a:moveTo>
                <a:lnTo>
                  <a:pt x="132587" y="284987"/>
                </a:lnTo>
                <a:lnTo>
                  <a:pt x="132587" y="0"/>
                </a:lnTo>
                <a:lnTo>
                  <a:pt x="399287" y="0"/>
                </a:lnTo>
                <a:lnTo>
                  <a:pt x="399287" y="284987"/>
                </a:lnTo>
                <a:lnTo>
                  <a:pt x="533399" y="284987"/>
                </a:lnTo>
                <a:lnTo>
                  <a:pt x="266699" y="380999"/>
                </a:lnTo>
                <a:lnTo>
                  <a:pt x="0" y="284987"/>
                </a:lnTo>
                <a:close/>
              </a:path>
              <a:path w="2133600" h="1295400">
                <a:moveTo>
                  <a:pt x="2019299" y="914399"/>
                </a:moveTo>
                <a:lnTo>
                  <a:pt x="2019299" y="1008887"/>
                </a:lnTo>
                <a:lnTo>
                  <a:pt x="1676399" y="1008887"/>
                </a:lnTo>
                <a:lnTo>
                  <a:pt x="1676399" y="1199387"/>
                </a:lnTo>
                <a:lnTo>
                  <a:pt x="2019299" y="1199387"/>
                </a:lnTo>
                <a:lnTo>
                  <a:pt x="2019299" y="1295399"/>
                </a:lnTo>
                <a:lnTo>
                  <a:pt x="2133599" y="1104899"/>
                </a:lnTo>
                <a:lnTo>
                  <a:pt x="2019299" y="914399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51100" y="5056885"/>
            <a:ext cx="7617461" cy="7527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600"/>
              </a:lnSpc>
              <a:spcBef>
                <a:spcPts val="110"/>
              </a:spcBef>
            </a:pPr>
            <a:r>
              <a:rPr sz="1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Pentru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asigura unicitatea unei inregistrari,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se va </a:t>
            </a:r>
            <a:r>
              <a:rPr sz="1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utiliza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cheia </a:t>
            </a:r>
            <a:r>
              <a:rPr sz="1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primara.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In </a:t>
            </a:r>
            <a:r>
              <a:rPr sz="1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exemplul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de </a:t>
            </a:r>
            <a:r>
              <a:rPr sz="1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mai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sus, </a:t>
            </a:r>
            <a:r>
              <a:rPr sz="1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prin  introducerea unei coloane aditionale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de tip </a:t>
            </a:r>
            <a:r>
              <a:rPr sz="1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intreg, auto-incrementat,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se </a:t>
            </a:r>
            <a:r>
              <a:rPr sz="1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asigura unicitatea fiecarei  inregistrari.</a:t>
            </a:r>
            <a:endParaRPr sz="16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4</a:t>
            </a:fld>
            <a:endParaRPr dirty="0"/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953000" y="3505200"/>
          <a:ext cx="2381250" cy="1294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742950"/>
                <a:gridCol w="1028700"/>
              </a:tblGrid>
              <a:tr h="161543">
                <a:tc>
                  <a:txBody>
                    <a:bodyPr/>
                    <a:lstStyle/>
                    <a:p>
                      <a:pPr marL="24765" algn="ctr">
                        <a:lnSpc>
                          <a:spcPts val="1105"/>
                        </a:lnSpc>
                      </a:pPr>
                      <a:r>
                        <a:rPr sz="950" b="1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ID</a:t>
                      </a:r>
                      <a:endParaRPr sz="95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ts val="1105"/>
                        </a:lnSpc>
                      </a:pPr>
                      <a:r>
                        <a:rPr sz="95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Oras</a:t>
                      </a:r>
                      <a:endParaRPr sz="95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05"/>
                        </a:lnSpc>
                      </a:pPr>
                      <a:r>
                        <a:rPr sz="95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Servicii</a:t>
                      </a:r>
                      <a:r>
                        <a:rPr sz="950" b="1" spc="3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publice</a:t>
                      </a:r>
                      <a:endParaRPr sz="95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R="12700" algn="ctr">
                        <a:lnSpc>
                          <a:spcPts val="1105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ts val="1105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Bucuresti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05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Politie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R="12700" algn="ctr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ts val="1110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Brasov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10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Politie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R="12700" algn="ctr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ts val="1110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Scornicesti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10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Politie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R="12700" algn="ctr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ts val="1110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Bucuresti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10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Salubritate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R="12700" algn="ctr">
                        <a:lnSpc>
                          <a:spcPts val="1105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ts val="1105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Brasov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05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Canalizare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R="12700" algn="ctr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6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ts val="1110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Bucuresti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Canalizare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R="12700" algn="ctr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ts val="1110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Brasov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10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Salubritate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3" y="457193"/>
            <a:ext cx="9144000" cy="876300"/>
          </a:xfrm>
          <a:prstGeom prst="rect">
            <a:avLst/>
          </a:prstGeom>
          <a:solidFill>
            <a:srgbClr val="3232CC"/>
          </a:solidFill>
        </p:spPr>
        <p:txBody>
          <a:bodyPr vert="horz" wrap="square" lIns="0" tIns="838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spc="-5" dirty="0"/>
              <a:t>Normalizarea bazei </a:t>
            </a:r>
            <a:r>
              <a:rPr spc="5" dirty="0"/>
              <a:t>de</a:t>
            </a:r>
            <a:r>
              <a:rPr spc="-50" dirty="0"/>
              <a:t> </a:t>
            </a:r>
            <a:r>
              <a:rPr spc="-5" dirty="0"/>
              <a:t>date</a:t>
            </a:r>
          </a:p>
        </p:txBody>
      </p:sp>
      <p:sp>
        <p:nvSpPr>
          <p:cNvPr id="3" name="object 3"/>
          <p:cNvSpPr/>
          <p:nvPr/>
        </p:nvSpPr>
        <p:spPr>
          <a:xfrm>
            <a:off x="381000" y="1447793"/>
            <a:ext cx="8839193" cy="5715000"/>
          </a:xfrm>
          <a:custGeom>
            <a:avLst/>
            <a:gdLst/>
            <a:ahLst/>
            <a:cxnLst/>
            <a:rect l="l" t="t" r="r" b="b"/>
            <a:pathLst>
              <a:path w="8077200" h="5715000">
                <a:moveTo>
                  <a:pt x="0" y="0"/>
                </a:moveTo>
                <a:lnTo>
                  <a:pt x="0" y="5714999"/>
                </a:lnTo>
                <a:lnTo>
                  <a:pt x="8077199" y="5714999"/>
                </a:lnTo>
                <a:lnTo>
                  <a:pt x="8077199" y="0"/>
                </a:lnTo>
                <a:lnTo>
                  <a:pt x="0" y="0"/>
                </a:lnTo>
                <a:close/>
              </a:path>
            </a:pathLst>
          </a:custGeom>
          <a:ln w="9143">
            <a:solidFill>
              <a:srgbClr val="323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3400" y="1480819"/>
            <a:ext cx="8686800" cy="226921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 doua forma </a:t>
            </a: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normala </a:t>
            </a: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(2NF – </a:t>
            </a: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Second </a:t>
            </a: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Normal</a:t>
            </a:r>
            <a:r>
              <a:rPr sz="20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Form)</a:t>
            </a:r>
            <a:endParaRPr sz="2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R="5080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latin typeface="Times New Roman"/>
                <a:cs typeface="Times New Roman"/>
              </a:rPr>
              <a:t>A doua </a:t>
            </a:r>
            <a:r>
              <a:rPr sz="1400" b="1" spc="-10" dirty="0">
                <a:latin typeface="Times New Roman"/>
                <a:cs typeface="Times New Roman"/>
              </a:rPr>
              <a:t>forma </a:t>
            </a:r>
            <a:r>
              <a:rPr sz="1400" b="1" spc="-5" dirty="0">
                <a:latin typeface="Times New Roman"/>
                <a:cs typeface="Times New Roman"/>
              </a:rPr>
              <a:t>normala cere </a:t>
            </a:r>
            <a:r>
              <a:rPr sz="1400" b="1" dirty="0">
                <a:latin typeface="Times New Roman"/>
                <a:cs typeface="Times New Roman"/>
              </a:rPr>
              <a:t>ca toate </a:t>
            </a:r>
            <a:r>
              <a:rPr sz="1400" b="1" spc="-5" dirty="0">
                <a:latin typeface="Times New Roman"/>
                <a:cs typeface="Times New Roman"/>
              </a:rPr>
              <a:t>elementele unei </a:t>
            </a:r>
            <a:r>
              <a:rPr sz="1400" b="1" dirty="0">
                <a:latin typeface="Times New Roman"/>
                <a:cs typeface="Times New Roman"/>
              </a:rPr>
              <a:t>tabele sa </a:t>
            </a:r>
            <a:r>
              <a:rPr sz="1400" b="1" spc="-5" dirty="0">
                <a:latin typeface="Times New Roman"/>
                <a:cs typeface="Times New Roman"/>
              </a:rPr>
              <a:t>fie dependente functional </a:t>
            </a:r>
            <a:r>
              <a:rPr lang="en-US" sz="1400" b="1" dirty="0" smtClean="0">
                <a:latin typeface="Times New Roman"/>
                <a:cs typeface="Times New Roman"/>
              </a:rPr>
              <a:t>COMPLET de </a:t>
            </a:r>
            <a:r>
              <a:rPr lang="en-US" sz="1400" b="1" dirty="0" err="1" smtClean="0">
                <a:latin typeface="Times New Roman"/>
                <a:cs typeface="Times New Roman"/>
              </a:rPr>
              <a:t>cheia</a:t>
            </a:r>
            <a:r>
              <a:rPr sz="1400" b="1" spc="-5" dirty="0" smtClean="0">
                <a:latin typeface="Times New Roman"/>
                <a:cs typeface="Times New Roman"/>
              </a:rPr>
              <a:t>  </a:t>
            </a:r>
            <a:r>
              <a:rPr sz="1400" b="1" spc="-5" dirty="0" err="1" smtClean="0">
                <a:latin typeface="Times New Roman"/>
                <a:cs typeface="Times New Roman"/>
              </a:rPr>
              <a:t>primar</a:t>
            </a:r>
            <a:r>
              <a:rPr lang="ro-MO" sz="1400" b="1" spc="-5" dirty="0">
                <a:latin typeface="Times New Roman"/>
                <a:cs typeface="Times New Roman"/>
              </a:rPr>
              <a:t>ă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 dirty="0">
              <a:latin typeface="Times New Roman"/>
              <a:cs typeface="Times New Roman"/>
            </a:endParaRPr>
          </a:p>
          <a:p>
            <a:pPr marR="43815">
              <a:lnSpc>
                <a:spcPct val="100000"/>
              </a:lnSpc>
              <a:spcBef>
                <a:spcPts val="320"/>
              </a:spcBef>
            </a:pP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Daca 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unul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sau </a:t>
            </a:r>
            <a:r>
              <a:rPr sz="1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mai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multe elemente sunt 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dependente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functional </a:t>
            </a:r>
            <a:r>
              <a:rPr sz="1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numai 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de o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parte 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cheii primare, 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atunci ele 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trebuie 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sa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fie separate </a:t>
            </a:r>
            <a:r>
              <a:rPr sz="14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in 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tabele</a:t>
            </a:r>
            <a:r>
              <a:rPr sz="14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diferite.</a:t>
            </a:r>
            <a:endParaRPr sz="14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21285" indent="12700">
              <a:lnSpc>
                <a:spcPts val="1670"/>
              </a:lnSpc>
              <a:spcBef>
                <a:spcPts val="400"/>
              </a:spcBef>
            </a:pP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Daca </a:t>
            </a:r>
            <a:r>
              <a:rPr sz="1400" b="1" dirty="0">
                <a:solidFill>
                  <a:srgbClr val="0000FF"/>
                </a:solidFill>
                <a:latin typeface="Times New Roman"/>
                <a:cs typeface="Times New Roman"/>
              </a:rPr>
              <a:t>tabela </a:t>
            </a: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are </a:t>
            </a:r>
            <a:r>
              <a:rPr sz="1400" b="1" dirty="0">
                <a:solidFill>
                  <a:srgbClr val="0000FF"/>
                </a:solidFill>
                <a:latin typeface="Times New Roman"/>
                <a:cs typeface="Times New Roman"/>
              </a:rPr>
              <a:t>o cheie </a:t>
            </a: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primara formata din </a:t>
            </a:r>
            <a:r>
              <a:rPr sz="1400" b="1" spc="-10" dirty="0">
                <a:solidFill>
                  <a:srgbClr val="0000FF"/>
                </a:solidFill>
                <a:latin typeface="Times New Roman"/>
                <a:cs typeface="Times New Roman"/>
              </a:rPr>
              <a:t>numai </a:t>
            </a:r>
            <a:r>
              <a:rPr sz="1400" b="1" dirty="0">
                <a:solidFill>
                  <a:srgbClr val="0000FF"/>
                </a:solidFill>
                <a:latin typeface="Times New Roman"/>
                <a:cs typeface="Times New Roman"/>
              </a:rPr>
              <a:t>un </a:t>
            </a: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atribut, atunci </a:t>
            </a:r>
            <a:r>
              <a:rPr sz="1400" b="1" dirty="0">
                <a:solidFill>
                  <a:srgbClr val="0000FF"/>
                </a:solidFill>
                <a:latin typeface="Times New Roman"/>
                <a:cs typeface="Times New Roman"/>
              </a:rPr>
              <a:t>ea este </a:t>
            </a:r>
            <a:r>
              <a:rPr sz="1400" b="1" spc="-10" dirty="0">
                <a:solidFill>
                  <a:srgbClr val="0000FF"/>
                </a:solidFill>
                <a:latin typeface="Times New Roman"/>
                <a:cs typeface="Times New Roman"/>
              </a:rPr>
              <a:t>automat </a:t>
            </a: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in </a:t>
            </a:r>
            <a:r>
              <a:rPr sz="1400" b="1" dirty="0">
                <a:solidFill>
                  <a:srgbClr val="0000FF"/>
                </a:solidFill>
                <a:latin typeface="Times New Roman"/>
                <a:cs typeface="Times New Roman"/>
              </a:rPr>
              <a:t>2NF (a 2-a </a:t>
            </a:r>
            <a:r>
              <a:rPr sz="1400" b="1" spc="-10" dirty="0">
                <a:solidFill>
                  <a:srgbClr val="0000FF"/>
                </a:solidFill>
                <a:latin typeface="Times New Roman"/>
                <a:cs typeface="Times New Roman"/>
              </a:rPr>
              <a:t>forma  </a:t>
            </a: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normala).</a:t>
            </a:r>
            <a:endParaRPr sz="1400" b="1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Exemplu: fie </a:t>
            </a:r>
            <a:r>
              <a:rPr sz="1400" b="1" dirty="0">
                <a:solidFill>
                  <a:srgbClr val="0000FF"/>
                </a:solidFill>
                <a:latin typeface="Times New Roman"/>
                <a:cs typeface="Times New Roman"/>
              </a:rPr>
              <a:t>o </a:t>
            </a:r>
            <a:r>
              <a:rPr lang="ro-MO" sz="1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relatie</a:t>
            </a:r>
            <a:r>
              <a:rPr sz="1400" b="1" spc="-1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“Comanda”:</a:t>
            </a:r>
            <a:endParaRPr sz="1400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3400" y="4419600"/>
            <a:ext cx="8077200" cy="7905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300"/>
              </a:lnSpc>
              <a:spcBef>
                <a:spcPts val="95"/>
              </a:spcBef>
            </a:pPr>
            <a:r>
              <a:rPr sz="1400" b="1" dirty="0">
                <a:solidFill>
                  <a:srgbClr val="7030A0"/>
                </a:solidFill>
                <a:latin typeface="Times New Roman"/>
                <a:cs typeface="Times New Roman"/>
              </a:rPr>
              <a:t>Cheia </a:t>
            </a:r>
            <a:r>
              <a:rPr sz="1400" b="1" spc="-5" dirty="0">
                <a:solidFill>
                  <a:srgbClr val="7030A0"/>
                </a:solidFill>
                <a:latin typeface="Times New Roman"/>
                <a:cs typeface="Times New Roman"/>
              </a:rPr>
              <a:t>primara </a:t>
            </a:r>
            <a:r>
              <a:rPr sz="1400" dirty="0">
                <a:latin typeface="Times New Roman"/>
                <a:cs typeface="Times New Roman"/>
              </a:rPr>
              <a:t>este o cheie </a:t>
            </a:r>
            <a:r>
              <a:rPr sz="1400" spc="-5" dirty="0">
                <a:latin typeface="Times New Roman"/>
                <a:cs typeface="Times New Roman"/>
              </a:rPr>
              <a:t>compusa, formata </a:t>
            </a:r>
            <a:r>
              <a:rPr sz="1400" dirty="0">
                <a:latin typeface="Times New Roman"/>
                <a:cs typeface="Times New Roman"/>
              </a:rPr>
              <a:t>din </a:t>
            </a:r>
            <a:r>
              <a:rPr sz="1400" b="1" spc="-5" dirty="0">
                <a:latin typeface="Times New Roman"/>
                <a:cs typeface="Times New Roman"/>
              </a:rPr>
              <a:t>ComandaID </a:t>
            </a:r>
            <a:r>
              <a:rPr sz="1400" dirty="0">
                <a:latin typeface="Times New Roman"/>
                <a:cs typeface="Times New Roman"/>
              </a:rPr>
              <a:t>si </a:t>
            </a:r>
            <a:r>
              <a:rPr sz="1400" b="1" spc="-5" dirty="0">
                <a:latin typeface="Times New Roman"/>
                <a:cs typeface="Times New Roman"/>
              </a:rPr>
              <a:t>ReperID</a:t>
            </a:r>
            <a:r>
              <a:rPr sz="1400" spc="-5" dirty="0">
                <a:latin typeface="Times New Roman"/>
                <a:cs typeface="Times New Roman"/>
              </a:rPr>
              <a:t>.  </a:t>
            </a:r>
            <a:r>
              <a:rPr sz="1400" b="1" spc="-5" dirty="0">
                <a:solidFill>
                  <a:srgbClr val="00B0F0"/>
                </a:solidFill>
                <a:latin typeface="Times New Roman"/>
                <a:cs typeface="Times New Roman"/>
              </a:rPr>
              <a:t>ReperNume</a:t>
            </a:r>
            <a:r>
              <a:rPr sz="1400" spc="-5" dirty="0">
                <a:latin typeface="Times New Roman"/>
                <a:cs typeface="Times New Roman"/>
              </a:rPr>
              <a:t> depinde numai </a:t>
            </a:r>
            <a:r>
              <a:rPr sz="1400" dirty="0">
                <a:latin typeface="Times New Roman"/>
                <a:cs typeface="Times New Roman"/>
              </a:rPr>
              <a:t>de </a:t>
            </a:r>
            <a:r>
              <a:rPr sz="1400" b="1" spc="-5" dirty="0">
                <a:solidFill>
                  <a:srgbClr val="00B0F0"/>
                </a:solidFill>
                <a:latin typeface="Times New Roman"/>
                <a:cs typeface="Times New Roman"/>
              </a:rPr>
              <a:t>ReperID</a:t>
            </a:r>
            <a:r>
              <a:rPr sz="1400" spc="-5" dirty="0">
                <a:latin typeface="Times New Roman"/>
                <a:cs typeface="Times New Roman"/>
              </a:rPr>
              <a:t>, nu </a:t>
            </a:r>
            <a:r>
              <a:rPr sz="1400" dirty="0">
                <a:latin typeface="Times New Roman"/>
                <a:cs typeface="Times New Roman"/>
              </a:rPr>
              <a:t>si de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ComandaID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400" b="1" spc="-5" dirty="0">
                <a:latin typeface="Times New Roman"/>
                <a:cs typeface="Times New Roman"/>
              </a:rPr>
              <a:t>Pentru </a:t>
            </a:r>
            <a:r>
              <a:rPr sz="1400" b="1" dirty="0">
                <a:latin typeface="Times New Roman"/>
                <a:cs typeface="Times New Roman"/>
              </a:rPr>
              <a:t>a </a:t>
            </a:r>
            <a:r>
              <a:rPr sz="1400" b="1" spc="-10" dirty="0">
                <a:latin typeface="Times New Roman"/>
                <a:cs typeface="Times New Roman"/>
              </a:rPr>
              <a:t>fi </a:t>
            </a:r>
            <a:r>
              <a:rPr sz="1400" b="1" spc="-5" dirty="0">
                <a:latin typeface="Times New Roman"/>
                <a:cs typeface="Times New Roman"/>
              </a:rPr>
              <a:t>in 2NF</a:t>
            </a:r>
            <a:r>
              <a:rPr sz="1400" spc="-5" dirty="0">
                <a:latin typeface="Times New Roman"/>
                <a:cs typeface="Times New Roman"/>
              </a:rPr>
              <a:t>, tabelul trebuie </a:t>
            </a:r>
            <a:r>
              <a:rPr sz="1400" spc="-5" dirty="0" err="1">
                <a:latin typeface="Times New Roman"/>
                <a:cs typeface="Times New Roman"/>
              </a:rPr>
              <a:t>modificat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lang="ro-MO" sz="1400" b="1" spc="-5" dirty="0" smtClean="0">
                <a:solidFill>
                  <a:srgbClr val="00B0F0"/>
                </a:solidFill>
                <a:latin typeface="Times New Roman"/>
                <a:cs typeface="Times New Roman"/>
              </a:rPr>
              <a:t>PRIN OPERATIA DE PROIECTIE </a:t>
            </a:r>
            <a:r>
              <a:rPr sz="1400" spc="-5" dirty="0" smtClean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felul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urmator:</a:t>
            </a:r>
            <a:endParaRPr sz="1400" dirty="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276600" y="3505200"/>
          <a:ext cx="3411855" cy="810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0260"/>
                <a:gridCol w="1076325"/>
                <a:gridCol w="915035"/>
                <a:gridCol w="610235"/>
              </a:tblGrid>
              <a:tr h="162305">
                <a:tc>
                  <a:txBody>
                    <a:bodyPr/>
                    <a:lstStyle/>
                    <a:p>
                      <a:pPr marL="24765" algn="ctr">
                        <a:lnSpc>
                          <a:spcPts val="1105"/>
                        </a:lnSpc>
                      </a:pPr>
                      <a:r>
                        <a:rPr sz="950" b="1" spc="-5" dirty="0" err="1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Comanda</a:t>
                      </a:r>
                      <a:r>
                        <a:rPr lang="ro-MO" sz="95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ID</a:t>
                      </a:r>
                      <a:endParaRPr sz="95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05"/>
                        </a:lnSpc>
                      </a:pPr>
                      <a:r>
                        <a:rPr sz="950" b="1" spc="-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ReperID</a:t>
                      </a:r>
                      <a:endParaRPr sz="95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05"/>
                        </a:lnSpc>
                      </a:pPr>
                      <a:r>
                        <a:rPr sz="95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ReperNume</a:t>
                      </a:r>
                      <a:endParaRPr sz="95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05"/>
                        </a:lnSpc>
                      </a:pPr>
                      <a:r>
                        <a:rPr sz="950" b="1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Cantitate</a:t>
                      </a:r>
                      <a:endParaRPr sz="95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 algn="ctr">
                        <a:lnSpc>
                          <a:spcPts val="1110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C1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10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Memorie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 algn="ctr">
                        <a:lnSpc>
                          <a:spcPts val="1110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C2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10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Memorie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 algn="ctr">
                        <a:lnSpc>
                          <a:spcPts val="1105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C1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1105"/>
                        </a:lnSpc>
                      </a:pPr>
                      <a:r>
                        <a:rPr sz="950" spc="-3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5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05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Mouse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ts val="1105"/>
                        </a:lnSpc>
                      </a:pPr>
                      <a:r>
                        <a:rPr sz="950" spc="-1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5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 algn="ctr">
                        <a:lnSpc>
                          <a:spcPts val="1110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C4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1110"/>
                        </a:lnSpc>
                      </a:pPr>
                      <a:r>
                        <a:rPr sz="950" spc="-3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50" dirty="0"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Tastatura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ts val="1110"/>
                        </a:lnSpc>
                      </a:pPr>
                      <a:r>
                        <a:rPr sz="950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5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7" name="object 7"/>
          <p:cNvGrpSpPr/>
          <p:nvPr/>
        </p:nvGrpSpPr>
        <p:grpSpPr>
          <a:xfrm>
            <a:off x="4186427" y="6167627"/>
            <a:ext cx="2367280" cy="500380"/>
            <a:chOff x="4186427" y="6167627"/>
            <a:chExt cx="2367280" cy="500380"/>
          </a:xfrm>
        </p:grpSpPr>
        <p:sp>
          <p:nvSpPr>
            <p:cNvPr id="8" name="object 8"/>
            <p:cNvSpPr/>
            <p:nvPr/>
          </p:nvSpPr>
          <p:spPr>
            <a:xfrm>
              <a:off x="4190999" y="6324599"/>
              <a:ext cx="2268220" cy="292735"/>
            </a:xfrm>
            <a:custGeom>
              <a:avLst/>
              <a:gdLst/>
              <a:ahLst/>
              <a:cxnLst/>
              <a:rect l="l" t="t" r="r" b="b"/>
              <a:pathLst>
                <a:path w="2268220" h="292734">
                  <a:moveTo>
                    <a:pt x="0" y="0"/>
                  </a:moveTo>
                  <a:lnTo>
                    <a:pt x="2267711" y="292607"/>
                  </a:lnTo>
                </a:path>
              </a:pathLst>
            </a:custGeom>
            <a:ln w="12700">
              <a:solidFill>
                <a:srgbClr val="0000FF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448043" y="6568439"/>
              <a:ext cx="105410" cy="99060"/>
            </a:xfrm>
            <a:custGeom>
              <a:avLst/>
              <a:gdLst/>
              <a:ahLst/>
              <a:cxnLst/>
              <a:rect l="l" t="t" r="r" b="b"/>
              <a:pathLst>
                <a:path w="105409" h="99059">
                  <a:moveTo>
                    <a:pt x="105155" y="60959"/>
                  </a:moveTo>
                  <a:lnTo>
                    <a:pt x="12191" y="0"/>
                  </a:lnTo>
                  <a:lnTo>
                    <a:pt x="0" y="99059"/>
                  </a:lnTo>
                  <a:lnTo>
                    <a:pt x="105155" y="60959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FF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952999" y="6172199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342899" y="0"/>
                  </a:moveTo>
                  <a:lnTo>
                    <a:pt x="342899" y="114299"/>
                  </a:lnTo>
                  <a:lnTo>
                    <a:pt x="0" y="114299"/>
                  </a:lnTo>
                  <a:lnTo>
                    <a:pt x="0" y="342899"/>
                  </a:lnTo>
                  <a:lnTo>
                    <a:pt x="342899" y="342899"/>
                  </a:lnTo>
                  <a:lnTo>
                    <a:pt x="342899" y="457199"/>
                  </a:lnTo>
                  <a:lnTo>
                    <a:pt x="457199" y="228599"/>
                  </a:lnTo>
                  <a:lnTo>
                    <a:pt x="342899" y="0"/>
                  </a:lnTo>
                  <a:close/>
                </a:path>
              </a:pathLst>
            </a:custGeom>
            <a:solidFill>
              <a:srgbClr val="FFC000"/>
            </a:solidFill>
            <a:ln w="12700">
              <a:solidFill>
                <a:srgbClr val="0000FF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5477633" y="5485638"/>
          <a:ext cx="2801620" cy="810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0260"/>
                <a:gridCol w="1076325"/>
                <a:gridCol w="915035"/>
              </a:tblGrid>
              <a:tr h="151637">
                <a:tc>
                  <a:txBody>
                    <a:bodyPr/>
                    <a:lstStyle/>
                    <a:p>
                      <a:pPr marL="24765" algn="ctr">
                        <a:lnSpc>
                          <a:spcPts val="1095"/>
                        </a:lnSpc>
                      </a:pPr>
                      <a:r>
                        <a:rPr sz="950" b="1" spc="-5" dirty="0" err="1" smtClean="0">
                          <a:latin typeface="Arial"/>
                          <a:cs typeface="Arial"/>
                        </a:rPr>
                        <a:t>Comanda</a:t>
                      </a:r>
                      <a:r>
                        <a:rPr lang="ro-MO" sz="950" b="1" spc="-5" dirty="0" smtClean="0">
                          <a:latin typeface="Arial"/>
                          <a:cs typeface="Arial"/>
                        </a:rPr>
                        <a:t>ID</a:t>
                      </a:r>
                      <a:endParaRPr sz="95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095"/>
                        </a:lnSpc>
                      </a:pPr>
                      <a:r>
                        <a:rPr sz="950" b="1" spc="-1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ReperID</a:t>
                      </a:r>
                      <a:endParaRPr sz="950" b="1" dirty="0">
                        <a:solidFill>
                          <a:srgbClr val="0000FF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095"/>
                        </a:lnSpc>
                      </a:pPr>
                      <a:r>
                        <a:rPr sz="950" b="1" spc="10" dirty="0">
                          <a:latin typeface="Arial"/>
                          <a:cs typeface="Arial"/>
                        </a:rPr>
                        <a:t>Cantitate</a:t>
                      </a:r>
                      <a:endParaRPr sz="95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56971">
                <a:tc>
                  <a:txBody>
                    <a:bodyPr/>
                    <a:lstStyle/>
                    <a:p>
                      <a:pPr marL="24765" algn="ctr">
                        <a:lnSpc>
                          <a:spcPts val="1080"/>
                        </a:lnSpc>
                        <a:spcBef>
                          <a:spcPts val="55"/>
                        </a:spcBef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C1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28575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0000"/>
                      </a:solidFill>
                      <a:prstDash val="solid"/>
                    </a:lnT>
                    <a:lnB w="5397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1080"/>
                        </a:lnSpc>
                        <a:spcBef>
                          <a:spcPts val="55"/>
                        </a:spcBef>
                      </a:pPr>
                      <a:r>
                        <a:rPr sz="950" dirty="0"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FF0000"/>
                      </a:solidFill>
                      <a:prstDash val="solid"/>
                    </a:lnR>
                    <a:lnT w="38100">
                      <a:solidFill>
                        <a:srgbClr val="FF0000"/>
                      </a:solidFill>
                      <a:prstDash val="solid"/>
                    </a:lnT>
                    <a:lnB w="5397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ts val="1080"/>
                        </a:lnSpc>
                        <a:spcBef>
                          <a:spcPts val="55"/>
                        </a:spcBef>
                      </a:pPr>
                      <a:r>
                        <a:rPr sz="950" dirty="0"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381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545"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C2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950" dirty="0"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950" dirty="0"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 algn="ctr">
                        <a:lnSpc>
                          <a:spcPts val="1105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C1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1105"/>
                        </a:lnSpc>
                      </a:pPr>
                      <a:r>
                        <a:rPr sz="950" spc="-3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5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ts val="1105"/>
                        </a:lnSpc>
                      </a:pPr>
                      <a:r>
                        <a:rPr sz="950" spc="-1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50" dirty="0"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 algn="ctr">
                        <a:lnSpc>
                          <a:spcPts val="1110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C4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1110"/>
                        </a:lnSpc>
                      </a:pPr>
                      <a:r>
                        <a:rPr sz="950" spc="-3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5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ts val="1110"/>
                        </a:lnSpc>
                      </a:pPr>
                      <a:r>
                        <a:rPr sz="950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5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5</a:t>
            </a:fld>
            <a:endParaRPr dirty="0"/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6552438" y="6400800"/>
          <a:ext cx="1771650" cy="6461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2950"/>
                <a:gridCol w="1028700"/>
              </a:tblGrid>
              <a:tr h="160781">
                <a:tc>
                  <a:txBody>
                    <a:bodyPr/>
                    <a:lstStyle/>
                    <a:p>
                      <a:pPr marL="24765" algn="ctr">
                        <a:lnSpc>
                          <a:spcPts val="1105"/>
                        </a:lnSpc>
                      </a:pPr>
                      <a:r>
                        <a:rPr sz="950" b="1" spc="-1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ReperID</a:t>
                      </a:r>
                      <a:endParaRPr sz="950" b="1" dirty="0">
                        <a:solidFill>
                          <a:srgbClr val="0000FF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05"/>
                        </a:lnSpc>
                      </a:pPr>
                      <a:r>
                        <a:rPr sz="950" b="1" spc="-5" dirty="0">
                          <a:latin typeface="Arial"/>
                          <a:cs typeface="Arial"/>
                        </a:rPr>
                        <a:t>ReperNume</a:t>
                      </a:r>
                      <a:endParaRPr sz="95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R="13335" algn="ctr">
                        <a:lnSpc>
                          <a:spcPts val="1105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05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Memorie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R="13335" algn="ctr">
                        <a:lnSpc>
                          <a:spcPts val="1110"/>
                        </a:lnSpc>
                      </a:pPr>
                      <a:r>
                        <a:rPr sz="950" spc="-3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5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10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Mouse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R="13335" algn="ctr">
                        <a:lnSpc>
                          <a:spcPts val="1110"/>
                        </a:lnSpc>
                      </a:pPr>
                      <a:r>
                        <a:rPr sz="950" spc="-3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50" dirty="0"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Tastatura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1370831" y="5942838"/>
          <a:ext cx="3411855" cy="810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0260"/>
                <a:gridCol w="1076325"/>
                <a:gridCol w="915035"/>
                <a:gridCol w="610235"/>
              </a:tblGrid>
              <a:tr h="162305">
                <a:tc>
                  <a:txBody>
                    <a:bodyPr/>
                    <a:lstStyle/>
                    <a:p>
                      <a:pPr marL="24765" algn="ctr">
                        <a:lnSpc>
                          <a:spcPts val="1105"/>
                        </a:lnSpc>
                      </a:pPr>
                      <a:r>
                        <a:rPr sz="950" b="1" spc="-5" dirty="0" err="1" smtClean="0">
                          <a:latin typeface="Arial"/>
                          <a:cs typeface="Arial"/>
                        </a:rPr>
                        <a:t>Comanda</a:t>
                      </a:r>
                      <a:r>
                        <a:rPr lang="ro-MO" sz="950" b="1" spc="-5" dirty="0" smtClean="0">
                          <a:latin typeface="Arial"/>
                          <a:cs typeface="Arial"/>
                        </a:rPr>
                        <a:t>ID</a:t>
                      </a:r>
                      <a:endParaRPr sz="95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05"/>
                        </a:lnSpc>
                      </a:pPr>
                      <a:r>
                        <a:rPr sz="950" b="1" spc="-15" dirty="0">
                          <a:latin typeface="Arial"/>
                          <a:cs typeface="Arial"/>
                        </a:rPr>
                        <a:t>ReperID</a:t>
                      </a:r>
                      <a:endParaRPr sz="95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05"/>
                        </a:lnSpc>
                      </a:pPr>
                      <a:r>
                        <a:rPr sz="950" b="1" spc="-5" dirty="0">
                          <a:latin typeface="Arial"/>
                          <a:cs typeface="Arial"/>
                        </a:rPr>
                        <a:t>ReperNume</a:t>
                      </a:r>
                      <a:endParaRPr sz="95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05"/>
                        </a:lnSpc>
                      </a:pPr>
                      <a:r>
                        <a:rPr sz="950" b="1" spc="10" dirty="0">
                          <a:latin typeface="Arial"/>
                          <a:cs typeface="Arial"/>
                        </a:rPr>
                        <a:t>Cantitate</a:t>
                      </a:r>
                      <a:endParaRPr sz="95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 algn="ctr">
                        <a:lnSpc>
                          <a:spcPts val="1110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C1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10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Memorie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 algn="ctr">
                        <a:lnSpc>
                          <a:spcPts val="1110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C2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0" marB="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10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Memorie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 algn="ctr">
                        <a:lnSpc>
                          <a:spcPts val="1105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C1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1105"/>
                        </a:lnSpc>
                      </a:pPr>
                      <a:r>
                        <a:rPr sz="950" spc="-3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50" dirty="0"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05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Mouse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ts val="1105"/>
                        </a:lnSpc>
                      </a:pPr>
                      <a:r>
                        <a:rPr sz="950" spc="-1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5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 algn="ctr">
                        <a:lnSpc>
                          <a:spcPts val="1110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C4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1110"/>
                        </a:lnSpc>
                      </a:pPr>
                      <a:r>
                        <a:rPr sz="950" spc="-3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50" dirty="0"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Tastatura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ts val="1110"/>
                        </a:lnSpc>
                      </a:pPr>
                      <a:r>
                        <a:rPr sz="950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5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3" y="457193"/>
            <a:ext cx="9144000" cy="876300"/>
          </a:xfrm>
          <a:prstGeom prst="rect">
            <a:avLst/>
          </a:prstGeom>
          <a:solidFill>
            <a:srgbClr val="3232CC"/>
          </a:solidFill>
        </p:spPr>
        <p:txBody>
          <a:bodyPr vert="horz" wrap="square" lIns="0" tIns="838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spc="-5" dirty="0"/>
              <a:t>Normalizarea bazei </a:t>
            </a:r>
            <a:r>
              <a:rPr spc="5" dirty="0"/>
              <a:t>de</a:t>
            </a:r>
            <a:r>
              <a:rPr spc="-50" dirty="0"/>
              <a:t> </a:t>
            </a:r>
            <a:r>
              <a:rPr spc="-5" dirty="0"/>
              <a:t>date</a:t>
            </a:r>
          </a:p>
        </p:txBody>
      </p:sp>
      <p:sp>
        <p:nvSpPr>
          <p:cNvPr id="3" name="object 3"/>
          <p:cNvSpPr/>
          <p:nvPr/>
        </p:nvSpPr>
        <p:spPr>
          <a:xfrm>
            <a:off x="533400" y="1447793"/>
            <a:ext cx="8686793" cy="5715000"/>
          </a:xfrm>
          <a:custGeom>
            <a:avLst/>
            <a:gdLst/>
            <a:ahLst/>
            <a:cxnLst/>
            <a:rect l="l" t="t" r="r" b="b"/>
            <a:pathLst>
              <a:path w="8077200" h="5715000">
                <a:moveTo>
                  <a:pt x="0" y="0"/>
                </a:moveTo>
                <a:lnTo>
                  <a:pt x="0" y="5714999"/>
                </a:lnTo>
                <a:lnTo>
                  <a:pt x="8077199" y="5714999"/>
                </a:lnTo>
                <a:lnTo>
                  <a:pt x="8077199" y="0"/>
                </a:lnTo>
                <a:lnTo>
                  <a:pt x="0" y="0"/>
                </a:lnTo>
                <a:close/>
              </a:path>
            </a:pathLst>
          </a:custGeom>
          <a:ln w="9143">
            <a:solidFill>
              <a:srgbClr val="323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09600" y="1480819"/>
            <a:ext cx="8296000" cy="226664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 treia forma normala (3NF –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Third </a:t>
            </a:r>
            <a:r>
              <a:rPr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Normal</a:t>
            </a:r>
            <a:r>
              <a:rPr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Form)</a:t>
            </a:r>
            <a:endParaRPr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Toate </a:t>
            </a:r>
            <a:r>
              <a:rPr sz="1400" spc="-5" dirty="0">
                <a:latin typeface="Times New Roman"/>
                <a:cs typeface="Times New Roman"/>
              </a:rPr>
              <a:t>atributele non-chei ale unei relatii depind </a:t>
            </a:r>
            <a:r>
              <a:rPr sz="1400" spc="-10" dirty="0">
                <a:latin typeface="Times New Roman"/>
                <a:cs typeface="Times New Roman"/>
              </a:rPr>
              <a:t>numai </a:t>
            </a:r>
            <a:r>
              <a:rPr sz="1400" dirty="0">
                <a:latin typeface="Times New Roman"/>
                <a:cs typeface="Times New Roman"/>
              </a:rPr>
              <a:t>de chei </a:t>
            </a:r>
            <a:r>
              <a:rPr sz="1400" spc="-5" dirty="0">
                <a:latin typeface="Times New Roman"/>
                <a:cs typeface="Times New Roman"/>
              </a:rPr>
              <a:t>candidate ale </a:t>
            </a:r>
            <a:r>
              <a:rPr sz="1400" dirty="0">
                <a:latin typeface="Times New Roman"/>
                <a:cs typeface="Times New Roman"/>
              </a:rPr>
              <a:t>acelei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relatii.</a:t>
            </a:r>
            <a:endParaRPr sz="1400" dirty="0">
              <a:latin typeface="Times New Roman"/>
              <a:cs typeface="Times New Roman"/>
            </a:endParaRPr>
          </a:p>
          <a:p>
            <a:pPr marR="5080" indent="12700">
              <a:lnSpc>
                <a:spcPct val="99600"/>
              </a:lnSpc>
              <a:spcBef>
                <a:spcPts val="340"/>
              </a:spcBef>
            </a:pPr>
            <a:r>
              <a:rPr sz="1400" dirty="0">
                <a:latin typeface="Times New Roman"/>
                <a:cs typeface="Times New Roman"/>
              </a:rPr>
              <a:t>Bill </a:t>
            </a:r>
            <a:r>
              <a:rPr sz="1400" spc="-5" dirty="0">
                <a:latin typeface="Times New Roman"/>
                <a:cs typeface="Times New Roman"/>
              </a:rPr>
              <a:t>Kent: the relation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based on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key, </a:t>
            </a:r>
            <a:r>
              <a:rPr sz="1400" dirty="0">
                <a:latin typeface="Times New Roman"/>
                <a:cs typeface="Times New Roman"/>
              </a:rPr>
              <a:t>the whole key and </a:t>
            </a:r>
            <a:r>
              <a:rPr sz="1400" spc="-5" dirty="0">
                <a:latin typeface="Times New Roman"/>
                <a:cs typeface="Times New Roman"/>
              </a:rPr>
              <a:t>nothing but the key", </a:t>
            </a:r>
            <a:r>
              <a:rPr sz="1400" spc="5" dirty="0">
                <a:latin typeface="Times New Roman"/>
                <a:cs typeface="Times New Roman"/>
              </a:rPr>
              <a:t>la </a:t>
            </a:r>
            <a:r>
              <a:rPr sz="1400" spc="-5" dirty="0">
                <a:latin typeface="Times New Roman"/>
                <a:cs typeface="Times New Roman"/>
              </a:rPr>
              <a:t>care unii adauga: "so  help </a:t>
            </a:r>
            <a:r>
              <a:rPr sz="1400" spc="-15" dirty="0">
                <a:latin typeface="Times New Roman"/>
                <a:cs typeface="Times New Roman"/>
              </a:rPr>
              <a:t>me </a:t>
            </a:r>
            <a:r>
              <a:rPr sz="1400" dirty="0">
                <a:latin typeface="Times New Roman"/>
                <a:cs typeface="Times New Roman"/>
              </a:rPr>
              <a:t>Codd“ (“relatia </a:t>
            </a:r>
            <a:r>
              <a:rPr sz="1400" spc="-5" dirty="0">
                <a:latin typeface="Times New Roman"/>
                <a:cs typeface="Times New Roman"/>
              </a:rPr>
              <a:t>depinde </a:t>
            </a:r>
            <a:r>
              <a:rPr sz="1400" dirty="0">
                <a:latin typeface="Times New Roman"/>
                <a:cs typeface="Times New Roman"/>
              </a:rPr>
              <a:t>de </a:t>
            </a:r>
            <a:r>
              <a:rPr sz="1400" spc="-5" dirty="0">
                <a:latin typeface="Times New Roman"/>
                <a:cs typeface="Times New Roman"/>
              </a:rPr>
              <a:t>cheie, </a:t>
            </a:r>
            <a:r>
              <a:rPr sz="1400" dirty="0">
                <a:latin typeface="Times New Roman"/>
                <a:cs typeface="Times New Roman"/>
              </a:rPr>
              <a:t>de </a:t>
            </a:r>
            <a:r>
              <a:rPr sz="1400" spc="-5" dirty="0">
                <a:latin typeface="Times New Roman"/>
                <a:cs typeface="Times New Roman"/>
              </a:rPr>
              <a:t>intreaga </a:t>
            </a:r>
            <a:r>
              <a:rPr sz="1400" dirty="0">
                <a:latin typeface="Times New Roman"/>
                <a:cs typeface="Times New Roman"/>
              </a:rPr>
              <a:t>cheie </a:t>
            </a:r>
            <a:r>
              <a:rPr sz="1400" spc="-5" dirty="0">
                <a:latin typeface="Times New Roman"/>
                <a:cs typeface="Times New Roman"/>
              </a:rPr>
              <a:t>si de nimic </a:t>
            </a:r>
            <a:r>
              <a:rPr sz="1400" dirty="0">
                <a:latin typeface="Times New Roman"/>
                <a:cs typeface="Times New Roman"/>
              </a:rPr>
              <a:t>altceva </a:t>
            </a:r>
            <a:r>
              <a:rPr sz="1400" spc="-5" dirty="0">
                <a:latin typeface="Times New Roman"/>
                <a:cs typeface="Times New Roman"/>
              </a:rPr>
              <a:t>decat </a:t>
            </a:r>
            <a:r>
              <a:rPr sz="1400" dirty="0">
                <a:latin typeface="Times New Roman"/>
                <a:cs typeface="Times New Roman"/>
              </a:rPr>
              <a:t>de </a:t>
            </a:r>
            <a:r>
              <a:rPr sz="1400" spc="-5" dirty="0">
                <a:latin typeface="Times New Roman"/>
                <a:cs typeface="Times New Roman"/>
              </a:rPr>
              <a:t>cheie”, </a:t>
            </a:r>
            <a:r>
              <a:rPr sz="1400" spc="5" dirty="0">
                <a:latin typeface="Times New Roman"/>
                <a:cs typeface="Times New Roman"/>
              </a:rPr>
              <a:t>la </a:t>
            </a:r>
            <a:r>
              <a:rPr sz="1400" spc="-5" dirty="0">
                <a:latin typeface="Times New Roman"/>
                <a:cs typeface="Times New Roman"/>
              </a:rPr>
              <a:t>care  unii adauga “asa </a:t>
            </a:r>
            <a:r>
              <a:rPr sz="1400" dirty="0">
                <a:latin typeface="Times New Roman"/>
                <a:cs typeface="Times New Roman"/>
              </a:rPr>
              <a:t>sa ne ajute Codd”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90" dirty="0">
                <a:latin typeface="Arial"/>
                <a:cs typeface="Arial"/>
              </a:rPr>
              <a:t>☺</a:t>
            </a:r>
            <a:r>
              <a:rPr sz="1400" spc="-90" dirty="0">
                <a:latin typeface="Times New Roman"/>
                <a:cs typeface="Times New Roman"/>
              </a:rPr>
              <a:t>).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Toate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atributele non-cheie sunt (trebuie 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sa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fie) mutual</a:t>
            </a:r>
            <a:r>
              <a:rPr sz="1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independente.</a:t>
            </a:r>
            <a:endParaRPr sz="14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5" dirty="0" err="1" smtClean="0">
                <a:latin typeface="Times New Roman"/>
                <a:cs typeface="Times New Roman"/>
              </a:rPr>
              <a:t>Exemplu</a:t>
            </a:r>
            <a:r>
              <a:rPr sz="1400" spc="-5" dirty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400" dirty="0">
                <a:latin typeface="Times New Roman"/>
                <a:cs typeface="Times New Roman"/>
              </a:rPr>
              <a:t>Tabela </a:t>
            </a:r>
            <a:r>
              <a:rPr sz="1400" b="1" spc="-5" dirty="0">
                <a:latin typeface="Times New Roman"/>
                <a:cs typeface="Times New Roman"/>
              </a:rPr>
              <a:t>Piese </a:t>
            </a:r>
            <a:r>
              <a:rPr sz="1400" b="1" dirty="0">
                <a:latin typeface="Times New Roman"/>
                <a:cs typeface="Times New Roman"/>
              </a:rPr>
              <a:t>de </a:t>
            </a:r>
            <a:r>
              <a:rPr sz="1400" b="1" spc="-5" dirty="0">
                <a:latin typeface="Times New Roman"/>
                <a:cs typeface="Times New Roman"/>
              </a:rPr>
              <a:t>schimb, </a:t>
            </a:r>
            <a:r>
              <a:rPr sz="1400" spc="5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care </a:t>
            </a:r>
            <a:r>
              <a:rPr sz="1400" dirty="0">
                <a:latin typeface="Times New Roman"/>
                <a:cs typeface="Times New Roman"/>
              </a:rPr>
              <a:t>cheia </a:t>
            </a:r>
            <a:r>
              <a:rPr sz="1400" spc="-5" dirty="0">
                <a:latin typeface="Times New Roman"/>
                <a:cs typeface="Times New Roman"/>
              </a:rPr>
              <a:t>primara </a:t>
            </a:r>
            <a:r>
              <a:rPr sz="1400" dirty="0">
                <a:latin typeface="Times New Roman"/>
                <a:cs typeface="Times New Roman"/>
              </a:rPr>
              <a:t>(si cheie </a:t>
            </a:r>
            <a:r>
              <a:rPr sz="1400" spc="-5" dirty="0">
                <a:latin typeface="Times New Roman"/>
                <a:cs typeface="Times New Roman"/>
              </a:rPr>
              <a:t>unica) </a:t>
            </a:r>
            <a:r>
              <a:rPr sz="1400" dirty="0">
                <a:latin typeface="Times New Roman"/>
                <a:cs typeface="Times New Roman"/>
              </a:rPr>
              <a:t>este </a:t>
            </a: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Piese </a:t>
            </a:r>
            <a:r>
              <a:rPr sz="1400" b="1" dirty="0">
                <a:solidFill>
                  <a:srgbClr val="0000FF"/>
                </a:solidFill>
                <a:latin typeface="Times New Roman"/>
                <a:cs typeface="Times New Roman"/>
              </a:rPr>
              <a:t>de</a:t>
            </a:r>
            <a:r>
              <a:rPr sz="1400" b="1" spc="-4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schimb</a:t>
            </a:r>
            <a:endParaRPr sz="1400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6</a:t>
            </a:fld>
            <a:endParaRPr dirty="0"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981200" y="3886200"/>
          <a:ext cx="3333114" cy="646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800"/>
                <a:gridCol w="1094739"/>
                <a:gridCol w="1171575"/>
              </a:tblGrid>
              <a:tr h="161543">
                <a:tc>
                  <a:txBody>
                    <a:bodyPr/>
                    <a:lstStyle/>
                    <a:p>
                      <a:pPr marR="43815" algn="r">
                        <a:lnSpc>
                          <a:spcPts val="1130"/>
                        </a:lnSpc>
                      </a:pPr>
                      <a:r>
                        <a:rPr sz="950" b="1" spc="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Piese </a:t>
                      </a:r>
                      <a:r>
                        <a:rPr sz="950" b="1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950" b="1" spc="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schimb</a:t>
                      </a:r>
                      <a:endParaRPr sz="95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30"/>
                        </a:lnSpc>
                      </a:pPr>
                      <a:r>
                        <a:rPr sz="950" b="1" spc="15" dirty="0">
                          <a:latin typeface="Arial"/>
                          <a:cs typeface="Arial"/>
                        </a:rPr>
                        <a:t>ProducatorNume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30"/>
                        </a:lnSpc>
                      </a:pPr>
                      <a:r>
                        <a:rPr sz="950" b="1" spc="5" dirty="0">
                          <a:latin typeface="Arial"/>
                          <a:cs typeface="Arial"/>
                        </a:rPr>
                        <a:t>ProducatorAdresa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R="12700" algn="ctr">
                        <a:lnSpc>
                          <a:spcPts val="1105"/>
                        </a:lnSpc>
                      </a:pPr>
                      <a:r>
                        <a:rPr sz="950" spc="-3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50" spc="-15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950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ts val="1105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Dacia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ts val="1105"/>
                        </a:lnSpc>
                      </a:pPr>
                      <a:r>
                        <a:rPr sz="950" spc="20" dirty="0">
                          <a:latin typeface="Arial"/>
                          <a:cs typeface="Arial"/>
                        </a:rPr>
                        <a:t>Pitesti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R="12700" algn="ctr">
                        <a:lnSpc>
                          <a:spcPts val="1110"/>
                        </a:lnSpc>
                      </a:pPr>
                      <a:r>
                        <a:rPr sz="950" spc="-3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50" spc="-15" dirty="0">
                          <a:latin typeface="Arial"/>
                          <a:cs typeface="Arial"/>
                        </a:rPr>
                        <a:t>42</a:t>
                      </a:r>
                      <a:r>
                        <a:rPr sz="950" dirty="0">
                          <a:latin typeface="Arial"/>
                          <a:cs typeface="Arial"/>
                        </a:rPr>
                        <a:t>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ts val="1110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Daewo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ts val="1110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Mangalia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R="12700" algn="ctr">
                        <a:lnSpc>
                          <a:spcPts val="1110"/>
                        </a:lnSpc>
                      </a:pPr>
                      <a:r>
                        <a:rPr sz="950" spc="-3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50" spc="-15" dirty="0">
                          <a:latin typeface="Arial"/>
                          <a:cs typeface="Arial"/>
                        </a:rPr>
                        <a:t>62</a:t>
                      </a:r>
                      <a:r>
                        <a:rPr sz="950" dirty="0"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ts val="1110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Dacia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ts val="1110"/>
                        </a:lnSpc>
                      </a:pPr>
                      <a:r>
                        <a:rPr sz="950" spc="20" dirty="0">
                          <a:latin typeface="Arial"/>
                          <a:cs typeface="Arial"/>
                        </a:rPr>
                        <a:t>Pitesti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828800" y="5867400"/>
          <a:ext cx="2161539" cy="646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800"/>
                <a:gridCol w="1094739"/>
              </a:tblGrid>
              <a:tr h="161543">
                <a:tc>
                  <a:txBody>
                    <a:bodyPr/>
                    <a:lstStyle/>
                    <a:p>
                      <a:pPr marR="43815" algn="r">
                        <a:lnSpc>
                          <a:spcPts val="1130"/>
                        </a:lnSpc>
                      </a:pPr>
                      <a:r>
                        <a:rPr sz="950" b="1" spc="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Piese </a:t>
                      </a:r>
                      <a:r>
                        <a:rPr sz="950" b="1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950" b="1" spc="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schimb</a:t>
                      </a:r>
                      <a:endParaRPr sz="95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30"/>
                        </a:lnSpc>
                      </a:pPr>
                      <a:r>
                        <a:rPr sz="950" b="1" spc="1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ProducatorNum</a:t>
                      </a:r>
                      <a:r>
                        <a:rPr sz="950" b="1" spc="15" dirty="0">
                          <a:latin typeface="Arial"/>
                          <a:cs typeface="Arial"/>
                        </a:rPr>
                        <a:t>e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R="12700" algn="ctr">
                        <a:lnSpc>
                          <a:spcPts val="1105"/>
                        </a:lnSpc>
                      </a:pPr>
                      <a:r>
                        <a:rPr sz="950" spc="-3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50" spc="-15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950" dirty="0">
                          <a:latin typeface="Arial"/>
                          <a:cs typeface="Arial"/>
                        </a:rPr>
                        <a:t>6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ts val="1105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Dacia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R="12700" algn="ctr">
                        <a:lnSpc>
                          <a:spcPts val="1110"/>
                        </a:lnSpc>
                      </a:pPr>
                      <a:r>
                        <a:rPr sz="950" spc="-3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50" spc="-15" dirty="0">
                          <a:latin typeface="Arial"/>
                          <a:cs typeface="Arial"/>
                        </a:rPr>
                        <a:t>42</a:t>
                      </a:r>
                      <a:r>
                        <a:rPr sz="950" dirty="0">
                          <a:latin typeface="Arial"/>
                          <a:cs typeface="Arial"/>
                        </a:rPr>
                        <a:t>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ts val="1110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Daewo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R="12700" algn="ctr">
                        <a:lnSpc>
                          <a:spcPts val="1110"/>
                        </a:lnSpc>
                      </a:pPr>
                      <a:r>
                        <a:rPr sz="950" spc="-3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50" spc="-15" dirty="0">
                          <a:latin typeface="Arial"/>
                          <a:cs typeface="Arial"/>
                        </a:rPr>
                        <a:t>62</a:t>
                      </a:r>
                      <a:r>
                        <a:rPr sz="950" dirty="0"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ts val="1110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Dacia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295400" y="4772406"/>
            <a:ext cx="6248400" cy="87075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1400" spc="-5" dirty="0">
                <a:latin typeface="Times New Roman"/>
                <a:cs typeface="Times New Roman"/>
              </a:rPr>
              <a:t>trebuie reorganizata astfel pentru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10" dirty="0">
                <a:latin typeface="Times New Roman"/>
                <a:cs typeface="Times New Roman"/>
              </a:rPr>
              <a:t>fi </a:t>
            </a:r>
            <a:r>
              <a:rPr sz="1400" spc="-5" dirty="0">
                <a:latin typeface="Times New Roman"/>
                <a:cs typeface="Times New Roman"/>
              </a:rPr>
              <a:t>in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3-a </a:t>
            </a:r>
            <a:r>
              <a:rPr sz="1400" spc="-10" dirty="0">
                <a:latin typeface="Times New Roman"/>
                <a:cs typeface="Times New Roman"/>
              </a:rPr>
              <a:t>forma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 err="1">
                <a:latin typeface="Times New Roman"/>
                <a:cs typeface="Times New Roman"/>
              </a:rPr>
              <a:t>normala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endParaRPr lang="ro-MO" sz="1400" spc="-5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615950">
              <a:lnSpc>
                <a:spcPct val="100000"/>
              </a:lnSpc>
              <a:spcBef>
                <a:spcPts val="459"/>
              </a:spcBef>
              <a:tabLst>
                <a:tab pos="4044950" algn="l"/>
              </a:tabLst>
            </a:pPr>
            <a:r>
              <a:rPr sz="1600" b="1" spc="-5" dirty="0">
                <a:latin typeface="Times New Roman"/>
                <a:cs typeface="Times New Roman"/>
              </a:rPr>
              <a:t>Piese</a:t>
            </a:r>
            <a:r>
              <a:rPr sz="1600" b="1" spc="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de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schimb</a:t>
            </a:r>
            <a:r>
              <a:rPr sz="1600" spc="-5" dirty="0">
                <a:latin typeface="Times New Roman"/>
                <a:cs typeface="Times New Roman"/>
              </a:rPr>
              <a:t>	</a:t>
            </a:r>
            <a:r>
              <a:rPr sz="1600" b="1" spc="-5" dirty="0">
                <a:latin typeface="Times New Roman"/>
                <a:cs typeface="Times New Roman"/>
              </a:rPr>
              <a:t>Producator</a:t>
            </a:r>
            <a:endParaRPr sz="1600" b="1" dirty="0">
              <a:latin typeface="Times New Roman"/>
              <a:cs typeface="Times New Roman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953000" y="5943600"/>
          <a:ext cx="2570352" cy="4853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1605"/>
                <a:gridCol w="1328747"/>
              </a:tblGrid>
              <a:tr h="162305">
                <a:tc>
                  <a:txBody>
                    <a:bodyPr/>
                    <a:lstStyle/>
                    <a:p>
                      <a:pPr marL="24765" algn="ctr">
                        <a:lnSpc>
                          <a:spcPts val="1130"/>
                        </a:lnSpc>
                      </a:pPr>
                      <a:r>
                        <a:rPr lang="en-US" sz="950" b="1" spc="15" dirty="0" err="1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ProducatorNum</a:t>
                      </a:r>
                      <a:r>
                        <a:rPr lang="ro-MO" sz="950" b="1" spc="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950" dirty="0">
                        <a:solidFill>
                          <a:srgbClr val="0000FF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ts val="1130"/>
                        </a:lnSpc>
                      </a:pPr>
                      <a:r>
                        <a:rPr lang="en-US" sz="950" b="1" spc="15" dirty="0" err="1" smtClean="0">
                          <a:latin typeface="Arial"/>
                          <a:cs typeface="Arial"/>
                        </a:rPr>
                        <a:t>ProducatorNum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 algn="ctr">
                        <a:lnSpc>
                          <a:spcPts val="1110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Dacia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ts val="1110"/>
                        </a:lnSpc>
                      </a:pPr>
                      <a:r>
                        <a:rPr sz="950" spc="20" dirty="0">
                          <a:latin typeface="Arial"/>
                          <a:cs typeface="Arial"/>
                        </a:rPr>
                        <a:t>Pitesti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 algn="ctr">
                        <a:lnSpc>
                          <a:spcPts val="1110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Daewo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ts val="1110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Mangalia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Down Arrow 9"/>
          <p:cNvSpPr/>
          <p:nvPr/>
        </p:nvSpPr>
        <p:spPr>
          <a:xfrm>
            <a:off x="3352800" y="4648200"/>
            <a:ext cx="152400" cy="2286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2485039">
            <a:off x="2971800" y="5105400"/>
            <a:ext cx="228600" cy="3048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19174379">
            <a:off x="4034634" y="5142901"/>
            <a:ext cx="228600" cy="3048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3" y="457193"/>
            <a:ext cx="9144000" cy="876300"/>
          </a:xfrm>
          <a:prstGeom prst="rect">
            <a:avLst/>
          </a:prstGeom>
          <a:solidFill>
            <a:srgbClr val="3232CC"/>
          </a:solidFill>
        </p:spPr>
        <p:txBody>
          <a:bodyPr vert="horz" wrap="square" lIns="0" tIns="838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spc="-5" dirty="0"/>
              <a:t>Normalizarea bazei </a:t>
            </a:r>
            <a:r>
              <a:rPr spc="5" dirty="0"/>
              <a:t>de</a:t>
            </a:r>
            <a:r>
              <a:rPr spc="-50" dirty="0"/>
              <a:t> </a:t>
            </a:r>
            <a:r>
              <a:rPr spc="-5" dirty="0"/>
              <a:t>date</a:t>
            </a:r>
          </a:p>
        </p:txBody>
      </p:sp>
      <p:sp>
        <p:nvSpPr>
          <p:cNvPr id="3" name="object 3"/>
          <p:cNvSpPr/>
          <p:nvPr/>
        </p:nvSpPr>
        <p:spPr>
          <a:xfrm>
            <a:off x="1142993" y="1447793"/>
            <a:ext cx="8077200" cy="5715000"/>
          </a:xfrm>
          <a:custGeom>
            <a:avLst/>
            <a:gdLst/>
            <a:ahLst/>
            <a:cxnLst/>
            <a:rect l="l" t="t" r="r" b="b"/>
            <a:pathLst>
              <a:path w="8077200" h="5715000">
                <a:moveTo>
                  <a:pt x="0" y="0"/>
                </a:moveTo>
                <a:lnTo>
                  <a:pt x="0" y="5714999"/>
                </a:lnTo>
                <a:lnTo>
                  <a:pt x="8077199" y="5714999"/>
                </a:lnTo>
                <a:lnTo>
                  <a:pt x="8077199" y="0"/>
                </a:lnTo>
                <a:lnTo>
                  <a:pt x="0" y="0"/>
                </a:lnTo>
                <a:close/>
              </a:path>
            </a:pathLst>
          </a:custGeom>
          <a:ln w="9143">
            <a:solidFill>
              <a:srgbClr val="323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1203001" y="1480819"/>
            <a:ext cx="7652396" cy="199221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465">
              <a:lnSpc>
                <a:spcPct val="100000"/>
              </a:lnSpc>
              <a:spcBef>
                <a:spcPts val="95"/>
              </a:spcBef>
            </a:pPr>
            <a:r>
              <a:rPr sz="1800" spc="-5" dirty="0">
                <a:solidFill>
                  <a:srgbClr val="FF0000"/>
                </a:solidFill>
              </a:rPr>
              <a:t>Forma normala Boyce-Codd (BCNF – Boyce-Codd Normal</a:t>
            </a:r>
            <a:r>
              <a:rPr sz="1800" spc="35" dirty="0">
                <a:solidFill>
                  <a:srgbClr val="FF0000"/>
                </a:solidFill>
              </a:rPr>
              <a:t> </a:t>
            </a:r>
            <a:r>
              <a:rPr sz="1800" spc="-5" dirty="0">
                <a:solidFill>
                  <a:srgbClr val="FF0000"/>
                </a:solidFill>
              </a:rPr>
              <a:t>Form)</a:t>
            </a:r>
          </a:p>
          <a:p>
            <a:pPr marL="24765">
              <a:lnSpc>
                <a:spcPct val="100000"/>
              </a:lnSpc>
            </a:pPr>
            <a:endParaRPr sz="2300" dirty="0"/>
          </a:p>
          <a:p>
            <a:pPr marL="37465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Boyce-Codd </a:t>
            </a:r>
            <a:r>
              <a:rPr sz="1400" dirty="0">
                <a:latin typeface="Times New Roman"/>
                <a:cs typeface="Times New Roman"/>
              </a:rPr>
              <a:t>e o </a:t>
            </a:r>
            <a:r>
              <a:rPr sz="1400" spc="-5" dirty="0">
                <a:latin typeface="Times New Roman"/>
                <a:cs typeface="Times New Roman"/>
              </a:rPr>
              <a:t>versiune putin </a:t>
            </a:r>
            <a:r>
              <a:rPr sz="1400" spc="-10" dirty="0">
                <a:latin typeface="Times New Roman"/>
                <a:cs typeface="Times New Roman"/>
              </a:rPr>
              <a:t>mai </a:t>
            </a:r>
            <a:r>
              <a:rPr sz="1400" dirty="0">
                <a:latin typeface="Times New Roman"/>
                <a:cs typeface="Times New Roman"/>
              </a:rPr>
              <a:t>restrictiva de </a:t>
            </a:r>
            <a:r>
              <a:rPr sz="1400" spc="-10" dirty="0">
                <a:latin typeface="Times New Roman"/>
                <a:cs typeface="Times New Roman"/>
              </a:rPr>
              <a:t>forma </a:t>
            </a:r>
            <a:r>
              <a:rPr sz="1400" spc="-5" dirty="0">
                <a:latin typeface="Times New Roman"/>
                <a:cs typeface="Times New Roman"/>
              </a:rPr>
              <a:t>normala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3.</a:t>
            </a:r>
          </a:p>
          <a:p>
            <a:pPr marR="5080">
              <a:lnSpc>
                <a:spcPts val="1670"/>
              </a:lnSpc>
              <a:spcBef>
                <a:spcPts val="400"/>
              </a:spcBef>
              <a:tabLst>
                <a:tab pos="92075" algn="l"/>
              </a:tabLst>
            </a:pPr>
            <a:r>
              <a:rPr sz="1400" i="1" dirty="0">
                <a:solidFill>
                  <a:srgbClr val="0000FF"/>
                </a:solidFill>
                <a:latin typeface="Times New Roman"/>
                <a:cs typeface="Times New Roman"/>
              </a:rPr>
              <a:t>In </a:t>
            </a:r>
            <a:r>
              <a:rPr sz="1400" i="1" spc="-5" dirty="0">
                <a:solidFill>
                  <a:srgbClr val="0000FF"/>
                </a:solidFill>
                <a:latin typeface="Times New Roman"/>
                <a:cs typeface="Times New Roman"/>
              </a:rPr>
              <a:t>cazul unei </a:t>
            </a:r>
            <a:r>
              <a:rPr sz="1400" i="1" spc="-10" dirty="0">
                <a:solidFill>
                  <a:srgbClr val="0000FF"/>
                </a:solidFill>
                <a:latin typeface="Times New Roman"/>
                <a:cs typeface="Times New Roman"/>
              </a:rPr>
              <a:t>forme </a:t>
            </a:r>
            <a:r>
              <a:rPr sz="1400" i="1" spc="-5" dirty="0">
                <a:solidFill>
                  <a:srgbClr val="0000FF"/>
                </a:solidFill>
                <a:latin typeface="Times New Roman"/>
                <a:cs typeface="Times New Roman"/>
              </a:rPr>
              <a:t>normale </a:t>
            </a:r>
            <a:r>
              <a:rPr sz="1400" i="1" dirty="0">
                <a:solidFill>
                  <a:srgbClr val="0000FF"/>
                </a:solidFill>
                <a:latin typeface="Times New Roman"/>
                <a:cs typeface="Times New Roman"/>
              </a:rPr>
              <a:t>3, toate </a:t>
            </a:r>
            <a:r>
              <a:rPr sz="1400" i="1" spc="-5" dirty="0">
                <a:solidFill>
                  <a:srgbClr val="0000FF"/>
                </a:solidFill>
                <a:latin typeface="Times New Roman"/>
                <a:cs typeface="Times New Roman"/>
              </a:rPr>
              <a:t>atributele depinde </a:t>
            </a:r>
            <a:r>
              <a:rPr sz="1400" i="1" dirty="0">
                <a:solidFill>
                  <a:srgbClr val="0000FF"/>
                </a:solidFill>
                <a:latin typeface="Times New Roman"/>
                <a:cs typeface="Times New Roman"/>
              </a:rPr>
              <a:t>de o </a:t>
            </a:r>
            <a:r>
              <a:rPr sz="1400" i="1" spc="-5" dirty="0">
                <a:solidFill>
                  <a:srgbClr val="0000FF"/>
                </a:solidFill>
                <a:latin typeface="Times New Roman"/>
                <a:cs typeface="Times New Roman"/>
              </a:rPr>
              <a:t>cheie, </a:t>
            </a:r>
            <a:r>
              <a:rPr sz="1400" i="1" dirty="0">
                <a:solidFill>
                  <a:srgbClr val="0000FF"/>
                </a:solidFill>
                <a:latin typeface="Times New Roman"/>
                <a:cs typeface="Times New Roman"/>
              </a:rPr>
              <a:t>o cheie </a:t>
            </a:r>
            <a:r>
              <a:rPr sz="1400" i="1" spc="5" dirty="0">
                <a:solidFill>
                  <a:srgbClr val="0000FF"/>
                </a:solidFill>
                <a:latin typeface="Times New Roman"/>
                <a:cs typeface="Times New Roman"/>
              </a:rPr>
              <a:t>in </a:t>
            </a:r>
            <a:r>
              <a:rPr sz="1400" i="1" spc="-5" dirty="0">
                <a:solidFill>
                  <a:srgbClr val="0000FF"/>
                </a:solidFill>
                <a:latin typeface="Times New Roman"/>
                <a:cs typeface="Times New Roman"/>
              </a:rPr>
              <a:t>intregime </a:t>
            </a:r>
            <a:r>
              <a:rPr sz="1400" i="1" dirty="0">
                <a:solidFill>
                  <a:srgbClr val="0000FF"/>
                </a:solidFill>
                <a:latin typeface="Times New Roman"/>
                <a:cs typeface="Times New Roman"/>
              </a:rPr>
              <a:t>si </a:t>
            </a:r>
            <a:r>
              <a:rPr sz="1400" i="1" spc="-10" dirty="0">
                <a:solidFill>
                  <a:srgbClr val="0000FF"/>
                </a:solidFill>
                <a:latin typeface="Times New Roman"/>
                <a:cs typeface="Times New Roman"/>
              </a:rPr>
              <a:t>numai </a:t>
            </a:r>
            <a:r>
              <a:rPr sz="1400" i="1" dirty="0">
                <a:solidFill>
                  <a:srgbClr val="0000FF"/>
                </a:solidFill>
                <a:latin typeface="Times New Roman"/>
                <a:cs typeface="Times New Roman"/>
              </a:rPr>
              <a:t>de o cheie  (asa sa ne </a:t>
            </a:r>
            <a:r>
              <a:rPr sz="1400" i="1" spc="-5" dirty="0">
                <a:solidFill>
                  <a:srgbClr val="0000FF"/>
                </a:solidFill>
                <a:latin typeface="Times New Roman"/>
                <a:cs typeface="Times New Roman"/>
              </a:rPr>
              <a:t>ajute Codd</a:t>
            </a:r>
            <a:r>
              <a:rPr sz="1400" i="1" spc="-3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400" i="1" spc="-90" dirty="0">
                <a:solidFill>
                  <a:srgbClr val="0000FF"/>
                </a:solidFill>
                <a:latin typeface="Arial"/>
                <a:cs typeface="Arial"/>
              </a:rPr>
              <a:t>☺</a:t>
            </a:r>
            <a:r>
              <a:rPr sz="1400" i="1" spc="-90" dirty="0">
                <a:solidFill>
                  <a:srgbClr val="0000FF"/>
                </a:solidFill>
                <a:latin typeface="Times New Roman"/>
                <a:cs typeface="Times New Roman"/>
              </a:rPr>
              <a:t>).</a:t>
            </a:r>
            <a:endParaRPr sz="1400" i="1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R="27305" indent="36513">
              <a:lnSpc>
                <a:spcPct val="99600"/>
              </a:lnSpc>
            </a:pPr>
            <a:r>
              <a:rPr sz="1400" spc="-5" dirty="0" err="1" smtClean="0">
                <a:latin typeface="Times New Roman"/>
                <a:cs typeface="Times New Roman"/>
              </a:rPr>
              <a:t>Tabelul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 </a:t>
            </a:r>
            <a:r>
              <a:rPr sz="1400" spc="-10" dirty="0">
                <a:latin typeface="Times New Roman"/>
                <a:cs typeface="Times New Roman"/>
              </a:rPr>
              <a:t>mai </a:t>
            </a:r>
            <a:r>
              <a:rPr sz="1400" spc="-5" dirty="0">
                <a:latin typeface="Times New Roman"/>
                <a:cs typeface="Times New Roman"/>
              </a:rPr>
              <a:t>jos </a:t>
            </a:r>
            <a:r>
              <a:rPr sz="1400" dirty="0">
                <a:latin typeface="Times New Roman"/>
                <a:cs typeface="Times New Roman"/>
              </a:rPr>
              <a:t>este </a:t>
            </a:r>
            <a:r>
              <a:rPr sz="1400" spc="-5" dirty="0">
                <a:latin typeface="Times New Roman"/>
                <a:cs typeface="Times New Roman"/>
              </a:rPr>
              <a:t>in </a:t>
            </a:r>
            <a:r>
              <a:rPr sz="1400" dirty="0">
                <a:latin typeface="Times New Roman"/>
                <a:cs typeface="Times New Roman"/>
              </a:rPr>
              <a:t>3NF </a:t>
            </a:r>
            <a:r>
              <a:rPr sz="1400" spc="-5" dirty="0">
                <a:latin typeface="Times New Roman"/>
                <a:cs typeface="Times New Roman"/>
              </a:rPr>
              <a:t>pentru </a:t>
            </a:r>
            <a:r>
              <a:rPr sz="1400" dirty="0">
                <a:latin typeface="Times New Roman"/>
                <a:cs typeface="Times New Roman"/>
              </a:rPr>
              <a:t>ca </a:t>
            </a:r>
            <a:r>
              <a:rPr sz="1400" dirty="0">
                <a:solidFill>
                  <a:srgbClr val="0000FF"/>
                </a:solidFill>
                <a:latin typeface="Times New Roman"/>
                <a:cs typeface="Times New Roman"/>
              </a:rPr>
              <a:t>toate </a:t>
            </a:r>
            <a:r>
              <a:rPr sz="1400" spc="-5" dirty="0">
                <a:solidFill>
                  <a:srgbClr val="0000FF"/>
                </a:solidFill>
                <a:latin typeface="Times New Roman"/>
                <a:cs typeface="Times New Roman"/>
              </a:rPr>
              <a:t>atributele 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depind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de o cheie 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si 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numai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de o 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cheie</a:t>
            </a:r>
            <a:r>
              <a:rPr sz="1400" b="0" spc="-5" dirty="0">
                <a:latin typeface="Times New Roman"/>
                <a:cs typeface="Times New Roman"/>
              </a:rPr>
              <a:t>; cu </a:t>
            </a:r>
            <a:r>
              <a:rPr sz="1400" b="0" dirty="0">
                <a:latin typeface="Times New Roman"/>
                <a:cs typeface="Times New Roman"/>
              </a:rPr>
              <a:t>toate  acestea, exista o </a:t>
            </a:r>
            <a:r>
              <a:rPr sz="1400" b="0" spc="-5" dirty="0">
                <a:latin typeface="Times New Roman"/>
                <a:cs typeface="Times New Roman"/>
              </a:rPr>
              <a:t>redundanta, deoarece perechile </a:t>
            </a:r>
            <a:r>
              <a:rPr sz="1400" spc="-5" dirty="0">
                <a:solidFill>
                  <a:srgbClr val="00B0F0"/>
                </a:solidFill>
                <a:latin typeface="Times New Roman"/>
                <a:cs typeface="Times New Roman"/>
              </a:rPr>
              <a:t>(cod_sofer, cod_autobuz) </a:t>
            </a:r>
            <a:r>
              <a:rPr sz="1400" b="0" spc="-5" dirty="0">
                <a:latin typeface="Times New Roman"/>
                <a:cs typeface="Times New Roman"/>
              </a:rPr>
              <a:t>(S1, </a:t>
            </a:r>
            <a:r>
              <a:rPr sz="1400" b="0" dirty="0">
                <a:latin typeface="Times New Roman"/>
                <a:cs typeface="Times New Roman"/>
              </a:rPr>
              <a:t>A1) , </a:t>
            </a:r>
            <a:r>
              <a:rPr sz="1400" b="0" spc="-5" dirty="0">
                <a:latin typeface="Times New Roman"/>
                <a:cs typeface="Times New Roman"/>
              </a:rPr>
              <a:t>(S2, A2) </a:t>
            </a:r>
            <a:r>
              <a:rPr sz="1400" b="0" dirty="0">
                <a:latin typeface="Times New Roman"/>
                <a:cs typeface="Times New Roman"/>
              </a:rPr>
              <a:t>apar de  cate doua </a:t>
            </a:r>
            <a:r>
              <a:rPr sz="1400" b="0" spc="-5" dirty="0">
                <a:latin typeface="Times New Roman"/>
                <a:cs typeface="Times New Roman"/>
              </a:rPr>
              <a:t>ori in</a:t>
            </a:r>
            <a:r>
              <a:rPr sz="1400" b="0" spc="-30" dirty="0">
                <a:latin typeface="Times New Roman"/>
                <a:cs typeface="Times New Roman"/>
              </a:rPr>
              <a:t> </a:t>
            </a:r>
            <a:r>
              <a:rPr sz="1400" b="0" spc="-5" dirty="0">
                <a:latin typeface="Times New Roman"/>
                <a:cs typeface="Times New Roman"/>
              </a:rPr>
              <a:t>tabela.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7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219200" y="4724400"/>
            <a:ext cx="7759700" cy="6648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080" indent="11113">
              <a:lnSpc>
                <a:spcPct val="99600"/>
              </a:lnSpc>
              <a:spcBef>
                <a:spcPts val="110"/>
              </a:spcBef>
            </a:pPr>
            <a:r>
              <a:rPr sz="1400" b="1" dirty="0">
                <a:latin typeface="Times New Roman"/>
                <a:cs typeface="Times New Roman"/>
              </a:rPr>
              <a:t>Se </a:t>
            </a:r>
            <a:r>
              <a:rPr sz="1400" b="1" spc="-5" dirty="0">
                <a:latin typeface="Times New Roman"/>
                <a:cs typeface="Times New Roman"/>
              </a:rPr>
              <a:t>pot elimina astfel </a:t>
            </a:r>
            <a:r>
              <a:rPr sz="1400" b="1" dirty="0">
                <a:latin typeface="Times New Roman"/>
                <a:cs typeface="Times New Roman"/>
              </a:rPr>
              <a:t>de </a:t>
            </a:r>
            <a:r>
              <a:rPr sz="1400" b="1" spc="-5" dirty="0">
                <a:latin typeface="Times New Roman"/>
                <a:cs typeface="Times New Roman"/>
              </a:rPr>
              <a:t>redundante dupa </a:t>
            </a:r>
            <a:r>
              <a:rPr sz="1400" b="1" dirty="0">
                <a:latin typeface="Times New Roman"/>
                <a:cs typeface="Times New Roman"/>
              </a:rPr>
              <a:t>cum </a:t>
            </a:r>
            <a:r>
              <a:rPr sz="1400" b="1" spc="-5" dirty="0">
                <a:latin typeface="Times New Roman"/>
                <a:cs typeface="Times New Roman"/>
              </a:rPr>
              <a:t>urmeaza: </a:t>
            </a:r>
            <a:r>
              <a:rPr sz="1400" spc="-5" dirty="0">
                <a:latin typeface="Times New Roman"/>
                <a:cs typeface="Times New Roman"/>
              </a:rPr>
              <a:t>din tabelul initial </a:t>
            </a:r>
            <a:r>
              <a:rPr sz="1400" dirty="0">
                <a:latin typeface="Times New Roman"/>
                <a:cs typeface="Times New Roman"/>
              </a:rPr>
              <a:t>se </a:t>
            </a:r>
            <a:r>
              <a:rPr sz="1400" spc="-5" dirty="0">
                <a:latin typeface="Times New Roman"/>
                <a:cs typeface="Times New Roman"/>
              </a:rPr>
              <a:t>elimina coloana “</a:t>
            </a:r>
            <a:r>
              <a:rPr sz="1400" b="1" spc="-5" dirty="0">
                <a:latin typeface="Times New Roman"/>
                <a:cs typeface="Times New Roman"/>
              </a:rPr>
              <a:t>cod_autobuz</a:t>
            </a:r>
            <a:r>
              <a:rPr sz="1400" spc="-5" dirty="0">
                <a:latin typeface="Times New Roman"/>
                <a:cs typeface="Times New Roman"/>
              </a:rPr>
              <a:t>”;  </a:t>
            </a:r>
            <a:r>
              <a:rPr sz="1400" dirty="0">
                <a:latin typeface="Times New Roman"/>
                <a:cs typeface="Times New Roman"/>
              </a:rPr>
              <a:t>se </a:t>
            </a:r>
            <a:r>
              <a:rPr sz="1400" spc="-5" dirty="0">
                <a:latin typeface="Times New Roman"/>
                <a:cs typeface="Times New Roman"/>
              </a:rPr>
              <a:t>creeaza </a:t>
            </a:r>
            <a:r>
              <a:rPr sz="1400" dirty="0">
                <a:latin typeface="Times New Roman"/>
                <a:cs typeface="Times New Roman"/>
              </a:rPr>
              <a:t>un nou </a:t>
            </a:r>
            <a:r>
              <a:rPr sz="1400" spc="-5" dirty="0">
                <a:latin typeface="Times New Roman"/>
                <a:cs typeface="Times New Roman"/>
              </a:rPr>
              <a:t>tabel, </a:t>
            </a:r>
            <a:r>
              <a:rPr sz="1400" dirty="0">
                <a:latin typeface="Times New Roman"/>
                <a:cs typeface="Times New Roman"/>
              </a:rPr>
              <a:t>cu </a:t>
            </a:r>
            <a:r>
              <a:rPr sz="1400" spc="-5" dirty="0">
                <a:latin typeface="Times New Roman"/>
                <a:cs typeface="Times New Roman"/>
              </a:rPr>
              <a:t>atributele </a:t>
            </a:r>
            <a:r>
              <a:rPr sz="1400" b="1" spc="-5" dirty="0">
                <a:latin typeface="Times New Roman"/>
                <a:cs typeface="Times New Roman"/>
              </a:rPr>
              <a:t>“cod_sofer” si “cod_autobuz”, </a:t>
            </a:r>
            <a:r>
              <a:rPr sz="1400" dirty="0">
                <a:latin typeface="Times New Roman"/>
                <a:cs typeface="Times New Roman"/>
              </a:rPr>
              <a:t>cu </a:t>
            </a:r>
            <a:r>
              <a:rPr sz="1400" spc="-5" dirty="0">
                <a:latin typeface="Times New Roman"/>
                <a:cs typeface="Times New Roman"/>
              </a:rPr>
              <a:t>doar </a:t>
            </a:r>
            <a:r>
              <a:rPr sz="1400" dirty="0">
                <a:latin typeface="Times New Roman"/>
                <a:cs typeface="Times New Roman"/>
              </a:rPr>
              <a:t>2 </a:t>
            </a:r>
            <a:r>
              <a:rPr sz="1400" spc="-5" dirty="0">
                <a:latin typeface="Times New Roman"/>
                <a:cs typeface="Times New Roman"/>
              </a:rPr>
              <a:t>coloane, constituind  impreuna </a:t>
            </a:r>
            <a:r>
              <a:rPr sz="1400" dirty="0">
                <a:latin typeface="Times New Roman"/>
                <a:cs typeface="Times New Roman"/>
              </a:rPr>
              <a:t>cheia </a:t>
            </a:r>
            <a:r>
              <a:rPr sz="1400" spc="-5" dirty="0">
                <a:latin typeface="Times New Roman"/>
                <a:cs typeface="Times New Roman"/>
              </a:rPr>
              <a:t>primara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noului </a:t>
            </a:r>
            <a:r>
              <a:rPr sz="1400" dirty="0">
                <a:latin typeface="Times New Roman"/>
                <a:cs typeface="Times New Roman"/>
              </a:rPr>
              <a:t>tabel. </a:t>
            </a:r>
            <a:r>
              <a:rPr sz="1400" b="1" spc="-5" dirty="0">
                <a:solidFill>
                  <a:srgbClr val="7030A0"/>
                </a:solidFill>
                <a:latin typeface="Times New Roman"/>
                <a:cs typeface="Times New Roman"/>
              </a:rPr>
              <a:t>Tabelele rezultate sunt </a:t>
            </a:r>
            <a:r>
              <a:rPr sz="1400" b="1" spc="5" dirty="0">
                <a:solidFill>
                  <a:srgbClr val="7030A0"/>
                </a:solidFill>
                <a:latin typeface="Times New Roman"/>
                <a:cs typeface="Times New Roman"/>
              </a:rPr>
              <a:t>in </a:t>
            </a:r>
            <a:r>
              <a:rPr sz="1400" b="1" spc="-5" dirty="0">
                <a:solidFill>
                  <a:srgbClr val="7030A0"/>
                </a:solidFill>
                <a:latin typeface="Times New Roman"/>
                <a:cs typeface="Times New Roman"/>
              </a:rPr>
              <a:t>FNBC</a:t>
            </a:r>
            <a:r>
              <a:rPr sz="1400" b="1" spc="-40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7030A0"/>
                </a:solidFill>
                <a:latin typeface="Times New Roman"/>
                <a:cs typeface="Times New Roman"/>
              </a:rPr>
              <a:t>(BCNF).</a:t>
            </a:r>
            <a:endParaRPr sz="1400" b="1" dirty="0">
              <a:solidFill>
                <a:srgbClr val="7030A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362200" y="3581400"/>
          <a:ext cx="5601335" cy="9497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165"/>
                <a:gridCol w="1096010"/>
                <a:gridCol w="1172210"/>
                <a:gridCol w="1095375"/>
                <a:gridCol w="1171575"/>
              </a:tblGrid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b="1" spc="10" dirty="0">
                          <a:latin typeface="Arial"/>
                          <a:cs typeface="Arial"/>
                        </a:rPr>
                        <a:t>cod_cursa</a:t>
                      </a:r>
                      <a:endParaRPr sz="95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05"/>
                        </a:lnSpc>
                      </a:pPr>
                      <a:r>
                        <a:rPr sz="95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cod_sofer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05"/>
                        </a:lnSpc>
                      </a:pPr>
                      <a:r>
                        <a:rPr sz="95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cod_autobuz</a:t>
                      </a:r>
                      <a:endParaRPr sz="950" b="1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05"/>
                        </a:lnSpc>
                      </a:pPr>
                      <a:r>
                        <a:rPr sz="950" b="1" spc="5" dirty="0">
                          <a:latin typeface="Arial"/>
                          <a:cs typeface="Arial"/>
                        </a:rPr>
                        <a:t>oras_plecare</a:t>
                      </a:r>
                      <a:endParaRPr sz="95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05"/>
                        </a:lnSpc>
                      </a:pPr>
                      <a:r>
                        <a:rPr sz="950" b="1" spc="10" dirty="0">
                          <a:latin typeface="Arial"/>
                          <a:cs typeface="Arial"/>
                        </a:rPr>
                        <a:t>oras_sosire</a:t>
                      </a:r>
                      <a:endParaRPr sz="95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C1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10"/>
                        </a:lnSpc>
                      </a:pPr>
                      <a:r>
                        <a:rPr sz="950" b="1" spc="25" dirty="0">
                          <a:solidFill>
                            <a:srgbClr val="00B0F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950" b="1">
                        <a:solidFill>
                          <a:srgbClr val="00B0F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10"/>
                        </a:lnSpc>
                      </a:pPr>
                      <a:r>
                        <a:rPr sz="950" b="1" spc="30" dirty="0">
                          <a:solidFill>
                            <a:srgbClr val="00B0F0"/>
                          </a:solidFill>
                          <a:latin typeface="Arial"/>
                          <a:cs typeface="Arial"/>
                        </a:rPr>
                        <a:t>A1</a:t>
                      </a:r>
                      <a:endParaRPr sz="950" b="1" dirty="0">
                        <a:solidFill>
                          <a:srgbClr val="00B0F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10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Bucuresti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10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Buzau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3352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C1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10"/>
                        </a:lnSpc>
                      </a:pPr>
                      <a:r>
                        <a:rPr sz="950" spc="25" dirty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950">
                        <a:solidFill>
                          <a:srgbClr val="00B05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10"/>
                        </a:lnSpc>
                      </a:pPr>
                      <a:r>
                        <a:rPr sz="950" spc="30" dirty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A2</a:t>
                      </a:r>
                      <a:endParaRPr sz="950" dirty="0">
                        <a:solidFill>
                          <a:srgbClr val="00B05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10"/>
                        </a:lnSpc>
                      </a:pPr>
                      <a:r>
                        <a:rPr sz="950" spc="20" dirty="0">
                          <a:latin typeface="Arial"/>
                          <a:cs typeface="Arial"/>
                        </a:rPr>
                        <a:t>Buzau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10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Bacau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C2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10"/>
                        </a:lnSpc>
                      </a:pPr>
                      <a:r>
                        <a:rPr sz="950" spc="25" dirty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950">
                        <a:solidFill>
                          <a:srgbClr val="00B05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10"/>
                        </a:lnSpc>
                      </a:pPr>
                      <a:r>
                        <a:rPr sz="950" spc="30" dirty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A2</a:t>
                      </a:r>
                      <a:endParaRPr sz="950" dirty="0">
                        <a:solidFill>
                          <a:srgbClr val="00B05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10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Satu-Mare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Brasov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C2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05"/>
                        </a:lnSpc>
                      </a:pPr>
                      <a:r>
                        <a:rPr sz="950" spc="25" dirty="0">
                          <a:latin typeface="Arial"/>
                          <a:cs typeface="Arial"/>
                        </a:rPr>
                        <a:t>S1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05"/>
                        </a:lnSpc>
                      </a:pPr>
                      <a:r>
                        <a:rPr sz="950" spc="30" dirty="0">
                          <a:latin typeface="Arial"/>
                          <a:cs typeface="Arial"/>
                        </a:rPr>
                        <a:t>A3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05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Brasov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05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Ploiesti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C3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10"/>
                        </a:lnSpc>
                      </a:pPr>
                      <a:r>
                        <a:rPr sz="950" b="1" spc="25" dirty="0">
                          <a:solidFill>
                            <a:srgbClr val="00B0F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950" b="1">
                        <a:solidFill>
                          <a:srgbClr val="00B0F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10"/>
                        </a:lnSpc>
                      </a:pPr>
                      <a:r>
                        <a:rPr sz="950" b="1" spc="30" dirty="0">
                          <a:solidFill>
                            <a:srgbClr val="00B0F0"/>
                          </a:solidFill>
                          <a:latin typeface="Arial"/>
                          <a:cs typeface="Arial"/>
                        </a:rPr>
                        <a:t>A1</a:t>
                      </a:r>
                      <a:endParaRPr sz="950" b="1" dirty="0">
                        <a:solidFill>
                          <a:srgbClr val="00B0F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10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Constanta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Timisoara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447031" y="5790438"/>
          <a:ext cx="4430395" cy="9715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800"/>
                <a:gridCol w="1096010"/>
                <a:gridCol w="1171575"/>
                <a:gridCol w="1096010"/>
              </a:tblGrid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cod_cursa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b="1" dirty="0">
                          <a:solidFill>
                            <a:srgbClr val="7030A0"/>
                          </a:solidFill>
                          <a:latin typeface="Arial"/>
                          <a:cs typeface="Arial"/>
                        </a:rPr>
                        <a:t>cod_sofer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oras_plecare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05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oras_sosire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C1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25" dirty="0">
                          <a:latin typeface="Arial"/>
                          <a:cs typeface="Arial"/>
                        </a:rPr>
                        <a:t>S1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Bucuresti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10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Buzau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C1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25" dirty="0">
                          <a:latin typeface="Arial"/>
                          <a:cs typeface="Arial"/>
                        </a:rPr>
                        <a:t>S2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Buzau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10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Bacau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C2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25" dirty="0">
                          <a:latin typeface="Arial"/>
                          <a:cs typeface="Arial"/>
                        </a:rPr>
                        <a:t>S2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Satu-Mare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10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Brasov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C2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spc="25" dirty="0">
                          <a:latin typeface="Arial"/>
                          <a:cs typeface="Arial"/>
                        </a:rPr>
                        <a:t>S1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Brasov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05"/>
                        </a:lnSpc>
                      </a:pPr>
                      <a:r>
                        <a:rPr sz="950" spc="15" dirty="0">
                          <a:latin typeface="Arial"/>
                          <a:cs typeface="Arial"/>
                        </a:rPr>
                        <a:t>Ploiesti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C3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25" dirty="0">
                          <a:latin typeface="Arial"/>
                          <a:cs typeface="Arial"/>
                        </a:rPr>
                        <a:t>S1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Constanta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Timisoara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6171438" y="5790438"/>
          <a:ext cx="2161539" cy="646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800"/>
                <a:gridCol w="1094739"/>
              </a:tblGrid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b="1" dirty="0">
                          <a:solidFill>
                            <a:srgbClr val="7030A0"/>
                          </a:solidFill>
                          <a:latin typeface="Arial"/>
                          <a:cs typeface="Arial"/>
                        </a:rPr>
                        <a:t>cod_sofer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cod_autobuz</a:t>
                      </a:r>
                      <a:endParaRPr sz="950" b="1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spc="25" dirty="0">
                          <a:latin typeface="Arial"/>
                          <a:cs typeface="Arial"/>
                        </a:rPr>
                        <a:t>S1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05"/>
                        </a:lnSpc>
                      </a:pPr>
                      <a:r>
                        <a:rPr sz="950" spc="25" dirty="0">
                          <a:latin typeface="Arial"/>
                          <a:cs typeface="Arial"/>
                        </a:rPr>
                        <a:t>A1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25" dirty="0">
                          <a:latin typeface="Arial"/>
                          <a:cs typeface="Arial"/>
                        </a:rPr>
                        <a:t>S2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10"/>
                        </a:lnSpc>
                      </a:pPr>
                      <a:r>
                        <a:rPr sz="950" spc="25" dirty="0">
                          <a:latin typeface="Arial"/>
                          <a:cs typeface="Arial"/>
                        </a:rPr>
                        <a:t>A2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25" dirty="0">
                          <a:latin typeface="Arial"/>
                          <a:cs typeface="Arial"/>
                        </a:rPr>
                        <a:t>S1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10"/>
                        </a:lnSpc>
                      </a:pPr>
                      <a:r>
                        <a:rPr sz="950" spc="25" dirty="0">
                          <a:latin typeface="Arial"/>
                          <a:cs typeface="Arial"/>
                        </a:rPr>
                        <a:t>A3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3" y="457193"/>
            <a:ext cx="9144000" cy="876300"/>
          </a:xfrm>
          <a:prstGeom prst="rect">
            <a:avLst/>
          </a:prstGeom>
          <a:solidFill>
            <a:srgbClr val="3232CC"/>
          </a:solidFill>
        </p:spPr>
        <p:txBody>
          <a:bodyPr vert="horz" wrap="square" lIns="0" tIns="838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spc="-5" dirty="0"/>
              <a:t>Normalizarea bazei </a:t>
            </a:r>
            <a:r>
              <a:rPr spc="5" dirty="0"/>
              <a:t>de</a:t>
            </a:r>
            <a:r>
              <a:rPr spc="-50" dirty="0"/>
              <a:t> </a:t>
            </a:r>
            <a:r>
              <a:rPr spc="-5" dirty="0"/>
              <a:t>date</a:t>
            </a:r>
          </a:p>
        </p:txBody>
      </p:sp>
      <p:sp>
        <p:nvSpPr>
          <p:cNvPr id="3" name="object 3"/>
          <p:cNvSpPr/>
          <p:nvPr/>
        </p:nvSpPr>
        <p:spPr>
          <a:xfrm>
            <a:off x="1142992" y="1447793"/>
            <a:ext cx="8458207" cy="5715000"/>
          </a:xfrm>
          <a:custGeom>
            <a:avLst/>
            <a:gdLst/>
            <a:ahLst/>
            <a:cxnLst/>
            <a:rect l="l" t="t" r="r" b="b"/>
            <a:pathLst>
              <a:path w="8077200" h="5715000">
                <a:moveTo>
                  <a:pt x="0" y="0"/>
                </a:moveTo>
                <a:lnTo>
                  <a:pt x="0" y="5714999"/>
                </a:lnTo>
                <a:lnTo>
                  <a:pt x="8077199" y="5714999"/>
                </a:lnTo>
                <a:lnTo>
                  <a:pt x="8077199" y="0"/>
                </a:lnTo>
                <a:lnTo>
                  <a:pt x="0" y="0"/>
                </a:lnTo>
                <a:close/>
              </a:path>
            </a:pathLst>
          </a:custGeom>
          <a:ln w="9143">
            <a:solidFill>
              <a:srgbClr val="323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95400" y="1447800"/>
            <a:ext cx="8297171" cy="226664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 patra forma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normala </a:t>
            </a:r>
            <a:r>
              <a:rPr b="1" spc="-5" dirty="0">
                <a:solidFill>
                  <a:srgbClr val="FF0000"/>
                </a:solidFill>
                <a:latin typeface="Times New Roman"/>
                <a:cs typeface="Times New Roman"/>
              </a:rPr>
              <a:t>(4NF – Fourth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Normal</a:t>
            </a:r>
            <a:r>
              <a:rPr b="1" spc="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Form)</a:t>
            </a:r>
            <a:endParaRPr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5080">
              <a:lnSpc>
                <a:spcPct val="99800"/>
              </a:lnSpc>
            </a:pPr>
            <a:r>
              <a:rPr sz="1400" b="1" dirty="0" smtClean="0">
                <a:latin typeface="Times New Roman"/>
                <a:cs typeface="Times New Roman"/>
              </a:rPr>
              <a:t>In </a:t>
            </a:r>
            <a:r>
              <a:rPr sz="1400" b="1" spc="-5" dirty="0">
                <a:latin typeface="Times New Roman"/>
                <a:cs typeface="Times New Roman"/>
              </a:rPr>
              <a:t>exemplul </a:t>
            </a:r>
            <a:r>
              <a:rPr sz="1400" b="1" dirty="0">
                <a:latin typeface="Times New Roman"/>
                <a:cs typeface="Times New Roman"/>
              </a:rPr>
              <a:t>de </a:t>
            </a:r>
            <a:r>
              <a:rPr sz="1400" b="1" spc="-10" dirty="0">
                <a:latin typeface="Times New Roman"/>
                <a:cs typeface="Times New Roman"/>
              </a:rPr>
              <a:t>mai </a:t>
            </a:r>
            <a:r>
              <a:rPr sz="1400" b="1" dirty="0">
                <a:latin typeface="Times New Roman"/>
                <a:cs typeface="Times New Roman"/>
              </a:rPr>
              <a:t>jos, </a:t>
            </a:r>
            <a:r>
              <a:rPr sz="1400" b="1" spc="-5" dirty="0" err="1">
                <a:latin typeface="Times New Roman"/>
                <a:cs typeface="Times New Roman"/>
              </a:rPr>
              <a:t>fiecare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lang="ro-MO" sz="14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400" b="1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estaurant</a:t>
            </a:r>
            <a:r>
              <a:rPr sz="14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livreaza </a:t>
            </a:r>
            <a:r>
              <a:rPr sz="1400" b="1" dirty="0">
                <a:latin typeface="Times New Roman"/>
                <a:cs typeface="Times New Roman"/>
              </a:rPr>
              <a:t>un </a:t>
            </a:r>
            <a:r>
              <a:rPr sz="1400" b="1" dirty="0">
                <a:solidFill>
                  <a:srgbClr val="0000FF"/>
                </a:solidFill>
                <a:latin typeface="Times New Roman"/>
                <a:cs typeface="Times New Roman"/>
              </a:rPr>
              <a:t>tip de </a:t>
            </a: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pizza </a:t>
            </a:r>
            <a:r>
              <a:rPr sz="1400" b="1" spc="-5" dirty="0">
                <a:latin typeface="Times New Roman"/>
                <a:cs typeface="Times New Roman"/>
              </a:rPr>
              <a:t>intr-o </a:t>
            </a: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arie </a:t>
            </a:r>
            <a:r>
              <a:rPr sz="1400" b="1" dirty="0">
                <a:solidFill>
                  <a:srgbClr val="0000FF"/>
                </a:solidFill>
                <a:latin typeface="Times New Roman"/>
                <a:cs typeface="Times New Roman"/>
              </a:rPr>
              <a:t>de </a:t>
            </a: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distributie</a:t>
            </a:r>
            <a:r>
              <a:rPr sz="1400" b="1" spc="-5" dirty="0">
                <a:latin typeface="Times New Roman"/>
                <a:cs typeface="Times New Roman"/>
              </a:rPr>
              <a:t>. </a:t>
            </a:r>
            <a:r>
              <a:rPr sz="1400" spc="-5" dirty="0">
                <a:latin typeface="Times New Roman"/>
                <a:cs typeface="Times New Roman"/>
              </a:rPr>
              <a:t>Pentru </a:t>
            </a:r>
            <a:r>
              <a:rPr sz="1400" dirty="0">
                <a:latin typeface="Times New Roman"/>
                <a:cs typeface="Times New Roman"/>
              </a:rPr>
              <a:t>ca </a:t>
            </a:r>
            <a:r>
              <a:rPr sz="1400" spc="-5" dirty="0">
                <a:latin typeface="Times New Roman"/>
                <a:cs typeface="Times New Roman"/>
              </a:rPr>
              <a:t>aici </a:t>
            </a:r>
            <a:r>
              <a:rPr sz="1400" dirty="0">
                <a:latin typeface="Times New Roman"/>
                <a:cs typeface="Times New Roman"/>
              </a:rPr>
              <a:t>cheia  </a:t>
            </a:r>
            <a:r>
              <a:rPr sz="1400" spc="-5" dirty="0">
                <a:latin typeface="Times New Roman"/>
                <a:cs typeface="Times New Roman"/>
              </a:rPr>
              <a:t>primara </a:t>
            </a:r>
            <a:r>
              <a:rPr sz="1400" dirty="0">
                <a:latin typeface="Times New Roman"/>
                <a:cs typeface="Times New Roman"/>
              </a:rPr>
              <a:t>este </a:t>
            </a:r>
            <a:r>
              <a:rPr sz="1400" spc="-5" dirty="0">
                <a:latin typeface="Times New Roman"/>
                <a:cs typeface="Times New Roman"/>
              </a:rPr>
              <a:t>formata din (</a:t>
            </a: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Restaurant, </a:t>
            </a:r>
            <a:r>
              <a:rPr sz="1400" b="1" spc="-10" dirty="0">
                <a:solidFill>
                  <a:srgbClr val="0000FF"/>
                </a:solidFill>
                <a:latin typeface="Times New Roman"/>
                <a:cs typeface="Times New Roman"/>
              </a:rPr>
              <a:t>Tip </a:t>
            </a:r>
            <a:r>
              <a:rPr sz="1400" b="1" dirty="0">
                <a:solidFill>
                  <a:srgbClr val="0000FF"/>
                </a:solidFill>
                <a:latin typeface="Times New Roman"/>
                <a:cs typeface="Times New Roman"/>
              </a:rPr>
              <a:t>de </a:t>
            </a: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pizza, </a:t>
            </a:r>
            <a:r>
              <a:rPr sz="1400" b="1" dirty="0">
                <a:solidFill>
                  <a:srgbClr val="0000FF"/>
                </a:solidFill>
                <a:latin typeface="Times New Roman"/>
                <a:cs typeface="Times New Roman"/>
              </a:rPr>
              <a:t>Aria de </a:t>
            </a: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distributie</a:t>
            </a:r>
            <a:r>
              <a:rPr sz="1400" spc="-5" dirty="0">
                <a:latin typeface="Times New Roman"/>
                <a:cs typeface="Times New Roman"/>
              </a:rPr>
              <a:t>) si </a:t>
            </a:r>
            <a:r>
              <a:rPr sz="1400" dirty="0">
                <a:latin typeface="Times New Roman"/>
                <a:cs typeface="Times New Roman"/>
              </a:rPr>
              <a:t>nu exista </a:t>
            </a:r>
            <a:r>
              <a:rPr sz="1400" spc="-5" dirty="0">
                <a:latin typeface="Times New Roman"/>
                <a:cs typeface="Times New Roman"/>
              </a:rPr>
              <a:t>atribute non-cheie, nu  </a:t>
            </a:r>
            <a:r>
              <a:rPr sz="1400" dirty="0">
                <a:latin typeface="Times New Roman"/>
                <a:cs typeface="Times New Roman"/>
              </a:rPr>
              <a:t>se incalca </a:t>
            </a:r>
            <a:r>
              <a:rPr sz="1400" spc="-5" dirty="0">
                <a:latin typeface="Times New Roman"/>
                <a:cs typeface="Times New Roman"/>
              </a:rPr>
              <a:t>nici </a:t>
            </a:r>
            <a:r>
              <a:rPr sz="1400" dirty="0">
                <a:latin typeface="Times New Roman"/>
                <a:cs typeface="Times New Roman"/>
              </a:rPr>
              <a:t>o </a:t>
            </a:r>
            <a:r>
              <a:rPr sz="1400" spc="-10" dirty="0">
                <a:latin typeface="Times New Roman"/>
                <a:cs typeface="Times New Roman"/>
              </a:rPr>
              <a:t>forma </a:t>
            </a:r>
            <a:r>
              <a:rPr sz="1400" spc="-5" dirty="0">
                <a:latin typeface="Times New Roman"/>
                <a:cs typeface="Times New Roman"/>
              </a:rPr>
              <a:t>normala anterioara </a:t>
            </a:r>
            <a:r>
              <a:rPr sz="1400" dirty="0">
                <a:latin typeface="Times New Roman"/>
                <a:cs typeface="Times New Roman"/>
              </a:rPr>
              <a:t>(1, 2, 3 </a:t>
            </a:r>
            <a:r>
              <a:rPr sz="1400" spc="-5" dirty="0">
                <a:latin typeface="Times New Roman"/>
                <a:cs typeface="Times New Roman"/>
              </a:rPr>
              <a:t>ori B-C). Dar </a:t>
            </a:r>
            <a:r>
              <a:rPr sz="1400" spc="-5" dirty="0" err="1">
                <a:latin typeface="Times New Roman"/>
                <a:cs typeface="Times New Roman"/>
              </a:rPr>
              <a:t>deoarece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lang="ro-MO" sz="1400" b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tiăpurile</a:t>
            </a:r>
            <a:r>
              <a:rPr sz="1400" b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de </a:t>
            </a:r>
            <a:r>
              <a:rPr sz="1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pizza </a:t>
            </a:r>
            <a:r>
              <a:rPr sz="1400" spc="-5" dirty="0" err="1" smtClean="0">
                <a:latin typeface="Times New Roman"/>
                <a:cs typeface="Times New Roman"/>
              </a:rPr>
              <a:t>oferite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  un </a:t>
            </a:r>
            <a:r>
              <a:rPr lang="ro-MO" sz="1400" b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1400" b="1" spc="-5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estaurant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sunt independente </a:t>
            </a:r>
            <a:r>
              <a:rPr sz="1400" dirty="0">
                <a:latin typeface="Times New Roman"/>
                <a:cs typeface="Times New Roman"/>
              </a:rPr>
              <a:t>de </a:t>
            </a: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ariile </a:t>
            </a:r>
            <a:r>
              <a:rPr sz="1400" b="1" dirty="0">
                <a:solidFill>
                  <a:srgbClr val="0000FF"/>
                </a:solidFill>
                <a:latin typeface="Times New Roman"/>
                <a:cs typeface="Times New Roman"/>
              </a:rPr>
              <a:t>de </a:t>
            </a: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distributie</a:t>
            </a:r>
            <a:r>
              <a:rPr sz="1400" spc="-5" dirty="0">
                <a:latin typeface="Times New Roman"/>
                <a:cs typeface="Times New Roman"/>
              </a:rPr>
              <a:t>, </a:t>
            </a:r>
            <a:r>
              <a:rPr sz="1400" dirty="0">
                <a:latin typeface="Times New Roman"/>
                <a:cs typeface="Times New Roman"/>
              </a:rPr>
              <a:t>exista </a:t>
            </a:r>
            <a:r>
              <a:rPr sz="1400" spc="-5" dirty="0">
                <a:latin typeface="Times New Roman"/>
                <a:cs typeface="Times New Roman"/>
              </a:rPr>
              <a:t>redundante </a:t>
            </a:r>
            <a:r>
              <a:rPr sz="1400" spc="5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tabela: </a:t>
            </a:r>
            <a:r>
              <a:rPr sz="1400" spc="-5" dirty="0" err="1">
                <a:latin typeface="Times New Roman"/>
                <a:cs typeface="Times New Roman"/>
              </a:rPr>
              <a:t>pentru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" dirty="0" err="1" smtClean="0">
                <a:latin typeface="Times New Roman"/>
                <a:cs typeface="Times New Roman"/>
              </a:rPr>
              <a:t>fiecare</a:t>
            </a:r>
            <a:r>
              <a:rPr sz="1400" spc="-5" dirty="0" smtClean="0">
                <a:latin typeface="Times New Roman"/>
                <a:cs typeface="Times New Roman"/>
              </a:rPr>
              <a:t>  </a:t>
            </a:r>
            <a:r>
              <a:rPr sz="1400" spc="-5" dirty="0">
                <a:latin typeface="Times New Roman"/>
                <a:cs typeface="Times New Roman"/>
              </a:rPr>
              <a:t>Restaurant </a:t>
            </a:r>
            <a:r>
              <a:rPr sz="1400" b="1" spc="-10" dirty="0">
                <a:solidFill>
                  <a:srgbClr val="00B0F0"/>
                </a:solidFill>
                <a:latin typeface="Times New Roman"/>
                <a:cs typeface="Times New Roman"/>
              </a:rPr>
              <a:t>Jerry’s, </a:t>
            </a:r>
            <a:r>
              <a:rPr sz="1400" dirty="0">
                <a:latin typeface="Times New Roman"/>
                <a:cs typeface="Times New Roman"/>
              </a:rPr>
              <a:t>se </a:t>
            </a:r>
            <a:r>
              <a:rPr sz="1400" spc="-5" dirty="0">
                <a:latin typeface="Times New Roman"/>
                <a:cs typeface="Times New Roman"/>
              </a:rPr>
              <a:t>mentioneaza </a:t>
            </a:r>
            <a:r>
              <a:rPr sz="1400" dirty="0">
                <a:latin typeface="Times New Roman"/>
                <a:cs typeface="Times New Roman"/>
              </a:rPr>
              <a:t>de 3 </a:t>
            </a:r>
            <a:r>
              <a:rPr sz="1400" spc="-5" dirty="0">
                <a:latin typeface="Times New Roman"/>
                <a:cs typeface="Times New Roman"/>
              </a:rPr>
              <a:t>ori </a:t>
            </a:r>
            <a:r>
              <a:rPr sz="1400" dirty="0">
                <a:latin typeface="Times New Roman"/>
                <a:cs typeface="Times New Roman"/>
              </a:rPr>
              <a:t>ca se </a:t>
            </a:r>
            <a:r>
              <a:rPr sz="1400" spc="-5" dirty="0">
                <a:latin typeface="Times New Roman"/>
                <a:cs typeface="Times New Roman"/>
              </a:rPr>
              <a:t>ofera </a:t>
            </a:r>
            <a:r>
              <a:rPr sz="1400" b="1" i="1" spc="-5" dirty="0">
                <a:solidFill>
                  <a:srgbClr val="0000FF"/>
                </a:solidFill>
                <a:latin typeface="Times New Roman"/>
                <a:cs typeface="Times New Roman"/>
              </a:rPr>
              <a:t>Tip </a:t>
            </a:r>
            <a:r>
              <a:rPr sz="1400" b="1" i="1" dirty="0">
                <a:solidFill>
                  <a:srgbClr val="0000FF"/>
                </a:solidFill>
                <a:latin typeface="Times New Roman"/>
                <a:cs typeface="Times New Roman"/>
              </a:rPr>
              <a:t>de </a:t>
            </a:r>
            <a:r>
              <a:rPr sz="1400" b="1" i="1" spc="-5" dirty="0">
                <a:solidFill>
                  <a:srgbClr val="0000FF"/>
                </a:solidFill>
                <a:latin typeface="Times New Roman"/>
                <a:cs typeface="Times New Roman"/>
              </a:rPr>
              <a:t>pizza </a:t>
            </a:r>
            <a:r>
              <a:rPr sz="1400" spc="-5" dirty="0">
                <a:solidFill>
                  <a:srgbClr val="00B050"/>
                </a:solidFill>
                <a:latin typeface="Times New Roman"/>
                <a:cs typeface="Times New Roman"/>
              </a:rPr>
              <a:t>“Pufos”. </a:t>
            </a:r>
            <a:r>
              <a:rPr sz="1400" spc="-5" dirty="0">
                <a:latin typeface="Times New Roman"/>
                <a:cs typeface="Times New Roman"/>
              </a:rPr>
              <a:t>De </a:t>
            </a:r>
            <a:r>
              <a:rPr sz="1400" dirty="0">
                <a:latin typeface="Times New Roman"/>
                <a:cs typeface="Times New Roman"/>
              </a:rPr>
              <a:t>asemenea, daca </a:t>
            </a:r>
            <a:r>
              <a:rPr sz="1400" spc="-5" dirty="0">
                <a:latin typeface="Times New Roman"/>
                <a:cs typeface="Times New Roman"/>
              </a:rPr>
              <a:t>dorim </a:t>
            </a:r>
            <a:r>
              <a:rPr sz="1400" dirty="0" err="1">
                <a:latin typeface="Times New Roman"/>
                <a:cs typeface="Times New Roman"/>
              </a:rPr>
              <a:t>sa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5" dirty="0" err="1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adaugam</a:t>
            </a:r>
            <a:r>
              <a:rPr lang="ro-MO" sz="1400" spc="-5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/schimb</a:t>
            </a:r>
            <a:r>
              <a:rPr sz="1400" spc="-5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, </a:t>
            </a:r>
            <a:r>
              <a:rPr sz="1400" dirty="0">
                <a:latin typeface="Times New Roman"/>
                <a:cs typeface="Times New Roman"/>
              </a:rPr>
              <a:t>de ex. </a:t>
            </a:r>
            <a:r>
              <a:rPr sz="1400" spc="-5" dirty="0">
                <a:latin typeface="Times New Roman"/>
                <a:cs typeface="Times New Roman"/>
              </a:rPr>
              <a:t>tipul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“Subtire” </a:t>
            </a:r>
            <a:r>
              <a:rPr sz="1400" spc="-5" dirty="0">
                <a:latin typeface="Times New Roman"/>
                <a:cs typeface="Times New Roman"/>
              </a:rPr>
              <a:t>pentru </a:t>
            </a:r>
            <a:r>
              <a:rPr sz="1400" b="1" i="1" spc="-10" dirty="0">
                <a:solidFill>
                  <a:srgbClr val="0000FF"/>
                </a:solidFill>
                <a:latin typeface="Times New Roman"/>
                <a:cs typeface="Times New Roman"/>
              </a:rPr>
              <a:t>Tip </a:t>
            </a:r>
            <a:r>
              <a:rPr sz="1400" b="1" i="1" dirty="0">
                <a:solidFill>
                  <a:srgbClr val="0000FF"/>
                </a:solidFill>
                <a:latin typeface="Times New Roman"/>
                <a:cs typeface="Times New Roman"/>
              </a:rPr>
              <a:t>de pizza</a:t>
            </a:r>
            <a:r>
              <a:rPr sz="1400" dirty="0">
                <a:latin typeface="Times New Roman"/>
                <a:cs typeface="Times New Roman"/>
              </a:rPr>
              <a:t>, </a:t>
            </a:r>
            <a:r>
              <a:rPr sz="1400" spc="5" dirty="0">
                <a:latin typeface="Times New Roman"/>
                <a:cs typeface="Times New Roman"/>
              </a:rPr>
              <a:t>la </a:t>
            </a:r>
            <a:r>
              <a:rPr sz="1400" b="1" spc="-10" dirty="0">
                <a:solidFill>
                  <a:srgbClr val="00B0F0"/>
                </a:solidFill>
                <a:latin typeface="Times New Roman"/>
                <a:cs typeface="Times New Roman"/>
              </a:rPr>
              <a:t>Jerry’s</a:t>
            </a:r>
            <a:r>
              <a:rPr sz="1400" spc="-10" dirty="0">
                <a:latin typeface="Times New Roman"/>
                <a:cs typeface="Times New Roman"/>
              </a:rPr>
              <a:t>, </a:t>
            </a:r>
            <a:r>
              <a:rPr sz="1400" dirty="0">
                <a:latin typeface="Times New Roman"/>
                <a:cs typeface="Times New Roman"/>
              </a:rPr>
              <a:t>va </a:t>
            </a:r>
            <a:r>
              <a:rPr sz="1400" spc="-5" dirty="0">
                <a:latin typeface="Times New Roman"/>
                <a:cs typeface="Times New Roman"/>
              </a:rPr>
              <a:t>trebui </a:t>
            </a:r>
            <a:r>
              <a:rPr sz="1400" dirty="0">
                <a:latin typeface="Times New Roman"/>
                <a:cs typeface="Times New Roman"/>
              </a:rPr>
              <a:t>sa adaugam 3 </a:t>
            </a:r>
            <a:r>
              <a:rPr sz="1400" spc="-5" dirty="0">
                <a:latin typeface="Times New Roman"/>
                <a:cs typeface="Times New Roman"/>
              </a:rPr>
              <a:t>inregistrari, cate  </a:t>
            </a:r>
            <a:r>
              <a:rPr sz="1400" dirty="0">
                <a:latin typeface="Times New Roman"/>
                <a:cs typeface="Times New Roman"/>
              </a:rPr>
              <a:t>una </a:t>
            </a:r>
            <a:r>
              <a:rPr sz="1400" spc="-5" dirty="0">
                <a:latin typeface="Times New Roman"/>
                <a:cs typeface="Times New Roman"/>
              </a:rPr>
              <a:t>pentru fiecare </a:t>
            </a:r>
            <a:r>
              <a:rPr sz="1400" b="1" i="1" spc="-5" dirty="0">
                <a:solidFill>
                  <a:srgbClr val="0000FF"/>
                </a:solidFill>
                <a:latin typeface="Times New Roman"/>
                <a:cs typeface="Times New Roman"/>
              </a:rPr>
              <a:t>Arie </a:t>
            </a:r>
            <a:r>
              <a:rPr sz="1400" b="1" i="1" dirty="0">
                <a:solidFill>
                  <a:srgbClr val="0000FF"/>
                </a:solidFill>
                <a:latin typeface="Times New Roman"/>
                <a:cs typeface="Times New Roman"/>
              </a:rPr>
              <a:t>de</a:t>
            </a:r>
            <a:r>
              <a:rPr sz="1400" b="1" i="1" spc="-1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400" b="1" i="1" spc="-5" dirty="0">
                <a:solidFill>
                  <a:srgbClr val="0000FF"/>
                </a:solidFill>
                <a:latin typeface="Times New Roman"/>
                <a:cs typeface="Times New Roman"/>
              </a:rPr>
              <a:t>distributie</a:t>
            </a:r>
            <a:r>
              <a:rPr sz="1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endParaRPr sz="1400" b="1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R="55244">
              <a:lnSpc>
                <a:spcPct val="100000"/>
              </a:lnSpc>
              <a:spcBef>
                <a:spcPts val="325"/>
              </a:spcBef>
            </a:pPr>
            <a:r>
              <a:rPr sz="1400" spc="-5" dirty="0">
                <a:latin typeface="Times New Roman"/>
                <a:cs typeface="Times New Roman"/>
              </a:rPr>
              <a:t>Solutia </a:t>
            </a:r>
            <a:r>
              <a:rPr sz="1400" dirty="0">
                <a:latin typeface="Times New Roman"/>
                <a:cs typeface="Times New Roman"/>
              </a:rPr>
              <a:t>este </a:t>
            </a:r>
            <a:r>
              <a:rPr sz="1400" spc="-5" dirty="0">
                <a:latin typeface="Times New Roman"/>
                <a:cs typeface="Times New Roman"/>
              </a:rPr>
              <a:t>descompunerea in doua tabele, separand dependentele &lt;Restaurant-Tip de </a:t>
            </a:r>
            <a:r>
              <a:rPr sz="1400" dirty="0">
                <a:latin typeface="Times New Roman"/>
                <a:cs typeface="Times New Roman"/>
              </a:rPr>
              <a:t>pizza&gt; </a:t>
            </a:r>
            <a:r>
              <a:rPr sz="1400" spc="-5" dirty="0">
                <a:latin typeface="Times New Roman"/>
                <a:cs typeface="Times New Roman"/>
              </a:rPr>
              <a:t>si &lt;Restaurant-  </a:t>
            </a:r>
            <a:r>
              <a:rPr sz="1400" dirty="0">
                <a:latin typeface="Times New Roman"/>
                <a:cs typeface="Times New Roman"/>
              </a:rPr>
              <a:t>Aria de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distributie&gt;</a:t>
            </a:r>
            <a:endParaRPr sz="1400" dirty="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600200" y="4038600"/>
          <a:ext cx="3333114" cy="21053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800"/>
                <a:gridCol w="1094739"/>
                <a:gridCol w="1171575"/>
              </a:tblGrid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b="1" dirty="0">
                          <a:latin typeface="Arial"/>
                          <a:cs typeface="Arial"/>
                        </a:rPr>
                        <a:t>Restaurant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b="1" spc="-15" dirty="0">
                          <a:latin typeface="Arial"/>
                          <a:cs typeface="Arial"/>
                        </a:rPr>
                        <a:t>Tip </a:t>
                      </a:r>
                      <a:r>
                        <a:rPr sz="950" b="1" spc="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950" b="1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20" dirty="0">
                          <a:latin typeface="Arial"/>
                          <a:cs typeface="Arial"/>
                        </a:rPr>
                        <a:t>pizza</a:t>
                      </a:r>
                      <a:endParaRPr sz="95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05"/>
                        </a:lnSpc>
                      </a:pPr>
                      <a:r>
                        <a:rPr sz="950" b="1" spc="10" dirty="0">
                          <a:latin typeface="Arial"/>
                          <a:cs typeface="Arial"/>
                        </a:rPr>
                        <a:t>Aria </a:t>
                      </a:r>
                      <a:r>
                        <a:rPr sz="950" b="1" spc="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95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10" dirty="0">
                          <a:latin typeface="Arial"/>
                          <a:cs typeface="Arial"/>
                        </a:rPr>
                        <a:t>distributie</a:t>
                      </a:r>
                      <a:endParaRPr sz="95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30" dirty="0">
                          <a:latin typeface="Arial"/>
                          <a:cs typeface="Arial"/>
                        </a:rPr>
                        <a:t>Pizza</a:t>
                      </a:r>
                      <a:r>
                        <a:rPr sz="95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spc="-5" dirty="0">
                          <a:latin typeface="Arial"/>
                          <a:cs typeface="Arial"/>
                        </a:rPr>
                        <a:t>Hut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Clasic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10"/>
                        </a:lnSpc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Dr.</a:t>
                      </a:r>
                      <a:r>
                        <a:rPr sz="95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spc="-15" dirty="0">
                          <a:latin typeface="Arial"/>
                          <a:cs typeface="Arial"/>
                        </a:rPr>
                        <a:t>Taberei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30" dirty="0">
                          <a:latin typeface="Arial"/>
                          <a:cs typeface="Arial"/>
                        </a:rPr>
                        <a:t>Pizza</a:t>
                      </a:r>
                      <a:r>
                        <a:rPr sz="95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spc="-5" dirty="0">
                          <a:latin typeface="Arial"/>
                          <a:cs typeface="Arial"/>
                        </a:rPr>
                        <a:t>Hut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Clasic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10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Militari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30" dirty="0">
                          <a:latin typeface="Arial"/>
                          <a:cs typeface="Arial"/>
                        </a:rPr>
                        <a:t>Pizza</a:t>
                      </a:r>
                      <a:r>
                        <a:rPr sz="95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spc="-5" dirty="0">
                          <a:latin typeface="Arial"/>
                          <a:cs typeface="Arial"/>
                        </a:rPr>
                        <a:t>Hut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Pufos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10"/>
                        </a:lnSpc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Dr.</a:t>
                      </a:r>
                      <a:r>
                        <a:rPr sz="95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spc="-15" dirty="0">
                          <a:latin typeface="Arial"/>
                          <a:cs typeface="Arial"/>
                        </a:rPr>
                        <a:t>Taberei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spc="30" dirty="0">
                          <a:latin typeface="Arial"/>
                          <a:cs typeface="Arial"/>
                        </a:rPr>
                        <a:t>Pizza</a:t>
                      </a:r>
                      <a:r>
                        <a:rPr sz="95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spc="-5" dirty="0">
                          <a:latin typeface="Arial"/>
                          <a:cs typeface="Arial"/>
                        </a:rPr>
                        <a:t>Hut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Pufos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05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Militari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Springtime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Pufos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Domenii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Springtime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Clasic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Domenii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b="1" spc="-10" dirty="0">
                          <a:solidFill>
                            <a:srgbClr val="00B0F0"/>
                          </a:solidFill>
                          <a:latin typeface="Arial"/>
                          <a:cs typeface="Arial"/>
                        </a:rPr>
                        <a:t>Jerry's</a:t>
                      </a:r>
                      <a:endParaRPr sz="950" b="1" dirty="0">
                        <a:solidFill>
                          <a:srgbClr val="00B0F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Clasic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05"/>
                        </a:lnSpc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Dr.</a:t>
                      </a:r>
                      <a:r>
                        <a:rPr sz="95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spc="-15" dirty="0">
                          <a:latin typeface="Arial"/>
                          <a:cs typeface="Arial"/>
                        </a:rPr>
                        <a:t>Taberei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b="1" spc="-10" dirty="0">
                          <a:solidFill>
                            <a:srgbClr val="00B0F0"/>
                          </a:solidFill>
                          <a:latin typeface="Arial"/>
                          <a:cs typeface="Arial"/>
                        </a:rPr>
                        <a:t>Jerry's</a:t>
                      </a:r>
                      <a:endParaRPr sz="950" b="1" dirty="0">
                        <a:solidFill>
                          <a:srgbClr val="00B0F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Clasic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10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Militari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b="1" spc="-10" dirty="0">
                          <a:solidFill>
                            <a:srgbClr val="00B0F0"/>
                          </a:solidFill>
                          <a:latin typeface="Arial"/>
                          <a:cs typeface="Arial"/>
                        </a:rPr>
                        <a:t>Jerry's</a:t>
                      </a:r>
                      <a:endParaRPr sz="950" b="1" dirty="0">
                        <a:solidFill>
                          <a:srgbClr val="00B0F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Clasic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Crangasi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b="1" spc="-10" dirty="0">
                          <a:solidFill>
                            <a:srgbClr val="00B0F0"/>
                          </a:solidFill>
                          <a:latin typeface="Arial"/>
                          <a:cs typeface="Arial"/>
                        </a:rPr>
                        <a:t>Jerry's</a:t>
                      </a:r>
                      <a:endParaRPr sz="950" b="1" dirty="0">
                        <a:solidFill>
                          <a:srgbClr val="00B0F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b="1" spc="-5" dirty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Pufos</a:t>
                      </a:r>
                      <a:endParaRPr sz="950" b="1">
                        <a:solidFill>
                          <a:srgbClr val="00B05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10"/>
                        </a:lnSpc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Dr.</a:t>
                      </a:r>
                      <a:r>
                        <a:rPr sz="95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spc="-15" dirty="0">
                          <a:latin typeface="Arial"/>
                          <a:cs typeface="Arial"/>
                        </a:rPr>
                        <a:t>Taberei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b="1" spc="-10" dirty="0">
                          <a:solidFill>
                            <a:srgbClr val="00B0F0"/>
                          </a:solidFill>
                          <a:latin typeface="Arial"/>
                          <a:cs typeface="Arial"/>
                        </a:rPr>
                        <a:t>Jerry's</a:t>
                      </a:r>
                      <a:endParaRPr sz="950" b="1" dirty="0">
                        <a:solidFill>
                          <a:srgbClr val="00B0F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b="1" spc="-5" dirty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Pufos</a:t>
                      </a:r>
                      <a:endParaRPr sz="950" b="1" dirty="0">
                        <a:solidFill>
                          <a:srgbClr val="00B05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05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Militari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b="1" spc="-10" dirty="0">
                          <a:solidFill>
                            <a:srgbClr val="00B0F0"/>
                          </a:solidFill>
                          <a:latin typeface="Arial"/>
                          <a:cs typeface="Arial"/>
                        </a:rPr>
                        <a:t>Jerry's</a:t>
                      </a:r>
                      <a:endParaRPr sz="950" b="1" dirty="0">
                        <a:solidFill>
                          <a:srgbClr val="00B0F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b="1" spc="-5" dirty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Pufos</a:t>
                      </a:r>
                      <a:endParaRPr sz="950" b="1" dirty="0">
                        <a:solidFill>
                          <a:srgbClr val="00B05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Crangasi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476238" y="4037838"/>
          <a:ext cx="2161539" cy="11330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800"/>
                <a:gridCol w="1094739"/>
              </a:tblGrid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Restaurant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b="1" spc="-15" dirty="0">
                          <a:latin typeface="Arial"/>
                          <a:cs typeface="Arial"/>
                        </a:rPr>
                        <a:t>Tip </a:t>
                      </a:r>
                      <a:r>
                        <a:rPr sz="950" b="1" spc="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950" b="1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20" dirty="0">
                          <a:latin typeface="Arial"/>
                          <a:cs typeface="Arial"/>
                        </a:rPr>
                        <a:t>pizza</a:t>
                      </a:r>
                      <a:endParaRPr sz="95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30" dirty="0">
                          <a:latin typeface="Arial"/>
                          <a:cs typeface="Arial"/>
                        </a:rPr>
                        <a:t>Pizza</a:t>
                      </a:r>
                      <a:r>
                        <a:rPr sz="95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spc="-5" dirty="0">
                          <a:latin typeface="Arial"/>
                          <a:cs typeface="Arial"/>
                        </a:rPr>
                        <a:t>Hut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Clasic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30" dirty="0">
                          <a:latin typeface="Arial"/>
                          <a:cs typeface="Arial"/>
                        </a:rPr>
                        <a:t>Pizza</a:t>
                      </a:r>
                      <a:r>
                        <a:rPr sz="95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spc="-5" dirty="0">
                          <a:latin typeface="Arial"/>
                          <a:cs typeface="Arial"/>
                        </a:rPr>
                        <a:t>Hut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Pufos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Springtime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Pufos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Springtime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Clasic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Jerry's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Clasic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Jerry's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5" dirty="0">
                          <a:latin typeface="Arial"/>
                          <a:cs typeface="Arial"/>
                        </a:rPr>
                        <a:t>Pufos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476238" y="5409438"/>
          <a:ext cx="2161539" cy="11330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800"/>
                <a:gridCol w="1094739"/>
              </a:tblGrid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Restaurant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b="1" spc="10" dirty="0">
                          <a:latin typeface="Arial"/>
                          <a:cs typeface="Arial"/>
                        </a:rPr>
                        <a:t>Aria </a:t>
                      </a:r>
                      <a:r>
                        <a:rPr sz="950" b="1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95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10" dirty="0">
                          <a:latin typeface="Arial"/>
                          <a:cs typeface="Arial"/>
                        </a:rPr>
                        <a:t>distributie</a:t>
                      </a:r>
                      <a:endParaRPr sz="95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30" dirty="0">
                          <a:latin typeface="Arial"/>
                          <a:cs typeface="Arial"/>
                        </a:rPr>
                        <a:t>Pizza</a:t>
                      </a:r>
                      <a:r>
                        <a:rPr sz="95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spc="-5" dirty="0">
                          <a:latin typeface="Arial"/>
                          <a:cs typeface="Arial"/>
                        </a:rPr>
                        <a:t>Hut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Dr.</a:t>
                      </a:r>
                      <a:r>
                        <a:rPr sz="95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spc="-15" dirty="0">
                          <a:latin typeface="Arial"/>
                          <a:cs typeface="Arial"/>
                        </a:rPr>
                        <a:t>Taberei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30" dirty="0">
                          <a:latin typeface="Arial"/>
                          <a:cs typeface="Arial"/>
                        </a:rPr>
                        <a:t>Pizza</a:t>
                      </a:r>
                      <a:r>
                        <a:rPr sz="95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spc="-5" dirty="0">
                          <a:latin typeface="Arial"/>
                          <a:cs typeface="Arial"/>
                        </a:rPr>
                        <a:t>Hut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Militari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Springtime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Domenii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Jerry's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Dr.</a:t>
                      </a:r>
                      <a:r>
                        <a:rPr sz="95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spc="-15" dirty="0">
                          <a:latin typeface="Arial"/>
                          <a:cs typeface="Arial"/>
                        </a:rPr>
                        <a:t>Taberei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Jerry's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10" dirty="0">
                          <a:latin typeface="Arial"/>
                          <a:cs typeface="Arial"/>
                        </a:rPr>
                        <a:t>Militari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Jerry's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Crangasi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8" name="object 8"/>
          <p:cNvGrpSpPr/>
          <p:nvPr/>
        </p:nvGrpSpPr>
        <p:grpSpPr>
          <a:xfrm>
            <a:off x="5181600" y="4800600"/>
            <a:ext cx="1148080" cy="1219200"/>
            <a:chOff x="5253227" y="4800600"/>
            <a:chExt cx="1148080" cy="1219200"/>
          </a:xfrm>
        </p:grpSpPr>
        <p:sp>
          <p:nvSpPr>
            <p:cNvPr id="9" name="object 9"/>
            <p:cNvSpPr/>
            <p:nvPr/>
          </p:nvSpPr>
          <p:spPr>
            <a:xfrm>
              <a:off x="6019799" y="4878323"/>
              <a:ext cx="326390" cy="455930"/>
            </a:xfrm>
            <a:custGeom>
              <a:avLst/>
              <a:gdLst/>
              <a:ahLst/>
              <a:cxnLst/>
              <a:rect l="l" t="t" r="r" b="b"/>
              <a:pathLst>
                <a:path w="326389" h="455929">
                  <a:moveTo>
                    <a:pt x="0" y="455675"/>
                  </a:moveTo>
                  <a:lnTo>
                    <a:pt x="326135" y="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303263" y="4800600"/>
              <a:ext cx="97790" cy="111760"/>
            </a:xfrm>
            <a:custGeom>
              <a:avLst/>
              <a:gdLst/>
              <a:ahLst/>
              <a:cxnLst/>
              <a:rect l="l" t="t" r="r" b="b"/>
              <a:pathLst>
                <a:path w="97789" h="111760">
                  <a:moveTo>
                    <a:pt x="97535" y="0"/>
                  </a:moveTo>
                  <a:lnTo>
                    <a:pt x="0" y="53339"/>
                  </a:lnTo>
                  <a:lnTo>
                    <a:pt x="80771" y="111251"/>
                  </a:lnTo>
                  <a:lnTo>
                    <a:pt x="9753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019799" y="5486400"/>
              <a:ext cx="259079" cy="451484"/>
            </a:xfrm>
            <a:custGeom>
              <a:avLst/>
              <a:gdLst/>
              <a:ahLst/>
              <a:cxnLst/>
              <a:rect l="l" t="t" r="r" b="b"/>
              <a:pathLst>
                <a:path w="259079" h="451485">
                  <a:moveTo>
                    <a:pt x="0" y="0"/>
                  </a:moveTo>
                  <a:lnTo>
                    <a:pt x="259079" y="451103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231635" y="5908547"/>
              <a:ext cx="93345" cy="111760"/>
            </a:xfrm>
            <a:custGeom>
              <a:avLst/>
              <a:gdLst/>
              <a:ahLst/>
              <a:cxnLst/>
              <a:rect l="l" t="t" r="r" b="b"/>
              <a:pathLst>
                <a:path w="93345" h="111760">
                  <a:moveTo>
                    <a:pt x="92963" y="111251"/>
                  </a:moveTo>
                  <a:lnTo>
                    <a:pt x="86867" y="0"/>
                  </a:lnTo>
                  <a:lnTo>
                    <a:pt x="0" y="50291"/>
                  </a:lnTo>
                  <a:lnTo>
                    <a:pt x="92963" y="1112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257799" y="5181600"/>
              <a:ext cx="609600" cy="457200"/>
            </a:xfrm>
            <a:custGeom>
              <a:avLst/>
              <a:gdLst/>
              <a:ahLst/>
              <a:cxnLst/>
              <a:rect l="l" t="t" r="r" b="b"/>
              <a:pathLst>
                <a:path w="609600" h="457200">
                  <a:moveTo>
                    <a:pt x="457199" y="0"/>
                  </a:moveTo>
                  <a:lnTo>
                    <a:pt x="457199" y="114299"/>
                  </a:lnTo>
                  <a:lnTo>
                    <a:pt x="0" y="114299"/>
                  </a:lnTo>
                  <a:lnTo>
                    <a:pt x="0" y="342899"/>
                  </a:lnTo>
                  <a:lnTo>
                    <a:pt x="457199" y="342899"/>
                  </a:lnTo>
                  <a:lnTo>
                    <a:pt x="457199" y="457199"/>
                  </a:lnTo>
                  <a:lnTo>
                    <a:pt x="609599" y="228599"/>
                  </a:lnTo>
                  <a:lnTo>
                    <a:pt x="457199" y="0"/>
                  </a:lnTo>
                  <a:close/>
                </a:path>
              </a:pathLst>
            </a:custGeom>
            <a:solidFill>
              <a:srgbClr val="FFC000"/>
            </a:solidFill>
            <a:ln w="914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8</a:t>
            </a:fld>
            <a:endParaRPr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600200" y="6172200"/>
          <a:ext cx="3333114" cy="486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800"/>
                <a:gridCol w="1094739"/>
                <a:gridCol w="1171575"/>
              </a:tblGrid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b="1" spc="-10" dirty="0">
                          <a:solidFill>
                            <a:srgbClr val="00B0F0"/>
                          </a:solidFill>
                          <a:latin typeface="Arial"/>
                          <a:cs typeface="Arial"/>
                        </a:rPr>
                        <a:t>Jerry's</a:t>
                      </a:r>
                      <a:endParaRPr sz="950" b="1" dirty="0">
                        <a:solidFill>
                          <a:srgbClr val="00B0F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lang="ro-MO" sz="950" b="1" spc="-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Subtire</a:t>
                      </a:r>
                      <a:endParaRPr sz="950" b="1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10"/>
                        </a:lnSpc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Dr.</a:t>
                      </a:r>
                      <a:r>
                        <a:rPr sz="95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spc="-15" dirty="0">
                          <a:latin typeface="Arial"/>
                          <a:cs typeface="Arial"/>
                        </a:rPr>
                        <a:t>Taberei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305"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sz="950" b="1" spc="-10" dirty="0">
                          <a:solidFill>
                            <a:srgbClr val="00B0F0"/>
                          </a:solidFill>
                          <a:latin typeface="Arial"/>
                          <a:cs typeface="Arial"/>
                        </a:rPr>
                        <a:t>Jerry's</a:t>
                      </a:r>
                      <a:endParaRPr sz="950" b="1" dirty="0">
                        <a:solidFill>
                          <a:srgbClr val="00B0F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05"/>
                        </a:lnSpc>
                      </a:pPr>
                      <a:r>
                        <a:rPr lang="ro-MO" sz="950" b="1" spc="-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subtire</a:t>
                      </a:r>
                      <a:endParaRPr sz="950" b="1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05"/>
                        </a:lnSpc>
                      </a:pPr>
                      <a:r>
                        <a:rPr sz="950" spc="5" dirty="0">
                          <a:latin typeface="Arial"/>
                          <a:cs typeface="Arial"/>
                        </a:rPr>
                        <a:t>Militari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43"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sz="950" b="1" spc="-10" dirty="0">
                          <a:solidFill>
                            <a:srgbClr val="00B0F0"/>
                          </a:solidFill>
                          <a:latin typeface="Arial"/>
                          <a:cs typeface="Arial"/>
                        </a:rPr>
                        <a:t>Jerry's</a:t>
                      </a:r>
                      <a:endParaRPr sz="950" b="1" dirty="0">
                        <a:solidFill>
                          <a:srgbClr val="00B0F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110"/>
                        </a:lnSpc>
                      </a:pPr>
                      <a:r>
                        <a:rPr lang="ro-MO" sz="950" b="1" spc="-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subtire</a:t>
                      </a:r>
                      <a:endParaRPr sz="950" b="1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10"/>
                        </a:lnSpc>
                      </a:pPr>
                      <a:r>
                        <a:rPr sz="950" dirty="0">
                          <a:latin typeface="Arial"/>
                          <a:cs typeface="Arial"/>
                        </a:rPr>
                        <a:t>Crangasi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1442</Words>
  <Application>Microsoft Office PowerPoint</Application>
  <PresentationFormat>Custom</PresentationFormat>
  <Paragraphs>454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Normalizarea bazei de date</vt:lpstr>
      <vt:lpstr>Normalizarea bazei de date</vt:lpstr>
      <vt:lpstr>Normalizarea bazei de date</vt:lpstr>
      <vt:lpstr>Normalizarea bazei de date</vt:lpstr>
      <vt:lpstr>Normalizarea bazei de date</vt:lpstr>
      <vt:lpstr>Normalizarea bazei de date</vt:lpstr>
      <vt:lpstr>Normalizarea bazei de date</vt:lpstr>
      <vt:lpstr>Normalizarea bazei de date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BDE_5</dc:title>
  <dc:creator>Gabi</dc:creator>
  <cp:lastModifiedBy>Mihai</cp:lastModifiedBy>
  <cp:revision>1</cp:revision>
  <dcterms:created xsi:type="dcterms:W3CDTF">2020-10-21T22:16:46Z</dcterms:created>
  <dcterms:modified xsi:type="dcterms:W3CDTF">2020-10-22T05:00:47Z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2010-11-28T00:00:00Z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2020-10-21T00:00:00Z</vt:filetime>
  </property>
</Properties>
</file>