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62" r:id="rId6"/>
    <p:sldId id="259" r:id="rId7"/>
    <p:sldId id="263" r:id="rId8"/>
    <p:sldId id="264" r:id="rId9"/>
    <p:sldId id="26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26"/>
    <p:restoredTop sz="94767"/>
  </p:normalViewPr>
  <p:slideViewPr>
    <p:cSldViewPr snapToGrid="0" snapToObjects="1">
      <p:cViewPr varScale="1">
        <p:scale>
          <a:sx n="72" d="100"/>
          <a:sy n="72" d="100"/>
        </p:scale>
        <p:origin x="240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275AB5-1FFB-994F-937C-56BC0AFB96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8954D3A-814F-FD43-877C-8A8638C17A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02E026-EC6F-E840-B293-3B6733E18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C040-1FC9-A947-A43C-9ADBFCC395B5}" type="datetimeFigureOut">
              <a:rPr lang="ru-RU" smtClean="0"/>
              <a:t>05.05.20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EF8E75-1FC1-E248-B5E1-62F68C83F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E97307-FD54-BA48-A735-57DF81588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ABFC-34E9-DA44-93D6-E4E2D8E42E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929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B5476A-0A40-6F42-9B1D-20A749498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CA29064-8C09-0344-91BE-C14EA1879C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5E87BE-0826-EF42-A649-A7623C302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C040-1FC9-A947-A43C-9ADBFCC395B5}" type="datetimeFigureOut">
              <a:rPr lang="ru-RU" smtClean="0"/>
              <a:t>05.05.20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59321B-FCC2-8C42-BD1F-63738CAB2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053EBB-9202-444B-BB7A-9CC352FD5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ABFC-34E9-DA44-93D6-E4E2D8E42E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476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CC82F6C-239F-5542-A658-EFE986AC35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3002B47-8F8E-614B-A733-ACEB44924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8D4FC0-599F-7044-8447-544589811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C040-1FC9-A947-A43C-9ADBFCC395B5}" type="datetimeFigureOut">
              <a:rPr lang="ru-RU" smtClean="0"/>
              <a:t>05.05.20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979DE8-CD74-C346-9A2A-DE3A94F29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6F5D65-646F-8242-88AE-B91B1355E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ABFC-34E9-DA44-93D6-E4E2D8E42E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365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023BA2-A3FA-CA44-B71B-6DBB912B3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0AEC0E-6A15-EE49-BB18-75CE5505A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472CF4-B5CC-9F42-B7E3-26C6E75A8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C040-1FC9-A947-A43C-9ADBFCC395B5}" type="datetimeFigureOut">
              <a:rPr lang="ru-RU" smtClean="0"/>
              <a:t>05.05.20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2BCC46-2FD9-6948-82F9-C9B09D6B1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071421-7718-0C40-9514-1C6EEDC41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ABFC-34E9-DA44-93D6-E4E2D8E42E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35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1D7671-B1C4-D344-A88A-3CF34B002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B61EE7E-BE93-A845-96DE-AD742B4D1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0D425A8-D50C-FD4E-8ACA-87600D8AA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C040-1FC9-A947-A43C-9ADBFCC395B5}" type="datetimeFigureOut">
              <a:rPr lang="ru-RU" smtClean="0"/>
              <a:t>05.05.20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215E46-DB4A-DE45-B7CC-85A9D8105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3536AD-471E-2340-A1E4-FF2AC8F56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ABFC-34E9-DA44-93D6-E4E2D8E42E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367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9D5FCA-14D2-5D44-A4C3-78AF3B9A4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FA910A-F922-BB40-AACA-E765B0DA71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DC462F5-BF68-9A4C-AEDD-07ED73EE6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52DE6B3-8961-A14A-889A-7B23C4A6D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C040-1FC9-A947-A43C-9ADBFCC395B5}" type="datetimeFigureOut">
              <a:rPr lang="ru-RU" smtClean="0"/>
              <a:t>05.05.20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BA1E47-1FAF-5C40-8F27-C8E60AEA4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DEEF2F1-8502-824C-9C9B-DD2B52970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ABFC-34E9-DA44-93D6-E4E2D8E42E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254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637E61-473C-B744-B1D4-6D803C7D9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451F712-F834-A648-84C9-33CD700AE1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4FE27E9-65B9-0D41-B2C8-90469295E5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C63B740-C756-814A-9196-89EB69FCA2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09E7C0A-CD44-A944-86D3-1216D6F91E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2A159F5-5B80-6C42-BF6E-98DBA85EE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C040-1FC9-A947-A43C-9ADBFCC395B5}" type="datetimeFigureOut">
              <a:rPr lang="ru-RU" smtClean="0"/>
              <a:t>05.05.20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A767B60-DEEF-BB4C-8BEE-ECE2A0A2D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2146A95-627B-2847-8A59-BB6F250E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ABFC-34E9-DA44-93D6-E4E2D8E42E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320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FAB2B8-116D-B045-835A-4F6791E70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7BE8F47-B048-F744-94A9-F17D53A0E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C040-1FC9-A947-A43C-9ADBFCC395B5}" type="datetimeFigureOut">
              <a:rPr lang="ru-RU" smtClean="0"/>
              <a:t>05.05.20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5A2087A-FB07-9E4E-AF24-4D5CEB9D2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1792CB4-B1E6-BD4D-BC04-56ECEFC88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ABFC-34E9-DA44-93D6-E4E2D8E42E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9740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3B3503-0B40-1047-BE75-D7BD81C0C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C040-1FC9-A947-A43C-9ADBFCC395B5}" type="datetimeFigureOut">
              <a:rPr lang="ru-RU" smtClean="0"/>
              <a:t>05.05.20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60B93AA-90F4-964E-B0B8-98CF3E609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3B07DF5-8CD8-974B-B8CE-F5877557C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ABFC-34E9-DA44-93D6-E4E2D8E42E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88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67899E-58AF-CE40-A5D0-C7C0AA1D5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C4FAA5-1412-4F40-BA70-4EE3C8A57B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E3711AF-78F3-BB49-981A-85D62A0EA9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DD6EFCE-303A-6843-9CF7-A3F66DF33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C040-1FC9-A947-A43C-9ADBFCC395B5}" type="datetimeFigureOut">
              <a:rPr lang="ru-RU" smtClean="0"/>
              <a:t>05.05.20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9AA5DB2-AAFE-5347-8A32-450B3D176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72093A9-2C99-8141-8FF5-9A4F423C1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ABFC-34E9-DA44-93D6-E4E2D8E42E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778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1A285B-4EBB-7640-B1EE-2C5AF933D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3790D9A-19DE-524E-9FF9-9357D1D66F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ACDA0F1-B991-8C4D-B81D-76AC3C41A1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61C3B1D-E3ED-664B-A936-9D66BD0EB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C040-1FC9-A947-A43C-9ADBFCC395B5}" type="datetimeFigureOut">
              <a:rPr lang="ru-RU" smtClean="0"/>
              <a:t>05.05.20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7D8FAD8-480B-5244-B5A9-B3E21E0AC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F7FC17D-43C7-7C43-87F9-49681B43F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ABFC-34E9-DA44-93D6-E4E2D8E42E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344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BE663D-F911-A141-B163-C9CBE19C9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D69DA77-6158-D54F-9468-7ACBD22C1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A2B73C-0E97-EE40-A24A-AFF61C5420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2C040-1FC9-A947-A43C-9ADBFCC395B5}" type="datetimeFigureOut">
              <a:rPr lang="ru-RU" smtClean="0"/>
              <a:t>05.05.20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DFA65A-4DA6-A84A-A1BD-98956D3F9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01336A-C26A-284D-89D3-84C43A3A4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8ABFC-34E9-DA44-93D6-E4E2D8E42E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904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65C638-A4E4-0C43-9773-0B39E705F5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Реляционная модель данных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FE5BD8D-474D-5747-897C-FF3E2020E3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Отношение, </a:t>
            </a:r>
          </a:p>
          <a:p>
            <a:r>
              <a:rPr lang="ru-RU" dirty="0"/>
              <a:t>функциональные зависимости, </a:t>
            </a:r>
          </a:p>
          <a:p>
            <a:r>
              <a:rPr lang="ru-RU" dirty="0"/>
              <a:t>транзитивные зависимости, аномалии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4231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164D7F-216A-424C-B2A8-F7FFCB107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Определение отношения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1503FA-B119-7844-83AB-719B93B32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altLang="ru-RU" dirty="0"/>
              <a:t>Таблица считается </a:t>
            </a:r>
            <a:r>
              <a:rPr lang="ru-RU" altLang="ru-RU" u="sng" dirty="0"/>
              <a:t>отношением</a:t>
            </a:r>
            <a:r>
              <a:rPr lang="ru-RU" altLang="ru-RU" dirty="0"/>
              <a:t>, если:</a:t>
            </a:r>
          </a:p>
          <a:p>
            <a:pPr lvl="1"/>
            <a:r>
              <a:rPr lang="ru-RU" altLang="ru-RU" dirty="0"/>
              <a:t>Строки соответствуют отдельным записям (конкретным экземплярам сущности). </a:t>
            </a:r>
          </a:p>
          <a:p>
            <a:pPr lvl="1"/>
            <a:r>
              <a:rPr lang="ru-RU" altLang="ru-RU" dirty="0"/>
              <a:t>Столбцы соответствуют атрибутам сущности. </a:t>
            </a:r>
          </a:p>
          <a:p>
            <a:pPr lvl="1"/>
            <a:r>
              <a:rPr lang="ru-RU" altLang="ru-RU" dirty="0"/>
              <a:t>Каждая ячейка должна содержать одно и только одно значение.</a:t>
            </a:r>
          </a:p>
          <a:p>
            <a:pPr lvl="1"/>
            <a:r>
              <a:rPr lang="ru-RU" altLang="ru-RU" dirty="0"/>
              <a:t>Все записи в одном столбце имеют один и тот же тип. </a:t>
            </a:r>
          </a:p>
          <a:p>
            <a:pPr lvl="1"/>
            <a:r>
              <a:rPr lang="ru-RU" altLang="ru-RU" dirty="0"/>
              <a:t>Каждый столбец отношения имеет уникальное имя. </a:t>
            </a:r>
          </a:p>
          <a:p>
            <a:pPr lvl="1"/>
            <a:r>
              <a:rPr lang="ru-RU" altLang="ru-RU" dirty="0"/>
              <a:t>В отношении не может быть двух идентичных строк. </a:t>
            </a:r>
          </a:p>
          <a:p>
            <a:pPr lvl="1"/>
            <a:r>
              <a:rPr lang="ru-RU" altLang="ru-RU" dirty="0"/>
              <a:t>Порядок следования строк не важен. </a:t>
            </a:r>
          </a:p>
        </p:txBody>
      </p:sp>
    </p:spTree>
    <p:extLst>
      <p:ext uri="{BB962C8B-B14F-4D97-AF65-F5344CB8AC3E}">
        <p14:creationId xmlns:p14="http://schemas.microsoft.com/office/powerpoint/2010/main" val="3261218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F45EC2-AFE5-4A45-8317-E2FDC9789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Дана таблица «Кафедры»: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F90375C-020A-0B4F-9166-3B735FF8BB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9721591"/>
              </p:ext>
            </p:extLst>
          </p:nvPr>
        </p:nvGraphicFramePr>
        <p:xfrm>
          <a:off x="838200" y="1690688"/>
          <a:ext cx="10977282" cy="3777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9547">
                  <a:extLst>
                    <a:ext uri="{9D8B030D-6E8A-4147-A177-3AD203B41FA5}">
                      <a16:colId xmlns:a16="http://schemas.microsoft.com/office/drawing/2014/main" val="752321974"/>
                    </a:ext>
                  </a:extLst>
                </a:gridCol>
                <a:gridCol w="1829547">
                  <a:extLst>
                    <a:ext uri="{9D8B030D-6E8A-4147-A177-3AD203B41FA5}">
                      <a16:colId xmlns:a16="http://schemas.microsoft.com/office/drawing/2014/main" val="3497440498"/>
                    </a:ext>
                  </a:extLst>
                </a:gridCol>
                <a:gridCol w="1829547">
                  <a:extLst>
                    <a:ext uri="{9D8B030D-6E8A-4147-A177-3AD203B41FA5}">
                      <a16:colId xmlns:a16="http://schemas.microsoft.com/office/drawing/2014/main" val="885908370"/>
                    </a:ext>
                  </a:extLst>
                </a:gridCol>
                <a:gridCol w="1829547">
                  <a:extLst>
                    <a:ext uri="{9D8B030D-6E8A-4147-A177-3AD203B41FA5}">
                      <a16:colId xmlns:a16="http://schemas.microsoft.com/office/drawing/2014/main" val="3688485084"/>
                    </a:ext>
                  </a:extLst>
                </a:gridCol>
                <a:gridCol w="1854862">
                  <a:extLst>
                    <a:ext uri="{9D8B030D-6E8A-4147-A177-3AD203B41FA5}">
                      <a16:colId xmlns:a16="http://schemas.microsoft.com/office/drawing/2014/main" val="3888330972"/>
                    </a:ext>
                  </a:extLst>
                </a:gridCol>
                <a:gridCol w="1804232">
                  <a:extLst>
                    <a:ext uri="{9D8B030D-6E8A-4147-A177-3AD203B41FA5}">
                      <a16:colId xmlns:a16="http://schemas.microsoft.com/office/drawing/2014/main" val="3503484375"/>
                    </a:ext>
                  </a:extLst>
                </a:gridCol>
              </a:tblGrid>
              <a:tr h="665570">
                <a:tc>
                  <a:txBody>
                    <a:bodyPr/>
                    <a:lstStyle/>
                    <a:p>
                      <a:r>
                        <a:rPr lang="ru-RU" dirty="0"/>
                        <a:t>Код кафедры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Название кафедры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Кабинет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Телефон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Адрес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Адрес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957333"/>
                  </a:ext>
                </a:extLst>
              </a:tr>
              <a:tr h="1236059">
                <a:tc>
                  <a:txBody>
                    <a:bodyPr/>
                    <a:lstStyle/>
                    <a:p>
                      <a:r>
                        <a:rPr lang="ru-RU" dirty="0"/>
                        <a:t>ИУ6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Компьютерные системы и сети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805</a:t>
                      </a:r>
                    </a:p>
                    <a:p>
                      <a:r>
                        <a:rPr lang="ru-RU" dirty="0"/>
                        <a:t>801а</a:t>
                      </a:r>
                    </a:p>
                    <a:p>
                      <a:r>
                        <a:rPr lang="ru-RU" dirty="0"/>
                        <a:t>806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8 499 333 3333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2-я Бауманская 5с1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iu6@bmstu.ru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401645"/>
                  </a:ext>
                </a:extLst>
              </a:tr>
              <a:tr h="1236059">
                <a:tc>
                  <a:txBody>
                    <a:bodyPr/>
                    <a:lstStyle/>
                    <a:p>
                      <a:r>
                        <a:rPr lang="ru-RU" dirty="0"/>
                        <a:t>ИУ6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Компьютерные системы и сети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333 33334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2-я Бауманская 5с1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iu6@bmstu.ru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748097"/>
                  </a:ext>
                </a:extLst>
              </a:tr>
              <a:tr h="385608">
                <a:tc>
                  <a:txBody>
                    <a:bodyPr/>
                    <a:lstStyle/>
                    <a:p>
                      <a:r>
                        <a:rPr lang="ru-RU" dirty="0"/>
                        <a:t>ЮР</a:t>
                      </a:r>
                      <a:r>
                        <a:rPr lang="en-US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Цифровая криминалистика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416ю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 (499) 222 22 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2-я Бауманская 5с1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ipf@bmstu.ru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76182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A255F5F-3825-1942-80D7-91666CAF49B1}"/>
              </a:ext>
            </a:extLst>
          </p:cNvPr>
          <p:cNvSpPr txBox="1"/>
          <p:nvPr/>
        </p:nvSpPr>
        <p:spPr>
          <a:xfrm>
            <a:off x="986118" y="5827059"/>
            <a:ext cx="5289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таблица является отношением?</a:t>
            </a:r>
          </a:p>
          <a:p>
            <a:r>
              <a:rPr lang="ru-RU" dirty="0"/>
              <a:t>Обоснуйте свои предположения</a:t>
            </a:r>
          </a:p>
        </p:txBody>
      </p:sp>
    </p:spTree>
    <p:extLst>
      <p:ext uri="{BB962C8B-B14F-4D97-AF65-F5344CB8AC3E}">
        <p14:creationId xmlns:p14="http://schemas.microsoft.com/office/powerpoint/2010/main" val="3605094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D5540-6652-244F-926F-C34D0E5FB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Структура реляционных данных: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B2C423-898D-8D49-9B17-B9C503930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Атрибут – это …</a:t>
            </a:r>
          </a:p>
          <a:p>
            <a:r>
              <a:rPr lang="ru-RU" dirty="0"/>
              <a:t>Домен – это…</a:t>
            </a:r>
          </a:p>
          <a:p>
            <a:r>
              <a:rPr lang="ru-RU" dirty="0"/>
              <a:t>Кортеж – это…</a:t>
            </a:r>
          </a:p>
          <a:p>
            <a:r>
              <a:rPr lang="ru-RU" dirty="0"/>
              <a:t>Степень отношения – это…</a:t>
            </a:r>
          </a:p>
          <a:p>
            <a:r>
              <a:rPr lang="ru-RU" dirty="0"/>
              <a:t>Кардинальность – это…</a:t>
            </a:r>
          </a:p>
          <a:p>
            <a:r>
              <a:rPr lang="ru-RU" dirty="0"/>
              <a:t>Реляционная база данных – это…</a:t>
            </a:r>
          </a:p>
        </p:txBody>
      </p:sp>
    </p:spTree>
    <p:extLst>
      <p:ext uri="{BB962C8B-B14F-4D97-AF65-F5344CB8AC3E}">
        <p14:creationId xmlns:p14="http://schemas.microsoft.com/office/powerpoint/2010/main" val="4247104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F45EC2-AFE5-4A45-8317-E2FDC9789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6851"/>
          </a:xfrm>
        </p:spPr>
        <p:txBody>
          <a:bodyPr>
            <a:normAutofit fontScale="90000"/>
          </a:bodyPr>
          <a:lstStyle/>
          <a:p>
            <a:r>
              <a:rPr lang="ru-RU" dirty="0"/>
              <a:t>Дано отношение «Кафедры»: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F90375C-020A-0B4F-9166-3B735FF8BB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8041613"/>
              </p:ext>
            </p:extLst>
          </p:nvPr>
        </p:nvGraphicFramePr>
        <p:xfrm>
          <a:off x="712694" y="1170736"/>
          <a:ext cx="10977282" cy="2790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9547">
                  <a:extLst>
                    <a:ext uri="{9D8B030D-6E8A-4147-A177-3AD203B41FA5}">
                      <a16:colId xmlns:a16="http://schemas.microsoft.com/office/drawing/2014/main" val="752321974"/>
                    </a:ext>
                  </a:extLst>
                </a:gridCol>
                <a:gridCol w="1829547">
                  <a:extLst>
                    <a:ext uri="{9D8B030D-6E8A-4147-A177-3AD203B41FA5}">
                      <a16:colId xmlns:a16="http://schemas.microsoft.com/office/drawing/2014/main" val="3497440498"/>
                    </a:ext>
                  </a:extLst>
                </a:gridCol>
                <a:gridCol w="1829547">
                  <a:extLst>
                    <a:ext uri="{9D8B030D-6E8A-4147-A177-3AD203B41FA5}">
                      <a16:colId xmlns:a16="http://schemas.microsoft.com/office/drawing/2014/main" val="885908370"/>
                    </a:ext>
                  </a:extLst>
                </a:gridCol>
                <a:gridCol w="1829547">
                  <a:extLst>
                    <a:ext uri="{9D8B030D-6E8A-4147-A177-3AD203B41FA5}">
                      <a16:colId xmlns:a16="http://schemas.microsoft.com/office/drawing/2014/main" val="3688485084"/>
                    </a:ext>
                  </a:extLst>
                </a:gridCol>
                <a:gridCol w="1854862">
                  <a:extLst>
                    <a:ext uri="{9D8B030D-6E8A-4147-A177-3AD203B41FA5}">
                      <a16:colId xmlns:a16="http://schemas.microsoft.com/office/drawing/2014/main" val="3888330972"/>
                    </a:ext>
                  </a:extLst>
                </a:gridCol>
                <a:gridCol w="1804232">
                  <a:extLst>
                    <a:ext uri="{9D8B030D-6E8A-4147-A177-3AD203B41FA5}">
                      <a16:colId xmlns:a16="http://schemas.microsoft.com/office/drawing/2014/main" val="3503484375"/>
                    </a:ext>
                  </a:extLst>
                </a:gridCol>
              </a:tblGrid>
              <a:tr h="665570">
                <a:tc>
                  <a:txBody>
                    <a:bodyPr/>
                    <a:lstStyle/>
                    <a:p>
                      <a:r>
                        <a:rPr lang="ru-RU" dirty="0"/>
                        <a:t>Код кафедры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Название кафедры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Кабинет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Телефон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Адрес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Адрес электронной почты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957333"/>
                  </a:ext>
                </a:extLst>
              </a:tr>
              <a:tr h="1236059">
                <a:tc>
                  <a:txBody>
                    <a:bodyPr/>
                    <a:lstStyle/>
                    <a:p>
                      <a:r>
                        <a:rPr lang="ru-RU" dirty="0"/>
                        <a:t>ИУ6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Компьютерные системы и сети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 (499) 333 3333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2-я Бауманская 5с1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iu6@bmstu.ru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401645"/>
                  </a:ext>
                </a:extLst>
              </a:tr>
              <a:tr h="385608">
                <a:tc>
                  <a:txBody>
                    <a:bodyPr/>
                    <a:lstStyle/>
                    <a:p>
                      <a:r>
                        <a:rPr lang="ru-RU" dirty="0"/>
                        <a:t>ЮР</a:t>
                      </a:r>
                      <a:r>
                        <a:rPr lang="en-US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Цифровая криминалистика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416ю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 (499) 222 22 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2-я Бауманская 5с1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ipf@bmstu.ru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76182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A255F5F-3825-1942-80D7-91666CAF49B1}"/>
              </a:ext>
            </a:extLst>
          </p:cNvPr>
          <p:cNvSpPr txBox="1"/>
          <p:nvPr/>
        </p:nvSpPr>
        <p:spPr>
          <a:xfrm>
            <a:off x="712694" y="4110035"/>
            <a:ext cx="108293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Выделите в таблице кортеж, домен, атрибуты?</a:t>
            </a:r>
          </a:p>
          <a:p>
            <a:r>
              <a:rPr lang="ru-RU" dirty="0"/>
              <a:t>Какова степень отношения «Кафедры»?</a:t>
            </a:r>
          </a:p>
          <a:p>
            <a:r>
              <a:rPr lang="ru-RU" dirty="0"/>
              <a:t>Какова кардинальность отношения «Кафедры»?</a:t>
            </a:r>
          </a:p>
        </p:txBody>
      </p:sp>
    </p:spTree>
    <p:extLst>
      <p:ext uri="{BB962C8B-B14F-4D97-AF65-F5344CB8AC3E}">
        <p14:creationId xmlns:p14="http://schemas.microsoft.com/office/powerpoint/2010/main" val="3950109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F52AA-5193-E642-A3AB-89C184B67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Функциональная зависимость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1A0D2A-101F-C24E-B27C-13A831A07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ru-RU" altLang="ru-RU" dirty="0">
                <a:effectLst/>
              </a:rPr>
              <a:t>Обозначается </a:t>
            </a:r>
            <a:r>
              <a:rPr lang="ru-RU" altLang="ru-RU" b="1" dirty="0">
                <a:effectLst/>
              </a:rPr>
              <a:t>А</a:t>
            </a:r>
            <a:r>
              <a:rPr lang="ru-RU" altLang="ru-RU" b="1" dirty="0">
                <a:effectLst/>
                <a:sym typeface="Symbol" pitchFamily="2" charset="2"/>
              </a:rPr>
              <a:t></a:t>
            </a:r>
            <a:r>
              <a:rPr lang="ru-RU" altLang="ru-RU" b="1" dirty="0">
                <a:effectLst/>
              </a:rPr>
              <a:t>В</a:t>
            </a:r>
            <a:endParaRPr lang="ru-RU" altLang="ru-RU" dirty="0"/>
          </a:p>
          <a:p>
            <a:pPr>
              <a:spcBef>
                <a:spcPct val="50000"/>
              </a:spcBef>
            </a:pPr>
            <a:r>
              <a:rPr lang="ru-RU" altLang="ru-RU" dirty="0"/>
              <a:t>Дайте определение функциональной зависимости?</a:t>
            </a:r>
          </a:p>
          <a:p>
            <a:pPr>
              <a:spcBef>
                <a:spcPct val="50000"/>
              </a:spcBef>
            </a:pPr>
            <a:r>
              <a:rPr lang="ru-RU" altLang="ru-RU" dirty="0"/>
              <a:t>Где находится детерминант функциональной зависимости?</a:t>
            </a:r>
          </a:p>
          <a:p>
            <a:pPr>
              <a:spcBef>
                <a:spcPct val="50000"/>
              </a:spcBef>
            </a:pPr>
            <a:r>
              <a:rPr lang="ru-RU" altLang="ru-RU" dirty="0"/>
              <a:t>Чем отличается функциональная зависимость от полной функциональной зависимости?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ru-RU" altLang="ru-RU" dirty="0">
                <a:effectLst/>
              </a:rPr>
              <a:t>Что означает запись </a:t>
            </a:r>
            <a:r>
              <a:rPr lang="ru-RU" altLang="ru-RU" b="1" dirty="0">
                <a:effectLst/>
              </a:rPr>
              <a:t>А</a:t>
            </a:r>
            <a:r>
              <a:rPr lang="ru-RU" altLang="ru-RU" b="1" dirty="0">
                <a:effectLst/>
                <a:sym typeface="Symbol" pitchFamily="2" charset="2"/>
              </a:rPr>
              <a:t></a:t>
            </a:r>
            <a:r>
              <a:rPr lang="ru-RU" altLang="ru-RU" b="1" dirty="0">
                <a:effectLst/>
              </a:rPr>
              <a:t>В и В</a:t>
            </a:r>
            <a:r>
              <a:rPr lang="ru-RU" altLang="ru-RU" b="1" dirty="0">
                <a:effectLst/>
                <a:sym typeface="Symbol" pitchFamily="2" charset="2"/>
              </a:rPr>
              <a:t></a:t>
            </a:r>
            <a:r>
              <a:rPr lang="ru-RU" altLang="ru-RU" b="1" dirty="0">
                <a:sym typeface="Symbol" pitchFamily="2" charset="2"/>
              </a:rPr>
              <a:t>С</a:t>
            </a:r>
            <a:r>
              <a:rPr lang="ru-RU" altLang="ru-RU" dirty="0">
                <a:sym typeface="Symbol" pitchFamily="2" charset="2"/>
              </a:rPr>
              <a:t>? 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ru-RU" altLang="ru-RU" dirty="0">
                <a:sym typeface="Symbol" pitchFamily="2" charset="2"/>
              </a:rPr>
              <a:t>Как называется такой тип функциональной зависимости?</a:t>
            </a:r>
            <a:endParaRPr lang="ru-RU" alt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74549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8DB7F5-2F53-014C-B873-1CD674BD1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Выделите все возможные ФЗ в отношениях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4709DC-160D-5C46-853B-03F192716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СТУДЕНТЫ (</a:t>
            </a:r>
            <a:r>
              <a:rPr lang="ru-RU" u="sng" dirty="0"/>
              <a:t>№</a:t>
            </a:r>
            <a:r>
              <a:rPr lang="ru-RU" u="sng" dirty="0" err="1"/>
              <a:t>ЗачетнойКнижки</a:t>
            </a:r>
            <a:r>
              <a:rPr lang="ru-RU" dirty="0"/>
              <a:t>, Фамилия, Имя, Отчество, Адрес, </a:t>
            </a:r>
            <a:r>
              <a:rPr lang="ru-RU" dirty="0" err="1"/>
              <a:t>КодГруппы</a:t>
            </a:r>
            <a:r>
              <a:rPr lang="ru-RU" dirty="0"/>
              <a:t>)</a:t>
            </a:r>
          </a:p>
          <a:p>
            <a:r>
              <a:rPr lang="ru-RU" dirty="0"/>
              <a:t>КАФЕДРЫ (</a:t>
            </a:r>
            <a:r>
              <a:rPr lang="ru-RU" u="sng" dirty="0" err="1"/>
              <a:t>КодКафедры</a:t>
            </a:r>
            <a:r>
              <a:rPr lang="ru-RU" dirty="0"/>
              <a:t>, </a:t>
            </a:r>
            <a:r>
              <a:rPr lang="ru-RU" dirty="0" err="1"/>
              <a:t>НазваниеКафедры</a:t>
            </a:r>
            <a:r>
              <a:rPr lang="ru-RU" dirty="0"/>
              <a:t>, Кабинет, Телефон)</a:t>
            </a:r>
          </a:p>
          <a:p>
            <a:r>
              <a:rPr lang="ru-RU" dirty="0"/>
              <a:t>ВРАЧ (</a:t>
            </a:r>
            <a:r>
              <a:rPr lang="ru-RU" u="sng" dirty="0" err="1"/>
              <a:t>КодВрача</a:t>
            </a:r>
            <a:r>
              <a:rPr lang="ru-RU" dirty="0"/>
              <a:t>, </a:t>
            </a:r>
            <a:r>
              <a:rPr lang="ru-RU" dirty="0" err="1"/>
              <a:t>ФИОВрача</a:t>
            </a:r>
            <a:r>
              <a:rPr lang="ru-RU" dirty="0"/>
              <a:t>, </a:t>
            </a:r>
            <a:r>
              <a:rPr lang="ru-RU" dirty="0" err="1"/>
              <a:t>КодПациента</a:t>
            </a:r>
            <a:r>
              <a:rPr lang="ru-RU" dirty="0"/>
              <a:t>, </a:t>
            </a:r>
            <a:r>
              <a:rPr lang="ru-RU" dirty="0" err="1"/>
              <a:t>ФИОПациента</a:t>
            </a:r>
            <a:r>
              <a:rPr lang="ru-RU" dirty="0"/>
              <a:t>, Дата, Время, Кабинет)</a:t>
            </a:r>
          </a:p>
        </p:txBody>
      </p:sp>
    </p:spTree>
    <p:extLst>
      <p:ext uri="{BB962C8B-B14F-4D97-AF65-F5344CB8AC3E}">
        <p14:creationId xmlns:p14="http://schemas.microsoft.com/office/powerpoint/2010/main" val="674155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491D16-DAE5-0B46-8908-DC4DED496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Аномалии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B8E364-9813-0545-82CF-FFEDDF831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Дано отношение:</a:t>
            </a:r>
          </a:p>
          <a:p>
            <a:r>
              <a:rPr lang="ru-RU" dirty="0"/>
              <a:t>ВРАЧ (</a:t>
            </a:r>
            <a:r>
              <a:rPr lang="ru-RU" u="sng" dirty="0" err="1"/>
              <a:t>КодВрача</a:t>
            </a:r>
            <a:r>
              <a:rPr lang="ru-RU" dirty="0"/>
              <a:t>, </a:t>
            </a:r>
            <a:r>
              <a:rPr lang="ru-RU" dirty="0" err="1"/>
              <a:t>ФИОВрача</a:t>
            </a:r>
            <a:r>
              <a:rPr lang="ru-RU" dirty="0"/>
              <a:t>, </a:t>
            </a:r>
            <a:r>
              <a:rPr lang="ru-RU" dirty="0" err="1"/>
              <a:t>КодПациента</a:t>
            </a:r>
            <a:r>
              <a:rPr lang="ru-RU" dirty="0"/>
              <a:t>, </a:t>
            </a:r>
            <a:r>
              <a:rPr lang="ru-RU" dirty="0" err="1"/>
              <a:t>ФИОПациента</a:t>
            </a:r>
            <a:r>
              <a:rPr lang="ru-RU" dirty="0"/>
              <a:t>, Дата, Время, Кабинет)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При каких условиях возникают аномалии? </a:t>
            </a:r>
          </a:p>
          <a:p>
            <a:pPr marL="0" indent="0">
              <a:buNone/>
            </a:pPr>
            <a:r>
              <a:rPr lang="ru-RU" dirty="0"/>
              <a:t>Перечислите все известные аномалии</a:t>
            </a:r>
          </a:p>
          <a:p>
            <a:pPr marL="0" indent="0">
              <a:buNone/>
            </a:pPr>
            <a:r>
              <a:rPr lang="ru-RU" dirty="0"/>
              <a:t>Приведите примеры возникающих аномалий в отношении ВРАЧ</a:t>
            </a:r>
          </a:p>
        </p:txBody>
      </p:sp>
    </p:spTree>
    <p:extLst>
      <p:ext uri="{BB962C8B-B14F-4D97-AF65-F5344CB8AC3E}">
        <p14:creationId xmlns:p14="http://schemas.microsoft.com/office/powerpoint/2010/main" val="1194873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F83B24-E88B-BA4A-BDF5-FB1F61C64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Составьте отношения, иллюстрирующие: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27A617-8C62-084E-8631-3EC7B79A1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Пример составного первичного ключа</a:t>
            </a:r>
          </a:p>
          <a:p>
            <a:r>
              <a:rPr lang="ru-RU" dirty="0"/>
              <a:t>Пример альтернативного ключа</a:t>
            </a:r>
          </a:p>
          <a:p>
            <a:r>
              <a:rPr lang="ru-RU" dirty="0"/>
              <a:t>Пример транзитивной зависимости</a:t>
            </a:r>
          </a:p>
          <a:p>
            <a:r>
              <a:rPr lang="ru-RU" dirty="0"/>
              <a:t>Приведите все возможные примеры функциональных зависимостей в отношении</a:t>
            </a:r>
          </a:p>
          <a:p>
            <a:r>
              <a:rPr lang="ru-RU" dirty="0"/>
              <a:t>Приведите примеры аномалий вставки, удаления, обновления</a:t>
            </a:r>
          </a:p>
        </p:txBody>
      </p:sp>
    </p:spTree>
    <p:extLst>
      <p:ext uri="{BB962C8B-B14F-4D97-AF65-F5344CB8AC3E}">
        <p14:creationId xmlns:p14="http://schemas.microsoft.com/office/powerpoint/2010/main" val="31520665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421</Words>
  <Application>Microsoft Macintosh PowerPoint</Application>
  <PresentationFormat>Широкоэкранный</PresentationFormat>
  <Paragraphs>95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Тема Office</vt:lpstr>
      <vt:lpstr>Реляционная модель данных</vt:lpstr>
      <vt:lpstr>Определение отношения</vt:lpstr>
      <vt:lpstr>Дана таблица «Кафедры»:</vt:lpstr>
      <vt:lpstr>Структура реляционных данных:</vt:lpstr>
      <vt:lpstr>Дано отношение «Кафедры»:</vt:lpstr>
      <vt:lpstr>Функциональная зависимость</vt:lpstr>
      <vt:lpstr>Выделите все возможные ФЗ в отношениях</vt:lpstr>
      <vt:lpstr>Аномалии</vt:lpstr>
      <vt:lpstr>Составьте отношения, иллюстрирующие: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Реляционная модель данных</dc:title>
  <dc:creator>Пользователь Microsoft Office</dc:creator>
  <cp:lastModifiedBy>Пользователь Microsoft Office</cp:lastModifiedBy>
  <cp:revision>7</cp:revision>
  <dcterms:created xsi:type="dcterms:W3CDTF">2020-05-04T21:32:40Z</dcterms:created>
  <dcterms:modified xsi:type="dcterms:W3CDTF">2020-05-04T22:55:50Z</dcterms:modified>
</cp:coreProperties>
</file>