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0058400" cy="7772400"/>
  <p:notesSz cx="10058400" cy="7772400"/>
  <p:embeddedFontLs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84" y="-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8960" y="285800"/>
            <a:ext cx="4961272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PROIECTAREA LOGICĂ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663" y="1481052"/>
            <a:ext cx="9492172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Scop</a:t>
            </a:r>
            <a:r>
              <a:rPr sz="2000" b="1" spc="3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construirea</a:t>
            </a:r>
            <a:r>
              <a:rPr sz="20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3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</a:t>
            </a:r>
            <a:r>
              <a:rPr sz="20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logice</a:t>
            </a:r>
            <a:r>
              <a:rPr sz="20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3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reprezintă</a:t>
            </a:r>
            <a:r>
              <a:rPr sz="2000" spc="3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corect</a:t>
            </a:r>
            <a:r>
              <a:rPr sz="2000" spc="3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eficient</a:t>
            </a:r>
            <a:r>
              <a:rPr sz="2000" spc="3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toate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informaţiile descrise într-o schemă entitate-relaţie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662151"/>
            <a:ext cx="9165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Etape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3238128"/>
            <a:ext cx="903400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Restructurarea</a:t>
            </a:r>
            <a:r>
              <a:rPr sz="2000" b="1" i="1" spc="3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schemei</a:t>
            </a:r>
            <a:r>
              <a:rPr sz="2000" b="1" i="1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2000" b="1" i="1" spc="30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fază</a:t>
            </a:r>
            <a:r>
              <a:rPr sz="20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independentă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</a:t>
            </a:r>
            <a:r>
              <a:rPr sz="20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ales</a:t>
            </a:r>
            <a:r>
              <a:rPr sz="2000" spc="3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bazează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criterii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optimizare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schemei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4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simplificare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27075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următoarei etape;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4587395"/>
            <a:ext cx="9035400" cy="940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Translarea</a:t>
            </a:r>
            <a:r>
              <a:rPr sz="2000" b="1" i="1" spc="2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b="1" i="1" spc="26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modelul</a:t>
            </a:r>
            <a:r>
              <a:rPr sz="2000" b="1" i="1" spc="2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logic</a:t>
            </a:r>
            <a:r>
              <a:rPr sz="2000" b="1" i="1" spc="2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ţine</a:t>
            </a:r>
            <a:r>
              <a:rPr sz="20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cont</a:t>
            </a:r>
            <a:r>
              <a:rPr sz="20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</a:t>
            </a:r>
            <a:r>
              <a:rPr sz="20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20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</a:t>
            </a:r>
            <a:r>
              <a:rPr sz="2000" spc="2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dirty="0" err="1" smtClean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lang="ro-M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Arial"/>
                <a:cs typeface="Arial"/>
              </a:rPr>
              <a:t>relaţional</a:t>
            </a:r>
            <a:r>
              <a:rPr sz="2000" spc="1064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spre</a:t>
            </a:r>
            <a:r>
              <a:rPr sz="2000" spc="10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exemplu)</a:t>
            </a:r>
            <a:r>
              <a:rPr sz="2000" spc="10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0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10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include</a:t>
            </a:r>
            <a:r>
              <a:rPr sz="2000" spc="10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</a:t>
            </a:r>
            <a:r>
              <a:rPr sz="2000" spc="10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optimizări,</a:t>
            </a:r>
            <a:r>
              <a:rPr sz="2000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Arial"/>
                <a:cs typeface="Arial"/>
              </a:rPr>
              <a:t>bazate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lang="ro-M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Arial"/>
                <a:cs typeface="Arial"/>
              </a:rPr>
              <a:t>caracteristicile</a:t>
            </a:r>
            <a:r>
              <a:rPr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modelului logic.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737359" y="4962144"/>
            <a:ext cx="7040879" cy="149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64691" y="1557528"/>
            <a:ext cx="8586215" cy="136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863" y="355249"/>
            <a:ext cx="903369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2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derivate</a:t>
            </a:r>
            <a:r>
              <a:rPr sz="20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aparţinând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altor</a:t>
            </a:r>
            <a:r>
              <a:rPr sz="2000" spc="2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entităţi/relaţii,</a:t>
            </a:r>
            <a:r>
              <a:rPr sz="2000" spc="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463" y="673332"/>
            <a:ext cx="457290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obicei prin intermediul funcţiilor agregat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3959" y="1118340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9490" y="3087941"/>
            <a:ext cx="8582589" cy="851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18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ValoareTotala</a:t>
            </a:r>
            <a:r>
              <a:rPr sz="1000" spc="7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ACHIZITIE</a:t>
            </a:r>
            <a:r>
              <a:rPr sz="1800" spc="7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calculat</a:t>
            </a:r>
            <a:r>
              <a:rPr sz="1800" spc="7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8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valorile</a:t>
            </a:r>
          </a:p>
          <a:p>
            <a:pPr marL="0" marR="0">
              <a:lnSpc>
                <a:spcPts val="2039"/>
              </a:lnSpc>
              <a:spcBef>
                <a:spcPts val="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atributului</a:t>
            </a:r>
            <a:r>
              <a:rPr sz="1800" spc="1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Pret </a:t>
            </a:r>
            <a:r>
              <a:rPr sz="1000" spc="7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1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1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1800" spc="1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800" spc="1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sumarea</a:t>
            </a:r>
            <a:r>
              <a:rPr sz="18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preţurilor</a:t>
            </a:r>
            <a:r>
              <a:rPr sz="1800" spc="1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produselor</a:t>
            </a:r>
          </a:p>
          <a:p>
            <a:pPr marL="0" marR="0">
              <a:lnSpc>
                <a:spcPts val="2010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achiziţionate, după cum se specifică în relaţia COMPUNERE.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4052471"/>
            <a:ext cx="730074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 ce pot fi derivate din operaţii de numărare a apariţiilor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3959" y="4522955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3" y="6628192"/>
            <a:ext cx="8576040" cy="56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18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NumarLocuitori</a:t>
            </a:r>
            <a:r>
              <a:rPr sz="1000" spc="7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7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7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obţinut</a:t>
            </a:r>
            <a:r>
              <a:rPr sz="1800" spc="7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800" spc="7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numărarea</a:t>
            </a:r>
            <a:r>
              <a:rPr sz="18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apariţiilor</a:t>
            </a:r>
            <a:r>
              <a:rPr sz="18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</a:p>
          <a:p>
            <a:pPr marL="0" marR="0">
              <a:lnSpc>
                <a:spcPts val="2010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 în care apare un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anumit oraş.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82851" y="1266444"/>
            <a:ext cx="7548371" cy="2046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3" y="355249"/>
            <a:ext cx="68320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 ce pot fi derivate din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 relaţii în prezenţa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ciclurilor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825732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3884993"/>
            <a:ext cx="8576875" cy="55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INVATARE</a:t>
            </a:r>
            <a:r>
              <a:rPr sz="1800" spc="7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studenţi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profesori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derivată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800" spc="7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PREZENŢĂ şi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ATRIBUIRE.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4063" y="5007586"/>
            <a:ext cx="844030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Observaţie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Prezenţa ciclurilor nu generează în mod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automat redundanţe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4062" y="5453188"/>
            <a:ext cx="8577371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Spre</a:t>
            </a:r>
            <a:r>
              <a:rPr sz="18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exemplu,</a:t>
            </a:r>
            <a:r>
              <a:rPr sz="1800" spc="3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800" spc="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înlocuieşte</a:t>
            </a:r>
            <a:r>
              <a:rPr sz="18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INVATARE</a:t>
            </a:r>
            <a:r>
              <a:rPr sz="1800" spc="3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SUPERVIZARE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reprezentând</a:t>
            </a:r>
            <a:r>
              <a:rPr sz="1800" spc="3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legătura</a:t>
            </a:r>
            <a:r>
              <a:rPr sz="18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1800" spc="3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studenţi</a:t>
            </a:r>
            <a:r>
              <a:rPr sz="1800" spc="3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supervizori,</a:t>
            </a:r>
            <a:r>
              <a:rPr sz="1800" spc="3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atunci</a:t>
            </a:r>
            <a:r>
              <a:rPr sz="1800" spc="3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3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redundantă.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331" y="1113768"/>
            <a:ext cx="9480556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25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Prezenţa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informaţiilor</a:t>
            </a:r>
            <a:r>
              <a:rPr sz="2000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derivate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bază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6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prezintă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6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avantaj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totodată dezavantaje.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926059"/>
            <a:ext cx="9490627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Avantajul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reducerea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numărului</a:t>
            </a:r>
            <a:r>
              <a:rPr sz="20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necesare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obţinerii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informaţiilor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739875"/>
            <a:ext cx="23279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Dezavantajele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 fi: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3250847"/>
            <a:ext cx="352842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creşterea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cererii de stocare;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788819"/>
            <a:ext cx="90331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necesitatea</a:t>
            </a:r>
            <a:r>
              <a:rPr sz="2000" spc="16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efectuării</a:t>
            </a:r>
            <a:r>
              <a:rPr sz="2000" spc="16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6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2000" spc="16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suplimentare</a:t>
            </a:r>
            <a:r>
              <a:rPr sz="2000" spc="16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6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actualizarea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3939" y="4106903"/>
            <a:ext cx="251062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informaţiilor derivate.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2523" y="4628111"/>
            <a:ext cx="9468864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4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Decizia</a:t>
            </a:r>
            <a:r>
              <a:rPr sz="2000" spc="12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menţinerii</a:t>
            </a:r>
            <a:r>
              <a:rPr sz="2000" spc="1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1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eliminării</a:t>
            </a:r>
            <a:r>
              <a:rPr sz="2000" spc="1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redundanţe</a:t>
            </a:r>
            <a:r>
              <a:rPr sz="2000" spc="1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1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1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luată</a:t>
            </a:r>
            <a:r>
              <a:rPr sz="2000" spc="1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compararea</a:t>
            </a:r>
            <a:r>
              <a:rPr sz="2000" spc="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costului</a:t>
            </a:r>
            <a:r>
              <a:rPr sz="2000" spc="10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operaţiilor</a:t>
            </a:r>
            <a:r>
              <a:rPr sz="2000" spc="1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2000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implică</a:t>
            </a:r>
            <a:r>
              <a:rPr sz="2000" spc="10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informaţia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redundantă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capacitatea</a:t>
            </a:r>
            <a:r>
              <a:rPr sz="2000" spc="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stocare necesară în cazul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prezenţei, respectiv absenţei redundanţei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733288" y="4986527"/>
            <a:ext cx="2689859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03703" y="4986527"/>
            <a:ext cx="2891028" cy="119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2703" y="726948"/>
            <a:ext cx="6411467" cy="1264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663" y="365484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2584860"/>
            <a:ext cx="840353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operaţia 1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 adaugă o persoană nouă cu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oraşul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rezidenţă al</a:t>
            </a:r>
            <a:r>
              <a:rPr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acesteia;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046631"/>
            <a:ext cx="903481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2000" i="1" spc="5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afişează</a:t>
            </a:r>
            <a:r>
              <a:rPr sz="20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toate</a:t>
            </a:r>
            <a:r>
              <a:rPr sz="2000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  <a:r>
              <a:rPr sz="2000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referitoare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(inclusiv</a:t>
            </a:r>
            <a:r>
              <a:rPr sz="2000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3938" y="3364715"/>
            <a:ext cx="118484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locuitori).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3809723"/>
            <a:ext cx="845605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 încărcarea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bazei de date este dată în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tabelele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 jos.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5330" y="4698215"/>
            <a:ext cx="2575149" cy="62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331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Tabelul volumelor</a:t>
            </a:r>
          </a:p>
          <a:p>
            <a:pPr marL="0" marR="0">
              <a:lnSpc>
                <a:spcPts val="2219"/>
              </a:lnSpc>
              <a:spcBef>
                <a:spcPts val="17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Concept</a:t>
            </a:r>
            <a:r>
              <a:rPr sz="2000" spc="2914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  <a:r>
              <a:rPr sz="2000" spc="594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Volum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05864" y="4698215"/>
            <a:ext cx="2701001" cy="121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947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Tabelul operaţiilor</a:t>
            </a:r>
          </a:p>
          <a:p>
            <a:pPr marL="554" marR="0">
              <a:lnSpc>
                <a:spcPts val="2219"/>
              </a:lnSpc>
              <a:spcBef>
                <a:spcPts val="17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Operaţie</a:t>
            </a:r>
            <a:r>
              <a:rPr sz="2000" spc="565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  <a:r>
              <a:rPr sz="2000" spc="59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Frecvenţă</a:t>
            </a:r>
          </a:p>
          <a:p>
            <a:pPr marL="0" marR="0">
              <a:lnSpc>
                <a:spcPts val="2238"/>
              </a:lnSpc>
              <a:spcBef>
                <a:spcPts val="11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 1</a:t>
            </a:r>
            <a:r>
              <a:rPr sz="2000" spc="3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spc="2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500/zi</a:t>
            </a:r>
          </a:p>
          <a:p>
            <a:pPr marL="592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 2</a:t>
            </a:r>
            <a:r>
              <a:rPr sz="2000" spc="3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spc="2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2/zi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5331" y="5295622"/>
            <a:ext cx="70391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57032" y="5295622"/>
            <a:ext cx="105390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8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200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75331" y="5586707"/>
            <a:ext cx="290034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2000" spc="9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8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1000000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75331" y="5885410"/>
            <a:ext cx="290034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000" spc="17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1000000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92935" y="6477316"/>
            <a:ext cx="8458230" cy="55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Volumul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  <a:r>
              <a:rPr sz="18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egal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volumul</a:t>
            </a:r>
            <a:r>
              <a:rPr sz="18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18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cardinalităţile indică faptul că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 persoană are rezidenţa într-un singur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063495" y="4783835"/>
            <a:ext cx="4896611" cy="160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73104"/>
            <a:ext cx="7127153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1.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cazul</a:t>
            </a:r>
            <a:r>
              <a:rPr sz="2000" b="1" i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prezenţei redundanţei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(atributul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NumarLocuitori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755628"/>
            <a:ext cx="9488995" cy="63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2000" spc="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6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6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stocarea</a:t>
            </a:r>
            <a:r>
              <a:rPr sz="2000" i="1" spc="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numărului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locuitori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dintr-un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  <a:r>
              <a:rPr sz="20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  <a:p>
            <a:pPr marL="0" marR="0">
              <a:lnSpc>
                <a:spcPts val="2448"/>
              </a:lnSpc>
              <a:spcBef>
                <a:spcPts val="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necesari 4 octeţi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datele redundante necesită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4x200=800 octeţi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(nesemnificativ).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1805664"/>
            <a:ext cx="22559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Costul operaţiilor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2171423"/>
            <a:ext cx="9092702" cy="708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/>
                <a:cs typeface="Arial"/>
              </a:rPr>
              <a:t>Pentru operaţia 1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adaugă</a:t>
            </a:r>
            <a:r>
              <a:rPr sz="2000" i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o persoană nouă cu oraşul</a:t>
            </a:r>
            <a:r>
              <a:rPr sz="20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 rezidenţă</a:t>
            </a:r>
            <a:r>
              <a:rPr sz="2000" i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al acesteia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):</a:t>
            </a:r>
          </a:p>
          <a:p>
            <a:pPr marL="457199" marR="0">
              <a:lnSpc>
                <a:spcPts val="2455"/>
              </a:lnSpc>
              <a:spcBef>
                <a:spcPts val="5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în entitatea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ERSOANĂ</a:t>
            </a:r>
            <a:r>
              <a:rPr sz="18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(adăugare persoană);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2915567"/>
            <a:ext cx="903228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operaţie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4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EZIDENŢĂ</a:t>
            </a:r>
            <a:r>
              <a:rPr sz="18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(adăugare</a:t>
            </a:r>
            <a:r>
              <a:rPr sz="20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pereche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persoană-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5463" y="3233651"/>
            <a:ext cx="80313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3593747"/>
            <a:ext cx="623039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 din entitatea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RAŞ</a:t>
            </a:r>
            <a:r>
              <a:rPr sz="18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(găsire oraş);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6862" y="3979319"/>
            <a:ext cx="845867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în entitatea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RAŞ</a:t>
            </a:r>
            <a:r>
              <a:rPr sz="18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 actualizare număr de locuitori).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36646" y="4526596"/>
            <a:ext cx="4907507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accesărilor (în prezenţa redundanţelor)</a:t>
            </a:r>
          </a:p>
          <a:p>
            <a:pPr marL="1842516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Operaţia 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36647" y="5066092"/>
            <a:ext cx="1181769" cy="108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82134" y="5066092"/>
            <a:ext cx="469961" cy="134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457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456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97118" y="5066092"/>
            <a:ext cx="102896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38897" y="5066092"/>
            <a:ext cx="469961" cy="108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50749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  <a:p>
            <a:pPr marL="50749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  <a:p>
            <a:pPr marL="76123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72021" y="5334316"/>
            <a:ext cx="279993" cy="1081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456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36647" y="6122223"/>
            <a:ext cx="64777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89189" y="6122223"/>
            <a:ext cx="368163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6863" y="6619978"/>
            <a:ext cx="6639630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 1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3 x 500 = 1500 accesări în scriere / zi</a:t>
            </a:r>
          </a:p>
          <a:p>
            <a:pPr marL="2397162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 x 500 = 500</a:t>
            </a:r>
            <a:r>
              <a:rPr sz="2000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accesări în citire / zi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063495" y="2557271"/>
            <a:ext cx="4896611" cy="813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1177775"/>
            <a:ext cx="6817370" cy="708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/>
                <a:cs typeface="Arial"/>
              </a:rPr>
              <a:t>Pentru operaţia 2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afişează</a:t>
            </a:r>
            <a:r>
              <a:rPr sz="20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toate datele referitoare la oraş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):</a:t>
            </a:r>
          </a:p>
          <a:p>
            <a:pPr marL="457199" marR="0">
              <a:lnSpc>
                <a:spcPts val="2455"/>
              </a:lnSpc>
              <a:spcBef>
                <a:spcPts val="58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 din entitatea ORAŞ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6646" y="2300033"/>
            <a:ext cx="4907507" cy="561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accesărilor (în prezenţa redundanţelor)</a:t>
            </a:r>
          </a:p>
          <a:p>
            <a:pPr marL="1842515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Operaţia 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6647" y="2839529"/>
            <a:ext cx="1003845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4682" y="2839529"/>
            <a:ext cx="469961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04077" y="2839529"/>
            <a:ext cx="1028960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17409" y="2839529"/>
            <a:ext cx="469961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36647" y="3107753"/>
            <a:ext cx="64777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94682" y="3107753"/>
            <a:ext cx="304874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8981" y="3107753"/>
            <a:ext cx="279536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93761" y="3107753"/>
            <a:ext cx="317487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6863" y="3820391"/>
            <a:ext cx="693777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 2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 x 2 = 2 accesări în citire / zi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(neglijabil)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9663" y="4189199"/>
            <a:ext cx="9492077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Presupunând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 accesul în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costă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21" dirty="0">
                <a:solidFill>
                  <a:srgbClr val="000000"/>
                </a:solidFill>
                <a:latin typeface="Arial"/>
                <a:cs typeface="Arial"/>
              </a:rPr>
              <a:t>ori</a:t>
            </a:r>
            <a:r>
              <a:rPr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accesul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citire,</a:t>
            </a:r>
            <a:r>
              <a:rPr sz="20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24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2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accesări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/</a:t>
            </a:r>
            <a:r>
              <a:rPr sz="2000" spc="24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zi</a:t>
            </a:r>
            <a:r>
              <a:rPr sz="2000" spc="2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prezenţa</a:t>
            </a:r>
            <a:r>
              <a:rPr sz="20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redundanţelor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2000" spc="2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x</a:t>
            </a:r>
            <a:r>
              <a:rPr sz="2000" spc="2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1500</a:t>
            </a:r>
            <a:r>
              <a:rPr sz="2000" spc="2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+</a:t>
            </a:r>
            <a:r>
              <a:rPr sz="2000" spc="2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500</a:t>
            </a:r>
            <a:r>
              <a:rPr sz="2000" spc="2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=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3500.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063495" y="3678935"/>
            <a:ext cx="4820411" cy="1077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5484"/>
            <a:ext cx="369658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2.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cazul absenţei redundanţei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1028423"/>
            <a:ext cx="22559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Costul operaţiilor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1685267"/>
            <a:ext cx="9092702" cy="78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/>
                <a:cs typeface="Arial"/>
              </a:rPr>
              <a:t>Pentru operaţia 1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adaugă</a:t>
            </a:r>
            <a:r>
              <a:rPr sz="2000" i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o persoană nouă cu oraşul</a:t>
            </a:r>
            <a:r>
              <a:rPr sz="20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 rezidenţă</a:t>
            </a:r>
            <a:r>
              <a:rPr sz="2000" i="1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al acesteia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):</a:t>
            </a:r>
          </a:p>
          <a:p>
            <a:pPr marL="457199" marR="0">
              <a:lnSpc>
                <a:spcPts val="2455"/>
              </a:lnSpc>
              <a:spcBef>
                <a:spcPts val="119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în PERSOANA;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2581812"/>
            <a:ext cx="455969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scriere în REZIDENŢĂ.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36646" y="3421697"/>
            <a:ext cx="4831383" cy="56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accesărilor (în absenţa redundanţelor)</a:t>
            </a:r>
          </a:p>
          <a:p>
            <a:pPr marL="1804415" marR="0">
              <a:lnSpc>
                <a:spcPts val="2010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Operaţia 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36647" y="3961193"/>
            <a:ext cx="1181769" cy="82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53330" y="3961193"/>
            <a:ext cx="469961" cy="82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228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228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43854" y="3961193"/>
            <a:ext cx="102896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67345" y="3961193"/>
            <a:ext cx="469961" cy="82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5052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  <a:p>
            <a:pPr marL="5052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18986" y="4229417"/>
            <a:ext cx="279536" cy="55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6863" y="5205707"/>
            <a:ext cx="66396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 1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2 x 500 = 1000 accesări în scriere / zi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063495" y="2726435"/>
            <a:ext cx="4757928" cy="1077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3960"/>
            <a:ext cx="6817370" cy="78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Arial"/>
                <a:cs typeface="Arial"/>
              </a:rPr>
              <a:t>Pentru operaţia 2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afişează</a:t>
            </a:r>
            <a:r>
              <a:rPr sz="20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toate datele referitoare la oraş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):</a:t>
            </a:r>
          </a:p>
          <a:p>
            <a:pPr marL="457199" marR="0">
              <a:lnSpc>
                <a:spcPts val="2455"/>
              </a:lnSpc>
              <a:spcBef>
                <a:spcPts val="119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 operaţie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 din ORAŞ (neglijabil)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1262028"/>
            <a:ext cx="903195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5000</a:t>
            </a:r>
            <a:r>
              <a:rPr sz="20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20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determina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1580111"/>
            <a:ext cx="692561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 de locuitori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(5000 = 1000000 persoane / 200</a:t>
            </a:r>
            <a:r>
              <a:rPr sz="20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6646" y="2469197"/>
            <a:ext cx="4767374" cy="56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accesărilor (în absenţaredundanţelor)</a:t>
            </a:r>
          </a:p>
          <a:p>
            <a:pPr marL="1773936" marR="0">
              <a:lnSpc>
                <a:spcPts val="2010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Operaţia 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36647" y="3008693"/>
            <a:ext cx="1003845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28870" y="3008693"/>
            <a:ext cx="469961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01105" y="3008693"/>
            <a:ext cx="1028960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</a:p>
          <a:p>
            <a:pPr marL="374903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09281" y="3008693"/>
            <a:ext cx="469961" cy="561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</a:p>
          <a:p>
            <a:pPr marL="76352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36647" y="3539045"/>
            <a:ext cx="118176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29327" y="3539045"/>
            <a:ext cx="317487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86043" y="3539045"/>
            <a:ext cx="66094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5000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86318" y="3539045"/>
            <a:ext cx="317487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6863" y="4253207"/>
            <a:ext cx="66971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 2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2 x 5000 = 10000 accesări în citire / zi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9663" y="4620491"/>
            <a:ext cx="9488806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accesări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/</a:t>
            </a:r>
            <a:r>
              <a:rPr sz="2000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zi</a:t>
            </a:r>
            <a:r>
              <a:rPr sz="2000" spc="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absenţa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redundanţelor</a:t>
            </a:r>
            <a:r>
              <a:rPr sz="2000" spc="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x</a:t>
            </a:r>
            <a:r>
              <a:rPr sz="2000" spc="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1000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+</a:t>
            </a:r>
            <a:r>
              <a:rPr sz="2000" spc="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10000</a:t>
            </a:r>
            <a:r>
              <a:rPr sz="2000" spc="4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=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12000.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9663" y="5649190"/>
            <a:ext cx="9492597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observă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doilea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</a:t>
            </a:r>
            <a:r>
              <a:rPr sz="20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necesare</a:t>
            </a:r>
            <a:r>
              <a:rPr sz="20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8500</a:t>
            </a:r>
            <a:r>
              <a:rPr sz="2000" spc="9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accesări</a:t>
            </a:r>
            <a:r>
              <a:rPr sz="2000" spc="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/</a:t>
            </a:r>
            <a:r>
              <a:rPr sz="2000" spc="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zi</a:t>
            </a:r>
            <a:r>
              <a:rPr sz="2000" spc="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plus</a:t>
            </a:r>
            <a:r>
              <a:rPr sz="2000" spc="1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 „salva” mai</a:t>
            </a:r>
            <a:r>
              <a:rPr sz="20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puţin de un kilo-octet.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9663" y="6310606"/>
            <a:ext cx="9491417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Putem</a:t>
            </a:r>
            <a:r>
              <a:rPr sz="20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trage</a:t>
            </a:r>
            <a:r>
              <a:rPr sz="20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concluzia</a:t>
            </a:r>
            <a:r>
              <a:rPr sz="2000" spc="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4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4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4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convenabil</a:t>
            </a:r>
            <a:r>
              <a:rPr sz="2000" spc="4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</a:t>
            </a:r>
            <a:r>
              <a:rPr sz="2000" spc="4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menţinem</a:t>
            </a:r>
            <a:r>
              <a:rPr sz="2000" spc="4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redundanţa</a:t>
            </a:r>
            <a:r>
              <a:rPr sz="2000" spc="4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 acestei probleme.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88491" y="3322320"/>
            <a:ext cx="8285988" cy="3624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355018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Eliminarea generalizărilor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054332"/>
            <a:ext cx="9491062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directă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generalizărilor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9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apare</a:t>
            </a:r>
            <a:r>
              <a:rPr sz="2000" spc="9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necesitatea</a:t>
            </a:r>
            <a:r>
              <a:rPr sz="2000" spc="9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transformării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acestor</a:t>
            </a:r>
            <a:r>
              <a:rPr sz="2000" spc="9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 ce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 fi translatate cu uşurinţă.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2006831"/>
            <a:ext cx="9487989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trei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posibilităţi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reprezentare</a:t>
            </a:r>
            <a:r>
              <a:rPr sz="2000" spc="1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</a:t>
            </a:r>
            <a:r>
              <a:rPr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ajutorul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relaţiilor.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2666723"/>
            <a:ext cx="9490876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înţelegerea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acestor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moduri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transformare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4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considerăm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9062" y="7021383"/>
            <a:ext cx="385232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Exemplu de schema cu generalizare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108447" y="944880"/>
            <a:ext cx="4753355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944880"/>
            <a:ext cx="4613148" cy="270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863" y="365484"/>
            <a:ext cx="552094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1.</a:t>
            </a:r>
            <a:r>
              <a:rPr sz="2000" i="1" spc="1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Înglobarea entităţilor copil</a:t>
            </a:r>
            <a:r>
              <a:rPr sz="2000" i="1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 entitatea părinte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5274" y="2247646"/>
            <a:ext cx="478747" cy="44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235" y="4194342"/>
            <a:ext cx="7396997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 elimină E</a:t>
            </a:r>
            <a:r>
              <a:rPr sz="1800" spc="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proprietăţile acestora sunt adăugate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 E</a:t>
            </a:r>
            <a:r>
              <a:rPr sz="18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12619" y="432372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9923" y="432372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64549" y="432372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4235" y="4549434"/>
            <a:ext cx="8951475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 adaugă atributul A</a:t>
            </a:r>
            <a:r>
              <a:rPr sz="1800" spc="2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lui E</a:t>
            </a:r>
            <a:r>
              <a:rPr sz="18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a distinge tipul (E</a:t>
            </a:r>
            <a:r>
              <a:rPr sz="18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) unei apariţii a lui E</a:t>
            </a:r>
            <a:r>
              <a:rPr sz="18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28542" y="4678820"/>
            <a:ext cx="428936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14926" y="467882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01152" y="467882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31148" y="467882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19027" y="467882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4234" y="4904525"/>
            <a:ext cx="7456433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1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A</a:t>
            </a:r>
            <a:r>
              <a:rPr sz="1800" spc="1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pot avea valoarea NULL pentru unele apariţii ale entităţii E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3334" y="5033912"/>
            <a:ext cx="315134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89885" y="5033912"/>
            <a:ext cx="315134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523983" y="503391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4234" y="5258093"/>
            <a:ext cx="9487387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8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6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1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apariţiile lui E</a:t>
            </a:r>
            <a:r>
              <a:rPr sz="18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formează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72765" y="53874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75015" y="53874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406378" y="53874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30934" y="5544628"/>
            <a:ext cx="3651006" cy="308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submulţime a apariţiilor entităţii E</a:t>
            </a:r>
            <a:r>
              <a:rPr sz="1700" baseline="-13999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6863" y="5882362"/>
            <a:ext cx="903368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foloseşte</a:t>
            </a:r>
            <a:r>
              <a:rPr sz="2000" spc="2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când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operaţiile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implică</a:t>
            </a:r>
            <a:r>
              <a:rPr sz="2000" spc="22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2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  <a:r>
              <a:rPr sz="2000" spc="2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spc="1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r>
              <a:rPr sz="2000" spc="2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spc="9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2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spc="9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într-un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97720" y="600186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127489" y="600186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772140" y="600186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16864" y="6174970"/>
            <a:ext cx="213115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mod asemănător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74063" y="6536590"/>
            <a:ext cx="8577335" cy="86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18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caz,</a:t>
            </a:r>
            <a:r>
              <a:rPr sz="1800" spc="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deşi</a:t>
            </a:r>
            <a:r>
              <a:rPr sz="1800" spc="5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5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stochează</a:t>
            </a:r>
            <a:r>
              <a:rPr sz="18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valori</a:t>
            </a:r>
            <a:r>
              <a:rPr sz="1800" spc="5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NULL,</a:t>
            </a:r>
            <a:r>
              <a:rPr sz="1800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alegerea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asigură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puţine</a:t>
            </a:r>
          </a:p>
          <a:p>
            <a:pPr marL="22860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accesări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2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comparaţie</a:t>
            </a:r>
            <a:r>
              <a:rPr sz="18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celelalte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variante</a:t>
            </a:r>
            <a:r>
              <a:rPr sz="18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2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apariţiile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8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  <a:p>
            <a:pPr marL="22860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distribuite celorlalte entităţi.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39695" y="359664"/>
            <a:ext cx="5779007" cy="6313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5371" y="6754683"/>
            <a:ext cx="502069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Proiectarea logică a unei baze de date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108447" y="812292"/>
            <a:ext cx="4672583" cy="2598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812292"/>
            <a:ext cx="4613148" cy="2653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863" y="365484"/>
            <a:ext cx="526709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2.</a:t>
            </a:r>
            <a:r>
              <a:rPr sz="2000" i="1" spc="1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Înglobarea entităţii părinte</a:t>
            </a:r>
            <a:r>
              <a:rPr sz="2000" i="1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în entităţile copil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93561" y="1621283"/>
            <a:ext cx="478747" cy="44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2523" y="3874302"/>
            <a:ext cx="9465826" cy="33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părinte</a:t>
            </a:r>
            <a:r>
              <a:rPr sz="1800" spc="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baseline="-13999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700" spc="460" baseline="-139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eliminată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şi,</a:t>
            </a:r>
            <a:r>
              <a:rPr sz="18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8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proprietatea</a:t>
            </a:r>
            <a:r>
              <a:rPr sz="1800" spc="4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moştenire,</a:t>
            </a:r>
            <a:r>
              <a:rPr sz="1800" spc="4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sale,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7031" y="4159312"/>
            <a:ext cx="848513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identificatorii şi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relaţiile în care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era implicată sunt adăugate entităţilor copil E</a:t>
            </a:r>
            <a:r>
              <a:rPr sz="18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99700" y="4265817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25479" y="4265817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2522" y="4491522"/>
            <a:ext cx="9003291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7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Relaţiile R</a:t>
            </a:r>
            <a:r>
              <a:rPr sz="1800" spc="12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1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reprezintă restricţia relaţiei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 apariţiile entităţii E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 respectiv E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7922" y="4620909"/>
            <a:ext cx="315134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8190" y="4620909"/>
            <a:ext cx="315134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3056" y="462090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49535" y="462090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89130" y="4620909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8263" y="5004539"/>
            <a:ext cx="9263328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posibilă</a:t>
            </a:r>
            <a:r>
              <a:rPr sz="2000" spc="21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doar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dacă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generalizarea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2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totală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altfel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apariţiile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2000" spc="2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950" baseline="-15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950" spc="234" baseline="-1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</a:p>
          <a:p>
            <a:pPr marL="0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 apariţii nici ale lui E</a:t>
            </a:r>
            <a:r>
              <a:rPr sz="20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nici ale lui E</a:t>
            </a:r>
            <a:r>
              <a:rPr sz="2000" spc="7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 vor putea fi reprezentate.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13174" y="5416645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31078" y="5416645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74063" y="5666548"/>
            <a:ext cx="8576880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18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metodă</a:t>
            </a:r>
            <a:r>
              <a:rPr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1800" spc="5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utilă</a:t>
            </a:r>
            <a:r>
              <a:rPr sz="1800" spc="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când</a:t>
            </a:r>
            <a:r>
              <a:rPr sz="18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există</a:t>
            </a:r>
            <a:r>
              <a:rPr sz="1800" spc="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operaţii</a:t>
            </a:r>
            <a:r>
              <a:rPr sz="18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1800" spc="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18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referă</a:t>
            </a:r>
            <a:r>
              <a:rPr sz="1800" spc="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doar</a:t>
            </a:r>
            <a:r>
              <a:rPr sz="18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1800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apariţiile</a:t>
            </a:r>
            <a:r>
              <a:rPr sz="18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lui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02664" y="5928676"/>
            <a:ext cx="642468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spc="6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sau ale lui E</a:t>
            </a:r>
            <a:r>
              <a:rPr sz="1800" spc="6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şi astfel se face distincţia între aceste entităţi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55064" y="60351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44951" y="6035180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74063" y="6268528"/>
            <a:ext cx="6135354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 mai există în principiu atribute ce pot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lua valori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NULL.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74063" y="6606856"/>
            <a:ext cx="8575960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1800" spc="1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1800" spc="1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accesări</a:t>
            </a:r>
            <a:r>
              <a:rPr sz="1800" spc="1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1800" spc="1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1800" spc="9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redus</a:t>
            </a:r>
            <a:r>
              <a:rPr sz="1800" spc="1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1800" spc="1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comparaţie</a:t>
            </a:r>
            <a:r>
              <a:rPr sz="1800" spc="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1800" spc="9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800" spc="11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treia</a:t>
            </a:r>
            <a:r>
              <a:rPr sz="1800" spc="1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metodă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02663" y="6870508"/>
            <a:ext cx="738328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 este necesară accesarea lui E</a:t>
            </a:r>
            <a:r>
              <a:rPr sz="1800" spc="6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accesa atribute ale E</a:t>
            </a:r>
            <a:r>
              <a:rPr sz="1800" spc="6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81370" y="697701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63480" y="697701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589259" y="697701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108447" y="812292"/>
            <a:ext cx="4547615" cy="2685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812292"/>
            <a:ext cx="4613148" cy="2680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863" y="365484"/>
            <a:ext cx="474402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3.</a:t>
            </a:r>
            <a:r>
              <a:rPr sz="2000" i="1" spc="1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Substituirea</a:t>
            </a:r>
            <a:r>
              <a:rPr sz="2000" i="1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unei generalizări</a:t>
            </a:r>
            <a:r>
              <a:rPr sz="2000" i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cu relaţii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93562" y="1743203"/>
            <a:ext cx="478747" cy="443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235" y="3856014"/>
            <a:ext cx="6397979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 transformată în două relaţii „una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la unu”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4235" y="4211106"/>
            <a:ext cx="9487310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8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transfer</a:t>
            </a:r>
            <a:r>
              <a:rPr sz="1800" spc="1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18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8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18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1800" spc="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8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8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identificate</a:t>
            </a:r>
            <a:r>
              <a:rPr sz="18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extern</a:t>
            </a:r>
            <a:r>
              <a:rPr sz="18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6957" y="4340493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29980" y="4340493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8743" y="4496117"/>
            <a:ext cx="1389391" cy="308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entitatea E</a:t>
            </a:r>
            <a:r>
              <a:rPr sz="1700" baseline="-13999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4235" y="4828326"/>
            <a:ext cx="9486091" cy="33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noua</a:t>
            </a:r>
            <a:r>
              <a:rPr sz="18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</a:t>
            </a:r>
            <a:r>
              <a:rPr sz="18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plus:</a:t>
            </a:r>
            <a:r>
              <a:rPr sz="18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nici</a:t>
            </a:r>
            <a:r>
              <a:rPr sz="1800" spc="2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8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18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700" baseline="-13999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700" spc="267" baseline="-139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participa</a:t>
            </a:r>
            <a:r>
              <a:rPr sz="18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8743" y="5113336"/>
            <a:ext cx="923470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ambele</a:t>
            </a:r>
            <a:r>
              <a:rPr sz="18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16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10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.;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mult,</a:t>
            </a:r>
            <a:r>
              <a:rPr sz="18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completă,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8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0278" y="5219840"/>
            <a:ext cx="348030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G1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26078" y="5219840"/>
            <a:ext cx="348030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G2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8743" y="5376988"/>
            <a:ext cx="627685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lui E</a:t>
            </a:r>
            <a:r>
              <a:rPr sz="1800" spc="6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trebuie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participe în exact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una din relaţiile R</a:t>
            </a:r>
            <a:r>
              <a:rPr sz="1800" spc="15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R</a:t>
            </a:r>
            <a:r>
              <a:rPr sz="1800" spc="10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2227" y="5483492"/>
            <a:ext cx="233767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32345" y="5483492"/>
            <a:ext cx="348030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G1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84616" y="5483492"/>
            <a:ext cx="348029" cy="20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Arial"/>
                <a:cs typeface="Arial"/>
              </a:rPr>
              <a:t>G2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8263" y="5867122"/>
            <a:ext cx="9263279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utilă</a:t>
            </a:r>
            <a:r>
              <a:rPr sz="2000" spc="27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atunci</a:t>
            </a:r>
            <a:r>
              <a:rPr sz="2000" spc="27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când</a:t>
            </a:r>
            <a:r>
              <a:rPr sz="2000" spc="2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generalizarea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2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2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totală</a:t>
            </a:r>
            <a:r>
              <a:rPr sz="2000" spc="3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operaţiile</a:t>
            </a:r>
            <a:r>
              <a:rPr sz="2000" spc="2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referă</a:t>
            </a:r>
            <a:r>
              <a:rPr sz="2000" spc="27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</a:t>
            </a:r>
            <a:r>
              <a:rPr sz="2000" spc="2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apariţiile</a:t>
            </a:r>
            <a:r>
              <a:rPr sz="20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 atributele lui E</a:t>
            </a:r>
            <a:r>
              <a:rPr sz="2000" spc="1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(E</a:t>
            </a:r>
            <a:r>
              <a:rPr sz="2000" spc="15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) fie ale lui 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70146" y="6279229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14570" y="6279229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03517" y="6279229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8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74063" y="6529132"/>
            <a:ext cx="8575774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Stocarea</a:t>
            </a:r>
            <a:r>
              <a:rPr sz="1800" spc="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3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3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mică</a:t>
            </a:r>
            <a:r>
              <a:rPr sz="18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raport</a:t>
            </a:r>
            <a:r>
              <a:rPr sz="18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3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prima</a:t>
            </a:r>
            <a:r>
              <a:rPr sz="18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metodă</a:t>
            </a:r>
            <a:r>
              <a:rPr sz="18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datorită</a:t>
            </a:r>
            <a:r>
              <a:rPr sz="1800" spc="3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absenţei</a:t>
            </a:r>
            <a:r>
              <a:rPr sz="18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valorilor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02663" y="6791260"/>
            <a:ext cx="80036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NULL.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74063" y="7131112"/>
            <a:ext cx="6987500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Creşte numărul accesărilor pentru a păstra consistenţa apariţiilor.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12975" y="1242060"/>
            <a:ext cx="6638543" cy="398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3" y="363960"/>
            <a:ext cx="5433906" cy="69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Opţiunile prezentate nu sunt singurele posibile.</a:t>
            </a:r>
          </a:p>
          <a:p>
            <a:pPr marL="21336" marR="0">
              <a:lnSpc>
                <a:spcPts val="2238"/>
              </a:lnSpc>
              <a:spcBef>
                <a:spcPts val="6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 variantă ar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 cea din figura următoare.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7874" y="5232208"/>
            <a:ext cx="457424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Restructurare posibilă a schemei anterioare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4" y="5786350"/>
            <a:ext cx="9491566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33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caz,</a:t>
            </a:r>
            <a:r>
              <a:rPr sz="2000" spc="1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baza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consideraţiilor</a:t>
            </a:r>
            <a:r>
              <a:rPr sz="20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anterioare,</a:t>
            </a:r>
            <a:r>
              <a:rPr sz="20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s-a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decis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înglobarea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950" baseline="-15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950" spc="138" baseline="-1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950" baseline="-15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238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lăsarea</a:t>
            </a:r>
            <a:r>
              <a:rPr sz="20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separată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1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5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adăugat</a:t>
            </a:r>
            <a:r>
              <a:rPr sz="20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distinge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7371" y="6196933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91454" y="6196933"/>
            <a:ext cx="464820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4" y="6370042"/>
            <a:ext cx="244052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 E</a:t>
            </a:r>
            <a:r>
              <a:rPr sz="2000" spc="7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cele ale E</a:t>
            </a:r>
            <a:r>
              <a:rPr sz="2000" spc="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40" y="648954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85643" y="6489541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660402"/>
            <a:ext cx="650323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Partiţionarea / combinarea entităţilor şi relaţiilor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561823"/>
            <a:ext cx="9490745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5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Creşterea</a:t>
            </a:r>
            <a:r>
              <a:rPr sz="2000" spc="3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eficienţei</a:t>
            </a:r>
            <a:r>
              <a:rPr sz="2000" spc="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accesului</a:t>
            </a:r>
            <a:r>
              <a:rPr sz="2000" spc="3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  <a:r>
              <a:rPr sz="20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dintr-o</a:t>
            </a:r>
            <a:r>
              <a:rPr sz="2000" spc="3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bază</a:t>
            </a:r>
            <a:r>
              <a:rPr sz="2000" spc="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3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3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conform următorului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123" y="2555471"/>
            <a:ext cx="131197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Principiu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123" y="3433295"/>
            <a:ext cx="397922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Operaţiile de acces sunt reduse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717191"/>
            <a:ext cx="903212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b="1" i="1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separarea</a:t>
            </a:r>
            <a:r>
              <a:rPr sz="2000" b="1" i="1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b="1" i="1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aceluiaşi</a:t>
            </a:r>
            <a:r>
              <a:rPr sz="2000" b="1" i="1" spc="5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  <a:r>
              <a:rPr sz="2000" b="1" i="1" spc="5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(entitate</a:t>
            </a:r>
            <a:r>
              <a:rPr sz="2000" b="1" i="1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b="1" i="1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relaţie)</a:t>
            </a:r>
            <a:r>
              <a:rPr sz="2000" b="1" i="1" spc="5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465" y="4035275"/>
            <a:ext cx="410621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sunt accesate de operaţii diferite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4102" y="4478759"/>
            <a:ext cx="117080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respectiv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6" y="4915055"/>
            <a:ext cx="9033940" cy="638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b="1" i="1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combinarea</a:t>
            </a:r>
            <a:r>
              <a:rPr sz="2000" b="1" i="1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b="1" i="1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aparţinând</a:t>
            </a:r>
            <a:r>
              <a:rPr sz="2000" b="1" i="1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b="1" i="1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concepte</a:t>
            </a:r>
            <a:r>
              <a:rPr sz="2000" b="1" i="1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diferite</a:t>
            </a:r>
            <a:r>
              <a:rPr sz="2000" b="1" i="1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b="1" i="1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  <a:p>
            <a:pPr marL="228603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accesate de aceleaşi operaţii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11123" y="1249680"/>
            <a:ext cx="5192267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1123" y="365484"/>
            <a:ext cx="269315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Partiţionarea</a:t>
            </a:r>
            <a:r>
              <a:rPr sz="2000" i="1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entităţilor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7041" y="954320"/>
            <a:ext cx="3772772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14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una din entităţi descrie informaţii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17561" y="1239329"/>
            <a:ext cx="2959564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despre statutul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unui angajat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67041" y="1571539"/>
            <a:ext cx="3074400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14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cealaltă descrie informaţii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7561" y="1858073"/>
            <a:ext cx="2897386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personale ale unui angajat.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46289" y="2536253"/>
            <a:ext cx="3704882" cy="160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1800" spc="3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utilă</a:t>
            </a:r>
            <a:r>
              <a:rPr sz="1800" spc="3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doar</a:t>
            </a:r>
            <a:r>
              <a:rPr sz="1800" spc="3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dacă</a:t>
            </a:r>
            <a:r>
              <a:rPr sz="1800" spc="3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operaţiile</a:t>
            </a:r>
            <a:r>
              <a:rPr sz="1800" spc="3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implică</a:t>
            </a:r>
            <a:r>
              <a:rPr sz="18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frecvent</a:t>
            </a:r>
            <a:r>
              <a:rPr sz="1800" spc="2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entitatea</a:t>
            </a:r>
            <a:r>
              <a:rPr sz="18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originală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necesită,</a:t>
            </a:r>
            <a:r>
              <a:rPr sz="1800" spc="8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  <a:r>
              <a:rPr sz="1800" spc="8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1800" spc="7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angajat,</a:t>
            </a:r>
            <a:r>
              <a:rPr sz="1800" spc="80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ori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numai</a:t>
            </a:r>
            <a:r>
              <a:rPr sz="1800" spc="12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informaţii</a:t>
            </a:r>
            <a:r>
              <a:rPr sz="1800" spc="12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personale,</a:t>
            </a:r>
            <a:r>
              <a:rPr sz="1800" spc="12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ori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numai</a:t>
            </a:r>
            <a:r>
              <a:rPr sz="1800" spc="24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informaţii</a:t>
            </a:r>
            <a:r>
              <a:rPr sz="1800" spc="24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legate</a:t>
            </a:r>
            <a:r>
              <a:rPr sz="1800" spc="245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angajare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46174" y="4557076"/>
            <a:ext cx="3704761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partiţionare</a:t>
            </a:r>
            <a:r>
              <a:rPr sz="1800" i="1" spc="3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verticală</a:t>
            </a:r>
            <a:r>
              <a:rPr sz="1800" i="1" spc="3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1800" i="1" spc="3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3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</a:p>
          <a:p>
            <a:pPr marL="113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7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divizat</a:t>
            </a:r>
            <a:r>
              <a:rPr sz="1800" spc="17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ţinând</a:t>
            </a:r>
            <a:r>
              <a:rPr sz="1800" spc="17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</a:t>
            </a:r>
            <a:r>
              <a:rPr sz="1800" spc="1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13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atributele sale.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6715" y="5144410"/>
            <a:ext cx="4205427" cy="26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Figura 9. Exemplu de partiţionare a entităţilor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663" y="5865598"/>
            <a:ext cx="9490526" cy="121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27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Avantajul</a:t>
            </a:r>
            <a:r>
              <a:rPr sz="2000" spc="2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partiţionării</a:t>
            </a:r>
            <a:r>
              <a:rPr sz="20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verticale</a:t>
            </a:r>
            <a:r>
              <a:rPr sz="20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generarea</a:t>
            </a:r>
            <a:r>
              <a:rPr sz="2000" spc="2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unor</a:t>
            </a:r>
            <a:r>
              <a:rPr sz="2000" spc="2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noi</a:t>
            </a:r>
            <a:r>
              <a:rPr sz="2000" spc="2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spc="2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2000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</a:t>
            </a:r>
          </a:p>
          <a:p>
            <a:pPr marL="0" marR="0">
              <a:lnSpc>
                <a:spcPts val="2455"/>
              </a:lnSpc>
              <a:spcBef>
                <a:spcPts val="2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4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mic</a:t>
            </a:r>
            <a:r>
              <a:rPr sz="2000" spc="4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decât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entitatea</a:t>
            </a:r>
            <a:r>
              <a:rPr sz="2000" spc="4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originală</a:t>
            </a:r>
            <a:r>
              <a:rPr sz="2000" spc="4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5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noile</a:t>
            </a:r>
            <a:r>
              <a:rPr sz="2000" spc="4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translate</a:t>
            </a:r>
            <a:r>
              <a:rPr sz="2000" spc="4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8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structuri</a:t>
            </a:r>
            <a:r>
              <a:rPr sz="2000" spc="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fizice</a:t>
            </a:r>
            <a:r>
              <a:rPr sz="2000" spc="2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extrage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volum</a:t>
            </a:r>
            <a:r>
              <a:rPr sz="2000" spc="2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20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printr-un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123" y="885168"/>
            <a:ext cx="821343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Partiţionarea</a:t>
            </a:r>
            <a:r>
              <a:rPr sz="2000" i="1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orizontală -</a:t>
            </a:r>
            <a:r>
              <a:rPr sz="2000" i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divizarea se face în raport cu apariţiile entităţii.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863" y="1406375"/>
            <a:ext cx="121330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1917348"/>
            <a:ext cx="926243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exista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2000" spc="7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asociate</a:t>
            </a:r>
            <a:r>
              <a:rPr sz="20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analiştilor</a:t>
            </a:r>
            <a:r>
              <a:rPr sz="2000" spc="7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2000" spc="7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asociate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angajaţilor</a:t>
            </a:r>
            <a:r>
              <a:rPr sz="2000" spc="7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2235431"/>
            <a:ext cx="273637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departamentul vânzări.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2747927"/>
            <a:ext cx="9263850" cy="931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dovedeşte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utilă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partiţionarea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distincte,</a:t>
            </a:r>
            <a:r>
              <a:rPr sz="2000" spc="10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ANALIST</a:t>
            </a:r>
            <a:r>
              <a:rPr sz="2000" spc="10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0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VÂNZARE,</a:t>
            </a:r>
            <a:r>
              <a:rPr sz="2000" spc="10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având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aceleaşi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10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10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originală.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4399511"/>
            <a:ext cx="9490550" cy="924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Partiţionarea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orizontală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efect</a:t>
            </a:r>
            <a:r>
              <a:rPr sz="20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secundar</a:t>
            </a:r>
            <a:r>
              <a:rPr sz="20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introducerea</a:t>
            </a:r>
            <a:r>
              <a:rPr sz="2000" spc="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duplicate</a:t>
            </a:r>
            <a:r>
              <a:rPr sz="2000" i="1" spc="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447"/>
              </a:lnSpc>
              <a:spcBef>
                <a:spcPts val="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  <a:r>
              <a:rPr sz="2000" spc="1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4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</a:t>
            </a:r>
            <a:r>
              <a:rPr sz="2000" spc="14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1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originală</a:t>
            </a:r>
            <a:r>
              <a:rPr sz="2000" spc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15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impact</a:t>
            </a:r>
            <a:r>
              <a:rPr sz="2000" spc="1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negativ</a:t>
            </a:r>
            <a:r>
              <a:rPr sz="2000" spc="1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asupra</a:t>
            </a:r>
          </a:p>
          <a:p>
            <a:pPr marL="0" marR="0">
              <a:lnSpc>
                <a:spcPts val="2238"/>
              </a:lnSpc>
              <a:spcBef>
                <a:spcPts val="8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performanţelor bazei de date.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75359" y="1341120"/>
            <a:ext cx="8107679" cy="371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4715113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Ştergerea atributelor multi-valoare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761724"/>
            <a:ext cx="9491694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restructurare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 directă a atributelor multi-valoare.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39" y="5126891"/>
            <a:ext cx="9263462" cy="96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AGENTIE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separată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entităţi: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una</a:t>
            </a:r>
            <a:r>
              <a:rPr sz="20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având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acelaşi</a:t>
            </a:r>
            <a:r>
              <a:rPr sz="20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225552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aceleaşi</a:t>
            </a:r>
            <a:r>
              <a:rPr sz="20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6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originală,</a:t>
            </a:r>
            <a:r>
              <a:rPr sz="20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afară</a:t>
            </a:r>
            <a:r>
              <a:rPr sz="20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multi-valoare</a:t>
            </a:r>
          </a:p>
          <a:p>
            <a:pPr marL="225551" marR="0">
              <a:lnSpc>
                <a:spcPts val="2270"/>
              </a:lnSpc>
              <a:spcBef>
                <a:spcPts val="1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Telefon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 entitate TELEFON cu atributul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Numar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39" y="6117491"/>
            <a:ext cx="453474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 sunt legate de o relaţie 1:N.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739" y="6503063"/>
            <a:ext cx="926460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Evident,</a:t>
            </a:r>
            <a:r>
              <a:rPr sz="20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opţional,</a:t>
            </a:r>
            <a:r>
              <a:rPr sz="2000" spc="7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atunci</a:t>
            </a:r>
            <a:r>
              <a:rPr sz="2000" spc="7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20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2291" y="6821147"/>
            <a:ext cx="417561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 TELEFON trebuie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 fie 0.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70431" y="681228"/>
            <a:ext cx="7717535" cy="3945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6465491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Combinarea entităţilor</a:t>
            </a:r>
            <a:r>
              <a:rPr sz="2200" b="1" spc="-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-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operaţia inversă partiţionării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5076167"/>
            <a:ext cx="9491707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20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2000" spc="3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APARTAMENT</a:t>
            </a:r>
            <a:r>
              <a:rPr sz="20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aflate</a:t>
            </a:r>
            <a:r>
              <a:rPr sz="20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PROPRIETAR</a:t>
            </a:r>
            <a:r>
              <a:rPr sz="20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combinate într-o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singură entitate ce deţine atributele ambelor entităţi.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5736059"/>
            <a:ext cx="9492063" cy="1217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9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restructurare</a:t>
            </a:r>
            <a:r>
              <a:rPr sz="2000" spc="9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9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sugerată</a:t>
            </a:r>
            <a:r>
              <a:rPr sz="2000" spc="9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9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9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majoritatea</a:t>
            </a:r>
            <a:r>
              <a:rPr sz="2000" spc="9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operaţiilor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frecvente</a:t>
            </a:r>
            <a:r>
              <a:rPr sz="2000" spc="13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asupra</a:t>
            </a:r>
            <a:r>
              <a:rPr sz="2000" spc="13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1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2000" spc="13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necesită</a:t>
            </a:r>
            <a:r>
              <a:rPr sz="2000" spc="13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</a:t>
            </a:r>
            <a:r>
              <a:rPr sz="2000" spc="13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3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legătură</a:t>
            </a:r>
            <a:r>
              <a:rPr sz="2000" spc="13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0" marR="0">
              <a:lnSpc>
                <a:spcPts val="2448"/>
              </a:lnSpc>
              <a:spcBef>
                <a:spcPts val="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apartamentul</a:t>
            </a:r>
            <a:r>
              <a:rPr sz="2000" spc="3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deţinut</a:t>
            </a:r>
            <a:r>
              <a:rPr sz="2000" spc="4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respectivă</a:t>
            </a:r>
            <a:r>
              <a:rPr sz="2000" spc="4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4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doreşte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evitarea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accesărilor</a:t>
            </a:r>
          </a:p>
          <a:p>
            <a:pPr marL="0" marR="0">
              <a:lnSpc>
                <a:spcPts val="2238"/>
              </a:lnSpc>
              <a:spcBef>
                <a:spcPts val="8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necesare extragerii datelor prin intermediul relaţiei PROPRIETAR.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3960"/>
            <a:ext cx="9493791" cy="9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Dezavantaj:</a:t>
            </a:r>
            <a:r>
              <a:rPr sz="2000" spc="1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posibilitatea</a:t>
            </a:r>
            <a:r>
              <a:rPr sz="2000" spc="1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apariţiei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valorilor</a:t>
            </a:r>
            <a:r>
              <a:rPr sz="2000" spc="1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NULL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17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noua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PERSOANA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originale</a:t>
            </a:r>
            <a:r>
              <a:rPr sz="2000" spc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PERSOANA</a:t>
            </a:r>
            <a:r>
              <a:rPr sz="2000" spc="7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indică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7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7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persoane ce nu deţin un apartament.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532868"/>
            <a:ext cx="9491710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combinare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efectuează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</a:t>
            </a:r>
            <a:r>
              <a:rPr sz="2000" spc="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asupra</a:t>
            </a:r>
            <a:r>
              <a:rPr sz="2000" spc="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relaţiilor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1:1</a:t>
            </a:r>
            <a:r>
              <a:rPr sz="20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rar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asupra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relaţiilor 1:N sau N:N.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409167"/>
            <a:ext cx="9033513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Motiv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9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apariţia</a:t>
            </a:r>
            <a:r>
              <a:rPr sz="2000" spc="9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redundanţelor</a:t>
            </a:r>
            <a:r>
              <a:rPr sz="2000" spc="9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9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non-cheie</a:t>
            </a:r>
            <a:r>
              <a:rPr sz="2000" spc="9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9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având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6" y="3578075"/>
            <a:ext cx="441824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Alte tipuri de partiţionare şi</a:t>
            </a:r>
            <a:r>
              <a:rPr sz="2000" i="1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combinare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4161767"/>
            <a:ext cx="9490154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Operaţiile</a:t>
            </a:r>
            <a:r>
              <a:rPr sz="2000" spc="1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partiţionare</a:t>
            </a:r>
            <a:r>
              <a:rPr sz="2000" spc="1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0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combinare</a:t>
            </a:r>
            <a:r>
              <a:rPr sz="2000" spc="10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10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1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aplicate</a:t>
            </a:r>
            <a:r>
              <a:rPr sz="2000" spc="10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0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relaţiilor</a:t>
            </a:r>
            <a:r>
              <a:rPr sz="2000" spc="10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următoarele motive: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889146"/>
            <a:ext cx="878103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separa apariţiile unei relaţii ce sunt întotdeauna accesate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separat;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5350918"/>
            <a:ext cx="90331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uni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(sau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multe)</a:t>
            </a:r>
            <a:r>
              <a:rPr sz="20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20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aceleaşi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3939" y="5669002"/>
            <a:ext cx="791777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relaţie, atunci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când apariţiile lor sunt accesate întotdeauna împreună.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66087" y="359664"/>
            <a:ext cx="7124700" cy="5263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7374" y="5629972"/>
            <a:ext cx="495737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12. Exemplu de partiţionare a unei relaţii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8991" y="6175402"/>
            <a:ext cx="876972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face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distincţie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jucătorii</a:t>
            </a:r>
            <a:r>
              <a:rPr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prezenţi</a:t>
            </a:r>
            <a:r>
              <a:rPr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ai</a:t>
            </a:r>
            <a:r>
              <a:rPr sz="20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echipe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fotbal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cei</a:t>
            </a:r>
            <a:r>
              <a:rPr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7591" y="6493485"/>
            <a:ext cx="78939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trecut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200"/>
            <a:ext cx="589701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 smtClean="0">
                <a:solidFill>
                  <a:srgbClr val="000080"/>
                </a:solidFill>
                <a:latin typeface="Arial"/>
                <a:cs typeface="Arial"/>
              </a:rPr>
              <a:t>Analiza</a:t>
            </a:r>
            <a:r>
              <a:rPr sz="2400" b="1" dirty="0" smtClean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performanţelor schemei</a:t>
            </a:r>
            <a:r>
              <a:rPr sz="2400" b="1" spc="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863" y="1159488"/>
            <a:ext cx="304708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Indicatori de</a:t>
            </a:r>
            <a:r>
              <a:rPr sz="2000" i="1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performanţă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1595784"/>
            <a:ext cx="9034288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costul</a:t>
            </a:r>
            <a:r>
              <a:rPr sz="2000" i="1" spc="3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i="1" spc="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operaţii</a:t>
            </a:r>
            <a:r>
              <a:rPr sz="2000" i="1" spc="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evaluat</a:t>
            </a:r>
            <a:r>
              <a:rPr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227076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relaţiilor</a:t>
            </a:r>
            <a:r>
              <a:rPr sz="20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parcurse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executa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operaţie</a:t>
            </a:r>
            <a:r>
              <a:rPr sz="20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asupra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227075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2641248"/>
            <a:ext cx="903566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cerinţa</a:t>
            </a:r>
            <a:r>
              <a:rPr sz="2000" i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 stocare</a:t>
            </a:r>
            <a:r>
              <a:rPr sz="2000" i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 evaluată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funcţie de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 de octeţi necesari stocării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2959331"/>
            <a:ext cx="325794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 descrise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402815"/>
            <a:ext cx="8214583" cy="787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 evalua aceşti indicatori avem nevoie de următoarele informaţii:</a:t>
            </a:r>
          </a:p>
          <a:p>
            <a:pPr marL="0" marR="0">
              <a:lnSpc>
                <a:spcPts val="2455"/>
              </a:lnSpc>
              <a:spcBef>
                <a:spcPts val="1208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volumul de date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4309595"/>
            <a:ext cx="6891474" cy="76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300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 de apariţii ale fiecărei entităţi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 din schemă</a:t>
            </a:r>
          </a:p>
          <a:p>
            <a:pPr marL="0" marR="0">
              <a:lnSpc>
                <a:spcPts val="2238"/>
              </a:lnSpc>
              <a:spcBef>
                <a:spcPts val="129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300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dimensiunea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fiecărui atribut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5190899"/>
            <a:ext cx="317600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caracteristicile operaţiilor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0703" y="5659858"/>
            <a:ext cx="4479037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44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tipul operaţiei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(interactivă sau batch)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0703" y="6104866"/>
            <a:ext cx="8790626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44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frecvenţa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operaţiei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(numărul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mediu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execuţii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într-un</a:t>
            </a:r>
            <a:r>
              <a:rPr sz="2000" spc="2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</a:t>
            </a:r>
            <a:r>
              <a:rPr sz="2000" spc="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interval</a:t>
            </a:r>
            <a:r>
              <a:rPr sz="20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16735" y="6395950"/>
            <a:ext cx="71795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timp)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0703" y="6840958"/>
            <a:ext cx="4564552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–</a:t>
            </a:r>
            <a:r>
              <a:rPr sz="2000" spc="44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datele implicate (entităţi şi/sau relaţii)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433991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Selecţia identificatorilor primari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130532"/>
            <a:ext cx="9490918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deţin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necesitatea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stabilirii acelor atribute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 formează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identificatorul primar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866623"/>
            <a:ext cx="9490150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Identificatorul</a:t>
            </a:r>
            <a:r>
              <a:rPr sz="2000" spc="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primar</a:t>
            </a:r>
            <a:r>
              <a:rPr sz="2000" spc="1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</a:t>
            </a:r>
            <a:r>
              <a:rPr sz="2000" spc="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avea</a:t>
            </a:r>
            <a:r>
              <a:rPr sz="2000" spc="1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drept</a:t>
            </a:r>
            <a:r>
              <a:rPr sz="2000" spc="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corespondent</a:t>
            </a:r>
            <a:r>
              <a:rPr sz="2000" spc="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modelul</a:t>
            </a:r>
            <a:r>
              <a:rPr sz="2000" spc="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relaţional</a:t>
            </a:r>
            <a:r>
              <a:rPr sz="2000" spc="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cheie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primară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2602715"/>
            <a:ext cx="589932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Criteriile de alegere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 unui identificator primar sunt: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039011"/>
            <a:ext cx="845961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 ce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 deţine valori NULL nu pot forma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 identificator primar.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500783"/>
            <a:ext cx="903357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indicat</a:t>
            </a:r>
            <a:r>
              <a:rPr sz="2000" spc="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primar</a:t>
            </a:r>
            <a:r>
              <a:rPr sz="2000" spc="4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4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conţină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  <a:r>
              <a:rPr sz="2000" spc="4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cât</a:t>
            </a:r>
            <a:r>
              <a:rPr sz="2000" spc="4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3818867"/>
            <a:ext cx="183312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puţine atribute.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3960" y="4262351"/>
            <a:ext cx="121355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Avantaje: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3" y="4707359"/>
            <a:ext cx="8577043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indecşi</a:t>
            </a:r>
            <a:r>
              <a:rPr sz="20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dimensiune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redusă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(un</a:t>
            </a:r>
            <a:r>
              <a:rPr sz="20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index</a:t>
            </a:r>
            <a:r>
              <a:rPr sz="20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structură</a:t>
            </a:r>
            <a:r>
              <a:rPr sz="200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auxiliară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02663" y="4999967"/>
            <a:ext cx="24406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 rapid la date);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3" y="5443451"/>
            <a:ext cx="6733406" cy="768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spaţiu redus pentru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crearea legăturilor logice între relaţii;</a:t>
            </a:r>
          </a:p>
          <a:p>
            <a:pPr marL="0" marR="0">
              <a:lnSpc>
                <a:spcPts val="2238"/>
              </a:lnSpc>
              <a:spcBef>
                <a:spcPts val="125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 facilitate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operaţiile de joncţiune.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355249"/>
            <a:ext cx="903286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2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intern</a:t>
            </a:r>
            <a:r>
              <a:rPr sz="20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preferat</a:t>
            </a:r>
            <a:r>
              <a:rPr sz="20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unuia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extern</a:t>
            </a:r>
            <a:r>
              <a:rPr sz="20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</a:t>
            </a:r>
            <a:r>
              <a:rPr sz="20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63" y="673332"/>
            <a:ext cx="159270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multe 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1118340"/>
            <a:ext cx="8577526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Motiv:</a:t>
            </a:r>
            <a:r>
              <a:rPr sz="2000" spc="2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externi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translaţi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chei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2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conţin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2663" y="1409424"/>
            <a:ext cx="575788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tuturor entităţilor implicate în identificatorul extern.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1845720"/>
            <a:ext cx="903194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preferat</a:t>
            </a:r>
            <a:r>
              <a:rPr sz="2000" spc="4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4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4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</a:t>
            </a:r>
            <a:r>
              <a:rPr sz="20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majoritatea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463" y="2163804"/>
            <a:ext cx="392111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 accesa apariţiile entităţii.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4063" y="2608811"/>
            <a:ext cx="8575834" cy="32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UGRVPR+TimesNewRoman"/>
                <a:cs typeface="UGRVPR+TimesNewRoman"/>
              </a:rPr>
              <a:t>-</a:t>
            </a:r>
            <a:r>
              <a:rPr sz="2000" spc="634" dirty="0">
                <a:solidFill>
                  <a:srgbClr val="000000"/>
                </a:solidFill>
                <a:latin typeface="UGRVPR+TimesNewRoman"/>
                <a:cs typeface="UGRVPR+TimesNew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vor</a:t>
            </a:r>
            <a:r>
              <a:rPr sz="2000" spc="2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executate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eficient,</a:t>
            </a:r>
            <a:r>
              <a:rPr sz="20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fiind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avantajate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indecşii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construiţi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02662" y="2899895"/>
            <a:ext cx="568688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automat de sistemul de gestiune a bazei de date.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4903" y="3789911"/>
            <a:ext cx="9477724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etapă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nici</a:t>
            </a:r>
            <a:r>
              <a:rPr sz="20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satisfacă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criteriile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anterioare,</a:t>
            </a:r>
            <a:r>
              <a:rPr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</a:t>
            </a:r>
            <a:r>
              <a:rPr sz="20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introduce</a:t>
            </a:r>
            <a:r>
              <a:rPr sz="20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</a:t>
            </a:r>
            <a:r>
              <a:rPr sz="2000" spc="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suplimentar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  <a:r>
              <a:rPr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exclusiv pentru identificarea apariţiilor entităţii.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367200"/>
            <a:ext cx="524951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 smtClean="0">
                <a:solidFill>
                  <a:srgbClr val="000080"/>
                </a:solidFill>
                <a:latin typeface="Arial"/>
                <a:cs typeface="Arial"/>
              </a:rPr>
              <a:t>Translarea</a:t>
            </a:r>
            <a:r>
              <a:rPr sz="2400" b="1" dirty="0" smtClean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în modelul</a:t>
            </a:r>
            <a:r>
              <a:rPr sz="2400" b="1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relaţional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760" y="908028"/>
            <a:ext cx="80057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Translarea în modelul relaţional este a doua etapă a proiectării logice.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276836"/>
            <a:ext cx="9491481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Plecând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2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2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construieşte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2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relaţională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echivalentă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(echivalentă</a:t>
            </a:r>
            <a:r>
              <a:rPr sz="2000" spc="9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9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punct</a:t>
            </a:r>
            <a:r>
              <a:rPr sz="2000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vedere</a:t>
            </a:r>
            <a:r>
              <a:rPr sz="2000" spc="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9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capacităţii</a:t>
            </a:r>
            <a:r>
              <a:rPr sz="2000" spc="9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0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echivalente).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2227811"/>
            <a:ext cx="949215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Translarea</a:t>
            </a:r>
            <a:r>
              <a:rPr sz="2000" spc="9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9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pleca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9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9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simplificată,</a:t>
            </a:r>
            <a:r>
              <a:rPr sz="2000" spc="9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9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9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conţine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 atribute multi-valoare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 numai identificatori primari.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3237485"/>
            <a:ext cx="2803592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Entităţi şi relaţii N:N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760" y="3707615"/>
            <a:ext cx="619728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Translarea în modelul relaţional se face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urmând paşii: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4143911"/>
            <a:ext cx="903443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translată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  <a:r>
              <a:rPr sz="20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modelului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relaţional)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3939" y="4461995"/>
            <a:ext cx="629418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acelaşi nume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având aceleaşi atribute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 şi entitatea;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3" y="4829279"/>
            <a:ext cx="8501660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cheia fiecărei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 este dată de identificatorul entităţii corespunzătoare.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6863" y="5265575"/>
            <a:ext cx="9033829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1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2000" spc="1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drept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corespondent</a:t>
            </a:r>
            <a:r>
              <a:rPr sz="20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acelaşi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cu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identificatorii entităţilor</a:t>
            </a:r>
          </a:p>
          <a:p>
            <a:pPr marL="227075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implicate;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2" y="6243551"/>
            <a:ext cx="6240638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o</a:t>
            </a:r>
            <a:r>
              <a:rPr sz="1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cheia relaţiei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M-R va conţine identificatorii entităţilor.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6863" y="6679847"/>
            <a:ext cx="903272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1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2000" spc="1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15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  <a:r>
              <a:rPr sz="2000" spc="1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5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000" spc="1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15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opţionale,</a:t>
            </a:r>
            <a:r>
              <a:rPr sz="2000" spc="15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5462" y="6997930"/>
            <a:ext cx="73970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corespunzătoare din modelul relaţional pot avea valoarea NULL.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91411" y="359664"/>
            <a:ext cx="7275575" cy="1801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14471" y="2243645"/>
            <a:ext cx="4181740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13. Schemă E-R cu o relaţie N:N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39" y="2873987"/>
            <a:ext cx="4599542" cy="906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ANGAJAT(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Salariu)</a:t>
            </a:r>
          </a:p>
          <a:p>
            <a:pPr marL="124" marR="0">
              <a:lnSpc>
                <a:spcPts val="2238"/>
              </a:lnSpc>
              <a:spcBef>
                <a:spcPts val="9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PROIECT(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Cod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Buget)</a:t>
            </a:r>
          </a:p>
          <a:p>
            <a:pPr marL="124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Cod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DataStart)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4904" y="3902687"/>
            <a:ext cx="9476009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</a:t>
            </a:r>
            <a:r>
              <a:rPr sz="2000" spc="3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doreşte</a:t>
            </a:r>
            <a:r>
              <a:rPr sz="2000" spc="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mărirea</a:t>
            </a:r>
            <a:r>
              <a:rPr sz="2000" spc="3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clarităţii</a:t>
            </a:r>
            <a:r>
              <a:rPr sz="2000" spc="3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schemei</a:t>
            </a:r>
            <a:r>
              <a:rPr sz="2000" spc="3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obţinute</a:t>
            </a:r>
            <a:r>
              <a:rPr sz="20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redenumiri de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638779"/>
            <a:ext cx="5022918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Angajat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Proiect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DataStart)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3" y="5092930"/>
            <a:ext cx="9490284" cy="941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Domeniul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atributului</a:t>
            </a:r>
            <a:r>
              <a:rPr sz="2000" spc="6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Angajat</a:t>
            </a:r>
            <a:r>
              <a:rPr sz="1000" spc="7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6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mulţime</a:t>
            </a:r>
            <a:r>
              <a:rPr sz="2000" spc="6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numere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înregistrare</a:t>
            </a:r>
          </a:p>
          <a:p>
            <a:pPr marL="0" marR="0">
              <a:lnSpc>
                <a:spcPts val="2270"/>
              </a:lnSpc>
              <a:spcBef>
                <a:spcPts val="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angajaţi,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iar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domeniul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Proiect</a:t>
            </a:r>
            <a:r>
              <a:rPr sz="1000" spc="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mulţime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coduri de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537" y="6156682"/>
            <a:ext cx="9491657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2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impuse</a:t>
            </a:r>
            <a:r>
              <a:rPr sz="20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7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7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ANGAJAT, respectiv PROIECT.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746247" y="1095756"/>
            <a:ext cx="4564378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9535" y="363960"/>
            <a:ext cx="755337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Operaţia de redenumire este esenţială 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 relaţiilor recursive.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0" y="4109951"/>
            <a:ext cx="283563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 translare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obţine: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4554959"/>
            <a:ext cx="3300409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PRODUS(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Cod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Pret)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760" y="4998442"/>
            <a:ext cx="6574653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COMPUNERE(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Componenta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Subcomponenta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Cantitate)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3" y="5443451"/>
            <a:ext cx="9490103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Componenta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Subcomponenta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domeniu</a:t>
            </a:r>
            <a:r>
              <a:rPr sz="2000" spc="1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mulţimea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coduri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 produselor.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663" y="6188686"/>
            <a:ext cx="9491085" cy="660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impuse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4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Componenta</a:t>
            </a:r>
            <a:r>
              <a:rPr sz="1000" spc="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2000" spc="4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70"/>
              </a:lnSpc>
              <a:spcBef>
                <a:spcPts val="1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Subcomponentă</a:t>
            </a:r>
            <a:r>
              <a:rPr sz="10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PRODUS.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1171956"/>
            <a:ext cx="5580887" cy="2497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440160"/>
            <a:ext cx="687141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Translarea relaţiilor E-R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implică mai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 de două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46061" y="1249319"/>
            <a:ext cx="3777342" cy="912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FURNIZOR(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IDFurnizor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 NumeFurnizor)</a:t>
            </a:r>
          </a:p>
          <a:p>
            <a:pPr marL="0" marR="0">
              <a:lnSpc>
                <a:spcPts val="229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PRODUS(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Cod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</a:t>
            </a:r>
            <a:r>
              <a:rPr sz="2000" spc="-10" dirty="0">
                <a:solidFill>
                  <a:srgbClr val="000080"/>
                </a:solidFill>
                <a:latin typeface="JFLBER+ArialNarrow"/>
                <a:cs typeface="JFLBER+ArialNarrow"/>
              </a:rPr>
              <a:t> 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Tip)</a:t>
            </a:r>
          </a:p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Nume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</a:t>
            </a:r>
            <a:r>
              <a:rPr sz="2000" spc="-10" dirty="0">
                <a:solidFill>
                  <a:srgbClr val="000080"/>
                </a:solidFill>
                <a:latin typeface="JFLBER+ArialNarrow"/>
                <a:cs typeface="JFLBER+ArialNarrow"/>
              </a:rPr>
              <a:t> 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Telefon)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21288" y="2446040"/>
            <a:ext cx="3375006" cy="6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LIVRARE(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Furnizor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Produs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</a:t>
            </a:r>
          </a:p>
          <a:p>
            <a:pPr marL="996694" marR="0">
              <a:lnSpc>
                <a:spcPts val="2299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80"/>
                </a:solidFill>
                <a:latin typeface="JFLBER+ArialNarrow"/>
                <a:cs typeface="JFLBER+ArialNarrow"/>
              </a:rPr>
              <a:t>Departament</a:t>
            </a:r>
            <a:r>
              <a:rPr sz="2000" dirty="0">
                <a:solidFill>
                  <a:srgbClr val="000080"/>
                </a:solidFill>
                <a:latin typeface="JFLBER+ArialNarrow"/>
                <a:cs typeface="JFLBER+ArialNarrow"/>
              </a:rPr>
              <a:t>, Cantitate)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113505"/>
            <a:ext cx="9029732" cy="333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900" spc="4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verifică</a:t>
            </a:r>
            <a:r>
              <a:rPr sz="18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900" spc="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  <a:r>
              <a:rPr sz="19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entităţilor,</a:t>
            </a:r>
            <a:r>
              <a:rPr sz="19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luaţi</a:t>
            </a:r>
            <a:r>
              <a:rPr sz="19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împreună,</a:t>
            </a:r>
            <a:r>
              <a:rPr sz="19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9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formează</a:t>
            </a:r>
            <a:r>
              <a:rPr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9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cheie</a:t>
            </a:r>
            <a:r>
              <a:rPr sz="19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4416499"/>
            <a:ext cx="7848379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 super-cheie redundantă pentru relaţia M-R care reprezintă relaţia E-R.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3962" y="4766458"/>
            <a:ext cx="8572888" cy="49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Aceasta</a:t>
            </a:r>
            <a:r>
              <a:rPr sz="16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600" spc="2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6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întâmpla,</a:t>
            </a:r>
            <a:r>
              <a:rPr sz="16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spre</a:t>
            </a:r>
            <a:r>
              <a:rPr sz="16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exemplu,</a:t>
            </a:r>
            <a:r>
              <a:rPr sz="16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6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6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6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singur</a:t>
            </a:r>
            <a:r>
              <a:rPr sz="1600" spc="2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furnizor</a:t>
            </a:r>
            <a:r>
              <a:rPr sz="16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6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livrează</a:t>
            </a:r>
            <a:r>
              <a:rPr sz="16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</a:p>
          <a:p>
            <a:pPr marL="101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produs dat unui departament dat.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4" y="5305272"/>
            <a:ext cx="9031253" cy="333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90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Rămâne</a:t>
            </a:r>
            <a:r>
              <a:rPr sz="19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validă</a:t>
            </a:r>
            <a:r>
              <a:rPr sz="19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19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19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1900" spc="5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furnizor</a:t>
            </a:r>
            <a:r>
              <a:rPr sz="19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livra</a:t>
            </a:r>
            <a:r>
              <a:rPr sz="19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5464" y="5606743"/>
            <a:ext cx="5886815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produse acestui departament sau altor departamente.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4" y="5965845"/>
            <a:ext cx="8577695" cy="759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caz,</a:t>
            </a:r>
            <a:r>
              <a:rPr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cheia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LIVRARE</a:t>
            </a:r>
            <a:r>
              <a:rPr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6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fie</a:t>
            </a:r>
            <a:r>
              <a:rPr sz="16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formată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1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6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6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IESLJS+CourierNew"/>
                <a:cs typeface="IESLJS+CourierNew"/>
              </a:rPr>
              <a:t>Produs</a:t>
            </a:r>
            <a:r>
              <a:rPr sz="1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1807"/>
              </a:lnSpc>
              <a:spcBef>
                <a:spcPts val="5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6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deoarece,</a:t>
            </a:r>
            <a:r>
              <a:rPr sz="16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fiind dat un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 departament,</a:t>
            </a:r>
            <a:r>
              <a:rPr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furnizorul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este determinat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mod unic.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833628"/>
            <a:ext cx="4998719" cy="163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7794"/>
            <a:ext cx="151706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Relaţii 1:N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2973" y="1032065"/>
            <a:ext cx="4215992" cy="81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JUCATOR(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DataNastere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Pozitie)</a:t>
            </a:r>
          </a:p>
          <a:p>
            <a:pPr marL="228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ECHIPA(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Oras, CuloriEchipa)</a:t>
            </a:r>
          </a:p>
          <a:p>
            <a:pPr marL="228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CONTRACT(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NumeJucator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8218" y="1819973"/>
            <a:ext cx="3924982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DataNastereJucator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Echipa, Salariu)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2627693"/>
            <a:ext cx="9492650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Cheia</a:t>
            </a:r>
            <a:r>
              <a:rPr sz="1800" spc="4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sz="18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formată</a:t>
            </a:r>
            <a:r>
              <a:rPr sz="18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numai</a:t>
            </a:r>
            <a:r>
              <a:rPr sz="18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800" spc="4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identificatorul</a:t>
            </a:r>
            <a:r>
              <a:rPr sz="1800" spc="4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4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JUCATOR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 cardinalităţile indică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faptul că fiecare jucător are contract la o singură echipă.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123" y="3305873"/>
            <a:ext cx="118143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Observaţii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6739" y="3563406"/>
            <a:ext cx="9264506" cy="2525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Relaţiile</a:t>
            </a:r>
            <a:r>
              <a:rPr sz="18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JUCATOR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1800" spc="2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aceeaşi</a:t>
            </a:r>
            <a:r>
              <a:rPr sz="18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cheie</a:t>
            </a:r>
            <a:r>
              <a:rPr sz="1800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1800" spc="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8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posibilitatea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combinării</a:t>
            </a:r>
          </a:p>
          <a:p>
            <a:pPr marL="225552" marR="0">
              <a:lnSpc>
                <a:spcPts val="2010"/>
              </a:lnSpc>
              <a:spcBef>
                <a:spcPts val="8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celor două relaţii în una singură, fără să existe pericolul introducerii de redundanţe.</a:t>
            </a:r>
          </a:p>
          <a:p>
            <a:pPr marL="0" marR="0">
              <a:lnSpc>
                <a:spcPts val="2195"/>
              </a:lnSpc>
              <a:spcBef>
                <a:spcPts val="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Combinarea este posibilă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datorită corespondenţei 1:1</a:t>
            </a:r>
            <a:r>
              <a:rPr sz="18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între instanţele celor două relaţii:</a:t>
            </a:r>
          </a:p>
          <a:p>
            <a:pPr marL="230123" marR="0">
              <a:lnSpc>
                <a:spcPts val="2010"/>
              </a:lnSpc>
              <a:spcBef>
                <a:spcPts val="39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JUCATOR(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DataNastere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Pozitie, Echipa, Salariu)</a:t>
            </a:r>
          </a:p>
          <a:p>
            <a:pPr marL="230123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ECHIPA(</a:t>
            </a:r>
            <a:r>
              <a:rPr sz="18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, Oras, CuloriEchipa)</a:t>
            </a:r>
          </a:p>
          <a:p>
            <a:pPr marL="230123" marR="0">
              <a:lnSpc>
                <a:spcPts val="2039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Trebuie impusă o constrângere de referinţă între atributul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Echipa</a:t>
            </a:r>
            <a:r>
              <a:rPr sz="1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relaţia ECHIPA.</a:t>
            </a:r>
          </a:p>
          <a:p>
            <a:pPr marL="24383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JUCATOR participă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opţional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la relaţia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CONTRACT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1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ambele</a:t>
            </a:r>
          </a:p>
          <a:p>
            <a:pPr marL="252983" marR="0">
              <a:lnSpc>
                <a:spcPts val="2010"/>
              </a:lnSpc>
              <a:spcBef>
                <a:spcPts val="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translări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prezentate</a:t>
            </a:r>
            <a:r>
              <a:rPr sz="18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  <a:r>
              <a:rPr sz="18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valide.</a:t>
            </a:r>
            <a:r>
              <a:rPr sz="1800" spc="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Ce-a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de-a</a:t>
            </a:r>
            <a:r>
              <a:rPr sz="18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doua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prezintă</a:t>
            </a:r>
            <a:r>
              <a:rPr sz="18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dezavantajul</a:t>
            </a:r>
            <a:r>
              <a:rPr sz="18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</a:p>
          <a:p>
            <a:pPr marL="252983" marR="0">
              <a:lnSpc>
                <a:spcPts val="2039"/>
              </a:lnSpc>
              <a:spcBef>
                <a:spcPts val="16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exista valori NULL în relaţia JUCATOR pentru atributele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Echipa</a:t>
            </a:r>
            <a:r>
              <a:rPr sz="1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</a:t>
            </a:r>
            <a:r>
              <a:rPr sz="1800" dirty="0">
                <a:solidFill>
                  <a:srgbClr val="000000"/>
                </a:solidFill>
                <a:latin typeface="IESLJS+CourierNew"/>
                <a:cs typeface="IESLJS+CourierNew"/>
              </a:rPr>
              <a:t>Salariu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663" y="6202996"/>
            <a:ext cx="9490510" cy="109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Regulă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entitatea</a:t>
            </a:r>
            <a:r>
              <a:rPr sz="18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18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participă</a:t>
            </a:r>
            <a:r>
              <a:rPr sz="18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1800" spc="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18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18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1800" spc="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18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  <a:r>
              <a:rPr sz="18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  <a:r>
              <a:rPr sz="18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  <a:r>
              <a:rPr sz="18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18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translată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1800" spc="5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1800" spc="5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M-R</a:t>
            </a:r>
            <a:r>
              <a:rPr sz="1800" spc="5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1800" spc="5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include</a:t>
            </a:r>
            <a:r>
              <a:rPr sz="1800" spc="5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identificatorii</a:t>
            </a:r>
            <a:r>
              <a:rPr sz="1800" spc="5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celorlalte</a:t>
            </a:r>
            <a:r>
              <a:rPr sz="1800" spc="5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1800" spc="5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1800" spc="5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1800" spc="57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relaţia</a:t>
            </a:r>
            <a:r>
              <a:rPr sz="1800" spc="5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1800" spc="5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05"/>
              </a:lnSpc>
              <a:spcBef>
                <a:spcPts val="16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posibilele</a:t>
            </a:r>
            <a:r>
              <a:rPr sz="1800" spc="2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  <a:r>
              <a:rPr sz="1800" spc="1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1800" spc="1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relaţiei</a:t>
            </a:r>
            <a:r>
              <a:rPr sz="1800" spc="2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1800" spc="1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1800" spc="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nevoie</a:t>
            </a:r>
            <a:r>
              <a:rPr sz="18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  <a:r>
              <a:rPr sz="18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separată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010"/>
              </a:lnSpc>
              <a:spcBef>
                <a:spcPts val="5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 din schema E-R.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14627" y="359664"/>
            <a:ext cx="7629142" cy="2755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716759"/>
            <a:ext cx="9492757" cy="92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2000" spc="12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1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13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2000" spc="13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</a:t>
            </a:r>
            <a:r>
              <a:rPr sz="2000" spc="12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3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1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LIVRARE</a:t>
            </a:r>
            <a:r>
              <a:rPr sz="2000" spc="13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0" marR="0">
              <a:lnSpc>
                <a:spcPts val="2448"/>
              </a:lnSpc>
              <a:spcBef>
                <a:spcPts val="5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20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6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maximă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⇒</a:t>
            </a:r>
            <a:r>
              <a:rPr sz="2000" spc="7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</a:t>
            </a:r>
          </a:p>
          <a:p>
            <a:pPr marL="0" marR="0">
              <a:lnSpc>
                <a:spcPts val="2238"/>
              </a:lnSpc>
              <a:spcBef>
                <a:spcPts val="8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furnizor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livrează produsul respectiv şi un singur departament deservit.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0" y="4763747"/>
            <a:ext cx="416187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 este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translatată sub forma: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760" y="5208754"/>
            <a:ext cx="6209809" cy="906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FURNIZOR(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IDFurnizor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NumeFurnizor)</a:t>
            </a:r>
          </a:p>
          <a:p>
            <a:pPr marL="0" marR="0">
              <a:lnSpc>
                <a:spcPts val="2238"/>
              </a:lnSpc>
              <a:spcBef>
                <a:spcPts val="9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Telefon)</a:t>
            </a:r>
          </a:p>
          <a:p>
            <a:pPr marL="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PRODUS(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Cod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Tip, Furnizor, Departament, Cantitate)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6170398"/>
            <a:ext cx="9492929" cy="94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9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impun</a:t>
            </a:r>
            <a:r>
              <a:rPr sz="2000" spc="9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9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9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Furnizor</a:t>
            </a:r>
            <a:r>
              <a:rPr sz="1000" spc="10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9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  <a:p>
            <a:pPr marL="0" marR="0">
              <a:lnSpc>
                <a:spcPts val="2270"/>
              </a:lnSpc>
              <a:spcBef>
                <a:spcPts val="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FURNIZOR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10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relaţia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68807" y="973836"/>
            <a:ext cx="9319259" cy="2087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7794"/>
            <a:ext cx="4247043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Entităţi cu identificatori externi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0" y="3218411"/>
            <a:ext cx="294787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 relaţională este: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760" y="3661895"/>
            <a:ext cx="7113425" cy="61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STUDENT(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NrInregistrare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Universitate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AnInregistrare)</a:t>
            </a:r>
          </a:p>
          <a:p>
            <a:pPr marL="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UNIVERSITATE(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Oras, Adresa)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4408655"/>
            <a:ext cx="9490751" cy="627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constrângere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5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Universitate</a:t>
            </a:r>
            <a:r>
              <a:rPr sz="1000" spc="5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UNIVERSITATE.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3" y="5158463"/>
            <a:ext cx="9490305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notat</a:t>
            </a:r>
            <a:r>
              <a:rPr sz="20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că,</a:t>
            </a:r>
            <a:r>
              <a:rPr sz="2000" spc="6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identificatorului</a:t>
            </a:r>
            <a:r>
              <a:rPr sz="20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extern,</a:t>
            </a:r>
            <a:r>
              <a:rPr sz="2000" spc="6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fost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reprezentată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relaţia dintre entităţi.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663" y="5894554"/>
            <a:ext cx="9489909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translare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valid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indiferent</a:t>
            </a:r>
            <a:r>
              <a:rPr sz="2000" spc="2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celelalte entităţi la relaţie.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39139" y="1786128"/>
            <a:ext cx="8580119" cy="1719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7794"/>
            <a:ext cx="147076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Relaţii 1:1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60" y="761724"/>
            <a:ext cx="677567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relaţiile 1:1 există mai multe posibilităţi de translare.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283" y="1130532"/>
            <a:ext cx="9483274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considerăm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6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următoare,</a:t>
            </a:r>
            <a:r>
              <a:rPr sz="2000" spc="6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</a:t>
            </a:r>
            <a:r>
              <a:rPr sz="2000" spc="6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obligatorie</a:t>
            </a:r>
            <a:r>
              <a:rPr sz="2000" spc="6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partea</a:t>
            </a:r>
            <a:r>
              <a:rPr sz="20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celor două entităţi implicate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661895"/>
            <a:ext cx="488238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 două posibilităţi valide de translare: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760" y="4106903"/>
            <a:ext cx="6151002" cy="61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SEF(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Nume, Salariu, Departament, DataStart)</a:t>
            </a:r>
          </a:p>
          <a:p>
            <a:pPr marL="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Telefon, Filiala)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7283" y="4852139"/>
            <a:ext cx="9484295" cy="62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constrângere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10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1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SEF</a:t>
            </a:r>
            <a:r>
              <a:rPr sz="20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DEPARTAMENT, sau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760" y="5601946"/>
            <a:ext cx="6447553" cy="61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SEF(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Nume, Salariu)</a:t>
            </a:r>
          </a:p>
          <a:p>
            <a:pPr marL="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Telefon, Filiala, Sef, DataStart)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7283" y="6348706"/>
            <a:ext cx="9485288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Sef</a:t>
            </a:r>
            <a:r>
              <a:rPr sz="1000" spc="6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5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5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 SEF.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15695" y="359664"/>
            <a:ext cx="8827007" cy="494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3" y="5561369"/>
            <a:ext cx="9033616" cy="1214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 1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 atribuie un angajat unui proiect;</a:t>
            </a:r>
          </a:p>
          <a:p>
            <a:pPr marL="0" marR="0">
              <a:lnSpc>
                <a:spcPts val="2205"/>
              </a:lnSpc>
              <a:spcBef>
                <a:spcPts val="2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1800" i="1" spc="1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găseşte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angajat,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departamentul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</a:p>
          <a:p>
            <a:pPr marL="227076" marR="0">
              <a:lnSpc>
                <a:spcPts val="2010"/>
              </a:lnSpc>
              <a:spcBef>
                <a:spcPts val="8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acesta şi pentru proiectele în care este implicat;</a:t>
            </a:r>
          </a:p>
          <a:p>
            <a:pPr marL="0" marR="0">
              <a:lnSpc>
                <a:spcPts val="2205"/>
              </a:lnSpc>
              <a:spcBef>
                <a:spcPts val="3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 3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 găseşte datele pentru toţi angajaţii unui anumit departament;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6772950"/>
            <a:ext cx="9034991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1800" i="1" spc="2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filială,</a:t>
            </a:r>
            <a:r>
              <a:rPr sz="18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găseşte</a:t>
            </a:r>
            <a:r>
              <a:rPr sz="18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departamentele,</a:t>
            </a:r>
            <a:r>
              <a:rPr sz="1800" spc="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1800" spc="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managerilor</a:t>
            </a:r>
            <a:r>
              <a:rPr sz="1800" spc="2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939" y="7059484"/>
            <a:ext cx="420772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lista angajaţilor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 fiecare departament.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33855" y="3099816"/>
            <a:ext cx="7789163" cy="1664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663" y="363960"/>
            <a:ext cx="9488842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lângă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soluţii,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posibilitatea</a:t>
            </a:r>
            <a:r>
              <a:rPr sz="2000" spc="2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obţinerii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singure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incluzând toate atributele din schema E-R.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3951" y="1025970"/>
            <a:ext cx="3227029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Această soluţie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 fi eliminată.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4063" y="1364297"/>
            <a:ext cx="8577220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Motiv:</a:t>
            </a:r>
            <a:r>
              <a:rPr sz="18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după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faza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restructurare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(care</a:t>
            </a:r>
            <a:r>
              <a:rPr sz="18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precede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faza</a:t>
            </a:r>
            <a:r>
              <a:rPr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translare)</a:t>
            </a:r>
            <a:r>
              <a:rPr sz="18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E-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conţine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legate</a:t>
            </a:r>
            <a:r>
              <a:rPr sz="18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printr-o</a:t>
            </a:r>
            <a:r>
              <a:rPr sz="1800" spc="4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1.1,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dorit</a:t>
            </a:r>
            <a:r>
              <a:rPr sz="18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faza</a:t>
            </a:r>
            <a:r>
              <a:rPr sz="18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translare cele două concepte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să rămână separate.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2520419"/>
            <a:ext cx="9490472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considerăm</a:t>
            </a:r>
            <a:r>
              <a:rPr sz="2000" spc="3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</a:t>
            </a:r>
            <a:r>
              <a:rPr sz="2000" spc="3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20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1:1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3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participarea</a:t>
            </a:r>
            <a:r>
              <a:rPr sz="2000" spc="2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opţională</a:t>
            </a:r>
            <a:r>
              <a:rPr sz="2000" spc="29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uneia</a:t>
            </a:r>
            <a:r>
              <a:rPr sz="2000" spc="29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dintre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 ca în schema următoare: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759" y="4769842"/>
            <a:ext cx="155138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Soluţia este: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739" y="5137127"/>
            <a:ext cx="6447574" cy="61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ANGAJAT(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Salariu)</a:t>
            </a:r>
          </a:p>
          <a:p>
            <a:pPr marL="2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Telefon, Filiala, Sef, DataStart)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663" y="5807686"/>
            <a:ext cx="9493421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6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Sef</a:t>
            </a:r>
            <a:r>
              <a:rPr sz="1000" spc="6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5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 ANGAJAT.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666" y="6481294"/>
            <a:ext cx="9491567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2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opţiune</a:t>
            </a:r>
            <a:r>
              <a:rPr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preferabilă</a:t>
            </a:r>
            <a:r>
              <a:rPr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uneia</a:t>
            </a:r>
            <a:r>
              <a:rPr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reprezentată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M-R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departamentului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manageriat,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deoarece,</a:t>
            </a:r>
            <a:r>
              <a:rPr sz="2000" spc="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 atribut, ar putea exista valori NULL.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760" y="363960"/>
            <a:ext cx="77776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 considerăm cazul în care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ambele entităţi au participări opţionale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808968"/>
            <a:ext cx="9491704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20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2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20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anterioară</a:t>
            </a:r>
            <a:r>
              <a:rPr sz="20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exista</a:t>
            </a:r>
            <a:r>
              <a:rPr sz="20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departamente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fără şef (cardinalitatea minimă a entităţii DEPARTAMENT este 0).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2" y="1545059"/>
            <a:ext cx="423237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acest caz se obţine prin translare: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739" y="1990067"/>
            <a:ext cx="5347438" cy="906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ANGAJAT(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Numar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Nume, Salariu)</a:t>
            </a:r>
          </a:p>
          <a:p>
            <a:pPr marL="20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DEPARTAMENT(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Telefon, Filiala)</a:t>
            </a:r>
          </a:p>
          <a:p>
            <a:pPr marL="20" marR="0">
              <a:lnSpc>
                <a:spcPts val="2238"/>
              </a:lnSpc>
              <a:spcBef>
                <a:spcPts val="9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MANAGEMENT(</a:t>
            </a:r>
            <a:r>
              <a:rPr sz="2000" u="sng" dirty="0">
                <a:solidFill>
                  <a:srgbClr val="000080"/>
                </a:solidFill>
                <a:latin typeface="Arial"/>
                <a:cs typeface="Arial"/>
              </a:rPr>
              <a:t>Sef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Departament, DataStart)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63" y="3018767"/>
            <a:ext cx="9493131" cy="64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observă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4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lua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drept</a:t>
            </a:r>
            <a:r>
              <a:rPr sz="2000" spc="4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cheie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sz="2000" spc="4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</a:p>
          <a:p>
            <a:pPr marL="0" marR="0">
              <a:lnSpc>
                <a:spcPts val="2270"/>
              </a:lnSpc>
              <a:spcBef>
                <a:spcPts val="12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4" y="3786863"/>
            <a:ext cx="9491122" cy="62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8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impun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referinţă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Sef</a:t>
            </a:r>
            <a:r>
              <a:rPr sz="1000" spc="3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2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IESLJS+CourierNew"/>
                <a:cs typeface="IESLJS+CourierNew"/>
              </a:rPr>
              <a:t>Departament</a:t>
            </a:r>
            <a:r>
              <a:rPr sz="1000" spc="3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</a:p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 MANAGEMENT şi relaţiile ANGAJAT şi DEPARTAMENT.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663" y="4536671"/>
            <a:ext cx="9489642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Avantaj</a:t>
            </a:r>
            <a:r>
              <a:rPr sz="2000" spc="4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4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atributele</a:t>
            </a:r>
            <a:r>
              <a:rPr sz="2000" spc="4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2000" spc="4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implementează</a:t>
            </a:r>
            <a:r>
              <a:rPr sz="2000" spc="4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relaţia</a:t>
            </a:r>
            <a:r>
              <a:rPr sz="2000" spc="4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  <a:r>
              <a:rPr sz="2000" spc="4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spc="4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2000" spc="4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4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pot</a:t>
            </a:r>
            <a:r>
              <a:rPr sz="2000" spc="4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avea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valori NULL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5272763"/>
            <a:ext cx="416417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Dezavantaj - relaţia nouă introdusă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663" y="5717770"/>
            <a:ext cx="9491813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soluţie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4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recomandată</a:t>
            </a:r>
            <a:r>
              <a:rPr sz="2000" spc="4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4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cazul</a:t>
            </a:r>
            <a:r>
              <a:rPr sz="2000" spc="4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4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49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5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4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relaţiei</a:t>
            </a:r>
            <a:r>
              <a:rPr sz="2000" spc="3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38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mic</a:t>
            </a:r>
            <a:r>
              <a:rPr sz="2000" spc="3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3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comparaţie</a:t>
            </a:r>
            <a:r>
              <a:rPr sz="2000" spc="3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2000" spc="3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3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3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3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entităţilor</a:t>
            </a:r>
            <a:r>
              <a:rPr sz="2000" spc="39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spc="3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423915" y="1161288"/>
            <a:ext cx="3349701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85772" y="623316"/>
            <a:ext cx="2718816" cy="240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399" y="364554"/>
            <a:ext cx="2678086" cy="1101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5571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volumelor</a:t>
            </a:r>
          </a:p>
          <a:p>
            <a:pPr marL="0" marR="0">
              <a:lnSpc>
                <a:spcPts val="1993"/>
              </a:lnSpc>
              <a:spcBef>
                <a:spcPts val="10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Concept</a:t>
            </a:r>
            <a:r>
              <a:rPr sz="1800" spc="5133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  <a:r>
              <a:rPr sz="1800" spc="74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Volum</a:t>
            </a:r>
          </a:p>
          <a:p>
            <a:pPr marL="0" marR="0">
              <a:lnSpc>
                <a:spcPts val="2010"/>
              </a:lnSpc>
              <a:spcBef>
                <a:spcPts val="19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Filială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1800" spc="13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1650" y="904050"/>
            <a:ext cx="304874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8145" y="904050"/>
            <a:ext cx="406672" cy="561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  <a:p>
            <a:pPr marL="228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61248" y="645840"/>
            <a:ext cx="3384376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Tabelul operaţiilor</a:t>
            </a:r>
          </a:p>
          <a:p>
            <a:pPr marL="0" marR="0">
              <a:lnSpc>
                <a:spcPts val="1993"/>
              </a:lnSpc>
              <a:spcBef>
                <a:spcPts val="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Operaţie</a:t>
            </a:r>
            <a:r>
              <a:rPr sz="1800" spc="1343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  <a:r>
              <a:rPr sz="1800" spc="2442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18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Frecvenţă</a:t>
            </a:r>
          </a:p>
          <a:p>
            <a:pPr marL="1277340" marR="0">
              <a:lnSpc>
                <a:spcPts val="2010"/>
              </a:lnSpc>
              <a:spcBef>
                <a:spcPts val="1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spc="2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50/zi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7284" y="1442022"/>
            <a:ext cx="927719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11992" y="1442022"/>
            <a:ext cx="1172904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2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2000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95465" y="1442022"/>
            <a:ext cx="648497" cy="1081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 1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 2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 3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 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7399" y="1704149"/>
            <a:ext cx="1865870" cy="135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Compoziţie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</a:p>
          <a:p>
            <a:pPr marL="0" marR="0">
              <a:lnSpc>
                <a:spcPts val="2010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sz="1800" spc="1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0" marR="0">
              <a:lnSpc>
                <a:spcPts val="2010"/>
              </a:lnSpc>
              <a:spcBef>
                <a:spcPts val="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Participare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05934" y="1704149"/>
            <a:ext cx="317487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51958" y="1704149"/>
            <a:ext cx="533809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500</a:t>
            </a:r>
          </a:p>
          <a:p>
            <a:pPr marL="126644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28533" y="1704149"/>
            <a:ext cx="1953114" cy="81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48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spc="2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100/zi</a:t>
            </a:r>
          </a:p>
          <a:p>
            <a:pPr marL="44348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800" spc="24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10/zi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800" spc="20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2/săptămână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05706" y="2229929"/>
            <a:ext cx="1179076" cy="825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2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1900</a:t>
            </a:r>
          </a:p>
          <a:p>
            <a:pPr marL="772743" marR="0">
              <a:lnSpc>
                <a:spcPts val="2010"/>
              </a:lnSpc>
              <a:spcBef>
                <a:spcPts val="11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80</a:t>
            </a:r>
          </a:p>
          <a:p>
            <a:pPr marL="228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spc="2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6000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6686" y="3271976"/>
            <a:ext cx="8266193" cy="67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 tabelul volumelor, numărul apariţiilor unei relaţii depinde de</a:t>
            </a:r>
            <a:r>
              <a:rPr sz="19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doi parametri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176" marR="0">
              <a:lnSpc>
                <a:spcPts val="2322"/>
              </a:lnSpc>
              <a:spcBef>
                <a:spcPts val="596"/>
              </a:spcBef>
              <a:spcAft>
                <a:spcPts val="0"/>
              </a:spcAft>
            </a:pPr>
            <a:r>
              <a:rPr sz="1900" dirty="0">
                <a:solidFill>
                  <a:srgbClr val="000080"/>
                </a:solidFill>
                <a:latin typeface="BHIDPG+Symbol"/>
                <a:cs typeface="BHIDPG+Symbol"/>
              </a:rPr>
              <a:t>•</a:t>
            </a:r>
            <a:r>
              <a:rPr sz="1900" spc="4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volumul entităţilor implicate </a:t>
            </a:r>
            <a:r>
              <a:rPr sz="1900" spc="1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19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6863" y="3985489"/>
            <a:ext cx="9032677" cy="333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900" spc="4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1900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câte</a:t>
            </a:r>
            <a:r>
              <a:rPr sz="1900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ori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1900" spc="5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apariţie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acestor</a:t>
            </a:r>
            <a:r>
              <a:rPr sz="1900" spc="5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1900" spc="5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participă,</a:t>
            </a:r>
            <a:r>
              <a:rPr sz="1900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1900" spc="5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medie,</a:t>
            </a:r>
            <a:r>
              <a:rPr sz="1900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apariţie</a:t>
            </a:r>
            <a:r>
              <a:rPr sz="19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3939" y="4288483"/>
            <a:ext cx="6248892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80"/>
                </a:solidFill>
                <a:latin typeface="Arial"/>
                <a:cs typeface="Arial"/>
              </a:rPr>
              <a:t>relaţiei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; acest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parametru depinde de cardinalităţile relaţiei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16863" y="4864555"/>
            <a:ext cx="1156130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6863" y="5207663"/>
            <a:ext cx="9034610" cy="868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8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8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COMPOZIŢIE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egal</a:t>
            </a:r>
            <a:r>
              <a:rPr sz="18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departamentelor,</a:t>
            </a:r>
          </a:p>
          <a:p>
            <a:pPr marL="2285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18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1800" spc="3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3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indică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3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1800" spc="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aparţine</a:t>
            </a:r>
            <a:r>
              <a:rPr sz="1800" spc="3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</a:p>
          <a:p>
            <a:pPr marL="228599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unei filiale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6863" y="6112919"/>
            <a:ext cx="903270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3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800" spc="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  <a:r>
              <a:rPr sz="1800" spc="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3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3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mic</a:t>
            </a:r>
            <a:r>
              <a:rPr sz="1800" spc="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1800" spc="4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angajaţilor,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43939" y="6425500"/>
            <a:ext cx="646758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deoarece există angajaţi care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 aparţin nici unui departament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6863" y="6756186"/>
            <a:ext cx="9034530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800" spc="3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800" spc="3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implicat</a:t>
            </a:r>
            <a:r>
              <a:rPr sz="1800" spc="3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trei</a:t>
            </a:r>
            <a:r>
              <a:rPr sz="1800" spc="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proiecte</a:t>
            </a:r>
            <a:r>
              <a:rPr sz="1800" spc="3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avem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6000</a:t>
            </a:r>
            <a:r>
              <a:rPr sz="1800" spc="3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3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800" spc="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43940" y="7042721"/>
            <a:ext cx="869731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relaţiei PARTICIPARE (şi deci 6000/500=12 angajaţi în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medie pentru fiecare proiect)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6647688" y="2208276"/>
            <a:ext cx="3122676" cy="4232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9663" y="2193036"/>
            <a:ext cx="5867400" cy="3656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999" y="363960"/>
            <a:ext cx="9471296" cy="9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863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i="1" spc="1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i="1" spc="16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navigare</a:t>
            </a:r>
            <a:r>
              <a:rPr sz="2000" i="1" spc="17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fragmente</a:t>
            </a:r>
            <a:r>
              <a:rPr sz="2000" spc="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schemei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relevante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operaţie;</a:t>
            </a:r>
            <a:r>
              <a:rPr sz="20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utilă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desenarea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„căilor</a:t>
            </a:r>
            <a:r>
              <a:rPr sz="2000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logice”</a:t>
            </a:r>
            <a:r>
              <a:rPr sz="2000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urmate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accesa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informaţiile cerute.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1309411"/>
            <a:ext cx="9033616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800" spc="5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operaţia</a:t>
            </a:r>
            <a:r>
              <a:rPr sz="1800" i="1" spc="1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8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găseşte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angajat,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departamentul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1595946"/>
            <a:ext cx="4983363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acesta şi pentru proiectele în care este implicat;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19313" y="2217871"/>
            <a:ext cx="3131285" cy="1680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Estimarea</a:t>
            </a:r>
            <a:r>
              <a:rPr sz="16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costului operaţiei 2:</a:t>
            </a:r>
          </a:p>
          <a:p>
            <a:pPr marL="0" marR="0">
              <a:lnSpc>
                <a:spcPts val="1955"/>
              </a:lnSpc>
              <a:spcBef>
                <a:spcPts val="1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600" spc="8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6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accesată</a:t>
            </a:r>
            <a:r>
              <a:rPr sz="16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6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6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39268" marR="0">
              <a:lnSpc>
                <a:spcPts val="1783"/>
              </a:lnSpc>
              <a:spcBef>
                <a:spcPts val="4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600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6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600" spc="7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39268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accesa</a:t>
            </a:r>
            <a:r>
              <a:rPr sz="16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6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600" spc="7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</a:p>
          <a:p>
            <a:pPr marL="239268" marR="0">
              <a:lnSpc>
                <a:spcPts val="1783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  <a:r>
              <a:rPr sz="1600" spc="3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şi,</a:t>
            </a:r>
            <a:r>
              <a:rPr sz="1600" spc="3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600" spc="3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intermediul</a:t>
            </a:r>
          </a:p>
          <a:p>
            <a:pPr marL="239268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acesteia,</a:t>
            </a:r>
            <a:r>
              <a:rPr sz="1600" spc="9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1600" spc="9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600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39268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entităţii DEPARTAMENT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19313" y="3868822"/>
            <a:ext cx="3129898" cy="497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1200" spc="1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600" spc="20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600" spc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obţine</a:t>
            </a:r>
            <a:r>
              <a:rPr sz="1600" spc="19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datele</a:t>
            </a:r>
          </a:p>
          <a:p>
            <a:pPr marL="239268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referitoare</a:t>
            </a:r>
            <a:r>
              <a:rPr sz="1600" spc="8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600" spc="8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600" spc="8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600" spc="8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58581" y="4335166"/>
            <a:ext cx="2890198" cy="732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  <a:p>
            <a:pPr marL="0" marR="0">
              <a:lnSpc>
                <a:spcPts val="1783"/>
              </a:lnSpc>
              <a:spcBef>
                <a:spcPts val="1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6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accesăm</a:t>
            </a:r>
            <a:r>
              <a:rPr sz="16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</a:p>
          <a:p>
            <a:pPr marL="0" marR="0">
              <a:lnSpc>
                <a:spcPts val="1783"/>
              </a:lnSpc>
              <a:spcBef>
                <a:spcPts val="5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trei</a:t>
            </a:r>
            <a:r>
              <a:rPr sz="1600" spc="2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600" spc="2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600" spc="2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27798" y="4335166"/>
            <a:ext cx="978606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angajatul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29356" y="4335166"/>
            <a:ext cx="919823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58581" y="5036206"/>
            <a:ext cx="2890604" cy="1433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PARTICIPARE</a:t>
            </a:r>
            <a:r>
              <a:rPr sz="16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(deoarece</a:t>
            </a:r>
            <a:r>
              <a:rPr sz="16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am</a:t>
            </a:r>
          </a:p>
          <a:p>
            <a:pPr marL="0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presupus</a:t>
            </a:r>
            <a:r>
              <a:rPr sz="1600" spc="16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600" spc="1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600" spc="16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  <a:p>
            <a:pPr marL="0" marR="0">
              <a:lnSpc>
                <a:spcPts val="1783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  <a:r>
              <a:rPr sz="1600" spc="1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600" spc="1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  <a:r>
              <a:rPr sz="1600" spc="1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600" spc="1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trei</a:t>
            </a:r>
          </a:p>
          <a:p>
            <a:pPr marL="0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proiecte);</a:t>
            </a:r>
            <a:r>
              <a:rPr sz="1600" spc="6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apoi,</a:t>
            </a:r>
            <a:r>
              <a:rPr sz="1600" spc="6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600" spc="6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</a:p>
          <a:p>
            <a:pPr marL="0" marR="0">
              <a:lnSpc>
                <a:spcPts val="1783"/>
              </a:lnSpc>
              <a:spcBef>
                <a:spcPts val="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6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accesăm</a:t>
            </a:r>
            <a:r>
              <a:rPr sz="16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medie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trei</a:t>
            </a:r>
          </a:p>
          <a:p>
            <a:pPr marL="0" marR="0">
              <a:lnSpc>
                <a:spcPts val="1783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apariţii ale entităţii PROIECT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329939" y="2506979"/>
            <a:ext cx="3880103" cy="162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043" y="1113768"/>
            <a:ext cx="9498658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75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</a:t>
            </a:r>
            <a:r>
              <a:rPr sz="2000" spc="5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sumate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tabelul</a:t>
            </a:r>
            <a:r>
              <a:rPr sz="2000" i="1" spc="5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accesărilor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ultima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coloană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acestui tabel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menţionează tipul accesului (R pentru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citire, W pentru scriere)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3189" y="2218667"/>
            <a:ext cx="228441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Tabelul accesărilor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01452" y="2519451"/>
            <a:ext cx="2387723" cy="1378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Concept</a:t>
            </a:r>
          </a:p>
          <a:p>
            <a:pPr marL="0" marR="0">
              <a:lnSpc>
                <a:spcPts val="2010"/>
              </a:lnSpc>
              <a:spcBef>
                <a:spcPts val="10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  <a:p>
            <a:pPr marL="114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</a:p>
          <a:p>
            <a:pPr marL="114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1800" spc="5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</a:p>
          <a:p>
            <a:pPr marL="114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Participare</a:t>
            </a:r>
            <a:r>
              <a:rPr sz="1800" spc="23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1423" y="2519451"/>
            <a:ext cx="927942" cy="852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</a:p>
          <a:p>
            <a:pPr marL="325" marR="0">
              <a:lnSpc>
                <a:spcPts val="2010"/>
              </a:lnSpc>
              <a:spcBef>
                <a:spcPts val="10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</a:p>
          <a:p>
            <a:pPr marL="209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72561" y="2519451"/>
            <a:ext cx="1518672" cy="32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Accesări</a:t>
            </a:r>
            <a:r>
              <a:rPr sz="2000" spc="576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 </a:t>
            </a:r>
            <a:r>
              <a:rPr sz="2000" dirty="0">
                <a:solidFill>
                  <a:srgbClr val="000000"/>
                </a:solidFill>
                <a:latin typeface="GNHFPA+TimesNewRoman,Italic"/>
                <a:cs typeface="GNHFPA+TimesNewRoman,Italic"/>
              </a:rPr>
              <a:t>Tip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3909" y="2815145"/>
            <a:ext cx="279763" cy="1345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227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  <a:p>
            <a:pPr marL="227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7029" y="2815145"/>
            <a:ext cx="317714" cy="1345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227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227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01566" y="3866705"/>
            <a:ext cx="86387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61634" y="3866705"/>
            <a:ext cx="92761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59663" y="1060704"/>
            <a:ext cx="4858511" cy="5907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200"/>
            <a:ext cx="474334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 smtClean="0">
                <a:solidFill>
                  <a:srgbClr val="000080"/>
                </a:solidFill>
                <a:latin typeface="Arial"/>
                <a:cs typeface="Arial"/>
              </a:rPr>
              <a:t>Restructurarea</a:t>
            </a:r>
            <a:r>
              <a:rPr sz="2400" b="1" dirty="0" smtClean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schemei</a:t>
            </a:r>
            <a:r>
              <a:rPr sz="2400" b="1" spc="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05625" y="2496629"/>
            <a:ext cx="3838114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decide ştergerea sau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păstrarea unor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redundanţe din schema E-R;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5625" y="3286061"/>
            <a:ext cx="3977824" cy="55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înlocuieşte toate generalizările cu alte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construcţii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5625" y="4102924"/>
            <a:ext cx="4295576" cy="1082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decide dacă este convenabilă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partiţionarea unui concept în mai multe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 unirea mai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multor concepte separate</a:t>
            </a:r>
          </a:p>
          <a:p>
            <a:pPr marL="0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 unul singur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05625" y="5418137"/>
            <a:ext cx="4321868" cy="55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alege un identificator pentru acele entităţi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 au mai mult de un identificator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773679" y="3503676"/>
            <a:ext cx="4966715" cy="168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3084992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Analiza redundanţelor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130532"/>
            <a:ext cx="9488414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conceptuală o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redundanţă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corespunde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derivată din alte date.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759" y="1866623"/>
            <a:ext cx="39226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Cele mai frecvente exemple sunt: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2302920"/>
            <a:ext cx="903391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BHIDPG+Symbol"/>
                <a:cs typeface="BHIDPG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căror</a:t>
            </a:r>
            <a:r>
              <a:rPr sz="2000" spc="7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valori</a:t>
            </a:r>
            <a:r>
              <a:rPr sz="2000" spc="7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7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8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derivate,</a:t>
            </a:r>
            <a:r>
              <a:rPr sz="2000" spc="7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8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7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3938" y="2621003"/>
            <a:ext cx="705784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entităţi/relaţii, din valorile altor atribute pentru aceeaşi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3959" y="3064487"/>
            <a:ext cx="11425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31263" y="5786944"/>
            <a:ext cx="719231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 atribut</a:t>
            </a:r>
            <a:r>
              <a:rPr sz="18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 fi dedus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 celelalte două prin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operaţii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aritmetice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4051</Words>
  <Application>Microsoft Office PowerPoint</Application>
  <PresentationFormat>Custom</PresentationFormat>
  <Paragraphs>616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BHIDPG+Symbol</vt:lpstr>
      <vt:lpstr>Times New Roman</vt:lpstr>
      <vt:lpstr>Calibri</vt:lpstr>
      <vt:lpstr>UGRVPR+TimesNewRoman</vt:lpstr>
      <vt:lpstr>GNHFPA+TimesNewRoman,Italic</vt:lpstr>
      <vt:lpstr>IESLJS+CourierNew</vt:lpstr>
      <vt:lpstr>JFLBER+ArialNarrow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Mihai</cp:lastModifiedBy>
  <cp:revision>3</cp:revision>
  <dcterms:modified xsi:type="dcterms:W3CDTF">2020-10-01T05:35:15Z</dcterms:modified>
</cp:coreProperties>
</file>