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0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E6281-10FC-478E-A5AB-0DC3C21AA7D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E9C03-02AA-41B7-AE5D-573DECDE06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E9C03-02AA-41B7-AE5D-573DECDE06B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fld id="{40ED71E0-A9D8-42AC-B40B-02C266316C80}" type="datetime1">
              <a:rPr lang="en-US" smtClean="0"/>
              <a:t>9/20/2020</a:t>
            </a:fld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fld id="{F2C87886-160F-47CC-A737-874EAAB70978}" type="datetime1">
              <a:rPr lang="en-US" smtClean="0"/>
              <a:t>9/20/2020</a:t>
            </a:fld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fld id="{7DE85286-C6F2-48B7-971E-D771469C6EA6}" type="datetime1">
              <a:rPr lang="en-US" smtClean="0"/>
              <a:t>9/20/2020</a:t>
            </a:fld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fld id="{37E0325B-8B00-432E-B8C4-A00CA11B95FA}" type="datetime1">
              <a:rPr lang="en-US" smtClean="0"/>
              <a:t>9/20/2020</a:t>
            </a:fld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fld id="{A3BA4FDC-4ABA-42BE-8D7B-7BD2BE8AAD0B}" type="datetime1">
              <a:rPr lang="en-US" smtClean="0"/>
              <a:t>9/20/2020</a:t>
            </a:fld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3054" y="320166"/>
            <a:ext cx="7917891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7623" y="1279398"/>
            <a:ext cx="7648752" cy="4719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81934" y="6433609"/>
            <a:ext cx="258064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940" y="6433609"/>
            <a:ext cx="91440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fld id="{C7EB4DDA-96D7-4751-AF50-17115DF2A74F}" type="datetime1">
              <a:rPr lang="en-US" smtClean="0"/>
              <a:t>9/20/2020</a:t>
            </a:fld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C9A02ECC-9366-46AC-9D6B-56F0EB67F4C6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81934" y="6433609"/>
            <a:ext cx="258064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pc="-5" dirty="0" err="1" smtClean="0"/>
              <a:t>Baze</a:t>
            </a:r>
            <a:r>
              <a:rPr lang="en-US" spc="-5" dirty="0" smtClean="0"/>
              <a:t> de date 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78942" y="2360166"/>
            <a:ext cx="8183880" cy="11509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3700" b="1" spc="-15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Carlito"/>
              </a:rPr>
              <a:t>METODOLOGIA </a:t>
            </a:r>
            <a:r>
              <a:rPr lang="en-US" sz="3700" b="1" spc="-1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Carlito"/>
              </a:rPr>
              <a:t>PROIECTARII UNEI BAZE </a:t>
            </a:r>
            <a:r>
              <a:rPr lang="en-US" sz="3700" b="1" spc="-5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Carlito"/>
              </a:rPr>
              <a:t>DE</a:t>
            </a:r>
            <a:r>
              <a:rPr lang="en-US" sz="3700" b="1" spc="7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Carlito"/>
              </a:rPr>
              <a:t> </a:t>
            </a:r>
            <a:r>
              <a:rPr lang="en-US" sz="3700" b="1" spc="-1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Carlito"/>
              </a:rPr>
              <a:t>DATE</a:t>
            </a:r>
            <a:endParaRPr lang="en-US" sz="3700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24916730-7919-4226-BD86-CB44BA4740E9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917891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9365" marR="5080" indent="-229298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dirty="0"/>
              <a:t>1. Crearea modelului </a:t>
            </a:r>
            <a:r>
              <a:rPr spc="-10" dirty="0"/>
              <a:t>conceptual </a:t>
            </a:r>
            <a:r>
              <a:rPr spc="-5" dirty="0"/>
              <a:t>local,  </a:t>
            </a:r>
            <a:r>
              <a:rPr i="1" spc="-5" dirty="0"/>
              <a:t>pentru</a:t>
            </a:r>
            <a:r>
              <a:rPr i="1" spc="-20" dirty="0"/>
              <a:t> </a:t>
            </a:r>
            <a:r>
              <a:rPr i="1" spc="-10" dirty="0"/>
              <a:t>utilizatori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447800"/>
            <a:ext cx="8077200" cy="5175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Obiectivul</a:t>
            </a:r>
            <a:r>
              <a:rPr sz="2800" spc="-10" dirty="0">
                <a:latin typeface="Carlito"/>
                <a:cs typeface="Carlito"/>
              </a:rPr>
              <a:t>:</a:t>
            </a:r>
            <a:endParaRPr sz="2800" dirty="0">
              <a:latin typeface="Carlito"/>
              <a:cs typeface="Carlito"/>
            </a:endParaRPr>
          </a:p>
          <a:p>
            <a:pPr marL="12700" marR="53467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Carlito"/>
                <a:cs typeface="Carlito"/>
              </a:rPr>
              <a:t>Crearea </a:t>
            </a:r>
            <a:r>
              <a:rPr sz="2800" spc="-10" dirty="0">
                <a:latin typeface="Carlito"/>
                <a:cs typeface="Carlito"/>
              </a:rPr>
              <a:t>unui </a:t>
            </a:r>
            <a:r>
              <a:rPr sz="2800" spc="-5" dirty="0">
                <a:latin typeface="Carlito"/>
                <a:cs typeface="Carlito"/>
              </a:rPr>
              <a:t>model </a:t>
            </a:r>
            <a:r>
              <a:rPr sz="2800" spc="-10" dirty="0">
                <a:latin typeface="Carlito"/>
                <a:cs typeface="Carlito"/>
              </a:rPr>
              <a:t>conceptual local, </a:t>
            </a:r>
            <a:r>
              <a:rPr sz="2800" spc="-10" dirty="0" err="1">
                <a:latin typeface="Carlito"/>
                <a:cs typeface="Carlito"/>
              </a:rPr>
              <a:t>pentru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10" dirty="0" smtClean="0">
                <a:latin typeface="Carlito"/>
                <a:cs typeface="Carlito"/>
              </a:rPr>
              <a:t>view-</a:t>
            </a:r>
            <a:r>
              <a:rPr sz="2800" spc="-10" dirty="0" err="1" smtClean="0">
                <a:latin typeface="Carlito"/>
                <a:cs typeface="Carlito"/>
              </a:rPr>
              <a:t>urile</a:t>
            </a:r>
            <a:r>
              <a:rPr sz="2800" spc="5" dirty="0" smtClean="0"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utilizatorilor.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354965" marR="48514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Primul pas în </a:t>
            </a:r>
            <a:r>
              <a:rPr sz="2800" spc="-20" dirty="0">
                <a:latin typeface="Carlito"/>
                <a:cs typeface="Carlito"/>
              </a:rPr>
              <a:t>proiectarea bazei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date este </a:t>
            </a:r>
            <a:r>
              <a:rPr sz="2800" spc="-5" dirty="0">
                <a:latin typeface="Carlito"/>
                <a:cs typeface="Carlito"/>
              </a:rPr>
              <a:t>de a  </a:t>
            </a:r>
            <a:r>
              <a:rPr sz="2800" spc="-15" dirty="0">
                <a:latin typeface="Carlito"/>
                <a:cs typeface="Carlito"/>
              </a:rPr>
              <a:t>colecta datele necesare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20" dirty="0">
                <a:latin typeface="Carlito"/>
                <a:cs typeface="Carlito"/>
              </a:rPr>
              <a:t>realizarea  </a:t>
            </a:r>
            <a:r>
              <a:rPr sz="2800" spc="-15" dirty="0">
                <a:latin typeface="Carlito"/>
                <a:cs typeface="Carlito"/>
              </a:rPr>
              <a:t>sistemului, </a:t>
            </a:r>
            <a:r>
              <a:rPr sz="2800" spc="-5" dirty="0">
                <a:latin typeface="Carlito"/>
                <a:cs typeface="Carlito"/>
              </a:rPr>
              <a:t>ceea </a:t>
            </a:r>
            <a:r>
              <a:rPr sz="2800" dirty="0">
                <a:latin typeface="Carlito"/>
                <a:cs typeface="Carlito"/>
              </a:rPr>
              <a:t>ce </a:t>
            </a:r>
            <a:r>
              <a:rPr sz="2800" spc="-15" dirty="0">
                <a:latin typeface="Carlito"/>
                <a:cs typeface="Carlito"/>
              </a:rPr>
              <a:t>putem </a:t>
            </a:r>
            <a:r>
              <a:rPr sz="2800" spc="-10" dirty="0">
                <a:latin typeface="Carlito"/>
                <a:cs typeface="Carlito"/>
              </a:rPr>
              <a:t>culege, </a:t>
            </a:r>
            <a:r>
              <a:rPr sz="2800" spc="-15" dirty="0">
                <a:latin typeface="Carlito"/>
                <a:cs typeface="Carlito"/>
              </a:rPr>
              <a:t>discutând </a:t>
            </a:r>
            <a:r>
              <a:rPr sz="2800" spc="-5" dirty="0">
                <a:latin typeface="Carlito"/>
                <a:cs typeface="Carlito"/>
              </a:rPr>
              <a:t>cu  </a:t>
            </a:r>
            <a:r>
              <a:rPr sz="2800" spc="-10" dirty="0">
                <a:latin typeface="Carlito"/>
                <a:cs typeface="Carlito"/>
              </a:rPr>
              <a:t>viitorii </a:t>
            </a:r>
            <a:r>
              <a:rPr sz="2800" spc="-15" dirty="0">
                <a:latin typeface="Carlito"/>
                <a:cs typeface="Carlito"/>
              </a:rPr>
              <a:t>utilizatori </a:t>
            </a:r>
            <a:r>
              <a:rPr sz="2800" spc="-5" dirty="0">
                <a:latin typeface="Carlito"/>
                <a:cs typeface="Carlito"/>
              </a:rPr>
              <a:t>ai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date.</a:t>
            </a:r>
            <a:endParaRPr sz="2800" dirty="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Această </a:t>
            </a:r>
            <a:r>
              <a:rPr sz="2800" spc="-10" dirty="0">
                <a:latin typeface="Carlito"/>
                <a:cs typeface="Carlito"/>
              </a:rPr>
              <a:t>discuţie </a:t>
            </a:r>
            <a:r>
              <a:rPr sz="2800" spc="-15" dirty="0">
                <a:latin typeface="Carlito"/>
                <a:cs typeface="Carlito"/>
              </a:rPr>
              <a:t>presupune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5" dirty="0">
                <a:latin typeface="Carlito"/>
                <a:cs typeface="Carlito"/>
              </a:rPr>
              <a:t>despărţire </a:t>
            </a:r>
            <a:r>
              <a:rPr sz="2800" spc="-10" dirty="0">
                <a:latin typeface="Carlito"/>
                <a:cs typeface="Carlito"/>
              </a:rPr>
              <a:t>în vederi, </a:t>
            </a:r>
            <a:r>
              <a:rPr sz="2800" spc="-5" dirty="0">
                <a:latin typeface="Carlito"/>
                <a:cs typeface="Carlito"/>
              </a:rPr>
              <a:t>a 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date, </a:t>
            </a:r>
            <a:r>
              <a:rPr sz="2800" spc="-10" dirty="0">
                <a:latin typeface="Carlito"/>
                <a:cs typeface="Carlito"/>
              </a:rPr>
              <a:t>vederi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pot </a:t>
            </a:r>
            <a:r>
              <a:rPr sz="2800" spc="-20" dirty="0">
                <a:latin typeface="Carlito"/>
                <a:cs typeface="Carlito"/>
              </a:rPr>
              <a:t>lucra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separat.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F082441C-B5ED-43B0-B83B-60F2A43BDD0A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9365" marR="5080" indent="-229298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dirty="0"/>
              <a:t>1. Crearea modelului </a:t>
            </a:r>
            <a:r>
              <a:rPr spc="-10" dirty="0"/>
              <a:t>conceptual </a:t>
            </a:r>
            <a:r>
              <a:rPr spc="-5" dirty="0"/>
              <a:t>local,  </a:t>
            </a:r>
            <a:r>
              <a:rPr i="1" spc="-5" dirty="0"/>
              <a:t>pentru </a:t>
            </a:r>
            <a:r>
              <a:rPr i="1" spc="-10" dirty="0"/>
              <a:t>utilizatori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639011"/>
            <a:ext cx="7501255" cy="3867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527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rlito"/>
                <a:cs typeface="Carlito"/>
              </a:rPr>
              <a:t>Despărţirea </a:t>
            </a:r>
            <a:r>
              <a:rPr sz="2800" spc="-10" dirty="0">
                <a:latin typeface="Carlito"/>
                <a:cs typeface="Carlito"/>
              </a:rPr>
              <a:t>în vederi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poate </a:t>
            </a:r>
            <a:r>
              <a:rPr sz="2800" spc="-20" dirty="0">
                <a:latin typeface="Carlito"/>
                <a:cs typeface="Carlito"/>
              </a:rPr>
              <a:t>realiza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0" dirty="0">
                <a:latin typeface="Carlito"/>
                <a:cs typeface="Carlito"/>
              </a:rPr>
              <a:t>multe  moduri: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modaliate </a:t>
            </a:r>
            <a:r>
              <a:rPr sz="2800" spc="-5" dirty="0">
                <a:latin typeface="Carlito"/>
                <a:cs typeface="Carlito"/>
              </a:rPr>
              <a:t>ar fi </a:t>
            </a:r>
            <a:r>
              <a:rPr sz="2800" spc="-15" dirty="0">
                <a:latin typeface="Carlito"/>
                <a:cs typeface="Carlito"/>
              </a:rPr>
              <a:t>analiza </a:t>
            </a:r>
            <a:r>
              <a:rPr sz="2800" spc="-10" dirty="0">
                <a:latin typeface="Carlito"/>
                <a:cs typeface="Carlito"/>
              </a:rPr>
              <a:t>datelor </a:t>
            </a:r>
            <a:r>
              <a:rPr sz="2800" spc="-5" dirty="0">
                <a:latin typeface="Carlito"/>
                <a:cs typeface="Carlito"/>
              </a:rPr>
              <a:t>globale şi </a:t>
            </a:r>
            <a:r>
              <a:rPr sz="2800" spc="-15" dirty="0">
                <a:latin typeface="Carlito"/>
                <a:cs typeface="Carlito"/>
              </a:rPr>
              <a:t>găsirea 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părţi </a:t>
            </a:r>
            <a:r>
              <a:rPr sz="2800" spc="-15" dirty="0">
                <a:latin typeface="Carlito"/>
                <a:cs typeface="Carlito"/>
              </a:rPr>
              <a:t>relativ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independente.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2750">
              <a:latin typeface="Carlito"/>
              <a:cs typeface="Carlito"/>
            </a:endParaRPr>
          </a:p>
          <a:p>
            <a:pPr marL="354965" marR="172085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5" dirty="0">
                <a:latin typeface="Carlito"/>
                <a:cs typeface="Carlito"/>
              </a:rPr>
              <a:t>altă modalitate </a:t>
            </a:r>
            <a:r>
              <a:rPr sz="2800" spc="-5" dirty="0">
                <a:latin typeface="Carlito"/>
                <a:cs typeface="Carlito"/>
              </a:rPr>
              <a:t>ar fii </a:t>
            </a:r>
            <a:r>
              <a:rPr sz="2800" spc="-15" dirty="0">
                <a:latin typeface="Carlito"/>
                <a:cs typeface="Carlito"/>
              </a:rPr>
              <a:t>analiza </a:t>
            </a:r>
            <a:r>
              <a:rPr sz="2800" spc="-30" dirty="0">
                <a:latin typeface="Carlito"/>
                <a:cs typeface="Carlito"/>
              </a:rPr>
              <a:t>rapoartelor,  </a:t>
            </a:r>
            <a:r>
              <a:rPr sz="2800" spc="-15" dirty="0">
                <a:latin typeface="Carlito"/>
                <a:cs typeface="Carlito"/>
              </a:rPr>
              <a:t>procedurilor </a:t>
            </a:r>
            <a:r>
              <a:rPr sz="2800" spc="-10" dirty="0">
                <a:latin typeface="Carlito"/>
                <a:cs typeface="Carlito"/>
              </a:rPr>
              <a:t>cerute </a:t>
            </a:r>
            <a:r>
              <a:rPr sz="2800" spc="-15" dirty="0">
                <a:latin typeface="Carlito"/>
                <a:cs typeface="Carlito"/>
              </a:rPr>
              <a:t>şi/sau observarea sistemului  </a:t>
            </a:r>
            <a:r>
              <a:rPr sz="2800" spc="-25" dirty="0">
                <a:latin typeface="Carlito"/>
                <a:cs typeface="Carlito"/>
              </a:rPr>
              <a:t>existent </a:t>
            </a:r>
            <a:r>
              <a:rPr sz="2800" spc="-10" dirty="0">
                <a:latin typeface="Carlito"/>
                <a:cs typeface="Carlito"/>
              </a:rPr>
              <a:t>în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lucru.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D1AB59CE-FF28-4771-BDAA-FE2F75F60291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304800"/>
            <a:ext cx="50292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Modele</a:t>
            </a:r>
            <a:r>
              <a:rPr spc="-75" dirty="0"/>
              <a:t> </a:t>
            </a:r>
            <a:r>
              <a:rPr spc="-5" dirty="0"/>
              <a:t>conceptuale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3327" y="1279398"/>
            <a:ext cx="694182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Modelele </a:t>
            </a:r>
            <a:r>
              <a:rPr sz="2800" spc="-10" dirty="0">
                <a:latin typeface="Carlito"/>
                <a:cs typeface="Carlito"/>
              </a:rPr>
              <a:t>conceptuale locale trebuie </a:t>
            </a:r>
            <a:r>
              <a:rPr sz="2800" spc="-5" dirty="0">
                <a:latin typeface="Carlito"/>
                <a:cs typeface="Carlito"/>
              </a:rPr>
              <a:t>să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conţină: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tipuri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entităţi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tipuri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relaţii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atribute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domeniile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atributelor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cheile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candidat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chei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primare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A3E50846-66D3-49E0-86DF-338DAB13102E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3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Paşii </a:t>
            </a:r>
            <a:r>
              <a:rPr dirty="0"/>
              <a:t>din prima </a:t>
            </a:r>
            <a:r>
              <a:rPr spc="-15" dirty="0"/>
              <a:t>etapă </a:t>
            </a:r>
            <a:r>
              <a:rPr dirty="0"/>
              <a:t>a </a:t>
            </a:r>
            <a:r>
              <a:rPr spc="-5" dirty="0"/>
              <a:t>proiectării logice</a:t>
            </a:r>
            <a:r>
              <a:rPr spc="-40" dirty="0"/>
              <a:t> </a:t>
            </a:r>
            <a:r>
              <a:rPr spc="-10" dirty="0"/>
              <a:t>sunt: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447800"/>
            <a:ext cx="7109459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spc="-5" dirty="0">
                <a:solidFill>
                  <a:srgbClr val="0000FF"/>
                </a:solidFill>
                <a:latin typeface="Carlito"/>
                <a:cs typeface="Carlito"/>
              </a:rPr>
              <a:t>1.1. </a:t>
            </a:r>
            <a:r>
              <a:rPr sz="2800" spc="-10" dirty="0">
                <a:latin typeface="Carlito"/>
                <a:cs typeface="Carlito"/>
              </a:rPr>
              <a:t>Identificarea </a:t>
            </a:r>
            <a:r>
              <a:rPr sz="2800" spc="-5" dirty="0">
                <a:latin typeface="Carlito"/>
                <a:cs typeface="Carlito"/>
              </a:rPr>
              <a:t>tipurilor de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entităţi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spc="-5" dirty="0">
                <a:solidFill>
                  <a:srgbClr val="0000FF"/>
                </a:solidFill>
                <a:latin typeface="Carlito"/>
                <a:cs typeface="Carlito"/>
              </a:rPr>
              <a:t>1.2. </a:t>
            </a:r>
            <a:r>
              <a:rPr sz="2800" spc="-10" dirty="0">
                <a:latin typeface="Carlito"/>
                <a:cs typeface="Carlito"/>
              </a:rPr>
              <a:t>Identificarea </a:t>
            </a:r>
            <a:r>
              <a:rPr sz="2800" spc="-5" dirty="0">
                <a:latin typeface="Carlito"/>
                <a:cs typeface="Carlito"/>
              </a:rPr>
              <a:t>tipurilor de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relaţii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12700" marR="10795">
              <a:lnSpc>
                <a:spcPct val="100000"/>
              </a:lnSpc>
            </a:pPr>
            <a:r>
              <a:rPr sz="2800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spc="-5" dirty="0">
                <a:solidFill>
                  <a:srgbClr val="0000FF"/>
                </a:solidFill>
                <a:latin typeface="Carlito"/>
                <a:cs typeface="Carlito"/>
              </a:rPr>
              <a:t>1.3. </a:t>
            </a:r>
            <a:r>
              <a:rPr sz="2800" spc="-10" dirty="0">
                <a:latin typeface="Carlito"/>
                <a:cs typeface="Carlito"/>
              </a:rPr>
              <a:t>Identificarea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5" dirty="0">
                <a:latin typeface="Carlito"/>
                <a:cs typeface="Carlito"/>
              </a:rPr>
              <a:t>atribuirea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atribute </a:t>
            </a:r>
            <a:r>
              <a:rPr sz="2800" spc="-5" dirty="0">
                <a:latin typeface="Carlito"/>
                <a:cs typeface="Carlito"/>
              </a:rPr>
              <a:t>la  </a:t>
            </a:r>
            <a:r>
              <a:rPr sz="2800" spc="-10" dirty="0">
                <a:latin typeface="Carlito"/>
                <a:cs typeface="Carlito"/>
              </a:rPr>
              <a:t>tipurile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entităţi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tipurile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relaţii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spc="-5" dirty="0">
                <a:solidFill>
                  <a:srgbClr val="0000FF"/>
                </a:solidFill>
                <a:latin typeface="Carlito"/>
                <a:cs typeface="Carlito"/>
              </a:rPr>
              <a:t>1.4. </a:t>
            </a:r>
            <a:r>
              <a:rPr sz="2800" spc="-15" dirty="0">
                <a:latin typeface="Carlito"/>
                <a:cs typeface="Carlito"/>
              </a:rPr>
              <a:t>Determinarea </a:t>
            </a:r>
            <a:r>
              <a:rPr sz="2800" spc="-10" dirty="0">
                <a:latin typeface="Carlito"/>
                <a:cs typeface="Carlito"/>
              </a:rPr>
              <a:t>domeniilor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definiţie </a:t>
            </a:r>
            <a:r>
              <a:rPr sz="2800" spc="-5" dirty="0">
                <a:latin typeface="Carlito"/>
                <a:cs typeface="Carlito"/>
              </a:rPr>
              <a:t>a  </a:t>
            </a:r>
            <a:r>
              <a:rPr sz="2800" spc="-10" dirty="0">
                <a:latin typeface="Carlito"/>
                <a:cs typeface="Carlito"/>
              </a:rPr>
              <a:t>atributelor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0AFFF28F-1632-46F6-BA07-109C568E1CD8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3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Paşii </a:t>
            </a:r>
            <a:r>
              <a:rPr dirty="0"/>
              <a:t>din prima </a:t>
            </a:r>
            <a:r>
              <a:rPr spc="-15" dirty="0"/>
              <a:t>etapă </a:t>
            </a:r>
            <a:r>
              <a:rPr dirty="0"/>
              <a:t>a </a:t>
            </a:r>
            <a:r>
              <a:rPr spc="-5" dirty="0"/>
              <a:t>proiectării logice</a:t>
            </a:r>
            <a:r>
              <a:rPr spc="-40" dirty="0"/>
              <a:t> </a:t>
            </a:r>
            <a:r>
              <a:rPr spc="-10" dirty="0"/>
              <a:t>sunt: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24000"/>
            <a:ext cx="7394575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35915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spc="-5" dirty="0">
                <a:solidFill>
                  <a:srgbClr val="0000FF"/>
                </a:solidFill>
                <a:latin typeface="Carlito"/>
                <a:cs typeface="Carlito"/>
              </a:rPr>
              <a:t>1.5. </a:t>
            </a:r>
            <a:r>
              <a:rPr sz="2800" spc="-15" dirty="0">
                <a:latin typeface="Carlito"/>
                <a:cs typeface="Carlito"/>
              </a:rPr>
              <a:t>Determinarea </a:t>
            </a:r>
            <a:r>
              <a:rPr sz="2800" spc="-10" dirty="0">
                <a:latin typeface="Carlito"/>
                <a:cs typeface="Carlito"/>
              </a:rPr>
              <a:t>atributelor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compun  </a:t>
            </a:r>
            <a:r>
              <a:rPr sz="2800" spc="-5" dirty="0">
                <a:latin typeface="Carlito"/>
                <a:cs typeface="Carlito"/>
              </a:rPr>
              <a:t>cheile </a:t>
            </a:r>
            <a:r>
              <a:rPr sz="2800" spc="-15" dirty="0">
                <a:latin typeface="Carlito"/>
                <a:cs typeface="Carlito"/>
              </a:rPr>
              <a:t>candidate </a:t>
            </a:r>
            <a:r>
              <a:rPr sz="2800" spc="-5" dirty="0">
                <a:latin typeface="Carlito"/>
                <a:cs typeface="Carlito"/>
              </a:rPr>
              <a:t>şi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primare</a:t>
            </a:r>
            <a:endParaRPr sz="2800" dirty="0">
              <a:latin typeface="Carlito"/>
              <a:cs typeface="Carlito"/>
            </a:endParaRPr>
          </a:p>
          <a:p>
            <a:pPr marL="12700" marR="5080">
              <a:lnSpc>
                <a:spcPts val="6720"/>
              </a:lnSpc>
              <a:spcBef>
                <a:spcPts val="790"/>
              </a:spcBef>
            </a:pPr>
            <a:r>
              <a:rPr sz="2800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spc="-5" dirty="0">
                <a:solidFill>
                  <a:srgbClr val="0000FF"/>
                </a:solidFill>
                <a:latin typeface="Carlito"/>
                <a:cs typeface="Carlito"/>
              </a:rPr>
              <a:t>1.6. </a:t>
            </a:r>
            <a:r>
              <a:rPr sz="2800" spc="-20" dirty="0">
                <a:latin typeface="Carlito"/>
                <a:cs typeface="Carlito"/>
              </a:rPr>
              <a:t>Specializare/generalizare </a:t>
            </a:r>
            <a:r>
              <a:rPr sz="2800" spc="-5" dirty="0">
                <a:latin typeface="Carlito"/>
                <a:cs typeface="Carlito"/>
              </a:rPr>
              <a:t>(pas </a:t>
            </a:r>
            <a:r>
              <a:rPr sz="2800" spc="-10" dirty="0">
                <a:latin typeface="Carlito"/>
                <a:cs typeface="Carlito"/>
              </a:rPr>
              <a:t>opţional)  </a:t>
            </a:r>
            <a:r>
              <a:rPr sz="2800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spc="-5" dirty="0">
                <a:solidFill>
                  <a:srgbClr val="0000FF"/>
                </a:solidFill>
                <a:latin typeface="Carlito"/>
                <a:cs typeface="Carlito"/>
              </a:rPr>
              <a:t>1.7. </a:t>
            </a:r>
            <a:r>
              <a:rPr sz="2800" spc="-10" dirty="0">
                <a:latin typeface="Carlito"/>
                <a:cs typeface="Carlito"/>
              </a:rPr>
              <a:t>Desenarea </a:t>
            </a:r>
            <a:r>
              <a:rPr sz="2800" spc="-15" dirty="0">
                <a:latin typeface="Carlito"/>
                <a:cs typeface="Carlito"/>
              </a:rPr>
              <a:t>diagramei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entity-relationship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spc="-5" dirty="0">
                <a:solidFill>
                  <a:srgbClr val="0000FF"/>
                </a:solidFill>
                <a:latin typeface="Carlito"/>
                <a:cs typeface="Carlito"/>
              </a:rPr>
              <a:t>1.8. </a:t>
            </a:r>
            <a:r>
              <a:rPr sz="2800" spc="-25" dirty="0">
                <a:latin typeface="Carlito"/>
                <a:cs typeface="Carlito"/>
              </a:rPr>
              <a:t>Verificarea </a:t>
            </a:r>
            <a:r>
              <a:rPr sz="2800" spc="-10" dirty="0">
                <a:latin typeface="Carlito"/>
                <a:cs typeface="Carlito"/>
              </a:rPr>
              <a:t>modelului conceptual local </a:t>
            </a:r>
            <a:r>
              <a:rPr sz="2800" spc="-5" dirty="0">
                <a:latin typeface="Carlito"/>
                <a:cs typeface="Carlito"/>
              </a:rPr>
              <a:t>cu  </a:t>
            </a:r>
            <a:r>
              <a:rPr sz="2800" spc="-10" dirty="0">
                <a:latin typeface="Carlito"/>
                <a:cs typeface="Carlito"/>
              </a:rPr>
              <a:t>ajutorul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utilizatorului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7D13F3D7-FAB7-4B2C-95D6-C895C8E7B576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04800"/>
            <a:ext cx="71837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1.1. Identificarea </a:t>
            </a:r>
            <a:r>
              <a:rPr dirty="0"/>
              <a:t>tipurilor de</a:t>
            </a:r>
            <a:r>
              <a:rPr spc="-55" dirty="0"/>
              <a:t> </a:t>
            </a:r>
            <a:r>
              <a:rPr spc="-10" dirty="0"/>
              <a:t>entităţi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447800"/>
            <a:ext cx="800100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Obiectivul:</a:t>
            </a:r>
            <a:endParaRPr sz="2800" dirty="0">
              <a:latin typeface="Carlito"/>
              <a:cs typeface="Carlito"/>
            </a:endParaRPr>
          </a:p>
          <a:p>
            <a:pPr marL="12700" marR="4572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Identificarea </a:t>
            </a:r>
            <a:r>
              <a:rPr sz="2800" spc="-5" dirty="0">
                <a:latin typeface="Carlito"/>
                <a:cs typeface="Carlito"/>
              </a:rPr>
              <a:t>tipurilor de </a:t>
            </a:r>
            <a:r>
              <a:rPr sz="2800" spc="-15" dirty="0">
                <a:latin typeface="Carlito"/>
                <a:cs typeface="Carlito"/>
              </a:rPr>
              <a:t>entităţi </a:t>
            </a:r>
            <a:r>
              <a:rPr sz="2800" spc="-10" dirty="0">
                <a:latin typeface="Carlito"/>
                <a:cs typeface="Carlito"/>
              </a:rPr>
              <a:t>principale în vederile  </a:t>
            </a:r>
            <a:r>
              <a:rPr sz="2800" spc="-35" dirty="0">
                <a:latin typeface="Carlito"/>
                <a:cs typeface="Carlito"/>
              </a:rPr>
              <a:t>utilizatorilor.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12700" marR="1074420">
              <a:lnSpc>
                <a:spcPct val="100000"/>
              </a:lnSpc>
            </a:pPr>
            <a:r>
              <a:rPr sz="2800" i="1" spc="-5" dirty="0">
                <a:solidFill>
                  <a:srgbClr val="0000FF"/>
                </a:solidFill>
                <a:latin typeface="Carlito"/>
                <a:cs typeface="Carlito"/>
              </a:rPr>
              <a:t>Primul </a:t>
            </a:r>
            <a:r>
              <a:rPr sz="2800" i="1" spc="-10" dirty="0">
                <a:solidFill>
                  <a:srgbClr val="0000FF"/>
                </a:solidFill>
                <a:latin typeface="Carlito"/>
                <a:cs typeface="Carlito"/>
              </a:rPr>
              <a:t>pas în proiectarea </a:t>
            </a:r>
            <a:r>
              <a:rPr sz="2800" i="1" spc="-15" dirty="0">
                <a:solidFill>
                  <a:srgbClr val="0000FF"/>
                </a:solidFill>
                <a:latin typeface="Carlito"/>
                <a:cs typeface="Carlito"/>
              </a:rPr>
              <a:t>bazei </a:t>
            </a:r>
            <a:r>
              <a:rPr sz="2800" i="1" spc="-5" dirty="0">
                <a:solidFill>
                  <a:srgbClr val="0000FF"/>
                </a:solidFill>
                <a:latin typeface="Carlito"/>
                <a:cs typeface="Carlito"/>
              </a:rPr>
              <a:t>de </a:t>
            </a:r>
            <a:r>
              <a:rPr sz="2800" i="1" spc="-10" dirty="0">
                <a:solidFill>
                  <a:srgbClr val="0000FF"/>
                </a:solidFill>
                <a:latin typeface="Carlito"/>
                <a:cs typeface="Carlito"/>
              </a:rPr>
              <a:t>date </a:t>
            </a:r>
            <a:r>
              <a:rPr sz="2800" i="1" spc="-20" dirty="0">
                <a:solidFill>
                  <a:srgbClr val="0000FF"/>
                </a:solidFill>
                <a:latin typeface="Carlito"/>
                <a:cs typeface="Carlito"/>
              </a:rPr>
              <a:t>este  </a:t>
            </a:r>
            <a:r>
              <a:rPr sz="2800" i="1" spc="-10" dirty="0">
                <a:solidFill>
                  <a:srgbClr val="0000FF"/>
                </a:solidFill>
                <a:latin typeface="Carlito"/>
                <a:cs typeface="Carlito"/>
              </a:rPr>
              <a:t>identificarea entităţiilor </a:t>
            </a:r>
            <a:r>
              <a:rPr sz="2800" i="1" spc="-5" dirty="0">
                <a:solidFill>
                  <a:srgbClr val="0000FF"/>
                </a:solidFill>
                <a:latin typeface="Carlito"/>
                <a:cs typeface="Carlito"/>
              </a:rPr>
              <a:t>din </a:t>
            </a:r>
            <a:r>
              <a:rPr sz="2800" i="1" spc="-10" dirty="0">
                <a:solidFill>
                  <a:srgbClr val="0000FF"/>
                </a:solidFill>
                <a:latin typeface="Carlito"/>
                <a:cs typeface="Carlito"/>
              </a:rPr>
              <a:t>datele </a:t>
            </a:r>
            <a:r>
              <a:rPr sz="2800" i="1" spc="-15" dirty="0">
                <a:solidFill>
                  <a:srgbClr val="0000FF"/>
                </a:solidFill>
                <a:latin typeface="Carlito"/>
                <a:cs typeface="Carlito"/>
              </a:rPr>
              <a:t>furnizate </a:t>
            </a:r>
            <a:r>
              <a:rPr sz="2800" i="1" spc="-10" dirty="0">
                <a:solidFill>
                  <a:srgbClr val="0000FF"/>
                </a:solidFill>
                <a:latin typeface="Carlito"/>
                <a:cs typeface="Carlito"/>
              </a:rPr>
              <a:t>de  </a:t>
            </a:r>
            <a:r>
              <a:rPr sz="2800" i="1" spc="-15" dirty="0">
                <a:solidFill>
                  <a:srgbClr val="0000FF"/>
                </a:solidFill>
                <a:latin typeface="Carlito"/>
                <a:cs typeface="Carlito"/>
              </a:rPr>
              <a:t>utilizatori.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5" dirty="0">
                <a:latin typeface="Carlito"/>
                <a:cs typeface="Carlito"/>
              </a:rPr>
              <a:t>exemplu, </a:t>
            </a: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25" dirty="0">
                <a:latin typeface="Carlito"/>
                <a:cs typeface="Carlito"/>
              </a:rPr>
              <a:t>avem </a:t>
            </a:r>
            <a:r>
              <a:rPr sz="2800" spc="-15" dirty="0">
                <a:latin typeface="Carlito"/>
                <a:cs typeface="Carlito"/>
              </a:rPr>
              <a:t>informaţiile </a:t>
            </a:r>
            <a:r>
              <a:rPr sz="2800" spc="-10" dirty="0">
                <a:latin typeface="Carlito"/>
                <a:cs typeface="Carlito"/>
              </a:rPr>
              <a:t>Nr_Mat, </a:t>
            </a:r>
            <a:r>
              <a:rPr sz="2800" spc="-5" dirty="0">
                <a:latin typeface="Carlito"/>
                <a:cs typeface="Carlito"/>
              </a:rPr>
              <a:t>Nr_Bloc,  </a:t>
            </a:r>
            <a:r>
              <a:rPr sz="2800" spc="-15" dirty="0">
                <a:latin typeface="Carlito"/>
                <a:cs typeface="Carlito"/>
              </a:rPr>
              <a:t>Scara, </a:t>
            </a:r>
            <a:r>
              <a:rPr sz="2800" spc="-20" dirty="0">
                <a:latin typeface="Carlito"/>
                <a:cs typeface="Carlito"/>
              </a:rPr>
              <a:t>Etaj, </a:t>
            </a:r>
            <a:r>
              <a:rPr sz="2800" spc="-10" dirty="0">
                <a:latin typeface="Carlito"/>
                <a:cs typeface="Carlito"/>
              </a:rPr>
              <a:t>Apartament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Nume, </a:t>
            </a:r>
            <a:r>
              <a:rPr sz="2800" spc="-15" dirty="0">
                <a:latin typeface="Carlito"/>
                <a:cs typeface="Carlito"/>
              </a:rPr>
              <a:t>putem </a:t>
            </a:r>
            <a:r>
              <a:rPr sz="2800" spc="-10" dirty="0">
                <a:latin typeface="Carlito"/>
                <a:cs typeface="Carlito"/>
              </a:rPr>
              <a:t>identifica  </a:t>
            </a:r>
            <a:r>
              <a:rPr sz="2800" spc="-20" dirty="0">
                <a:latin typeface="Carlito"/>
                <a:cs typeface="Carlito"/>
              </a:rPr>
              <a:t>entitatea </a:t>
            </a:r>
            <a:r>
              <a:rPr sz="2800" spc="-15" dirty="0">
                <a:latin typeface="Carlito"/>
                <a:cs typeface="Carlito"/>
              </a:rPr>
              <a:t>Locatari.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F4D51BE3-DD1C-4C98-9A1A-740D21E30444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381000"/>
            <a:ext cx="7184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1.1. Identificarea </a:t>
            </a:r>
            <a:r>
              <a:rPr dirty="0"/>
              <a:t>tipurilor de</a:t>
            </a:r>
            <a:r>
              <a:rPr spc="-50" dirty="0"/>
              <a:t> </a:t>
            </a:r>
            <a:r>
              <a:rPr spc="-10" dirty="0"/>
              <a:t>entităţi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3327" y="1705813"/>
            <a:ext cx="7255509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5" dirty="0">
                <a:latin typeface="Carlito"/>
                <a:cs typeface="Carlito"/>
              </a:rPr>
              <a:t>general putem </a:t>
            </a:r>
            <a:r>
              <a:rPr sz="2800" spc="-10" dirty="0">
                <a:latin typeface="Carlito"/>
                <a:cs typeface="Carlito"/>
              </a:rPr>
              <a:t>identifica entităţiile în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0" dirty="0">
                <a:latin typeface="Carlito"/>
                <a:cs typeface="Carlito"/>
              </a:rPr>
              <a:t>multe  moduri.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12700" marR="439420">
              <a:lnSpc>
                <a:spcPct val="100000"/>
              </a:lnSpc>
            </a:pP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5" dirty="0">
                <a:latin typeface="Carlito"/>
                <a:cs typeface="Carlito"/>
              </a:rPr>
              <a:t>exemplu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5" dirty="0">
                <a:latin typeface="Carlito"/>
                <a:cs typeface="Carlito"/>
              </a:rPr>
              <a:t>locul </a:t>
            </a:r>
            <a:r>
              <a:rPr sz="2800" spc="-10" dirty="0">
                <a:latin typeface="Carlito"/>
                <a:cs typeface="Carlito"/>
              </a:rPr>
              <a:t>entităţii </a:t>
            </a:r>
            <a:r>
              <a:rPr sz="2800" spc="-15" dirty="0">
                <a:latin typeface="Carlito"/>
                <a:cs typeface="Carlito"/>
              </a:rPr>
              <a:t>Locatari, </a:t>
            </a:r>
            <a:r>
              <a:rPr sz="2800" spc="-5" dirty="0">
                <a:latin typeface="Carlito"/>
                <a:cs typeface="Carlito"/>
              </a:rPr>
              <a:t>am </a:t>
            </a:r>
            <a:r>
              <a:rPr sz="2800" spc="-15" dirty="0">
                <a:latin typeface="Carlito"/>
                <a:cs typeface="Carlito"/>
              </a:rPr>
              <a:t>putea  crea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20" dirty="0">
                <a:latin typeface="Carlito"/>
                <a:cs typeface="Carlito"/>
              </a:rPr>
              <a:t>entitate </a:t>
            </a:r>
            <a:r>
              <a:rPr sz="2800" spc="-15" dirty="0">
                <a:latin typeface="Carlito"/>
                <a:cs typeface="Carlito"/>
              </a:rPr>
              <a:t>Locatari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0" dirty="0">
                <a:latin typeface="Carlito"/>
                <a:cs typeface="Carlito"/>
              </a:rPr>
              <a:t>atributele Nr_Mat şi  Nume, </a:t>
            </a:r>
            <a:r>
              <a:rPr sz="2800" spc="-5" dirty="0">
                <a:latin typeface="Carlito"/>
                <a:cs typeface="Carlito"/>
              </a:rPr>
              <a:t>iar </a:t>
            </a:r>
            <a:r>
              <a:rPr sz="2800" spc="-10" dirty="0">
                <a:latin typeface="Carlito"/>
                <a:cs typeface="Carlito"/>
              </a:rPr>
              <a:t>celelelte </a:t>
            </a:r>
            <a:r>
              <a:rPr sz="2800" spc="-15" dirty="0">
                <a:latin typeface="Carlito"/>
                <a:cs typeface="Carlito"/>
              </a:rPr>
              <a:t>informaţii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20" dirty="0">
                <a:latin typeface="Carlito"/>
                <a:cs typeface="Carlito"/>
              </a:rPr>
              <a:t>entitatea  ProprietateLocatari.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37624BF9-D740-4CD1-A28A-0060F2EDDF9A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7184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1.1. Identificarea </a:t>
            </a:r>
            <a:r>
              <a:rPr dirty="0"/>
              <a:t>tipurilor de</a:t>
            </a:r>
            <a:r>
              <a:rPr spc="-50" dirty="0"/>
              <a:t> </a:t>
            </a:r>
            <a:r>
              <a:rPr spc="-10" dirty="0"/>
              <a:t>entităţi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371600"/>
            <a:ext cx="8153400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43815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Există </a:t>
            </a:r>
            <a:r>
              <a:rPr sz="2800" spc="-10" dirty="0">
                <a:latin typeface="Carlito"/>
                <a:cs typeface="Carlito"/>
              </a:rPr>
              <a:t>cazuri când entităţiile </a:t>
            </a:r>
            <a:r>
              <a:rPr sz="2800" spc="-15" dirty="0">
                <a:latin typeface="Carlito"/>
                <a:cs typeface="Carlito"/>
              </a:rPr>
              <a:t>sunt greu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identificat, 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15" dirty="0">
                <a:latin typeface="Carlito"/>
                <a:cs typeface="Carlito"/>
              </a:rPr>
              <a:t>că </a:t>
            </a:r>
            <a:r>
              <a:rPr sz="2800" spc="-5" dirty="0">
                <a:latin typeface="Carlito"/>
                <a:cs typeface="Carlito"/>
              </a:rPr>
              <a:t>modul de </a:t>
            </a:r>
            <a:r>
              <a:rPr sz="2800" spc="-30" dirty="0">
                <a:latin typeface="Carlito"/>
                <a:cs typeface="Carlito"/>
              </a:rPr>
              <a:t>prezentare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viitorilor </a:t>
            </a:r>
            <a:r>
              <a:rPr sz="2800" spc="-20" dirty="0">
                <a:latin typeface="Carlito"/>
                <a:cs typeface="Carlito"/>
              </a:rPr>
              <a:t>utilizatori  </a:t>
            </a:r>
            <a:r>
              <a:rPr sz="2800" spc="-15" dirty="0">
                <a:latin typeface="Carlito"/>
                <a:cs typeface="Carlito"/>
              </a:rPr>
              <a:t>necesită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explicaţii.</a:t>
            </a:r>
            <a:endParaRPr sz="2800" dirty="0">
              <a:latin typeface="Carlito"/>
              <a:cs typeface="Carlito"/>
            </a:endParaRPr>
          </a:p>
          <a:p>
            <a:pPr marL="354965" marR="8445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Utilizatorii </a:t>
            </a:r>
            <a:r>
              <a:rPr sz="2800" spc="-5" dirty="0">
                <a:latin typeface="Carlito"/>
                <a:cs typeface="Carlito"/>
              </a:rPr>
              <a:t>descriu </a:t>
            </a:r>
            <a:r>
              <a:rPr sz="2800" spc="-15" dirty="0">
                <a:latin typeface="Carlito"/>
                <a:cs typeface="Carlito"/>
              </a:rPr>
              <a:t>aceste entităţi, folosind </a:t>
            </a:r>
            <a:r>
              <a:rPr sz="2800" spc="-10" dirty="0">
                <a:latin typeface="Carlito"/>
                <a:cs typeface="Carlito"/>
              </a:rPr>
              <a:t>sinonime 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omonime, </a:t>
            </a:r>
            <a:r>
              <a:rPr sz="2800" spc="-5" dirty="0">
                <a:latin typeface="Carlito"/>
                <a:cs typeface="Carlito"/>
              </a:rPr>
              <a:t>ceea </a:t>
            </a:r>
            <a:r>
              <a:rPr sz="2800" dirty="0">
                <a:latin typeface="Carlito"/>
                <a:cs typeface="Carlito"/>
              </a:rPr>
              <a:t>ce </a:t>
            </a:r>
            <a:r>
              <a:rPr sz="2800" spc="-10" dirty="0">
                <a:latin typeface="Carlito"/>
                <a:cs typeface="Carlito"/>
              </a:rPr>
              <a:t>îngreunează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identificarea</a:t>
            </a:r>
            <a:endParaRPr sz="2800" dirty="0">
              <a:latin typeface="Carlito"/>
              <a:cs typeface="Carlito"/>
            </a:endParaRPr>
          </a:p>
          <a:p>
            <a:pPr marL="354965">
              <a:lnSpc>
                <a:spcPct val="100000"/>
              </a:lnSpc>
            </a:pPr>
            <a:r>
              <a:rPr sz="2800" spc="-35" dirty="0">
                <a:latin typeface="Carlito"/>
                <a:cs typeface="Carlito"/>
              </a:rPr>
              <a:t>entităţilor.</a:t>
            </a:r>
            <a:endParaRPr sz="2800" dirty="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Sinonimele prin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se descrie aceaşi </a:t>
            </a:r>
            <a:r>
              <a:rPr sz="2800" spc="-20" dirty="0">
                <a:latin typeface="Carlito"/>
                <a:cs typeface="Carlito"/>
              </a:rPr>
              <a:t>entitate, </a:t>
            </a:r>
            <a:r>
              <a:rPr sz="2800" spc="-10" dirty="0">
                <a:latin typeface="Carlito"/>
                <a:cs typeface="Carlito"/>
              </a:rPr>
              <a:t>se  pot </a:t>
            </a:r>
            <a:r>
              <a:rPr sz="2800" spc="-20" dirty="0">
                <a:latin typeface="Carlito"/>
                <a:cs typeface="Carlito"/>
              </a:rPr>
              <a:t>considera </a:t>
            </a:r>
            <a:r>
              <a:rPr sz="2800" spc="-10" dirty="0">
                <a:latin typeface="Carlito"/>
                <a:cs typeface="Carlito"/>
              </a:rPr>
              <a:t>sinonime </a:t>
            </a:r>
            <a:r>
              <a:rPr sz="2800" spc="-5" dirty="0">
                <a:latin typeface="Carlito"/>
                <a:cs typeface="Carlito"/>
              </a:rPr>
              <a:t>şi la </a:t>
            </a:r>
            <a:r>
              <a:rPr sz="2800" spc="-15" dirty="0">
                <a:latin typeface="Carlito"/>
                <a:cs typeface="Carlito"/>
              </a:rPr>
              <a:t>crearea </a:t>
            </a:r>
            <a:r>
              <a:rPr sz="2800" spc="-10" dirty="0">
                <a:latin typeface="Carlito"/>
                <a:cs typeface="Carlito"/>
              </a:rPr>
              <a:t>modelului </a:t>
            </a:r>
            <a:r>
              <a:rPr sz="2800" spc="-5" dirty="0">
                <a:latin typeface="Carlito"/>
                <a:cs typeface="Carlito"/>
              </a:rPr>
              <a:t>logic,  </a:t>
            </a:r>
            <a:r>
              <a:rPr sz="2800" spc="-10" dirty="0">
                <a:latin typeface="Carlito"/>
                <a:cs typeface="Carlito"/>
              </a:rPr>
              <a:t>evidenţiind </a:t>
            </a:r>
            <a:r>
              <a:rPr sz="2800" spc="-15" dirty="0">
                <a:latin typeface="Carlito"/>
                <a:cs typeface="Carlito"/>
              </a:rPr>
              <a:t>aceste </a:t>
            </a:r>
            <a:r>
              <a:rPr sz="2800" spc="-10" dirty="0">
                <a:latin typeface="Carlito"/>
                <a:cs typeface="Carlito"/>
              </a:rPr>
              <a:t>sinonime </a:t>
            </a:r>
            <a:r>
              <a:rPr sz="2800" spc="-15" dirty="0">
                <a:latin typeface="Carlito"/>
                <a:cs typeface="Carlito"/>
              </a:rPr>
              <a:t>ca </a:t>
            </a:r>
            <a:r>
              <a:rPr sz="2800" spc="-20" dirty="0">
                <a:latin typeface="Carlito"/>
                <a:cs typeface="Carlito"/>
              </a:rPr>
              <a:t>diverse </a:t>
            </a:r>
            <a:r>
              <a:rPr sz="2800" spc="-5" dirty="0">
                <a:latin typeface="Carlito"/>
                <a:cs typeface="Carlito"/>
              </a:rPr>
              <a:t>aliasuri</a:t>
            </a:r>
            <a:r>
              <a:rPr sz="2800" spc="1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ai</a:t>
            </a:r>
            <a:endParaRPr sz="2800" dirty="0">
              <a:latin typeface="Carlito"/>
              <a:cs typeface="Carlito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800" spc="-35" dirty="0">
                <a:latin typeface="Carlito"/>
                <a:cs typeface="Carlito"/>
              </a:rPr>
              <a:t>entităţiilor.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C16F108D-06F6-4CB0-B00E-6DC3CC2F2741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84582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1.1. Identificarea </a:t>
            </a:r>
            <a:r>
              <a:rPr dirty="0"/>
              <a:t>tipurilor de</a:t>
            </a:r>
            <a:r>
              <a:rPr spc="-50" dirty="0"/>
              <a:t> </a:t>
            </a:r>
            <a:r>
              <a:rPr spc="-10" dirty="0"/>
              <a:t>entităţi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1705813"/>
            <a:ext cx="7534275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Documentarea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tipurilor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de</a:t>
            </a:r>
            <a:r>
              <a:rPr sz="2800" i="1" spc="7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entităţi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După </a:t>
            </a:r>
            <a:r>
              <a:rPr sz="2800" spc="-15" dirty="0">
                <a:latin typeface="Carlito"/>
                <a:cs typeface="Carlito"/>
              </a:rPr>
              <a:t>identificarea </a:t>
            </a:r>
            <a:r>
              <a:rPr sz="2800" spc="-30" dirty="0">
                <a:latin typeface="Carlito"/>
                <a:cs typeface="Carlito"/>
              </a:rPr>
              <a:t>entităţiilor, </a:t>
            </a:r>
            <a:r>
              <a:rPr sz="2800" spc="-5" dirty="0">
                <a:latin typeface="Carlito"/>
                <a:cs typeface="Carlito"/>
              </a:rPr>
              <a:t>le </a:t>
            </a:r>
            <a:r>
              <a:rPr sz="2800" spc="-10" dirty="0">
                <a:latin typeface="Carlito"/>
                <a:cs typeface="Carlito"/>
              </a:rPr>
              <a:t>dăm </a:t>
            </a:r>
            <a:r>
              <a:rPr sz="2800" spc="-20" dirty="0">
                <a:latin typeface="Carlito"/>
                <a:cs typeface="Carlito"/>
              </a:rPr>
              <a:t>câte </a:t>
            </a:r>
            <a:r>
              <a:rPr sz="2800" spc="-10" dirty="0">
                <a:latin typeface="Carlito"/>
                <a:cs typeface="Carlito"/>
              </a:rPr>
              <a:t>un nume,  </a:t>
            </a:r>
            <a:r>
              <a:rPr sz="2800" spc="-5" dirty="0">
                <a:latin typeface="Carlito"/>
                <a:cs typeface="Carlito"/>
              </a:rPr>
              <a:t>iar </a:t>
            </a:r>
            <a:r>
              <a:rPr sz="2800" spc="-15" dirty="0">
                <a:latin typeface="Carlito"/>
                <a:cs typeface="Carlito"/>
              </a:rPr>
              <a:t>aceste </a:t>
            </a:r>
            <a:r>
              <a:rPr sz="2800" spc="-10" dirty="0">
                <a:latin typeface="Carlito"/>
                <a:cs typeface="Carlito"/>
              </a:rPr>
              <a:t>nume </a:t>
            </a:r>
            <a:r>
              <a:rPr sz="2800" spc="-5" dirty="0">
                <a:latin typeface="Carlito"/>
                <a:cs typeface="Carlito"/>
              </a:rPr>
              <a:t>le </a:t>
            </a:r>
            <a:r>
              <a:rPr sz="2800" spc="-15" dirty="0">
                <a:latin typeface="Carlito"/>
                <a:cs typeface="Carlito"/>
              </a:rPr>
              <a:t>vom </a:t>
            </a:r>
            <a:r>
              <a:rPr sz="2800" spc="-5" dirty="0">
                <a:latin typeface="Carlito"/>
                <a:cs typeface="Carlito"/>
              </a:rPr>
              <a:t>evidenţia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5" dirty="0">
                <a:latin typeface="Carlito"/>
                <a:cs typeface="Carlito"/>
              </a:rPr>
              <a:t>dicţionarul </a:t>
            </a:r>
            <a:r>
              <a:rPr sz="2800" spc="-10" dirty="0">
                <a:latin typeface="Carlito"/>
                <a:cs typeface="Carlito"/>
              </a:rPr>
              <a:t>de  </a:t>
            </a:r>
            <a:r>
              <a:rPr sz="2800" spc="-15" dirty="0">
                <a:latin typeface="Carlito"/>
                <a:cs typeface="Carlito"/>
              </a:rPr>
              <a:t>date, împreună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5" dirty="0">
                <a:latin typeface="Carlito"/>
                <a:cs typeface="Carlito"/>
              </a:rPr>
              <a:t>explicaţiile despre entităţi,  precum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posibilele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aliasuri.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A1D1F4F0-DBCB-4960-B1A7-686C17C1FDA1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1.2. Identificarea </a:t>
            </a:r>
            <a:r>
              <a:rPr dirty="0"/>
              <a:t>tipurilor de</a:t>
            </a:r>
            <a:r>
              <a:rPr spc="-70" dirty="0"/>
              <a:t> </a:t>
            </a:r>
            <a:r>
              <a:rPr spc="-5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634108"/>
            <a:ext cx="777494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06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Obiectivul</a:t>
            </a:r>
            <a:r>
              <a:rPr sz="2800" spc="-10" dirty="0">
                <a:latin typeface="Carlito"/>
                <a:cs typeface="Carlito"/>
              </a:rPr>
              <a:t>: Identificarea relaţiilor </a:t>
            </a:r>
            <a:r>
              <a:rPr sz="2800" spc="-15" dirty="0">
                <a:latin typeface="Carlito"/>
                <a:cs typeface="Carlito"/>
              </a:rPr>
              <a:t>importante </a:t>
            </a:r>
            <a:r>
              <a:rPr sz="2800" spc="-20" dirty="0">
                <a:latin typeface="Carlito"/>
                <a:cs typeface="Carlito"/>
              </a:rPr>
              <a:t>dintre  </a:t>
            </a:r>
            <a:r>
              <a:rPr sz="2800" spc="-15" dirty="0">
                <a:latin typeface="Carlito"/>
                <a:cs typeface="Carlito"/>
              </a:rPr>
              <a:t>entităţi.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După </a:t>
            </a:r>
            <a:r>
              <a:rPr sz="2800" spc="-15" dirty="0">
                <a:latin typeface="Carlito"/>
                <a:cs typeface="Carlito"/>
              </a:rPr>
              <a:t>identificarea </a:t>
            </a:r>
            <a:r>
              <a:rPr sz="2800" spc="-30" dirty="0">
                <a:latin typeface="Carlito"/>
                <a:cs typeface="Carlito"/>
              </a:rPr>
              <a:t>entităţiilor,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0" dirty="0">
                <a:latin typeface="Carlito"/>
                <a:cs typeface="Carlito"/>
              </a:rPr>
              <a:t>trebui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identificăm 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relaţiile </a:t>
            </a:r>
            <a:r>
              <a:rPr sz="2800" spc="-15" dirty="0">
                <a:latin typeface="Carlito"/>
                <a:cs typeface="Carlito"/>
              </a:rPr>
              <a:t>importante </a:t>
            </a:r>
            <a:r>
              <a:rPr sz="2800" spc="-20" dirty="0">
                <a:latin typeface="Carlito"/>
                <a:cs typeface="Carlito"/>
              </a:rPr>
              <a:t>dintre </a:t>
            </a:r>
            <a:r>
              <a:rPr sz="2800" spc="-15" dirty="0">
                <a:latin typeface="Carlito"/>
                <a:cs typeface="Carlito"/>
              </a:rPr>
              <a:t>aceste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entităţi.</a:t>
            </a:r>
            <a:endParaRPr sz="2800">
              <a:latin typeface="Carlito"/>
              <a:cs typeface="Carlito"/>
            </a:endParaRPr>
          </a:p>
          <a:p>
            <a:pPr marL="12700" marR="145796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rlito"/>
                <a:cs typeface="Carlito"/>
              </a:rPr>
              <a:t>Relaţiile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0" dirty="0">
                <a:latin typeface="Carlito"/>
                <a:cs typeface="Carlito"/>
              </a:rPr>
              <a:t>descriu printr-un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verb al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relaţiei</a:t>
            </a:r>
            <a:r>
              <a:rPr sz="2800" spc="-10" dirty="0">
                <a:latin typeface="Carlito"/>
                <a:cs typeface="Carlito"/>
              </a:rPr>
              <a:t>. 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5" dirty="0">
                <a:latin typeface="Carlito"/>
                <a:cs typeface="Carlito"/>
              </a:rPr>
              <a:t>exemplu: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Scările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sunt Locuite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Locatari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Furnizorii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Provoacă</a:t>
            </a:r>
            <a:r>
              <a:rPr sz="2800" i="1" spc="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Cheltuieli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18B6A084-889A-4D9D-BACD-3CD9FA726BC1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dirty="0" err="1" smtClean="0"/>
              <a:t>Baze</a:t>
            </a:r>
            <a:r>
              <a:rPr lang="en-US" spc="-5" dirty="0" smtClean="0"/>
              <a:t>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152400"/>
            <a:ext cx="73590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Metodologia </a:t>
            </a:r>
            <a:r>
              <a:rPr spc="-5" dirty="0"/>
              <a:t>proiectării </a:t>
            </a:r>
            <a:r>
              <a:rPr spc="-10" dirty="0"/>
              <a:t>bazei </a:t>
            </a:r>
            <a:r>
              <a:rPr dirty="0"/>
              <a:t>de</a:t>
            </a:r>
            <a:r>
              <a:rPr spc="-25" dirty="0"/>
              <a:t> </a:t>
            </a:r>
            <a:r>
              <a:rPr spc="-10" dirty="0"/>
              <a:t>date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3327" y="1279398"/>
            <a:ext cx="7121525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12545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Metodologia </a:t>
            </a:r>
            <a:r>
              <a:rPr sz="2800" spc="-15" dirty="0">
                <a:latin typeface="Carlito"/>
                <a:cs typeface="Carlito"/>
              </a:rPr>
              <a:t>proiectării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date </a:t>
            </a:r>
            <a:r>
              <a:rPr sz="2800" spc="-10" dirty="0">
                <a:latin typeface="Carlito"/>
                <a:cs typeface="Carlito"/>
              </a:rPr>
              <a:t>se  compune din două </a:t>
            </a:r>
            <a:r>
              <a:rPr sz="2800" spc="-15" dirty="0">
                <a:latin typeface="Carlito"/>
                <a:cs typeface="Carlito"/>
              </a:rPr>
              <a:t>etape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mari: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50">
              <a:latin typeface="Carlito"/>
              <a:cs typeface="Carlito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Proiectarea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logică</a:t>
            </a:r>
            <a:r>
              <a:rPr sz="2800" spc="-10" dirty="0">
                <a:latin typeface="Carlito"/>
                <a:cs typeface="Carlito"/>
              </a:rPr>
              <a:t>, în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5" dirty="0">
                <a:latin typeface="Carlito"/>
                <a:cs typeface="Carlito"/>
              </a:rPr>
              <a:t>proiectantul </a:t>
            </a:r>
            <a:r>
              <a:rPr sz="2800" spc="-10" dirty="0">
                <a:latin typeface="Carlito"/>
                <a:cs typeface="Carlito"/>
              </a:rPr>
              <a:t>decide  </a:t>
            </a:r>
            <a:r>
              <a:rPr sz="2800" spc="-15" dirty="0">
                <a:latin typeface="Carlito"/>
                <a:cs typeface="Carlito"/>
              </a:rPr>
              <a:t>asupra </a:t>
            </a:r>
            <a:r>
              <a:rPr sz="2800" spc="-10" dirty="0">
                <a:latin typeface="Carlito"/>
                <a:cs typeface="Carlito"/>
              </a:rPr>
              <a:t>structurii </a:t>
            </a:r>
            <a:r>
              <a:rPr sz="2800" spc="-5" dirty="0">
                <a:latin typeface="Carlito"/>
                <a:cs typeface="Carlito"/>
              </a:rPr>
              <a:t>logice a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10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date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Carlito"/>
              <a:buAutoNum type="arabicPeriod"/>
            </a:pPr>
            <a:endParaRPr sz="3850">
              <a:latin typeface="Carlito"/>
              <a:cs typeface="Carlito"/>
            </a:endParaRPr>
          </a:p>
          <a:p>
            <a:pPr marL="469900" marR="34925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Proiectarea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fizică</a:t>
            </a:r>
            <a:r>
              <a:rPr sz="2800" spc="-5" dirty="0">
                <a:latin typeface="Carlito"/>
                <a:cs typeface="Carlito"/>
              </a:rPr>
              <a:t>,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5" dirty="0">
                <a:latin typeface="Carlito"/>
                <a:cs typeface="Carlito"/>
              </a:rPr>
              <a:t>proiectantul </a:t>
            </a:r>
            <a:r>
              <a:rPr sz="2800" spc="-10" dirty="0">
                <a:latin typeface="Carlito"/>
                <a:cs typeface="Carlito"/>
              </a:rPr>
              <a:t>decide  </a:t>
            </a:r>
            <a:r>
              <a:rPr sz="2800" spc="-5" dirty="0">
                <a:latin typeface="Carlito"/>
                <a:cs typeface="Carlito"/>
              </a:rPr>
              <a:t>cum se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5" dirty="0">
                <a:latin typeface="Carlito"/>
                <a:cs typeface="Carlito"/>
              </a:rPr>
              <a:t>implementa structura </a:t>
            </a:r>
            <a:r>
              <a:rPr sz="2800" spc="-5" dirty="0">
                <a:latin typeface="Carlito"/>
                <a:cs typeface="Carlito"/>
              </a:rPr>
              <a:t>logică </a:t>
            </a:r>
            <a:r>
              <a:rPr sz="2800" spc="-15" dirty="0">
                <a:latin typeface="Carlito"/>
                <a:cs typeface="Carlito"/>
              </a:rPr>
              <a:t>în  sistemul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gestiune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bazelor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date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(SGBD)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305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1.2. Identificarea </a:t>
            </a:r>
            <a:r>
              <a:rPr dirty="0"/>
              <a:t>tipurilor de</a:t>
            </a:r>
            <a:r>
              <a:rPr spc="-70" dirty="0"/>
              <a:t> </a:t>
            </a:r>
            <a:r>
              <a:rPr spc="-5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701" y="1350974"/>
            <a:ext cx="478853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exemplu: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Scările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sunt Locuite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Locatari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Furnizorii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Provoacă</a:t>
            </a:r>
            <a:r>
              <a:rPr sz="2800" i="1" spc="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Cheltuieli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990600"/>
            <a:ext cx="3632531" cy="4638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000" y="4114800"/>
            <a:ext cx="4616835" cy="17171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80027878-0476-48DA-AAD6-15C3D95E9C1B}" type="datetime1">
              <a:rPr lang="en-US" smtClean="0"/>
              <a:t>9/20/2020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12605D62-457B-4186-9738-BC79A9A4E98C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3820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1.2. Identificarea </a:t>
            </a:r>
            <a:r>
              <a:rPr dirty="0"/>
              <a:t>tipurilor de</a:t>
            </a:r>
            <a:r>
              <a:rPr spc="-75" dirty="0"/>
              <a:t> </a:t>
            </a:r>
            <a:r>
              <a:rPr spc="-5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066800"/>
            <a:ext cx="815340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24765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identificarea </a:t>
            </a:r>
            <a:r>
              <a:rPr sz="2800" spc="-10" dirty="0">
                <a:latin typeface="Carlito"/>
                <a:cs typeface="Carlito"/>
              </a:rPr>
              <a:t>relaţiilor </a:t>
            </a:r>
            <a:r>
              <a:rPr sz="2800" spc="-15" dirty="0">
                <a:latin typeface="Carlito"/>
                <a:cs typeface="Carlito"/>
              </a:rPr>
              <a:t>vom </a:t>
            </a:r>
            <a:r>
              <a:rPr sz="2800" spc="-5" dirty="0">
                <a:latin typeface="Carlito"/>
                <a:cs typeface="Carlito"/>
              </a:rPr>
              <a:t>lua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20" dirty="0">
                <a:latin typeface="Carlito"/>
                <a:cs typeface="Carlito"/>
              </a:rPr>
              <a:t>considerare  </a:t>
            </a:r>
            <a:r>
              <a:rPr sz="2800" spc="-10" dirty="0">
                <a:latin typeface="Carlito"/>
                <a:cs typeface="Carlito"/>
              </a:rPr>
              <a:t>doar relaţiile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ne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interesează.</a:t>
            </a:r>
            <a:endParaRPr sz="2800" dirty="0">
              <a:latin typeface="Carlito"/>
              <a:cs typeface="Carlito"/>
            </a:endParaRPr>
          </a:p>
          <a:p>
            <a:pPr marL="354965" marR="1574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Degeaba </a:t>
            </a:r>
            <a:r>
              <a:rPr sz="2800" spc="-30" dirty="0">
                <a:latin typeface="Carlito"/>
                <a:cs typeface="Carlito"/>
              </a:rPr>
              <a:t>există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alte relaţii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să se </a:t>
            </a:r>
            <a:r>
              <a:rPr sz="2800" spc="-20" dirty="0">
                <a:latin typeface="Carlito"/>
                <a:cs typeface="Carlito"/>
              </a:rPr>
              <a:t>poată  </a:t>
            </a:r>
            <a:r>
              <a:rPr sz="2800" spc="-15" dirty="0">
                <a:latin typeface="Carlito"/>
                <a:cs typeface="Carlito"/>
              </a:rPr>
              <a:t>identificate, </a:t>
            </a:r>
            <a:r>
              <a:rPr sz="2800" spc="-10" dirty="0">
                <a:latin typeface="Carlito"/>
                <a:cs typeface="Carlito"/>
              </a:rPr>
              <a:t>dacă nu </a:t>
            </a:r>
            <a:r>
              <a:rPr sz="2800" spc="-25" dirty="0">
                <a:latin typeface="Carlito"/>
                <a:cs typeface="Carlito"/>
              </a:rPr>
              <a:t>prezintă </a:t>
            </a:r>
            <a:r>
              <a:rPr sz="2800" spc="-10" dirty="0">
                <a:latin typeface="Carlito"/>
                <a:cs typeface="Carlito"/>
              </a:rPr>
              <a:t>importanţă pentru  </a:t>
            </a:r>
            <a:r>
              <a:rPr sz="2800" spc="-15" dirty="0">
                <a:latin typeface="Carlito"/>
                <a:cs typeface="Carlito"/>
              </a:rPr>
              <a:t>problema noastră, </a:t>
            </a:r>
            <a:r>
              <a:rPr sz="2800" spc="-10" dirty="0">
                <a:latin typeface="Carlito"/>
                <a:cs typeface="Carlito"/>
              </a:rPr>
              <a:t>atunci </a:t>
            </a:r>
            <a:r>
              <a:rPr sz="2800" spc="-5" dirty="0">
                <a:latin typeface="Carlito"/>
                <a:cs typeface="Carlito"/>
              </a:rPr>
              <a:t>nu le luăm </a:t>
            </a:r>
            <a:r>
              <a:rPr sz="2800" spc="-15" dirty="0">
                <a:latin typeface="Carlito"/>
                <a:cs typeface="Carlito"/>
              </a:rPr>
              <a:t>în  consideraţie.</a:t>
            </a:r>
            <a:endParaRPr sz="2800" dirty="0">
              <a:latin typeface="Carlito"/>
              <a:cs typeface="Carlito"/>
            </a:endParaRPr>
          </a:p>
          <a:p>
            <a:pPr marL="354965" marR="97155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În cele mai </a:t>
            </a:r>
            <a:r>
              <a:rPr sz="2800" spc="-10" dirty="0">
                <a:latin typeface="Carlito"/>
                <a:cs typeface="Carlito"/>
              </a:rPr>
              <a:t>multe din cazuri,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relaţiile sunt binare</a:t>
            </a:r>
            <a:r>
              <a:rPr sz="2800" spc="-10" dirty="0">
                <a:latin typeface="Carlito"/>
                <a:cs typeface="Carlito"/>
              </a:rPr>
              <a:t>,  adică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20" dirty="0">
                <a:latin typeface="Carlito"/>
                <a:cs typeface="Carlito"/>
              </a:rPr>
              <a:t>realizează între </a:t>
            </a:r>
            <a:r>
              <a:rPr sz="2800" spc="-25" dirty="0">
                <a:latin typeface="Carlito"/>
                <a:cs typeface="Carlito"/>
              </a:rPr>
              <a:t>exact </a:t>
            </a:r>
            <a:r>
              <a:rPr sz="2800" spc="-10" dirty="0">
                <a:latin typeface="Carlito"/>
                <a:cs typeface="Carlito"/>
              </a:rPr>
              <a:t>două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entităţi.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Există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relaţii mai </a:t>
            </a:r>
            <a:r>
              <a:rPr sz="2800" i="1" spc="-25" dirty="0">
                <a:solidFill>
                  <a:srgbClr val="FF0000"/>
                </a:solidFill>
                <a:latin typeface="Carlito"/>
                <a:cs typeface="Carlito"/>
              </a:rPr>
              <a:t>complexe</a:t>
            </a:r>
            <a:r>
              <a:rPr sz="2800" spc="-25" dirty="0">
                <a:latin typeface="Carlito"/>
                <a:cs typeface="Carlito"/>
              </a:rPr>
              <a:t>,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se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realizează</a:t>
            </a:r>
            <a:endParaRPr sz="2800" dirty="0">
              <a:latin typeface="Carlito"/>
              <a:cs typeface="Carlito"/>
            </a:endParaRPr>
          </a:p>
          <a:p>
            <a:pPr marL="354965" marR="5080">
              <a:lnSpc>
                <a:spcPct val="100000"/>
              </a:lnSpc>
            </a:pPr>
            <a:r>
              <a:rPr sz="2800" spc="-20" dirty="0">
                <a:latin typeface="Carlito"/>
                <a:cs typeface="Carlito"/>
              </a:rPr>
              <a:t>între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5" dirty="0">
                <a:latin typeface="Carlito"/>
                <a:cs typeface="Carlito"/>
              </a:rPr>
              <a:t>multe entităţi, </a:t>
            </a:r>
            <a:r>
              <a:rPr sz="2800" spc="-10" dirty="0">
                <a:latin typeface="Carlito"/>
                <a:cs typeface="Carlito"/>
              </a:rPr>
              <a:t>sau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relaţii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recursive</a:t>
            </a:r>
            <a:r>
              <a:rPr sz="2800" spc="-5" dirty="0">
                <a:latin typeface="Carlito"/>
                <a:cs typeface="Carlito"/>
              </a:rPr>
              <a:t>, </a:t>
            </a:r>
            <a:r>
              <a:rPr sz="2800" spc="-20" dirty="0">
                <a:latin typeface="Carlito"/>
                <a:cs typeface="Carlito"/>
              </a:rPr>
              <a:t>care  </a:t>
            </a:r>
            <a:r>
              <a:rPr sz="2800" spc="-10" dirty="0">
                <a:latin typeface="Carlito"/>
                <a:cs typeface="Carlito"/>
              </a:rPr>
              <a:t>pun în relaţie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5" dirty="0">
                <a:latin typeface="Carlito"/>
                <a:cs typeface="Carlito"/>
              </a:rPr>
              <a:t>singură </a:t>
            </a:r>
            <a:r>
              <a:rPr sz="2800" spc="-20" dirty="0">
                <a:latin typeface="Carlito"/>
                <a:cs typeface="Carlito"/>
              </a:rPr>
              <a:t>entitate </a:t>
            </a:r>
            <a:r>
              <a:rPr sz="2800" spc="-5" dirty="0">
                <a:latin typeface="Carlito"/>
                <a:cs typeface="Carlito"/>
              </a:rPr>
              <a:t>cu ea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însăşi.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A9925F8D-6325-40DB-BB16-7514FB52D8AE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4582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1.2. Identificarea </a:t>
            </a:r>
            <a:r>
              <a:rPr dirty="0"/>
              <a:t>tipurilor de</a:t>
            </a:r>
            <a:r>
              <a:rPr spc="-75" dirty="0"/>
              <a:t> </a:t>
            </a:r>
            <a:r>
              <a:rPr spc="-5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914400"/>
            <a:ext cx="8153400" cy="54700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1920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Determinarea cardinalităţii </a:t>
            </a:r>
            <a:r>
              <a:rPr sz="2800" i="1" dirty="0">
                <a:solidFill>
                  <a:srgbClr val="FF0000"/>
                </a:solidFill>
                <a:latin typeface="Carlito"/>
                <a:cs typeface="Carlito"/>
              </a:rPr>
              <a:t>şi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a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participării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la tipurile  de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relaţii</a:t>
            </a:r>
            <a:endParaRPr sz="2800" dirty="0">
              <a:latin typeface="Carlito"/>
              <a:cs typeface="Carlito"/>
            </a:endParaRPr>
          </a:p>
          <a:p>
            <a:pPr marL="354965" marR="471805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După </a:t>
            </a:r>
            <a:r>
              <a:rPr sz="2800" spc="-15" dirty="0">
                <a:latin typeface="Carlito"/>
                <a:cs typeface="Carlito"/>
              </a:rPr>
              <a:t>identificarea </a:t>
            </a:r>
            <a:r>
              <a:rPr sz="2800" spc="-10" dirty="0">
                <a:latin typeface="Carlito"/>
                <a:cs typeface="Carlito"/>
              </a:rPr>
              <a:t>tipurilor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relaţii, trebuie să  determinăm </a:t>
            </a:r>
            <a:r>
              <a:rPr sz="2800" spc="-20" dirty="0">
                <a:latin typeface="Carlito"/>
                <a:cs typeface="Carlito"/>
              </a:rPr>
              <a:t>cardinalitatea </a:t>
            </a:r>
            <a:r>
              <a:rPr sz="2800" spc="-65" dirty="0">
                <a:latin typeface="Carlito"/>
                <a:cs typeface="Carlito"/>
              </a:rPr>
              <a:t>lor, </a:t>
            </a:r>
            <a:r>
              <a:rPr sz="2800" spc="-10" dirty="0">
                <a:latin typeface="Carlito"/>
                <a:cs typeface="Carlito"/>
              </a:rPr>
              <a:t>alegând </a:t>
            </a:r>
            <a:r>
              <a:rPr sz="2800" spc="-20" dirty="0">
                <a:latin typeface="Carlito"/>
                <a:cs typeface="Carlito"/>
              </a:rPr>
              <a:t>dintre  </a:t>
            </a:r>
            <a:r>
              <a:rPr sz="2800" spc="-10" dirty="0">
                <a:latin typeface="Carlito"/>
                <a:cs typeface="Carlito"/>
              </a:rPr>
              <a:t>posibilităţiile:</a:t>
            </a:r>
            <a:endParaRPr sz="2800" dirty="0">
              <a:latin typeface="Carlito"/>
              <a:cs typeface="Carlito"/>
            </a:endParaRPr>
          </a:p>
          <a:p>
            <a:pPr marL="756285" lvl="1" indent="-287655">
              <a:lnSpc>
                <a:spcPct val="100000"/>
              </a:lnSpc>
              <a:spcBef>
                <a:spcPts val="3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unu-la-unu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(1:1)</a:t>
            </a:r>
            <a:endParaRPr sz="2400" dirty="0">
              <a:latin typeface="Carlito"/>
              <a:cs typeface="Carlito"/>
            </a:endParaRPr>
          </a:p>
          <a:p>
            <a:pPr marL="756285" lvl="1" indent="-28765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unu-la-multe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(1:M)</a:t>
            </a:r>
            <a:endParaRPr sz="2400" dirty="0">
              <a:latin typeface="Carlito"/>
              <a:cs typeface="Carlito"/>
            </a:endParaRPr>
          </a:p>
          <a:p>
            <a:pPr marL="756285" lvl="1" indent="-287655">
              <a:lnSpc>
                <a:spcPts val="2865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sau multe-la-multe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(M:N)</a:t>
            </a:r>
            <a:endParaRPr sz="2400" dirty="0">
              <a:latin typeface="Carlito"/>
              <a:cs typeface="Carlito"/>
            </a:endParaRPr>
          </a:p>
          <a:p>
            <a:pPr marL="354965" marR="102235" indent="-342900">
              <a:lnSpc>
                <a:spcPts val="336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5" dirty="0">
                <a:latin typeface="Carlito"/>
                <a:cs typeface="Carlito"/>
              </a:rPr>
              <a:t>se cunosc </a:t>
            </a:r>
            <a:r>
              <a:rPr sz="2800" spc="-10" dirty="0">
                <a:latin typeface="Carlito"/>
                <a:cs typeface="Carlito"/>
              </a:rPr>
              <a:t>valori </a:t>
            </a:r>
            <a:r>
              <a:rPr sz="2800" spc="-5" dirty="0">
                <a:latin typeface="Carlito"/>
                <a:cs typeface="Carlito"/>
              </a:rPr>
              <a:t>specifice ale </a:t>
            </a:r>
            <a:r>
              <a:rPr sz="2800" spc="-25" dirty="0">
                <a:latin typeface="Carlito"/>
                <a:cs typeface="Carlito"/>
              </a:rPr>
              <a:t>cardinalităţiilor,  </a:t>
            </a:r>
            <a:r>
              <a:rPr sz="2800" spc="-15" dirty="0">
                <a:latin typeface="Carlito"/>
                <a:cs typeface="Carlito"/>
              </a:rPr>
              <a:t>aceste </a:t>
            </a:r>
            <a:r>
              <a:rPr sz="2800" spc="-10" dirty="0">
                <a:latin typeface="Carlito"/>
                <a:cs typeface="Carlito"/>
              </a:rPr>
              <a:t>valori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0" dirty="0">
                <a:latin typeface="Carlito"/>
                <a:cs typeface="Carlito"/>
              </a:rPr>
              <a:t>scriu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documentarea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relaţiilor.</a:t>
            </a:r>
            <a:endParaRPr sz="2800" dirty="0">
              <a:latin typeface="Carlito"/>
              <a:cs typeface="Carlito"/>
            </a:endParaRPr>
          </a:p>
          <a:p>
            <a:pPr marL="354965" marR="5080" indent="-342900">
              <a:lnSpc>
                <a:spcPts val="336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5" dirty="0">
                <a:latin typeface="Carlito"/>
                <a:cs typeface="Carlito"/>
              </a:rPr>
              <a:t>continuare </a:t>
            </a:r>
            <a:r>
              <a:rPr sz="2800" spc="-10" dirty="0">
                <a:latin typeface="Carlito"/>
                <a:cs typeface="Carlito"/>
              </a:rPr>
              <a:t>determinăm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participarea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0" dirty="0">
                <a:latin typeface="Carlito"/>
                <a:cs typeface="Carlito"/>
              </a:rPr>
              <a:t>relaţie, 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5" dirty="0">
                <a:latin typeface="Carlito"/>
                <a:cs typeface="Carlito"/>
              </a:rPr>
              <a:t>poate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15" dirty="0">
                <a:latin typeface="Carlito"/>
                <a:cs typeface="Carlito"/>
              </a:rPr>
              <a:t>totala, </a:t>
            </a:r>
            <a:r>
              <a:rPr sz="2800" spc="-5" dirty="0">
                <a:latin typeface="Carlito"/>
                <a:cs typeface="Carlito"/>
              </a:rPr>
              <a:t>sau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parţiala.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DADB27B8-BF33-4A0C-9CA6-97E75E1E6750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3820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1.2. Identificarea </a:t>
            </a:r>
            <a:r>
              <a:rPr dirty="0"/>
              <a:t>tipurilor de</a:t>
            </a:r>
            <a:r>
              <a:rPr spc="-75" dirty="0"/>
              <a:t> </a:t>
            </a:r>
            <a:r>
              <a:rPr spc="-5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838200"/>
            <a:ext cx="781621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Documentarea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tipurilor de</a:t>
            </a:r>
            <a:r>
              <a:rPr sz="2800" i="1" spc="6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relaţii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După </a:t>
            </a:r>
            <a:r>
              <a:rPr sz="2800" spc="-15" dirty="0">
                <a:latin typeface="Carlito"/>
                <a:cs typeface="Carlito"/>
              </a:rPr>
              <a:t>identificarea </a:t>
            </a:r>
            <a:r>
              <a:rPr sz="2800" spc="-10" dirty="0">
                <a:latin typeface="Carlito"/>
                <a:cs typeface="Carlito"/>
              </a:rPr>
              <a:t>tipurilor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relaţii, </a:t>
            </a:r>
            <a:r>
              <a:rPr sz="2800" spc="-5" dirty="0">
                <a:latin typeface="Carlito"/>
                <a:cs typeface="Carlito"/>
              </a:rPr>
              <a:t>le </a:t>
            </a:r>
            <a:r>
              <a:rPr sz="2800" spc="-10" dirty="0">
                <a:latin typeface="Carlito"/>
                <a:cs typeface="Carlito"/>
              </a:rPr>
              <a:t>denumim şi  </a:t>
            </a:r>
            <a:r>
              <a:rPr sz="2800" spc="-5" dirty="0">
                <a:latin typeface="Carlito"/>
                <a:cs typeface="Carlito"/>
              </a:rPr>
              <a:t>le </a:t>
            </a:r>
            <a:r>
              <a:rPr sz="2800" spc="-15" dirty="0">
                <a:latin typeface="Carlito"/>
                <a:cs typeface="Carlito"/>
              </a:rPr>
              <a:t>introducem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5" dirty="0">
                <a:latin typeface="Carlito"/>
                <a:cs typeface="Carlito"/>
              </a:rPr>
              <a:t>dicţionarul de </a:t>
            </a:r>
            <a:r>
              <a:rPr sz="2800" spc="-15" dirty="0">
                <a:latin typeface="Carlito"/>
                <a:cs typeface="Carlito"/>
              </a:rPr>
              <a:t>date, </a:t>
            </a:r>
            <a:r>
              <a:rPr sz="2800" spc="-10" dirty="0">
                <a:latin typeface="Carlito"/>
                <a:cs typeface="Carlito"/>
              </a:rPr>
              <a:t>împreună </a:t>
            </a:r>
            <a:r>
              <a:rPr sz="2800" spc="-5" dirty="0">
                <a:latin typeface="Carlito"/>
                <a:cs typeface="Carlito"/>
              </a:rPr>
              <a:t>cu  </a:t>
            </a:r>
            <a:r>
              <a:rPr sz="2800" spc="-20" dirty="0">
                <a:latin typeface="Carlito"/>
                <a:cs typeface="Carlito"/>
              </a:rPr>
              <a:t>cardinalitatea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participarea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75" dirty="0">
                <a:latin typeface="Carlito"/>
                <a:cs typeface="Carlito"/>
              </a:rPr>
              <a:t>lor.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27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Utilizarea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modelării</a:t>
            </a:r>
            <a:r>
              <a:rPr sz="2800" i="1" spc="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ER</a:t>
            </a:r>
            <a:endParaRPr sz="2800" dirty="0">
              <a:latin typeface="Carlito"/>
              <a:cs typeface="Carlito"/>
            </a:endParaRPr>
          </a:p>
          <a:p>
            <a:pPr marL="355600" marR="194945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Pentru </a:t>
            </a:r>
            <a:r>
              <a:rPr sz="2800" spc="-15" dirty="0">
                <a:latin typeface="Carlito"/>
                <a:cs typeface="Carlito"/>
              </a:rPr>
              <a:t>vizualizarea sistemelor complicate, utilizăm  diagrama </a:t>
            </a:r>
            <a:r>
              <a:rPr sz="2800" spc="-5" dirty="0">
                <a:latin typeface="Carlito"/>
                <a:cs typeface="Carlito"/>
              </a:rPr>
              <a:t>ER,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15" dirty="0">
                <a:latin typeface="Carlito"/>
                <a:cs typeface="Carlito"/>
              </a:rPr>
              <a:t>că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0" dirty="0">
                <a:latin typeface="Carlito"/>
                <a:cs typeface="Carlito"/>
              </a:rPr>
              <a:t>mult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0" dirty="0">
                <a:latin typeface="Carlito"/>
                <a:cs typeface="Carlito"/>
              </a:rPr>
              <a:t>uşor </a:t>
            </a:r>
            <a:r>
              <a:rPr sz="2800" spc="-5" dirty="0">
                <a:latin typeface="Carlito"/>
                <a:cs typeface="Carlito"/>
              </a:rPr>
              <a:t>de a  </a:t>
            </a:r>
            <a:r>
              <a:rPr sz="2800" spc="-10" dirty="0">
                <a:latin typeface="Carlito"/>
                <a:cs typeface="Carlito"/>
              </a:rPr>
              <a:t>cuprinde </a:t>
            </a:r>
            <a:r>
              <a:rPr sz="2800" spc="-20" dirty="0">
                <a:latin typeface="Carlito"/>
                <a:cs typeface="Carlito"/>
              </a:rPr>
              <a:t>toate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informaţiile.</a:t>
            </a:r>
            <a:endParaRPr sz="2800" dirty="0">
              <a:latin typeface="Carlito"/>
              <a:cs typeface="Carlito"/>
            </a:endParaRPr>
          </a:p>
          <a:p>
            <a:pPr marL="355600" marR="9525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recomanda utilizarea diagramei </a:t>
            </a:r>
            <a:r>
              <a:rPr sz="2800" spc="-5" dirty="0">
                <a:latin typeface="Carlito"/>
                <a:cs typeface="Carlito"/>
              </a:rPr>
              <a:t>ER,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o mai  </a:t>
            </a:r>
            <a:r>
              <a:rPr sz="2800" spc="-10" dirty="0">
                <a:latin typeface="Carlito"/>
                <a:cs typeface="Carlito"/>
              </a:rPr>
              <a:t>bună </a:t>
            </a:r>
            <a:r>
              <a:rPr sz="2800" spc="-20" dirty="0">
                <a:latin typeface="Carlito"/>
                <a:cs typeface="Carlito"/>
              </a:rPr>
              <a:t>vizualizare 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datelor.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F8AA70F2-BADC-4942-9ECA-0E22CF0F336E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1534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50" dirty="0"/>
              <a:t> </a:t>
            </a:r>
            <a:r>
              <a:rPr i="1" spc="-5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855088"/>
            <a:ext cx="776922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Obiectivul</a:t>
            </a:r>
            <a:r>
              <a:rPr sz="2800" spc="-10" dirty="0">
                <a:latin typeface="Carlito"/>
                <a:cs typeface="Carlito"/>
              </a:rPr>
              <a:t>: Asocierea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atribute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0" dirty="0">
                <a:latin typeface="Carlito"/>
                <a:cs typeface="Carlito"/>
              </a:rPr>
              <a:t>tipurile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entităţi  </a:t>
            </a:r>
            <a:r>
              <a:rPr sz="2800" spc="-5" dirty="0">
                <a:latin typeface="Carlito"/>
                <a:cs typeface="Carlito"/>
              </a:rPr>
              <a:t>şi la </a:t>
            </a:r>
            <a:r>
              <a:rPr sz="2800" spc="-10" dirty="0">
                <a:latin typeface="Carlito"/>
                <a:cs typeface="Carlito"/>
              </a:rPr>
              <a:t>tipurile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relaţii.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354965" marR="505459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Următorul pas în metodologie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identificarea  </a:t>
            </a:r>
            <a:r>
              <a:rPr sz="2800" spc="-35" dirty="0">
                <a:latin typeface="Carlito"/>
                <a:cs typeface="Carlito"/>
              </a:rPr>
              <a:t>atributelor.</a:t>
            </a:r>
            <a:endParaRPr sz="2800">
              <a:latin typeface="Carlito"/>
              <a:cs typeface="Carlito"/>
            </a:endParaRPr>
          </a:p>
          <a:p>
            <a:pPr marL="354965" marR="460375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Aceste atribute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0" dirty="0">
                <a:latin typeface="Carlito"/>
                <a:cs typeface="Carlito"/>
              </a:rPr>
              <a:t>identifică în </a:t>
            </a:r>
            <a:r>
              <a:rPr sz="2800" spc="-5" dirty="0">
                <a:latin typeface="Carlito"/>
                <a:cs typeface="Carlito"/>
              </a:rPr>
              <a:t>aceeaşi mod </a:t>
            </a:r>
            <a:r>
              <a:rPr sz="2800" spc="-15" dirty="0">
                <a:latin typeface="Carlito"/>
                <a:cs typeface="Carlito"/>
              </a:rPr>
              <a:t>ca </a:t>
            </a:r>
            <a:r>
              <a:rPr sz="2800" spc="-10" dirty="0">
                <a:latin typeface="Carlito"/>
                <a:cs typeface="Carlito"/>
              </a:rPr>
              <a:t>şi  entităţiile.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EBFDA3FB-C8FD-449F-B374-BFC0561A92C9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65" dirty="0"/>
              <a:t> </a:t>
            </a:r>
            <a:r>
              <a:rPr i="1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2066289"/>
            <a:ext cx="7195820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5113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o mai </a:t>
            </a:r>
            <a:r>
              <a:rPr sz="2800" spc="-15" dirty="0">
                <a:latin typeface="Carlito"/>
                <a:cs typeface="Carlito"/>
              </a:rPr>
              <a:t>uşoară identificare, </a:t>
            </a:r>
            <a:r>
              <a:rPr sz="2800" spc="-10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luăm  </a:t>
            </a:r>
            <a:r>
              <a:rPr sz="2800" spc="-10" dirty="0">
                <a:latin typeface="Carlito"/>
                <a:cs typeface="Carlito"/>
              </a:rPr>
              <a:t>entităţiile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relaţiile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20" dirty="0">
                <a:latin typeface="Carlito"/>
                <a:cs typeface="Carlito"/>
              </a:rPr>
              <a:t>rând </a:t>
            </a:r>
            <a:r>
              <a:rPr sz="2800" spc="-5" dirty="0">
                <a:latin typeface="Carlito"/>
                <a:cs typeface="Carlito"/>
              </a:rPr>
              <a:t>şi să ne </a:t>
            </a:r>
            <a:r>
              <a:rPr sz="2800" spc="-10" dirty="0">
                <a:latin typeface="Carlito"/>
                <a:cs typeface="Carlito"/>
              </a:rPr>
              <a:t>punem  </a:t>
            </a:r>
            <a:r>
              <a:rPr sz="2800" spc="-15" dirty="0">
                <a:latin typeface="Carlito"/>
                <a:cs typeface="Carlito"/>
              </a:rPr>
              <a:t>următoarea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întrebare: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Ce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informaţii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deţinem despre </a:t>
            </a: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această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…</a:t>
            </a:r>
            <a:r>
              <a:rPr sz="2800" i="1" spc="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?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Răspunsul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0" dirty="0">
                <a:latin typeface="Carlito"/>
                <a:cs typeface="Carlito"/>
              </a:rPr>
              <a:t>această </a:t>
            </a:r>
            <a:r>
              <a:rPr sz="2800" spc="-15" dirty="0">
                <a:latin typeface="Carlito"/>
                <a:cs typeface="Carlito"/>
              </a:rPr>
              <a:t>întrebare </a:t>
            </a:r>
            <a:r>
              <a:rPr sz="2800" spc="-5" dirty="0">
                <a:latin typeface="Carlito"/>
                <a:cs typeface="Carlito"/>
              </a:rPr>
              <a:t>ne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5" dirty="0">
                <a:latin typeface="Carlito"/>
                <a:cs typeface="Carlito"/>
              </a:rPr>
              <a:t>da </a:t>
            </a:r>
            <a:r>
              <a:rPr sz="2800" spc="-10" dirty="0">
                <a:latin typeface="Carlito"/>
                <a:cs typeface="Carlito"/>
              </a:rPr>
              <a:t>atributele  </a:t>
            </a:r>
            <a:r>
              <a:rPr sz="2800" spc="-15" dirty="0">
                <a:latin typeface="Carlito"/>
                <a:cs typeface="Carlito"/>
              </a:rPr>
              <a:t>căutate.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5D55AE7C-B8E9-4554-BB26-08B4DCB6D123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65" dirty="0"/>
              <a:t> </a:t>
            </a:r>
            <a:r>
              <a:rPr i="1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1855088"/>
            <a:ext cx="8148727" cy="4313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Atribute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simple sau</a:t>
            </a:r>
            <a:r>
              <a:rPr sz="2800" i="1" spc="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compuse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354965" marR="45212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important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5" dirty="0">
                <a:latin typeface="Carlito"/>
                <a:cs typeface="Carlito"/>
              </a:rPr>
              <a:t>notăm </a:t>
            </a:r>
            <a:r>
              <a:rPr sz="2800" spc="-10" dirty="0">
                <a:latin typeface="Carlito"/>
                <a:cs typeface="Carlito"/>
              </a:rPr>
              <a:t>dacă un atribut </a:t>
            </a:r>
            <a:r>
              <a:rPr sz="2800" spc="-20" dirty="0">
                <a:latin typeface="Carlito"/>
                <a:cs typeface="Carlito"/>
              </a:rPr>
              <a:t>este  </a:t>
            </a:r>
            <a:r>
              <a:rPr sz="2800" spc="-10" dirty="0">
                <a:latin typeface="Carlito"/>
                <a:cs typeface="Carlito"/>
              </a:rPr>
              <a:t>simplu sau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compus.</a:t>
            </a:r>
            <a:endParaRPr sz="2800" dirty="0">
              <a:latin typeface="Carlito"/>
              <a:cs typeface="Carlito"/>
            </a:endParaRPr>
          </a:p>
          <a:p>
            <a:pPr marL="354965" marR="57531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Conform </a:t>
            </a:r>
            <a:r>
              <a:rPr sz="2800" spc="-10" dirty="0">
                <a:latin typeface="Carlito"/>
                <a:cs typeface="Carlito"/>
              </a:rPr>
              <a:t>acestei </a:t>
            </a:r>
            <a:r>
              <a:rPr sz="2800" spc="-15" dirty="0">
                <a:latin typeface="Carlito"/>
                <a:cs typeface="Carlito"/>
              </a:rPr>
              <a:t>informaţii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0" dirty="0">
                <a:latin typeface="Carlito"/>
                <a:cs typeface="Carlito"/>
              </a:rPr>
              <a:t>trebui </a:t>
            </a:r>
            <a:r>
              <a:rPr sz="2800" spc="-5" dirty="0">
                <a:latin typeface="Carlito"/>
                <a:cs typeface="Carlito"/>
              </a:rPr>
              <a:t>să luăm  </a:t>
            </a:r>
            <a:r>
              <a:rPr sz="2800" spc="-10" dirty="0">
                <a:latin typeface="Carlito"/>
                <a:cs typeface="Carlito"/>
              </a:rPr>
              <a:t>decizii </a:t>
            </a:r>
            <a:r>
              <a:rPr sz="2800" spc="-25" dirty="0">
                <a:latin typeface="Carlito"/>
                <a:cs typeface="Carlito"/>
              </a:rPr>
              <a:t>referitoare </a:t>
            </a:r>
            <a:r>
              <a:rPr sz="2800" spc="-5" dirty="0">
                <a:latin typeface="Carlito"/>
                <a:cs typeface="Carlito"/>
              </a:rPr>
              <a:t>la acel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atribut.</a:t>
            </a:r>
            <a:endParaRPr sz="2800" dirty="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un atribut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0" dirty="0">
                <a:latin typeface="Carlito"/>
                <a:cs typeface="Carlito"/>
              </a:rPr>
              <a:t>compus, atunci </a:t>
            </a:r>
            <a:r>
              <a:rPr sz="2800" spc="-15" dirty="0">
                <a:latin typeface="Carlito"/>
                <a:cs typeface="Carlito"/>
              </a:rPr>
              <a:t>putem </a:t>
            </a:r>
            <a:r>
              <a:rPr sz="2800" spc="-20" dirty="0">
                <a:latin typeface="Carlito"/>
                <a:cs typeface="Carlito"/>
              </a:rPr>
              <a:t>opta  </a:t>
            </a:r>
            <a:r>
              <a:rPr sz="2800" spc="-10" dirty="0">
                <a:latin typeface="Carlito"/>
                <a:cs typeface="Carlito"/>
              </a:rPr>
              <a:t>pentru descompunerea </a:t>
            </a:r>
            <a:r>
              <a:rPr sz="2800" spc="-5" dirty="0">
                <a:latin typeface="Carlito"/>
                <a:cs typeface="Carlito"/>
              </a:rPr>
              <a:t>sa, </a:t>
            </a: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necesară  </a:t>
            </a:r>
            <a:r>
              <a:rPr sz="2800" spc="-20" dirty="0">
                <a:latin typeface="Carlito"/>
                <a:cs typeface="Carlito"/>
              </a:rPr>
              <a:t>prelucrarea separată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detelor compuse, sau  </a:t>
            </a:r>
            <a:r>
              <a:rPr sz="2800" spc="-15" dirty="0">
                <a:latin typeface="Carlito"/>
                <a:cs typeface="Carlito"/>
              </a:rPr>
              <a:t>putem </a:t>
            </a:r>
            <a:r>
              <a:rPr sz="2800" spc="-5" dirty="0">
                <a:latin typeface="Carlito"/>
                <a:cs typeface="Carlito"/>
              </a:rPr>
              <a:t>să-l lăsăm </a:t>
            </a:r>
            <a:r>
              <a:rPr sz="2800" spc="-10" dirty="0">
                <a:latin typeface="Carlito"/>
                <a:cs typeface="Carlito"/>
              </a:rPr>
              <a:t>compus în caz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55" dirty="0">
                <a:latin typeface="Carlito"/>
                <a:cs typeface="Carlito"/>
              </a:rPr>
              <a:t>contrar.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67306720-DA6F-4B85-AA7A-6F6E5862F90E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4582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65" dirty="0"/>
              <a:t> </a:t>
            </a:r>
            <a:r>
              <a:rPr i="1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2" y="1639011"/>
            <a:ext cx="8301127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exemplu, </a:t>
            </a:r>
            <a:r>
              <a:rPr sz="2800" spc="-10" dirty="0">
                <a:latin typeface="Carlito"/>
                <a:cs typeface="Carlito"/>
              </a:rPr>
              <a:t>atributul Adresă conţine </a:t>
            </a:r>
            <a:r>
              <a:rPr sz="2800" spc="-15" dirty="0">
                <a:latin typeface="Carlito"/>
                <a:cs typeface="Carlito"/>
              </a:rPr>
              <a:t>informaţiile  </a:t>
            </a:r>
            <a:r>
              <a:rPr sz="2800" spc="-5" dirty="0">
                <a:latin typeface="Carlito"/>
                <a:cs typeface="Carlito"/>
              </a:rPr>
              <a:t>(Nr_Bloc, </a:t>
            </a:r>
            <a:r>
              <a:rPr sz="2800" spc="-15" dirty="0">
                <a:latin typeface="Carlito"/>
                <a:cs typeface="Carlito"/>
              </a:rPr>
              <a:t>Scara, </a:t>
            </a:r>
            <a:r>
              <a:rPr sz="2800" spc="-20" dirty="0">
                <a:latin typeface="Carlito"/>
                <a:cs typeface="Carlito"/>
              </a:rPr>
              <a:t>Etaj,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Apartament).</a:t>
            </a:r>
            <a:endParaRPr sz="2800" dirty="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Noi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0" dirty="0">
                <a:latin typeface="Carlito"/>
                <a:cs typeface="Carlito"/>
              </a:rPr>
              <a:t>trebui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20" dirty="0">
                <a:latin typeface="Carlito"/>
                <a:cs typeface="Carlito"/>
              </a:rPr>
              <a:t>prelucrăm </a:t>
            </a:r>
            <a:r>
              <a:rPr sz="2800" spc="-15" dirty="0">
                <a:latin typeface="Carlito"/>
                <a:cs typeface="Carlito"/>
              </a:rPr>
              <a:t>aceste informaţii separat,  </a:t>
            </a:r>
            <a:r>
              <a:rPr sz="2800" spc="-10" dirty="0">
                <a:latin typeface="Carlito"/>
                <a:cs typeface="Carlito"/>
              </a:rPr>
              <a:t>deci </a:t>
            </a:r>
            <a:r>
              <a:rPr sz="2800" spc="-15" dirty="0">
                <a:latin typeface="Carlito"/>
                <a:cs typeface="Carlito"/>
              </a:rPr>
              <a:t>vom descompune </a:t>
            </a:r>
            <a:r>
              <a:rPr sz="2800" spc="-10" dirty="0">
                <a:latin typeface="Carlito"/>
                <a:cs typeface="Carlito"/>
              </a:rPr>
              <a:t>acest atribut în </a:t>
            </a:r>
            <a:r>
              <a:rPr sz="2800" spc="-5" dirty="0">
                <a:latin typeface="Carlito"/>
                <a:cs typeface="Carlito"/>
              </a:rPr>
              <a:t>cele </a:t>
            </a:r>
            <a:r>
              <a:rPr sz="2800" spc="-10" dirty="0">
                <a:latin typeface="Carlito"/>
                <a:cs typeface="Carlito"/>
              </a:rPr>
              <a:t>patru  </a:t>
            </a:r>
            <a:r>
              <a:rPr sz="2800" spc="-15" dirty="0">
                <a:latin typeface="Carlito"/>
                <a:cs typeface="Carlito"/>
              </a:rPr>
              <a:t>atribute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simple.</a:t>
            </a:r>
            <a:endParaRPr sz="2800" dirty="0">
              <a:latin typeface="Carlito"/>
              <a:cs typeface="Carlito"/>
            </a:endParaRPr>
          </a:p>
          <a:p>
            <a:pPr marL="354965" marR="62611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Putem </a:t>
            </a:r>
            <a:r>
              <a:rPr sz="2800" spc="-20" dirty="0">
                <a:latin typeface="Carlito"/>
                <a:cs typeface="Carlito"/>
              </a:rPr>
              <a:t>avea </a:t>
            </a:r>
            <a:r>
              <a:rPr sz="2800" spc="-10" dirty="0">
                <a:latin typeface="Carlito"/>
                <a:cs typeface="Carlito"/>
              </a:rPr>
              <a:t>cazuri în </a:t>
            </a:r>
            <a:r>
              <a:rPr sz="2800" spc="-15" dirty="0">
                <a:latin typeface="Carlito"/>
                <a:cs typeface="Carlito"/>
              </a:rPr>
              <a:t>care atributele </a:t>
            </a:r>
            <a:r>
              <a:rPr sz="2800" spc="-10" dirty="0">
                <a:latin typeface="Carlito"/>
                <a:cs typeface="Carlito"/>
              </a:rPr>
              <a:t>simple </a:t>
            </a:r>
            <a:r>
              <a:rPr sz="2800" spc="-5" dirty="0">
                <a:latin typeface="Carlito"/>
                <a:cs typeface="Carlito"/>
              </a:rPr>
              <a:t>să le  </a:t>
            </a:r>
            <a:r>
              <a:rPr sz="2800" spc="-10" dirty="0">
                <a:latin typeface="Carlito"/>
                <a:cs typeface="Carlito"/>
              </a:rPr>
              <a:t>compunem.</a:t>
            </a:r>
            <a:endParaRPr sz="2800" dirty="0">
              <a:latin typeface="Carlito"/>
              <a:cs typeface="Carlito"/>
            </a:endParaRPr>
          </a:p>
          <a:p>
            <a:pPr marL="12700" marR="93408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5" dirty="0">
                <a:latin typeface="Carlito"/>
                <a:cs typeface="Carlito"/>
              </a:rPr>
              <a:t>exemplu </a:t>
            </a:r>
            <a:r>
              <a:rPr sz="2800" spc="-10" dirty="0">
                <a:latin typeface="Carlito"/>
                <a:cs typeface="Carlito"/>
              </a:rPr>
              <a:t>în cazul atributelor </a:t>
            </a:r>
            <a:r>
              <a:rPr sz="2800" spc="-15" dirty="0">
                <a:latin typeface="Carlito"/>
                <a:cs typeface="Carlito"/>
              </a:rPr>
              <a:t>Nume_Familie </a:t>
            </a:r>
            <a:r>
              <a:rPr sz="2800" spc="-10" dirty="0">
                <a:latin typeface="Carlito"/>
                <a:cs typeface="Carlito"/>
              </a:rPr>
              <a:t>şi  Prenume, </a:t>
            </a:r>
            <a:r>
              <a:rPr sz="2800" spc="-20" dirty="0">
                <a:latin typeface="Carlito"/>
                <a:cs typeface="Carlito"/>
              </a:rPr>
              <a:t>neavând </a:t>
            </a:r>
            <a:r>
              <a:rPr sz="2800" spc="-15" dirty="0">
                <a:latin typeface="Carlito"/>
                <a:cs typeface="Carlito"/>
              </a:rPr>
              <a:t>nevoie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aceste informaţii  separat, </a:t>
            </a:r>
            <a:r>
              <a:rPr sz="2800" spc="-5" dirty="0">
                <a:latin typeface="Carlito"/>
                <a:cs typeface="Carlito"/>
              </a:rPr>
              <a:t>le </a:t>
            </a:r>
            <a:r>
              <a:rPr sz="2800" spc="-15" dirty="0">
                <a:latin typeface="Carlito"/>
                <a:cs typeface="Carlito"/>
              </a:rPr>
              <a:t>vom </a:t>
            </a:r>
            <a:r>
              <a:rPr sz="2800" spc="-10" dirty="0">
                <a:latin typeface="Carlito"/>
                <a:cs typeface="Carlito"/>
              </a:rPr>
              <a:t>compune în atributul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Nume.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F4B38A68-1635-4439-9401-3BF61CCD9A85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65" dirty="0"/>
              <a:t> </a:t>
            </a:r>
            <a:r>
              <a:rPr i="1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1921840"/>
            <a:ext cx="695896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20" dirty="0">
                <a:solidFill>
                  <a:srgbClr val="FF0000"/>
                </a:solidFill>
                <a:latin typeface="Carlito"/>
                <a:cs typeface="Carlito"/>
              </a:rPr>
              <a:t>Atribute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derivate</a:t>
            </a:r>
            <a:r>
              <a:rPr sz="2800" i="1" spc="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(calculate)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 marR="22606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5" dirty="0">
                <a:latin typeface="Carlito"/>
                <a:cs typeface="Carlito"/>
              </a:rPr>
              <a:t>acele </a:t>
            </a:r>
            <a:r>
              <a:rPr sz="2800" spc="-10" dirty="0">
                <a:latin typeface="Carlito"/>
                <a:cs typeface="Carlito"/>
              </a:rPr>
              <a:t>atribute,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0" dirty="0">
                <a:latin typeface="Carlito"/>
                <a:cs typeface="Carlito"/>
              </a:rPr>
              <a:t>pot </a:t>
            </a:r>
            <a:r>
              <a:rPr sz="2800" spc="-5" dirty="0">
                <a:latin typeface="Carlito"/>
                <a:cs typeface="Carlito"/>
              </a:rPr>
              <a:t>calcula </a:t>
            </a:r>
            <a:r>
              <a:rPr sz="2800" spc="-10" dirty="0">
                <a:latin typeface="Carlito"/>
                <a:cs typeface="Carlito"/>
              </a:rPr>
              <a:t>din alte  </a:t>
            </a:r>
            <a:r>
              <a:rPr sz="2800" spc="-15" dirty="0">
                <a:latin typeface="Carlito"/>
                <a:cs typeface="Carlito"/>
              </a:rPr>
              <a:t>atribute </a:t>
            </a:r>
            <a:r>
              <a:rPr sz="2800" spc="-25" dirty="0">
                <a:latin typeface="Carlito"/>
                <a:cs typeface="Carlito"/>
              </a:rPr>
              <a:t>existente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20" dirty="0">
                <a:latin typeface="Carlito"/>
                <a:cs typeface="Carlito"/>
              </a:rPr>
              <a:t>baza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10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date.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5" dirty="0">
                <a:latin typeface="Carlito"/>
                <a:cs typeface="Carlito"/>
              </a:rPr>
              <a:t>exemplu </a:t>
            </a:r>
            <a:r>
              <a:rPr sz="2800" spc="-10" dirty="0">
                <a:latin typeface="Carlito"/>
                <a:cs typeface="Carlito"/>
              </a:rPr>
              <a:t>numărul </a:t>
            </a:r>
            <a:r>
              <a:rPr sz="2800" spc="-15" dirty="0">
                <a:latin typeface="Carlito"/>
                <a:cs typeface="Carlito"/>
              </a:rPr>
              <a:t>locatarilor </a:t>
            </a:r>
            <a:r>
              <a:rPr sz="2800" spc="-5" dirty="0">
                <a:latin typeface="Carlito"/>
                <a:cs typeface="Carlito"/>
              </a:rPr>
              <a:t>de pe o </a:t>
            </a:r>
            <a:r>
              <a:rPr sz="2800" spc="-20" dirty="0">
                <a:latin typeface="Carlito"/>
                <a:cs typeface="Carlito"/>
              </a:rPr>
              <a:t>scară </a:t>
            </a:r>
            <a:r>
              <a:rPr sz="2800" spc="-10" dirty="0">
                <a:latin typeface="Carlito"/>
                <a:cs typeface="Carlito"/>
              </a:rPr>
              <a:t>se  </a:t>
            </a:r>
            <a:r>
              <a:rPr sz="2800" spc="-15" dirty="0">
                <a:latin typeface="Carlito"/>
                <a:cs typeface="Carlito"/>
              </a:rPr>
              <a:t>poate număra </a:t>
            </a:r>
            <a:r>
              <a:rPr sz="2800" spc="-10" dirty="0">
                <a:latin typeface="Carlito"/>
                <a:cs typeface="Carlito"/>
              </a:rPr>
              <a:t>în tipul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entitate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Locatari.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Deci acest atribut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0" dirty="0">
                <a:latin typeface="Carlito"/>
                <a:cs typeface="Carlito"/>
              </a:rPr>
              <a:t>atribut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derivat.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F61890A8-28D3-4941-9302-EF82D9121AE5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392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65" dirty="0"/>
              <a:t> </a:t>
            </a:r>
            <a:r>
              <a:rPr i="1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752600"/>
            <a:ext cx="8610599" cy="429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404495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5" dirty="0">
                <a:latin typeface="Carlito"/>
                <a:cs typeface="Carlito"/>
              </a:rPr>
              <a:t>general aceste atribute </a:t>
            </a:r>
            <a:r>
              <a:rPr sz="2800" spc="-10" dirty="0">
                <a:latin typeface="Carlito"/>
                <a:cs typeface="Carlito"/>
              </a:rPr>
              <a:t>nu trebuie </a:t>
            </a:r>
            <a:r>
              <a:rPr sz="2800" spc="-5" dirty="0">
                <a:latin typeface="Carlito"/>
                <a:cs typeface="Carlito"/>
              </a:rPr>
              <a:t>incluse </a:t>
            </a:r>
            <a:r>
              <a:rPr sz="2800" spc="-15" dirty="0">
                <a:latin typeface="Carlito"/>
                <a:cs typeface="Carlito"/>
              </a:rPr>
              <a:t>în  </a:t>
            </a:r>
            <a:r>
              <a:rPr sz="2800" spc="-5" dirty="0">
                <a:latin typeface="Carlito"/>
                <a:cs typeface="Carlito"/>
              </a:rPr>
              <a:t>modelul de </a:t>
            </a:r>
            <a:r>
              <a:rPr sz="2800" spc="-15" dirty="0">
                <a:latin typeface="Carlito"/>
                <a:cs typeface="Carlito"/>
              </a:rPr>
              <a:t>date,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15" dirty="0">
                <a:latin typeface="Carlito"/>
                <a:cs typeface="Carlito"/>
              </a:rPr>
              <a:t>că </a:t>
            </a:r>
            <a:r>
              <a:rPr sz="2800" spc="-10" dirty="0">
                <a:latin typeface="Carlito"/>
                <a:cs typeface="Carlito"/>
              </a:rPr>
              <a:t>în cazul </a:t>
            </a: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20" dirty="0">
                <a:latin typeface="Carlito"/>
                <a:cs typeface="Carlito"/>
              </a:rPr>
              <a:t>care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se</a:t>
            </a:r>
            <a:endParaRPr sz="2800" dirty="0">
              <a:latin typeface="Carlito"/>
              <a:cs typeface="Carlito"/>
            </a:endParaRPr>
          </a:p>
          <a:p>
            <a:pPr marL="354965" marR="508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rlito"/>
                <a:cs typeface="Carlito"/>
              </a:rPr>
              <a:t>modifică atributul din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se calculează atributul  </a:t>
            </a:r>
            <a:r>
              <a:rPr sz="2800" spc="-15" dirty="0">
                <a:latin typeface="Carlito"/>
                <a:cs typeface="Carlito"/>
              </a:rPr>
              <a:t>derivat, </a:t>
            </a:r>
            <a:r>
              <a:rPr sz="2800" spc="-10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se modifice şi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acesta.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354965" marR="78486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cazul în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nu se </a:t>
            </a:r>
            <a:r>
              <a:rPr sz="2800" spc="-10" dirty="0">
                <a:latin typeface="Carlito"/>
                <a:cs typeface="Carlito"/>
              </a:rPr>
              <a:t>modifică, </a:t>
            </a:r>
            <a:r>
              <a:rPr sz="2800" spc="-20" dirty="0">
                <a:latin typeface="Carlito"/>
                <a:cs typeface="Carlito"/>
              </a:rPr>
              <a:t>baza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date  </a:t>
            </a:r>
            <a:r>
              <a:rPr sz="2800" spc="-10" dirty="0">
                <a:latin typeface="Carlito"/>
                <a:cs typeface="Carlito"/>
              </a:rPr>
              <a:t>devine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inconsistentă.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2750" dirty="0">
              <a:latin typeface="Carlito"/>
              <a:cs typeface="Carlito"/>
            </a:endParaRPr>
          </a:p>
          <a:p>
            <a:pPr marL="354965" marR="1778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De aceea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important </a:t>
            </a:r>
            <a:r>
              <a:rPr sz="2800" spc="-5" dirty="0">
                <a:latin typeface="Carlito"/>
                <a:cs typeface="Carlito"/>
              </a:rPr>
              <a:t>de a </a:t>
            </a:r>
            <a:r>
              <a:rPr sz="2800" spc="-10" dirty="0">
                <a:latin typeface="Carlito"/>
                <a:cs typeface="Carlito"/>
              </a:rPr>
              <a:t>menţiona dacă </a:t>
            </a:r>
            <a:r>
              <a:rPr sz="2800" spc="-15" dirty="0">
                <a:latin typeface="Carlito"/>
                <a:cs typeface="Carlito"/>
              </a:rPr>
              <a:t>un  </a:t>
            </a:r>
            <a:r>
              <a:rPr sz="2800" spc="-10" dirty="0">
                <a:latin typeface="Carlito"/>
                <a:cs typeface="Carlito"/>
              </a:rPr>
              <a:t>atribut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0" dirty="0">
                <a:latin typeface="Carlito"/>
                <a:cs typeface="Carlito"/>
              </a:rPr>
              <a:t>sau nu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derivat.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212F4883-9E50-4EF2-ACCE-399E441AD110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0"/>
            <a:ext cx="67818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Metodologie </a:t>
            </a:r>
            <a:r>
              <a:rPr dirty="0"/>
              <a:t>de</a:t>
            </a:r>
            <a:r>
              <a:rPr spc="-30" dirty="0"/>
              <a:t> </a:t>
            </a:r>
            <a:r>
              <a:rPr spc="-5" dirty="0"/>
              <a:t>proiectare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3327" y="1279398"/>
            <a:ext cx="6906259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Definiţie: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Metodologie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2800" spc="-20" dirty="0">
                <a:solidFill>
                  <a:srgbClr val="FF0000"/>
                </a:solidFill>
                <a:latin typeface="Carlito"/>
                <a:cs typeface="Carlito"/>
              </a:rPr>
              <a:t>proiectare</a:t>
            </a:r>
            <a:r>
              <a:rPr sz="2800" spc="-20" dirty="0">
                <a:latin typeface="Carlito"/>
                <a:cs typeface="Carlito"/>
              </a:rPr>
              <a:t>: </a:t>
            </a:r>
            <a:r>
              <a:rPr sz="2800" spc="-5" dirty="0">
                <a:latin typeface="Carlito"/>
                <a:cs typeface="Carlito"/>
              </a:rPr>
              <a:t>O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aproximare</a:t>
            </a:r>
            <a:endParaRPr sz="2800">
              <a:latin typeface="Carlito"/>
              <a:cs typeface="Carlito"/>
            </a:endParaRPr>
          </a:p>
          <a:p>
            <a:pPr marL="12700" marR="382905" algn="just">
              <a:lnSpc>
                <a:spcPct val="100000"/>
              </a:lnSpc>
            </a:pPr>
            <a:r>
              <a:rPr sz="2800" spc="-20" dirty="0">
                <a:latin typeface="Carlito"/>
                <a:cs typeface="Carlito"/>
              </a:rPr>
              <a:t>structurată, care utilizează </a:t>
            </a:r>
            <a:r>
              <a:rPr sz="2800" spc="-15" dirty="0">
                <a:latin typeface="Carlito"/>
                <a:cs typeface="Carlito"/>
              </a:rPr>
              <a:t>proceduri, </a:t>
            </a:r>
            <a:r>
              <a:rPr sz="2800" spc="-10" dirty="0">
                <a:latin typeface="Carlito"/>
                <a:cs typeface="Carlito"/>
              </a:rPr>
              <a:t>tehnici,  </a:t>
            </a:r>
            <a:r>
              <a:rPr sz="2800" spc="-15" dirty="0">
                <a:latin typeface="Carlito"/>
                <a:cs typeface="Carlito"/>
              </a:rPr>
              <a:t>instrumente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5" dirty="0">
                <a:latin typeface="Carlito"/>
                <a:cs typeface="Carlito"/>
              </a:rPr>
              <a:t>documentaţii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facilita  </a:t>
            </a:r>
            <a:r>
              <a:rPr sz="2800" spc="-15" dirty="0">
                <a:latin typeface="Carlito"/>
                <a:cs typeface="Carlito"/>
              </a:rPr>
              <a:t>procesul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proiectare.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Metodologia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proiectare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0" dirty="0">
                <a:latin typeface="Carlito"/>
                <a:cs typeface="Carlito"/>
              </a:rPr>
              <a:t>compune din  </a:t>
            </a:r>
            <a:r>
              <a:rPr sz="2800" spc="-15" dirty="0">
                <a:latin typeface="Carlito"/>
                <a:cs typeface="Carlito"/>
              </a:rPr>
              <a:t>etape,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rândul </a:t>
            </a:r>
            <a:r>
              <a:rPr sz="2800" spc="-5" dirty="0">
                <a:latin typeface="Carlito"/>
                <a:cs typeface="Carlito"/>
              </a:rPr>
              <a:t>lor se </a:t>
            </a:r>
            <a:r>
              <a:rPr sz="2800" spc="-10" dirty="0">
                <a:latin typeface="Carlito"/>
                <a:cs typeface="Carlito"/>
              </a:rPr>
              <a:t>compun din paşi, 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5" dirty="0">
                <a:latin typeface="Carlito"/>
                <a:cs typeface="Carlito"/>
              </a:rPr>
              <a:t>orientează proiectantul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fiecare nivel </a:t>
            </a:r>
            <a:r>
              <a:rPr sz="2800" spc="-5" dirty="0">
                <a:latin typeface="Carlito"/>
                <a:cs typeface="Carlito"/>
              </a:rPr>
              <a:t>al  </a:t>
            </a:r>
            <a:r>
              <a:rPr sz="2800" spc="-10" dirty="0">
                <a:latin typeface="Carlito"/>
                <a:cs typeface="Carlito"/>
              </a:rPr>
              <a:t>creării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date.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BF46BEBB-61E9-4955-8DE6-9FB5CF2E2EC8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344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65" dirty="0"/>
              <a:t> </a:t>
            </a:r>
            <a:r>
              <a:rPr i="1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828800"/>
            <a:ext cx="7920127" cy="3867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identificăm un atribut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nu-l </a:t>
            </a:r>
            <a:r>
              <a:rPr sz="2800" spc="-15" dirty="0">
                <a:latin typeface="Carlito"/>
                <a:cs typeface="Carlito"/>
              </a:rPr>
              <a:t>putem  </a:t>
            </a:r>
            <a:r>
              <a:rPr sz="2800" spc="-5" dirty="0">
                <a:latin typeface="Carlito"/>
                <a:cs typeface="Carlito"/>
              </a:rPr>
              <a:t>asocia </a:t>
            </a:r>
            <a:r>
              <a:rPr sz="2800" spc="-10" dirty="0">
                <a:latin typeface="Carlito"/>
                <a:cs typeface="Carlito"/>
              </a:rPr>
              <a:t>nici unei </a:t>
            </a:r>
            <a:r>
              <a:rPr sz="2800" spc="-15" dirty="0">
                <a:latin typeface="Carlito"/>
                <a:cs typeface="Carlito"/>
              </a:rPr>
              <a:t>entităţi </a:t>
            </a:r>
            <a:r>
              <a:rPr sz="2800" spc="-10" dirty="0">
                <a:latin typeface="Carlito"/>
                <a:cs typeface="Carlito"/>
              </a:rPr>
              <a:t>sau relaţii, </a:t>
            </a:r>
            <a:r>
              <a:rPr sz="2800" spc="-5" dirty="0">
                <a:latin typeface="Carlito"/>
                <a:cs typeface="Carlito"/>
              </a:rPr>
              <a:t>ne </a:t>
            </a:r>
            <a:r>
              <a:rPr sz="2800" spc="-15" dirty="0">
                <a:latin typeface="Carlito"/>
                <a:cs typeface="Carlito"/>
              </a:rPr>
              <a:t>întoarcem </a:t>
            </a:r>
            <a:r>
              <a:rPr sz="2800" spc="-5" dirty="0">
                <a:latin typeface="Carlito"/>
                <a:cs typeface="Carlito"/>
              </a:rPr>
              <a:t>la  </a:t>
            </a:r>
            <a:r>
              <a:rPr sz="2800" spc="-10" dirty="0">
                <a:latin typeface="Carlito"/>
                <a:cs typeface="Carlito"/>
              </a:rPr>
              <a:t>paşii anteriori, identificând noua relaţie sau  </a:t>
            </a:r>
            <a:r>
              <a:rPr sz="2800" spc="-20" dirty="0">
                <a:latin typeface="Carlito"/>
                <a:cs typeface="Carlito"/>
              </a:rPr>
              <a:t>entitate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să asociem </a:t>
            </a:r>
            <a:r>
              <a:rPr sz="2800" spc="-10" dirty="0">
                <a:latin typeface="Carlito"/>
                <a:cs typeface="Carlito"/>
              </a:rPr>
              <a:t>atributul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respectiv.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750" dirty="0">
              <a:latin typeface="Carlito"/>
              <a:cs typeface="Carlito"/>
            </a:endParaRPr>
          </a:p>
          <a:p>
            <a:pPr marL="354965" marR="26034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cazul în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5" dirty="0">
                <a:latin typeface="Carlito"/>
                <a:cs typeface="Carlito"/>
              </a:rPr>
              <a:t>putem </a:t>
            </a:r>
            <a:r>
              <a:rPr sz="2800" spc="-5" dirty="0">
                <a:latin typeface="Carlito"/>
                <a:cs typeface="Carlito"/>
              </a:rPr>
              <a:t>asocia acelaşi </a:t>
            </a:r>
            <a:r>
              <a:rPr sz="2800" spc="-10" dirty="0">
                <a:latin typeface="Carlito"/>
                <a:cs typeface="Carlito"/>
              </a:rPr>
              <a:t>atribut </a:t>
            </a:r>
            <a:r>
              <a:rPr sz="2800" spc="-5" dirty="0">
                <a:latin typeface="Carlito"/>
                <a:cs typeface="Carlito"/>
              </a:rPr>
              <a:t>la mai  </a:t>
            </a:r>
            <a:r>
              <a:rPr sz="2800" spc="-15" dirty="0">
                <a:latin typeface="Carlito"/>
                <a:cs typeface="Carlito"/>
              </a:rPr>
              <a:t>multe entităţi, </a:t>
            </a:r>
            <a:r>
              <a:rPr sz="2800" spc="-10" dirty="0">
                <a:latin typeface="Carlito"/>
                <a:cs typeface="Carlito"/>
              </a:rPr>
              <a:t>atunci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0" dirty="0">
                <a:latin typeface="Carlito"/>
                <a:cs typeface="Carlito"/>
              </a:rPr>
              <a:t>trebui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decidem dacă  </a:t>
            </a:r>
            <a:r>
              <a:rPr sz="2800" spc="-20" dirty="0">
                <a:latin typeface="Carlito"/>
                <a:cs typeface="Carlito"/>
              </a:rPr>
              <a:t>generalizăm </a:t>
            </a:r>
            <a:r>
              <a:rPr sz="2800" spc="-10" dirty="0">
                <a:latin typeface="Carlito"/>
                <a:cs typeface="Carlito"/>
              </a:rPr>
              <a:t>sau nu </a:t>
            </a:r>
            <a:r>
              <a:rPr sz="2800" spc="-15" dirty="0">
                <a:latin typeface="Carlito"/>
                <a:cs typeface="Carlito"/>
              </a:rPr>
              <a:t>aceste entităţi, proces </a:t>
            </a:r>
            <a:r>
              <a:rPr sz="2800" spc="-20" dirty="0">
                <a:latin typeface="Carlito"/>
                <a:cs typeface="Carlito"/>
              </a:rPr>
              <a:t>care  este </a:t>
            </a:r>
            <a:r>
              <a:rPr sz="2800" spc="-5" dirty="0">
                <a:latin typeface="Carlito"/>
                <a:cs typeface="Carlito"/>
              </a:rPr>
              <a:t>descris la </a:t>
            </a:r>
            <a:r>
              <a:rPr sz="2800" spc="-10" dirty="0">
                <a:latin typeface="Carlito"/>
                <a:cs typeface="Carlito"/>
              </a:rPr>
              <a:t>pasul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1.6.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BAC29053-7228-494D-A67F-5C179CBCD8B0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8392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65" dirty="0"/>
              <a:t> </a:t>
            </a:r>
            <a:r>
              <a:rPr i="1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828800"/>
            <a:ext cx="8305800" cy="38824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Documentarea</a:t>
            </a:r>
            <a:r>
              <a:rPr sz="2800" i="1" spc="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atributelor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După </a:t>
            </a:r>
            <a:r>
              <a:rPr sz="2800" spc="-15" dirty="0">
                <a:latin typeface="Carlito"/>
                <a:cs typeface="Carlito"/>
              </a:rPr>
              <a:t>identificarea </a:t>
            </a:r>
            <a:r>
              <a:rPr sz="2800" spc="-30" dirty="0">
                <a:latin typeface="Carlito"/>
                <a:cs typeface="Carlito"/>
              </a:rPr>
              <a:t>atributelor, </a:t>
            </a:r>
            <a:r>
              <a:rPr sz="2800" spc="-5" dirty="0">
                <a:latin typeface="Carlito"/>
                <a:cs typeface="Carlito"/>
              </a:rPr>
              <a:t>le asociem </a:t>
            </a:r>
            <a:r>
              <a:rPr sz="2800" spc="-10" dirty="0">
                <a:latin typeface="Carlito"/>
                <a:cs typeface="Carlito"/>
              </a:rPr>
              <a:t>un nume,  </a:t>
            </a:r>
            <a:r>
              <a:rPr sz="2800" spc="-5" dirty="0">
                <a:latin typeface="Carlito"/>
                <a:cs typeface="Carlito"/>
              </a:rPr>
              <a:t>şi le </a:t>
            </a:r>
            <a:r>
              <a:rPr sz="2800" spc="-20" dirty="0">
                <a:latin typeface="Carlito"/>
                <a:cs typeface="Carlito"/>
              </a:rPr>
              <a:t>înregistrăm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5" dirty="0">
                <a:latin typeface="Carlito"/>
                <a:cs typeface="Carlito"/>
              </a:rPr>
              <a:t>dicţionarul de </a:t>
            </a:r>
            <a:r>
              <a:rPr sz="2800" spc="-15" dirty="0">
                <a:latin typeface="Carlito"/>
                <a:cs typeface="Carlito"/>
              </a:rPr>
              <a:t>date, împreună </a:t>
            </a:r>
            <a:r>
              <a:rPr sz="2800" spc="-5" dirty="0">
                <a:latin typeface="Carlito"/>
                <a:cs typeface="Carlito"/>
              </a:rPr>
              <a:t>cu  </a:t>
            </a:r>
            <a:r>
              <a:rPr sz="2800" spc="-15" dirty="0">
                <a:latin typeface="Carlito"/>
                <a:cs typeface="Carlito"/>
              </a:rPr>
              <a:t>următoarele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informaţii:</a:t>
            </a:r>
            <a:endParaRPr sz="28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numele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descrierea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atributului</a:t>
            </a:r>
            <a:endParaRPr sz="2800" dirty="0">
              <a:latin typeface="Carlito"/>
              <a:cs typeface="Carlito"/>
            </a:endParaRPr>
          </a:p>
          <a:p>
            <a:pPr marL="354965" marR="939165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20" dirty="0" err="1" smtClean="0">
                <a:latin typeface="Carlito"/>
                <a:cs typeface="Carlito"/>
              </a:rPr>
              <a:t>toate</a:t>
            </a:r>
            <a:r>
              <a:rPr sz="2800" spc="-20" dirty="0" smtClean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aliasurile şi </a:t>
            </a:r>
            <a:r>
              <a:rPr sz="2800" spc="-10" dirty="0">
                <a:latin typeface="Carlito"/>
                <a:cs typeface="Carlito"/>
              </a:rPr>
              <a:t>sinonimele prin </a:t>
            </a:r>
            <a:r>
              <a:rPr sz="2800" spc="-20" dirty="0">
                <a:latin typeface="Carlito"/>
                <a:cs typeface="Carlito"/>
              </a:rPr>
              <a:t>care este  </a:t>
            </a:r>
            <a:r>
              <a:rPr sz="2800" spc="-5" dirty="0">
                <a:latin typeface="Carlito"/>
                <a:cs typeface="Carlito"/>
              </a:rPr>
              <a:t>cunoscut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atributul</a:t>
            </a:r>
            <a:endParaRPr sz="28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10" dirty="0" err="1" smtClean="0">
                <a:latin typeface="Carlito"/>
                <a:cs typeface="Carlito"/>
              </a:rPr>
              <a:t>tipul</a:t>
            </a:r>
            <a:r>
              <a:rPr sz="2800" spc="-10" dirty="0" smtClean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date </a:t>
            </a:r>
            <a:r>
              <a:rPr sz="2800" spc="-5" dirty="0">
                <a:latin typeface="Carlito"/>
                <a:cs typeface="Carlito"/>
              </a:rPr>
              <a:t>şi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lungimea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886A8B59-E445-4740-AE5B-B6325EE9DC33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3820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8805" marR="5080" indent="-5778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1.3. Identificarea şi </a:t>
            </a:r>
            <a:r>
              <a:rPr dirty="0"/>
              <a:t>asocierea de </a:t>
            </a:r>
            <a:r>
              <a:rPr spc="-5" dirty="0"/>
              <a:t>atribute  </a:t>
            </a:r>
            <a:r>
              <a:rPr i="1" dirty="0"/>
              <a:t>la tipurile de </a:t>
            </a:r>
            <a:r>
              <a:rPr i="1" spc="-10" dirty="0"/>
              <a:t>entităţi </a:t>
            </a:r>
            <a:r>
              <a:rPr i="1" spc="-5" dirty="0"/>
              <a:t>şi </a:t>
            </a:r>
            <a:r>
              <a:rPr i="1" dirty="0"/>
              <a:t>tipurile de</a:t>
            </a:r>
            <a:r>
              <a:rPr i="1" spc="-65" dirty="0"/>
              <a:t> </a:t>
            </a:r>
            <a:r>
              <a:rPr i="1" dirty="0"/>
              <a:t>relaţii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905000"/>
            <a:ext cx="7996327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Documentarea</a:t>
            </a:r>
            <a:r>
              <a:rPr sz="2800" i="1" spc="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atributelor(continuare)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valorile </a:t>
            </a:r>
            <a:r>
              <a:rPr sz="2800" spc="-5" dirty="0">
                <a:latin typeface="Carlito"/>
                <a:cs typeface="Carlito"/>
              </a:rPr>
              <a:t>iniţiale ale </a:t>
            </a:r>
            <a:r>
              <a:rPr sz="2800" spc="-10" dirty="0">
                <a:latin typeface="Carlito"/>
                <a:cs typeface="Carlito"/>
              </a:rPr>
              <a:t>atributelor (dacă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există)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atributul acceptă </a:t>
            </a:r>
            <a:r>
              <a:rPr sz="2800" spc="-5" dirty="0">
                <a:latin typeface="Carlito"/>
                <a:cs typeface="Carlito"/>
              </a:rPr>
              <a:t>sau </a:t>
            </a:r>
            <a:r>
              <a:rPr sz="2800" spc="-10" dirty="0">
                <a:latin typeface="Carlito"/>
                <a:cs typeface="Carlito"/>
              </a:rPr>
              <a:t>nu </a:t>
            </a:r>
            <a:r>
              <a:rPr sz="2800" spc="-15" dirty="0">
                <a:latin typeface="Carlito"/>
                <a:cs typeface="Carlito"/>
              </a:rPr>
              <a:t>valoarea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nulă</a:t>
            </a:r>
            <a:endParaRPr sz="2800" dirty="0">
              <a:latin typeface="Carlito"/>
              <a:cs typeface="Carlito"/>
            </a:endParaRPr>
          </a:p>
          <a:p>
            <a:pPr marL="354965" marR="21844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atributul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0" dirty="0">
                <a:latin typeface="Carlito"/>
                <a:cs typeface="Carlito"/>
              </a:rPr>
              <a:t>sau nu compus,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20" dirty="0">
                <a:latin typeface="Carlito"/>
                <a:cs typeface="Carlito"/>
              </a:rPr>
              <a:t>este  </a:t>
            </a:r>
            <a:r>
              <a:rPr sz="2800" spc="-10" dirty="0">
                <a:latin typeface="Carlito"/>
                <a:cs typeface="Carlito"/>
              </a:rPr>
              <a:t>atunci atributele simple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le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compun</a:t>
            </a:r>
            <a:endParaRPr sz="2800" dirty="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atributul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sau </a:t>
            </a:r>
            <a:r>
              <a:rPr sz="2800" spc="-10" dirty="0">
                <a:latin typeface="Carlito"/>
                <a:cs typeface="Carlito"/>
              </a:rPr>
              <a:t>nu </a:t>
            </a:r>
            <a:r>
              <a:rPr sz="2800" spc="-15" dirty="0">
                <a:latin typeface="Carlito"/>
                <a:cs typeface="Carlito"/>
              </a:rPr>
              <a:t>derivat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atributul din 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se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derivă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atributul acceptă sau nu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5" dirty="0">
                <a:latin typeface="Carlito"/>
                <a:cs typeface="Carlito"/>
              </a:rPr>
              <a:t>multe</a:t>
            </a:r>
            <a:r>
              <a:rPr sz="2800" spc="1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valori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B3548ADA-795A-4D8E-8B55-74F2EAE930C4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649" y="564007"/>
            <a:ext cx="79959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dirty="0"/>
              <a:t>1.4. </a:t>
            </a:r>
            <a:r>
              <a:rPr spc="-5" dirty="0"/>
              <a:t>Determinarea </a:t>
            </a:r>
            <a:r>
              <a:rPr dirty="0"/>
              <a:t>domeniului</a:t>
            </a:r>
            <a:r>
              <a:rPr spc="-55" dirty="0"/>
              <a:t> </a:t>
            </a:r>
            <a:r>
              <a:rPr spc="-5" dirty="0"/>
              <a:t>atributelor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705813"/>
            <a:ext cx="774065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Obiectivul</a:t>
            </a:r>
            <a:r>
              <a:rPr sz="2800" spc="-10" dirty="0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marL="12700" marR="75946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Carlito"/>
                <a:cs typeface="Carlito"/>
              </a:rPr>
              <a:t>Determinarea </a:t>
            </a:r>
            <a:r>
              <a:rPr sz="2800" spc="-10" dirty="0">
                <a:latin typeface="Carlito"/>
                <a:cs typeface="Carlito"/>
              </a:rPr>
              <a:t>domeniului atributelor în modelul  conceptual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local.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Domeniul atributului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mulţime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valori </a:t>
            </a:r>
            <a:r>
              <a:rPr sz="2800" spc="-5" dirty="0">
                <a:latin typeface="Carlito"/>
                <a:cs typeface="Carlito"/>
              </a:rPr>
              <a:t>pe </a:t>
            </a:r>
            <a:r>
              <a:rPr sz="2800" spc="-20" dirty="0">
                <a:latin typeface="Carlito"/>
                <a:cs typeface="Carlito"/>
              </a:rPr>
              <a:t>care 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5" dirty="0">
                <a:latin typeface="Carlito"/>
                <a:cs typeface="Carlito"/>
              </a:rPr>
              <a:t>poate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lua.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0637BE22-B3AB-4E18-B29C-3EE6EF352C82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dirty="0"/>
              <a:t>1.4. </a:t>
            </a:r>
            <a:r>
              <a:rPr spc="-5" dirty="0"/>
              <a:t>Determinarea </a:t>
            </a:r>
            <a:r>
              <a:rPr dirty="0"/>
              <a:t>domeniului</a:t>
            </a:r>
            <a:r>
              <a:rPr spc="-40" dirty="0"/>
              <a:t> </a:t>
            </a:r>
            <a:r>
              <a:rPr spc="-5" dirty="0"/>
              <a:t>atributelor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1279398"/>
            <a:ext cx="7412355" cy="4415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controla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20" dirty="0">
                <a:latin typeface="Carlito"/>
                <a:cs typeface="Carlito"/>
              </a:rPr>
              <a:t>totalitate </a:t>
            </a:r>
            <a:r>
              <a:rPr sz="2800" spc="-10" dirty="0">
                <a:latin typeface="Carlito"/>
                <a:cs typeface="Carlito"/>
              </a:rPr>
              <a:t>domeniul </a:t>
            </a:r>
            <a:r>
              <a:rPr sz="2800" spc="-30" dirty="0">
                <a:latin typeface="Carlito"/>
                <a:cs typeface="Carlito"/>
              </a:rPr>
              <a:t>atributelor, 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poate </a:t>
            </a:r>
            <a:r>
              <a:rPr sz="2800" spc="-5" dirty="0">
                <a:latin typeface="Carlito"/>
                <a:cs typeface="Carlito"/>
              </a:rPr>
              <a:t>evidenţia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următoarele:</a:t>
            </a:r>
            <a:endParaRPr sz="2800">
              <a:latin typeface="Carlito"/>
              <a:cs typeface="Carlito"/>
            </a:endParaRPr>
          </a:p>
          <a:p>
            <a:pPr marL="756285" indent="-287655">
              <a:lnSpc>
                <a:spcPct val="100000"/>
              </a:lnSpc>
              <a:spcBef>
                <a:spcPts val="3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setul de </a:t>
            </a:r>
            <a:r>
              <a:rPr sz="2400" spc="-10" dirty="0">
                <a:latin typeface="Carlito"/>
                <a:cs typeface="Carlito"/>
              </a:rPr>
              <a:t>valori </a:t>
            </a:r>
            <a:r>
              <a:rPr sz="2400" dirty="0">
                <a:latin typeface="Carlito"/>
                <a:cs typeface="Carlito"/>
              </a:rPr>
              <a:t>admisibile </a:t>
            </a:r>
            <a:r>
              <a:rPr sz="2400" spc="-10" dirty="0">
                <a:latin typeface="Carlito"/>
                <a:cs typeface="Carlito"/>
              </a:rPr>
              <a:t>pentru </a:t>
            </a:r>
            <a:r>
              <a:rPr sz="2400" spc="-5" dirty="0">
                <a:latin typeface="Carlito"/>
                <a:cs typeface="Carlito"/>
              </a:rPr>
              <a:t>un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atribut</a:t>
            </a:r>
            <a:endParaRPr sz="2400">
              <a:latin typeface="Carlito"/>
              <a:cs typeface="Carlito"/>
            </a:endParaRPr>
          </a:p>
          <a:p>
            <a:pPr marL="756285" indent="-287655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operaţiile </a:t>
            </a:r>
            <a:r>
              <a:rPr sz="2400" dirty="0">
                <a:latin typeface="Carlito"/>
                <a:cs typeface="Carlito"/>
              </a:rPr>
              <a:t>admisibile </a:t>
            </a:r>
            <a:r>
              <a:rPr sz="2400" spc="-10" dirty="0">
                <a:latin typeface="Carlito"/>
                <a:cs typeface="Carlito"/>
              </a:rPr>
              <a:t>asupra </a:t>
            </a:r>
            <a:r>
              <a:rPr sz="2400" spc="-5" dirty="0">
                <a:latin typeface="Carlito"/>
                <a:cs typeface="Carlito"/>
              </a:rPr>
              <a:t>unui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atribut</a:t>
            </a:r>
            <a:endParaRPr sz="2400">
              <a:latin typeface="Carlito"/>
              <a:cs typeface="Carlito"/>
            </a:endParaRPr>
          </a:p>
          <a:p>
            <a:pPr marL="756285" marR="281940" indent="-287020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ce </a:t>
            </a:r>
            <a:r>
              <a:rPr sz="2400" spc="-10" dirty="0">
                <a:latin typeface="Carlito"/>
                <a:cs typeface="Carlito"/>
              </a:rPr>
              <a:t>atribute </a:t>
            </a:r>
            <a:r>
              <a:rPr sz="2400" spc="-5" dirty="0">
                <a:latin typeface="Carlito"/>
                <a:cs typeface="Carlito"/>
              </a:rPr>
              <a:t>se pot </a:t>
            </a:r>
            <a:r>
              <a:rPr sz="2400" spc="-15" dirty="0">
                <a:latin typeface="Carlito"/>
                <a:cs typeface="Carlito"/>
              </a:rPr>
              <a:t>compara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5" dirty="0">
                <a:latin typeface="Carlito"/>
                <a:cs typeface="Carlito"/>
              </a:rPr>
              <a:t>atributul </a:t>
            </a:r>
            <a:r>
              <a:rPr sz="2400" spc="-25" dirty="0">
                <a:latin typeface="Carlito"/>
                <a:cs typeface="Carlito"/>
              </a:rPr>
              <a:t>respectiv, </a:t>
            </a:r>
            <a:r>
              <a:rPr sz="2400" dirty="0">
                <a:latin typeface="Carlito"/>
                <a:cs typeface="Carlito"/>
              </a:rPr>
              <a:t>în  </a:t>
            </a:r>
            <a:r>
              <a:rPr sz="2400" spc="-10" dirty="0">
                <a:latin typeface="Carlito"/>
                <a:cs typeface="Carlito"/>
              </a:rPr>
              <a:t>combinaţiile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10" dirty="0">
                <a:latin typeface="Carlito"/>
                <a:cs typeface="Carlito"/>
              </a:rPr>
              <a:t>alte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atribute</a:t>
            </a:r>
            <a:endParaRPr sz="2400">
              <a:latin typeface="Carlito"/>
              <a:cs typeface="Carlito"/>
            </a:endParaRPr>
          </a:p>
          <a:p>
            <a:pPr marL="756285" indent="-287655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mărimea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5" dirty="0">
                <a:latin typeface="Carlito"/>
                <a:cs typeface="Carlito"/>
              </a:rPr>
              <a:t>formatul </a:t>
            </a:r>
            <a:r>
              <a:rPr sz="2400" spc="-5" dirty="0">
                <a:latin typeface="Carlito"/>
                <a:cs typeface="Carlito"/>
              </a:rPr>
              <a:t>câmpului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atributului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Documentarea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domeniilor</a:t>
            </a:r>
            <a:r>
              <a:rPr sz="2800" i="1" spc="5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atributelor</a:t>
            </a:r>
            <a:endParaRPr sz="2800">
              <a:latin typeface="Carlito"/>
              <a:cs typeface="Carlito"/>
            </a:endParaRPr>
          </a:p>
          <a:p>
            <a:pPr marL="12700" marR="68453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Actualizăm </a:t>
            </a:r>
            <a:r>
              <a:rPr sz="2800" spc="-5" dirty="0">
                <a:latin typeface="Carlito"/>
                <a:cs typeface="Carlito"/>
              </a:rPr>
              <a:t>dicţionarul de </a:t>
            </a:r>
            <a:r>
              <a:rPr sz="2800" spc="-20" dirty="0">
                <a:latin typeface="Carlito"/>
                <a:cs typeface="Carlito"/>
              </a:rPr>
              <a:t>date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0" dirty="0">
                <a:latin typeface="Carlito"/>
                <a:cs typeface="Carlito"/>
              </a:rPr>
              <a:t>domeniul de  definiţie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fiecărui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atribut.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C0305D7C-4FD3-4E7E-9BE5-682B2A589FC3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054" y="320166"/>
            <a:ext cx="8302346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9340" marR="5080" indent="-5060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1.5. Determinarea atributelor care  </a:t>
            </a:r>
            <a:r>
              <a:rPr i="1" spc="-5" dirty="0"/>
              <a:t>compun </a:t>
            </a:r>
            <a:r>
              <a:rPr i="1" dirty="0"/>
              <a:t>cheile </a:t>
            </a:r>
            <a:r>
              <a:rPr i="1" spc="-5" dirty="0"/>
              <a:t>candidat şi</a:t>
            </a:r>
            <a:r>
              <a:rPr i="1" spc="-75" dirty="0"/>
              <a:t> </a:t>
            </a:r>
            <a:r>
              <a:rPr i="1" dirty="0"/>
              <a:t>primare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406" y="1705813"/>
            <a:ext cx="756285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Obiectivul</a:t>
            </a:r>
            <a:r>
              <a:rPr sz="2800" spc="-10" dirty="0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Identificarea </a:t>
            </a:r>
            <a:r>
              <a:rPr sz="2800" spc="-5" dirty="0">
                <a:latin typeface="Carlito"/>
                <a:cs typeface="Carlito"/>
              </a:rPr>
              <a:t>cheilor </a:t>
            </a:r>
            <a:r>
              <a:rPr sz="2800" spc="-10" dirty="0">
                <a:latin typeface="Carlito"/>
                <a:cs typeface="Carlito"/>
              </a:rPr>
              <a:t>candidat pentru </a:t>
            </a: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20" dirty="0">
                <a:latin typeface="Carlito"/>
                <a:cs typeface="Carlito"/>
              </a:rPr>
              <a:t>entitate 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5" dirty="0">
                <a:latin typeface="Carlito"/>
                <a:cs typeface="Carlito"/>
              </a:rPr>
              <a:t>alegerea </a:t>
            </a:r>
            <a:r>
              <a:rPr sz="2800" spc="-5" dirty="0">
                <a:latin typeface="Carlito"/>
                <a:cs typeface="Carlito"/>
              </a:rPr>
              <a:t>cheilor </a:t>
            </a:r>
            <a:r>
              <a:rPr sz="2800" spc="-15" dirty="0">
                <a:latin typeface="Carlito"/>
                <a:cs typeface="Carlito"/>
              </a:rPr>
              <a:t>primare </a:t>
            </a:r>
            <a:r>
              <a:rPr sz="2800" spc="-10" dirty="0">
                <a:latin typeface="Carlito"/>
                <a:cs typeface="Carlito"/>
              </a:rPr>
              <a:t>în cazul în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5" dirty="0">
                <a:latin typeface="Carlito"/>
                <a:cs typeface="Carlito"/>
              </a:rPr>
              <a:t>mai  </a:t>
            </a:r>
            <a:r>
              <a:rPr sz="2800" spc="-15" dirty="0">
                <a:latin typeface="Carlito"/>
                <a:cs typeface="Carlito"/>
              </a:rPr>
              <a:t>multe </a:t>
            </a:r>
            <a:r>
              <a:rPr sz="2800" spc="-5" dirty="0">
                <a:latin typeface="Carlito"/>
                <a:cs typeface="Carlito"/>
              </a:rPr>
              <a:t>chei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candidat.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CE97C81D-1B13-43DF-BD10-30E1462A3E41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7917891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9340" marR="5080" indent="-5060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1.5. Determinarea atributelor care  </a:t>
            </a:r>
            <a:r>
              <a:rPr i="1" spc="-5" dirty="0"/>
              <a:t>compun </a:t>
            </a:r>
            <a:r>
              <a:rPr i="1" dirty="0"/>
              <a:t>cheile </a:t>
            </a:r>
            <a:r>
              <a:rPr i="1" spc="-5" dirty="0"/>
              <a:t>candidat şi</a:t>
            </a:r>
            <a:r>
              <a:rPr i="1" spc="-80" dirty="0"/>
              <a:t> </a:t>
            </a:r>
            <a:r>
              <a:rPr i="1" dirty="0"/>
              <a:t>primare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705813"/>
            <a:ext cx="8220660" cy="47442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Identificarea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cheilor şi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selectarea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cheilor</a:t>
            </a:r>
            <a:r>
              <a:rPr sz="2800" i="1" spc="4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primare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354965" marR="1651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O cheie </a:t>
            </a:r>
            <a:r>
              <a:rPr sz="2800" spc="-10" dirty="0">
                <a:latin typeface="Carlito"/>
                <a:cs typeface="Carlito"/>
              </a:rPr>
              <a:t>candidat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0" dirty="0">
                <a:latin typeface="Carlito"/>
                <a:cs typeface="Carlito"/>
              </a:rPr>
              <a:t>un atribut, sau un </a:t>
            </a:r>
            <a:r>
              <a:rPr sz="2800" spc="-5" dirty="0">
                <a:latin typeface="Carlito"/>
                <a:cs typeface="Carlito"/>
              </a:rPr>
              <a:t>grup </a:t>
            </a:r>
            <a:r>
              <a:rPr sz="2800" spc="-10" dirty="0">
                <a:latin typeface="Carlito"/>
                <a:cs typeface="Carlito"/>
              </a:rPr>
              <a:t>de  </a:t>
            </a:r>
            <a:r>
              <a:rPr sz="2800" spc="-15" dirty="0">
                <a:latin typeface="Carlito"/>
                <a:cs typeface="Carlito"/>
              </a:rPr>
              <a:t>atribute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identifică unic </a:t>
            </a: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20" dirty="0">
                <a:latin typeface="Carlito"/>
                <a:cs typeface="Carlito"/>
              </a:rPr>
              <a:t>înregistrare </a:t>
            </a:r>
            <a:r>
              <a:rPr sz="2800" spc="-10" dirty="0">
                <a:latin typeface="Carlito"/>
                <a:cs typeface="Carlito"/>
              </a:rPr>
              <a:t>din  tipul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entitate.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Putem </a:t>
            </a:r>
            <a:r>
              <a:rPr sz="2800" spc="-10" dirty="0">
                <a:latin typeface="Carlito"/>
                <a:cs typeface="Carlito"/>
              </a:rPr>
              <a:t>identifica </a:t>
            </a:r>
            <a:r>
              <a:rPr sz="2800" spc="-5" dirty="0">
                <a:latin typeface="Carlito"/>
                <a:cs typeface="Carlito"/>
              </a:rPr>
              <a:t>una, </a:t>
            </a:r>
            <a:r>
              <a:rPr sz="2800" spc="-10" dirty="0">
                <a:latin typeface="Carlito"/>
                <a:cs typeface="Carlito"/>
              </a:rPr>
              <a:t>sau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5" dirty="0">
                <a:latin typeface="Carlito"/>
                <a:cs typeface="Carlito"/>
              </a:rPr>
              <a:t>multe </a:t>
            </a:r>
            <a:r>
              <a:rPr sz="2800" spc="-5" dirty="0">
                <a:latin typeface="Carlito"/>
                <a:cs typeface="Carlito"/>
              </a:rPr>
              <a:t>chei</a:t>
            </a:r>
            <a:r>
              <a:rPr sz="2800" spc="1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candidat.</a:t>
            </a:r>
            <a:endParaRPr sz="2800" dirty="0">
              <a:latin typeface="Carlito"/>
              <a:cs typeface="Carlito"/>
            </a:endParaRPr>
          </a:p>
          <a:p>
            <a:pPr marL="354965" marR="41275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acest caz trebuie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alegem </a:t>
            </a:r>
            <a:r>
              <a:rPr sz="2800" spc="-20" dirty="0">
                <a:latin typeface="Carlito"/>
                <a:cs typeface="Carlito"/>
              </a:rPr>
              <a:t>dintre </a:t>
            </a:r>
            <a:r>
              <a:rPr sz="2800" spc="-5" dirty="0">
                <a:latin typeface="Carlito"/>
                <a:cs typeface="Carlito"/>
              </a:rPr>
              <a:t>ele o cheie  </a:t>
            </a:r>
            <a:r>
              <a:rPr sz="2800" spc="-15" dirty="0">
                <a:latin typeface="Carlito"/>
                <a:cs typeface="Carlito"/>
              </a:rPr>
              <a:t>primară.</a:t>
            </a:r>
            <a:endParaRPr sz="2800" dirty="0">
              <a:latin typeface="Carlito"/>
              <a:cs typeface="Carlito"/>
            </a:endParaRPr>
          </a:p>
          <a:p>
            <a:pPr marL="354965" marR="56515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Cheile candidat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nu </a:t>
            </a:r>
            <a:r>
              <a:rPr sz="2800" spc="-15" dirty="0">
                <a:latin typeface="Carlito"/>
                <a:cs typeface="Carlito"/>
              </a:rPr>
              <a:t>sunt primare,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vor </a:t>
            </a:r>
            <a:r>
              <a:rPr sz="2800" spc="-10" dirty="0">
                <a:latin typeface="Carlito"/>
                <a:cs typeface="Carlito"/>
              </a:rPr>
              <a:t>numii  </a:t>
            </a:r>
            <a:r>
              <a:rPr sz="2800" spc="-5" dirty="0">
                <a:latin typeface="Carlito"/>
                <a:cs typeface="Carlito"/>
              </a:rPr>
              <a:t>chei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alternante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038DA096-731C-45A8-BB15-6A63EDC96E72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89154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9340" marR="5080" indent="-5060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1.5. Determinarea atributelor care  </a:t>
            </a:r>
            <a:r>
              <a:rPr i="1" spc="-5" dirty="0"/>
              <a:t>compun </a:t>
            </a:r>
            <a:r>
              <a:rPr i="1" dirty="0"/>
              <a:t>cheile </a:t>
            </a:r>
            <a:r>
              <a:rPr i="1" spc="-5" dirty="0"/>
              <a:t>candidat şi</a:t>
            </a:r>
            <a:r>
              <a:rPr i="1" spc="-80" dirty="0"/>
              <a:t> </a:t>
            </a:r>
            <a:r>
              <a:rPr i="1" dirty="0"/>
              <a:t>primare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371600"/>
            <a:ext cx="8534400" cy="423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747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rlito"/>
                <a:cs typeface="Carlito"/>
              </a:rPr>
              <a:t>Pentru </a:t>
            </a:r>
            <a:r>
              <a:rPr sz="2800" spc="-10" dirty="0">
                <a:latin typeface="Carlito"/>
                <a:cs typeface="Carlito"/>
              </a:rPr>
              <a:t>alegerea unei </a:t>
            </a:r>
            <a:r>
              <a:rPr sz="2800" spc="-5" dirty="0">
                <a:latin typeface="Carlito"/>
                <a:cs typeface="Carlito"/>
              </a:rPr>
              <a:t>chei </a:t>
            </a:r>
            <a:r>
              <a:rPr sz="2800" spc="-15" dirty="0">
                <a:latin typeface="Carlito"/>
                <a:cs typeface="Carlito"/>
              </a:rPr>
              <a:t>ca </a:t>
            </a:r>
            <a:r>
              <a:rPr sz="2800" spc="-10" dirty="0">
                <a:latin typeface="Carlito"/>
                <a:cs typeface="Carlito"/>
              </a:rPr>
              <a:t>fiind </a:t>
            </a:r>
            <a:r>
              <a:rPr sz="2800" spc="-5" dirty="0">
                <a:latin typeface="Carlito"/>
                <a:cs typeface="Carlito"/>
              </a:rPr>
              <a:t>cheie </a:t>
            </a:r>
            <a:r>
              <a:rPr sz="2800" spc="-15" dirty="0">
                <a:latin typeface="Carlito"/>
                <a:cs typeface="Carlito"/>
              </a:rPr>
              <a:t>primară, </a:t>
            </a:r>
            <a:r>
              <a:rPr sz="2800" spc="-20" dirty="0">
                <a:latin typeface="Carlito"/>
                <a:cs typeface="Carlito"/>
              </a:rPr>
              <a:t>vom  </a:t>
            </a:r>
            <a:r>
              <a:rPr sz="2800" spc="-5" dirty="0">
                <a:latin typeface="Carlito"/>
                <a:cs typeface="Carlito"/>
              </a:rPr>
              <a:t>ţine </a:t>
            </a:r>
            <a:r>
              <a:rPr sz="2800" spc="-15" dirty="0">
                <a:latin typeface="Carlito"/>
                <a:cs typeface="Carlito"/>
              </a:rPr>
              <a:t>cont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următoarele: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Carlito"/>
              <a:cs typeface="Carlito"/>
            </a:endParaRPr>
          </a:p>
          <a:p>
            <a:pPr marL="756285" indent="-287655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cheia </a:t>
            </a:r>
            <a:r>
              <a:rPr sz="2400" spc="-5" dirty="0">
                <a:latin typeface="Carlito"/>
                <a:cs typeface="Carlito"/>
              </a:rPr>
              <a:t>candidat, </a:t>
            </a:r>
            <a:r>
              <a:rPr sz="2400" spc="-15" dirty="0">
                <a:latin typeface="Carlito"/>
                <a:cs typeface="Carlito"/>
              </a:rPr>
              <a:t>care </a:t>
            </a:r>
            <a:r>
              <a:rPr sz="2400" spc="-10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un număr </a:t>
            </a:r>
            <a:r>
              <a:rPr sz="2400" dirty="0">
                <a:latin typeface="Carlito"/>
                <a:cs typeface="Carlito"/>
              </a:rPr>
              <a:t>minimal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atribute</a:t>
            </a:r>
            <a:endParaRPr sz="2400">
              <a:latin typeface="Carlito"/>
              <a:cs typeface="Carlito"/>
            </a:endParaRPr>
          </a:p>
          <a:p>
            <a:pPr marL="756285" indent="-287655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cheia </a:t>
            </a:r>
            <a:r>
              <a:rPr sz="2400" spc="-5" dirty="0">
                <a:latin typeface="Carlito"/>
                <a:cs typeface="Carlito"/>
              </a:rPr>
              <a:t>candidat, </a:t>
            </a:r>
            <a:r>
              <a:rPr sz="2400" spc="-15" dirty="0">
                <a:latin typeface="Carlito"/>
                <a:cs typeface="Carlito"/>
              </a:rPr>
              <a:t>care </a:t>
            </a:r>
            <a:r>
              <a:rPr sz="2400" dirty="0">
                <a:latin typeface="Carlito"/>
                <a:cs typeface="Carlito"/>
              </a:rPr>
              <a:t>îşi </a:t>
            </a:r>
            <a:r>
              <a:rPr sz="2400" spc="-25" dirty="0">
                <a:latin typeface="Carlito"/>
                <a:cs typeface="Carlito"/>
              </a:rPr>
              <a:t>va </a:t>
            </a:r>
            <a:r>
              <a:rPr sz="2400" spc="-5" dirty="0">
                <a:latin typeface="Carlito"/>
                <a:cs typeface="Carlito"/>
              </a:rPr>
              <a:t>schimba </a:t>
            </a:r>
            <a:r>
              <a:rPr sz="2400" dirty="0">
                <a:latin typeface="Carlito"/>
                <a:cs typeface="Carlito"/>
              </a:rPr>
              <a:t>cel mai </a:t>
            </a:r>
            <a:r>
              <a:rPr sz="2400" spc="-15" dirty="0">
                <a:latin typeface="Carlito"/>
                <a:cs typeface="Carlito"/>
              </a:rPr>
              <a:t>rar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valoarea</a:t>
            </a:r>
            <a:endParaRPr sz="2400">
              <a:latin typeface="Carlito"/>
              <a:cs typeface="Carlito"/>
            </a:endParaRPr>
          </a:p>
          <a:p>
            <a:pPr marL="756285" marR="5080" indent="-287020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cheia </a:t>
            </a:r>
            <a:r>
              <a:rPr sz="2400" spc="-5" dirty="0">
                <a:latin typeface="Carlito"/>
                <a:cs typeface="Carlito"/>
              </a:rPr>
              <a:t>candidat, </a:t>
            </a:r>
            <a:r>
              <a:rPr sz="2400" spc="-15" dirty="0">
                <a:latin typeface="Carlito"/>
                <a:cs typeface="Carlito"/>
              </a:rPr>
              <a:t>care este </a:t>
            </a:r>
            <a:r>
              <a:rPr sz="2400" dirty="0">
                <a:latin typeface="Carlito"/>
                <a:cs typeface="Carlito"/>
              </a:rPr>
              <a:t>cel mai </a:t>
            </a:r>
            <a:r>
              <a:rPr sz="2400" spc="-5" dirty="0">
                <a:latin typeface="Carlito"/>
                <a:cs typeface="Carlito"/>
              </a:rPr>
              <a:t>puţin </a:t>
            </a:r>
            <a:r>
              <a:rPr sz="2400" spc="-10" dirty="0">
                <a:latin typeface="Carlito"/>
                <a:cs typeface="Carlito"/>
              </a:rPr>
              <a:t>probabil </a:t>
            </a:r>
            <a:r>
              <a:rPr sz="2400" spc="-5" dirty="0">
                <a:latin typeface="Carlito"/>
                <a:cs typeface="Carlito"/>
              </a:rPr>
              <a:t>să </a:t>
            </a:r>
            <a:r>
              <a:rPr sz="2400" spc="-20" dirty="0">
                <a:latin typeface="Carlito"/>
                <a:cs typeface="Carlito"/>
              </a:rPr>
              <a:t>sufere  </a:t>
            </a:r>
            <a:r>
              <a:rPr sz="2400" spc="-5" dirty="0">
                <a:latin typeface="Carlito"/>
                <a:cs typeface="Carlito"/>
              </a:rPr>
              <a:t>modificări </a:t>
            </a:r>
            <a:r>
              <a:rPr sz="2400" dirty="0">
                <a:latin typeface="Carlito"/>
                <a:cs typeface="Carlito"/>
              </a:rPr>
              <a:t>în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viitor</a:t>
            </a:r>
            <a:endParaRPr sz="2400">
              <a:latin typeface="Carlito"/>
              <a:cs typeface="Carlito"/>
            </a:endParaRPr>
          </a:p>
          <a:p>
            <a:pPr marL="756285" marR="328295" indent="-287020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cheia </a:t>
            </a:r>
            <a:r>
              <a:rPr sz="2400" spc="-5" dirty="0">
                <a:latin typeface="Carlito"/>
                <a:cs typeface="Carlito"/>
              </a:rPr>
              <a:t>candidat, </a:t>
            </a:r>
            <a:r>
              <a:rPr sz="2400" spc="-15" dirty="0">
                <a:latin typeface="Carlito"/>
                <a:cs typeface="Carlito"/>
              </a:rPr>
              <a:t>care este </a:t>
            </a:r>
            <a:r>
              <a:rPr sz="2400" spc="-10" dirty="0">
                <a:latin typeface="Carlito"/>
                <a:cs typeface="Carlito"/>
              </a:rPr>
              <a:t>compusă </a:t>
            </a:r>
            <a:r>
              <a:rPr sz="2400" spc="-5" dirty="0">
                <a:latin typeface="Carlito"/>
                <a:cs typeface="Carlito"/>
              </a:rPr>
              <a:t>din </a:t>
            </a:r>
            <a:r>
              <a:rPr sz="2400" dirty="0">
                <a:latin typeface="Carlito"/>
                <a:cs typeface="Carlito"/>
              </a:rPr>
              <a:t>cele mai </a:t>
            </a:r>
            <a:r>
              <a:rPr sz="2400" spc="-5" dirty="0">
                <a:latin typeface="Carlito"/>
                <a:cs typeface="Carlito"/>
              </a:rPr>
              <a:t>puţine  </a:t>
            </a:r>
            <a:r>
              <a:rPr sz="2400" spc="-15" dirty="0">
                <a:latin typeface="Carlito"/>
                <a:cs typeface="Carlito"/>
              </a:rPr>
              <a:t>caractere </a:t>
            </a:r>
            <a:r>
              <a:rPr sz="2400" dirty="0">
                <a:latin typeface="Carlito"/>
                <a:cs typeface="Carlito"/>
              </a:rPr>
              <a:t>(în </a:t>
            </a:r>
            <a:r>
              <a:rPr sz="2400" spc="-10" dirty="0">
                <a:latin typeface="Carlito"/>
                <a:cs typeface="Carlito"/>
              </a:rPr>
              <a:t>cazul </a:t>
            </a:r>
            <a:r>
              <a:rPr sz="2400" spc="-5" dirty="0">
                <a:latin typeface="Carlito"/>
                <a:cs typeface="Carlito"/>
              </a:rPr>
              <a:t>atributelor de </a:t>
            </a:r>
            <a:r>
              <a:rPr sz="2400" dirty="0">
                <a:latin typeface="Carlito"/>
                <a:cs typeface="Carlito"/>
              </a:rPr>
              <a:t>tip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caracter)</a:t>
            </a:r>
            <a:endParaRPr sz="2400">
              <a:latin typeface="Carlito"/>
              <a:cs typeface="Carlito"/>
            </a:endParaRPr>
          </a:p>
          <a:p>
            <a:pPr marL="756285" marR="70421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cheia </a:t>
            </a:r>
            <a:r>
              <a:rPr sz="2400" spc="-5" dirty="0">
                <a:latin typeface="Carlito"/>
                <a:cs typeface="Carlito"/>
              </a:rPr>
              <a:t>candidat, </a:t>
            </a:r>
            <a:r>
              <a:rPr sz="2400" spc="-15" dirty="0">
                <a:latin typeface="Carlito"/>
                <a:cs typeface="Carlito"/>
              </a:rPr>
              <a:t>care este </a:t>
            </a:r>
            <a:r>
              <a:rPr sz="2400" dirty="0">
                <a:latin typeface="Carlito"/>
                <a:cs typeface="Carlito"/>
              </a:rPr>
              <a:t>cel mai </a:t>
            </a:r>
            <a:r>
              <a:rPr sz="2400" spc="-5" dirty="0">
                <a:latin typeface="Carlito"/>
                <a:cs typeface="Carlito"/>
              </a:rPr>
              <a:t>uşor de </a:t>
            </a:r>
            <a:r>
              <a:rPr sz="2400" spc="-15" dirty="0">
                <a:latin typeface="Carlito"/>
                <a:cs typeface="Carlito"/>
              </a:rPr>
              <a:t>folosit </a:t>
            </a:r>
            <a:r>
              <a:rPr sz="2400" spc="-5" dirty="0">
                <a:latin typeface="Carlito"/>
                <a:cs typeface="Carlito"/>
              </a:rPr>
              <a:t>din  punctul de </a:t>
            </a:r>
            <a:r>
              <a:rPr sz="2400" spc="-10" dirty="0">
                <a:latin typeface="Carlito"/>
                <a:cs typeface="Carlito"/>
              </a:rPr>
              <a:t>vedere </a:t>
            </a:r>
            <a:r>
              <a:rPr sz="2400" dirty="0">
                <a:latin typeface="Carlito"/>
                <a:cs typeface="Carlito"/>
              </a:rPr>
              <a:t>al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utilizatorului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392B901F-7C91-4788-9970-5A8011D17E4E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6106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9340" marR="5080" indent="-5060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1.5. Determinarea atributelor care  </a:t>
            </a:r>
            <a:r>
              <a:rPr i="1" spc="-5" dirty="0"/>
              <a:t>compun </a:t>
            </a:r>
            <a:r>
              <a:rPr i="1" dirty="0"/>
              <a:t>cheile </a:t>
            </a:r>
            <a:r>
              <a:rPr i="1" spc="-5" dirty="0"/>
              <a:t>candidat şi</a:t>
            </a:r>
            <a:r>
              <a:rPr i="1" spc="-80" dirty="0"/>
              <a:t> </a:t>
            </a:r>
            <a:r>
              <a:rPr i="1" dirty="0"/>
              <a:t>primare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524000"/>
            <a:ext cx="7747634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Prin </a:t>
            </a:r>
            <a:r>
              <a:rPr sz="2800" spc="-15" dirty="0">
                <a:latin typeface="Carlito"/>
                <a:cs typeface="Carlito"/>
              </a:rPr>
              <a:t>procesul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identificare </a:t>
            </a:r>
            <a:r>
              <a:rPr sz="2800" spc="-5" dirty="0">
                <a:latin typeface="Carlito"/>
                <a:cs typeface="Carlito"/>
              </a:rPr>
              <a:t>a cheilor </a:t>
            </a:r>
            <a:r>
              <a:rPr sz="2800" spc="-10" dirty="0">
                <a:latin typeface="Carlito"/>
                <a:cs typeface="Carlito"/>
              </a:rPr>
              <a:t>primare,  deducem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20" dirty="0">
                <a:latin typeface="Carlito"/>
                <a:cs typeface="Carlito"/>
              </a:rPr>
              <a:t>entitate este entitate </a:t>
            </a:r>
            <a:r>
              <a:rPr sz="2800" spc="-55" dirty="0">
                <a:latin typeface="Carlito"/>
                <a:cs typeface="Carlito"/>
              </a:rPr>
              <a:t>“tare”, </a:t>
            </a:r>
            <a:r>
              <a:rPr sz="2800" spc="-10" dirty="0">
                <a:latin typeface="Carlito"/>
                <a:cs typeface="Carlito"/>
              </a:rPr>
              <a:t>sau  </a:t>
            </a:r>
            <a:r>
              <a:rPr sz="2800" spc="-20" dirty="0">
                <a:latin typeface="Carlito"/>
                <a:cs typeface="Carlito"/>
              </a:rPr>
              <a:t>entitate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“slabă”.</a:t>
            </a:r>
            <a:endParaRPr sz="2800" dirty="0">
              <a:latin typeface="Carlito"/>
              <a:cs typeface="Carlito"/>
            </a:endParaRPr>
          </a:p>
          <a:p>
            <a:pPr marL="354965" marR="12192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15" dirty="0">
                <a:latin typeface="Carlito"/>
                <a:cs typeface="Carlito"/>
              </a:rPr>
              <a:t>reuşim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identificăm </a:t>
            </a:r>
            <a:r>
              <a:rPr sz="2800" spc="-5" dirty="0">
                <a:latin typeface="Carlito"/>
                <a:cs typeface="Carlito"/>
              </a:rPr>
              <a:t>o cheie </a:t>
            </a:r>
            <a:r>
              <a:rPr sz="2800" spc="-15" dirty="0">
                <a:latin typeface="Carlito"/>
                <a:cs typeface="Carlito"/>
              </a:rPr>
              <a:t>primară, </a:t>
            </a:r>
            <a:r>
              <a:rPr sz="2800" spc="-10" dirty="0">
                <a:latin typeface="Carlito"/>
                <a:cs typeface="Carlito"/>
              </a:rPr>
              <a:t>atunci  </a:t>
            </a:r>
            <a:r>
              <a:rPr sz="2800" spc="-20" dirty="0">
                <a:latin typeface="Carlito"/>
                <a:cs typeface="Carlito"/>
              </a:rPr>
              <a:t>entitatea este tare, </a:t>
            </a:r>
            <a:r>
              <a:rPr sz="2800" spc="-15" dirty="0">
                <a:latin typeface="Carlito"/>
                <a:cs typeface="Carlito"/>
              </a:rPr>
              <a:t>altfel </a:t>
            </a:r>
            <a:r>
              <a:rPr sz="2800" spc="-20" dirty="0">
                <a:latin typeface="Carlito"/>
                <a:cs typeface="Carlito"/>
              </a:rPr>
              <a:t>este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slabă.</a:t>
            </a:r>
            <a:endParaRPr sz="2800" dirty="0">
              <a:latin typeface="Carlito"/>
              <a:cs typeface="Carlito"/>
            </a:endParaRPr>
          </a:p>
          <a:p>
            <a:pPr marL="354965" marR="70739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20" dirty="0">
                <a:latin typeface="Carlito"/>
                <a:cs typeface="Carlito"/>
              </a:rPr>
              <a:t>entitate </a:t>
            </a:r>
            <a:r>
              <a:rPr sz="2800" spc="-5" dirty="0">
                <a:latin typeface="Carlito"/>
                <a:cs typeface="Carlito"/>
              </a:rPr>
              <a:t>slabă </a:t>
            </a:r>
            <a:r>
              <a:rPr sz="2800" spc="-10" dirty="0">
                <a:latin typeface="Carlito"/>
                <a:cs typeface="Carlito"/>
              </a:rPr>
              <a:t>nu </a:t>
            </a:r>
            <a:r>
              <a:rPr sz="2800" spc="-15" dirty="0">
                <a:latin typeface="Carlito"/>
                <a:cs typeface="Carlito"/>
              </a:rPr>
              <a:t>poate </a:t>
            </a:r>
            <a:r>
              <a:rPr sz="2800" spc="-30" dirty="0">
                <a:latin typeface="Carlito"/>
                <a:cs typeface="Carlito"/>
              </a:rPr>
              <a:t>exista </a:t>
            </a:r>
            <a:r>
              <a:rPr sz="2800" spc="-35" dirty="0">
                <a:latin typeface="Carlito"/>
                <a:cs typeface="Carlito"/>
              </a:rPr>
              <a:t>fără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20" dirty="0">
                <a:latin typeface="Carlito"/>
                <a:cs typeface="Carlito"/>
              </a:rPr>
              <a:t>entitate  tare, care </a:t>
            </a:r>
            <a:r>
              <a:rPr sz="2800" spc="-5" dirty="0">
                <a:latin typeface="Carlito"/>
                <a:cs typeface="Carlito"/>
              </a:rPr>
              <a:t>să-i fie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40" dirty="0">
                <a:latin typeface="Carlito"/>
                <a:cs typeface="Carlito"/>
              </a:rPr>
              <a:t>“părinte”.</a:t>
            </a:r>
            <a:endParaRPr sz="2800" dirty="0">
              <a:latin typeface="Carlito"/>
              <a:cs typeface="Carlito"/>
            </a:endParaRPr>
          </a:p>
          <a:p>
            <a:pPr marL="354965" marR="121285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Cheia </a:t>
            </a:r>
            <a:r>
              <a:rPr sz="2800" spc="-20" dirty="0">
                <a:latin typeface="Carlito"/>
                <a:cs typeface="Carlito"/>
              </a:rPr>
              <a:t>primară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entităţii slabe </a:t>
            </a:r>
            <a:r>
              <a:rPr sz="2800" spc="-20" dirty="0">
                <a:latin typeface="Carlito"/>
                <a:cs typeface="Carlito"/>
              </a:rPr>
              <a:t>este derivată </a:t>
            </a:r>
            <a:r>
              <a:rPr sz="2800" spc="-10" dirty="0">
                <a:latin typeface="Carlito"/>
                <a:cs typeface="Carlito"/>
              </a:rPr>
              <a:t>parţial  sau </a:t>
            </a:r>
            <a:r>
              <a:rPr sz="2800" spc="-20" dirty="0">
                <a:latin typeface="Carlito"/>
                <a:cs typeface="Carlito"/>
              </a:rPr>
              <a:t>total </a:t>
            </a:r>
            <a:r>
              <a:rPr sz="2800" spc="-10" dirty="0">
                <a:latin typeface="Carlito"/>
                <a:cs typeface="Carlito"/>
              </a:rPr>
              <a:t>din </a:t>
            </a:r>
            <a:r>
              <a:rPr sz="2800" spc="-5" dirty="0">
                <a:latin typeface="Carlito"/>
                <a:cs typeface="Carlito"/>
              </a:rPr>
              <a:t>cheia </a:t>
            </a:r>
            <a:r>
              <a:rPr sz="2800" spc="-20" dirty="0">
                <a:latin typeface="Carlito"/>
                <a:cs typeface="Carlito"/>
              </a:rPr>
              <a:t>primară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entităţii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tari.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B119A86E-1774-42E6-A90E-06DFB059CE33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9340" marR="5080" indent="-5060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1.5. Determinarea atributelor care  </a:t>
            </a:r>
            <a:r>
              <a:rPr i="1" spc="-5" dirty="0"/>
              <a:t>compun </a:t>
            </a:r>
            <a:r>
              <a:rPr i="1" dirty="0"/>
              <a:t>cheile </a:t>
            </a:r>
            <a:r>
              <a:rPr i="1" spc="-5" dirty="0"/>
              <a:t>candidat şi</a:t>
            </a:r>
            <a:r>
              <a:rPr i="1" spc="-80" dirty="0"/>
              <a:t> </a:t>
            </a:r>
            <a:r>
              <a:rPr i="1" dirty="0"/>
              <a:t>primare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2282443"/>
            <a:ext cx="6753859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Documentarea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cheilor </a:t>
            </a:r>
            <a:r>
              <a:rPr sz="2800" i="1" spc="-10" dirty="0">
                <a:solidFill>
                  <a:srgbClr val="FF0000"/>
                </a:solidFill>
                <a:latin typeface="Carlito"/>
                <a:cs typeface="Carlito"/>
              </a:rPr>
              <a:t>primare </a:t>
            </a:r>
            <a:r>
              <a:rPr sz="2800" i="1" spc="-5" dirty="0">
                <a:solidFill>
                  <a:srgbClr val="FF0000"/>
                </a:solidFill>
                <a:latin typeface="Carlito"/>
                <a:cs typeface="Carlito"/>
              </a:rPr>
              <a:t>şi</a:t>
            </a:r>
            <a:r>
              <a:rPr sz="2800" i="1" spc="8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i="1" spc="-15" dirty="0">
                <a:solidFill>
                  <a:srgbClr val="FF0000"/>
                </a:solidFill>
                <a:latin typeface="Carlito"/>
                <a:cs typeface="Carlito"/>
              </a:rPr>
              <a:t>alternante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rlito"/>
                <a:cs typeface="Carlito"/>
              </a:rPr>
              <a:t>Înscriem cheile </a:t>
            </a:r>
            <a:r>
              <a:rPr sz="2800" spc="-15" dirty="0">
                <a:latin typeface="Carlito"/>
                <a:cs typeface="Carlito"/>
              </a:rPr>
              <a:t>primare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pe </a:t>
            </a:r>
            <a:r>
              <a:rPr sz="2800" spc="-5" dirty="0">
                <a:latin typeface="Carlito"/>
                <a:cs typeface="Carlito"/>
              </a:rPr>
              <a:t>cele </a:t>
            </a:r>
            <a:r>
              <a:rPr sz="2800" spc="-15" dirty="0">
                <a:latin typeface="Carlito"/>
                <a:cs typeface="Carlito"/>
              </a:rPr>
              <a:t>alternante în  </a:t>
            </a:r>
            <a:r>
              <a:rPr sz="2800" spc="-5" dirty="0">
                <a:latin typeface="Carlito"/>
                <a:cs typeface="Carlito"/>
              </a:rPr>
              <a:t>dicţionarul de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date.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CDF33065-827E-494C-A4A2-BE08909C7FA6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152400"/>
            <a:ext cx="48006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Proiectare</a:t>
            </a:r>
            <a:r>
              <a:rPr spc="-90" dirty="0"/>
              <a:t> </a:t>
            </a:r>
            <a:r>
              <a:rPr spc="-5" dirty="0"/>
              <a:t>logică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762000"/>
            <a:ext cx="8153400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Definiţie:</a:t>
            </a:r>
            <a:endParaRPr sz="2800" dirty="0">
              <a:latin typeface="Carlito"/>
              <a:cs typeface="Carlito"/>
            </a:endParaRPr>
          </a:p>
          <a:p>
            <a:pPr marL="12700" marR="598170">
              <a:lnSpc>
                <a:spcPct val="100000"/>
              </a:lnSpc>
            </a:pPr>
            <a:r>
              <a:rPr sz="2800" spc="-20" dirty="0">
                <a:solidFill>
                  <a:srgbClr val="FF0000"/>
                </a:solidFill>
                <a:latin typeface="Carlito"/>
                <a:cs typeface="Carlito"/>
              </a:rPr>
              <a:t>Proiectare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logică</a:t>
            </a:r>
            <a:r>
              <a:rPr sz="2800" spc="-5" dirty="0">
                <a:latin typeface="Carlito"/>
                <a:cs typeface="Carlito"/>
              </a:rPr>
              <a:t>: </a:t>
            </a:r>
            <a:r>
              <a:rPr sz="2800" spc="-15" dirty="0">
                <a:latin typeface="Carlito"/>
                <a:cs typeface="Carlito"/>
              </a:rPr>
              <a:t>Procesul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construcţie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unui  </a:t>
            </a:r>
            <a:r>
              <a:rPr sz="2800" spc="-5" dirty="0">
                <a:latin typeface="Carlito"/>
                <a:cs typeface="Carlito"/>
              </a:rPr>
              <a:t>model de </a:t>
            </a:r>
            <a:r>
              <a:rPr sz="2800" spc="-15" dirty="0">
                <a:latin typeface="Carlito"/>
                <a:cs typeface="Carlito"/>
              </a:rPr>
              <a:t>informaţii </a:t>
            </a:r>
            <a:r>
              <a:rPr sz="2800" spc="-20" dirty="0">
                <a:latin typeface="Carlito"/>
                <a:cs typeface="Carlito"/>
              </a:rPr>
              <a:t>folosite </a:t>
            </a:r>
            <a:r>
              <a:rPr sz="2800" spc="-10" dirty="0">
                <a:latin typeface="Carlito"/>
                <a:cs typeface="Carlito"/>
              </a:rPr>
              <a:t>într-o </a:t>
            </a:r>
            <a:r>
              <a:rPr sz="2800" spc="-15" dirty="0">
                <a:latin typeface="Carlito"/>
                <a:cs typeface="Carlito"/>
              </a:rPr>
              <a:t>întreprindere,  </a:t>
            </a:r>
            <a:r>
              <a:rPr sz="2800" spc="-25" dirty="0">
                <a:latin typeface="Carlito"/>
                <a:cs typeface="Carlito"/>
              </a:rPr>
              <a:t>bazată </a:t>
            </a:r>
            <a:r>
              <a:rPr sz="2800" spc="-5" dirty="0">
                <a:latin typeface="Carlito"/>
                <a:cs typeface="Carlito"/>
              </a:rPr>
              <a:t>pe modelul de </a:t>
            </a:r>
            <a:r>
              <a:rPr sz="2800" spc="-15" dirty="0">
                <a:latin typeface="Carlito"/>
                <a:cs typeface="Carlito"/>
              </a:rPr>
              <a:t>date, </a:t>
            </a:r>
            <a:r>
              <a:rPr sz="2800" spc="-10" dirty="0">
                <a:latin typeface="Carlito"/>
                <a:cs typeface="Carlito"/>
              </a:rPr>
              <a:t>dar </a:t>
            </a:r>
            <a:r>
              <a:rPr sz="2800" spc="-15" dirty="0">
                <a:latin typeface="Carlito"/>
                <a:cs typeface="Carlito"/>
              </a:rPr>
              <a:t>independent </a:t>
            </a:r>
            <a:r>
              <a:rPr sz="2800" spc="-10" dirty="0">
                <a:latin typeface="Carlito"/>
                <a:cs typeface="Carlito"/>
              </a:rPr>
              <a:t>de  particularizările </a:t>
            </a:r>
            <a:r>
              <a:rPr sz="2800" spc="-15" dirty="0">
                <a:latin typeface="Carlito"/>
                <a:cs typeface="Carlito"/>
              </a:rPr>
              <a:t>sistemului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gestiune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10" dirty="0">
                <a:latin typeface="Carlito"/>
                <a:cs typeface="Carlito"/>
              </a:rPr>
              <a:t>de  </a:t>
            </a:r>
            <a:r>
              <a:rPr sz="2800" spc="-20" dirty="0">
                <a:latin typeface="Carlito"/>
                <a:cs typeface="Carlito"/>
              </a:rPr>
              <a:t>date </a:t>
            </a:r>
            <a:r>
              <a:rPr sz="2800" spc="-5" dirty="0">
                <a:latin typeface="Carlito"/>
                <a:cs typeface="Carlito"/>
              </a:rPr>
              <a:t>şi a </a:t>
            </a:r>
            <a:r>
              <a:rPr sz="2800" spc="-10" dirty="0">
                <a:latin typeface="Carlito"/>
                <a:cs typeface="Carlito"/>
              </a:rPr>
              <a:t>altor </a:t>
            </a:r>
            <a:r>
              <a:rPr sz="2800" spc="-20" dirty="0">
                <a:latin typeface="Carlito"/>
                <a:cs typeface="Carlito"/>
              </a:rPr>
              <a:t>considerente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fizice.</a:t>
            </a:r>
            <a:endParaRPr sz="2800" dirty="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20" dirty="0">
                <a:latin typeface="Carlito"/>
                <a:cs typeface="Carlito"/>
              </a:rPr>
              <a:t>Proiectarea </a:t>
            </a:r>
            <a:r>
              <a:rPr sz="2800" spc="-10" dirty="0">
                <a:latin typeface="Carlito"/>
                <a:cs typeface="Carlito"/>
              </a:rPr>
              <a:t>logică </a:t>
            </a:r>
            <a:r>
              <a:rPr sz="2800" spc="-5" dirty="0">
                <a:latin typeface="Carlito"/>
                <a:cs typeface="Carlito"/>
              </a:rPr>
              <a:t>începe cu </a:t>
            </a:r>
            <a:r>
              <a:rPr sz="2800" spc="-15" dirty="0">
                <a:latin typeface="Carlito"/>
                <a:cs typeface="Carlito"/>
              </a:rPr>
              <a:t>crearea </a:t>
            </a:r>
            <a:r>
              <a:rPr sz="2800" spc="-10" dirty="0">
                <a:latin typeface="Carlito"/>
                <a:cs typeface="Carlito"/>
              </a:rPr>
              <a:t>modelului  conceptual </a:t>
            </a:r>
            <a:r>
              <a:rPr sz="2800" spc="-5" dirty="0">
                <a:latin typeface="Carlito"/>
                <a:cs typeface="Carlito"/>
              </a:rPr>
              <a:t>al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date, </a:t>
            </a:r>
            <a:r>
              <a:rPr sz="2800" spc="-20" dirty="0">
                <a:latin typeface="Carlito"/>
                <a:cs typeface="Carlito"/>
              </a:rPr>
              <a:t>care este </a:t>
            </a:r>
            <a:r>
              <a:rPr sz="2800" spc="-10" dirty="0">
                <a:latin typeface="Carlito"/>
                <a:cs typeface="Carlito"/>
              </a:rPr>
              <a:t>independent 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implementarea </a:t>
            </a:r>
            <a:r>
              <a:rPr sz="2800" spc="-10" dirty="0">
                <a:latin typeface="Carlito"/>
                <a:cs typeface="Carlito"/>
              </a:rPr>
              <a:t>într-un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SGBD.</a:t>
            </a:r>
            <a:endParaRPr sz="2800" dirty="0">
              <a:latin typeface="Carlito"/>
              <a:cs typeface="Carlito"/>
            </a:endParaRPr>
          </a:p>
          <a:p>
            <a:pPr marL="355600" marR="313690" indent="-343535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800" spc="-5" dirty="0">
                <a:latin typeface="Carlito"/>
                <a:cs typeface="Carlito"/>
              </a:rPr>
              <a:t>Modelul </a:t>
            </a:r>
            <a:r>
              <a:rPr sz="2800" spc="-10" dirty="0">
                <a:latin typeface="Carlito"/>
                <a:cs typeface="Carlito"/>
              </a:rPr>
              <a:t>conceptual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apoi </a:t>
            </a:r>
            <a:r>
              <a:rPr sz="2800" spc="-20" dirty="0">
                <a:latin typeface="Carlito"/>
                <a:cs typeface="Carlito"/>
              </a:rPr>
              <a:t>proiectat </a:t>
            </a:r>
            <a:r>
              <a:rPr sz="2800" spc="-5" dirty="0">
                <a:latin typeface="Carlito"/>
                <a:cs typeface="Carlito"/>
              </a:rPr>
              <a:t>pe </a:t>
            </a:r>
            <a:r>
              <a:rPr sz="2800" spc="-15" dirty="0">
                <a:latin typeface="Carlito"/>
                <a:cs typeface="Carlito"/>
              </a:rPr>
              <a:t>un  </a:t>
            </a:r>
            <a:r>
              <a:rPr sz="2800" spc="-5" dirty="0">
                <a:latin typeface="Carlito"/>
                <a:cs typeface="Carlito"/>
              </a:rPr>
              <a:t>model logic,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0" dirty="0">
                <a:latin typeface="Carlito"/>
                <a:cs typeface="Carlito"/>
              </a:rPr>
              <a:t>influenţa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0" dirty="0">
                <a:latin typeface="Carlito"/>
                <a:cs typeface="Carlito"/>
              </a:rPr>
              <a:t>târziu </a:t>
            </a:r>
            <a:r>
              <a:rPr sz="2800" spc="-5" dirty="0">
                <a:latin typeface="Carlito"/>
                <a:cs typeface="Carlito"/>
              </a:rPr>
              <a:t>modelul  de </a:t>
            </a:r>
            <a:r>
              <a:rPr sz="2800" spc="-20" dirty="0">
                <a:latin typeface="Carlito"/>
                <a:cs typeface="Carlito"/>
              </a:rPr>
              <a:t>date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25" dirty="0">
                <a:latin typeface="Carlito"/>
                <a:cs typeface="Carlito"/>
              </a:rPr>
              <a:t>va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implementa.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E8CED886-969C-4AC4-A5A6-1044B59EA39B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1185" marR="5080" indent="-184340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dirty="0"/>
              <a:t>1.6. </a:t>
            </a:r>
            <a:r>
              <a:rPr spc="-5" dirty="0"/>
              <a:t>Specializarea/generalizarea </a:t>
            </a:r>
            <a:r>
              <a:rPr dirty="0"/>
              <a:t>tipurilor  </a:t>
            </a:r>
            <a:r>
              <a:rPr i="1" dirty="0"/>
              <a:t>de </a:t>
            </a:r>
            <a:r>
              <a:rPr i="1" spc="-10" dirty="0"/>
              <a:t>entităţi </a:t>
            </a:r>
            <a:r>
              <a:rPr i="1" dirty="0"/>
              <a:t>(pas</a:t>
            </a:r>
            <a:r>
              <a:rPr i="1" spc="-15" dirty="0"/>
              <a:t> </a:t>
            </a:r>
            <a:r>
              <a:rPr i="1" spc="-5" dirty="0"/>
              <a:t>opţional)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2282443"/>
            <a:ext cx="612965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Obiectivul</a:t>
            </a:r>
            <a:r>
              <a:rPr sz="2800" spc="-10" dirty="0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Identificarea entităţiilor </a:t>
            </a:r>
            <a:r>
              <a:rPr sz="2800" spc="-5" dirty="0">
                <a:latin typeface="Carlito"/>
                <a:cs typeface="Carlito"/>
              </a:rPr>
              <a:t>subclasă </a:t>
            </a:r>
            <a:r>
              <a:rPr sz="2800" spc="-10" dirty="0">
                <a:latin typeface="Carlito"/>
                <a:cs typeface="Carlito"/>
              </a:rPr>
              <a:t>respectiv  superclasă, </a:t>
            </a:r>
            <a:r>
              <a:rPr sz="2800" spc="-20" dirty="0">
                <a:latin typeface="Carlito"/>
                <a:cs typeface="Carlito"/>
              </a:rPr>
              <a:t>între </a:t>
            </a:r>
            <a:r>
              <a:rPr sz="2800" spc="-10" dirty="0">
                <a:latin typeface="Carlito"/>
                <a:cs typeface="Carlito"/>
              </a:rPr>
              <a:t>entităţiile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apropiate.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368FBE24-7226-4B2E-9219-AE0927C55A9D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1185" marR="5080" indent="-184340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dirty="0"/>
              <a:t>1.6. </a:t>
            </a:r>
            <a:r>
              <a:rPr spc="-5" dirty="0"/>
              <a:t>Specializarea/generalizarea </a:t>
            </a:r>
            <a:r>
              <a:rPr dirty="0"/>
              <a:t>tipurilor  </a:t>
            </a:r>
            <a:r>
              <a:rPr i="1" dirty="0"/>
              <a:t>de </a:t>
            </a:r>
            <a:r>
              <a:rPr i="1" spc="-10" dirty="0"/>
              <a:t>entităţi </a:t>
            </a:r>
            <a:r>
              <a:rPr i="1" dirty="0"/>
              <a:t>(pas</a:t>
            </a:r>
            <a:r>
              <a:rPr i="1" spc="-15" dirty="0"/>
              <a:t> </a:t>
            </a:r>
            <a:r>
              <a:rPr i="1" spc="-5" dirty="0"/>
              <a:t>opţional)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2066289"/>
            <a:ext cx="7508240" cy="3138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acest pas </a:t>
            </a:r>
            <a:r>
              <a:rPr sz="2800" spc="-15" dirty="0">
                <a:latin typeface="Carlito"/>
                <a:cs typeface="Carlito"/>
              </a:rPr>
              <a:t>putem </a:t>
            </a:r>
            <a:r>
              <a:rPr sz="2800" spc="-20" dirty="0">
                <a:latin typeface="Carlito"/>
                <a:cs typeface="Carlito"/>
              </a:rPr>
              <a:t>opta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continua  </a:t>
            </a:r>
            <a:r>
              <a:rPr sz="2800" spc="-10" dirty="0">
                <a:latin typeface="Carlito"/>
                <a:cs typeface="Carlito"/>
              </a:rPr>
              <a:t>modelarea </a:t>
            </a:r>
            <a:r>
              <a:rPr sz="2800" spc="-5" dirty="0">
                <a:latin typeface="Carlito"/>
                <a:cs typeface="Carlito"/>
              </a:rPr>
              <a:t>ER, </a:t>
            </a:r>
            <a:r>
              <a:rPr sz="2800" spc="-15" dirty="0">
                <a:latin typeface="Carlito"/>
                <a:cs typeface="Carlito"/>
              </a:rPr>
              <a:t>folosind procesul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generalizare </a:t>
            </a:r>
            <a:r>
              <a:rPr sz="2800" spc="-10" dirty="0">
                <a:latin typeface="Carlito"/>
                <a:cs typeface="Carlito"/>
              </a:rPr>
              <a:t>sau  </a:t>
            </a:r>
            <a:r>
              <a:rPr sz="2800" spc="-15" dirty="0">
                <a:latin typeface="Carlito"/>
                <a:cs typeface="Carlito"/>
              </a:rPr>
              <a:t>specializare:</a:t>
            </a:r>
            <a:endParaRPr sz="2800">
              <a:latin typeface="Carlito"/>
              <a:cs typeface="Carlito"/>
            </a:endParaRPr>
          </a:p>
          <a:p>
            <a:pPr marL="756285" marR="212725" indent="-287020">
              <a:lnSpc>
                <a:spcPct val="100000"/>
              </a:lnSpc>
              <a:spcBef>
                <a:spcPts val="3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Dacă </a:t>
            </a:r>
            <a:r>
              <a:rPr sz="2400" spc="-5" dirty="0">
                <a:latin typeface="Carlito"/>
                <a:cs typeface="Carlito"/>
              </a:rPr>
              <a:t>alegem </a:t>
            </a:r>
            <a:r>
              <a:rPr sz="2400" i="1" spc="-5" dirty="0">
                <a:solidFill>
                  <a:srgbClr val="FF0000"/>
                </a:solidFill>
                <a:latin typeface="Carlito"/>
                <a:cs typeface="Carlito"/>
              </a:rPr>
              <a:t>procesul de specializare</a:t>
            </a:r>
            <a:r>
              <a:rPr sz="2400" spc="-5" dirty="0">
                <a:latin typeface="Carlito"/>
                <a:cs typeface="Carlito"/>
              </a:rPr>
              <a:t>, </a:t>
            </a:r>
            <a:r>
              <a:rPr sz="2400" spc="-15" dirty="0">
                <a:latin typeface="Carlito"/>
                <a:cs typeface="Carlito"/>
              </a:rPr>
              <a:t>vom </a:t>
            </a:r>
            <a:r>
              <a:rPr sz="2400" spc="-5" dirty="0">
                <a:latin typeface="Carlito"/>
                <a:cs typeface="Carlito"/>
              </a:rPr>
              <a:t>încerca să  </a:t>
            </a:r>
            <a:r>
              <a:rPr sz="2400" spc="-10" dirty="0">
                <a:latin typeface="Carlito"/>
                <a:cs typeface="Carlito"/>
              </a:rPr>
              <a:t>definim </a:t>
            </a:r>
            <a:r>
              <a:rPr sz="2400" spc="-5" dirty="0">
                <a:latin typeface="Carlito"/>
                <a:cs typeface="Carlito"/>
              </a:rPr>
              <a:t>unul, sau </a:t>
            </a:r>
            <a:r>
              <a:rPr sz="2400" dirty="0">
                <a:latin typeface="Carlito"/>
                <a:cs typeface="Carlito"/>
              </a:rPr>
              <a:t>mai </a:t>
            </a:r>
            <a:r>
              <a:rPr sz="2400" spc="-5" dirty="0">
                <a:latin typeface="Carlito"/>
                <a:cs typeface="Carlito"/>
              </a:rPr>
              <a:t>multe subclase </a:t>
            </a:r>
            <a:r>
              <a:rPr sz="2400" dirty="0">
                <a:latin typeface="Carlito"/>
                <a:cs typeface="Carlito"/>
              </a:rPr>
              <a:t>ai </a:t>
            </a:r>
            <a:r>
              <a:rPr sz="2400" spc="-5" dirty="0">
                <a:latin typeface="Carlito"/>
                <a:cs typeface="Carlito"/>
              </a:rPr>
              <a:t>entităţii  respective</a:t>
            </a:r>
            <a:endParaRPr sz="2400">
              <a:latin typeface="Carlito"/>
              <a:cs typeface="Carlito"/>
            </a:endParaRPr>
          </a:p>
          <a:p>
            <a:pPr marL="756285" marR="96520" indent="-287020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Dacă </a:t>
            </a:r>
            <a:r>
              <a:rPr sz="2400" dirty="0">
                <a:latin typeface="Carlito"/>
                <a:cs typeface="Carlito"/>
              </a:rPr>
              <a:t>însă </a:t>
            </a:r>
            <a:r>
              <a:rPr sz="2400" spc="-5" dirty="0">
                <a:latin typeface="Carlito"/>
                <a:cs typeface="Carlito"/>
              </a:rPr>
              <a:t>alegem </a:t>
            </a:r>
            <a:r>
              <a:rPr sz="2400" i="1" spc="-5" dirty="0">
                <a:solidFill>
                  <a:srgbClr val="FF0000"/>
                </a:solidFill>
                <a:latin typeface="Carlito"/>
                <a:cs typeface="Carlito"/>
              </a:rPr>
              <a:t>procesul de generalizare</a:t>
            </a:r>
            <a:r>
              <a:rPr sz="2400" spc="-5" dirty="0">
                <a:latin typeface="Carlito"/>
                <a:cs typeface="Carlito"/>
              </a:rPr>
              <a:t>, </a:t>
            </a:r>
            <a:r>
              <a:rPr sz="2400" spc="-15" dirty="0">
                <a:latin typeface="Carlito"/>
                <a:cs typeface="Carlito"/>
              </a:rPr>
              <a:t>vom </a:t>
            </a:r>
            <a:r>
              <a:rPr sz="2400" spc="-10" dirty="0">
                <a:latin typeface="Carlito"/>
                <a:cs typeface="Carlito"/>
              </a:rPr>
              <a:t>căuta  superclase pentru </a:t>
            </a:r>
            <a:r>
              <a:rPr sz="2400" dirty="0">
                <a:latin typeface="Carlito"/>
                <a:cs typeface="Carlito"/>
              </a:rPr>
              <a:t>acea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entitate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ED41C68F-FB7F-4E59-A0C1-211851A017D9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5344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1185" marR="5080" indent="-184340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dirty="0"/>
              <a:t>1.6. </a:t>
            </a:r>
            <a:r>
              <a:rPr spc="-5" dirty="0"/>
              <a:t>Specializarea/generalizarea </a:t>
            </a:r>
            <a:r>
              <a:rPr dirty="0"/>
              <a:t>tipurilor  </a:t>
            </a:r>
            <a:r>
              <a:rPr i="1" dirty="0"/>
              <a:t>de </a:t>
            </a:r>
            <a:r>
              <a:rPr i="1" spc="-10" dirty="0"/>
              <a:t>entităţi </a:t>
            </a:r>
            <a:r>
              <a:rPr i="1" dirty="0"/>
              <a:t>(pas</a:t>
            </a:r>
            <a:r>
              <a:rPr i="1" spc="-15" dirty="0"/>
              <a:t> </a:t>
            </a:r>
            <a:r>
              <a:rPr i="1" spc="-5" dirty="0"/>
              <a:t>opţional)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524000"/>
            <a:ext cx="8229600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12395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Un </a:t>
            </a:r>
            <a:r>
              <a:rPr sz="2400" spc="-15" dirty="0">
                <a:latin typeface="Carlito"/>
                <a:cs typeface="Carlito"/>
              </a:rPr>
              <a:t>exemplu </a:t>
            </a:r>
            <a:r>
              <a:rPr sz="2400" spc="-5" dirty="0">
                <a:latin typeface="Carlito"/>
                <a:cs typeface="Carlito"/>
              </a:rPr>
              <a:t>pentru </a:t>
            </a:r>
            <a:r>
              <a:rPr sz="2400" spc="-10" dirty="0">
                <a:latin typeface="Carlito"/>
                <a:cs typeface="Carlito"/>
              </a:rPr>
              <a:t>procesul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generalizare </a:t>
            </a:r>
            <a:r>
              <a:rPr sz="2400" dirty="0">
                <a:latin typeface="Carlito"/>
                <a:cs typeface="Carlito"/>
              </a:rPr>
              <a:t>ar </a:t>
            </a:r>
            <a:r>
              <a:rPr sz="2400" spc="-5" dirty="0">
                <a:latin typeface="Carlito"/>
                <a:cs typeface="Carlito"/>
              </a:rPr>
              <a:t>fi entităţiile  </a:t>
            </a:r>
            <a:r>
              <a:rPr sz="2400" spc="-10" dirty="0">
                <a:latin typeface="Carlito"/>
                <a:cs typeface="Carlito"/>
              </a:rPr>
              <a:t>Şef_de_scară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Familii.</a:t>
            </a:r>
            <a:endParaRPr sz="2400" dirty="0">
              <a:latin typeface="Carlito"/>
              <a:cs typeface="Carlito"/>
            </a:endParaRPr>
          </a:p>
          <a:p>
            <a:pPr marL="354965" marR="13081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Ambele </a:t>
            </a:r>
            <a:r>
              <a:rPr sz="2400" spc="-10" dirty="0">
                <a:latin typeface="Carlito"/>
                <a:cs typeface="Carlito"/>
              </a:rPr>
              <a:t>entităţi </a:t>
            </a:r>
            <a:r>
              <a:rPr sz="2400" dirty="0">
                <a:latin typeface="Carlito"/>
                <a:cs typeface="Carlito"/>
              </a:rPr>
              <a:t>au </a:t>
            </a:r>
            <a:r>
              <a:rPr sz="2400" spc="-10" dirty="0">
                <a:latin typeface="Carlito"/>
                <a:cs typeface="Carlito"/>
              </a:rPr>
              <a:t>atribuite următoarele </a:t>
            </a:r>
            <a:r>
              <a:rPr sz="2400" spc="-5" dirty="0">
                <a:latin typeface="Carlito"/>
                <a:cs typeface="Carlito"/>
              </a:rPr>
              <a:t>atribute: Nr_mat,  Nr_bloc, </a:t>
            </a:r>
            <a:r>
              <a:rPr sz="2400" spc="-15" dirty="0">
                <a:latin typeface="Carlito"/>
                <a:cs typeface="Carlito"/>
              </a:rPr>
              <a:t>Scara, </a:t>
            </a:r>
            <a:r>
              <a:rPr sz="2400" spc="-10" dirty="0">
                <a:latin typeface="Carlito"/>
                <a:cs typeface="Carlito"/>
              </a:rPr>
              <a:t>Etaj, </a:t>
            </a:r>
            <a:r>
              <a:rPr sz="2400" spc="-5" dirty="0">
                <a:latin typeface="Carlito"/>
                <a:cs typeface="Carlito"/>
              </a:rPr>
              <a:t>Apartament şi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Nume.</a:t>
            </a:r>
          </a:p>
          <a:p>
            <a:pPr marL="354965" marR="30353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30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lângă aceste </a:t>
            </a:r>
            <a:r>
              <a:rPr sz="2400" spc="-5" dirty="0">
                <a:latin typeface="Carlito"/>
                <a:cs typeface="Carlito"/>
              </a:rPr>
              <a:t>atribute, </a:t>
            </a:r>
            <a:r>
              <a:rPr sz="2400" spc="-15" dirty="0">
                <a:latin typeface="Carlito"/>
                <a:cs typeface="Carlito"/>
              </a:rPr>
              <a:t>entitatea </a:t>
            </a:r>
            <a:r>
              <a:rPr sz="2400" spc="-10" dirty="0">
                <a:latin typeface="Carlito"/>
                <a:cs typeface="Carlito"/>
              </a:rPr>
              <a:t>Şef_de_scară </a:t>
            </a:r>
            <a:r>
              <a:rPr sz="2400" dirty="0">
                <a:latin typeface="Carlito"/>
                <a:cs typeface="Carlito"/>
              </a:rPr>
              <a:t>mai </a:t>
            </a:r>
            <a:r>
              <a:rPr sz="2400" spc="-15" dirty="0">
                <a:latin typeface="Carlito"/>
                <a:cs typeface="Carlito"/>
              </a:rPr>
              <a:t>are  </a:t>
            </a:r>
            <a:r>
              <a:rPr sz="2400" spc="-10" dirty="0">
                <a:latin typeface="Carlito"/>
                <a:cs typeface="Carlito"/>
              </a:rPr>
              <a:t>asociate </a:t>
            </a:r>
            <a:r>
              <a:rPr sz="2400" spc="-5" dirty="0">
                <a:latin typeface="Carlito"/>
                <a:cs typeface="Carlito"/>
              </a:rPr>
              <a:t>atributul </a:t>
            </a:r>
            <a:r>
              <a:rPr sz="2400" spc="-10" dirty="0">
                <a:latin typeface="Carlito"/>
                <a:cs typeface="Carlito"/>
              </a:rPr>
              <a:t>Data_intrare_func; </a:t>
            </a:r>
            <a:r>
              <a:rPr sz="2400" dirty="0">
                <a:latin typeface="Carlito"/>
                <a:cs typeface="Carlito"/>
              </a:rPr>
              <a:t>iar </a:t>
            </a:r>
            <a:r>
              <a:rPr sz="2400" spc="-15" dirty="0">
                <a:latin typeface="Carlito"/>
                <a:cs typeface="Carlito"/>
              </a:rPr>
              <a:t>entitatea </a:t>
            </a:r>
            <a:r>
              <a:rPr sz="2400" spc="-10" dirty="0">
                <a:latin typeface="Carlito"/>
                <a:cs typeface="Carlito"/>
              </a:rPr>
              <a:t>Familii,  </a:t>
            </a:r>
            <a:r>
              <a:rPr sz="2400" spc="-5" dirty="0">
                <a:latin typeface="Carlito"/>
                <a:cs typeface="Carlito"/>
              </a:rPr>
              <a:t>atributele Nr_pers, </a:t>
            </a:r>
            <a:r>
              <a:rPr sz="2400" spc="-15" dirty="0">
                <a:latin typeface="Carlito"/>
                <a:cs typeface="Carlito"/>
              </a:rPr>
              <a:t>Nr_pers_prezente </a:t>
            </a:r>
            <a:r>
              <a:rPr sz="2400" spc="-5" dirty="0">
                <a:latin typeface="Carlito"/>
                <a:cs typeface="Carlito"/>
              </a:rPr>
              <a:t>şi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Nr_chei.</a:t>
            </a:r>
          </a:p>
          <a:p>
            <a:pPr marL="354965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Deci, cele </a:t>
            </a:r>
            <a:r>
              <a:rPr sz="2400" spc="-5" dirty="0">
                <a:latin typeface="Carlito"/>
                <a:cs typeface="Carlito"/>
              </a:rPr>
              <a:t>două </a:t>
            </a:r>
            <a:r>
              <a:rPr sz="2400" spc="-10" dirty="0">
                <a:latin typeface="Carlito"/>
                <a:cs typeface="Carlito"/>
              </a:rPr>
              <a:t>entităţi </a:t>
            </a:r>
            <a:r>
              <a:rPr sz="2400" spc="-15" dirty="0">
                <a:latin typeface="Carlito"/>
                <a:cs typeface="Carlito"/>
              </a:rPr>
              <a:t>având </a:t>
            </a:r>
            <a:r>
              <a:rPr sz="2400" spc="-10" dirty="0">
                <a:latin typeface="Carlito"/>
                <a:cs typeface="Carlito"/>
              </a:rPr>
              <a:t>atribute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comun, </a:t>
            </a:r>
            <a:r>
              <a:rPr sz="2400" dirty="0">
                <a:latin typeface="Carlito"/>
                <a:cs typeface="Carlito"/>
              </a:rPr>
              <a:t>le </a:t>
            </a:r>
            <a:r>
              <a:rPr sz="2400" spc="-10" dirty="0">
                <a:latin typeface="Carlito"/>
                <a:cs typeface="Carlito"/>
              </a:rPr>
              <a:t>putem  generaliza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entitatea Locatari, </a:t>
            </a:r>
            <a:r>
              <a:rPr sz="2400" spc="-15" dirty="0">
                <a:latin typeface="Carlito"/>
                <a:cs typeface="Carlito"/>
              </a:rPr>
              <a:t>care </a:t>
            </a:r>
            <a:r>
              <a:rPr sz="2400" spc="-25" dirty="0">
                <a:latin typeface="Carlito"/>
                <a:cs typeface="Carlito"/>
              </a:rPr>
              <a:t>va </a:t>
            </a:r>
            <a:r>
              <a:rPr sz="2400" spc="-5" dirty="0">
                <a:latin typeface="Carlito"/>
                <a:cs typeface="Carlito"/>
              </a:rPr>
              <a:t>conţine atributele  </a:t>
            </a:r>
            <a:r>
              <a:rPr sz="2400" spc="-10" dirty="0">
                <a:latin typeface="Carlito"/>
                <a:cs typeface="Carlito"/>
              </a:rPr>
              <a:t>comune, </a:t>
            </a:r>
            <a:r>
              <a:rPr sz="2400" spc="-5" dirty="0">
                <a:latin typeface="Carlito"/>
                <a:cs typeface="Carlito"/>
              </a:rPr>
              <a:t>şi entităţile </a:t>
            </a:r>
            <a:r>
              <a:rPr sz="2400" spc="-10" dirty="0">
                <a:latin typeface="Carlito"/>
                <a:cs typeface="Carlito"/>
              </a:rPr>
              <a:t>Şef_de_scară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Familii, conţinând </a:t>
            </a:r>
            <a:r>
              <a:rPr sz="2400" spc="-5" dirty="0">
                <a:latin typeface="Carlito"/>
                <a:cs typeface="Carlito"/>
              </a:rPr>
              <a:t>doar  atributele </a:t>
            </a:r>
            <a:r>
              <a:rPr sz="2400" spc="-15" dirty="0">
                <a:latin typeface="Carlito"/>
                <a:cs typeface="Carlito"/>
              </a:rPr>
              <a:t>diferite </a:t>
            </a:r>
            <a:r>
              <a:rPr sz="2400" dirty="0">
                <a:latin typeface="Carlito"/>
                <a:cs typeface="Carlito"/>
              </a:rPr>
              <a:t>- </a:t>
            </a:r>
            <a:r>
              <a:rPr sz="2400" spc="-5" dirty="0">
                <a:latin typeface="Carlito"/>
                <a:cs typeface="Carlito"/>
              </a:rPr>
              <a:t>particularizările </a:t>
            </a:r>
            <a:r>
              <a:rPr sz="2400" spc="-15" dirty="0">
                <a:latin typeface="Carlito"/>
                <a:cs typeface="Carlito"/>
              </a:rPr>
              <a:t>faţă </a:t>
            </a:r>
            <a:r>
              <a:rPr sz="2400" spc="-5" dirty="0">
                <a:latin typeface="Carlito"/>
                <a:cs typeface="Carlito"/>
              </a:rPr>
              <a:t>de superclasă.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6868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1185" marR="5080" indent="-184340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dirty="0"/>
              <a:t>1.6. </a:t>
            </a:r>
            <a:r>
              <a:rPr spc="-5" dirty="0"/>
              <a:t>Specializarea/generalizarea </a:t>
            </a:r>
            <a:r>
              <a:rPr dirty="0"/>
              <a:t>tipurilor  </a:t>
            </a:r>
            <a:r>
              <a:rPr i="1" dirty="0"/>
              <a:t>de </a:t>
            </a:r>
            <a:r>
              <a:rPr i="1" spc="-10" dirty="0"/>
              <a:t>entităţi </a:t>
            </a:r>
            <a:r>
              <a:rPr i="1" dirty="0"/>
              <a:t>(pas</a:t>
            </a:r>
            <a:r>
              <a:rPr i="1" spc="-15" dirty="0"/>
              <a:t> </a:t>
            </a:r>
            <a:r>
              <a:rPr i="1" spc="-5" dirty="0"/>
              <a:t>opţional)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0" y="1295400"/>
            <a:ext cx="5562600" cy="502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D9785746-67B7-41A4-B5A0-1241FFA64F00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196F1406-B0B8-40F8-BC96-FDA58E545F0C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304800"/>
            <a:ext cx="67932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Pasul </a:t>
            </a:r>
            <a:r>
              <a:rPr spc="-5" dirty="0"/>
              <a:t>1.7. Desenarea </a:t>
            </a:r>
            <a:r>
              <a:rPr dirty="0"/>
              <a:t>diagramei</a:t>
            </a:r>
            <a:r>
              <a:rPr spc="-35" dirty="0"/>
              <a:t> </a:t>
            </a:r>
            <a:r>
              <a:rPr spc="-5" dirty="0"/>
              <a:t>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1279398"/>
            <a:ext cx="756158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5" dirty="0">
                <a:solidFill>
                  <a:srgbClr val="0000FF"/>
                </a:solidFill>
                <a:latin typeface="Carlito"/>
                <a:cs typeface="Carlito"/>
              </a:rPr>
              <a:t>Pasul </a:t>
            </a:r>
            <a:r>
              <a:rPr sz="2800" i="1" spc="-5" dirty="0">
                <a:solidFill>
                  <a:srgbClr val="0000FF"/>
                </a:solidFill>
                <a:latin typeface="Carlito"/>
                <a:cs typeface="Carlito"/>
              </a:rPr>
              <a:t>1.7. </a:t>
            </a:r>
            <a:r>
              <a:rPr sz="2800" i="1" spc="-10" dirty="0">
                <a:solidFill>
                  <a:srgbClr val="0000FF"/>
                </a:solidFill>
                <a:latin typeface="Carlito"/>
                <a:cs typeface="Carlito"/>
              </a:rPr>
              <a:t>Desenarea diagramei</a:t>
            </a:r>
            <a:r>
              <a:rPr sz="2800" i="1" spc="8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800" i="1" dirty="0">
                <a:solidFill>
                  <a:srgbClr val="0000FF"/>
                </a:solidFill>
                <a:latin typeface="Carlito"/>
                <a:cs typeface="Carlito"/>
              </a:rPr>
              <a:t>ER.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Obiectivul</a:t>
            </a:r>
            <a:r>
              <a:rPr sz="2800" spc="-10" dirty="0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marL="12700" marR="225425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Desenarea unei </a:t>
            </a:r>
            <a:r>
              <a:rPr sz="2800" spc="-15" dirty="0">
                <a:latin typeface="Carlito"/>
                <a:cs typeface="Carlito"/>
              </a:rPr>
              <a:t>diagrame </a:t>
            </a:r>
            <a:r>
              <a:rPr sz="2800" dirty="0">
                <a:latin typeface="Carlito"/>
                <a:cs typeface="Carlito"/>
              </a:rPr>
              <a:t>ER.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0" dirty="0">
                <a:latin typeface="Carlito"/>
                <a:cs typeface="Carlito"/>
              </a:rPr>
              <a:t>fi  </a:t>
            </a:r>
            <a:r>
              <a:rPr sz="2800" spc="-25" dirty="0">
                <a:latin typeface="Carlito"/>
                <a:cs typeface="Carlito"/>
              </a:rPr>
              <a:t>reprezentarea </a:t>
            </a:r>
            <a:r>
              <a:rPr sz="2800" spc="-10" dirty="0">
                <a:latin typeface="Carlito"/>
                <a:cs typeface="Carlito"/>
              </a:rPr>
              <a:t>conceptuală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vederilor </a:t>
            </a:r>
            <a:r>
              <a:rPr sz="2800" spc="-15" dirty="0">
                <a:latin typeface="Carlito"/>
                <a:cs typeface="Carlito"/>
              </a:rPr>
              <a:t>utilizatorilor  despre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întreprindere.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momentul </a:t>
            </a:r>
            <a:r>
              <a:rPr sz="2800" spc="-15" dirty="0">
                <a:latin typeface="Carlito"/>
                <a:cs typeface="Carlito"/>
              </a:rPr>
              <a:t>acesta suntem </a:t>
            </a:r>
            <a:r>
              <a:rPr sz="2800" spc="-10" dirty="0">
                <a:latin typeface="Carlito"/>
                <a:cs typeface="Carlito"/>
              </a:rPr>
              <a:t>în </a:t>
            </a:r>
            <a:r>
              <a:rPr sz="2800" spc="-15" dirty="0">
                <a:latin typeface="Carlito"/>
                <a:cs typeface="Carlito"/>
              </a:rPr>
              <a:t>măsură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25" dirty="0">
                <a:latin typeface="Carlito"/>
                <a:cs typeface="Carlito"/>
              </a:rPr>
              <a:t>prezentăm 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5" dirty="0">
                <a:latin typeface="Carlito"/>
                <a:cs typeface="Carlito"/>
              </a:rPr>
              <a:t>diagramă completă </a:t>
            </a:r>
            <a:r>
              <a:rPr sz="2800" spc="-5" dirty="0">
                <a:latin typeface="Carlito"/>
                <a:cs typeface="Carlito"/>
              </a:rPr>
              <a:t>a modelului </a:t>
            </a:r>
            <a:r>
              <a:rPr sz="2800" spc="-20" dirty="0">
                <a:latin typeface="Carlito"/>
                <a:cs typeface="Carlito"/>
              </a:rPr>
              <a:t>bazat </a:t>
            </a:r>
            <a:r>
              <a:rPr sz="2800" spc="-5" dirty="0">
                <a:latin typeface="Carlito"/>
                <a:cs typeface="Carlito"/>
              </a:rPr>
              <a:t>pe </a:t>
            </a:r>
            <a:r>
              <a:rPr sz="2800" spc="-10" dirty="0">
                <a:latin typeface="Carlito"/>
                <a:cs typeface="Carlito"/>
              </a:rPr>
              <a:t>vederile  </a:t>
            </a:r>
            <a:r>
              <a:rPr sz="2800" spc="-15" dirty="0">
                <a:latin typeface="Carlito"/>
                <a:cs typeface="Carlito"/>
              </a:rPr>
              <a:t>utilizatorilor despre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întreprindere.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3B5258A3-6C24-4E46-9E78-D6A1736C9568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392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87170" marR="5080" indent="-11537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Pasul </a:t>
            </a:r>
            <a:r>
              <a:rPr spc="-5" dirty="0"/>
              <a:t>1.8. </a:t>
            </a:r>
            <a:r>
              <a:rPr spc="-20" dirty="0"/>
              <a:t>Verificarea </a:t>
            </a:r>
            <a:r>
              <a:rPr dirty="0"/>
              <a:t>modelului </a:t>
            </a:r>
            <a:r>
              <a:rPr spc="-10" dirty="0"/>
              <a:t>conceptual  </a:t>
            </a:r>
            <a:r>
              <a:rPr i="1" spc="-5" dirty="0"/>
              <a:t>local </a:t>
            </a:r>
            <a:r>
              <a:rPr i="1" dirty="0"/>
              <a:t>cu </a:t>
            </a:r>
            <a:r>
              <a:rPr i="1" spc="-5" dirty="0"/>
              <a:t>ajutorul</a:t>
            </a:r>
            <a:r>
              <a:rPr i="1" spc="-60" dirty="0"/>
              <a:t> </a:t>
            </a:r>
            <a:r>
              <a:rPr i="1" spc="-10" dirty="0"/>
              <a:t>utilizatorului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371600"/>
            <a:ext cx="8001000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Obiectivul</a:t>
            </a:r>
            <a:r>
              <a:rPr sz="2800" spc="-10" dirty="0">
                <a:latin typeface="Carlito"/>
                <a:cs typeface="Carlito"/>
              </a:rPr>
              <a:t>:</a:t>
            </a:r>
            <a:endParaRPr sz="28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spc="-25" dirty="0">
                <a:latin typeface="Carlito"/>
                <a:cs typeface="Carlito"/>
              </a:rPr>
              <a:t>Verificarea </a:t>
            </a:r>
            <a:r>
              <a:rPr sz="2800" spc="-10" dirty="0">
                <a:latin typeface="Carlito"/>
                <a:cs typeface="Carlito"/>
              </a:rPr>
              <a:t>modelului conceptual local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0" dirty="0">
                <a:latin typeface="Carlito"/>
                <a:cs typeface="Carlito"/>
              </a:rPr>
              <a:t>ajutorul  </a:t>
            </a:r>
            <a:r>
              <a:rPr sz="2800" spc="-15" dirty="0">
                <a:latin typeface="Carlito"/>
                <a:cs typeface="Carlito"/>
              </a:rPr>
              <a:t>utilizatorului,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vedea dacă </a:t>
            </a:r>
            <a:r>
              <a:rPr sz="2800" spc="-5" dirty="0">
                <a:latin typeface="Carlito"/>
                <a:cs typeface="Carlito"/>
              </a:rPr>
              <a:t>modelul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o  </a:t>
            </a:r>
            <a:r>
              <a:rPr sz="2800" spc="-30" dirty="0">
                <a:latin typeface="Carlito"/>
                <a:cs typeface="Carlito"/>
              </a:rPr>
              <a:t>reprezentare </a:t>
            </a:r>
            <a:r>
              <a:rPr sz="2800" spc="-25" dirty="0">
                <a:latin typeface="Carlito"/>
                <a:cs typeface="Carlito"/>
              </a:rPr>
              <a:t>adevărată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vederii </a:t>
            </a:r>
            <a:r>
              <a:rPr sz="2800" spc="-15" dirty="0">
                <a:latin typeface="Carlito"/>
                <a:cs typeface="Carlito"/>
              </a:rPr>
              <a:t>utilizatorului despre  întreprindere.</a:t>
            </a:r>
            <a:endParaRPr sz="2800" dirty="0">
              <a:latin typeface="Carlito"/>
              <a:cs typeface="Carlito"/>
            </a:endParaRPr>
          </a:p>
          <a:p>
            <a:pPr marL="354965" marR="643255" indent="-342900">
              <a:lnSpc>
                <a:spcPct val="100000"/>
              </a:lnSpc>
              <a:spcBef>
                <a:spcPts val="3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Înainte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termina pasul </a:t>
            </a:r>
            <a:r>
              <a:rPr sz="2400" dirty="0">
                <a:latin typeface="Carlito"/>
                <a:cs typeface="Carlito"/>
              </a:rPr>
              <a:t>1, </a:t>
            </a:r>
            <a:r>
              <a:rPr sz="2400" spc="-5" dirty="0">
                <a:latin typeface="Carlito"/>
                <a:cs typeface="Carlito"/>
              </a:rPr>
              <a:t>trebuie </a:t>
            </a:r>
            <a:r>
              <a:rPr sz="2400" spc="-10" dirty="0">
                <a:latin typeface="Carlito"/>
                <a:cs typeface="Carlito"/>
              </a:rPr>
              <a:t>verificat </a:t>
            </a:r>
            <a:r>
              <a:rPr sz="2400" dirty="0">
                <a:latin typeface="Carlito"/>
                <a:cs typeface="Carlito"/>
              </a:rPr>
              <a:t>modelul  </a:t>
            </a:r>
            <a:r>
              <a:rPr sz="2400" spc="-5" dirty="0">
                <a:latin typeface="Carlito"/>
                <a:cs typeface="Carlito"/>
              </a:rPr>
              <a:t>conceptual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elaborat.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Acest </a:t>
            </a:r>
            <a:r>
              <a:rPr sz="2400" dirty="0">
                <a:latin typeface="Carlito"/>
                <a:cs typeface="Carlito"/>
              </a:rPr>
              <a:t>model include </a:t>
            </a:r>
            <a:r>
              <a:rPr sz="2400" spc="-10" dirty="0">
                <a:latin typeface="Carlito"/>
                <a:cs typeface="Carlito"/>
              </a:rPr>
              <a:t>diagrama </a:t>
            </a:r>
            <a:r>
              <a:rPr sz="2400" dirty="0">
                <a:latin typeface="Carlito"/>
                <a:cs typeface="Carlito"/>
              </a:rPr>
              <a:t>ER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documentaţia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anexată.</a:t>
            </a:r>
            <a:endParaRPr sz="2400" dirty="0">
              <a:latin typeface="Carlito"/>
              <a:cs typeface="Carlito"/>
            </a:endParaRPr>
          </a:p>
          <a:p>
            <a:pPr marL="354965" marR="8305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cazul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5" dirty="0">
                <a:latin typeface="Carlito"/>
                <a:cs typeface="Carlito"/>
              </a:rPr>
              <a:t>care </a:t>
            </a:r>
            <a:r>
              <a:rPr sz="2400" spc="-10" dirty="0">
                <a:latin typeface="Carlito"/>
                <a:cs typeface="Carlito"/>
              </a:rPr>
              <a:t>apare </a:t>
            </a:r>
            <a:r>
              <a:rPr sz="2400" spc="-5" dirty="0">
                <a:latin typeface="Carlito"/>
                <a:cs typeface="Carlito"/>
              </a:rPr>
              <a:t>orice </a:t>
            </a:r>
            <a:r>
              <a:rPr sz="2400" spc="-25" dirty="0">
                <a:latin typeface="Carlito"/>
                <a:cs typeface="Carlito"/>
              </a:rPr>
              <a:t>fel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dirty="0">
                <a:latin typeface="Carlito"/>
                <a:cs typeface="Carlito"/>
              </a:rPr>
              <a:t>anomalie, </a:t>
            </a:r>
            <a:r>
              <a:rPr sz="2400" spc="-10" dirty="0">
                <a:latin typeface="Carlito"/>
                <a:cs typeface="Carlito"/>
              </a:rPr>
              <a:t>repetăm  procesul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dirty="0">
                <a:latin typeface="Carlito"/>
                <a:cs typeface="Carlito"/>
              </a:rPr>
              <a:t>mai </a:t>
            </a:r>
            <a:r>
              <a:rPr sz="2400" spc="-10" dirty="0">
                <a:latin typeface="Carlito"/>
                <a:cs typeface="Carlito"/>
              </a:rPr>
              <a:t>înainte </a:t>
            </a:r>
            <a:r>
              <a:rPr sz="2400" spc="-5" dirty="0">
                <a:latin typeface="Carlito"/>
                <a:cs typeface="Carlito"/>
              </a:rPr>
              <a:t>şi remediem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problema.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763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0" dirty="0">
                <a:latin typeface="Carlito"/>
                <a:cs typeface="Carlito"/>
              </a:rPr>
              <a:t>Diagrama </a:t>
            </a:r>
            <a:r>
              <a:rPr sz="3600" b="0" i="0" spc="-5" dirty="0">
                <a:latin typeface="Carlito"/>
                <a:cs typeface="Carlito"/>
              </a:rPr>
              <a:t>EER </a:t>
            </a:r>
            <a:r>
              <a:rPr sz="3600" b="0" i="0" dirty="0">
                <a:latin typeface="Carlito"/>
                <a:cs typeface="Carlito"/>
              </a:rPr>
              <a:t>a </a:t>
            </a:r>
            <a:r>
              <a:rPr sz="3600" b="0" i="0" spc="-5" dirty="0">
                <a:latin typeface="Carlito"/>
                <a:cs typeface="Carlito"/>
              </a:rPr>
              <a:t>b.d. </a:t>
            </a:r>
            <a:r>
              <a:rPr sz="3600" b="0" i="0" spc="-30" dirty="0">
                <a:latin typeface="Carlito"/>
                <a:cs typeface="Carlito"/>
              </a:rPr>
              <a:t>“Asociaţia </a:t>
            </a:r>
            <a:r>
              <a:rPr sz="3600" b="0" i="0" spc="-5" dirty="0">
                <a:latin typeface="Carlito"/>
                <a:cs typeface="Carlito"/>
              </a:rPr>
              <a:t>de</a:t>
            </a:r>
            <a:r>
              <a:rPr sz="3600" b="0" i="0" spc="-30" dirty="0">
                <a:latin typeface="Carlito"/>
                <a:cs typeface="Carlito"/>
              </a:rPr>
              <a:t> </a:t>
            </a:r>
            <a:r>
              <a:rPr sz="3600" b="0" i="0" spc="-10" dirty="0">
                <a:latin typeface="Carlito"/>
                <a:cs typeface="Carlito"/>
              </a:rPr>
              <a:t>locatari”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6434429"/>
            <a:ext cx="9144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Verdana"/>
                <a:cs typeface="Verdana"/>
              </a:rPr>
              <a:t>3</a:t>
            </a:r>
            <a:r>
              <a:rPr sz="1200" spc="-10" dirty="0">
                <a:solidFill>
                  <a:srgbClr val="888888"/>
                </a:solidFill>
                <a:latin typeface="Verdana"/>
                <a:cs typeface="Verdana"/>
              </a:rPr>
              <a:t>.</a:t>
            </a: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0</a:t>
            </a:r>
            <a:r>
              <a:rPr sz="1200" spc="5" dirty="0">
                <a:solidFill>
                  <a:srgbClr val="888888"/>
                </a:solidFill>
                <a:latin typeface="Verdana"/>
                <a:cs typeface="Verdana"/>
              </a:rPr>
              <a:t>1</a:t>
            </a:r>
            <a:r>
              <a:rPr sz="1200" spc="-10" dirty="0">
                <a:solidFill>
                  <a:srgbClr val="888888"/>
                </a:solidFill>
                <a:latin typeface="Verdana"/>
                <a:cs typeface="Verdana"/>
              </a:rPr>
              <a:t>.</a:t>
            </a: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2</a:t>
            </a:r>
            <a:r>
              <a:rPr sz="1200" spc="5" dirty="0">
                <a:solidFill>
                  <a:srgbClr val="888888"/>
                </a:solidFill>
                <a:latin typeface="Verdana"/>
                <a:cs typeface="Verdana"/>
              </a:rPr>
              <a:t>0</a:t>
            </a: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16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1934" y="6434429"/>
            <a:ext cx="25806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Verdana"/>
                <a:cs typeface="Verdana"/>
              </a:rPr>
              <a:t>Baze de date distribuite </a:t>
            </a: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si</a:t>
            </a:r>
            <a:r>
              <a:rPr sz="1200" spc="5" dirty="0">
                <a:solidFill>
                  <a:srgbClr val="888888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888888"/>
                </a:solidFill>
                <a:latin typeface="Verdana"/>
                <a:cs typeface="Verdana"/>
              </a:rPr>
              <a:t>mobile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7333" y="6434429"/>
            <a:ext cx="22097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47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02412" y="1634958"/>
            <a:ext cx="8260588" cy="4613442"/>
            <a:chOff x="502412" y="1634958"/>
            <a:chExt cx="7791080" cy="4320268"/>
          </a:xfrm>
        </p:grpSpPr>
        <p:sp>
          <p:nvSpPr>
            <p:cNvPr id="6" name="object 6"/>
            <p:cNvSpPr/>
            <p:nvPr/>
          </p:nvSpPr>
          <p:spPr>
            <a:xfrm>
              <a:off x="566547" y="4294276"/>
              <a:ext cx="3785870" cy="1493520"/>
            </a:xfrm>
            <a:custGeom>
              <a:avLst/>
              <a:gdLst/>
              <a:ahLst/>
              <a:cxnLst/>
              <a:rect l="l" t="t" r="r" b="b"/>
              <a:pathLst>
                <a:path w="3785870" h="1493520">
                  <a:moveTo>
                    <a:pt x="1041793" y="707961"/>
                  </a:moveTo>
                  <a:lnTo>
                    <a:pt x="185851" y="707961"/>
                  </a:lnTo>
                  <a:lnTo>
                    <a:pt x="185851" y="1300734"/>
                  </a:lnTo>
                  <a:lnTo>
                    <a:pt x="185851" y="1354734"/>
                  </a:lnTo>
                  <a:lnTo>
                    <a:pt x="1041793" y="1354734"/>
                  </a:lnTo>
                  <a:lnTo>
                    <a:pt x="1041793" y="1300734"/>
                  </a:lnTo>
                  <a:lnTo>
                    <a:pt x="1041793" y="707961"/>
                  </a:lnTo>
                  <a:close/>
                </a:path>
                <a:path w="3785870" h="1493520">
                  <a:moveTo>
                    <a:pt x="1135037" y="100380"/>
                  </a:moveTo>
                  <a:lnTo>
                    <a:pt x="1124165" y="61912"/>
                  </a:lnTo>
                  <a:lnTo>
                    <a:pt x="1094841" y="29933"/>
                  </a:lnTo>
                  <a:lnTo>
                    <a:pt x="1052017" y="8089"/>
                  </a:lnTo>
                  <a:lnTo>
                    <a:pt x="1000633" y="0"/>
                  </a:lnTo>
                  <a:lnTo>
                    <a:pt x="134404" y="0"/>
                  </a:lnTo>
                  <a:lnTo>
                    <a:pt x="82753" y="8089"/>
                  </a:lnTo>
                  <a:lnTo>
                    <a:pt x="39954" y="29933"/>
                  </a:lnTo>
                  <a:lnTo>
                    <a:pt x="10782" y="61912"/>
                  </a:lnTo>
                  <a:lnTo>
                    <a:pt x="0" y="100380"/>
                  </a:lnTo>
                  <a:lnTo>
                    <a:pt x="0" y="277253"/>
                  </a:lnTo>
                  <a:lnTo>
                    <a:pt x="10782" y="315658"/>
                  </a:lnTo>
                  <a:lnTo>
                    <a:pt x="39954" y="347472"/>
                  </a:lnTo>
                  <a:lnTo>
                    <a:pt x="82753" y="369150"/>
                  </a:lnTo>
                  <a:lnTo>
                    <a:pt x="134404" y="377177"/>
                  </a:lnTo>
                  <a:lnTo>
                    <a:pt x="1000633" y="377177"/>
                  </a:lnTo>
                  <a:lnTo>
                    <a:pt x="1052017" y="369150"/>
                  </a:lnTo>
                  <a:lnTo>
                    <a:pt x="1094841" y="347472"/>
                  </a:lnTo>
                  <a:lnTo>
                    <a:pt x="1124165" y="315658"/>
                  </a:lnTo>
                  <a:lnTo>
                    <a:pt x="1135037" y="277253"/>
                  </a:lnTo>
                  <a:lnTo>
                    <a:pt x="1135037" y="100380"/>
                  </a:lnTo>
                  <a:close/>
                </a:path>
                <a:path w="3785870" h="1493520">
                  <a:moveTo>
                    <a:pt x="2578747" y="246659"/>
                  </a:moveTo>
                  <a:lnTo>
                    <a:pt x="2573947" y="208800"/>
                  </a:lnTo>
                  <a:lnTo>
                    <a:pt x="2560167" y="172796"/>
                  </a:lnTo>
                  <a:lnTo>
                    <a:pt x="2538323" y="139344"/>
                  </a:lnTo>
                  <a:lnTo>
                    <a:pt x="2509355" y="109143"/>
                  </a:lnTo>
                  <a:lnTo>
                    <a:pt x="2474188" y="82880"/>
                  </a:lnTo>
                  <a:lnTo>
                    <a:pt x="2433739" y="61252"/>
                  </a:lnTo>
                  <a:lnTo>
                    <a:pt x="2388933" y="44945"/>
                  </a:lnTo>
                  <a:lnTo>
                    <a:pt x="2340711" y="34645"/>
                  </a:lnTo>
                  <a:lnTo>
                    <a:pt x="2289987" y="31064"/>
                  </a:lnTo>
                  <a:lnTo>
                    <a:pt x="1722805" y="31064"/>
                  </a:lnTo>
                  <a:lnTo>
                    <a:pt x="1672082" y="34645"/>
                  </a:lnTo>
                  <a:lnTo>
                    <a:pt x="1623860" y="44945"/>
                  </a:lnTo>
                  <a:lnTo>
                    <a:pt x="1579054" y="61252"/>
                  </a:lnTo>
                  <a:lnTo>
                    <a:pt x="1538617" y="82880"/>
                  </a:lnTo>
                  <a:lnTo>
                    <a:pt x="1503451" y="109143"/>
                  </a:lnTo>
                  <a:lnTo>
                    <a:pt x="1474482" y="139344"/>
                  </a:lnTo>
                  <a:lnTo>
                    <a:pt x="1452651" y="172796"/>
                  </a:lnTo>
                  <a:lnTo>
                    <a:pt x="1438871" y="208800"/>
                  </a:lnTo>
                  <a:lnTo>
                    <a:pt x="1434071" y="246659"/>
                  </a:lnTo>
                  <a:lnTo>
                    <a:pt x="1434071" y="808342"/>
                  </a:lnTo>
                  <a:lnTo>
                    <a:pt x="1452651" y="881964"/>
                  </a:lnTo>
                  <a:lnTo>
                    <a:pt x="1474482" y="915327"/>
                  </a:lnTo>
                  <a:lnTo>
                    <a:pt x="1503451" y="945464"/>
                  </a:lnTo>
                  <a:lnTo>
                    <a:pt x="1538617" y="971689"/>
                  </a:lnTo>
                  <a:lnTo>
                    <a:pt x="1579054" y="993305"/>
                  </a:lnTo>
                  <a:lnTo>
                    <a:pt x="1623860" y="1009599"/>
                  </a:lnTo>
                  <a:lnTo>
                    <a:pt x="1672082" y="1019886"/>
                  </a:lnTo>
                  <a:lnTo>
                    <a:pt x="1722805" y="1023467"/>
                  </a:lnTo>
                  <a:lnTo>
                    <a:pt x="2289987" y="1023467"/>
                  </a:lnTo>
                  <a:lnTo>
                    <a:pt x="2340711" y="1019886"/>
                  </a:lnTo>
                  <a:lnTo>
                    <a:pt x="2388933" y="1009599"/>
                  </a:lnTo>
                  <a:lnTo>
                    <a:pt x="2433739" y="993305"/>
                  </a:lnTo>
                  <a:lnTo>
                    <a:pt x="2474188" y="971689"/>
                  </a:lnTo>
                  <a:lnTo>
                    <a:pt x="2509355" y="945464"/>
                  </a:lnTo>
                  <a:lnTo>
                    <a:pt x="2538323" y="915327"/>
                  </a:lnTo>
                  <a:lnTo>
                    <a:pt x="2560167" y="881964"/>
                  </a:lnTo>
                  <a:lnTo>
                    <a:pt x="2573947" y="846074"/>
                  </a:lnTo>
                  <a:lnTo>
                    <a:pt x="2578747" y="808342"/>
                  </a:lnTo>
                  <a:lnTo>
                    <a:pt x="2578747" y="246659"/>
                  </a:lnTo>
                  <a:close/>
                </a:path>
                <a:path w="3785870" h="1493520">
                  <a:moveTo>
                    <a:pt x="3734358" y="1023467"/>
                  </a:moveTo>
                  <a:lnTo>
                    <a:pt x="3726967" y="982687"/>
                  </a:lnTo>
                  <a:lnTo>
                    <a:pt x="3706114" y="945959"/>
                  </a:lnTo>
                  <a:lnTo>
                    <a:pt x="3673792" y="914768"/>
                  </a:lnTo>
                  <a:lnTo>
                    <a:pt x="3631996" y="890638"/>
                  </a:lnTo>
                  <a:lnTo>
                    <a:pt x="3582695" y="875055"/>
                  </a:lnTo>
                  <a:lnTo>
                    <a:pt x="3527895" y="869530"/>
                  </a:lnTo>
                  <a:lnTo>
                    <a:pt x="3104680" y="869530"/>
                  </a:lnTo>
                  <a:lnTo>
                    <a:pt x="3050197" y="875055"/>
                  </a:lnTo>
                  <a:lnTo>
                    <a:pt x="3001124" y="890638"/>
                  </a:lnTo>
                  <a:lnTo>
                    <a:pt x="2959455" y="914768"/>
                  </a:lnTo>
                  <a:lnTo>
                    <a:pt x="2927197" y="945959"/>
                  </a:lnTo>
                  <a:lnTo>
                    <a:pt x="2906382" y="982687"/>
                  </a:lnTo>
                  <a:lnTo>
                    <a:pt x="2898991" y="1023467"/>
                  </a:lnTo>
                  <a:lnTo>
                    <a:pt x="2898991" y="1338973"/>
                  </a:lnTo>
                  <a:lnTo>
                    <a:pt x="2906382" y="1379753"/>
                  </a:lnTo>
                  <a:lnTo>
                    <a:pt x="2927197" y="1416481"/>
                  </a:lnTo>
                  <a:lnTo>
                    <a:pt x="2959455" y="1447660"/>
                  </a:lnTo>
                  <a:lnTo>
                    <a:pt x="3001124" y="1471790"/>
                  </a:lnTo>
                  <a:lnTo>
                    <a:pt x="3050197" y="1487373"/>
                  </a:lnTo>
                  <a:lnTo>
                    <a:pt x="3104680" y="1492897"/>
                  </a:lnTo>
                  <a:lnTo>
                    <a:pt x="3527895" y="1492897"/>
                  </a:lnTo>
                  <a:lnTo>
                    <a:pt x="3582695" y="1487373"/>
                  </a:lnTo>
                  <a:lnTo>
                    <a:pt x="3631996" y="1471790"/>
                  </a:lnTo>
                  <a:lnTo>
                    <a:pt x="3673792" y="1447660"/>
                  </a:lnTo>
                  <a:lnTo>
                    <a:pt x="3706114" y="1416481"/>
                  </a:lnTo>
                  <a:lnTo>
                    <a:pt x="3726967" y="1379753"/>
                  </a:lnTo>
                  <a:lnTo>
                    <a:pt x="3734358" y="1338973"/>
                  </a:lnTo>
                  <a:lnTo>
                    <a:pt x="3734358" y="1023467"/>
                  </a:lnTo>
                  <a:close/>
                </a:path>
                <a:path w="3785870" h="1493520">
                  <a:moveTo>
                    <a:pt x="3785844" y="108038"/>
                  </a:moveTo>
                  <a:lnTo>
                    <a:pt x="3775062" y="69634"/>
                  </a:lnTo>
                  <a:lnTo>
                    <a:pt x="3745941" y="37820"/>
                  </a:lnTo>
                  <a:lnTo>
                    <a:pt x="3703307" y="16129"/>
                  </a:lnTo>
                  <a:lnTo>
                    <a:pt x="3651974" y="8115"/>
                  </a:lnTo>
                  <a:lnTo>
                    <a:pt x="3094380" y="8115"/>
                  </a:lnTo>
                  <a:lnTo>
                    <a:pt x="3043199" y="16129"/>
                  </a:lnTo>
                  <a:lnTo>
                    <a:pt x="3000641" y="37820"/>
                  </a:lnTo>
                  <a:lnTo>
                    <a:pt x="2971546" y="69634"/>
                  </a:lnTo>
                  <a:lnTo>
                    <a:pt x="2960776" y="108038"/>
                  </a:lnTo>
                  <a:lnTo>
                    <a:pt x="2960776" y="292557"/>
                  </a:lnTo>
                  <a:lnTo>
                    <a:pt x="2971546" y="330949"/>
                  </a:lnTo>
                  <a:lnTo>
                    <a:pt x="3000641" y="362762"/>
                  </a:lnTo>
                  <a:lnTo>
                    <a:pt x="3043199" y="384454"/>
                  </a:lnTo>
                  <a:lnTo>
                    <a:pt x="3094380" y="392468"/>
                  </a:lnTo>
                  <a:lnTo>
                    <a:pt x="3651974" y="392468"/>
                  </a:lnTo>
                  <a:lnTo>
                    <a:pt x="3703307" y="384454"/>
                  </a:lnTo>
                  <a:lnTo>
                    <a:pt x="3745941" y="362762"/>
                  </a:lnTo>
                  <a:lnTo>
                    <a:pt x="3775062" y="330949"/>
                  </a:lnTo>
                  <a:lnTo>
                    <a:pt x="3785844" y="292557"/>
                  </a:lnTo>
                  <a:lnTo>
                    <a:pt x="3785844" y="1080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7133" y="1801380"/>
              <a:ext cx="7706359" cy="2131695"/>
            </a:xfrm>
            <a:custGeom>
              <a:avLst/>
              <a:gdLst/>
              <a:ahLst/>
              <a:cxnLst/>
              <a:rect l="l" t="t" r="r" b="b"/>
              <a:pathLst>
                <a:path w="7706359" h="2131695">
                  <a:moveTo>
                    <a:pt x="908011" y="0"/>
                  </a:moveTo>
                  <a:lnTo>
                    <a:pt x="0" y="0"/>
                  </a:lnTo>
                  <a:lnTo>
                    <a:pt x="0" y="846493"/>
                  </a:lnTo>
                  <a:lnTo>
                    <a:pt x="0" y="900137"/>
                  </a:lnTo>
                  <a:lnTo>
                    <a:pt x="908011" y="900137"/>
                  </a:lnTo>
                  <a:lnTo>
                    <a:pt x="908011" y="846493"/>
                  </a:lnTo>
                  <a:lnTo>
                    <a:pt x="908011" y="0"/>
                  </a:lnTo>
                  <a:close/>
                </a:path>
                <a:path w="7706359" h="2131695">
                  <a:moveTo>
                    <a:pt x="2248827" y="1177340"/>
                  </a:moveTo>
                  <a:lnTo>
                    <a:pt x="2243340" y="1139355"/>
                  </a:lnTo>
                  <a:lnTo>
                    <a:pt x="2202611" y="1075055"/>
                  </a:lnTo>
                  <a:lnTo>
                    <a:pt x="2169515" y="1050366"/>
                  </a:lnTo>
                  <a:lnTo>
                    <a:pt x="2129358" y="1031722"/>
                  </a:lnTo>
                  <a:lnTo>
                    <a:pt x="2083206" y="1019937"/>
                  </a:lnTo>
                  <a:lnTo>
                    <a:pt x="2032114" y="1015834"/>
                  </a:lnTo>
                  <a:lnTo>
                    <a:pt x="1599323" y="1015834"/>
                  </a:lnTo>
                  <a:lnTo>
                    <a:pt x="1548244" y="1019937"/>
                  </a:lnTo>
                  <a:lnTo>
                    <a:pt x="1502079" y="1031722"/>
                  </a:lnTo>
                  <a:lnTo>
                    <a:pt x="1461922" y="1050366"/>
                  </a:lnTo>
                  <a:lnTo>
                    <a:pt x="1428813" y="1075055"/>
                  </a:lnTo>
                  <a:lnTo>
                    <a:pt x="1403845" y="1105001"/>
                  </a:lnTo>
                  <a:lnTo>
                    <a:pt x="1382598" y="1177340"/>
                  </a:lnTo>
                  <a:lnTo>
                    <a:pt x="1382598" y="1477645"/>
                  </a:lnTo>
                  <a:lnTo>
                    <a:pt x="1388084" y="1515630"/>
                  </a:lnTo>
                  <a:lnTo>
                    <a:pt x="1428813" y="1579930"/>
                  </a:lnTo>
                  <a:lnTo>
                    <a:pt x="1461922" y="1604619"/>
                  </a:lnTo>
                  <a:lnTo>
                    <a:pt x="1502079" y="1623275"/>
                  </a:lnTo>
                  <a:lnTo>
                    <a:pt x="1548244" y="1635048"/>
                  </a:lnTo>
                  <a:lnTo>
                    <a:pt x="1599323" y="1639163"/>
                  </a:lnTo>
                  <a:lnTo>
                    <a:pt x="2032114" y="1639163"/>
                  </a:lnTo>
                  <a:lnTo>
                    <a:pt x="2083206" y="1635048"/>
                  </a:lnTo>
                  <a:lnTo>
                    <a:pt x="2129358" y="1623275"/>
                  </a:lnTo>
                  <a:lnTo>
                    <a:pt x="2169515" y="1604619"/>
                  </a:lnTo>
                  <a:lnTo>
                    <a:pt x="2202611" y="1579930"/>
                  </a:lnTo>
                  <a:lnTo>
                    <a:pt x="2227580" y="1549996"/>
                  </a:lnTo>
                  <a:lnTo>
                    <a:pt x="2248827" y="1477645"/>
                  </a:lnTo>
                  <a:lnTo>
                    <a:pt x="2248827" y="1177340"/>
                  </a:lnTo>
                  <a:close/>
                </a:path>
                <a:path w="7706359" h="2131695">
                  <a:moveTo>
                    <a:pt x="2764561" y="30568"/>
                  </a:moveTo>
                  <a:lnTo>
                    <a:pt x="2156231" y="30568"/>
                  </a:lnTo>
                  <a:lnTo>
                    <a:pt x="2156231" y="499986"/>
                  </a:lnTo>
                  <a:lnTo>
                    <a:pt x="2156231" y="554012"/>
                  </a:lnTo>
                  <a:lnTo>
                    <a:pt x="2764561" y="554012"/>
                  </a:lnTo>
                  <a:lnTo>
                    <a:pt x="2764561" y="499986"/>
                  </a:lnTo>
                  <a:lnTo>
                    <a:pt x="2764561" y="30568"/>
                  </a:lnTo>
                  <a:close/>
                </a:path>
                <a:path w="7706359" h="2131695">
                  <a:moveTo>
                    <a:pt x="3950944" y="838873"/>
                  </a:moveTo>
                  <a:lnTo>
                    <a:pt x="3053194" y="838873"/>
                  </a:lnTo>
                  <a:lnTo>
                    <a:pt x="3053194" y="1669707"/>
                  </a:lnTo>
                  <a:lnTo>
                    <a:pt x="3053194" y="1731365"/>
                  </a:lnTo>
                  <a:lnTo>
                    <a:pt x="3950944" y="1731365"/>
                  </a:lnTo>
                  <a:lnTo>
                    <a:pt x="3950944" y="1669707"/>
                  </a:lnTo>
                  <a:lnTo>
                    <a:pt x="3950944" y="838873"/>
                  </a:lnTo>
                  <a:close/>
                </a:path>
                <a:path w="7706359" h="2131695">
                  <a:moveTo>
                    <a:pt x="5002987" y="307733"/>
                  </a:moveTo>
                  <a:lnTo>
                    <a:pt x="4997513" y="269760"/>
                  </a:lnTo>
                  <a:lnTo>
                    <a:pt x="4956848" y="205460"/>
                  </a:lnTo>
                  <a:lnTo>
                    <a:pt x="4923790" y="180759"/>
                  </a:lnTo>
                  <a:lnTo>
                    <a:pt x="4883670" y="162115"/>
                  </a:lnTo>
                  <a:lnTo>
                    <a:pt x="4837557" y="150329"/>
                  </a:lnTo>
                  <a:lnTo>
                    <a:pt x="4786490" y="146227"/>
                  </a:lnTo>
                  <a:lnTo>
                    <a:pt x="4342676" y="146227"/>
                  </a:lnTo>
                  <a:lnTo>
                    <a:pt x="4291800" y="150329"/>
                  </a:lnTo>
                  <a:lnTo>
                    <a:pt x="4245813" y="162115"/>
                  </a:lnTo>
                  <a:lnTo>
                    <a:pt x="4205795" y="180759"/>
                  </a:lnTo>
                  <a:lnTo>
                    <a:pt x="4172788" y="205460"/>
                  </a:lnTo>
                  <a:lnTo>
                    <a:pt x="4147896" y="235394"/>
                  </a:lnTo>
                  <a:lnTo>
                    <a:pt x="4126687" y="307733"/>
                  </a:lnTo>
                  <a:lnTo>
                    <a:pt x="4126687" y="861758"/>
                  </a:lnTo>
                  <a:lnTo>
                    <a:pt x="4132173" y="899820"/>
                  </a:lnTo>
                  <a:lnTo>
                    <a:pt x="4172788" y="964196"/>
                  </a:lnTo>
                  <a:lnTo>
                    <a:pt x="4205795" y="988923"/>
                  </a:lnTo>
                  <a:lnTo>
                    <a:pt x="4245813" y="1007567"/>
                  </a:lnTo>
                  <a:lnTo>
                    <a:pt x="4291800" y="1019352"/>
                  </a:lnTo>
                  <a:lnTo>
                    <a:pt x="4342676" y="1023467"/>
                  </a:lnTo>
                  <a:lnTo>
                    <a:pt x="4786490" y="1023467"/>
                  </a:lnTo>
                  <a:lnTo>
                    <a:pt x="4837557" y="1019352"/>
                  </a:lnTo>
                  <a:lnTo>
                    <a:pt x="4883670" y="1007567"/>
                  </a:lnTo>
                  <a:lnTo>
                    <a:pt x="4923790" y="988923"/>
                  </a:lnTo>
                  <a:lnTo>
                    <a:pt x="4956848" y="964196"/>
                  </a:lnTo>
                  <a:lnTo>
                    <a:pt x="4981778" y="934224"/>
                  </a:lnTo>
                  <a:lnTo>
                    <a:pt x="5002987" y="861758"/>
                  </a:lnTo>
                  <a:lnTo>
                    <a:pt x="5002987" y="307733"/>
                  </a:lnTo>
                  <a:close/>
                </a:path>
                <a:path w="7706359" h="2131695">
                  <a:moveTo>
                    <a:pt x="6468034" y="76847"/>
                  </a:moveTo>
                  <a:lnTo>
                    <a:pt x="5487987" y="76847"/>
                  </a:lnTo>
                  <a:lnTo>
                    <a:pt x="5487987" y="792467"/>
                  </a:lnTo>
                  <a:lnTo>
                    <a:pt x="5487987" y="854125"/>
                  </a:lnTo>
                  <a:lnTo>
                    <a:pt x="6468034" y="854125"/>
                  </a:lnTo>
                  <a:lnTo>
                    <a:pt x="6468034" y="792467"/>
                  </a:lnTo>
                  <a:lnTo>
                    <a:pt x="6468034" y="76847"/>
                  </a:lnTo>
                  <a:close/>
                </a:path>
                <a:path w="7706359" h="2131695">
                  <a:moveTo>
                    <a:pt x="6509220" y="1654429"/>
                  </a:moveTo>
                  <a:lnTo>
                    <a:pt x="6503733" y="1616456"/>
                  </a:lnTo>
                  <a:lnTo>
                    <a:pt x="6462979" y="1552155"/>
                  </a:lnTo>
                  <a:lnTo>
                    <a:pt x="6429870" y="1527454"/>
                  </a:lnTo>
                  <a:lnTo>
                    <a:pt x="6389700" y="1508810"/>
                  </a:lnTo>
                  <a:lnTo>
                    <a:pt x="6343548" y="1497025"/>
                  </a:lnTo>
                  <a:lnTo>
                    <a:pt x="6292469" y="1492923"/>
                  </a:lnTo>
                  <a:lnTo>
                    <a:pt x="5642965" y="1492923"/>
                  </a:lnTo>
                  <a:lnTo>
                    <a:pt x="5591886" y="1497025"/>
                  </a:lnTo>
                  <a:lnTo>
                    <a:pt x="5545734" y="1508810"/>
                  </a:lnTo>
                  <a:lnTo>
                    <a:pt x="5505564" y="1527454"/>
                  </a:lnTo>
                  <a:lnTo>
                    <a:pt x="5472455" y="1552155"/>
                  </a:lnTo>
                  <a:lnTo>
                    <a:pt x="5447474" y="1582089"/>
                  </a:lnTo>
                  <a:lnTo>
                    <a:pt x="5426214" y="1654429"/>
                  </a:lnTo>
                  <a:lnTo>
                    <a:pt x="5426214" y="1970011"/>
                  </a:lnTo>
                  <a:lnTo>
                    <a:pt x="5431701" y="2007997"/>
                  </a:lnTo>
                  <a:lnTo>
                    <a:pt x="5472455" y="2072297"/>
                  </a:lnTo>
                  <a:lnTo>
                    <a:pt x="5505564" y="2096985"/>
                  </a:lnTo>
                  <a:lnTo>
                    <a:pt x="5545734" y="2115629"/>
                  </a:lnTo>
                  <a:lnTo>
                    <a:pt x="5591886" y="2127415"/>
                  </a:lnTo>
                  <a:lnTo>
                    <a:pt x="5642965" y="2131517"/>
                  </a:lnTo>
                  <a:lnTo>
                    <a:pt x="6292469" y="2131517"/>
                  </a:lnTo>
                  <a:lnTo>
                    <a:pt x="6343548" y="2127415"/>
                  </a:lnTo>
                  <a:lnTo>
                    <a:pt x="6389700" y="2115629"/>
                  </a:lnTo>
                  <a:lnTo>
                    <a:pt x="6429870" y="2096985"/>
                  </a:lnTo>
                  <a:lnTo>
                    <a:pt x="6462979" y="2072297"/>
                  </a:lnTo>
                  <a:lnTo>
                    <a:pt x="6487960" y="2042350"/>
                  </a:lnTo>
                  <a:lnTo>
                    <a:pt x="6509220" y="1970011"/>
                  </a:lnTo>
                  <a:lnTo>
                    <a:pt x="6509220" y="1654429"/>
                  </a:lnTo>
                  <a:close/>
                </a:path>
                <a:path w="7706359" h="2131695">
                  <a:moveTo>
                    <a:pt x="7706055" y="84582"/>
                  </a:moveTo>
                  <a:lnTo>
                    <a:pt x="6581305" y="84582"/>
                  </a:lnTo>
                  <a:lnTo>
                    <a:pt x="6581305" y="1654429"/>
                  </a:lnTo>
                  <a:lnTo>
                    <a:pt x="6581305" y="1716100"/>
                  </a:lnTo>
                  <a:lnTo>
                    <a:pt x="7706055" y="1716100"/>
                  </a:lnTo>
                  <a:lnTo>
                    <a:pt x="7706055" y="1654429"/>
                  </a:lnTo>
                  <a:lnTo>
                    <a:pt x="7706055" y="845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object 8"/>
            <p:cNvGrpSpPr/>
            <p:nvPr/>
          </p:nvGrpSpPr>
          <p:grpSpPr>
            <a:xfrm>
              <a:off x="6936851" y="4944163"/>
              <a:ext cx="984885" cy="797560"/>
              <a:chOff x="6936851" y="4944163"/>
              <a:chExt cx="984885" cy="797560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6993392" y="4986943"/>
                <a:ext cx="928369" cy="754380"/>
              </a:xfrm>
              <a:custGeom>
                <a:avLst/>
                <a:gdLst/>
                <a:ahLst/>
                <a:cxnLst/>
                <a:rect l="l" t="t" r="r" b="b"/>
                <a:pathLst>
                  <a:path w="928370" h="754379">
                    <a:moveTo>
                      <a:pt x="690690" y="0"/>
                    </a:moveTo>
                    <a:lnTo>
                      <a:pt x="236580" y="0"/>
                    </a:lnTo>
                    <a:lnTo>
                      <a:pt x="181406" y="4554"/>
                    </a:lnTo>
                    <a:lnTo>
                      <a:pt x="131249" y="17586"/>
                    </a:lnTo>
                    <a:lnTo>
                      <a:pt x="87373" y="38153"/>
                    </a:lnTo>
                    <a:lnTo>
                      <a:pt x="51045" y="65308"/>
                    </a:lnTo>
                    <a:lnTo>
                      <a:pt x="23530" y="98108"/>
                    </a:lnTo>
                    <a:lnTo>
                      <a:pt x="6093" y="135607"/>
                    </a:lnTo>
                    <a:lnTo>
                      <a:pt x="0" y="176861"/>
                    </a:lnTo>
                    <a:lnTo>
                      <a:pt x="0" y="577452"/>
                    </a:lnTo>
                    <a:lnTo>
                      <a:pt x="6093" y="618707"/>
                    </a:lnTo>
                    <a:lnTo>
                      <a:pt x="23530" y="656209"/>
                    </a:lnTo>
                    <a:lnTo>
                      <a:pt x="51045" y="689012"/>
                    </a:lnTo>
                    <a:lnTo>
                      <a:pt x="87373" y="716172"/>
                    </a:lnTo>
                    <a:lnTo>
                      <a:pt x="131249" y="736742"/>
                    </a:lnTo>
                    <a:lnTo>
                      <a:pt x="181406" y="749777"/>
                    </a:lnTo>
                    <a:lnTo>
                      <a:pt x="236580" y="754333"/>
                    </a:lnTo>
                    <a:lnTo>
                      <a:pt x="690690" y="754333"/>
                    </a:lnTo>
                    <a:lnTo>
                      <a:pt x="746150" y="749777"/>
                    </a:lnTo>
                    <a:lnTo>
                      <a:pt x="796512" y="736742"/>
                    </a:lnTo>
                    <a:lnTo>
                      <a:pt x="840525" y="716172"/>
                    </a:lnTo>
                    <a:lnTo>
                      <a:pt x="876936" y="689012"/>
                    </a:lnTo>
                    <a:lnTo>
                      <a:pt x="904494" y="656209"/>
                    </a:lnTo>
                    <a:lnTo>
                      <a:pt x="921947" y="618707"/>
                    </a:lnTo>
                    <a:lnTo>
                      <a:pt x="928042" y="577452"/>
                    </a:lnTo>
                    <a:lnTo>
                      <a:pt x="928042" y="176861"/>
                    </a:lnTo>
                    <a:lnTo>
                      <a:pt x="921947" y="135607"/>
                    </a:lnTo>
                    <a:lnTo>
                      <a:pt x="904494" y="98108"/>
                    </a:lnTo>
                    <a:lnTo>
                      <a:pt x="876936" y="65308"/>
                    </a:lnTo>
                    <a:lnTo>
                      <a:pt x="840525" y="38153"/>
                    </a:lnTo>
                    <a:lnTo>
                      <a:pt x="796512" y="17586"/>
                    </a:lnTo>
                    <a:lnTo>
                      <a:pt x="746150" y="4554"/>
                    </a:lnTo>
                    <a:lnTo>
                      <a:pt x="69069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6941390" y="4948703"/>
                <a:ext cx="929005" cy="754380"/>
              </a:xfrm>
              <a:custGeom>
                <a:avLst/>
                <a:gdLst/>
                <a:ahLst/>
                <a:cxnLst/>
                <a:rect l="l" t="t" r="r" b="b"/>
                <a:pathLst>
                  <a:path w="929004" h="754379">
                    <a:moveTo>
                      <a:pt x="691205" y="0"/>
                    </a:moveTo>
                    <a:lnTo>
                      <a:pt x="237352" y="0"/>
                    </a:lnTo>
                    <a:lnTo>
                      <a:pt x="182054" y="4554"/>
                    </a:lnTo>
                    <a:lnTo>
                      <a:pt x="131755" y="17586"/>
                    </a:lnTo>
                    <a:lnTo>
                      <a:pt x="87734" y="38153"/>
                    </a:lnTo>
                    <a:lnTo>
                      <a:pt x="51268" y="65308"/>
                    </a:lnTo>
                    <a:lnTo>
                      <a:pt x="23638" y="98108"/>
                    </a:lnTo>
                    <a:lnTo>
                      <a:pt x="6122" y="135607"/>
                    </a:lnTo>
                    <a:lnTo>
                      <a:pt x="0" y="176861"/>
                    </a:lnTo>
                    <a:lnTo>
                      <a:pt x="0" y="576975"/>
                    </a:lnTo>
                    <a:lnTo>
                      <a:pt x="6122" y="618230"/>
                    </a:lnTo>
                    <a:lnTo>
                      <a:pt x="23638" y="655732"/>
                    </a:lnTo>
                    <a:lnTo>
                      <a:pt x="51268" y="688535"/>
                    </a:lnTo>
                    <a:lnTo>
                      <a:pt x="87734" y="715695"/>
                    </a:lnTo>
                    <a:lnTo>
                      <a:pt x="131755" y="736265"/>
                    </a:lnTo>
                    <a:lnTo>
                      <a:pt x="182054" y="749300"/>
                    </a:lnTo>
                    <a:lnTo>
                      <a:pt x="237352" y="753855"/>
                    </a:lnTo>
                    <a:lnTo>
                      <a:pt x="691205" y="753855"/>
                    </a:lnTo>
                    <a:lnTo>
                      <a:pt x="746665" y="749300"/>
                    </a:lnTo>
                    <a:lnTo>
                      <a:pt x="797027" y="736265"/>
                    </a:lnTo>
                    <a:lnTo>
                      <a:pt x="841039" y="715695"/>
                    </a:lnTo>
                    <a:lnTo>
                      <a:pt x="877451" y="688535"/>
                    </a:lnTo>
                    <a:lnTo>
                      <a:pt x="905009" y="655732"/>
                    </a:lnTo>
                    <a:lnTo>
                      <a:pt x="922462" y="618230"/>
                    </a:lnTo>
                    <a:lnTo>
                      <a:pt x="928557" y="576975"/>
                    </a:lnTo>
                    <a:lnTo>
                      <a:pt x="928557" y="176861"/>
                    </a:lnTo>
                    <a:lnTo>
                      <a:pt x="922462" y="135607"/>
                    </a:lnTo>
                    <a:lnTo>
                      <a:pt x="905009" y="98108"/>
                    </a:lnTo>
                    <a:lnTo>
                      <a:pt x="877451" y="65308"/>
                    </a:lnTo>
                    <a:lnTo>
                      <a:pt x="841039" y="38153"/>
                    </a:lnTo>
                    <a:lnTo>
                      <a:pt x="797027" y="17586"/>
                    </a:lnTo>
                    <a:lnTo>
                      <a:pt x="746665" y="4554"/>
                    </a:lnTo>
                    <a:lnTo>
                      <a:pt x="691205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6941390" y="4948703"/>
                <a:ext cx="929005" cy="754380"/>
              </a:xfrm>
              <a:custGeom>
                <a:avLst/>
                <a:gdLst/>
                <a:ahLst/>
                <a:cxnLst/>
                <a:rect l="l" t="t" r="r" b="b"/>
                <a:pathLst>
                  <a:path w="929004" h="754379">
                    <a:moveTo>
                      <a:pt x="0" y="576975"/>
                    </a:moveTo>
                    <a:lnTo>
                      <a:pt x="6122" y="618230"/>
                    </a:lnTo>
                    <a:lnTo>
                      <a:pt x="23638" y="655732"/>
                    </a:lnTo>
                    <a:lnTo>
                      <a:pt x="51268" y="688535"/>
                    </a:lnTo>
                    <a:lnTo>
                      <a:pt x="87734" y="715695"/>
                    </a:lnTo>
                    <a:lnTo>
                      <a:pt x="131755" y="736265"/>
                    </a:lnTo>
                    <a:lnTo>
                      <a:pt x="182054" y="749300"/>
                    </a:lnTo>
                    <a:lnTo>
                      <a:pt x="237352" y="753855"/>
                    </a:lnTo>
                    <a:lnTo>
                      <a:pt x="691205" y="753855"/>
                    </a:lnTo>
                    <a:lnTo>
                      <a:pt x="746665" y="749300"/>
                    </a:lnTo>
                    <a:lnTo>
                      <a:pt x="797027" y="736265"/>
                    </a:lnTo>
                    <a:lnTo>
                      <a:pt x="841039" y="715695"/>
                    </a:lnTo>
                    <a:lnTo>
                      <a:pt x="877451" y="688535"/>
                    </a:lnTo>
                    <a:lnTo>
                      <a:pt x="905009" y="655732"/>
                    </a:lnTo>
                    <a:lnTo>
                      <a:pt x="922462" y="618230"/>
                    </a:lnTo>
                    <a:lnTo>
                      <a:pt x="928557" y="576975"/>
                    </a:lnTo>
                    <a:lnTo>
                      <a:pt x="928557" y="176861"/>
                    </a:lnTo>
                    <a:lnTo>
                      <a:pt x="922462" y="135607"/>
                    </a:lnTo>
                    <a:lnTo>
                      <a:pt x="905009" y="98108"/>
                    </a:lnTo>
                    <a:lnTo>
                      <a:pt x="877451" y="65308"/>
                    </a:lnTo>
                    <a:lnTo>
                      <a:pt x="841039" y="38153"/>
                    </a:lnTo>
                    <a:lnTo>
                      <a:pt x="797027" y="17586"/>
                    </a:lnTo>
                    <a:lnTo>
                      <a:pt x="746665" y="4554"/>
                    </a:lnTo>
                    <a:lnTo>
                      <a:pt x="691205" y="0"/>
                    </a:lnTo>
                    <a:lnTo>
                      <a:pt x="237352" y="0"/>
                    </a:lnTo>
                    <a:lnTo>
                      <a:pt x="182054" y="4554"/>
                    </a:lnTo>
                    <a:lnTo>
                      <a:pt x="131755" y="17586"/>
                    </a:lnTo>
                    <a:lnTo>
                      <a:pt x="87734" y="38153"/>
                    </a:lnTo>
                    <a:lnTo>
                      <a:pt x="51268" y="65308"/>
                    </a:lnTo>
                    <a:lnTo>
                      <a:pt x="23638" y="98108"/>
                    </a:lnTo>
                    <a:lnTo>
                      <a:pt x="6122" y="135607"/>
                    </a:lnTo>
                    <a:lnTo>
                      <a:pt x="0" y="176861"/>
                    </a:lnTo>
                    <a:lnTo>
                      <a:pt x="0" y="576975"/>
                    </a:lnTo>
                    <a:close/>
                  </a:path>
                </a:pathLst>
              </a:custGeom>
              <a:ln w="868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6954262" y="5266114"/>
                <a:ext cx="9290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929004">
                    <a:moveTo>
                      <a:pt x="0" y="0"/>
                    </a:moveTo>
                    <a:lnTo>
                      <a:pt x="928557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" name="object 13"/>
            <p:cNvSpPr/>
            <p:nvPr/>
          </p:nvSpPr>
          <p:spPr>
            <a:xfrm>
              <a:off x="4940109" y="4286630"/>
              <a:ext cx="1217930" cy="893444"/>
            </a:xfrm>
            <a:custGeom>
              <a:avLst/>
              <a:gdLst/>
              <a:ahLst/>
              <a:cxnLst/>
              <a:rect l="l" t="t" r="r" b="b"/>
              <a:pathLst>
                <a:path w="1217929" h="893445">
                  <a:moveTo>
                    <a:pt x="1217345" y="0"/>
                  </a:moveTo>
                  <a:lnTo>
                    <a:pt x="0" y="0"/>
                  </a:lnTo>
                  <a:lnTo>
                    <a:pt x="0" y="838936"/>
                  </a:lnTo>
                  <a:lnTo>
                    <a:pt x="0" y="892962"/>
                  </a:lnTo>
                  <a:lnTo>
                    <a:pt x="1217345" y="892962"/>
                  </a:lnTo>
                  <a:lnTo>
                    <a:pt x="1217345" y="838936"/>
                  </a:lnTo>
                  <a:lnTo>
                    <a:pt x="121734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2843834" y="3389252"/>
              <a:ext cx="29972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225" dirty="0">
                  <a:latin typeface="Arial"/>
                  <a:cs typeface="Arial"/>
                </a:rPr>
                <a:t>S</a:t>
              </a:r>
              <a:r>
                <a:rPr sz="750" spc="145" dirty="0">
                  <a:latin typeface="Arial"/>
                  <a:cs typeface="Arial"/>
                </a:rPr>
                <a:t>un</a:t>
              </a:r>
              <a:r>
                <a:rPr sz="750" spc="85" dirty="0">
                  <a:latin typeface="Arial"/>
                  <a:cs typeface="Arial"/>
                </a:rPr>
                <a:t>t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15" name="object 15"/>
            <p:cNvGrpSpPr/>
            <p:nvPr/>
          </p:nvGrpSpPr>
          <p:grpSpPr>
            <a:xfrm>
              <a:off x="2999366" y="2314096"/>
              <a:ext cx="2956560" cy="1238885"/>
              <a:chOff x="2999366" y="2314096"/>
              <a:chExt cx="2956560" cy="1238885"/>
            </a:xfrm>
          </p:grpSpPr>
          <p:sp>
            <p:nvSpPr>
              <p:cNvPr id="16" name="object 16"/>
              <p:cNvSpPr/>
              <p:nvPr/>
            </p:nvSpPr>
            <p:spPr>
              <a:xfrm>
                <a:off x="5853965" y="3481944"/>
                <a:ext cx="101491" cy="70481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3003811" y="2318541"/>
                <a:ext cx="2867660" cy="1216660"/>
              </a:xfrm>
              <a:custGeom>
                <a:avLst/>
                <a:gdLst/>
                <a:ahLst/>
                <a:cxnLst/>
                <a:rect l="l" t="t" r="r" b="b"/>
                <a:pathLst>
                  <a:path w="2867660" h="1216660">
                    <a:moveTo>
                      <a:pt x="0" y="0"/>
                    </a:moveTo>
                    <a:lnTo>
                      <a:pt x="0" y="1216112"/>
                    </a:lnTo>
                    <a:lnTo>
                      <a:pt x="2867434" y="1216112"/>
                    </a:lnTo>
                  </a:path>
                </a:pathLst>
              </a:custGeom>
              <a:ln w="803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8" name="object 18"/>
            <p:cNvSpPr txBox="1"/>
            <p:nvPr/>
          </p:nvSpPr>
          <p:spPr>
            <a:xfrm>
              <a:off x="6361568" y="2735377"/>
              <a:ext cx="30607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225" dirty="0">
                  <a:latin typeface="Arial"/>
                  <a:cs typeface="Arial"/>
                </a:rPr>
                <a:t>E</a:t>
              </a:r>
              <a:r>
                <a:rPr sz="750" spc="185" dirty="0">
                  <a:latin typeface="Arial"/>
                  <a:cs typeface="Arial"/>
                </a:rPr>
                <a:t>s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170" dirty="0">
                  <a:latin typeface="Arial"/>
                  <a:cs typeface="Arial"/>
                </a:rPr>
                <a:t>e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19" name="object 19"/>
            <p:cNvGrpSpPr/>
            <p:nvPr/>
          </p:nvGrpSpPr>
          <p:grpSpPr>
            <a:xfrm>
              <a:off x="718713" y="2613449"/>
              <a:ext cx="5835650" cy="1564640"/>
              <a:chOff x="718713" y="2613449"/>
              <a:chExt cx="5835650" cy="1564640"/>
            </a:xfrm>
          </p:grpSpPr>
          <p:sp>
            <p:nvSpPr>
              <p:cNvPr id="20" name="object 20"/>
              <p:cNvSpPr/>
              <p:nvPr/>
            </p:nvSpPr>
            <p:spPr>
              <a:xfrm>
                <a:off x="981991" y="3149774"/>
                <a:ext cx="1083310" cy="1023619"/>
              </a:xfrm>
              <a:custGeom>
                <a:avLst/>
                <a:gdLst/>
                <a:ahLst/>
                <a:cxnLst/>
                <a:rect l="l" t="t" r="r" b="b"/>
                <a:pathLst>
                  <a:path w="1083310" h="1023620">
                    <a:moveTo>
                      <a:pt x="0" y="0"/>
                    </a:moveTo>
                    <a:lnTo>
                      <a:pt x="0" y="477090"/>
                    </a:lnTo>
                    <a:lnTo>
                      <a:pt x="1082939" y="477090"/>
                    </a:lnTo>
                    <a:lnTo>
                      <a:pt x="1082939" y="1023557"/>
                    </a:lnTo>
                  </a:path>
                </a:pathLst>
              </a:custGeom>
              <a:ln w="888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3914403" y="4059385"/>
                <a:ext cx="91846" cy="70141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724110" y="2665047"/>
                <a:ext cx="4786630" cy="1477645"/>
              </a:xfrm>
              <a:custGeom>
                <a:avLst/>
                <a:gdLst/>
                <a:ahLst/>
                <a:cxnLst/>
                <a:rect l="l" t="t" r="r" b="b"/>
                <a:pathLst>
                  <a:path w="4786630" h="1477645">
                    <a:moveTo>
                      <a:pt x="4786472" y="1469567"/>
                    </a:moveTo>
                    <a:lnTo>
                      <a:pt x="4786472" y="1369605"/>
                    </a:lnTo>
                    <a:lnTo>
                      <a:pt x="3249344" y="1369605"/>
                    </a:lnTo>
                    <a:lnTo>
                      <a:pt x="3249344" y="1408360"/>
                    </a:lnTo>
                  </a:path>
                  <a:path w="4786630" h="1477645">
                    <a:moveTo>
                      <a:pt x="154340" y="0"/>
                    </a:moveTo>
                    <a:lnTo>
                      <a:pt x="154340" y="161702"/>
                    </a:lnTo>
                    <a:lnTo>
                      <a:pt x="144043" y="161702"/>
                    </a:lnTo>
                    <a:lnTo>
                      <a:pt x="144043" y="330851"/>
                    </a:lnTo>
                  </a:path>
                  <a:path w="4786630" h="1477645">
                    <a:moveTo>
                      <a:pt x="0" y="484726"/>
                    </a:moveTo>
                    <a:lnTo>
                      <a:pt x="0" y="984917"/>
                    </a:lnTo>
                    <a:lnTo>
                      <a:pt x="20579" y="984917"/>
                    </a:lnTo>
                    <a:lnTo>
                      <a:pt x="20579" y="1477204"/>
                    </a:lnTo>
                  </a:path>
                </a:pathLst>
              </a:custGeom>
              <a:ln w="895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6451986" y="3058887"/>
                <a:ext cx="102253" cy="7047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6521519" y="2618846"/>
                <a:ext cx="0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h="454025">
                    <a:moveTo>
                      <a:pt x="0" y="0"/>
                    </a:moveTo>
                    <a:lnTo>
                      <a:pt x="0" y="261359"/>
                    </a:lnTo>
                    <a:lnTo>
                      <a:pt x="0" y="453989"/>
                    </a:lnTo>
                  </a:path>
                </a:pathLst>
              </a:custGeom>
              <a:ln w="1028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5" name="object 25"/>
            <p:cNvSpPr txBox="1"/>
            <p:nvPr/>
          </p:nvSpPr>
          <p:spPr>
            <a:xfrm>
              <a:off x="1533891" y="5667143"/>
              <a:ext cx="51435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225" dirty="0">
                  <a:latin typeface="Arial"/>
                  <a:cs typeface="Arial"/>
                </a:rPr>
                <a:t>P</a:t>
              </a:r>
              <a:r>
                <a:rPr sz="750" spc="70" dirty="0">
                  <a:latin typeface="Arial"/>
                  <a:cs typeface="Arial"/>
                </a:rPr>
                <a:t>ri</a:t>
              </a:r>
              <a:r>
                <a:rPr sz="750" spc="260" dirty="0">
                  <a:latin typeface="Arial"/>
                  <a:cs typeface="Arial"/>
                </a:rPr>
                <a:t>m</a:t>
              </a:r>
              <a:r>
                <a:rPr sz="750" spc="145" dirty="0">
                  <a:latin typeface="Arial"/>
                  <a:cs typeface="Arial"/>
                </a:rPr>
                <a:t>e</a:t>
              </a:r>
              <a:r>
                <a:rPr sz="750" spc="185" dirty="0">
                  <a:latin typeface="Arial"/>
                  <a:cs typeface="Arial"/>
                </a:rPr>
                <a:t>s</a:t>
              </a:r>
              <a:r>
                <a:rPr sz="750" spc="150" dirty="0">
                  <a:latin typeface="Arial"/>
                  <a:cs typeface="Arial"/>
                </a:rPr>
                <a:t>c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26" name="object 26"/>
            <p:cNvGrpSpPr/>
            <p:nvPr/>
          </p:nvGrpSpPr>
          <p:grpSpPr>
            <a:xfrm>
              <a:off x="1067570" y="5299873"/>
              <a:ext cx="1456055" cy="507365"/>
              <a:chOff x="1067570" y="5299873"/>
              <a:chExt cx="1456055" cy="507365"/>
            </a:xfrm>
          </p:grpSpPr>
          <p:sp>
            <p:nvSpPr>
              <p:cNvPr id="27" name="object 27"/>
              <p:cNvSpPr/>
              <p:nvPr/>
            </p:nvSpPr>
            <p:spPr>
              <a:xfrm>
                <a:off x="1072015" y="5610291"/>
                <a:ext cx="8318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83184" h="54610">
                    <a:moveTo>
                      <a:pt x="41163" y="0"/>
                    </a:moveTo>
                    <a:lnTo>
                      <a:pt x="26043" y="1435"/>
                    </a:lnTo>
                    <a:lnTo>
                      <a:pt x="12858" y="5739"/>
                    </a:lnTo>
                    <a:lnTo>
                      <a:pt x="3535" y="12910"/>
                    </a:lnTo>
                    <a:lnTo>
                      <a:pt x="0" y="22947"/>
                    </a:lnTo>
                    <a:lnTo>
                      <a:pt x="3535" y="34453"/>
                    </a:lnTo>
                    <a:lnTo>
                      <a:pt x="12858" y="44391"/>
                    </a:lnTo>
                    <a:lnTo>
                      <a:pt x="26043" y="51373"/>
                    </a:lnTo>
                    <a:lnTo>
                      <a:pt x="41163" y="54009"/>
                    </a:lnTo>
                    <a:lnTo>
                      <a:pt x="56369" y="51373"/>
                    </a:lnTo>
                    <a:lnTo>
                      <a:pt x="69767" y="44391"/>
                    </a:lnTo>
                    <a:lnTo>
                      <a:pt x="79308" y="34453"/>
                    </a:lnTo>
                    <a:lnTo>
                      <a:pt x="82944" y="22947"/>
                    </a:lnTo>
                    <a:lnTo>
                      <a:pt x="79308" y="12910"/>
                    </a:lnTo>
                    <a:lnTo>
                      <a:pt x="69767" y="5739"/>
                    </a:lnTo>
                    <a:lnTo>
                      <a:pt x="56369" y="1435"/>
                    </a:lnTo>
                    <a:lnTo>
                      <a:pt x="4116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1072015" y="5610291"/>
                <a:ext cx="8318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83184" h="54610">
                    <a:moveTo>
                      <a:pt x="0" y="22947"/>
                    </a:moveTo>
                    <a:lnTo>
                      <a:pt x="3535" y="34453"/>
                    </a:lnTo>
                    <a:lnTo>
                      <a:pt x="12858" y="44391"/>
                    </a:lnTo>
                    <a:lnTo>
                      <a:pt x="26043" y="51373"/>
                    </a:lnTo>
                    <a:lnTo>
                      <a:pt x="41163" y="54009"/>
                    </a:lnTo>
                    <a:lnTo>
                      <a:pt x="56369" y="51373"/>
                    </a:lnTo>
                    <a:lnTo>
                      <a:pt x="69767" y="44391"/>
                    </a:lnTo>
                    <a:lnTo>
                      <a:pt x="79308" y="34453"/>
                    </a:lnTo>
                    <a:lnTo>
                      <a:pt x="82944" y="22947"/>
                    </a:lnTo>
                    <a:lnTo>
                      <a:pt x="79308" y="12910"/>
                    </a:lnTo>
                    <a:lnTo>
                      <a:pt x="69767" y="5739"/>
                    </a:lnTo>
                    <a:lnTo>
                      <a:pt x="56369" y="1435"/>
                    </a:lnTo>
                    <a:lnTo>
                      <a:pt x="41163" y="0"/>
                    </a:lnTo>
                    <a:lnTo>
                      <a:pt x="26043" y="1435"/>
                    </a:lnTo>
                    <a:lnTo>
                      <a:pt x="12858" y="5739"/>
                    </a:lnTo>
                    <a:lnTo>
                      <a:pt x="3535" y="12910"/>
                    </a:lnTo>
                    <a:lnTo>
                      <a:pt x="0" y="22947"/>
                    </a:lnTo>
                    <a:close/>
                  </a:path>
                </a:pathLst>
              </a:custGeom>
              <a:ln w="84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9"/>
              <p:cNvSpPr/>
              <p:nvPr/>
            </p:nvSpPr>
            <p:spPr>
              <a:xfrm>
                <a:off x="2410917" y="5299873"/>
                <a:ext cx="112502" cy="85919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1123449" y="5371746"/>
                <a:ext cx="1331595" cy="431800"/>
              </a:xfrm>
              <a:custGeom>
                <a:avLst/>
                <a:gdLst/>
                <a:ahLst/>
                <a:cxnLst/>
                <a:rect l="l" t="t" r="r" b="b"/>
                <a:pathLst>
                  <a:path w="1331595" h="431800">
                    <a:moveTo>
                      <a:pt x="1331181" y="0"/>
                    </a:moveTo>
                    <a:lnTo>
                      <a:pt x="1331181" y="431192"/>
                    </a:lnTo>
                    <a:lnTo>
                      <a:pt x="0" y="431192"/>
                    </a:lnTo>
                    <a:lnTo>
                      <a:pt x="0" y="307865"/>
                    </a:lnTo>
                  </a:path>
                </a:pathLst>
              </a:custGeom>
              <a:ln w="7883">
                <a:solidFill>
                  <a:srgbClr val="000000"/>
                </a:solidFill>
                <a:prstDash val="sysDot"/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1" name="object 31"/>
            <p:cNvSpPr txBox="1"/>
            <p:nvPr/>
          </p:nvSpPr>
          <p:spPr>
            <a:xfrm>
              <a:off x="2751236" y="5805772"/>
              <a:ext cx="126238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20" dirty="0">
                  <a:latin typeface="Arial"/>
                  <a:cs typeface="Arial"/>
                </a:rPr>
                <a:t>Trebuie </a:t>
              </a:r>
              <a:r>
                <a:rPr sz="750" spc="180" dirty="0">
                  <a:latin typeface="Arial"/>
                  <a:cs typeface="Arial"/>
                </a:rPr>
                <a:t>sa</a:t>
              </a:r>
              <a:r>
                <a:rPr sz="750" spc="10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plateasca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32" name="object 32"/>
            <p:cNvGrpSpPr/>
            <p:nvPr/>
          </p:nvGrpSpPr>
          <p:grpSpPr>
            <a:xfrm>
              <a:off x="700960" y="4651571"/>
              <a:ext cx="3480435" cy="1303655"/>
              <a:chOff x="700960" y="4651571"/>
              <a:chExt cx="3480435" cy="1303655"/>
            </a:xfrm>
          </p:grpSpPr>
          <p:sp>
            <p:nvSpPr>
              <p:cNvPr id="33" name="object 33"/>
              <p:cNvSpPr/>
              <p:nvPr/>
            </p:nvSpPr>
            <p:spPr>
              <a:xfrm>
                <a:off x="4079743" y="5759810"/>
                <a:ext cx="101491" cy="70482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2642402" y="5304354"/>
                <a:ext cx="1506220" cy="646430"/>
              </a:xfrm>
              <a:custGeom>
                <a:avLst/>
                <a:gdLst/>
                <a:ahLst/>
                <a:cxnLst/>
                <a:rect l="l" t="t" r="r" b="b"/>
                <a:pathLst>
                  <a:path w="1506220" h="646429">
                    <a:moveTo>
                      <a:pt x="0" y="0"/>
                    </a:moveTo>
                    <a:lnTo>
                      <a:pt x="0" y="646297"/>
                    </a:lnTo>
                    <a:lnTo>
                      <a:pt x="1506106" y="646297"/>
                    </a:lnTo>
                    <a:lnTo>
                      <a:pt x="1506106" y="546389"/>
                    </a:lnTo>
                  </a:path>
                </a:pathLst>
              </a:custGeom>
              <a:ln w="80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3883428" y="4651571"/>
                <a:ext cx="92012" cy="78439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700960" y="4963996"/>
                <a:ext cx="825500" cy="631190"/>
              </a:xfrm>
              <a:custGeom>
                <a:avLst/>
                <a:gdLst/>
                <a:ahLst/>
                <a:cxnLst/>
                <a:rect l="l" t="t" r="r" b="b"/>
                <a:pathLst>
                  <a:path w="825500" h="631189">
                    <a:moveTo>
                      <a:pt x="825070" y="0"/>
                    </a:moveTo>
                    <a:lnTo>
                      <a:pt x="0" y="0"/>
                    </a:lnTo>
                    <a:lnTo>
                      <a:pt x="0" y="631003"/>
                    </a:lnTo>
                    <a:lnTo>
                      <a:pt x="825070" y="631003"/>
                    </a:lnTo>
                    <a:lnTo>
                      <a:pt x="82507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7" name="object 37"/>
            <p:cNvSpPr txBox="1"/>
            <p:nvPr/>
          </p:nvSpPr>
          <p:spPr>
            <a:xfrm>
              <a:off x="3535220" y="3671135"/>
              <a:ext cx="1634489" cy="363855"/>
            </a:xfrm>
            <a:prstGeom prst="rect">
              <a:avLst/>
            </a:prstGeom>
          </p:spPr>
          <p:txBody>
            <a:bodyPr vert="horz" wrap="square" lIns="0" tIns="666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525"/>
                </a:spcBef>
              </a:pPr>
              <a:r>
                <a:rPr sz="750" spc="195" dirty="0">
                  <a:latin typeface="Arial"/>
                  <a:cs typeface="Arial"/>
                </a:rPr>
                <a:t>Se</a:t>
              </a:r>
              <a:r>
                <a:rPr sz="750" spc="8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calculeaza</a:t>
              </a:r>
              <a:endParaRPr sz="750">
                <a:latin typeface="Arial"/>
                <a:cs typeface="Arial"/>
              </a:endParaRPr>
            </a:p>
            <a:p>
              <a:pPr marL="775970">
                <a:lnSpc>
                  <a:spcPct val="100000"/>
                </a:lnSpc>
                <a:spcBef>
                  <a:spcPts val="430"/>
                </a:spcBef>
              </a:pPr>
              <a:r>
                <a:rPr sz="750" spc="195" dirty="0">
                  <a:latin typeface="Arial"/>
                  <a:cs typeface="Arial"/>
                </a:rPr>
                <a:t>Se</a:t>
              </a:r>
              <a:r>
                <a:rPr sz="750" spc="3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calculeaza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38" name="object 38"/>
            <p:cNvGrpSpPr/>
            <p:nvPr/>
          </p:nvGrpSpPr>
          <p:grpSpPr>
            <a:xfrm>
              <a:off x="2295223" y="3412643"/>
              <a:ext cx="3312160" cy="726440"/>
              <a:chOff x="2295223" y="3412643"/>
              <a:chExt cx="3312160" cy="726440"/>
            </a:xfrm>
          </p:grpSpPr>
          <p:sp>
            <p:nvSpPr>
              <p:cNvPr id="39" name="object 39"/>
              <p:cNvSpPr/>
              <p:nvPr/>
            </p:nvSpPr>
            <p:spPr>
              <a:xfrm>
                <a:off x="2295223" y="3412643"/>
                <a:ext cx="101441" cy="7048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2353666" y="3503535"/>
                <a:ext cx="3249930" cy="631190"/>
              </a:xfrm>
              <a:custGeom>
                <a:avLst/>
                <a:gdLst/>
                <a:ahLst/>
                <a:cxnLst/>
                <a:rect l="l" t="t" r="r" b="b"/>
                <a:pathLst>
                  <a:path w="3249929" h="631189">
                    <a:moveTo>
                      <a:pt x="3249334" y="631079"/>
                    </a:moveTo>
                    <a:lnTo>
                      <a:pt x="3249334" y="361969"/>
                    </a:lnTo>
                    <a:lnTo>
                      <a:pt x="0" y="361969"/>
                    </a:lnTo>
                    <a:lnTo>
                      <a:pt x="0" y="0"/>
                    </a:lnTo>
                  </a:path>
                </a:pathLst>
              </a:custGeom>
              <a:ln w="772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1" name="object 41"/>
            <p:cNvSpPr txBox="1"/>
            <p:nvPr/>
          </p:nvSpPr>
          <p:spPr>
            <a:xfrm>
              <a:off x="1884385" y="1996736"/>
              <a:ext cx="75438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95" dirty="0">
                  <a:latin typeface="Arial"/>
                  <a:cs typeface="Arial"/>
                </a:rPr>
                <a:t>Au</a:t>
              </a:r>
              <a:r>
                <a:rPr sz="750" spc="40" dirty="0">
                  <a:latin typeface="Arial"/>
                  <a:cs typeface="Arial"/>
                </a:rPr>
                <a:t> </a:t>
              </a:r>
              <a:r>
                <a:rPr sz="750" spc="114" dirty="0">
                  <a:latin typeface="Arial"/>
                  <a:cs typeface="Arial"/>
                </a:rPr>
                <a:t>cheltuieli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42" name="object 42"/>
            <p:cNvGrpSpPr/>
            <p:nvPr/>
          </p:nvGrpSpPr>
          <p:grpSpPr>
            <a:xfrm>
              <a:off x="2202469" y="2136993"/>
              <a:ext cx="507365" cy="515620"/>
              <a:chOff x="2202469" y="2136993"/>
              <a:chExt cx="507365" cy="515620"/>
            </a:xfrm>
          </p:grpSpPr>
          <p:sp>
            <p:nvSpPr>
              <p:cNvPr id="43" name="object 43"/>
              <p:cNvSpPr/>
              <p:nvPr/>
            </p:nvSpPr>
            <p:spPr>
              <a:xfrm>
                <a:off x="2202469" y="2574000"/>
                <a:ext cx="91454" cy="78428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4"/>
              <p:cNvSpPr/>
              <p:nvPr/>
            </p:nvSpPr>
            <p:spPr>
              <a:xfrm>
                <a:off x="2261068" y="2141756"/>
                <a:ext cx="443865" cy="446405"/>
              </a:xfrm>
              <a:custGeom>
                <a:avLst/>
                <a:gdLst/>
                <a:ahLst/>
                <a:cxnLst/>
                <a:rect l="l" t="t" r="r" b="b"/>
                <a:pathLst>
                  <a:path w="443864" h="446405">
                    <a:moveTo>
                      <a:pt x="443710" y="0"/>
                    </a:moveTo>
                    <a:lnTo>
                      <a:pt x="0" y="0"/>
                    </a:lnTo>
                    <a:lnTo>
                      <a:pt x="0" y="446353"/>
                    </a:lnTo>
                  </a:path>
                </a:pathLst>
              </a:custGeom>
              <a:ln w="896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5" name="object 45"/>
            <p:cNvSpPr txBox="1"/>
            <p:nvPr/>
          </p:nvSpPr>
          <p:spPr>
            <a:xfrm>
              <a:off x="3524923" y="1965809"/>
              <a:ext cx="92265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95" dirty="0">
                  <a:latin typeface="Arial"/>
                  <a:cs typeface="Arial"/>
                </a:rPr>
                <a:t>Se </a:t>
              </a:r>
              <a:r>
                <a:rPr sz="750" spc="175" dirty="0">
                  <a:latin typeface="Arial"/>
                  <a:cs typeface="Arial"/>
                </a:rPr>
                <a:t>compun</a:t>
              </a:r>
              <a:r>
                <a:rPr sz="750" spc="-85" dirty="0">
                  <a:latin typeface="Arial"/>
                  <a:cs typeface="Arial"/>
                </a:rPr>
                <a:t> </a:t>
              </a:r>
              <a:r>
                <a:rPr sz="750" spc="130" dirty="0">
                  <a:latin typeface="Arial"/>
                  <a:cs typeface="Arial"/>
                </a:rPr>
                <a:t>din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46" name="object 46"/>
            <p:cNvGrpSpPr/>
            <p:nvPr/>
          </p:nvGrpSpPr>
          <p:grpSpPr>
            <a:xfrm>
              <a:off x="3298717" y="2058230"/>
              <a:ext cx="1346835" cy="71120"/>
              <a:chOff x="3298717" y="2058230"/>
              <a:chExt cx="1346835" cy="71120"/>
            </a:xfrm>
          </p:grpSpPr>
          <p:sp>
            <p:nvSpPr>
              <p:cNvPr id="47" name="object 47"/>
              <p:cNvSpPr/>
              <p:nvPr/>
            </p:nvSpPr>
            <p:spPr>
              <a:xfrm>
                <a:off x="4554368" y="2058230"/>
                <a:ext cx="91097" cy="70641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3302845" y="2111019"/>
                <a:ext cx="1269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69364">
                    <a:moveTo>
                      <a:pt x="0" y="0"/>
                    </a:moveTo>
                    <a:lnTo>
                      <a:pt x="691205" y="0"/>
                    </a:lnTo>
                    <a:lnTo>
                      <a:pt x="1268883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9" name="object 49"/>
            <p:cNvSpPr txBox="1"/>
            <p:nvPr/>
          </p:nvSpPr>
          <p:spPr>
            <a:xfrm>
              <a:off x="2998834" y="2843433"/>
              <a:ext cx="50038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35" dirty="0">
                  <a:latin typeface="Arial"/>
                  <a:cs typeface="Arial"/>
                </a:rPr>
                <a:t>Co</a:t>
              </a:r>
              <a:r>
                <a:rPr sz="750" u="dash" spc="13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ntin</a:t>
              </a:r>
              <a:r>
                <a:rPr sz="750" u="dash" spc="90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50" name="object 50"/>
            <p:cNvGrpSpPr/>
            <p:nvPr/>
          </p:nvGrpSpPr>
          <p:grpSpPr>
            <a:xfrm>
              <a:off x="3153686" y="2314059"/>
              <a:ext cx="429895" cy="699770"/>
              <a:chOff x="3153686" y="2314059"/>
              <a:chExt cx="429895" cy="699770"/>
            </a:xfrm>
          </p:grpSpPr>
          <p:sp>
            <p:nvSpPr>
              <p:cNvPr id="51" name="object 51"/>
              <p:cNvSpPr/>
              <p:nvPr/>
            </p:nvSpPr>
            <p:spPr>
              <a:xfrm>
                <a:off x="3153686" y="2314059"/>
                <a:ext cx="112450" cy="85900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3481651" y="2935475"/>
                <a:ext cx="101646" cy="78272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3" name="object 53"/>
            <p:cNvSpPr txBox="1"/>
            <p:nvPr/>
          </p:nvSpPr>
          <p:spPr>
            <a:xfrm>
              <a:off x="1519804" y="1781196"/>
              <a:ext cx="108521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u="heavy" spc="8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 </a:t>
              </a:r>
              <a:r>
                <a:rPr sz="750" u="heavy" spc="-3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r>
                <a:rPr sz="750" u="heavy" spc="150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Sunt </a:t>
              </a:r>
              <a:r>
                <a:rPr sz="750" u="heavy" spc="130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locuite</a:t>
              </a:r>
              <a:r>
                <a:rPr sz="750" u="heavy" spc="3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r>
                <a:rPr sz="750" u="heavy" spc="15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de</a:t>
              </a:r>
              <a:r>
                <a:rPr sz="750" u="heavy" spc="-2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54" name="object 54"/>
            <p:cNvGrpSpPr/>
            <p:nvPr/>
          </p:nvGrpSpPr>
          <p:grpSpPr>
            <a:xfrm>
              <a:off x="1428937" y="1873810"/>
              <a:ext cx="6303645" cy="1688464"/>
              <a:chOff x="1428937" y="1873810"/>
              <a:chExt cx="6303645" cy="1688464"/>
            </a:xfrm>
          </p:grpSpPr>
          <p:sp>
            <p:nvSpPr>
              <p:cNvPr id="55" name="object 55"/>
              <p:cNvSpPr/>
              <p:nvPr/>
            </p:nvSpPr>
            <p:spPr>
              <a:xfrm>
                <a:off x="2601239" y="1880206"/>
                <a:ext cx="104139" cy="77470"/>
              </a:xfrm>
              <a:custGeom>
                <a:avLst/>
                <a:gdLst/>
                <a:ahLst/>
                <a:cxnLst/>
                <a:rect l="l" t="t" r="r" b="b"/>
                <a:pathLst>
                  <a:path w="104139" h="77469">
                    <a:moveTo>
                      <a:pt x="103539" y="38182"/>
                    </a:moveTo>
                    <a:lnTo>
                      <a:pt x="51460" y="0"/>
                    </a:lnTo>
                    <a:lnTo>
                      <a:pt x="0" y="38182"/>
                    </a:lnTo>
                    <a:lnTo>
                      <a:pt x="51460" y="76937"/>
                    </a:lnTo>
                    <a:lnTo>
                      <a:pt x="103539" y="38182"/>
                    </a:lnTo>
                    <a:close/>
                  </a:path>
                </a:pathLst>
              </a:custGeom>
              <a:ln w="857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56"/>
              <p:cNvSpPr/>
              <p:nvPr/>
            </p:nvSpPr>
            <p:spPr>
              <a:xfrm>
                <a:off x="1428937" y="1873810"/>
                <a:ext cx="91274" cy="70638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4661572" y="1908843"/>
                <a:ext cx="877569" cy="877569"/>
              </a:xfrm>
              <a:custGeom>
                <a:avLst/>
                <a:gdLst/>
                <a:ahLst/>
                <a:cxnLst/>
                <a:rect l="l" t="t" r="r" b="b"/>
                <a:pathLst>
                  <a:path w="877570" h="877569">
                    <a:moveTo>
                      <a:pt x="660570" y="0"/>
                    </a:moveTo>
                    <a:lnTo>
                      <a:pt x="216757" y="0"/>
                    </a:lnTo>
                    <a:lnTo>
                      <a:pt x="165924" y="4108"/>
                    </a:lnTo>
                    <a:lnTo>
                      <a:pt x="119859" y="15894"/>
                    </a:lnTo>
                    <a:lnTo>
                      <a:pt x="79676" y="34549"/>
                    </a:lnTo>
                    <a:lnTo>
                      <a:pt x="46486" y="59266"/>
                    </a:lnTo>
                    <a:lnTo>
                      <a:pt x="21402" y="89236"/>
                    </a:lnTo>
                    <a:lnTo>
                      <a:pt x="0" y="161702"/>
                    </a:lnTo>
                    <a:lnTo>
                      <a:pt x="0" y="715730"/>
                    </a:lnTo>
                    <a:lnTo>
                      <a:pt x="5535" y="753831"/>
                    </a:lnTo>
                    <a:lnTo>
                      <a:pt x="46486" y="818172"/>
                    </a:lnTo>
                    <a:lnTo>
                      <a:pt x="79676" y="842828"/>
                    </a:lnTo>
                    <a:lnTo>
                      <a:pt x="119859" y="861419"/>
                    </a:lnTo>
                    <a:lnTo>
                      <a:pt x="165924" y="873155"/>
                    </a:lnTo>
                    <a:lnTo>
                      <a:pt x="216757" y="877242"/>
                    </a:lnTo>
                    <a:lnTo>
                      <a:pt x="660570" y="877242"/>
                    </a:lnTo>
                    <a:lnTo>
                      <a:pt x="711404" y="873154"/>
                    </a:lnTo>
                    <a:lnTo>
                      <a:pt x="757469" y="861419"/>
                    </a:lnTo>
                    <a:lnTo>
                      <a:pt x="797652" y="842828"/>
                    </a:lnTo>
                    <a:lnTo>
                      <a:pt x="830842" y="818172"/>
                    </a:lnTo>
                    <a:lnTo>
                      <a:pt x="855926" y="788242"/>
                    </a:lnTo>
                    <a:lnTo>
                      <a:pt x="877328" y="715730"/>
                    </a:lnTo>
                    <a:lnTo>
                      <a:pt x="877328" y="161702"/>
                    </a:lnTo>
                    <a:lnTo>
                      <a:pt x="871792" y="123651"/>
                    </a:lnTo>
                    <a:lnTo>
                      <a:pt x="830842" y="59266"/>
                    </a:lnTo>
                    <a:lnTo>
                      <a:pt x="797652" y="34549"/>
                    </a:lnTo>
                    <a:lnTo>
                      <a:pt x="757469" y="15894"/>
                    </a:lnTo>
                    <a:lnTo>
                      <a:pt x="711404" y="4108"/>
                    </a:lnTo>
                    <a:lnTo>
                      <a:pt x="66057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58"/>
              <p:cNvSpPr/>
              <p:nvPr/>
            </p:nvSpPr>
            <p:spPr>
              <a:xfrm>
                <a:off x="4661572" y="1908843"/>
                <a:ext cx="877569" cy="877569"/>
              </a:xfrm>
              <a:custGeom>
                <a:avLst/>
                <a:gdLst/>
                <a:ahLst/>
                <a:cxnLst/>
                <a:rect l="l" t="t" r="r" b="b"/>
                <a:pathLst>
                  <a:path w="877570" h="877569">
                    <a:moveTo>
                      <a:pt x="0" y="715730"/>
                    </a:moveTo>
                    <a:lnTo>
                      <a:pt x="5535" y="753831"/>
                    </a:lnTo>
                    <a:lnTo>
                      <a:pt x="46486" y="818172"/>
                    </a:lnTo>
                    <a:lnTo>
                      <a:pt x="79676" y="842828"/>
                    </a:lnTo>
                    <a:lnTo>
                      <a:pt x="119859" y="861419"/>
                    </a:lnTo>
                    <a:lnTo>
                      <a:pt x="165924" y="873155"/>
                    </a:lnTo>
                    <a:lnTo>
                      <a:pt x="216757" y="877242"/>
                    </a:lnTo>
                    <a:lnTo>
                      <a:pt x="660570" y="877242"/>
                    </a:lnTo>
                    <a:lnTo>
                      <a:pt x="711404" y="873154"/>
                    </a:lnTo>
                    <a:lnTo>
                      <a:pt x="757469" y="861419"/>
                    </a:lnTo>
                    <a:lnTo>
                      <a:pt x="797652" y="842828"/>
                    </a:lnTo>
                    <a:lnTo>
                      <a:pt x="830842" y="818172"/>
                    </a:lnTo>
                    <a:lnTo>
                      <a:pt x="855926" y="788242"/>
                    </a:lnTo>
                    <a:lnTo>
                      <a:pt x="877328" y="715730"/>
                    </a:lnTo>
                    <a:lnTo>
                      <a:pt x="877328" y="161702"/>
                    </a:lnTo>
                    <a:lnTo>
                      <a:pt x="871792" y="123651"/>
                    </a:lnTo>
                    <a:lnTo>
                      <a:pt x="830842" y="59266"/>
                    </a:lnTo>
                    <a:lnTo>
                      <a:pt x="797652" y="34549"/>
                    </a:lnTo>
                    <a:lnTo>
                      <a:pt x="757469" y="15894"/>
                    </a:lnTo>
                    <a:lnTo>
                      <a:pt x="711404" y="4108"/>
                    </a:lnTo>
                    <a:lnTo>
                      <a:pt x="660570" y="0"/>
                    </a:lnTo>
                    <a:lnTo>
                      <a:pt x="216757" y="0"/>
                    </a:lnTo>
                    <a:lnTo>
                      <a:pt x="165924" y="4108"/>
                    </a:lnTo>
                    <a:lnTo>
                      <a:pt x="119859" y="15894"/>
                    </a:lnTo>
                    <a:lnTo>
                      <a:pt x="79676" y="34549"/>
                    </a:lnTo>
                    <a:lnTo>
                      <a:pt x="46486" y="59266"/>
                    </a:lnTo>
                    <a:lnTo>
                      <a:pt x="21402" y="89236"/>
                    </a:lnTo>
                    <a:lnTo>
                      <a:pt x="0" y="161702"/>
                    </a:lnTo>
                    <a:lnTo>
                      <a:pt x="0" y="715730"/>
                    </a:lnTo>
                    <a:close/>
                  </a:path>
                </a:pathLst>
              </a:custGeom>
              <a:ln w="895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59"/>
              <p:cNvSpPr/>
              <p:nvPr/>
            </p:nvSpPr>
            <p:spPr>
              <a:xfrm>
                <a:off x="4674443" y="2349660"/>
                <a:ext cx="877569" cy="0"/>
              </a:xfrm>
              <a:custGeom>
                <a:avLst/>
                <a:gdLst/>
                <a:ahLst/>
                <a:cxnLst/>
                <a:rect l="l" t="t" r="r" b="b"/>
                <a:pathLst>
                  <a:path w="877570">
                    <a:moveTo>
                      <a:pt x="0" y="0"/>
                    </a:moveTo>
                    <a:lnTo>
                      <a:pt x="877328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7620388" y="3476140"/>
                <a:ext cx="111942" cy="85907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1" name="object 61"/>
            <p:cNvSpPr txBox="1"/>
            <p:nvPr/>
          </p:nvSpPr>
          <p:spPr>
            <a:xfrm>
              <a:off x="6185999" y="4220618"/>
              <a:ext cx="1780539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1219200" algn="l"/>
                </a:tabLst>
              </a:pPr>
              <a:r>
                <a:rPr sz="750" u="dash" spc="8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	</a:t>
              </a:r>
              <a:r>
                <a:rPr sz="750" u="dash" spc="22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P</a:t>
              </a:r>
              <a:r>
                <a:rPr sz="750" u="dash" spc="70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r</a:t>
              </a:r>
              <a:r>
                <a:rPr sz="750" u="dash" spc="14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o</a:t>
              </a:r>
              <a:r>
                <a:rPr sz="750" u="dash" spc="2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v</a:t>
              </a:r>
              <a:r>
                <a:rPr sz="750" spc="145" dirty="0">
                  <a:latin typeface="Arial"/>
                  <a:cs typeface="Arial"/>
                </a:rPr>
                <a:t>oa</a:t>
              </a:r>
              <a:r>
                <a:rPr sz="750" spc="185" dirty="0">
                  <a:latin typeface="Arial"/>
                  <a:cs typeface="Arial"/>
                </a:rPr>
                <a:t>c</a:t>
              </a:r>
              <a:r>
                <a:rPr sz="750" spc="170" dirty="0">
                  <a:latin typeface="Arial"/>
                  <a:cs typeface="Arial"/>
                </a:rPr>
                <a:t>a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6091318" y="4313291"/>
              <a:ext cx="101491" cy="7048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6185999" y="4443852"/>
              <a:ext cx="133667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755015" algn="l"/>
                </a:tabLst>
              </a:pPr>
              <a:r>
                <a:rPr sz="750" u="dash" spc="8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	</a:t>
              </a:r>
              <a:r>
                <a:rPr sz="750" u="dash" spc="19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Se</a:t>
              </a:r>
              <a:r>
                <a:rPr sz="750" u="dash" spc="40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r>
                <a:rPr sz="750" u="dash" spc="13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a</a:t>
              </a:r>
              <a:r>
                <a:rPr sz="750" spc="135" dirty="0">
                  <a:latin typeface="Arial"/>
                  <a:cs typeface="Arial"/>
                </a:rPr>
                <a:t>chita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64" name="object 64"/>
            <p:cNvGrpSpPr/>
            <p:nvPr/>
          </p:nvGrpSpPr>
          <p:grpSpPr>
            <a:xfrm>
              <a:off x="4888627" y="4248379"/>
              <a:ext cx="1327785" cy="877569"/>
              <a:chOff x="4888627" y="4248379"/>
              <a:chExt cx="1327785" cy="877569"/>
            </a:xfrm>
          </p:grpSpPr>
          <p:sp>
            <p:nvSpPr>
              <p:cNvPr id="65" name="object 65"/>
              <p:cNvSpPr/>
              <p:nvPr/>
            </p:nvSpPr>
            <p:spPr>
              <a:xfrm>
                <a:off x="6104113" y="4546013"/>
                <a:ext cx="111943" cy="85927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6"/>
              <p:cNvSpPr/>
              <p:nvPr/>
            </p:nvSpPr>
            <p:spPr>
              <a:xfrm>
                <a:off x="4888627" y="4248379"/>
                <a:ext cx="1196975" cy="877569"/>
              </a:xfrm>
              <a:custGeom>
                <a:avLst/>
                <a:gdLst/>
                <a:ahLst/>
                <a:cxnLst/>
                <a:rect l="l" t="t" r="r" b="b"/>
                <a:pathLst>
                  <a:path w="1196975" h="877570">
                    <a:moveTo>
                      <a:pt x="1196750" y="0"/>
                    </a:moveTo>
                    <a:lnTo>
                      <a:pt x="0" y="0"/>
                    </a:lnTo>
                    <a:lnTo>
                      <a:pt x="0" y="877185"/>
                    </a:lnTo>
                    <a:lnTo>
                      <a:pt x="1196750" y="877185"/>
                    </a:lnTo>
                    <a:lnTo>
                      <a:pt x="119675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7" name="object 67"/>
            <p:cNvSpPr/>
            <p:nvPr/>
          </p:nvSpPr>
          <p:spPr>
            <a:xfrm>
              <a:off x="7163886" y="4743838"/>
              <a:ext cx="92012" cy="7843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688260" y="4828675"/>
              <a:ext cx="52197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85" dirty="0">
                  <a:latin typeface="Arial"/>
                  <a:cs typeface="Arial"/>
                </a:rPr>
                <a:t>C</a:t>
              </a:r>
              <a:r>
                <a:rPr sz="750" spc="145" dirty="0">
                  <a:latin typeface="Arial"/>
                  <a:cs typeface="Arial"/>
                </a:rPr>
                <a:t>h</a:t>
              </a:r>
              <a:r>
                <a:rPr sz="750" spc="70" dirty="0">
                  <a:latin typeface="Arial"/>
                  <a:cs typeface="Arial"/>
                </a:rPr>
                <a:t>i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145" dirty="0">
                  <a:latin typeface="Arial"/>
                  <a:cs typeface="Arial"/>
                </a:rPr>
                <a:t>an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170" dirty="0">
                  <a:latin typeface="Arial"/>
                  <a:cs typeface="Arial"/>
                </a:rPr>
                <a:t>e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700960" y="4963995"/>
              <a:ext cx="825500" cy="194310"/>
            </a:xfrm>
            <a:prstGeom prst="rect">
              <a:avLst/>
            </a:prstGeom>
            <a:ln w="9000">
              <a:solidFill>
                <a:srgbClr val="000000"/>
              </a:solidFill>
            </a:ln>
          </p:spPr>
          <p:txBody>
            <a:bodyPr vert="horz" wrap="square" lIns="0" tIns="35560" rIns="0" bIns="0" rtlCol="0">
              <a:spAutoFit/>
            </a:bodyPr>
            <a:lstStyle/>
            <a:p>
              <a:pPr marL="51435">
                <a:lnSpc>
                  <a:spcPct val="100000"/>
                </a:lnSpc>
                <a:spcBef>
                  <a:spcPts val="280"/>
                </a:spcBef>
              </a:pPr>
              <a:r>
                <a:rPr sz="750" spc="125" dirty="0">
                  <a:latin typeface="Arial"/>
                  <a:cs typeface="Arial"/>
                </a:rPr>
                <a:t>Nr_Chit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700960" y="5158077"/>
              <a:ext cx="825500" cy="437515"/>
            </a:xfrm>
            <a:prstGeom prst="rect">
              <a:avLst/>
            </a:prstGeom>
            <a:ln w="9000">
              <a:solidFill>
                <a:srgbClr val="000000"/>
              </a:solidFill>
            </a:ln>
          </p:spPr>
          <p:txBody>
            <a:bodyPr vert="horz" wrap="square" lIns="0" tIns="17145" rIns="0" bIns="0" rtlCol="0">
              <a:spAutoFit/>
            </a:bodyPr>
            <a:lstStyle/>
            <a:p>
              <a:pPr marL="51435" marR="32384">
                <a:lnSpc>
                  <a:spcPct val="107700"/>
                </a:lnSpc>
                <a:spcBef>
                  <a:spcPts val="135"/>
                </a:spcBef>
              </a:pPr>
              <a:r>
                <a:rPr sz="750" spc="150" dirty="0">
                  <a:latin typeface="Arial"/>
                  <a:cs typeface="Arial"/>
                </a:rPr>
                <a:t>Nr_Mat</a:t>
              </a:r>
              <a:r>
                <a:rPr sz="750" spc="5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40" dirty="0">
                  <a:latin typeface="Arial"/>
                  <a:cs typeface="Arial"/>
                </a:rPr>
                <a:t>Valoare  </a:t>
              </a:r>
              <a:r>
                <a:rPr sz="750" spc="150" dirty="0">
                  <a:latin typeface="Arial"/>
                  <a:cs typeface="Arial"/>
                </a:rPr>
                <a:t>Data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71" name="object 71"/>
            <p:cNvGrpSpPr/>
            <p:nvPr/>
          </p:nvGrpSpPr>
          <p:grpSpPr>
            <a:xfrm>
              <a:off x="3408778" y="5120802"/>
              <a:ext cx="847725" cy="633095"/>
              <a:chOff x="3408778" y="5120802"/>
              <a:chExt cx="847725" cy="633095"/>
            </a:xfrm>
          </p:grpSpPr>
          <p:sp>
            <p:nvSpPr>
              <p:cNvPr id="72" name="object 72"/>
              <p:cNvSpPr/>
              <p:nvPr/>
            </p:nvSpPr>
            <p:spPr>
              <a:xfrm>
                <a:off x="3413540" y="5125565"/>
                <a:ext cx="836294" cy="623570"/>
              </a:xfrm>
              <a:custGeom>
                <a:avLst/>
                <a:gdLst/>
                <a:ahLst/>
                <a:cxnLst/>
                <a:rect l="l" t="t" r="r" b="b"/>
                <a:pathLst>
                  <a:path w="836295" h="623570">
                    <a:moveTo>
                      <a:pt x="629421" y="0"/>
                    </a:moveTo>
                    <a:lnTo>
                      <a:pt x="206203" y="0"/>
                    </a:lnTo>
                    <a:lnTo>
                      <a:pt x="151688" y="5526"/>
                    </a:lnTo>
                    <a:lnTo>
                      <a:pt x="102515" y="21105"/>
                    </a:lnTo>
                    <a:lnTo>
                      <a:pt x="60721" y="45236"/>
                    </a:lnTo>
                    <a:lnTo>
                      <a:pt x="28346" y="76418"/>
                    </a:lnTo>
                    <a:lnTo>
                      <a:pt x="7426" y="113150"/>
                    </a:lnTo>
                    <a:lnTo>
                      <a:pt x="0" y="153932"/>
                    </a:lnTo>
                    <a:lnTo>
                      <a:pt x="0" y="469434"/>
                    </a:lnTo>
                    <a:lnTo>
                      <a:pt x="7426" y="510214"/>
                    </a:lnTo>
                    <a:lnTo>
                      <a:pt x="28346" y="546943"/>
                    </a:lnTo>
                    <a:lnTo>
                      <a:pt x="60721" y="578121"/>
                    </a:lnTo>
                    <a:lnTo>
                      <a:pt x="102515" y="602247"/>
                    </a:lnTo>
                    <a:lnTo>
                      <a:pt x="151688" y="617823"/>
                    </a:lnTo>
                    <a:lnTo>
                      <a:pt x="206203" y="623348"/>
                    </a:lnTo>
                    <a:lnTo>
                      <a:pt x="629421" y="623348"/>
                    </a:lnTo>
                    <a:lnTo>
                      <a:pt x="684044" y="617823"/>
                    </a:lnTo>
                    <a:lnTo>
                      <a:pt x="733290" y="602247"/>
                    </a:lnTo>
                    <a:lnTo>
                      <a:pt x="775128" y="578121"/>
                    </a:lnTo>
                    <a:lnTo>
                      <a:pt x="807526" y="546943"/>
                    </a:lnTo>
                    <a:lnTo>
                      <a:pt x="828454" y="510214"/>
                    </a:lnTo>
                    <a:lnTo>
                      <a:pt x="835882" y="469434"/>
                    </a:lnTo>
                    <a:lnTo>
                      <a:pt x="835882" y="153932"/>
                    </a:lnTo>
                    <a:lnTo>
                      <a:pt x="828454" y="113150"/>
                    </a:lnTo>
                    <a:lnTo>
                      <a:pt x="807526" y="76418"/>
                    </a:lnTo>
                    <a:lnTo>
                      <a:pt x="775128" y="45236"/>
                    </a:lnTo>
                    <a:lnTo>
                      <a:pt x="733290" y="21105"/>
                    </a:lnTo>
                    <a:lnTo>
                      <a:pt x="684044" y="5526"/>
                    </a:lnTo>
                    <a:lnTo>
                      <a:pt x="629421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3" name="object 73"/>
              <p:cNvSpPr/>
              <p:nvPr/>
            </p:nvSpPr>
            <p:spPr>
              <a:xfrm>
                <a:off x="3413540" y="5125565"/>
                <a:ext cx="836294" cy="623570"/>
              </a:xfrm>
              <a:custGeom>
                <a:avLst/>
                <a:gdLst/>
                <a:ahLst/>
                <a:cxnLst/>
                <a:rect l="l" t="t" r="r" b="b"/>
                <a:pathLst>
                  <a:path w="836295" h="623570">
                    <a:moveTo>
                      <a:pt x="0" y="469434"/>
                    </a:moveTo>
                    <a:lnTo>
                      <a:pt x="7426" y="510214"/>
                    </a:lnTo>
                    <a:lnTo>
                      <a:pt x="28346" y="546943"/>
                    </a:lnTo>
                    <a:lnTo>
                      <a:pt x="60721" y="578121"/>
                    </a:lnTo>
                    <a:lnTo>
                      <a:pt x="102515" y="602247"/>
                    </a:lnTo>
                    <a:lnTo>
                      <a:pt x="151688" y="617823"/>
                    </a:lnTo>
                    <a:lnTo>
                      <a:pt x="206203" y="623348"/>
                    </a:lnTo>
                    <a:lnTo>
                      <a:pt x="629421" y="623348"/>
                    </a:lnTo>
                    <a:lnTo>
                      <a:pt x="684044" y="617823"/>
                    </a:lnTo>
                    <a:lnTo>
                      <a:pt x="733290" y="602247"/>
                    </a:lnTo>
                    <a:lnTo>
                      <a:pt x="775128" y="578121"/>
                    </a:lnTo>
                    <a:lnTo>
                      <a:pt x="807526" y="546943"/>
                    </a:lnTo>
                    <a:lnTo>
                      <a:pt x="828454" y="510214"/>
                    </a:lnTo>
                    <a:lnTo>
                      <a:pt x="835882" y="469434"/>
                    </a:lnTo>
                    <a:lnTo>
                      <a:pt x="835882" y="153932"/>
                    </a:lnTo>
                    <a:lnTo>
                      <a:pt x="828454" y="113150"/>
                    </a:lnTo>
                    <a:lnTo>
                      <a:pt x="807526" y="76418"/>
                    </a:lnTo>
                    <a:lnTo>
                      <a:pt x="775128" y="45236"/>
                    </a:lnTo>
                    <a:lnTo>
                      <a:pt x="733290" y="21105"/>
                    </a:lnTo>
                    <a:lnTo>
                      <a:pt x="684044" y="5526"/>
                    </a:lnTo>
                    <a:lnTo>
                      <a:pt x="629421" y="0"/>
                    </a:lnTo>
                    <a:lnTo>
                      <a:pt x="206203" y="0"/>
                    </a:lnTo>
                    <a:lnTo>
                      <a:pt x="151688" y="5526"/>
                    </a:lnTo>
                    <a:lnTo>
                      <a:pt x="102515" y="21105"/>
                    </a:lnTo>
                    <a:lnTo>
                      <a:pt x="60721" y="45236"/>
                    </a:lnTo>
                    <a:lnTo>
                      <a:pt x="28346" y="76418"/>
                    </a:lnTo>
                    <a:lnTo>
                      <a:pt x="7426" y="113150"/>
                    </a:lnTo>
                    <a:lnTo>
                      <a:pt x="0" y="153932"/>
                    </a:lnTo>
                    <a:lnTo>
                      <a:pt x="0" y="469434"/>
                    </a:lnTo>
                    <a:close/>
                  </a:path>
                </a:pathLst>
              </a:custGeom>
              <a:ln w="858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4" name="object 74"/>
              <p:cNvSpPr/>
              <p:nvPr/>
            </p:nvSpPr>
            <p:spPr>
              <a:xfrm>
                <a:off x="3426412" y="5442976"/>
                <a:ext cx="8261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826135">
                    <a:moveTo>
                      <a:pt x="0" y="0"/>
                    </a:moveTo>
                    <a:lnTo>
                      <a:pt x="825584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5" name="object 75"/>
            <p:cNvSpPr txBox="1"/>
            <p:nvPr/>
          </p:nvSpPr>
          <p:spPr>
            <a:xfrm>
              <a:off x="3114576" y="4797594"/>
              <a:ext cx="1205865" cy="61468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463550" algn="l"/>
                </a:tabLst>
              </a:pPr>
              <a:r>
                <a:rPr sz="750" u="sng" spc="8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	</a:t>
              </a:r>
              <a:r>
                <a:rPr sz="750" u="sng" spc="19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Au</a:t>
              </a:r>
              <a:r>
                <a:rPr sz="750" u="sng" spc="40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r>
                <a:rPr sz="750" u="sng" spc="114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ch</a:t>
              </a:r>
              <a:r>
                <a:rPr sz="750" spc="114" dirty="0">
                  <a:latin typeface="Arial"/>
                  <a:cs typeface="Arial"/>
                </a:rPr>
                <a:t>eltuieli</a:t>
              </a:r>
              <a:endParaRPr sz="750">
                <a:latin typeface="Arial"/>
                <a:cs typeface="Arial"/>
              </a:endParaRPr>
            </a:p>
            <a:p>
              <a:pPr marL="360680" marR="556260" indent="-62865">
                <a:lnSpc>
                  <a:spcPct val="134700"/>
                </a:lnSpc>
                <a:spcBef>
                  <a:spcPts val="305"/>
                </a:spcBef>
              </a:pPr>
              <a:r>
                <a:rPr sz="750" spc="120" dirty="0">
                  <a:latin typeface="Arial"/>
                  <a:cs typeface="Arial"/>
                </a:rPr>
                <a:t>Plati  </a:t>
              </a:r>
              <a:r>
                <a:rPr sz="750" spc="185" dirty="0">
                  <a:latin typeface="Arial"/>
                  <a:cs typeface="Arial"/>
                </a:rPr>
                <a:t>D</a:t>
              </a:r>
              <a:r>
                <a:rPr sz="750" spc="145" dirty="0">
                  <a:latin typeface="Arial"/>
                  <a:cs typeface="Arial"/>
                </a:rPr>
                <a:t>a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170" dirty="0">
                  <a:latin typeface="Arial"/>
                  <a:cs typeface="Arial"/>
                </a:rPr>
                <a:t>a</a:t>
              </a:r>
              <a:endParaRPr sz="750">
                <a:latin typeface="Arial"/>
                <a:cs typeface="Arial"/>
              </a:endParaRPr>
            </a:p>
            <a:p>
              <a:pPr marL="360680">
                <a:lnSpc>
                  <a:spcPct val="100000"/>
                </a:lnSpc>
                <a:spcBef>
                  <a:spcPts val="65"/>
                </a:spcBef>
              </a:pPr>
              <a:r>
                <a:rPr sz="750" spc="150" dirty="0">
                  <a:latin typeface="Arial"/>
                  <a:cs typeface="Arial"/>
                </a:rPr>
                <a:t>Nr_Mat</a:t>
              </a:r>
              <a:r>
                <a:rPr sz="750" spc="110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76" name="object 76"/>
            <p:cNvSpPr txBox="1"/>
            <p:nvPr/>
          </p:nvSpPr>
          <p:spPr>
            <a:xfrm>
              <a:off x="3463139" y="5452023"/>
              <a:ext cx="563245" cy="267970"/>
            </a:xfrm>
            <a:prstGeom prst="rect">
              <a:avLst/>
            </a:prstGeom>
          </p:spPr>
          <p:txBody>
            <a:bodyPr vert="horz" wrap="square" lIns="0" tIns="8255" rIns="0" bIns="0" rtlCol="0">
              <a:spAutoFit/>
            </a:bodyPr>
            <a:lstStyle/>
            <a:p>
              <a:pPr marL="12700" marR="5080">
                <a:lnSpc>
                  <a:spcPct val="107500"/>
                </a:lnSpc>
                <a:spcBef>
                  <a:spcPts val="65"/>
                </a:spcBef>
              </a:pPr>
              <a:r>
                <a:rPr sz="750" spc="140" dirty="0">
                  <a:latin typeface="Arial"/>
                  <a:cs typeface="Arial"/>
                </a:rPr>
                <a:t>Valoare  </a:t>
              </a:r>
              <a:r>
                <a:rPr sz="750" spc="185" dirty="0">
                  <a:latin typeface="Arial"/>
                  <a:cs typeface="Arial"/>
                </a:rPr>
                <a:t>R</a:t>
              </a:r>
              <a:r>
                <a:rPr sz="750" spc="145" dirty="0">
                  <a:latin typeface="Arial"/>
                  <a:cs typeface="Arial"/>
                </a:rPr>
                <a:t>e</a:t>
              </a:r>
              <a:r>
                <a:rPr sz="750" spc="185" dirty="0">
                  <a:latin typeface="Arial"/>
                  <a:cs typeface="Arial"/>
                </a:rPr>
                <a:t>s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145" dirty="0">
                  <a:latin typeface="Arial"/>
                  <a:cs typeface="Arial"/>
                </a:rPr>
                <a:t>an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170" dirty="0">
                  <a:latin typeface="Arial"/>
                  <a:cs typeface="Arial"/>
                </a:rPr>
                <a:t>a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77" name="object 77"/>
            <p:cNvSpPr txBox="1"/>
            <p:nvPr/>
          </p:nvSpPr>
          <p:spPr>
            <a:xfrm>
              <a:off x="4648872" y="1754566"/>
              <a:ext cx="862965" cy="441325"/>
            </a:xfrm>
            <a:prstGeom prst="rect">
              <a:avLst/>
            </a:prstGeom>
          </p:spPr>
          <p:txBody>
            <a:bodyPr vert="horz" wrap="square" lIns="0" tIns="4381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345"/>
                </a:spcBef>
              </a:pPr>
              <a:r>
                <a:rPr sz="750" spc="150" dirty="0">
                  <a:latin typeface="Arial"/>
                  <a:cs typeface="Arial"/>
                </a:rPr>
                <a:t>Apartamente</a:t>
              </a:r>
              <a:endParaRPr sz="750" dirty="0">
                <a:latin typeface="Arial"/>
                <a:cs typeface="Arial"/>
              </a:endParaRPr>
            </a:p>
            <a:p>
              <a:pPr marL="74930" marR="5080">
                <a:lnSpc>
                  <a:spcPct val="107900"/>
                </a:lnSpc>
                <a:spcBef>
                  <a:spcPts val="180"/>
                </a:spcBef>
              </a:pPr>
              <a:r>
                <a:rPr sz="750" spc="140" dirty="0">
                  <a:latin typeface="Arial"/>
                  <a:cs typeface="Arial"/>
                </a:rPr>
                <a:t>Nr_Bloc</a:t>
              </a:r>
              <a:r>
                <a:rPr sz="750" spc="8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60" dirty="0">
                  <a:latin typeface="Arial"/>
                  <a:cs typeface="Arial"/>
                </a:rPr>
                <a:t>Scara</a:t>
              </a:r>
              <a:r>
                <a:rPr sz="750" spc="70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</a:t>
              </a:r>
              <a:endParaRPr sz="750" dirty="0">
                <a:latin typeface="Arial"/>
                <a:cs typeface="Arial"/>
              </a:endParaRPr>
            </a:p>
          </p:txBody>
        </p:sp>
        <p:sp>
          <p:nvSpPr>
            <p:cNvPr id="78" name="object 78"/>
            <p:cNvSpPr txBox="1"/>
            <p:nvPr/>
          </p:nvSpPr>
          <p:spPr>
            <a:xfrm>
              <a:off x="4711427" y="2173712"/>
              <a:ext cx="71120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45" dirty="0">
                  <a:latin typeface="Arial"/>
                  <a:cs typeface="Arial"/>
                </a:rPr>
                <a:t>Apartament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79" name="object 79"/>
            <p:cNvSpPr txBox="1"/>
            <p:nvPr/>
          </p:nvSpPr>
          <p:spPr>
            <a:xfrm>
              <a:off x="4711427" y="2358134"/>
              <a:ext cx="799465" cy="391795"/>
            </a:xfrm>
            <a:prstGeom prst="rect">
              <a:avLst/>
            </a:prstGeom>
          </p:spPr>
          <p:txBody>
            <a:bodyPr vert="horz" wrap="square" lIns="0" tIns="7620" rIns="0" bIns="0" rtlCol="0">
              <a:spAutoFit/>
            </a:bodyPr>
            <a:lstStyle/>
            <a:p>
              <a:pPr marL="12700" marR="5080">
                <a:lnSpc>
                  <a:spcPct val="107900"/>
                </a:lnSpc>
                <a:spcBef>
                  <a:spcPts val="60"/>
                </a:spcBef>
              </a:pPr>
              <a:r>
                <a:rPr sz="750" spc="130" dirty="0">
                  <a:latin typeface="Arial"/>
                  <a:cs typeface="Arial"/>
                </a:rPr>
                <a:t>Suprafata  </a:t>
              </a:r>
              <a:r>
                <a:rPr sz="750" spc="185" dirty="0">
                  <a:latin typeface="Arial"/>
                  <a:cs typeface="Arial"/>
                </a:rPr>
                <a:t>C</a:t>
              </a:r>
              <a:r>
                <a:rPr sz="750" spc="145" dirty="0">
                  <a:latin typeface="Arial"/>
                  <a:cs typeface="Arial"/>
                </a:rPr>
                <a:t>u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70" dirty="0">
                  <a:latin typeface="Arial"/>
                  <a:cs typeface="Arial"/>
                </a:rPr>
                <a:t>ii</a:t>
              </a:r>
              <a:r>
                <a:rPr sz="750" spc="145" dirty="0">
                  <a:latin typeface="Arial"/>
                  <a:cs typeface="Arial"/>
                </a:rPr>
                <a:t>_po</a:t>
              </a:r>
              <a:r>
                <a:rPr sz="750" spc="185" dirty="0">
                  <a:latin typeface="Arial"/>
                  <a:cs typeface="Arial"/>
                </a:rPr>
                <a:t>s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145" dirty="0">
                  <a:latin typeface="Arial"/>
                  <a:cs typeface="Arial"/>
                </a:rPr>
                <a:t>a</a:t>
              </a:r>
              <a:r>
                <a:rPr sz="750" spc="70" dirty="0">
                  <a:latin typeface="Arial"/>
                  <a:cs typeface="Arial"/>
                </a:rPr>
                <a:t>l</a:t>
              </a:r>
              <a:r>
                <a:rPr sz="750" spc="110" dirty="0">
                  <a:latin typeface="Arial"/>
                  <a:cs typeface="Arial"/>
                </a:rPr>
                <a:t>e  </a:t>
              </a:r>
              <a:r>
                <a:rPr sz="750" spc="130" dirty="0">
                  <a:latin typeface="Arial"/>
                  <a:cs typeface="Arial"/>
                </a:rPr>
                <a:t>Nr_prize_tv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80" name="object 80"/>
            <p:cNvSpPr txBox="1"/>
            <p:nvPr/>
          </p:nvSpPr>
          <p:spPr>
            <a:xfrm>
              <a:off x="6928691" y="4778599"/>
              <a:ext cx="525780" cy="456565"/>
            </a:xfrm>
            <a:prstGeom prst="rect">
              <a:avLst/>
            </a:prstGeom>
          </p:spPr>
          <p:txBody>
            <a:bodyPr vert="horz" wrap="square" lIns="0" tIns="514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405"/>
                </a:spcBef>
              </a:pPr>
              <a:r>
                <a:rPr sz="750" spc="125" dirty="0">
                  <a:latin typeface="Arial"/>
                  <a:cs typeface="Arial"/>
                </a:rPr>
                <a:t>Achitari</a:t>
              </a:r>
              <a:endParaRPr sz="750">
                <a:latin typeface="Arial"/>
                <a:cs typeface="Arial"/>
              </a:endParaRPr>
            </a:p>
            <a:p>
              <a:pPr marL="74930" marR="5080">
                <a:lnSpc>
                  <a:spcPct val="107900"/>
                </a:lnSpc>
                <a:spcBef>
                  <a:spcPts val="240"/>
                </a:spcBef>
              </a:pPr>
              <a:r>
                <a:rPr sz="750" spc="185" dirty="0">
                  <a:latin typeface="Arial"/>
                  <a:cs typeface="Arial"/>
                </a:rPr>
                <a:t>N</a:t>
              </a:r>
              <a:r>
                <a:rPr sz="750" spc="70" dirty="0">
                  <a:latin typeface="Arial"/>
                  <a:cs typeface="Arial"/>
                </a:rPr>
                <a:t>r</a:t>
              </a:r>
              <a:r>
                <a:rPr sz="750" spc="145" dirty="0">
                  <a:latin typeface="Arial"/>
                  <a:cs typeface="Arial"/>
                </a:rPr>
                <a:t>_</a:t>
              </a:r>
              <a:r>
                <a:rPr sz="750" spc="185" dirty="0">
                  <a:latin typeface="Arial"/>
                  <a:cs typeface="Arial"/>
                </a:rPr>
                <a:t>D</a:t>
              </a:r>
              <a:r>
                <a:rPr sz="750" spc="145" dirty="0">
                  <a:latin typeface="Arial"/>
                  <a:cs typeface="Arial"/>
                </a:rPr>
                <a:t>o</a:t>
              </a:r>
              <a:r>
                <a:rPr sz="750" spc="105" dirty="0">
                  <a:latin typeface="Arial"/>
                  <a:cs typeface="Arial"/>
                </a:rPr>
                <a:t>c  T</a:t>
              </a:r>
              <a:r>
                <a:rPr sz="750" spc="70" dirty="0">
                  <a:latin typeface="Arial"/>
                  <a:cs typeface="Arial"/>
                </a:rPr>
                <a:t>i</a:t>
              </a:r>
              <a:r>
                <a:rPr sz="750" spc="145" dirty="0">
                  <a:latin typeface="Arial"/>
                  <a:cs typeface="Arial"/>
                </a:rPr>
                <a:t>p_</a:t>
              </a:r>
              <a:r>
                <a:rPr sz="750" spc="225" dirty="0">
                  <a:latin typeface="Arial"/>
                  <a:cs typeface="Arial"/>
                </a:rPr>
                <a:t>O</a:t>
              </a:r>
              <a:r>
                <a:rPr sz="750" spc="170" dirty="0">
                  <a:latin typeface="Arial"/>
                  <a:cs typeface="Arial"/>
                </a:rPr>
                <a:t>p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81" name="object 81"/>
            <p:cNvSpPr txBox="1"/>
            <p:nvPr/>
          </p:nvSpPr>
          <p:spPr>
            <a:xfrm>
              <a:off x="6990989" y="5274684"/>
              <a:ext cx="854710" cy="391795"/>
            </a:xfrm>
            <a:prstGeom prst="rect">
              <a:avLst/>
            </a:prstGeom>
          </p:spPr>
          <p:txBody>
            <a:bodyPr vert="horz" wrap="square" lIns="0" tIns="8255" rIns="0" bIns="0" rtlCol="0">
              <a:spAutoFit/>
            </a:bodyPr>
            <a:lstStyle/>
            <a:p>
              <a:pPr marL="12700" marR="5080">
                <a:lnSpc>
                  <a:spcPct val="107700"/>
                </a:lnSpc>
                <a:spcBef>
                  <a:spcPts val="65"/>
                </a:spcBef>
              </a:pPr>
              <a:r>
                <a:rPr sz="750" spc="125" dirty="0">
                  <a:latin typeface="Arial"/>
                  <a:cs typeface="Arial"/>
                </a:rPr>
                <a:t>Nr_Crt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225" dirty="0">
                  <a:latin typeface="Arial"/>
                  <a:cs typeface="Arial"/>
                </a:rPr>
                <a:t>V</a:t>
              </a:r>
              <a:r>
                <a:rPr sz="750" spc="145" dirty="0">
                  <a:latin typeface="Arial"/>
                  <a:cs typeface="Arial"/>
                </a:rPr>
                <a:t>a</a:t>
              </a:r>
              <a:r>
                <a:rPr sz="750" spc="70" dirty="0">
                  <a:latin typeface="Arial"/>
                  <a:cs typeface="Arial"/>
                </a:rPr>
                <a:t>l</a:t>
              </a:r>
              <a:r>
                <a:rPr sz="750" spc="145" dirty="0">
                  <a:latin typeface="Arial"/>
                  <a:cs typeface="Arial"/>
                </a:rPr>
                <a:t>oa</a:t>
              </a:r>
              <a:r>
                <a:rPr sz="750" spc="70" dirty="0">
                  <a:latin typeface="Arial"/>
                  <a:cs typeface="Arial"/>
                </a:rPr>
                <a:t>r</a:t>
              </a:r>
              <a:r>
                <a:rPr sz="750" spc="145" dirty="0">
                  <a:latin typeface="Arial"/>
                  <a:cs typeface="Arial"/>
                </a:rPr>
                <a:t>e_</a:t>
              </a:r>
              <a:r>
                <a:rPr sz="750" spc="225" dirty="0">
                  <a:latin typeface="Arial"/>
                  <a:cs typeface="Arial"/>
                </a:rPr>
                <a:t>A</a:t>
              </a:r>
              <a:r>
                <a:rPr sz="750" spc="185" dirty="0">
                  <a:latin typeface="Arial"/>
                  <a:cs typeface="Arial"/>
                </a:rPr>
                <a:t>c</a:t>
              </a:r>
              <a:r>
                <a:rPr sz="750" spc="145" dirty="0">
                  <a:latin typeface="Arial"/>
                  <a:cs typeface="Arial"/>
                </a:rPr>
                <a:t>h</a:t>
              </a:r>
              <a:r>
                <a:rPr sz="750" spc="70" dirty="0">
                  <a:latin typeface="Arial"/>
                  <a:cs typeface="Arial"/>
                </a:rPr>
                <a:t>i</a:t>
              </a:r>
              <a:r>
                <a:rPr sz="750" spc="85" dirty="0">
                  <a:latin typeface="Arial"/>
                  <a:cs typeface="Arial"/>
                </a:rPr>
                <a:t>t  </a:t>
              </a:r>
              <a:r>
                <a:rPr sz="750" spc="150" dirty="0">
                  <a:latin typeface="Arial"/>
                  <a:cs typeface="Arial"/>
                </a:rPr>
                <a:t>Data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82" name="object 82"/>
            <p:cNvSpPr/>
            <p:nvPr/>
          </p:nvSpPr>
          <p:spPr>
            <a:xfrm>
              <a:off x="7116960" y="1855349"/>
              <a:ext cx="1103630" cy="1600835"/>
            </a:xfrm>
            <a:custGeom>
              <a:avLst/>
              <a:gdLst/>
              <a:ahLst/>
              <a:cxnLst/>
              <a:rect l="l" t="t" r="r" b="b"/>
              <a:pathLst>
                <a:path w="1103629" h="1600835">
                  <a:moveTo>
                    <a:pt x="1103508" y="0"/>
                  </a:moveTo>
                  <a:lnTo>
                    <a:pt x="0" y="0"/>
                  </a:lnTo>
                  <a:lnTo>
                    <a:pt x="0" y="1600457"/>
                  </a:lnTo>
                  <a:lnTo>
                    <a:pt x="1103508" y="1600457"/>
                  </a:lnTo>
                  <a:lnTo>
                    <a:pt x="11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 txBox="1"/>
            <p:nvPr/>
          </p:nvSpPr>
          <p:spPr>
            <a:xfrm>
              <a:off x="7104260" y="1719532"/>
              <a:ext cx="53911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20" dirty="0">
                  <a:latin typeface="Arial"/>
                  <a:cs typeface="Arial"/>
                </a:rPr>
                <a:t>Furnizori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84" name="object 84"/>
            <p:cNvSpPr txBox="1"/>
            <p:nvPr/>
          </p:nvSpPr>
          <p:spPr>
            <a:xfrm>
              <a:off x="7116960" y="1855349"/>
              <a:ext cx="1103630" cy="186690"/>
            </a:xfrm>
            <a:prstGeom prst="rect">
              <a:avLst/>
            </a:prstGeom>
            <a:ln w="9738">
              <a:solidFill>
                <a:srgbClr val="000000"/>
              </a:solidFill>
            </a:ln>
          </p:spPr>
          <p:txBody>
            <a:bodyPr vert="horz" wrap="square" lIns="0" tIns="27305" rIns="0" bIns="0" rtlCol="0">
              <a:spAutoFit/>
            </a:bodyPr>
            <a:lstStyle/>
            <a:p>
              <a:pPr marL="61594">
                <a:lnSpc>
                  <a:spcPct val="100000"/>
                </a:lnSpc>
                <a:spcBef>
                  <a:spcPts val="215"/>
                </a:spcBef>
              </a:pPr>
              <a:r>
                <a:rPr sz="750" spc="140" dirty="0">
                  <a:latin typeface="Arial"/>
                  <a:cs typeface="Arial"/>
                </a:rPr>
                <a:t>Cod_Furnizor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85" name="object 85"/>
            <p:cNvSpPr txBox="1"/>
            <p:nvPr/>
          </p:nvSpPr>
          <p:spPr>
            <a:xfrm>
              <a:off x="7116960" y="2041718"/>
              <a:ext cx="1103630" cy="1414145"/>
            </a:xfrm>
            <a:prstGeom prst="rect">
              <a:avLst/>
            </a:prstGeom>
            <a:ln w="9738">
              <a:solidFill>
                <a:srgbClr val="000000"/>
              </a:solidFill>
            </a:ln>
          </p:spPr>
          <p:txBody>
            <a:bodyPr vert="horz" wrap="square" lIns="0" tIns="17145" rIns="0" bIns="0" rtlCol="0">
              <a:spAutoFit/>
            </a:bodyPr>
            <a:lstStyle/>
            <a:p>
              <a:pPr marL="61594" marR="33020">
                <a:lnSpc>
                  <a:spcPct val="107700"/>
                </a:lnSpc>
                <a:spcBef>
                  <a:spcPts val="135"/>
                </a:spcBef>
              </a:pPr>
              <a:r>
                <a:rPr sz="750" spc="150" dirty="0">
                  <a:latin typeface="Arial"/>
                  <a:cs typeface="Arial"/>
                </a:rPr>
                <a:t>Denumire  </a:t>
              </a:r>
              <a:r>
                <a:rPr sz="750" spc="130" dirty="0">
                  <a:latin typeface="Arial"/>
                  <a:cs typeface="Arial"/>
                </a:rPr>
                <a:t>Cod_fiscal</a:t>
              </a:r>
              <a:r>
                <a:rPr sz="750" spc="70" dirty="0">
                  <a:latin typeface="Arial"/>
                  <a:cs typeface="Arial"/>
                </a:rPr>
                <a:t> </a:t>
              </a:r>
              <a:r>
                <a:rPr sz="750" spc="150" dirty="0">
                  <a:latin typeface="Arial"/>
                  <a:cs typeface="Arial"/>
                </a:rPr>
                <a:t>(AK1)  </a:t>
              </a:r>
              <a:r>
                <a:rPr sz="750" spc="140" dirty="0">
                  <a:latin typeface="Arial"/>
                  <a:cs typeface="Arial"/>
                </a:rPr>
                <a:t>Cont</a:t>
              </a:r>
              <a:endParaRPr sz="750" dirty="0">
                <a:latin typeface="Arial"/>
                <a:cs typeface="Arial"/>
              </a:endParaRPr>
            </a:p>
            <a:p>
              <a:pPr marL="61594">
                <a:lnSpc>
                  <a:spcPct val="100000"/>
                </a:lnSpc>
                <a:spcBef>
                  <a:spcPts val="65"/>
                </a:spcBef>
              </a:pPr>
              <a:r>
                <a:rPr sz="750" spc="175" dirty="0">
                  <a:latin typeface="Arial"/>
                  <a:cs typeface="Arial"/>
                </a:rPr>
                <a:t>Banca</a:t>
              </a:r>
              <a:endParaRPr sz="750" dirty="0">
                <a:latin typeface="Arial"/>
                <a:cs typeface="Arial"/>
              </a:endParaRPr>
            </a:p>
            <a:p>
              <a:pPr marL="61594" marR="640080">
                <a:lnSpc>
                  <a:spcPct val="107600"/>
                </a:lnSpc>
                <a:spcBef>
                  <a:spcPts val="5"/>
                </a:spcBef>
              </a:pPr>
              <a:r>
                <a:rPr sz="750" spc="225" dirty="0">
                  <a:latin typeface="Arial"/>
                  <a:cs typeface="Arial"/>
                </a:rPr>
                <a:t>S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70" dirty="0">
                  <a:latin typeface="Arial"/>
                  <a:cs typeface="Arial"/>
                </a:rPr>
                <a:t>r</a:t>
              </a:r>
              <a:r>
                <a:rPr sz="750" spc="145" dirty="0">
                  <a:latin typeface="Arial"/>
                  <a:cs typeface="Arial"/>
                </a:rPr>
                <a:t>ad</a:t>
              </a:r>
              <a:r>
                <a:rPr sz="750" spc="110" dirty="0">
                  <a:latin typeface="Arial"/>
                  <a:cs typeface="Arial"/>
                </a:rPr>
                <a:t>a  </a:t>
              </a:r>
              <a:r>
                <a:rPr sz="750" spc="125" dirty="0">
                  <a:latin typeface="Arial"/>
                  <a:cs typeface="Arial"/>
                </a:rPr>
                <a:t>Nr</a:t>
              </a:r>
              <a:endParaRPr sz="750" dirty="0">
                <a:latin typeface="Arial"/>
                <a:cs typeface="Arial"/>
              </a:endParaRPr>
            </a:p>
            <a:p>
              <a:pPr marL="61594" marR="863600">
                <a:lnSpc>
                  <a:spcPct val="107600"/>
                </a:lnSpc>
              </a:pPr>
              <a:r>
                <a:rPr sz="750" spc="155" dirty="0">
                  <a:latin typeface="Arial"/>
                  <a:cs typeface="Arial"/>
                </a:rPr>
                <a:t>Bl  </a:t>
              </a:r>
              <a:r>
                <a:rPr sz="750" spc="150" dirty="0">
                  <a:latin typeface="Arial"/>
                  <a:cs typeface="Arial"/>
                </a:rPr>
                <a:t>Sc  </a:t>
              </a:r>
              <a:r>
                <a:rPr sz="750" spc="204" dirty="0">
                  <a:latin typeface="Arial"/>
                  <a:cs typeface="Arial"/>
                </a:rPr>
                <a:t>Ap</a:t>
              </a:r>
              <a:endParaRPr sz="750" dirty="0">
                <a:latin typeface="Arial"/>
                <a:cs typeface="Arial"/>
              </a:endParaRPr>
            </a:p>
            <a:p>
              <a:pPr marL="61594">
                <a:lnSpc>
                  <a:spcPct val="100000"/>
                </a:lnSpc>
                <a:spcBef>
                  <a:spcPts val="10"/>
                </a:spcBef>
              </a:pPr>
              <a:r>
                <a:rPr sz="750" spc="130" dirty="0">
                  <a:latin typeface="Arial"/>
                  <a:cs typeface="Arial"/>
                </a:rPr>
                <a:t>Localitate</a:t>
              </a:r>
              <a:endParaRPr sz="750" dirty="0">
                <a:latin typeface="Arial"/>
                <a:cs typeface="Arial"/>
              </a:endParaRPr>
            </a:p>
            <a:p>
              <a:pPr marL="61594">
                <a:lnSpc>
                  <a:spcPct val="100000"/>
                </a:lnSpc>
                <a:spcBef>
                  <a:spcPts val="70"/>
                </a:spcBef>
              </a:pPr>
              <a:r>
                <a:rPr sz="750" spc="125" dirty="0">
                  <a:latin typeface="Arial"/>
                  <a:cs typeface="Arial"/>
                </a:rPr>
                <a:t>Judet</a:t>
              </a:r>
              <a:endParaRPr sz="750" dirty="0">
                <a:latin typeface="Arial"/>
                <a:cs typeface="Arial"/>
              </a:endParaRPr>
            </a:p>
          </p:txBody>
        </p:sp>
        <p:grpSp>
          <p:nvGrpSpPr>
            <p:cNvPr id="86" name="object 86"/>
            <p:cNvGrpSpPr/>
            <p:nvPr/>
          </p:nvGrpSpPr>
          <p:grpSpPr>
            <a:xfrm>
              <a:off x="1944401" y="4281856"/>
              <a:ext cx="1166495" cy="1002665"/>
              <a:chOff x="1944401" y="4281856"/>
              <a:chExt cx="1166495" cy="1002665"/>
            </a:xfrm>
          </p:grpSpPr>
          <p:sp>
            <p:nvSpPr>
              <p:cNvPr id="87" name="object 87"/>
              <p:cNvSpPr/>
              <p:nvPr/>
            </p:nvSpPr>
            <p:spPr>
              <a:xfrm>
                <a:off x="1949163" y="4286619"/>
                <a:ext cx="1144905" cy="993140"/>
              </a:xfrm>
              <a:custGeom>
                <a:avLst/>
                <a:gdLst/>
                <a:ahLst/>
                <a:cxnLst/>
                <a:rect l="l" t="t" r="r" b="b"/>
                <a:pathLst>
                  <a:path w="1144905" h="993139">
                    <a:moveTo>
                      <a:pt x="855936" y="0"/>
                    </a:moveTo>
                    <a:lnTo>
                      <a:pt x="288735" y="0"/>
                    </a:lnTo>
                    <a:lnTo>
                      <a:pt x="238017" y="3600"/>
                    </a:lnTo>
                    <a:lnTo>
                      <a:pt x="189797" y="13932"/>
                    </a:lnTo>
                    <a:lnTo>
                      <a:pt x="145001" y="30292"/>
                    </a:lnTo>
                    <a:lnTo>
                      <a:pt x="104554" y="51975"/>
                    </a:lnTo>
                    <a:lnTo>
                      <a:pt x="69385" y="78277"/>
                    </a:lnTo>
                    <a:lnTo>
                      <a:pt x="40418" y="108494"/>
                    </a:lnTo>
                    <a:lnTo>
                      <a:pt x="18581" y="141923"/>
                    </a:lnTo>
                    <a:lnTo>
                      <a:pt x="4799" y="177858"/>
                    </a:lnTo>
                    <a:lnTo>
                      <a:pt x="0" y="215597"/>
                    </a:lnTo>
                    <a:lnTo>
                      <a:pt x="0" y="777280"/>
                    </a:lnTo>
                    <a:lnTo>
                      <a:pt x="4799" y="815145"/>
                    </a:lnTo>
                    <a:lnTo>
                      <a:pt x="18581" y="851147"/>
                    </a:lnTo>
                    <a:lnTo>
                      <a:pt x="40418" y="884595"/>
                    </a:lnTo>
                    <a:lnTo>
                      <a:pt x="69385" y="914797"/>
                    </a:lnTo>
                    <a:lnTo>
                      <a:pt x="104554" y="941060"/>
                    </a:lnTo>
                    <a:lnTo>
                      <a:pt x="145001" y="962692"/>
                    </a:lnTo>
                    <a:lnTo>
                      <a:pt x="189797" y="979000"/>
                    </a:lnTo>
                    <a:lnTo>
                      <a:pt x="238017" y="989293"/>
                    </a:lnTo>
                    <a:lnTo>
                      <a:pt x="288735" y="992878"/>
                    </a:lnTo>
                    <a:lnTo>
                      <a:pt x="855936" y="992878"/>
                    </a:lnTo>
                    <a:lnTo>
                      <a:pt x="906653" y="989293"/>
                    </a:lnTo>
                    <a:lnTo>
                      <a:pt x="954871" y="979000"/>
                    </a:lnTo>
                    <a:lnTo>
                      <a:pt x="999664" y="962692"/>
                    </a:lnTo>
                    <a:lnTo>
                      <a:pt x="1040106" y="941060"/>
                    </a:lnTo>
                    <a:lnTo>
                      <a:pt x="1075271" y="914797"/>
                    </a:lnTo>
                    <a:lnTo>
                      <a:pt x="1104234" y="884595"/>
                    </a:lnTo>
                    <a:lnTo>
                      <a:pt x="1126068" y="851147"/>
                    </a:lnTo>
                    <a:lnTo>
                      <a:pt x="1139847" y="815145"/>
                    </a:lnTo>
                    <a:lnTo>
                      <a:pt x="1144646" y="777280"/>
                    </a:lnTo>
                    <a:lnTo>
                      <a:pt x="1144646" y="215597"/>
                    </a:lnTo>
                    <a:lnTo>
                      <a:pt x="1126068" y="141923"/>
                    </a:lnTo>
                    <a:lnTo>
                      <a:pt x="1104234" y="108494"/>
                    </a:lnTo>
                    <a:lnTo>
                      <a:pt x="1075271" y="78277"/>
                    </a:lnTo>
                    <a:lnTo>
                      <a:pt x="1040106" y="51975"/>
                    </a:lnTo>
                    <a:lnTo>
                      <a:pt x="999664" y="30292"/>
                    </a:lnTo>
                    <a:lnTo>
                      <a:pt x="954871" y="13932"/>
                    </a:lnTo>
                    <a:lnTo>
                      <a:pt x="906653" y="3600"/>
                    </a:lnTo>
                    <a:lnTo>
                      <a:pt x="855936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88"/>
              <p:cNvSpPr/>
              <p:nvPr/>
            </p:nvSpPr>
            <p:spPr>
              <a:xfrm>
                <a:off x="1949163" y="4286619"/>
                <a:ext cx="1144905" cy="993140"/>
              </a:xfrm>
              <a:custGeom>
                <a:avLst/>
                <a:gdLst/>
                <a:ahLst/>
                <a:cxnLst/>
                <a:rect l="l" t="t" r="r" b="b"/>
                <a:pathLst>
                  <a:path w="1144905" h="993139">
                    <a:moveTo>
                      <a:pt x="0" y="777280"/>
                    </a:moveTo>
                    <a:lnTo>
                      <a:pt x="4799" y="815145"/>
                    </a:lnTo>
                    <a:lnTo>
                      <a:pt x="18581" y="851147"/>
                    </a:lnTo>
                    <a:lnTo>
                      <a:pt x="40418" y="884595"/>
                    </a:lnTo>
                    <a:lnTo>
                      <a:pt x="69385" y="914797"/>
                    </a:lnTo>
                    <a:lnTo>
                      <a:pt x="104554" y="941060"/>
                    </a:lnTo>
                    <a:lnTo>
                      <a:pt x="145001" y="962692"/>
                    </a:lnTo>
                    <a:lnTo>
                      <a:pt x="189797" y="979000"/>
                    </a:lnTo>
                    <a:lnTo>
                      <a:pt x="238017" y="989293"/>
                    </a:lnTo>
                    <a:lnTo>
                      <a:pt x="288735" y="992878"/>
                    </a:lnTo>
                    <a:lnTo>
                      <a:pt x="855936" y="992878"/>
                    </a:lnTo>
                    <a:lnTo>
                      <a:pt x="906653" y="989293"/>
                    </a:lnTo>
                    <a:lnTo>
                      <a:pt x="954871" y="979000"/>
                    </a:lnTo>
                    <a:lnTo>
                      <a:pt x="999664" y="962692"/>
                    </a:lnTo>
                    <a:lnTo>
                      <a:pt x="1040106" y="941060"/>
                    </a:lnTo>
                    <a:lnTo>
                      <a:pt x="1075271" y="914797"/>
                    </a:lnTo>
                    <a:lnTo>
                      <a:pt x="1104234" y="884595"/>
                    </a:lnTo>
                    <a:lnTo>
                      <a:pt x="1126068" y="851147"/>
                    </a:lnTo>
                    <a:lnTo>
                      <a:pt x="1139847" y="815145"/>
                    </a:lnTo>
                    <a:lnTo>
                      <a:pt x="1144646" y="777280"/>
                    </a:lnTo>
                    <a:lnTo>
                      <a:pt x="1144646" y="215597"/>
                    </a:lnTo>
                    <a:lnTo>
                      <a:pt x="1126068" y="141923"/>
                    </a:lnTo>
                    <a:lnTo>
                      <a:pt x="1104234" y="108494"/>
                    </a:lnTo>
                    <a:lnTo>
                      <a:pt x="1075271" y="78277"/>
                    </a:lnTo>
                    <a:lnTo>
                      <a:pt x="1040106" y="51975"/>
                    </a:lnTo>
                    <a:lnTo>
                      <a:pt x="999664" y="30292"/>
                    </a:lnTo>
                    <a:lnTo>
                      <a:pt x="954871" y="13932"/>
                    </a:lnTo>
                    <a:lnTo>
                      <a:pt x="906653" y="3600"/>
                    </a:lnTo>
                    <a:lnTo>
                      <a:pt x="855936" y="0"/>
                    </a:lnTo>
                    <a:lnTo>
                      <a:pt x="288735" y="0"/>
                    </a:lnTo>
                    <a:lnTo>
                      <a:pt x="238017" y="3600"/>
                    </a:lnTo>
                    <a:lnTo>
                      <a:pt x="189797" y="13932"/>
                    </a:lnTo>
                    <a:lnTo>
                      <a:pt x="145001" y="30292"/>
                    </a:lnTo>
                    <a:lnTo>
                      <a:pt x="104554" y="51975"/>
                    </a:lnTo>
                    <a:lnTo>
                      <a:pt x="69385" y="78277"/>
                    </a:lnTo>
                    <a:lnTo>
                      <a:pt x="40418" y="108494"/>
                    </a:lnTo>
                    <a:lnTo>
                      <a:pt x="18581" y="141923"/>
                    </a:lnTo>
                    <a:lnTo>
                      <a:pt x="4799" y="177858"/>
                    </a:lnTo>
                    <a:lnTo>
                      <a:pt x="0" y="215597"/>
                    </a:lnTo>
                    <a:lnTo>
                      <a:pt x="0" y="777280"/>
                    </a:lnTo>
                    <a:close/>
                  </a:path>
                </a:pathLst>
              </a:custGeom>
              <a:ln w="877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object 89"/>
              <p:cNvSpPr/>
              <p:nvPr/>
            </p:nvSpPr>
            <p:spPr>
              <a:xfrm>
                <a:off x="1962035" y="4473522"/>
                <a:ext cx="11449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44905">
                    <a:moveTo>
                      <a:pt x="0" y="0"/>
                    </a:moveTo>
                    <a:lnTo>
                      <a:pt x="1144646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90" name="object 90"/>
            <p:cNvSpPr txBox="1"/>
            <p:nvPr/>
          </p:nvSpPr>
          <p:spPr>
            <a:xfrm>
              <a:off x="1936463" y="4116973"/>
              <a:ext cx="821055" cy="33337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74295" marR="5080" indent="-62230">
                <a:lnSpc>
                  <a:spcPct val="134700"/>
                </a:lnSpc>
                <a:spcBef>
                  <a:spcPts val="90"/>
                </a:spcBef>
              </a:pPr>
              <a:r>
                <a:rPr sz="750" spc="125" dirty="0">
                  <a:latin typeface="Arial"/>
                  <a:cs typeface="Arial"/>
                </a:rPr>
                <a:t>Familii  </a:t>
              </a:r>
              <a:r>
                <a:rPr sz="750" spc="150" dirty="0">
                  <a:latin typeface="Arial"/>
                  <a:cs typeface="Arial"/>
                </a:rPr>
                <a:t>Nr_Mat</a:t>
              </a:r>
              <a:r>
                <a:rPr sz="750" spc="5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91" name="object 91"/>
            <p:cNvSpPr txBox="1"/>
            <p:nvPr/>
          </p:nvSpPr>
          <p:spPr>
            <a:xfrm>
              <a:off x="1998195" y="4482092"/>
              <a:ext cx="1077595" cy="760730"/>
            </a:xfrm>
            <a:prstGeom prst="rect">
              <a:avLst/>
            </a:prstGeom>
          </p:spPr>
          <p:txBody>
            <a:bodyPr vert="horz" wrap="square" lIns="0" tIns="8255" rIns="0" bIns="0" rtlCol="0">
              <a:spAutoFit/>
            </a:bodyPr>
            <a:lstStyle/>
            <a:p>
              <a:pPr marL="12700" marR="5080">
                <a:lnSpc>
                  <a:spcPct val="107700"/>
                </a:lnSpc>
                <a:spcBef>
                  <a:spcPts val="65"/>
                </a:spcBef>
              </a:pPr>
              <a:r>
                <a:rPr sz="750" spc="130" dirty="0">
                  <a:latin typeface="Arial"/>
                  <a:cs typeface="Arial"/>
                </a:rPr>
                <a:t>Nr_pers  </a:t>
              </a:r>
              <a:r>
                <a:rPr sz="750" spc="135" dirty="0">
                  <a:latin typeface="Arial"/>
                  <a:cs typeface="Arial"/>
                </a:rPr>
                <a:t>Nr_pers_prezente  Nr_chei  </a:t>
              </a:r>
              <a:r>
                <a:rPr sz="750" spc="140" dirty="0">
                  <a:latin typeface="Arial"/>
                  <a:cs typeface="Arial"/>
                </a:rPr>
                <a:t>Fond_rulment  </a:t>
              </a:r>
              <a:r>
                <a:rPr sz="750" spc="125" dirty="0">
                  <a:latin typeface="Arial"/>
                  <a:cs typeface="Arial"/>
                </a:rPr>
                <a:t>Fond_reparatii  </a:t>
              </a:r>
              <a:r>
                <a:rPr sz="750" spc="120" dirty="0">
                  <a:latin typeface="Arial"/>
                  <a:cs typeface="Arial"/>
                </a:rPr>
                <a:t>Alte_fonduri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92" name="object 92"/>
            <p:cNvGrpSpPr/>
            <p:nvPr/>
          </p:nvGrpSpPr>
          <p:grpSpPr>
            <a:xfrm>
              <a:off x="3471394" y="4259226"/>
              <a:ext cx="847090" cy="394335"/>
              <a:chOff x="3471394" y="4259226"/>
              <a:chExt cx="847090" cy="394335"/>
            </a:xfrm>
          </p:grpSpPr>
          <p:sp>
            <p:nvSpPr>
              <p:cNvPr id="93" name="object 93"/>
              <p:cNvSpPr/>
              <p:nvPr/>
            </p:nvSpPr>
            <p:spPr>
              <a:xfrm>
                <a:off x="3475839" y="4263671"/>
                <a:ext cx="825500" cy="385445"/>
              </a:xfrm>
              <a:custGeom>
                <a:avLst/>
                <a:gdLst/>
                <a:ahLst/>
                <a:cxnLst/>
                <a:rect l="l" t="t" r="r" b="b"/>
                <a:pathLst>
                  <a:path w="825500" h="385445">
                    <a:moveTo>
                      <a:pt x="690690" y="0"/>
                    </a:moveTo>
                    <a:lnTo>
                      <a:pt x="133864" y="0"/>
                    </a:lnTo>
                    <a:lnTo>
                      <a:pt x="82539" y="8082"/>
                    </a:lnTo>
                    <a:lnTo>
                      <a:pt x="39901" y="29877"/>
                    </a:lnTo>
                    <a:lnTo>
                      <a:pt x="10779" y="61710"/>
                    </a:lnTo>
                    <a:lnTo>
                      <a:pt x="0" y="99904"/>
                    </a:lnTo>
                    <a:lnTo>
                      <a:pt x="0" y="284917"/>
                    </a:lnTo>
                    <a:lnTo>
                      <a:pt x="10779" y="323111"/>
                    </a:lnTo>
                    <a:lnTo>
                      <a:pt x="39901" y="354944"/>
                    </a:lnTo>
                    <a:lnTo>
                      <a:pt x="82539" y="376740"/>
                    </a:lnTo>
                    <a:lnTo>
                      <a:pt x="133864" y="384822"/>
                    </a:lnTo>
                    <a:lnTo>
                      <a:pt x="690690" y="384822"/>
                    </a:lnTo>
                    <a:lnTo>
                      <a:pt x="742313" y="376740"/>
                    </a:lnTo>
                    <a:lnTo>
                      <a:pt x="785103" y="354944"/>
                    </a:lnTo>
                    <a:lnTo>
                      <a:pt x="814282" y="323111"/>
                    </a:lnTo>
                    <a:lnTo>
                      <a:pt x="825070" y="284917"/>
                    </a:lnTo>
                    <a:lnTo>
                      <a:pt x="825070" y="99904"/>
                    </a:lnTo>
                    <a:lnTo>
                      <a:pt x="814282" y="61710"/>
                    </a:lnTo>
                    <a:lnTo>
                      <a:pt x="785103" y="29877"/>
                    </a:lnTo>
                    <a:lnTo>
                      <a:pt x="742313" y="8082"/>
                    </a:lnTo>
                    <a:lnTo>
                      <a:pt x="69069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4" name="object 94"/>
              <p:cNvSpPr/>
              <p:nvPr/>
            </p:nvSpPr>
            <p:spPr>
              <a:xfrm>
                <a:off x="3475839" y="4263671"/>
                <a:ext cx="825500" cy="385445"/>
              </a:xfrm>
              <a:custGeom>
                <a:avLst/>
                <a:gdLst/>
                <a:ahLst/>
                <a:cxnLst/>
                <a:rect l="l" t="t" r="r" b="b"/>
                <a:pathLst>
                  <a:path w="825500" h="385445">
                    <a:moveTo>
                      <a:pt x="0" y="284917"/>
                    </a:moveTo>
                    <a:lnTo>
                      <a:pt x="10779" y="323111"/>
                    </a:lnTo>
                    <a:lnTo>
                      <a:pt x="39901" y="354944"/>
                    </a:lnTo>
                    <a:lnTo>
                      <a:pt x="82539" y="376740"/>
                    </a:lnTo>
                    <a:lnTo>
                      <a:pt x="133864" y="384822"/>
                    </a:lnTo>
                    <a:lnTo>
                      <a:pt x="690690" y="384822"/>
                    </a:lnTo>
                    <a:lnTo>
                      <a:pt x="742313" y="376740"/>
                    </a:lnTo>
                    <a:lnTo>
                      <a:pt x="785103" y="354944"/>
                    </a:lnTo>
                    <a:lnTo>
                      <a:pt x="814282" y="323111"/>
                    </a:lnTo>
                    <a:lnTo>
                      <a:pt x="825070" y="284917"/>
                    </a:lnTo>
                    <a:lnTo>
                      <a:pt x="825070" y="99904"/>
                    </a:lnTo>
                    <a:lnTo>
                      <a:pt x="814282" y="61710"/>
                    </a:lnTo>
                    <a:lnTo>
                      <a:pt x="785103" y="29877"/>
                    </a:lnTo>
                    <a:lnTo>
                      <a:pt x="742313" y="8082"/>
                    </a:lnTo>
                    <a:lnTo>
                      <a:pt x="690690" y="0"/>
                    </a:lnTo>
                    <a:lnTo>
                      <a:pt x="133864" y="0"/>
                    </a:lnTo>
                    <a:lnTo>
                      <a:pt x="82539" y="8082"/>
                    </a:lnTo>
                    <a:lnTo>
                      <a:pt x="39901" y="29877"/>
                    </a:lnTo>
                    <a:lnTo>
                      <a:pt x="10779" y="61710"/>
                    </a:lnTo>
                    <a:lnTo>
                      <a:pt x="0" y="99904"/>
                    </a:lnTo>
                    <a:lnTo>
                      <a:pt x="0" y="284917"/>
                    </a:lnTo>
                    <a:close/>
                  </a:path>
                </a:pathLst>
              </a:custGeom>
              <a:ln w="810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5" name="object 95"/>
              <p:cNvSpPr/>
              <p:nvPr/>
            </p:nvSpPr>
            <p:spPr>
              <a:xfrm>
                <a:off x="3488710" y="4450097"/>
                <a:ext cx="8255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25500">
                    <a:moveTo>
                      <a:pt x="0" y="0"/>
                    </a:moveTo>
                    <a:lnTo>
                      <a:pt x="825070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96" name="object 96"/>
            <p:cNvSpPr txBox="1"/>
            <p:nvPr/>
          </p:nvSpPr>
          <p:spPr>
            <a:xfrm>
              <a:off x="3463139" y="4094026"/>
              <a:ext cx="769620" cy="33337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74295" marR="5080" indent="-62230">
                <a:lnSpc>
                  <a:spcPct val="134700"/>
                </a:lnSpc>
                <a:spcBef>
                  <a:spcPts val="90"/>
                </a:spcBef>
              </a:pPr>
              <a:r>
                <a:rPr sz="750" spc="195" dirty="0">
                  <a:latin typeface="Arial"/>
                  <a:cs typeface="Arial"/>
                </a:rPr>
                <a:t>Pe </a:t>
              </a:r>
              <a:r>
                <a:rPr sz="750" spc="100" dirty="0">
                  <a:latin typeface="Arial"/>
                  <a:cs typeface="Arial"/>
                </a:rPr>
                <a:t>familii  </a:t>
              </a:r>
              <a:r>
                <a:rPr sz="750" spc="125" dirty="0">
                  <a:latin typeface="Arial"/>
                  <a:cs typeface="Arial"/>
                </a:rPr>
                <a:t>Nr_Crt</a:t>
              </a:r>
              <a:r>
                <a:rPr sz="750" spc="5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97" name="object 97"/>
            <p:cNvSpPr txBox="1"/>
            <p:nvPr/>
          </p:nvSpPr>
          <p:spPr>
            <a:xfrm>
              <a:off x="3524923" y="4459144"/>
              <a:ext cx="75946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50" dirty="0">
                  <a:latin typeface="Arial"/>
                  <a:cs typeface="Arial"/>
                </a:rPr>
                <a:t>Nr_Mat</a:t>
              </a:r>
              <a:r>
                <a:rPr sz="750" spc="70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98" name="object 98"/>
            <p:cNvGrpSpPr/>
            <p:nvPr/>
          </p:nvGrpSpPr>
          <p:grpSpPr>
            <a:xfrm>
              <a:off x="1913535" y="2773686"/>
              <a:ext cx="888365" cy="633095"/>
              <a:chOff x="1913535" y="2773686"/>
              <a:chExt cx="888365" cy="633095"/>
            </a:xfrm>
          </p:grpSpPr>
          <p:sp>
            <p:nvSpPr>
              <p:cNvPr id="99" name="object 99"/>
              <p:cNvSpPr/>
              <p:nvPr/>
            </p:nvSpPr>
            <p:spPr>
              <a:xfrm>
                <a:off x="1918297" y="2778449"/>
                <a:ext cx="866775" cy="623570"/>
              </a:xfrm>
              <a:custGeom>
                <a:avLst/>
                <a:gdLst/>
                <a:ahLst/>
                <a:cxnLst/>
                <a:rect l="l" t="t" r="r" b="b"/>
                <a:pathLst>
                  <a:path w="866775" h="623570">
                    <a:moveTo>
                      <a:pt x="649501" y="0"/>
                    </a:moveTo>
                    <a:lnTo>
                      <a:pt x="216062" y="0"/>
                    </a:lnTo>
                    <a:lnTo>
                      <a:pt x="165219" y="4107"/>
                    </a:lnTo>
                    <a:lnTo>
                      <a:pt x="119235" y="15889"/>
                    </a:lnTo>
                    <a:lnTo>
                      <a:pt x="79190" y="34534"/>
                    </a:lnTo>
                    <a:lnTo>
                      <a:pt x="46164" y="59230"/>
                    </a:lnTo>
                    <a:lnTo>
                      <a:pt x="21237" y="89166"/>
                    </a:lnTo>
                    <a:lnTo>
                      <a:pt x="0" y="161511"/>
                    </a:lnTo>
                    <a:lnTo>
                      <a:pt x="0" y="461817"/>
                    </a:lnTo>
                    <a:lnTo>
                      <a:pt x="5489" y="499798"/>
                    </a:lnTo>
                    <a:lnTo>
                      <a:pt x="46164" y="564098"/>
                    </a:lnTo>
                    <a:lnTo>
                      <a:pt x="79190" y="588794"/>
                    </a:lnTo>
                    <a:lnTo>
                      <a:pt x="119235" y="607439"/>
                    </a:lnTo>
                    <a:lnTo>
                      <a:pt x="165219" y="619221"/>
                    </a:lnTo>
                    <a:lnTo>
                      <a:pt x="216062" y="623329"/>
                    </a:lnTo>
                    <a:lnTo>
                      <a:pt x="649501" y="623329"/>
                    </a:lnTo>
                    <a:lnTo>
                      <a:pt x="700584" y="619221"/>
                    </a:lnTo>
                    <a:lnTo>
                      <a:pt x="746743" y="607439"/>
                    </a:lnTo>
                    <a:lnTo>
                      <a:pt x="786907" y="588794"/>
                    </a:lnTo>
                    <a:lnTo>
                      <a:pt x="820008" y="564098"/>
                    </a:lnTo>
                    <a:lnTo>
                      <a:pt x="844976" y="534162"/>
                    </a:lnTo>
                    <a:lnTo>
                      <a:pt x="866233" y="461817"/>
                    </a:lnTo>
                    <a:lnTo>
                      <a:pt x="866233" y="161511"/>
                    </a:lnTo>
                    <a:lnTo>
                      <a:pt x="860740" y="123530"/>
                    </a:lnTo>
                    <a:lnTo>
                      <a:pt x="820008" y="59230"/>
                    </a:lnTo>
                    <a:lnTo>
                      <a:pt x="786907" y="34534"/>
                    </a:lnTo>
                    <a:lnTo>
                      <a:pt x="746743" y="15889"/>
                    </a:lnTo>
                    <a:lnTo>
                      <a:pt x="700584" y="4107"/>
                    </a:lnTo>
                    <a:lnTo>
                      <a:pt x="649501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0" name="object 100"/>
              <p:cNvSpPr/>
              <p:nvPr/>
            </p:nvSpPr>
            <p:spPr>
              <a:xfrm>
                <a:off x="1918297" y="2778449"/>
                <a:ext cx="866775" cy="623570"/>
              </a:xfrm>
              <a:custGeom>
                <a:avLst/>
                <a:gdLst/>
                <a:ahLst/>
                <a:cxnLst/>
                <a:rect l="l" t="t" r="r" b="b"/>
                <a:pathLst>
                  <a:path w="866775" h="623570">
                    <a:moveTo>
                      <a:pt x="0" y="461817"/>
                    </a:moveTo>
                    <a:lnTo>
                      <a:pt x="5489" y="499798"/>
                    </a:lnTo>
                    <a:lnTo>
                      <a:pt x="46164" y="564098"/>
                    </a:lnTo>
                    <a:lnTo>
                      <a:pt x="79190" y="588794"/>
                    </a:lnTo>
                    <a:lnTo>
                      <a:pt x="119235" y="607439"/>
                    </a:lnTo>
                    <a:lnTo>
                      <a:pt x="165219" y="619221"/>
                    </a:lnTo>
                    <a:lnTo>
                      <a:pt x="216062" y="623329"/>
                    </a:lnTo>
                    <a:lnTo>
                      <a:pt x="649501" y="623329"/>
                    </a:lnTo>
                    <a:lnTo>
                      <a:pt x="700584" y="619221"/>
                    </a:lnTo>
                    <a:lnTo>
                      <a:pt x="746743" y="607439"/>
                    </a:lnTo>
                    <a:lnTo>
                      <a:pt x="786907" y="588794"/>
                    </a:lnTo>
                    <a:lnTo>
                      <a:pt x="820008" y="564098"/>
                    </a:lnTo>
                    <a:lnTo>
                      <a:pt x="844976" y="534162"/>
                    </a:lnTo>
                    <a:lnTo>
                      <a:pt x="866233" y="461817"/>
                    </a:lnTo>
                    <a:lnTo>
                      <a:pt x="866233" y="161511"/>
                    </a:lnTo>
                    <a:lnTo>
                      <a:pt x="860740" y="123530"/>
                    </a:lnTo>
                    <a:lnTo>
                      <a:pt x="820008" y="59230"/>
                    </a:lnTo>
                    <a:lnTo>
                      <a:pt x="786907" y="34534"/>
                    </a:lnTo>
                    <a:lnTo>
                      <a:pt x="746743" y="15889"/>
                    </a:lnTo>
                    <a:lnTo>
                      <a:pt x="700584" y="4107"/>
                    </a:lnTo>
                    <a:lnTo>
                      <a:pt x="649501" y="0"/>
                    </a:lnTo>
                    <a:lnTo>
                      <a:pt x="216062" y="0"/>
                    </a:lnTo>
                    <a:lnTo>
                      <a:pt x="165219" y="4107"/>
                    </a:lnTo>
                    <a:lnTo>
                      <a:pt x="119235" y="15889"/>
                    </a:lnTo>
                    <a:lnTo>
                      <a:pt x="79190" y="34534"/>
                    </a:lnTo>
                    <a:lnTo>
                      <a:pt x="46164" y="59230"/>
                    </a:lnTo>
                    <a:lnTo>
                      <a:pt x="21237" y="89166"/>
                    </a:lnTo>
                    <a:lnTo>
                      <a:pt x="0" y="161511"/>
                    </a:lnTo>
                    <a:lnTo>
                      <a:pt x="0" y="461817"/>
                    </a:lnTo>
                    <a:close/>
                  </a:path>
                </a:pathLst>
              </a:custGeom>
              <a:ln w="853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1" name="object 101"/>
              <p:cNvSpPr/>
              <p:nvPr/>
            </p:nvSpPr>
            <p:spPr>
              <a:xfrm>
                <a:off x="1931169" y="3211438"/>
                <a:ext cx="8667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866775">
                    <a:moveTo>
                      <a:pt x="0" y="0"/>
                    </a:moveTo>
                    <a:lnTo>
                      <a:pt x="866207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02" name="object 102"/>
            <p:cNvSpPr txBox="1"/>
            <p:nvPr/>
          </p:nvSpPr>
          <p:spPr>
            <a:xfrm>
              <a:off x="1905597" y="2608899"/>
              <a:ext cx="861694" cy="579755"/>
            </a:xfrm>
            <a:prstGeom prst="rect">
              <a:avLst/>
            </a:prstGeom>
          </p:spPr>
          <p:txBody>
            <a:bodyPr vert="horz" wrap="square" lIns="0" tIns="514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405"/>
                </a:spcBef>
              </a:pPr>
              <a:r>
                <a:rPr sz="750" spc="195" dirty="0">
                  <a:latin typeface="Arial"/>
                  <a:cs typeface="Arial"/>
                </a:rPr>
                <a:t>Pe</a:t>
              </a:r>
              <a:r>
                <a:rPr sz="750" spc="80" dirty="0">
                  <a:latin typeface="Arial"/>
                  <a:cs typeface="Arial"/>
                </a:rPr>
                <a:t> </a:t>
              </a:r>
              <a:r>
                <a:rPr sz="750" spc="130" dirty="0">
                  <a:latin typeface="Arial"/>
                  <a:cs typeface="Arial"/>
                </a:rPr>
                <a:t>scari</a:t>
              </a:r>
              <a:endParaRPr sz="750">
                <a:latin typeface="Arial"/>
                <a:cs typeface="Arial"/>
              </a:endParaRPr>
            </a:p>
            <a:p>
              <a:pPr marL="74295" marR="5080">
                <a:lnSpc>
                  <a:spcPct val="107600"/>
                </a:lnSpc>
                <a:spcBef>
                  <a:spcPts val="240"/>
                </a:spcBef>
              </a:pPr>
              <a:r>
                <a:rPr sz="750" spc="160" dirty="0">
                  <a:latin typeface="Arial"/>
                  <a:cs typeface="Arial"/>
                </a:rPr>
                <a:t>Scara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25" dirty="0">
                  <a:latin typeface="Arial"/>
                  <a:cs typeface="Arial"/>
                </a:rPr>
                <a:t>Nr_Crt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40" dirty="0">
                  <a:latin typeface="Arial"/>
                  <a:cs typeface="Arial"/>
                </a:rPr>
                <a:t>Nr_Bloc</a:t>
              </a:r>
              <a:r>
                <a:rPr sz="750" spc="8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03" name="object 103"/>
            <p:cNvSpPr txBox="1"/>
            <p:nvPr/>
          </p:nvSpPr>
          <p:spPr>
            <a:xfrm>
              <a:off x="4875927" y="4113058"/>
              <a:ext cx="56959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14" dirty="0">
                  <a:latin typeface="Arial"/>
                  <a:cs typeface="Arial"/>
                </a:rPr>
                <a:t>Cheltuieli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04" name="object 104"/>
            <p:cNvSpPr txBox="1"/>
            <p:nvPr/>
          </p:nvSpPr>
          <p:spPr>
            <a:xfrm>
              <a:off x="4888627" y="4248379"/>
              <a:ext cx="1196975" cy="186690"/>
            </a:xfrm>
            <a:prstGeom prst="rect">
              <a:avLst/>
            </a:prstGeom>
            <a:ln w="8944">
              <a:solidFill>
                <a:srgbClr val="000000"/>
              </a:solidFill>
            </a:ln>
          </p:spPr>
          <p:txBody>
            <a:bodyPr vert="horz" wrap="square" lIns="0" tIns="35560" rIns="0" bIns="0" rtlCol="0">
              <a:spAutoFit/>
            </a:bodyPr>
            <a:lstStyle/>
            <a:p>
              <a:pPr marL="62230">
                <a:lnSpc>
                  <a:spcPct val="100000"/>
                </a:lnSpc>
                <a:spcBef>
                  <a:spcPts val="280"/>
                </a:spcBef>
              </a:pPr>
              <a:r>
                <a:rPr sz="750" spc="125" dirty="0">
                  <a:latin typeface="Arial"/>
                  <a:cs typeface="Arial"/>
                </a:rPr>
                <a:t>Nr_Crt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05" name="object 105"/>
            <p:cNvSpPr txBox="1"/>
            <p:nvPr/>
          </p:nvSpPr>
          <p:spPr>
            <a:xfrm>
              <a:off x="4888627" y="4434805"/>
              <a:ext cx="1196975" cy="690880"/>
            </a:xfrm>
            <a:prstGeom prst="rect">
              <a:avLst/>
            </a:prstGeom>
            <a:ln w="8944">
              <a:solidFill>
                <a:srgbClr val="000000"/>
              </a:solidFill>
            </a:ln>
          </p:spPr>
          <p:txBody>
            <a:bodyPr vert="horz" wrap="square" lIns="0" tIns="17145" rIns="0" bIns="0" rtlCol="0">
              <a:spAutoFit/>
            </a:bodyPr>
            <a:lstStyle/>
            <a:p>
              <a:pPr marL="62230" marR="33020">
                <a:lnSpc>
                  <a:spcPct val="107700"/>
                </a:lnSpc>
                <a:spcBef>
                  <a:spcPts val="135"/>
                </a:spcBef>
              </a:pPr>
              <a:r>
                <a:rPr sz="750" spc="140" dirty="0">
                  <a:latin typeface="Arial"/>
                  <a:cs typeface="Arial"/>
                </a:rPr>
                <a:t>Cod_Furnizor</a:t>
              </a:r>
              <a:r>
                <a:rPr sz="750" spc="1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35" dirty="0">
                  <a:latin typeface="Arial"/>
                  <a:cs typeface="Arial"/>
                </a:rPr>
                <a:t>Cod_cheltuiala  </a:t>
              </a:r>
              <a:r>
                <a:rPr sz="750" spc="125" dirty="0">
                  <a:latin typeface="Arial"/>
                  <a:cs typeface="Arial"/>
                </a:rPr>
                <a:t>Nr_factura  </a:t>
              </a:r>
              <a:r>
                <a:rPr sz="750" spc="130" dirty="0">
                  <a:latin typeface="Arial"/>
                  <a:cs typeface="Arial"/>
                </a:rPr>
                <a:t>Data_factura  Valoare_factura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106" name="object 106"/>
            <p:cNvGrpSpPr/>
            <p:nvPr/>
          </p:nvGrpSpPr>
          <p:grpSpPr>
            <a:xfrm>
              <a:off x="510984" y="4251888"/>
              <a:ext cx="1143635" cy="385445"/>
              <a:chOff x="510984" y="4251888"/>
              <a:chExt cx="1143635" cy="385445"/>
            </a:xfrm>
          </p:grpSpPr>
          <p:sp>
            <p:nvSpPr>
              <p:cNvPr id="107" name="object 107"/>
              <p:cNvSpPr/>
              <p:nvPr/>
            </p:nvSpPr>
            <p:spPr>
              <a:xfrm>
                <a:off x="515112" y="4256016"/>
                <a:ext cx="1135380" cy="377190"/>
              </a:xfrm>
              <a:custGeom>
                <a:avLst/>
                <a:gdLst/>
                <a:ahLst/>
                <a:cxnLst/>
                <a:rect l="l" t="t" r="r" b="b"/>
                <a:pathLst>
                  <a:path w="1135380" h="377189">
                    <a:moveTo>
                      <a:pt x="1000613" y="0"/>
                    </a:moveTo>
                    <a:lnTo>
                      <a:pt x="134402" y="0"/>
                    </a:lnTo>
                    <a:lnTo>
                      <a:pt x="82745" y="8082"/>
                    </a:lnTo>
                    <a:lnTo>
                      <a:pt x="39950" y="29880"/>
                    </a:lnTo>
                    <a:lnTo>
                      <a:pt x="10781" y="61718"/>
                    </a:lnTo>
                    <a:lnTo>
                      <a:pt x="0" y="99923"/>
                    </a:lnTo>
                    <a:lnTo>
                      <a:pt x="0" y="276784"/>
                    </a:lnTo>
                    <a:lnTo>
                      <a:pt x="10781" y="315265"/>
                    </a:lnTo>
                    <a:lnTo>
                      <a:pt x="39950" y="347245"/>
                    </a:lnTo>
                    <a:lnTo>
                      <a:pt x="82745" y="369095"/>
                    </a:lnTo>
                    <a:lnTo>
                      <a:pt x="134402" y="377185"/>
                    </a:lnTo>
                    <a:lnTo>
                      <a:pt x="1000613" y="377185"/>
                    </a:lnTo>
                    <a:lnTo>
                      <a:pt x="1052001" y="369095"/>
                    </a:lnTo>
                    <a:lnTo>
                      <a:pt x="1094826" y="347245"/>
                    </a:lnTo>
                    <a:lnTo>
                      <a:pt x="1124146" y="315265"/>
                    </a:lnTo>
                    <a:lnTo>
                      <a:pt x="1135018" y="276784"/>
                    </a:lnTo>
                    <a:lnTo>
                      <a:pt x="1135018" y="99923"/>
                    </a:lnTo>
                    <a:lnTo>
                      <a:pt x="1124146" y="61718"/>
                    </a:lnTo>
                    <a:lnTo>
                      <a:pt x="1094826" y="29880"/>
                    </a:lnTo>
                    <a:lnTo>
                      <a:pt x="1052001" y="8082"/>
                    </a:lnTo>
                    <a:lnTo>
                      <a:pt x="1000613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8" name="object 108"/>
              <p:cNvSpPr/>
              <p:nvPr/>
            </p:nvSpPr>
            <p:spPr>
              <a:xfrm>
                <a:off x="515112" y="4256016"/>
                <a:ext cx="1135380" cy="377190"/>
              </a:xfrm>
              <a:custGeom>
                <a:avLst/>
                <a:gdLst/>
                <a:ahLst/>
                <a:cxnLst/>
                <a:rect l="l" t="t" r="r" b="b"/>
                <a:pathLst>
                  <a:path w="1135380" h="377189">
                    <a:moveTo>
                      <a:pt x="0" y="276784"/>
                    </a:moveTo>
                    <a:lnTo>
                      <a:pt x="10781" y="315265"/>
                    </a:lnTo>
                    <a:lnTo>
                      <a:pt x="39950" y="347245"/>
                    </a:lnTo>
                    <a:lnTo>
                      <a:pt x="82745" y="369095"/>
                    </a:lnTo>
                    <a:lnTo>
                      <a:pt x="134402" y="377185"/>
                    </a:lnTo>
                    <a:lnTo>
                      <a:pt x="1000613" y="377185"/>
                    </a:lnTo>
                    <a:lnTo>
                      <a:pt x="1052001" y="369095"/>
                    </a:lnTo>
                    <a:lnTo>
                      <a:pt x="1094826" y="347245"/>
                    </a:lnTo>
                    <a:lnTo>
                      <a:pt x="1124146" y="315265"/>
                    </a:lnTo>
                    <a:lnTo>
                      <a:pt x="1135018" y="276784"/>
                    </a:lnTo>
                    <a:lnTo>
                      <a:pt x="1135018" y="99923"/>
                    </a:lnTo>
                    <a:lnTo>
                      <a:pt x="1124146" y="61718"/>
                    </a:lnTo>
                    <a:lnTo>
                      <a:pt x="1094826" y="29880"/>
                    </a:lnTo>
                    <a:lnTo>
                      <a:pt x="1052001" y="8082"/>
                    </a:lnTo>
                    <a:lnTo>
                      <a:pt x="1000613" y="0"/>
                    </a:lnTo>
                    <a:lnTo>
                      <a:pt x="134402" y="0"/>
                    </a:lnTo>
                    <a:lnTo>
                      <a:pt x="82745" y="8082"/>
                    </a:lnTo>
                    <a:lnTo>
                      <a:pt x="39950" y="29880"/>
                    </a:lnTo>
                    <a:lnTo>
                      <a:pt x="10781" y="61718"/>
                    </a:lnTo>
                    <a:lnTo>
                      <a:pt x="0" y="99923"/>
                    </a:lnTo>
                    <a:lnTo>
                      <a:pt x="0" y="276784"/>
                    </a:lnTo>
                    <a:close/>
                  </a:path>
                </a:pathLst>
              </a:custGeom>
              <a:ln w="789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09" name="object 109"/>
            <p:cNvSpPr txBox="1"/>
            <p:nvPr/>
          </p:nvSpPr>
          <p:spPr>
            <a:xfrm>
              <a:off x="502412" y="4120714"/>
              <a:ext cx="77914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50" dirty="0">
                  <a:latin typeface="Arial"/>
                  <a:cs typeface="Arial"/>
                </a:rPr>
                <a:t>Sef </a:t>
              </a:r>
              <a:r>
                <a:rPr sz="750" spc="155" dirty="0">
                  <a:latin typeface="Arial"/>
                  <a:cs typeface="Arial"/>
                </a:rPr>
                <a:t>de</a:t>
              </a:r>
              <a:r>
                <a:rPr sz="750" spc="-55" dirty="0">
                  <a:latin typeface="Arial"/>
                  <a:cs typeface="Arial"/>
                </a:rPr>
                <a:t> </a:t>
              </a:r>
              <a:r>
                <a:rPr sz="750" spc="150" dirty="0">
                  <a:latin typeface="Arial"/>
                  <a:cs typeface="Arial"/>
                </a:rPr>
                <a:t>scara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10" name="object 110"/>
            <p:cNvSpPr/>
            <p:nvPr/>
          </p:nvSpPr>
          <p:spPr>
            <a:xfrm>
              <a:off x="527973" y="4442461"/>
              <a:ext cx="1135380" cy="0"/>
            </a:xfrm>
            <a:custGeom>
              <a:avLst/>
              <a:gdLst/>
              <a:ahLst/>
              <a:cxnLst/>
              <a:rect l="l" t="t" r="r" b="b"/>
              <a:pathLst>
                <a:path w="1135380">
                  <a:moveTo>
                    <a:pt x="0" y="0"/>
                  </a:moveTo>
                  <a:lnTo>
                    <a:pt x="1135028" y="0"/>
                  </a:lnTo>
                </a:path>
              </a:pathLst>
            </a:custGeom>
            <a:ln w="76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 txBox="1"/>
            <p:nvPr/>
          </p:nvSpPr>
          <p:spPr>
            <a:xfrm>
              <a:off x="564146" y="4274627"/>
              <a:ext cx="75946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50" dirty="0">
                  <a:latin typeface="Arial"/>
                  <a:cs typeface="Arial"/>
                </a:rPr>
                <a:t>Nr_Mat</a:t>
              </a:r>
              <a:r>
                <a:rPr sz="750" spc="70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12" name="object 112"/>
            <p:cNvSpPr txBox="1"/>
            <p:nvPr/>
          </p:nvSpPr>
          <p:spPr>
            <a:xfrm>
              <a:off x="564146" y="4451508"/>
              <a:ext cx="105981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25" dirty="0">
                  <a:latin typeface="Arial"/>
                  <a:cs typeface="Arial"/>
                </a:rPr>
                <a:t>Data_intrare_func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13" name="object 113"/>
            <p:cNvSpPr/>
            <p:nvPr/>
          </p:nvSpPr>
          <p:spPr>
            <a:xfrm>
              <a:off x="2691907" y="1793684"/>
              <a:ext cx="577850" cy="508000"/>
            </a:xfrm>
            <a:custGeom>
              <a:avLst/>
              <a:gdLst/>
              <a:ahLst/>
              <a:cxnLst/>
              <a:rect l="l" t="t" r="r" b="b"/>
              <a:pathLst>
                <a:path w="577850" h="508000">
                  <a:moveTo>
                    <a:pt x="577471" y="0"/>
                  </a:moveTo>
                  <a:lnTo>
                    <a:pt x="0" y="0"/>
                  </a:lnTo>
                  <a:lnTo>
                    <a:pt x="0" y="507674"/>
                  </a:lnTo>
                  <a:lnTo>
                    <a:pt x="577471" y="507674"/>
                  </a:lnTo>
                  <a:lnTo>
                    <a:pt x="5774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 txBox="1"/>
            <p:nvPr/>
          </p:nvSpPr>
          <p:spPr>
            <a:xfrm>
              <a:off x="2679207" y="1658440"/>
              <a:ext cx="33337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225" dirty="0">
                  <a:latin typeface="Arial"/>
                  <a:cs typeface="Arial"/>
                </a:rPr>
                <a:t>S</a:t>
              </a:r>
              <a:r>
                <a:rPr sz="750" spc="185" dirty="0">
                  <a:latin typeface="Arial"/>
                  <a:cs typeface="Arial"/>
                </a:rPr>
                <a:t>c</a:t>
              </a:r>
              <a:r>
                <a:rPr sz="750" spc="145" dirty="0">
                  <a:latin typeface="Arial"/>
                  <a:cs typeface="Arial"/>
                </a:rPr>
                <a:t>a</a:t>
              </a:r>
              <a:r>
                <a:rPr sz="750" spc="70" dirty="0">
                  <a:latin typeface="Arial"/>
                  <a:cs typeface="Arial"/>
                </a:rPr>
                <a:t>r</a:t>
              </a:r>
              <a:r>
                <a:rPr sz="750" spc="65" dirty="0">
                  <a:latin typeface="Arial"/>
                  <a:cs typeface="Arial"/>
                </a:rPr>
                <a:t>i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15" name="object 115"/>
            <p:cNvSpPr txBox="1"/>
            <p:nvPr/>
          </p:nvSpPr>
          <p:spPr>
            <a:xfrm>
              <a:off x="2691907" y="1793684"/>
              <a:ext cx="577850" cy="317500"/>
            </a:xfrm>
            <a:prstGeom prst="rect">
              <a:avLst/>
            </a:prstGeom>
            <a:ln w="9183">
              <a:solidFill>
                <a:srgbClr val="000000"/>
              </a:solidFill>
            </a:ln>
          </p:spPr>
          <p:txBody>
            <a:bodyPr vert="horz" wrap="square" lIns="0" tIns="35560" rIns="0" bIns="0" rtlCol="0">
              <a:spAutoFit/>
            </a:bodyPr>
            <a:lstStyle/>
            <a:p>
              <a:pPr marL="61594" marR="39370">
                <a:lnSpc>
                  <a:spcPct val="100000"/>
                </a:lnSpc>
                <a:spcBef>
                  <a:spcPts val="280"/>
                </a:spcBef>
              </a:pPr>
              <a:r>
                <a:rPr sz="750" spc="185" dirty="0">
                  <a:latin typeface="Arial"/>
                  <a:cs typeface="Arial"/>
                </a:rPr>
                <a:t>N</a:t>
              </a:r>
              <a:r>
                <a:rPr sz="750" spc="70" dirty="0">
                  <a:latin typeface="Arial"/>
                  <a:cs typeface="Arial"/>
                </a:rPr>
                <a:t>r</a:t>
              </a:r>
              <a:r>
                <a:rPr sz="750" spc="145" dirty="0">
                  <a:latin typeface="Arial"/>
                  <a:cs typeface="Arial"/>
                </a:rPr>
                <a:t>_</a:t>
              </a:r>
              <a:r>
                <a:rPr sz="750" spc="225" dirty="0">
                  <a:latin typeface="Arial"/>
                  <a:cs typeface="Arial"/>
                </a:rPr>
                <a:t>B</a:t>
              </a:r>
              <a:r>
                <a:rPr sz="750" spc="70" dirty="0">
                  <a:latin typeface="Arial"/>
                  <a:cs typeface="Arial"/>
                </a:rPr>
                <a:t>l</a:t>
              </a:r>
              <a:r>
                <a:rPr sz="750" spc="145" dirty="0">
                  <a:latin typeface="Arial"/>
                  <a:cs typeface="Arial"/>
                </a:rPr>
                <a:t>o</a:t>
              </a:r>
              <a:r>
                <a:rPr sz="750" spc="105" dirty="0">
                  <a:latin typeface="Arial"/>
                  <a:cs typeface="Arial"/>
                </a:rPr>
                <a:t>c  </a:t>
              </a:r>
              <a:r>
                <a:rPr sz="750" spc="160" dirty="0">
                  <a:latin typeface="Arial"/>
                  <a:cs typeface="Arial"/>
                </a:rPr>
                <a:t>Scara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16" name="object 116"/>
            <p:cNvSpPr txBox="1"/>
            <p:nvPr/>
          </p:nvSpPr>
          <p:spPr>
            <a:xfrm>
              <a:off x="2691907" y="2111019"/>
              <a:ext cx="577850" cy="190500"/>
            </a:xfrm>
            <a:prstGeom prst="rect">
              <a:avLst/>
            </a:prstGeom>
            <a:ln w="9183">
              <a:solidFill>
                <a:srgbClr val="000000"/>
              </a:solidFill>
            </a:ln>
          </p:spPr>
          <p:txBody>
            <a:bodyPr vert="horz" wrap="square" lIns="0" tIns="17780" rIns="0" bIns="0" rtlCol="0">
              <a:spAutoFit/>
            </a:bodyPr>
            <a:lstStyle/>
            <a:p>
              <a:pPr marL="61594">
                <a:lnSpc>
                  <a:spcPct val="100000"/>
                </a:lnSpc>
                <a:spcBef>
                  <a:spcPts val="140"/>
                </a:spcBef>
              </a:pPr>
              <a:r>
                <a:rPr sz="750" spc="80" dirty="0">
                  <a:latin typeface="Arial"/>
                  <a:cs typeface="Arial"/>
                </a:rPr>
                <a:t>Lift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17" name="object 117"/>
            <p:cNvSpPr/>
            <p:nvPr/>
          </p:nvSpPr>
          <p:spPr>
            <a:xfrm>
              <a:off x="545980" y="1770680"/>
              <a:ext cx="867410" cy="877569"/>
            </a:xfrm>
            <a:custGeom>
              <a:avLst/>
              <a:gdLst/>
              <a:ahLst/>
              <a:cxnLst/>
              <a:rect l="l" t="t" r="r" b="b"/>
              <a:pathLst>
                <a:path w="867410" h="877569">
                  <a:moveTo>
                    <a:pt x="866851" y="0"/>
                  </a:moveTo>
                  <a:lnTo>
                    <a:pt x="0" y="0"/>
                  </a:lnTo>
                  <a:lnTo>
                    <a:pt x="0" y="877185"/>
                  </a:lnTo>
                  <a:lnTo>
                    <a:pt x="866851" y="877185"/>
                  </a:lnTo>
                  <a:lnTo>
                    <a:pt x="8668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 txBox="1"/>
            <p:nvPr/>
          </p:nvSpPr>
          <p:spPr>
            <a:xfrm>
              <a:off x="533280" y="1634958"/>
              <a:ext cx="49784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25" dirty="0">
                  <a:latin typeface="Arial"/>
                  <a:cs typeface="Arial"/>
                </a:rPr>
                <a:t>Locatari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19" name="object 119"/>
            <p:cNvSpPr txBox="1"/>
            <p:nvPr/>
          </p:nvSpPr>
          <p:spPr>
            <a:xfrm>
              <a:off x="545980" y="1770680"/>
              <a:ext cx="867410" cy="186690"/>
            </a:xfrm>
            <a:prstGeom prst="rect">
              <a:avLst/>
            </a:prstGeom>
            <a:ln w="9360">
              <a:solidFill>
                <a:srgbClr val="000000"/>
              </a:solidFill>
            </a:ln>
          </p:spPr>
          <p:txBody>
            <a:bodyPr vert="horz" wrap="square" lIns="0" tIns="34925" rIns="0" bIns="0" rtlCol="0">
              <a:spAutoFit/>
            </a:bodyPr>
            <a:lstStyle/>
            <a:p>
              <a:pPr marL="61594">
                <a:lnSpc>
                  <a:spcPct val="100000"/>
                </a:lnSpc>
                <a:spcBef>
                  <a:spcPts val="275"/>
                </a:spcBef>
              </a:pPr>
              <a:r>
                <a:rPr sz="750" spc="150" dirty="0">
                  <a:latin typeface="Arial"/>
                  <a:cs typeface="Arial"/>
                </a:rPr>
                <a:t>Nr_Mat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20" name="object 120"/>
            <p:cNvSpPr txBox="1"/>
            <p:nvPr/>
          </p:nvSpPr>
          <p:spPr>
            <a:xfrm>
              <a:off x="545980" y="1957144"/>
              <a:ext cx="867410" cy="690880"/>
            </a:xfrm>
            <a:prstGeom prst="rect">
              <a:avLst/>
            </a:prstGeom>
            <a:ln w="9360">
              <a:solidFill>
                <a:srgbClr val="000000"/>
              </a:solidFill>
            </a:ln>
          </p:spPr>
          <p:txBody>
            <a:bodyPr vert="horz" wrap="square" lIns="0" tIns="25400" rIns="0" bIns="0" rtlCol="0">
              <a:spAutoFit/>
            </a:bodyPr>
            <a:lstStyle/>
            <a:p>
              <a:pPr marL="61594">
                <a:lnSpc>
                  <a:spcPct val="100000"/>
                </a:lnSpc>
                <a:spcBef>
                  <a:spcPts val="200"/>
                </a:spcBef>
              </a:pPr>
              <a:r>
                <a:rPr sz="750" spc="135" dirty="0">
                  <a:latin typeface="Arial"/>
                  <a:cs typeface="Arial"/>
                </a:rPr>
                <a:t>Etaj</a:t>
              </a:r>
              <a:endParaRPr sz="750">
                <a:latin typeface="Arial"/>
                <a:cs typeface="Arial"/>
              </a:endParaRPr>
            </a:p>
            <a:p>
              <a:pPr marL="61594" marR="22860">
                <a:lnSpc>
                  <a:spcPct val="107700"/>
                </a:lnSpc>
                <a:spcBef>
                  <a:spcPts val="5"/>
                </a:spcBef>
              </a:pPr>
              <a:r>
                <a:rPr sz="750" spc="140" dirty="0">
                  <a:latin typeface="Arial"/>
                  <a:cs typeface="Arial"/>
                </a:rPr>
                <a:t>Nr_Bloc</a:t>
              </a:r>
              <a:r>
                <a:rPr sz="750" spc="8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  Apartament  </a:t>
              </a:r>
              <a:r>
                <a:rPr sz="750" spc="160" dirty="0">
                  <a:latin typeface="Arial"/>
                  <a:cs typeface="Arial"/>
                </a:rPr>
                <a:t>Scara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90" dirty="0">
                  <a:latin typeface="Arial"/>
                  <a:cs typeface="Arial"/>
                </a:rPr>
                <a:t>Nume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21" name="object 121"/>
            <p:cNvSpPr/>
            <p:nvPr/>
          </p:nvSpPr>
          <p:spPr>
            <a:xfrm>
              <a:off x="3589109" y="2601530"/>
              <a:ext cx="867410" cy="869950"/>
            </a:xfrm>
            <a:custGeom>
              <a:avLst/>
              <a:gdLst/>
              <a:ahLst/>
              <a:cxnLst/>
              <a:rect l="l" t="t" r="r" b="b"/>
              <a:pathLst>
                <a:path w="867410" h="869950">
                  <a:moveTo>
                    <a:pt x="866851" y="0"/>
                  </a:moveTo>
                  <a:lnTo>
                    <a:pt x="0" y="0"/>
                  </a:lnTo>
                  <a:lnTo>
                    <a:pt x="0" y="869548"/>
                  </a:lnTo>
                  <a:lnTo>
                    <a:pt x="866851" y="869548"/>
                  </a:lnTo>
                  <a:lnTo>
                    <a:pt x="8668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 txBox="1"/>
            <p:nvPr/>
          </p:nvSpPr>
          <p:spPr>
            <a:xfrm>
              <a:off x="3576409" y="2466190"/>
              <a:ext cx="665480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40" dirty="0">
                  <a:latin typeface="Arial"/>
                  <a:cs typeface="Arial"/>
                </a:rPr>
                <a:t>Patrimoniu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23" name="object 123"/>
            <p:cNvSpPr txBox="1"/>
            <p:nvPr/>
          </p:nvSpPr>
          <p:spPr>
            <a:xfrm>
              <a:off x="3589109" y="2601530"/>
              <a:ext cx="867410" cy="194310"/>
            </a:xfrm>
            <a:prstGeom prst="rect">
              <a:avLst/>
            </a:prstGeom>
            <a:ln w="9349">
              <a:solidFill>
                <a:srgbClr val="000000"/>
              </a:solidFill>
            </a:ln>
          </p:spPr>
          <p:txBody>
            <a:bodyPr vert="horz" wrap="square" lIns="0" tIns="35560" rIns="0" bIns="0" rtlCol="0">
              <a:spAutoFit/>
            </a:bodyPr>
            <a:lstStyle/>
            <a:p>
              <a:pPr marL="60960">
                <a:lnSpc>
                  <a:spcPct val="100000"/>
                </a:lnSpc>
                <a:spcBef>
                  <a:spcPts val="280"/>
                </a:spcBef>
              </a:pPr>
              <a:r>
                <a:rPr sz="750" spc="114" dirty="0">
                  <a:latin typeface="Arial"/>
                  <a:cs typeface="Arial"/>
                </a:rPr>
                <a:t>Nr_Inventar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24" name="object 124"/>
            <p:cNvSpPr txBox="1"/>
            <p:nvPr/>
          </p:nvSpPr>
          <p:spPr>
            <a:xfrm>
              <a:off x="3589109" y="2795631"/>
              <a:ext cx="867410" cy="675640"/>
            </a:xfrm>
            <a:prstGeom prst="rect">
              <a:avLst/>
            </a:prstGeom>
            <a:ln w="9349">
              <a:solidFill>
                <a:srgbClr val="000000"/>
              </a:solidFill>
            </a:ln>
          </p:spPr>
          <p:txBody>
            <a:bodyPr vert="horz" wrap="square" lIns="0" tIns="19050" rIns="0" bIns="0" rtlCol="0">
              <a:spAutoFit/>
            </a:bodyPr>
            <a:lstStyle/>
            <a:p>
              <a:pPr marL="60960" marR="22860">
                <a:lnSpc>
                  <a:spcPct val="106000"/>
                </a:lnSpc>
                <a:spcBef>
                  <a:spcPts val="150"/>
                </a:spcBef>
              </a:pPr>
              <a:r>
                <a:rPr sz="750" spc="140" dirty="0">
                  <a:latin typeface="Arial"/>
                  <a:cs typeface="Arial"/>
                </a:rPr>
                <a:t>Nr_Bloc</a:t>
              </a:r>
              <a:r>
                <a:rPr sz="750" spc="90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60" dirty="0">
                  <a:latin typeface="Arial"/>
                  <a:cs typeface="Arial"/>
                </a:rPr>
                <a:t>Scara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50" dirty="0">
                  <a:latin typeface="Arial"/>
                  <a:cs typeface="Arial"/>
                </a:rPr>
                <a:t>Denumire  </a:t>
              </a:r>
              <a:r>
                <a:rPr sz="750" spc="105" dirty="0">
                  <a:latin typeface="Arial"/>
                  <a:cs typeface="Arial"/>
                </a:rPr>
                <a:t>Inv_Fix  </a:t>
              </a:r>
              <a:r>
                <a:rPr sz="750" spc="140" dirty="0">
                  <a:latin typeface="Arial"/>
                  <a:cs typeface="Arial"/>
                </a:rPr>
                <a:t>Valoare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25" name="object 125"/>
            <p:cNvSpPr/>
            <p:nvPr/>
          </p:nvSpPr>
          <p:spPr>
            <a:xfrm>
              <a:off x="6023645" y="1847636"/>
              <a:ext cx="959485" cy="746760"/>
            </a:xfrm>
            <a:custGeom>
              <a:avLst/>
              <a:gdLst/>
              <a:ahLst/>
              <a:cxnLst/>
              <a:rect l="l" t="t" r="r" b="b"/>
              <a:pathLst>
                <a:path w="959484" h="746760">
                  <a:moveTo>
                    <a:pt x="959475" y="0"/>
                  </a:moveTo>
                  <a:lnTo>
                    <a:pt x="0" y="0"/>
                  </a:lnTo>
                  <a:lnTo>
                    <a:pt x="0" y="746200"/>
                  </a:lnTo>
                  <a:lnTo>
                    <a:pt x="959475" y="746200"/>
                  </a:lnTo>
                  <a:lnTo>
                    <a:pt x="9594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 txBox="1"/>
            <p:nvPr/>
          </p:nvSpPr>
          <p:spPr>
            <a:xfrm>
              <a:off x="6010945" y="1711895"/>
              <a:ext cx="549275" cy="14541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750" spc="140" dirty="0">
                  <a:latin typeface="Arial"/>
                  <a:cs typeface="Arial"/>
                </a:rPr>
                <a:t>Personal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27" name="object 127"/>
            <p:cNvSpPr txBox="1"/>
            <p:nvPr/>
          </p:nvSpPr>
          <p:spPr>
            <a:xfrm>
              <a:off x="6023645" y="1847636"/>
              <a:ext cx="959485" cy="186690"/>
            </a:xfrm>
            <a:prstGeom prst="rect">
              <a:avLst/>
            </a:prstGeom>
            <a:ln w="9023">
              <a:solidFill>
                <a:srgbClr val="000000"/>
              </a:solidFill>
            </a:ln>
          </p:spPr>
          <p:txBody>
            <a:bodyPr vert="horz" wrap="square" lIns="0" tIns="34925" rIns="0" bIns="0" rtlCol="0">
              <a:spAutoFit/>
            </a:bodyPr>
            <a:lstStyle/>
            <a:p>
              <a:pPr marL="61594">
                <a:lnSpc>
                  <a:spcPct val="100000"/>
                </a:lnSpc>
                <a:spcBef>
                  <a:spcPts val="275"/>
                </a:spcBef>
              </a:pPr>
              <a:r>
                <a:rPr sz="750" spc="130" dirty="0">
                  <a:latin typeface="Arial"/>
                  <a:cs typeface="Arial"/>
                </a:rPr>
                <a:t>Nr_matricol</a:t>
              </a:r>
              <a:endParaRPr sz="750">
                <a:latin typeface="Arial"/>
                <a:cs typeface="Arial"/>
              </a:endParaRPr>
            </a:p>
          </p:txBody>
        </p:sp>
        <p:sp>
          <p:nvSpPr>
            <p:cNvPr id="128" name="object 128"/>
            <p:cNvSpPr txBox="1"/>
            <p:nvPr/>
          </p:nvSpPr>
          <p:spPr>
            <a:xfrm>
              <a:off x="6023645" y="2034081"/>
              <a:ext cx="959485" cy="560070"/>
            </a:xfrm>
            <a:prstGeom prst="rect">
              <a:avLst/>
            </a:prstGeom>
            <a:ln w="9023">
              <a:solidFill>
                <a:srgbClr val="000000"/>
              </a:solidFill>
            </a:ln>
          </p:spPr>
          <p:txBody>
            <a:bodyPr vert="horz" wrap="square" lIns="0" tIns="16510" rIns="0" bIns="0" rtlCol="0">
              <a:spAutoFit/>
            </a:bodyPr>
            <a:lstStyle/>
            <a:p>
              <a:pPr marL="61594" marR="47625">
                <a:lnSpc>
                  <a:spcPct val="107700"/>
                </a:lnSpc>
                <a:spcBef>
                  <a:spcPts val="130"/>
                </a:spcBef>
              </a:pPr>
              <a:r>
                <a:rPr sz="750" spc="190" dirty="0">
                  <a:latin typeface="Arial"/>
                  <a:cs typeface="Arial"/>
                </a:rPr>
                <a:t>Nume  </a:t>
              </a:r>
              <a:r>
                <a:rPr sz="750" spc="130" dirty="0">
                  <a:latin typeface="Arial"/>
                  <a:cs typeface="Arial"/>
                </a:rPr>
                <a:t>Data_nasterii  </a:t>
              </a:r>
              <a:r>
                <a:rPr sz="750" spc="150" dirty="0">
                  <a:latin typeface="Arial"/>
                  <a:cs typeface="Arial"/>
                </a:rPr>
                <a:t>Meseria  </a:t>
              </a:r>
              <a:r>
                <a:rPr sz="750" spc="185" dirty="0">
                  <a:latin typeface="Arial"/>
                  <a:cs typeface="Arial"/>
                </a:rPr>
                <a:t>D</a:t>
              </a:r>
              <a:r>
                <a:rPr sz="750" spc="145" dirty="0">
                  <a:latin typeface="Arial"/>
                  <a:cs typeface="Arial"/>
                </a:rPr>
                <a:t>a</a:t>
              </a:r>
              <a:r>
                <a:rPr sz="750" spc="110" dirty="0">
                  <a:latin typeface="Arial"/>
                  <a:cs typeface="Arial"/>
                </a:rPr>
                <a:t>t</a:t>
              </a:r>
              <a:r>
                <a:rPr sz="750" spc="145" dirty="0">
                  <a:latin typeface="Arial"/>
                  <a:cs typeface="Arial"/>
                </a:rPr>
                <a:t>a_anga</a:t>
              </a:r>
              <a:r>
                <a:rPr sz="750" spc="70" dirty="0">
                  <a:latin typeface="Arial"/>
                  <a:cs typeface="Arial"/>
                </a:rPr>
                <a:t>j</a:t>
              </a:r>
              <a:r>
                <a:rPr sz="750" spc="145" dirty="0">
                  <a:latin typeface="Arial"/>
                  <a:cs typeface="Arial"/>
                </a:rPr>
                <a:t>a</a:t>
              </a:r>
              <a:r>
                <a:rPr sz="750" spc="70" dirty="0">
                  <a:latin typeface="Arial"/>
                  <a:cs typeface="Arial"/>
                </a:rPr>
                <a:t>ri</a:t>
              </a:r>
              <a:r>
                <a:rPr sz="750" spc="65" dirty="0">
                  <a:latin typeface="Arial"/>
                  <a:cs typeface="Arial"/>
                </a:rPr>
                <a:t>i</a:t>
              </a:r>
              <a:endParaRPr sz="750">
                <a:latin typeface="Arial"/>
                <a:cs typeface="Arial"/>
              </a:endParaRPr>
            </a:p>
          </p:txBody>
        </p:sp>
        <p:grpSp>
          <p:nvGrpSpPr>
            <p:cNvPr id="129" name="object 129"/>
            <p:cNvGrpSpPr/>
            <p:nvPr/>
          </p:nvGrpSpPr>
          <p:grpSpPr>
            <a:xfrm>
              <a:off x="620576" y="2981905"/>
              <a:ext cx="6437630" cy="916940"/>
              <a:chOff x="620576" y="2981905"/>
              <a:chExt cx="6437630" cy="916940"/>
            </a:xfrm>
          </p:grpSpPr>
          <p:sp>
            <p:nvSpPr>
              <p:cNvPr id="130" name="object 130"/>
              <p:cNvSpPr/>
              <p:nvPr/>
            </p:nvSpPr>
            <p:spPr>
              <a:xfrm>
                <a:off x="747957" y="2981905"/>
                <a:ext cx="205041" cy="147498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1" name="object 131"/>
              <p:cNvSpPr/>
              <p:nvPr/>
            </p:nvSpPr>
            <p:spPr>
              <a:xfrm>
                <a:off x="620576" y="3142137"/>
                <a:ext cx="485140" cy="0"/>
              </a:xfrm>
              <a:custGeom>
                <a:avLst/>
                <a:gdLst/>
                <a:ahLst/>
                <a:cxnLst/>
                <a:rect l="l" t="t" r="r" b="b"/>
                <a:pathLst>
                  <a:path w="485140">
                    <a:moveTo>
                      <a:pt x="0" y="0"/>
                    </a:moveTo>
                    <a:lnTo>
                      <a:pt x="484878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2" name="object 132"/>
              <p:cNvSpPr/>
              <p:nvPr/>
            </p:nvSpPr>
            <p:spPr>
              <a:xfrm>
                <a:off x="5961346" y="3255539"/>
                <a:ext cx="1083945" cy="638810"/>
              </a:xfrm>
              <a:custGeom>
                <a:avLst/>
                <a:gdLst/>
                <a:ahLst/>
                <a:cxnLst/>
                <a:rect l="l" t="t" r="r" b="b"/>
                <a:pathLst>
                  <a:path w="1083945" h="638810">
                    <a:moveTo>
                      <a:pt x="866774" y="0"/>
                    </a:moveTo>
                    <a:lnTo>
                      <a:pt x="216757" y="0"/>
                    </a:lnTo>
                    <a:lnTo>
                      <a:pt x="165843" y="4107"/>
                    </a:lnTo>
                    <a:lnTo>
                      <a:pt x="119747" y="15889"/>
                    </a:lnTo>
                    <a:lnTo>
                      <a:pt x="79568" y="34534"/>
                    </a:lnTo>
                    <a:lnTo>
                      <a:pt x="46405" y="59230"/>
                    </a:lnTo>
                    <a:lnTo>
                      <a:pt x="21357" y="89166"/>
                    </a:lnTo>
                    <a:lnTo>
                      <a:pt x="0" y="161511"/>
                    </a:lnTo>
                    <a:lnTo>
                      <a:pt x="0" y="477090"/>
                    </a:lnTo>
                    <a:lnTo>
                      <a:pt x="5522" y="515251"/>
                    </a:lnTo>
                    <a:lnTo>
                      <a:pt x="46405" y="579611"/>
                    </a:lnTo>
                    <a:lnTo>
                      <a:pt x="79568" y="604247"/>
                    </a:lnTo>
                    <a:lnTo>
                      <a:pt x="119747" y="622812"/>
                    </a:lnTo>
                    <a:lnTo>
                      <a:pt x="165843" y="634524"/>
                    </a:lnTo>
                    <a:lnTo>
                      <a:pt x="216757" y="638602"/>
                    </a:lnTo>
                    <a:lnTo>
                      <a:pt x="866774" y="638602"/>
                    </a:lnTo>
                    <a:lnTo>
                      <a:pt x="917688" y="634524"/>
                    </a:lnTo>
                    <a:lnTo>
                      <a:pt x="963784" y="622812"/>
                    </a:lnTo>
                    <a:lnTo>
                      <a:pt x="1003963" y="604247"/>
                    </a:lnTo>
                    <a:lnTo>
                      <a:pt x="1037126" y="579611"/>
                    </a:lnTo>
                    <a:lnTo>
                      <a:pt x="1062174" y="549685"/>
                    </a:lnTo>
                    <a:lnTo>
                      <a:pt x="1083532" y="477090"/>
                    </a:lnTo>
                    <a:lnTo>
                      <a:pt x="1083532" y="161511"/>
                    </a:lnTo>
                    <a:lnTo>
                      <a:pt x="1078009" y="123530"/>
                    </a:lnTo>
                    <a:lnTo>
                      <a:pt x="1037126" y="59230"/>
                    </a:lnTo>
                    <a:lnTo>
                      <a:pt x="1003963" y="34534"/>
                    </a:lnTo>
                    <a:lnTo>
                      <a:pt x="963784" y="15889"/>
                    </a:lnTo>
                    <a:lnTo>
                      <a:pt x="917688" y="4107"/>
                    </a:lnTo>
                    <a:lnTo>
                      <a:pt x="866774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3" name="object 133"/>
              <p:cNvSpPr/>
              <p:nvPr/>
            </p:nvSpPr>
            <p:spPr>
              <a:xfrm>
                <a:off x="5961346" y="3255539"/>
                <a:ext cx="1083945" cy="638810"/>
              </a:xfrm>
              <a:custGeom>
                <a:avLst/>
                <a:gdLst/>
                <a:ahLst/>
                <a:cxnLst/>
                <a:rect l="l" t="t" r="r" b="b"/>
                <a:pathLst>
                  <a:path w="1083945" h="638810">
                    <a:moveTo>
                      <a:pt x="0" y="477090"/>
                    </a:moveTo>
                    <a:lnTo>
                      <a:pt x="5522" y="515251"/>
                    </a:lnTo>
                    <a:lnTo>
                      <a:pt x="46405" y="579611"/>
                    </a:lnTo>
                    <a:lnTo>
                      <a:pt x="79568" y="604247"/>
                    </a:lnTo>
                    <a:lnTo>
                      <a:pt x="119747" y="622812"/>
                    </a:lnTo>
                    <a:lnTo>
                      <a:pt x="165843" y="634524"/>
                    </a:lnTo>
                    <a:lnTo>
                      <a:pt x="216757" y="638602"/>
                    </a:lnTo>
                    <a:lnTo>
                      <a:pt x="866774" y="638602"/>
                    </a:lnTo>
                    <a:lnTo>
                      <a:pt x="917688" y="634524"/>
                    </a:lnTo>
                    <a:lnTo>
                      <a:pt x="963784" y="622812"/>
                    </a:lnTo>
                    <a:lnTo>
                      <a:pt x="1003963" y="604247"/>
                    </a:lnTo>
                    <a:lnTo>
                      <a:pt x="1037126" y="579611"/>
                    </a:lnTo>
                    <a:lnTo>
                      <a:pt x="1062174" y="549685"/>
                    </a:lnTo>
                    <a:lnTo>
                      <a:pt x="1083532" y="477090"/>
                    </a:lnTo>
                    <a:lnTo>
                      <a:pt x="1083532" y="161511"/>
                    </a:lnTo>
                    <a:lnTo>
                      <a:pt x="1078009" y="123530"/>
                    </a:lnTo>
                    <a:lnTo>
                      <a:pt x="1037126" y="59230"/>
                    </a:lnTo>
                    <a:lnTo>
                      <a:pt x="1003963" y="34534"/>
                    </a:lnTo>
                    <a:lnTo>
                      <a:pt x="963784" y="15889"/>
                    </a:lnTo>
                    <a:lnTo>
                      <a:pt x="917688" y="4107"/>
                    </a:lnTo>
                    <a:lnTo>
                      <a:pt x="866774" y="0"/>
                    </a:lnTo>
                    <a:lnTo>
                      <a:pt x="216757" y="0"/>
                    </a:lnTo>
                    <a:lnTo>
                      <a:pt x="165843" y="4107"/>
                    </a:lnTo>
                    <a:lnTo>
                      <a:pt x="119747" y="15889"/>
                    </a:lnTo>
                    <a:lnTo>
                      <a:pt x="79568" y="34534"/>
                    </a:lnTo>
                    <a:lnTo>
                      <a:pt x="46405" y="59230"/>
                    </a:lnTo>
                    <a:lnTo>
                      <a:pt x="21357" y="89166"/>
                    </a:lnTo>
                    <a:lnTo>
                      <a:pt x="0" y="161511"/>
                    </a:lnTo>
                    <a:lnTo>
                      <a:pt x="0" y="477090"/>
                    </a:lnTo>
                    <a:close/>
                  </a:path>
                </a:pathLst>
              </a:custGeom>
              <a:ln w="831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4" name="object 134"/>
              <p:cNvSpPr/>
              <p:nvPr/>
            </p:nvSpPr>
            <p:spPr>
              <a:xfrm>
                <a:off x="5974218" y="3696165"/>
                <a:ext cx="108394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83945">
                    <a:moveTo>
                      <a:pt x="0" y="0"/>
                    </a:moveTo>
                    <a:lnTo>
                      <a:pt x="1083532" y="0"/>
                    </a:lnTo>
                  </a:path>
                </a:pathLst>
              </a:custGeom>
              <a:ln w="76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5" name="object 135"/>
            <p:cNvSpPr txBox="1"/>
            <p:nvPr/>
          </p:nvSpPr>
          <p:spPr>
            <a:xfrm>
              <a:off x="5948646" y="3085989"/>
              <a:ext cx="1068070" cy="579755"/>
            </a:xfrm>
            <a:prstGeom prst="rect">
              <a:avLst/>
            </a:prstGeom>
          </p:spPr>
          <p:txBody>
            <a:bodyPr vert="horz" wrap="square" lIns="0" tIns="514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405"/>
                </a:spcBef>
              </a:pPr>
              <a:r>
                <a:rPr sz="750" spc="150" dirty="0">
                  <a:latin typeface="Arial"/>
                  <a:cs typeface="Arial"/>
                </a:rPr>
                <a:t>Alocate</a:t>
              </a:r>
              <a:endParaRPr sz="750">
                <a:latin typeface="Arial"/>
                <a:cs typeface="Arial"/>
              </a:endParaRPr>
            </a:p>
            <a:p>
              <a:pPr marL="74930" marR="5080">
                <a:lnSpc>
                  <a:spcPct val="107600"/>
                </a:lnSpc>
                <a:spcBef>
                  <a:spcPts val="240"/>
                </a:spcBef>
              </a:pPr>
              <a:r>
                <a:rPr sz="750" spc="130" dirty="0">
                  <a:latin typeface="Arial"/>
                  <a:cs typeface="Arial"/>
                </a:rPr>
                <a:t>Nr_matricol</a:t>
              </a:r>
              <a:r>
                <a:rPr sz="750" spc="75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40" dirty="0">
                  <a:latin typeface="Arial"/>
                  <a:cs typeface="Arial"/>
                </a:rPr>
                <a:t>Nr_Bloc </a:t>
              </a:r>
              <a:r>
                <a:rPr sz="750" spc="145" dirty="0">
                  <a:latin typeface="Arial"/>
                  <a:cs typeface="Arial"/>
                </a:rPr>
                <a:t>(FK)  </a:t>
              </a:r>
              <a:r>
                <a:rPr sz="750" spc="160" dirty="0">
                  <a:latin typeface="Arial"/>
                  <a:cs typeface="Arial"/>
                </a:rPr>
                <a:t>Scara</a:t>
              </a:r>
              <a:r>
                <a:rPr sz="750" spc="80" dirty="0">
                  <a:latin typeface="Arial"/>
                  <a:cs typeface="Arial"/>
                </a:rPr>
                <a:t> </a:t>
              </a:r>
              <a:r>
                <a:rPr sz="750" spc="145" dirty="0">
                  <a:latin typeface="Arial"/>
                  <a:cs typeface="Arial"/>
                </a:rPr>
                <a:t>(FK)</a:t>
              </a:r>
              <a:endParaRPr sz="750">
                <a:latin typeface="Arial"/>
                <a:cs typeface="Arial"/>
              </a:endParaRPr>
            </a:p>
          </p:txBody>
        </p:sp>
      </p:grpSp>
      <p:sp>
        <p:nvSpPr>
          <p:cNvPr id="136" name="Date Placeholder 13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16306695-92E3-4D38-BFEC-2132C7044385}" type="datetime1">
              <a:rPr lang="en-US" smtClean="0"/>
              <a:t>9/20/2020</a:t>
            </a:fld>
            <a:endParaRPr lang="en-US" dirty="0"/>
          </a:p>
        </p:txBody>
      </p:sp>
      <p:sp>
        <p:nvSpPr>
          <p:cNvPr id="137" name="Footer Placeholder 13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lang="en-US" spc="-5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6434429"/>
            <a:ext cx="9144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Verdana"/>
                <a:cs typeface="Verdana"/>
              </a:rPr>
              <a:t>3</a:t>
            </a:r>
            <a:r>
              <a:rPr sz="1200" spc="-10" dirty="0">
                <a:solidFill>
                  <a:srgbClr val="888888"/>
                </a:solidFill>
                <a:latin typeface="Verdana"/>
                <a:cs typeface="Verdana"/>
              </a:rPr>
              <a:t>.</a:t>
            </a: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0</a:t>
            </a:r>
            <a:r>
              <a:rPr sz="1200" spc="5" dirty="0">
                <a:solidFill>
                  <a:srgbClr val="888888"/>
                </a:solidFill>
                <a:latin typeface="Verdana"/>
                <a:cs typeface="Verdana"/>
              </a:rPr>
              <a:t>1</a:t>
            </a:r>
            <a:r>
              <a:rPr sz="1200" spc="-10" dirty="0">
                <a:solidFill>
                  <a:srgbClr val="888888"/>
                </a:solidFill>
                <a:latin typeface="Verdana"/>
                <a:cs typeface="Verdana"/>
              </a:rPr>
              <a:t>.</a:t>
            </a: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2</a:t>
            </a:r>
            <a:r>
              <a:rPr sz="1200" spc="5" dirty="0">
                <a:solidFill>
                  <a:srgbClr val="888888"/>
                </a:solidFill>
                <a:latin typeface="Verdana"/>
                <a:cs typeface="Verdana"/>
              </a:rPr>
              <a:t>0</a:t>
            </a: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16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1934" y="6434429"/>
            <a:ext cx="25806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Verdana"/>
                <a:cs typeface="Verdana"/>
              </a:rPr>
              <a:t>Baze de date distribuite </a:t>
            </a:r>
            <a:r>
              <a:rPr sz="1200" dirty="0">
                <a:solidFill>
                  <a:srgbClr val="888888"/>
                </a:solidFill>
                <a:latin typeface="Verdana"/>
                <a:cs typeface="Verdana"/>
              </a:rPr>
              <a:t>si</a:t>
            </a:r>
            <a:r>
              <a:rPr sz="1200" spc="5" dirty="0">
                <a:solidFill>
                  <a:srgbClr val="888888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888888"/>
                </a:solidFill>
                <a:latin typeface="Verdana"/>
                <a:cs typeface="Verdana"/>
              </a:rPr>
              <a:t>mobile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09DEBDC0-F88E-4D4B-ABFF-4D808A272DBA}" type="datetime1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lang="en-US" spc="-5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15556" r="17500" b="16667"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136C0E6D-A30F-4F1E-B073-B667AD2D1A67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0"/>
            <a:ext cx="5105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Proiectare</a:t>
            </a:r>
            <a:r>
              <a:rPr spc="-90" dirty="0"/>
              <a:t> </a:t>
            </a:r>
            <a:r>
              <a:rPr spc="-10" dirty="0"/>
              <a:t>fizică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1279398"/>
            <a:ext cx="7401559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Definiţie:</a:t>
            </a:r>
            <a:endParaRPr sz="2800">
              <a:latin typeface="Carlito"/>
              <a:cs typeface="Carlito"/>
            </a:endParaRPr>
          </a:p>
          <a:p>
            <a:pPr marL="12700" marR="901700">
              <a:lnSpc>
                <a:spcPct val="100000"/>
              </a:lnSpc>
            </a:pPr>
            <a:r>
              <a:rPr sz="2800" spc="-20" dirty="0">
                <a:solidFill>
                  <a:srgbClr val="FF0000"/>
                </a:solidFill>
                <a:latin typeface="Carlito"/>
                <a:cs typeface="Carlito"/>
              </a:rPr>
              <a:t>Proiectare 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fizică</a:t>
            </a:r>
            <a:r>
              <a:rPr sz="2800" spc="-10" dirty="0">
                <a:latin typeface="Carlito"/>
                <a:cs typeface="Carlito"/>
              </a:rPr>
              <a:t>: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procesul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descriere </a:t>
            </a:r>
            <a:r>
              <a:rPr sz="2800" spc="-5" dirty="0">
                <a:latin typeface="Carlito"/>
                <a:cs typeface="Carlito"/>
              </a:rPr>
              <a:t>a  </a:t>
            </a:r>
            <a:r>
              <a:rPr sz="2800" spc="-10" dirty="0">
                <a:latin typeface="Carlito"/>
                <a:cs typeface="Carlito"/>
              </a:rPr>
              <a:t>implementării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date </a:t>
            </a:r>
            <a:r>
              <a:rPr sz="2800" spc="-10" dirty="0">
                <a:latin typeface="Carlito"/>
                <a:cs typeface="Carlito"/>
              </a:rPr>
              <a:t>într-un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SGBD.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354965" marR="4445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5" dirty="0">
                <a:latin typeface="Carlito"/>
                <a:cs typeface="Carlito"/>
              </a:rPr>
              <a:t>această etapă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proiectării </a:t>
            </a:r>
            <a:r>
              <a:rPr sz="2800" spc="-20" dirty="0">
                <a:latin typeface="Carlito"/>
                <a:cs typeface="Carlito"/>
              </a:rPr>
              <a:t>este creată baza </a:t>
            </a:r>
            <a:r>
              <a:rPr sz="2800" spc="-10" dirty="0">
                <a:latin typeface="Carlito"/>
                <a:cs typeface="Carlito"/>
              </a:rPr>
              <a:t>de  adte într-un </a:t>
            </a:r>
            <a:r>
              <a:rPr sz="2800" spc="-20" dirty="0">
                <a:latin typeface="Carlito"/>
                <a:cs typeface="Carlito"/>
              </a:rPr>
              <a:t>SGBD, </a:t>
            </a:r>
            <a:r>
              <a:rPr sz="2800" spc="-15" dirty="0">
                <a:latin typeface="Carlito"/>
                <a:cs typeface="Carlito"/>
              </a:rPr>
              <a:t>împreună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5" dirty="0">
                <a:latin typeface="Carlito"/>
                <a:cs typeface="Carlito"/>
              </a:rPr>
              <a:t>procedurile </a:t>
            </a:r>
            <a:r>
              <a:rPr sz="2800" spc="-10" dirty="0">
                <a:latin typeface="Carlito"/>
                <a:cs typeface="Carlito"/>
              </a:rPr>
              <a:t>de  actualizare.</a:t>
            </a:r>
            <a:endParaRPr sz="280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5" dirty="0">
                <a:latin typeface="Carlito"/>
                <a:cs typeface="Carlito"/>
              </a:rPr>
              <a:t>această etapă </a:t>
            </a:r>
            <a:r>
              <a:rPr sz="2800" spc="-30" dirty="0">
                <a:latin typeface="Carlito"/>
                <a:cs typeface="Carlito"/>
              </a:rPr>
              <a:t>există </a:t>
            </a:r>
            <a:r>
              <a:rPr sz="2800" spc="-5" dirty="0">
                <a:latin typeface="Carlito"/>
                <a:cs typeface="Carlito"/>
              </a:rPr>
              <a:t>un </a:t>
            </a:r>
            <a:r>
              <a:rPr sz="2800" spc="-15" dirty="0">
                <a:latin typeface="Carlito"/>
                <a:cs typeface="Carlito"/>
              </a:rPr>
              <a:t>feedback </a:t>
            </a:r>
            <a:r>
              <a:rPr sz="2800" spc="-20" dirty="0">
                <a:latin typeface="Carlito"/>
                <a:cs typeface="Carlito"/>
              </a:rPr>
              <a:t>între  proiectarea </a:t>
            </a:r>
            <a:r>
              <a:rPr sz="2800" spc="-10" dirty="0">
                <a:latin typeface="Carlito"/>
                <a:cs typeface="Carlito"/>
              </a:rPr>
              <a:t>fizică </a:t>
            </a:r>
            <a:r>
              <a:rPr sz="2800" spc="-5" dirty="0">
                <a:latin typeface="Carlito"/>
                <a:cs typeface="Carlito"/>
              </a:rPr>
              <a:t>şi cea </a:t>
            </a:r>
            <a:r>
              <a:rPr sz="2800" spc="-10" dirty="0">
                <a:latin typeface="Carlito"/>
                <a:cs typeface="Carlito"/>
              </a:rPr>
              <a:t>logică, pentru </a:t>
            </a:r>
            <a:r>
              <a:rPr sz="2800" spc="-15" dirty="0">
                <a:latin typeface="Carlito"/>
                <a:cs typeface="Carlito"/>
              </a:rPr>
              <a:t>că </a:t>
            </a:r>
            <a:r>
              <a:rPr sz="2800" spc="-10" dirty="0">
                <a:latin typeface="Carlito"/>
                <a:cs typeface="Carlito"/>
              </a:rPr>
              <a:t>deciziile  </a:t>
            </a:r>
            <a:r>
              <a:rPr sz="2800" spc="-15" dirty="0">
                <a:latin typeface="Carlito"/>
                <a:cs typeface="Carlito"/>
              </a:rPr>
              <a:t>luate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implementarea </a:t>
            </a:r>
            <a:r>
              <a:rPr sz="2800" spc="-10" dirty="0">
                <a:latin typeface="Carlito"/>
                <a:cs typeface="Carlito"/>
              </a:rPr>
              <a:t>fizică pot </a:t>
            </a:r>
            <a:r>
              <a:rPr sz="2800" spc="-25" dirty="0">
                <a:latin typeface="Carlito"/>
                <a:cs typeface="Carlito"/>
              </a:rPr>
              <a:t>afecta </a:t>
            </a:r>
            <a:r>
              <a:rPr sz="2800" spc="-20" dirty="0">
                <a:latin typeface="Carlito"/>
                <a:cs typeface="Carlito"/>
              </a:rPr>
              <a:t>baza </a:t>
            </a:r>
            <a:r>
              <a:rPr sz="2800" spc="-10" dirty="0">
                <a:latin typeface="Carlito"/>
                <a:cs typeface="Carlito"/>
              </a:rPr>
              <a:t>de  </a:t>
            </a:r>
            <a:r>
              <a:rPr sz="2800" spc="-20" dirty="0">
                <a:latin typeface="Carlito"/>
                <a:cs typeface="Carlito"/>
              </a:rPr>
              <a:t>date</a:t>
            </a:r>
            <a:r>
              <a:rPr sz="2800" spc="-5" dirty="0">
                <a:latin typeface="Carlito"/>
                <a:cs typeface="Carlito"/>
              </a:rPr>
              <a:t> logice.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D1756D6D-FFD5-4470-B2C2-F5AA11EE92DF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6868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3665" marR="5080" indent="-206883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Descrierea </a:t>
            </a:r>
            <a:r>
              <a:rPr spc="-10" dirty="0"/>
              <a:t>metodologiei </a:t>
            </a:r>
            <a:r>
              <a:rPr dirty="0"/>
              <a:t>de </a:t>
            </a:r>
            <a:r>
              <a:rPr spc="-5" dirty="0"/>
              <a:t>proiectare </a:t>
            </a:r>
            <a:r>
              <a:rPr dirty="0"/>
              <a:t>a  </a:t>
            </a:r>
            <a:r>
              <a:rPr i="1" spc="-10" dirty="0"/>
              <a:t>bazelor </a:t>
            </a:r>
            <a:r>
              <a:rPr i="1" dirty="0"/>
              <a:t>de </a:t>
            </a:r>
            <a:r>
              <a:rPr i="1" spc="-5" dirty="0"/>
              <a:t>date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1433" y="1498472"/>
            <a:ext cx="728027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rlito"/>
                <a:cs typeface="Carlito"/>
              </a:rPr>
              <a:t>Etape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urmat </a:t>
            </a:r>
            <a:r>
              <a:rPr sz="2400" dirty="0">
                <a:latin typeface="Carlito"/>
                <a:cs typeface="Carlito"/>
              </a:rPr>
              <a:t>în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proiectare:</a:t>
            </a:r>
            <a:endParaRPr sz="2400" dirty="0">
              <a:latin typeface="Carlito"/>
              <a:cs typeface="Carlito"/>
            </a:endParaRPr>
          </a:p>
          <a:p>
            <a:pPr marL="12700" marR="588010">
              <a:lnSpc>
                <a:spcPct val="100000"/>
              </a:lnSpc>
            </a:pP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Etapa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r>
              <a:rPr sz="2400" spc="-5" dirty="0">
                <a:latin typeface="Carlito"/>
                <a:cs typeface="Carlito"/>
              </a:rPr>
              <a:t>. </a:t>
            </a:r>
            <a:r>
              <a:rPr sz="2400" spc="-15" dirty="0">
                <a:latin typeface="Carlito"/>
                <a:cs typeface="Carlito"/>
              </a:rPr>
              <a:t>Proiectarea </a:t>
            </a:r>
            <a:r>
              <a:rPr sz="2400" spc="-5" dirty="0">
                <a:latin typeface="Carlito"/>
                <a:cs typeface="Carlito"/>
              </a:rPr>
              <a:t>logică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bazei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date </a:t>
            </a:r>
            <a:r>
              <a:rPr sz="2400" spc="-5" dirty="0">
                <a:latin typeface="Carlito"/>
                <a:cs typeface="Carlito"/>
              </a:rPr>
              <a:t>relaţionale:  </a:t>
            </a:r>
            <a:r>
              <a:rPr sz="2400" spc="-10" dirty="0">
                <a:latin typeface="Carlito"/>
                <a:cs typeface="Carlito"/>
              </a:rPr>
              <a:t>Crearea </a:t>
            </a:r>
            <a:r>
              <a:rPr sz="2400" spc="-5" dirty="0">
                <a:latin typeface="Carlito"/>
                <a:cs typeface="Carlito"/>
              </a:rPr>
              <a:t>unui </a:t>
            </a:r>
            <a:r>
              <a:rPr sz="2400" dirty="0">
                <a:latin typeface="Carlito"/>
                <a:cs typeface="Carlito"/>
              </a:rPr>
              <a:t>model </a:t>
            </a:r>
            <a:r>
              <a:rPr sz="2400" spc="-5" dirty="0">
                <a:latin typeface="Carlito"/>
                <a:cs typeface="Carlito"/>
              </a:rPr>
              <a:t>conceptual local, pentru vederile  </a:t>
            </a:r>
            <a:r>
              <a:rPr sz="2400" spc="-15" dirty="0">
                <a:latin typeface="Carlito"/>
                <a:cs typeface="Carlito"/>
              </a:rPr>
              <a:t>utilizatorilor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Etapa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r>
              <a:rPr sz="2400" spc="-5" dirty="0">
                <a:latin typeface="Carlito"/>
                <a:cs typeface="Carlito"/>
              </a:rPr>
              <a:t>. </a:t>
            </a:r>
            <a:r>
              <a:rPr sz="2400" spc="-15" dirty="0">
                <a:latin typeface="Carlito"/>
                <a:cs typeface="Carlito"/>
              </a:rPr>
              <a:t>Crearea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validarea </a:t>
            </a:r>
            <a:r>
              <a:rPr sz="2400" dirty="0">
                <a:latin typeface="Carlito"/>
                <a:cs typeface="Carlito"/>
              </a:rPr>
              <a:t>modelului </a:t>
            </a:r>
            <a:r>
              <a:rPr sz="2400" spc="-5" dirty="0">
                <a:latin typeface="Carlito"/>
                <a:cs typeface="Carlito"/>
              </a:rPr>
              <a:t>logic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local</a:t>
            </a:r>
            <a:endParaRPr sz="24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Etapa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3</a:t>
            </a:r>
            <a:r>
              <a:rPr sz="2400" spc="-5" dirty="0">
                <a:latin typeface="Carlito"/>
                <a:cs typeface="Carlito"/>
              </a:rPr>
              <a:t>. </a:t>
            </a:r>
            <a:r>
              <a:rPr sz="2400" spc="-10" dirty="0">
                <a:latin typeface="Carlito"/>
                <a:cs typeface="Carlito"/>
              </a:rPr>
              <a:t>Crearea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validarea </a:t>
            </a:r>
            <a:r>
              <a:rPr sz="2400" dirty="0">
                <a:latin typeface="Carlito"/>
                <a:cs typeface="Carlito"/>
              </a:rPr>
              <a:t>modelului </a:t>
            </a:r>
            <a:r>
              <a:rPr sz="2400" spc="-5" dirty="0">
                <a:latin typeface="Carlito"/>
                <a:cs typeface="Carlito"/>
              </a:rPr>
              <a:t>logic global de </a:t>
            </a:r>
            <a:r>
              <a:rPr sz="2400" spc="-15" dirty="0">
                <a:latin typeface="Carlito"/>
                <a:cs typeface="Carlito"/>
              </a:rPr>
              <a:t>date 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Etapa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4</a:t>
            </a:r>
            <a:r>
              <a:rPr sz="2400" spc="-5" dirty="0">
                <a:latin typeface="Carlito"/>
                <a:cs typeface="Carlito"/>
              </a:rPr>
              <a:t>. </a:t>
            </a:r>
            <a:r>
              <a:rPr sz="2400" spc="-15" dirty="0">
                <a:latin typeface="Carlito"/>
                <a:cs typeface="Carlito"/>
              </a:rPr>
              <a:t>Proiectarea </a:t>
            </a:r>
            <a:r>
              <a:rPr sz="2400" spc="-10" dirty="0">
                <a:latin typeface="Carlito"/>
                <a:cs typeface="Carlito"/>
              </a:rPr>
              <a:t>fizică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implementarea </a:t>
            </a:r>
            <a:r>
              <a:rPr sz="2400" spc="-15" dirty="0">
                <a:latin typeface="Carlito"/>
                <a:cs typeface="Carlito"/>
              </a:rPr>
              <a:t>bazei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date  </a:t>
            </a:r>
            <a:r>
              <a:rPr sz="2400" spc="-5" dirty="0">
                <a:latin typeface="Carlito"/>
                <a:cs typeface="Carlito"/>
              </a:rPr>
              <a:t>relaţionale</a:t>
            </a:r>
            <a:endParaRPr sz="2400" dirty="0">
              <a:latin typeface="Carlito"/>
              <a:cs typeface="Carlito"/>
            </a:endParaRPr>
          </a:p>
          <a:p>
            <a:pPr marL="12700" marR="21082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Etapa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5</a:t>
            </a:r>
            <a:r>
              <a:rPr sz="2400" spc="-5" dirty="0">
                <a:latin typeface="Carlito"/>
                <a:cs typeface="Carlito"/>
              </a:rPr>
              <a:t>. </a:t>
            </a:r>
            <a:r>
              <a:rPr sz="2400" spc="-15" dirty="0">
                <a:latin typeface="Carlito"/>
                <a:cs typeface="Carlito"/>
              </a:rPr>
              <a:t>Proiectarea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implementarea </a:t>
            </a:r>
            <a:r>
              <a:rPr sz="2400" spc="-15" dirty="0">
                <a:latin typeface="Carlito"/>
                <a:cs typeface="Carlito"/>
              </a:rPr>
              <a:t>reprezentării </a:t>
            </a:r>
            <a:r>
              <a:rPr sz="2400" spc="-5" dirty="0">
                <a:latin typeface="Carlito"/>
                <a:cs typeface="Carlito"/>
              </a:rPr>
              <a:t>fizice 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Etapa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6</a:t>
            </a:r>
            <a:r>
              <a:rPr sz="2400" spc="-5" dirty="0">
                <a:latin typeface="Carlito"/>
                <a:cs typeface="Carlito"/>
              </a:rPr>
              <a:t>. </a:t>
            </a:r>
            <a:r>
              <a:rPr sz="2400" spc="-10" dirty="0">
                <a:latin typeface="Carlito"/>
                <a:cs typeface="Carlito"/>
              </a:rPr>
              <a:t>Proiectarea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implementarea </a:t>
            </a:r>
            <a:r>
              <a:rPr sz="2400" spc="-5" dirty="0">
                <a:latin typeface="Carlito"/>
                <a:cs typeface="Carlito"/>
              </a:rPr>
              <a:t>unui mecanism de  </a:t>
            </a:r>
            <a:r>
              <a:rPr sz="2400" spc="-10" dirty="0">
                <a:latin typeface="Carlito"/>
                <a:cs typeface="Carlito"/>
              </a:rPr>
              <a:t>securitate</a:t>
            </a:r>
            <a:endParaRPr sz="2400" dirty="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</a:pP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Etapa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7</a:t>
            </a:r>
            <a:r>
              <a:rPr sz="2400" spc="-5" dirty="0">
                <a:latin typeface="Carlito"/>
                <a:cs typeface="Carlito"/>
              </a:rPr>
              <a:t>. </a:t>
            </a:r>
            <a:r>
              <a:rPr sz="2400" spc="-20" dirty="0">
                <a:latin typeface="Carlito"/>
                <a:cs typeface="Carlito"/>
              </a:rPr>
              <a:t>Verificarea </a:t>
            </a:r>
            <a:r>
              <a:rPr sz="2400" spc="-10" dirty="0">
                <a:latin typeface="Carlito"/>
                <a:cs typeface="Carlito"/>
              </a:rPr>
              <a:t>sistemului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operaţional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5D54DE27-E179-4D90-8C8B-99CB8101BA94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152400"/>
            <a:ext cx="71628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Proiectarea logică </a:t>
            </a:r>
            <a:r>
              <a:rPr dirty="0"/>
              <a:t>a </a:t>
            </a:r>
            <a:r>
              <a:rPr spc="-10" dirty="0"/>
              <a:t>bazei </a:t>
            </a:r>
            <a:r>
              <a:rPr dirty="0"/>
              <a:t>de</a:t>
            </a:r>
            <a:r>
              <a:rPr spc="-80" dirty="0"/>
              <a:t> </a:t>
            </a:r>
            <a:r>
              <a:rPr spc="-5" dirty="0"/>
              <a:t>date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62000" y="762000"/>
            <a:ext cx="7648752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" marR="52451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Proiectarea </a:t>
            </a:r>
            <a:r>
              <a:rPr spc="-10" dirty="0"/>
              <a:t>logică </a:t>
            </a:r>
            <a:r>
              <a:rPr spc="-5" dirty="0"/>
              <a:t>a </a:t>
            </a:r>
            <a:r>
              <a:rPr spc="-20" dirty="0"/>
              <a:t>bazei </a:t>
            </a:r>
            <a:r>
              <a:rPr spc="-5" dirty="0"/>
              <a:t>de </a:t>
            </a:r>
            <a:r>
              <a:rPr spc="-20" dirty="0"/>
              <a:t>date </a:t>
            </a:r>
            <a:r>
              <a:rPr spc="-5" dirty="0"/>
              <a:t>se </a:t>
            </a:r>
            <a:r>
              <a:rPr spc="-10" dirty="0"/>
              <a:t>divide în </a:t>
            </a:r>
            <a:r>
              <a:rPr spc="-15" dirty="0"/>
              <a:t>trei  </a:t>
            </a:r>
            <a:r>
              <a:rPr spc="-5" dirty="0"/>
              <a:t>paşi</a:t>
            </a:r>
            <a:r>
              <a:rPr dirty="0"/>
              <a:t> </a:t>
            </a:r>
            <a:r>
              <a:rPr spc="-5" dirty="0"/>
              <a:t>mari:</a:t>
            </a:r>
          </a:p>
          <a:p>
            <a:pPr marL="14604">
              <a:lnSpc>
                <a:spcPct val="100000"/>
              </a:lnSpc>
              <a:spcBef>
                <a:spcPts val="5"/>
              </a:spcBef>
            </a:pPr>
            <a:endParaRPr sz="2750" dirty="0"/>
          </a:p>
          <a:p>
            <a:pPr marL="542290" marR="5080" indent="-515620">
              <a:lnSpc>
                <a:spcPct val="100000"/>
              </a:lnSpc>
              <a:buAutoNum type="arabicPeriod"/>
              <a:tabLst>
                <a:tab pos="542290" algn="l"/>
                <a:tab pos="542925" algn="l"/>
              </a:tabLst>
            </a:pPr>
            <a:r>
              <a:rPr spc="-10" dirty="0"/>
              <a:t>Primul pas </a:t>
            </a:r>
            <a:r>
              <a:rPr spc="-20" dirty="0"/>
              <a:t>are ca </a:t>
            </a:r>
            <a:r>
              <a:rPr spc="-30" dirty="0"/>
              <a:t>obiectiv, </a:t>
            </a:r>
            <a:r>
              <a:rPr spc="-15" dirty="0"/>
              <a:t>descompunerea  proiectării sistemului </a:t>
            </a:r>
            <a:r>
              <a:rPr spc="-20" dirty="0"/>
              <a:t>informatic </a:t>
            </a:r>
            <a:r>
              <a:rPr spc="-10" dirty="0"/>
              <a:t>în vederi, </a:t>
            </a:r>
            <a:r>
              <a:rPr spc="-20" dirty="0"/>
              <a:t>care </a:t>
            </a:r>
            <a:r>
              <a:rPr spc="-10" dirty="0"/>
              <a:t>se  pot </a:t>
            </a:r>
            <a:r>
              <a:rPr spc="-15" dirty="0"/>
              <a:t>discuta </a:t>
            </a:r>
            <a:r>
              <a:rPr spc="-5" dirty="0"/>
              <a:t>cu </a:t>
            </a:r>
            <a:r>
              <a:rPr spc="-15" dirty="0"/>
              <a:t>utilizatorii</a:t>
            </a:r>
            <a:r>
              <a:rPr spc="90" dirty="0"/>
              <a:t> </a:t>
            </a:r>
            <a:r>
              <a:rPr spc="-15" dirty="0"/>
              <a:t>sistemului.</a:t>
            </a:r>
          </a:p>
          <a:p>
            <a:pPr marL="542290" marR="499745" indent="-515620">
              <a:lnSpc>
                <a:spcPct val="100000"/>
              </a:lnSpc>
              <a:buAutoNum type="arabicPeriod"/>
              <a:tabLst>
                <a:tab pos="542290" algn="l"/>
                <a:tab pos="542925" algn="l"/>
              </a:tabLst>
            </a:pPr>
            <a:r>
              <a:rPr spc="-5" dirty="0"/>
              <a:t>Modelul de </a:t>
            </a:r>
            <a:r>
              <a:rPr spc="-20" dirty="0"/>
              <a:t>date astfel </a:t>
            </a:r>
            <a:r>
              <a:rPr spc="-15" dirty="0"/>
              <a:t>creat, </a:t>
            </a:r>
            <a:r>
              <a:rPr spc="-5" dirty="0"/>
              <a:t>se </a:t>
            </a:r>
            <a:r>
              <a:rPr spc="-15" dirty="0"/>
              <a:t>validează </a:t>
            </a:r>
            <a:r>
              <a:rPr spc="-10" dirty="0"/>
              <a:t>prin  </a:t>
            </a:r>
            <a:r>
              <a:rPr spc="-15" dirty="0"/>
              <a:t>normalizare </a:t>
            </a:r>
            <a:r>
              <a:rPr spc="-5" dirty="0"/>
              <a:t>şi </a:t>
            </a:r>
            <a:r>
              <a:rPr spc="-10" dirty="0"/>
              <a:t>prin </a:t>
            </a:r>
            <a:r>
              <a:rPr spc="-15" dirty="0"/>
              <a:t>tranzacţii </a:t>
            </a:r>
            <a:r>
              <a:rPr spc="-10" dirty="0"/>
              <a:t>în pasul</a:t>
            </a:r>
            <a:r>
              <a:rPr spc="135" dirty="0"/>
              <a:t> </a:t>
            </a:r>
            <a:r>
              <a:rPr spc="-10" dirty="0"/>
              <a:t>doi.</a:t>
            </a:r>
          </a:p>
          <a:p>
            <a:pPr marL="542290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2290" algn="l"/>
                <a:tab pos="542925" algn="l"/>
              </a:tabLst>
            </a:pPr>
            <a:r>
              <a:rPr spc="-5" dirty="0"/>
              <a:t>În </a:t>
            </a:r>
            <a:r>
              <a:rPr spc="-10" dirty="0"/>
              <a:t>final, </a:t>
            </a:r>
            <a:r>
              <a:rPr spc="-5" dirty="0"/>
              <a:t>se </a:t>
            </a:r>
            <a:r>
              <a:rPr spc="-15" dirty="0"/>
              <a:t>generează </a:t>
            </a:r>
            <a:r>
              <a:rPr spc="-5" dirty="0"/>
              <a:t>modelul global</a:t>
            </a:r>
            <a:r>
              <a:rPr spc="50" dirty="0"/>
              <a:t> </a:t>
            </a:r>
            <a:r>
              <a:rPr dirty="0"/>
              <a:t>al</a:t>
            </a:r>
          </a:p>
          <a:p>
            <a:pPr marL="542290" marR="607695">
              <a:lnSpc>
                <a:spcPct val="100000"/>
              </a:lnSpc>
            </a:pPr>
            <a:r>
              <a:rPr spc="-15" dirty="0"/>
              <a:t>întreprinderii, </a:t>
            </a:r>
            <a:r>
              <a:rPr spc="-20" dirty="0"/>
              <a:t>care este </a:t>
            </a:r>
            <a:r>
              <a:rPr spc="-5" dirty="0"/>
              <a:t>la </a:t>
            </a:r>
            <a:r>
              <a:rPr spc="-15" dirty="0"/>
              <a:t>rândul </a:t>
            </a:r>
            <a:r>
              <a:rPr spc="-5" dirty="0"/>
              <a:t>lui </a:t>
            </a:r>
            <a:r>
              <a:rPr spc="-15" dirty="0"/>
              <a:t>validat </a:t>
            </a:r>
            <a:r>
              <a:rPr spc="-10" dirty="0"/>
              <a:t>şi  </a:t>
            </a:r>
            <a:r>
              <a:rPr spc="-15" dirty="0"/>
              <a:t>verificat </a:t>
            </a:r>
            <a:r>
              <a:rPr spc="-5" dirty="0"/>
              <a:t>cu </a:t>
            </a:r>
            <a:r>
              <a:rPr spc="-10" dirty="0"/>
              <a:t>ajutorul </a:t>
            </a:r>
            <a:r>
              <a:rPr spc="-15" dirty="0"/>
              <a:t>utilizatorului</a:t>
            </a:r>
            <a:r>
              <a:rPr spc="90" dirty="0"/>
              <a:t> </a:t>
            </a:r>
            <a:r>
              <a:rPr spc="-15" dirty="0"/>
              <a:t>sistemului.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3B7CF864-D668-4E2F-87F9-DC2BC5978E9D}" type="datetime1">
              <a:rPr lang="en-US" smtClean="0"/>
              <a:t>9/20/2020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3058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Factori </a:t>
            </a:r>
            <a:r>
              <a:rPr dirty="0"/>
              <a:t>critici </a:t>
            </a:r>
            <a:r>
              <a:rPr spc="-5" dirty="0"/>
              <a:t>pentru </a:t>
            </a:r>
            <a:r>
              <a:rPr spc="-10" dirty="0"/>
              <a:t>succesul </a:t>
            </a:r>
            <a:r>
              <a:rPr spc="-5" dirty="0"/>
              <a:t>proiectării</a:t>
            </a:r>
            <a:r>
              <a:rPr spc="-114" dirty="0"/>
              <a:t> </a:t>
            </a:r>
            <a:r>
              <a:rPr dirty="0"/>
              <a:t>logice: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406" y="1279398"/>
            <a:ext cx="8229194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Lucrul </a:t>
            </a:r>
            <a:r>
              <a:rPr sz="2800" spc="-15" dirty="0">
                <a:latin typeface="Carlito"/>
                <a:cs typeface="Carlito"/>
              </a:rPr>
              <a:t>interactiv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5" dirty="0">
                <a:latin typeface="Carlito"/>
                <a:cs typeface="Carlito"/>
              </a:rPr>
              <a:t>utilizatorul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sistemului</a:t>
            </a:r>
            <a:endParaRPr sz="2800" dirty="0">
              <a:latin typeface="Carlito"/>
              <a:cs typeface="Carlito"/>
            </a:endParaRPr>
          </a:p>
          <a:p>
            <a:pPr marL="355600" marR="79629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Folosirea </a:t>
            </a:r>
            <a:r>
              <a:rPr sz="2800" spc="-10" dirty="0">
                <a:latin typeface="Carlito"/>
                <a:cs typeface="Carlito"/>
              </a:rPr>
              <a:t>unei metodologii </a:t>
            </a:r>
            <a:r>
              <a:rPr sz="2800" spc="-20" dirty="0">
                <a:latin typeface="Carlito"/>
                <a:cs typeface="Carlito"/>
              </a:rPr>
              <a:t>structurate </a:t>
            </a:r>
            <a:r>
              <a:rPr sz="2800" spc="-10" dirty="0">
                <a:latin typeface="Carlito"/>
                <a:cs typeface="Carlito"/>
              </a:rPr>
              <a:t>pentru  </a:t>
            </a:r>
            <a:r>
              <a:rPr sz="2800" spc="-15" dirty="0">
                <a:latin typeface="Carlito"/>
                <a:cs typeface="Carlito"/>
              </a:rPr>
              <a:t>procesul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proiectare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bazei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date</a:t>
            </a:r>
            <a:endParaRPr sz="2800" dirty="0">
              <a:latin typeface="Carlito"/>
              <a:cs typeface="Carlito"/>
            </a:endParaRPr>
          </a:p>
          <a:p>
            <a:pPr marL="355600" marR="57404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Încorporarea </a:t>
            </a:r>
            <a:r>
              <a:rPr sz="2800" spc="-10" dirty="0">
                <a:latin typeface="Carlito"/>
                <a:cs typeface="Carlito"/>
              </a:rPr>
              <a:t>regulilor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integritate </a:t>
            </a:r>
            <a:r>
              <a:rPr sz="2800" spc="-10" dirty="0">
                <a:latin typeface="Carlito"/>
                <a:cs typeface="Carlito"/>
              </a:rPr>
              <a:t>în modelul  </a:t>
            </a:r>
            <a:r>
              <a:rPr sz="2800" spc="-5" dirty="0">
                <a:latin typeface="Carlito"/>
                <a:cs typeface="Carlito"/>
              </a:rPr>
              <a:t>logic de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date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Combinarea validării </a:t>
            </a:r>
            <a:r>
              <a:rPr sz="2800" spc="-10" dirty="0">
                <a:latin typeface="Carlito"/>
                <a:cs typeface="Carlito"/>
              </a:rPr>
              <a:t>conceptuale, prin </a:t>
            </a:r>
            <a:r>
              <a:rPr sz="2800" spc="-15" dirty="0">
                <a:latin typeface="Carlito"/>
                <a:cs typeface="Carlito"/>
              </a:rPr>
              <a:t>normalizare 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prin </a:t>
            </a:r>
            <a:r>
              <a:rPr sz="2800" spc="-15" dirty="0">
                <a:latin typeface="Carlito"/>
                <a:cs typeface="Carlito"/>
              </a:rPr>
              <a:t>tranzactii,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20" dirty="0">
                <a:latin typeface="Carlito"/>
                <a:cs typeface="Carlito"/>
              </a:rPr>
              <a:t>proiectarea </a:t>
            </a:r>
            <a:r>
              <a:rPr sz="2800" spc="-5" dirty="0">
                <a:latin typeface="Carlito"/>
                <a:cs typeface="Carlito"/>
              </a:rPr>
              <a:t>modelului logic </a:t>
            </a:r>
            <a:r>
              <a:rPr sz="2800" spc="-10" dirty="0">
                <a:latin typeface="Carlito"/>
                <a:cs typeface="Carlito"/>
              </a:rPr>
              <a:t>de  </a:t>
            </a:r>
            <a:r>
              <a:rPr sz="2800" spc="-20" dirty="0">
                <a:latin typeface="Carlito"/>
                <a:cs typeface="Carlito"/>
              </a:rPr>
              <a:t>baze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date</a:t>
            </a:r>
            <a:endParaRPr sz="2800" dirty="0">
              <a:latin typeface="Carlito"/>
              <a:cs typeface="Carlito"/>
            </a:endParaRPr>
          </a:p>
          <a:p>
            <a:pPr marL="355600" marR="101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Utilizarea </a:t>
            </a:r>
            <a:r>
              <a:rPr sz="2800" spc="-10" dirty="0">
                <a:latin typeface="Carlito"/>
                <a:cs typeface="Carlito"/>
              </a:rPr>
              <a:t>diagramelor pentru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5" dirty="0">
                <a:latin typeface="Carlito"/>
                <a:cs typeface="Carlito"/>
              </a:rPr>
              <a:t>reprezenta </a:t>
            </a:r>
            <a:r>
              <a:rPr sz="2800" spc="-15" dirty="0">
                <a:latin typeface="Carlito"/>
                <a:cs typeface="Carlito"/>
              </a:rPr>
              <a:t>cât </a:t>
            </a:r>
            <a:r>
              <a:rPr sz="2800" spc="-5" dirty="0">
                <a:latin typeface="Carlito"/>
                <a:cs typeface="Carlito"/>
              </a:rPr>
              <a:t>mai  </a:t>
            </a:r>
            <a:r>
              <a:rPr sz="2800" spc="-15" dirty="0">
                <a:latin typeface="Carlito"/>
                <a:cs typeface="Carlito"/>
              </a:rPr>
              <a:t>multe </a:t>
            </a:r>
            <a:r>
              <a:rPr sz="2800" spc="-5" dirty="0">
                <a:latin typeface="Carlito"/>
                <a:cs typeface="Carlito"/>
              </a:rPr>
              <a:t>modele logice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posibile</a:t>
            </a:r>
            <a:endParaRPr sz="2800" dirty="0">
              <a:latin typeface="Carlito"/>
              <a:cs typeface="Carlito"/>
            </a:endParaRPr>
          </a:p>
          <a:p>
            <a:pPr marL="355600" marR="82169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Crearea </a:t>
            </a:r>
            <a:r>
              <a:rPr sz="2800" spc="-5" dirty="0">
                <a:latin typeface="Carlito"/>
                <a:cs typeface="Carlito"/>
              </a:rPr>
              <a:t>dicţionarului de </a:t>
            </a:r>
            <a:r>
              <a:rPr sz="2800" spc="-15" dirty="0">
                <a:latin typeface="Carlito"/>
                <a:cs typeface="Carlito"/>
              </a:rPr>
              <a:t>date, ca </a:t>
            </a:r>
            <a:r>
              <a:rPr sz="2800" spc="-10" dirty="0">
                <a:latin typeface="Carlito"/>
                <a:cs typeface="Carlito"/>
              </a:rPr>
              <a:t>supliment </a:t>
            </a:r>
            <a:r>
              <a:rPr sz="2800" spc="-5" dirty="0">
                <a:latin typeface="Carlito"/>
                <a:cs typeface="Carlito"/>
              </a:rPr>
              <a:t>al  </a:t>
            </a:r>
            <a:r>
              <a:rPr sz="2800" spc="-10" dirty="0">
                <a:latin typeface="Carlito"/>
                <a:cs typeface="Carlito"/>
              </a:rPr>
              <a:t>modelului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date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fld id="{353B3D82-58BF-4CAD-A5BB-A7644E49CE5E}" type="datetime1">
              <a:rPr lang="en-US" smtClean="0"/>
              <a:t>9/20/2020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smtClean="0"/>
              <a:t>Baze de date 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295400"/>
            <a:ext cx="78613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2700" algn="ctr">
              <a:lnSpc>
                <a:spcPct val="100000"/>
              </a:lnSpc>
              <a:spcBef>
                <a:spcPts val="100"/>
              </a:spcBef>
            </a:pPr>
            <a:r>
              <a:rPr lang="pt-BR" sz="3600" i="0" spc="-10" dirty="0" smtClean="0">
                <a:solidFill>
                  <a:srgbClr val="FF0000"/>
                </a:solidFill>
                <a:latin typeface="Carlito"/>
                <a:cs typeface="Carlito"/>
              </a:rPr>
              <a:t>METODOLOGIA </a:t>
            </a:r>
            <a:r>
              <a:rPr lang="pt-BR" sz="3600" i="0" spc="-5" dirty="0" smtClean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lang="pt-BR" sz="3600" i="0" spc="-20" dirty="0" smtClean="0">
                <a:solidFill>
                  <a:srgbClr val="FF0000"/>
                </a:solidFill>
                <a:latin typeface="Carlito"/>
                <a:cs typeface="Carlito"/>
              </a:rPr>
              <a:t>PROIECTARE </a:t>
            </a:r>
            <a:br>
              <a:rPr lang="pt-BR" sz="3600" i="0" spc="-20" dirty="0" smtClean="0">
                <a:solidFill>
                  <a:srgbClr val="FF0000"/>
                </a:solidFill>
                <a:latin typeface="Carlito"/>
                <a:cs typeface="Carlito"/>
              </a:rPr>
            </a:br>
            <a:r>
              <a:rPr lang="pt-BR" sz="3600" i="0" dirty="0" smtClean="0">
                <a:solidFill>
                  <a:srgbClr val="FF0000"/>
                </a:solidFill>
                <a:latin typeface="Carlito"/>
                <a:cs typeface="Carlito"/>
              </a:rPr>
              <a:t>A </a:t>
            </a:r>
            <a:r>
              <a:rPr lang="pt-BR" sz="3600" i="0" spc="-15" dirty="0" smtClean="0">
                <a:solidFill>
                  <a:srgbClr val="FF0000"/>
                </a:solidFill>
                <a:latin typeface="Carlito"/>
                <a:cs typeface="Carlito"/>
              </a:rPr>
              <a:t>BAZEI </a:t>
            </a:r>
            <a:r>
              <a:rPr lang="pt-BR" sz="3600" i="0" spc="-5" dirty="0" smtClean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lang="pt-BR" sz="3600" i="0" spc="-25" dirty="0" smtClean="0">
                <a:solidFill>
                  <a:srgbClr val="FF0000"/>
                </a:solidFill>
                <a:latin typeface="Carlito"/>
                <a:cs typeface="Carlito"/>
              </a:rPr>
              <a:t>DATE  </a:t>
            </a:r>
            <a:r>
              <a:rPr lang="pt-BR" sz="3600" i="0" dirty="0" smtClean="0">
                <a:solidFill>
                  <a:srgbClr val="FF0000"/>
                </a:solidFill>
                <a:latin typeface="Carlito"/>
                <a:cs typeface="Carlito"/>
              </a:rPr>
              <a:t>LOGICE</a:t>
            </a:r>
            <a:endParaRPr lang="pt-BR" sz="3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3018</Words>
  <Application>Microsoft Office PowerPoint</Application>
  <PresentationFormat>On-screen Show (4:3)</PresentationFormat>
  <Paragraphs>418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Slide 1</vt:lpstr>
      <vt:lpstr>Metodologia proiectării bazei de date</vt:lpstr>
      <vt:lpstr>Metodologie de proiectare</vt:lpstr>
      <vt:lpstr>Proiectare logică</vt:lpstr>
      <vt:lpstr>Proiectare fizică</vt:lpstr>
      <vt:lpstr>Descrierea metodologiei de proiectare a  bazelor de date</vt:lpstr>
      <vt:lpstr>Proiectarea logică a bazei de date</vt:lpstr>
      <vt:lpstr>Factori critici pentru succesul proiectării logice:</vt:lpstr>
      <vt:lpstr>METODOLOGIA DE PROIECTARE  A BAZEI DE DATE  LOGICE</vt:lpstr>
      <vt:lpstr>Pasul 1. Crearea modelului conceptual local,  pentru utilizatori</vt:lpstr>
      <vt:lpstr>Pasul 1. Crearea modelului conceptual local,  pentru utilizatori</vt:lpstr>
      <vt:lpstr>Modele conceptuale</vt:lpstr>
      <vt:lpstr>Paşii din prima etapă a proiectării logice sunt:</vt:lpstr>
      <vt:lpstr>Paşii din prima etapă a proiectării logice sunt:</vt:lpstr>
      <vt:lpstr>Pasul 1.1. Identificarea tipurilor de entităţi</vt:lpstr>
      <vt:lpstr>Pasul 1.1. Identificarea tipurilor de entităţi</vt:lpstr>
      <vt:lpstr>Pasul 1.1. Identificarea tipurilor de entităţi</vt:lpstr>
      <vt:lpstr>Pasul 1.1. Identificarea tipurilor de entităţi</vt:lpstr>
      <vt:lpstr>Pasul 1.2. Identificarea tipurilor de relaţii</vt:lpstr>
      <vt:lpstr>Pasul 1.2. Identificarea tipurilor de relaţii</vt:lpstr>
      <vt:lpstr>Pasul 1.2. Identificarea tipurilor de relaţii</vt:lpstr>
      <vt:lpstr>Pasul 1.2. Identificarea tipurilor de relaţii</vt:lpstr>
      <vt:lpstr>Pasul 1.2. Identificarea tipurilor de relaţii</vt:lpstr>
      <vt:lpstr>Pasul 1.3. Identificarea şi asocierea de atribute  la tipurile de entităţi şi tipurile de relaţii</vt:lpstr>
      <vt:lpstr>Pasul 1.3. Identificarea şi asocierea de atribute  la tipurile de entităţi şi tipurile de relaţii</vt:lpstr>
      <vt:lpstr>Pasul 1.3. Identificarea şi asocierea de atribute  la tipurile de entităţi şi tipurile de relaţii</vt:lpstr>
      <vt:lpstr>Pasul 1.3. Identificarea şi asocierea de atribute  la tipurile de entităţi şi tipurile de relaţii</vt:lpstr>
      <vt:lpstr>Pasul 1.3. Identificarea şi asocierea de atribute  la tipurile de entităţi şi tipurile de relaţii</vt:lpstr>
      <vt:lpstr>Pasul 1.3. Identificarea şi asocierea de atribute  la tipurile de entităţi şi tipurile de relaţii</vt:lpstr>
      <vt:lpstr>Pasul 1.3. Identificarea şi asocierea de atribute  la tipurile de entităţi şi tipurile de relaţii</vt:lpstr>
      <vt:lpstr>Pasul 1.3. Identificarea şi asocierea de atribute  la tipurile de entităţi şi tipurile de relaţii</vt:lpstr>
      <vt:lpstr>Pasul 1.3. Identificarea şi asocierea de atribute  la tipurile de entităţi şi tipurile de relaţii</vt:lpstr>
      <vt:lpstr>Pasul 1.4. Determinarea domeniului atributelor</vt:lpstr>
      <vt:lpstr>Pasul 1.4. Determinarea domeniului atributelor</vt:lpstr>
      <vt:lpstr>Pasul 1.5. Determinarea atributelor care  compun cheile candidat şi primare</vt:lpstr>
      <vt:lpstr>Pasul 1.5. Determinarea atributelor care  compun cheile candidat şi primare</vt:lpstr>
      <vt:lpstr>Pasul 1.5. Determinarea atributelor care  compun cheile candidat şi primare</vt:lpstr>
      <vt:lpstr>Pasul 1.5. Determinarea atributelor care  compun cheile candidat şi primare</vt:lpstr>
      <vt:lpstr>Pasul 1.5. Determinarea atributelor care  compun cheile candidat şi primare</vt:lpstr>
      <vt:lpstr>Pasul 1.6. Specializarea/generalizarea tipurilor  de entităţi (pas opţional)</vt:lpstr>
      <vt:lpstr>Pasul 1.6. Specializarea/generalizarea tipurilor  de entităţi (pas opţional)</vt:lpstr>
      <vt:lpstr>Pasul 1.6. Specializarea/generalizarea tipurilor  de entităţi (pas opţional)</vt:lpstr>
      <vt:lpstr>Pasul 1.6. Specializarea/generalizarea tipurilor  de entităţi (pas opţional)</vt:lpstr>
      <vt:lpstr>Pasul 1.7. Desenarea diagramei ER</vt:lpstr>
      <vt:lpstr>Pasul 1.8. Verificarea modelului conceptual  local cu ajutorul utilizatorului</vt:lpstr>
      <vt:lpstr>Diagrama EER a b.d. “Asociaţia de locatari”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BDDM</dc:title>
  <dc:creator>AR</dc:creator>
  <cp:lastModifiedBy>Mihai</cp:lastModifiedBy>
  <cp:revision>1</cp:revision>
  <dcterms:created xsi:type="dcterms:W3CDTF">2020-09-20T16:29:32Z</dcterms:created>
  <dcterms:modified xsi:type="dcterms:W3CDTF">2020-09-20T19:42:54Z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2020-09-20T00:00:00Z</vt:filetime>
  </property>
</Properties>
</file>