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867900" cy="6819900"/>
  <p:notesSz cx="9867900" cy="6819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18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AC189-E9C3-49CF-954A-880F0A8BF1C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82925" y="511175"/>
            <a:ext cx="3702050" cy="2557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40088"/>
            <a:ext cx="7893050" cy="3068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7700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9588" y="6477000"/>
            <a:ext cx="42767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B488F-4139-4C0D-A176-BDCCB34360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0092" y="2114169"/>
            <a:ext cx="8387715" cy="1432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0185" y="3819144"/>
            <a:ext cx="6907530" cy="170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E6E8-E3E8-4476-B401-7882CAF9D791}" type="datetime1">
              <a:rPr lang="en-US" smtClean="0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DD5EF-C90C-45A1-8B31-9DD14AA0A78A}" type="datetime1">
              <a:rPr lang="en-US" smtClean="0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7244" y="1485900"/>
            <a:ext cx="3319779" cy="4610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81968" y="1568577"/>
            <a:ext cx="4292536" cy="4501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873C0-8C92-4C57-843C-C00F26E90035}" type="datetime1">
              <a:rPr lang="en-US" smtClean="0"/>
              <a:t>9/21/2020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8BDBF-0E14-4D6C-A033-1F82107E62D2}" type="datetime1">
              <a:rPr lang="en-US" smtClean="0"/>
              <a:t>9/21/2020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33C67-34CF-432F-8588-14A63E49C016}" type="datetime1">
              <a:rPr lang="en-US" smtClean="0"/>
              <a:t>9/21/2020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3810" cy="502284"/>
          </a:xfrm>
          <a:custGeom>
            <a:avLst/>
            <a:gdLst/>
            <a:ahLst/>
            <a:cxnLst/>
            <a:rect l="l" t="t" r="r" b="b"/>
            <a:pathLst>
              <a:path w="3810" h="502284">
                <a:moveTo>
                  <a:pt x="0" y="501904"/>
                </a:moveTo>
                <a:lnTo>
                  <a:pt x="0" y="0"/>
                </a:lnTo>
                <a:lnTo>
                  <a:pt x="3555" y="0"/>
                </a:lnTo>
                <a:lnTo>
                  <a:pt x="3555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5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652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92" y="0"/>
                </a:moveTo>
                <a:lnTo>
                  <a:pt x="6096" y="0"/>
                </a:lnTo>
                <a:lnTo>
                  <a:pt x="0" y="0"/>
                </a:lnTo>
                <a:lnTo>
                  <a:pt x="0" y="501904"/>
                </a:lnTo>
                <a:lnTo>
                  <a:pt x="6096" y="501904"/>
                </a:lnTo>
                <a:lnTo>
                  <a:pt x="12192" y="501904"/>
                </a:lnTo>
                <a:lnTo>
                  <a:pt x="12192" y="0"/>
                </a:lnTo>
                <a:close/>
              </a:path>
            </a:pathLst>
          </a:custGeom>
          <a:solidFill>
            <a:srgbClr val="CEC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184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CFCF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94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0D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403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1D1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0132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92" y="0"/>
                </a:moveTo>
                <a:lnTo>
                  <a:pt x="6096" y="0"/>
                </a:lnTo>
                <a:lnTo>
                  <a:pt x="0" y="0"/>
                </a:lnTo>
                <a:lnTo>
                  <a:pt x="0" y="501904"/>
                </a:lnTo>
                <a:lnTo>
                  <a:pt x="6096" y="501904"/>
                </a:lnTo>
                <a:lnTo>
                  <a:pt x="12192" y="501904"/>
                </a:lnTo>
                <a:lnTo>
                  <a:pt x="12192" y="0"/>
                </a:lnTo>
                <a:close/>
              </a:path>
            </a:pathLst>
          </a:custGeom>
          <a:solidFill>
            <a:srgbClr val="D2D2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232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3D3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58419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0" y="501904"/>
                </a:moveTo>
                <a:lnTo>
                  <a:pt x="0" y="0"/>
                </a:lnTo>
                <a:lnTo>
                  <a:pt x="4572" y="0"/>
                </a:lnTo>
                <a:lnTo>
                  <a:pt x="4572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4D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299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6D6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908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7D7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518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ADA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128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BDB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8737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CDC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9347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ED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956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DFDF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0566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0" y="501904"/>
                </a:moveTo>
                <a:lnTo>
                  <a:pt x="0" y="0"/>
                </a:lnTo>
                <a:lnTo>
                  <a:pt x="6096" y="0"/>
                </a:lnTo>
                <a:lnTo>
                  <a:pt x="6096" y="501904"/>
                </a:lnTo>
                <a:lnTo>
                  <a:pt x="0" y="501904"/>
                </a:lnTo>
                <a:close/>
              </a:path>
            </a:pathLst>
          </a:custGeom>
          <a:solidFill>
            <a:srgbClr val="E0E0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11747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3E2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11784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6E4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23939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4584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4584" y="501904"/>
                </a:lnTo>
                <a:lnTo>
                  <a:pt x="4584" y="242824"/>
                </a:lnTo>
                <a:close/>
              </a:path>
              <a:path w="5080" h="502284">
                <a:moveTo>
                  <a:pt x="4584" y="0"/>
                </a:moveTo>
                <a:lnTo>
                  <a:pt x="0" y="0"/>
                </a:lnTo>
                <a:lnTo>
                  <a:pt x="0" y="105664"/>
                </a:lnTo>
                <a:lnTo>
                  <a:pt x="4584" y="105664"/>
                </a:lnTo>
                <a:lnTo>
                  <a:pt x="4584" y="0"/>
                </a:lnTo>
                <a:close/>
              </a:path>
            </a:pathLst>
          </a:custGeom>
          <a:solidFill>
            <a:srgbClr val="E7E7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12852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9E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3462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BEB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4071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BEB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46799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DED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52895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EEEE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58991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108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108" y="501904"/>
                </a:lnTo>
                <a:lnTo>
                  <a:pt x="6108" y="242824"/>
                </a:lnTo>
                <a:close/>
              </a:path>
              <a:path w="6350" h="502284">
                <a:moveTo>
                  <a:pt x="6108" y="0"/>
                </a:moveTo>
                <a:lnTo>
                  <a:pt x="0" y="0"/>
                </a:lnTo>
                <a:lnTo>
                  <a:pt x="0" y="105664"/>
                </a:lnTo>
                <a:lnTo>
                  <a:pt x="6108" y="105664"/>
                </a:lnTo>
                <a:lnTo>
                  <a:pt x="6108" y="0"/>
                </a:lnTo>
                <a:close/>
              </a:path>
            </a:pathLst>
          </a:custGeom>
          <a:solidFill>
            <a:srgbClr val="F0F0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65100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1F1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71196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3F3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77292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4F4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83388" y="0"/>
            <a:ext cx="5080" cy="502284"/>
          </a:xfrm>
          <a:custGeom>
            <a:avLst/>
            <a:gdLst/>
            <a:ahLst/>
            <a:cxnLst/>
            <a:rect l="l" t="t" r="r" b="b"/>
            <a:pathLst>
              <a:path w="5080" h="502284">
                <a:moveTo>
                  <a:pt x="4572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4572" y="501904"/>
                </a:lnTo>
                <a:lnTo>
                  <a:pt x="4572" y="242824"/>
                </a:lnTo>
                <a:close/>
              </a:path>
              <a:path w="5080" h="502284">
                <a:moveTo>
                  <a:pt x="4572" y="0"/>
                </a:moveTo>
                <a:lnTo>
                  <a:pt x="0" y="0"/>
                </a:lnTo>
                <a:lnTo>
                  <a:pt x="0" y="105664"/>
                </a:lnTo>
                <a:lnTo>
                  <a:pt x="4572" y="105664"/>
                </a:lnTo>
                <a:lnTo>
                  <a:pt x="4572" y="0"/>
                </a:lnTo>
                <a:close/>
              </a:path>
            </a:pathLst>
          </a:custGeom>
          <a:solidFill>
            <a:srgbClr val="F5F5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87947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6F6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94043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7F7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200139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108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108" y="501904"/>
                </a:lnTo>
                <a:lnTo>
                  <a:pt x="6108" y="242824"/>
                </a:lnTo>
                <a:close/>
              </a:path>
              <a:path w="6350" h="502284">
                <a:moveTo>
                  <a:pt x="6108" y="0"/>
                </a:moveTo>
                <a:lnTo>
                  <a:pt x="0" y="0"/>
                </a:lnTo>
                <a:lnTo>
                  <a:pt x="0" y="105664"/>
                </a:lnTo>
                <a:lnTo>
                  <a:pt x="6108" y="105664"/>
                </a:lnTo>
                <a:lnTo>
                  <a:pt x="6108" y="0"/>
                </a:lnTo>
                <a:close/>
              </a:path>
            </a:pathLst>
          </a:custGeom>
          <a:solidFill>
            <a:srgbClr val="F8F8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206248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8F8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212344" y="0"/>
            <a:ext cx="6350" cy="502284"/>
          </a:xfrm>
          <a:custGeom>
            <a:avLst/>
            <a:gdLst/>
            <a:ahLst/>
            <a:cxnLst/>
            <a:rect l="l" t="t" r="r" b="b"/>
            <a:pathLst>
              <a:path w="6350" h="502284">
                <a:moveTo>
                  <a:pt x="6096" y="242824"/>
                </a:move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6096" y="242824"/>
                </a:lnTo>
                <a:close/>
              </a:path>
              <a:path w="6350" h="502284">
                <a:moveTo>
                  <a:pt x="6096" y="0"/>
                </a:move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6096" y="0"/>
                </a:lnTo>
                <a:close/>
              </a:path>
            </a:pathLst>
          </a:custGeom>
          <a:solidFill>
            <a:srgbClr val="F9F9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218440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179" y="242824"/>
                </a:moveTo>
                <a:lnTo>
                  <a:pt x="6096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6083" y="501904"/>
                </a:lnTo>
                <a:lnTo>
                  <a:pt x="12179" y="501904"/>
                </a:lnTo>
                <a:lnTo>
                  <a:pt x="12179" y="242824"/>
                </a:lnTo>
                <a:close/>
              </a:path>
              <a:path w="12700" h="502284">
                <a:moveTo>
                  <a:pt x="12179" y="0"/>
                </a:moveTo>
                <a:lnTo>
                  <a:pt x="6096" y="0"/>
                </a:lnTo>
                <a:lnTo>
                  <a:pt x="0" y="0"/>
                </a:lnTo>
                <a:lnTo>
                  <a:pt x="0" y="105664"/>
                </a:lnTo>
                <a:lnTo>
                  <a:pt x="6083" y="105664"/>
                </a:lnTo>
                <a:lnTo>
                  <a:pt x="12179" y="105664"/>
                </a:lnTo>
                <a:lnTo>
                  <a:pt x="12179" y="0"/>
                </a:lnTo>
                <a:close/>
              </a:path>
            </a:pathLst>
          </a:custGeom>
          <a:solidFill>
            <a:srgbClr val="FAFA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30619" y="0"/>
            <a:ext cx="12700" cy="502284"/>
          </a:xfrm>
          <a:custGeom>
            <a:avLst/>
            <a:gdLst/>
            <a:ahLst/>
            <a:cxnLst/>
            <a:rect l="l" t="t" r="r" b="b"/>
            <a:pathLst>
              <a:path w="12700" h="502284">
                <a:moveTo>
                  <a:pt x="12204" y="242824"/>
                </a:moveTo>
                <a:lnTo>
                  <a:pt x="6096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6096" y="501904"/>
                </a:lnTo>
                <a:lnTo>
                  <a:pt x="12204" y="501904"/>
                </a:lnTo>
                <a:lnTo>
                  <a:pt x="12204" y="242824"/>
                </a:lnTo>
                <a:close/>
              </a:path>
              <a:path w="12700" h="502284">
                <a:moveTo>
                  <a:pt x="12204" y="0"/>
                </a:moveTo>
                <a:lnTo>
                  <a:pt x="6096" y="0"/>
                </a:lnTo>
                <a:lnTo>
                  <a:pt x="0" y="0"/>
                </a:lnTo>
                <a:lnTo>
                  <a:pt x="0" y="105664"/>
                </a:lnTo>
                <a:lnTo>
                  <a:pt x="6096" y="105664"/>
                </a:lnTo>
                <a:lnTo>
                  <a:pt x="12204" y="105664"/>
                </a:lnTo>
                <a:lnTo>
                  <a:pt x="12204" y="0"/>
                </a:lnTo>
                <a:close/>
              </a:path>
            </a:pathLst>
          </a:custGeom>
          <a:solidFill>
            <a:srgbClr val="FBFB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42824" y="0"/>
            <a:ext cx="10795" cy="502284"/>
          </a:xfrm>
          <a:custGeom>
            <a:avLst/>
            <a:gdLst/>
            <a:ahLst/>
            <a:cxnLst/>
            <a:rect l="l" t="t" r="r" b="b"/>
            <a:pathLst>
              <a:path w="10795" h="502284">
                <a:moveTo>
                  <a:pt x="10668" y="242824"/>
                </a:moveTo>
                <a:lnTo>
                  <a:pt x="4572" y="242824"/>
                </a:lnTo>
                <a:lnTo>
                  <a:pt x="0" y="242824"/>
                </a:lnTo>
                <a:lnTo>
                  <a:pt x="0" y="501904"/>
                </a:lnTo>
                <a:lnTo>
                  <a:pt x="4572" y="501904"/>
                </a:lnTo>
                <a:lnTo>
                  <a:pt x="10668" y="501904"/>
                </a:lnTo>
                <a:lnTo>
                  <a:pt x="10668" y="242824"/>
                </a:lnTo>
                <a:close/>
              </a:path>
              <a:path w="10795" h="502284">
                <a:moveTo>
                  <a:pt x="10668" y="0"/>
                </a:moveTo>
                <a:lnTo>
                  <a:pt x="4572" y="0"/>
                </a:lnTo>
                <a:lnTo>
                  <a:pt x="0" y="0"/>
                </a:lnTo>
                <a:lnTo>
                  <a:pt x="0" y="105664"/>
                </a:lnTo>
                <a:lnTo>
                  <a:pt x="4572" y="105664"/>
                </a:lnTo>
                <a:lnTo>
                  <a:pt x="10668" y="105664"/>
                </a:lnTo>
                <a:lnTo>
                  <a:pt x="10668" y="0"/>
                </a:lnTo>
                <a:close/>
              </a:path>
            </a:pathLst>
          </a:custGeom>
          <a:solidFill>
            <a:srgbClr val="FCFC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527812" y="104139"/>
            <a:ext cx="35560" cy="3175"/>
          </a:xfrm>
          <a:custGeom>
            <a:avLst/>
            <a:gdLst/>
            <a:ahLst/>
            <a:cxnLst/>
            <a:rect l="l" t="t" r="r" b="b"/>
            <a:pathLst>
              <a:path w="35559" h="3175">
                <a:moveTo>
                  <a:pt x="0" y="3048"/>
                </a:moveTo>
                <a:lnTo>
                  <a:pt x="35052" y="3048"/>
                </a:lnTo>
                <a:lnTo>
                  <a:pt x="35052" y="0"/>
                </a:lnTo>
                <a:lnTo>
                  <a:pt x="0" y="0"/>
                </a:lnTo>
                <a:lnTo>
                  <a:pt x="0" y="3048"/>
                </a:lnTo>
                <a:close/>
              </a:path>
            </a:pathLst>
          </a:custGeom>
          <a:solidFill>
            <a:srgbClr val="101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527799" y="107187"/>
            <a:ext cx="36830" cy="271780"/>
          </a:xfrm>
          <a:custGeom>
            <a:avLst/>
            <a:gdLst/>
            <a:ahLst/>
            <a:cxnLst/>
            <a:rect l="l" t="t" r="r" b="b"/>
            <a:pathLst>
              <a:path w="36829" h="271780">
                <a:moveTo>
                  <a:pt x="36576" y="0"/>
                </a:moveTo>
                <a:lnTo>
                  <a:pt x="0" y="0"/>
                </a:lnTo>
                <a:lnTo>
                  <a:pt x="0" y="132588"/>
                </a:lnTo>
                <a:lnTo>
                  <a:pt x="0" y="137160"/>
                </a:lnTo>
                <a:lnTo>
                  <a:pt x="35052" y="137160"/>
                </a:lnTo>
                <a:lnTo>
                  <a:pt x="35052" y="271272"/>
                </a:lnTo>
                <a:lnTo>
                  <a:pt x="36576" y="271272"/>
                </a:lnTo>
                <a:lnTo>
                  <a:pt x="36576" y="137160"/>
                </a:lnTo>
                <a:lnTo>
                  <a:pt x="36576" y="132588"/>
                </a:lnTo>
                <a:lnTo>
                  <a:pt x="36576" y="0"/>
                </a:lnTo>
                <a:close/>
              </a:path>
            </a:pathLst>
          </a:custGeom>
          <a:solidFill>
            <a:srgbClr val="101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564387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313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600964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616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637540" y="244347"/>
            <a:ext cx="38100" cy="134620"/>
          </a:xfrm>
          <a:custGeom>
            <a:avLst/>
            <a:gdLst/>
            <a:ahLst/>
            <a:cxnLst/>
            <a:rect l="l" t="t" r="r" b="b"/>
            <a:pathLst>
              <a:path w="38100" h="134620">
                <a:moveTo>
                  <a:pt x="0" y="134111"/>
                </a:moveTo>
                <a:lnTo>
                  <a:pt x="38100" y="134111"/>
                </a:lnTo>
                <a:lnTo>
                  <a:pt x="38100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A1A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675640" y="244347"/>
            <a:ext cx="36830" cy="134620"/>
          </a:xfrm>
          <a:custGeom>
            <a:avLst/>
            <a:gdLst/>
            <a:ahLst/>
            <a:cxnLst/>
            <a:rect l="l" t="t" r="r" b="b"/>
            <a:pathLst>
              <a:path w="36829" h="134620">
                <a:moveTo>
                  <a:pt x="0" y="134111"/>
                </a:moveTo>
                <a:lnTo>
                  <a:pt x="36575" y="134111"/>
                </a:lnTo>
                <a:lnTo>
                  <a:pt x="36575" y="0"/>
                </a:lnTo>
                <a:lnTo>
                  <a:pt x="0" y="0"/>
                </a:lnTo>
                <a:lnTo>
                  <a:pt x="0" y="134111"/>
                </a:lnTo>
                <a:close/>
              </a:path>
            </a:pathLst>
          </a:custGeom>
          <a:solidFill>
            <a:srgbClr val="1C1C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71221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36576" y="0"/>
                </a:moveTo>
                <a:lnTo>
                  <a:pt x="1524" y="0"/>
                </a:lnTo>
                <a:lnTo>
                  <a:pt x="1524" y="3048"/>
                </a:lnTo>
                <a:lnTo>
                  <a:pt x="0" y="3048"/>
                </a:lnTo>
                <a:lnTo>
                  <a:pt x="0" y="140208"/>
                </a:lnTo>
                <a:lnTo>
                  <a:pt x="0" y="274320"/>
                </a:lnTo>
                <a:lnTo>
                  <a:pt x="36576" y="274320"/>
                </a:lnTo>
                <a:lnTo>
                  <a:pt x="36576" y="140208"/>
                </a:lnTo>
                <a:lnTo>
                  <a:pt x="36576" y="3048"/>
                </a:lnTo>
                <a:lnTo>
                  <a:pt x="36576" y="0"/>
                </a:lnTo>
                <a:close/>
              </a:path>
            </a:pathLst>
          </a:custGeom>
          <a:solidFill>
            <a:srgbClr val="1D1D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7487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F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7853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F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8234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020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8600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121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8966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3237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933196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424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97129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727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10078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828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10444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929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108102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A2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111912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B2B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115569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C2C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922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C2C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2288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2E2E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12669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2F2F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13035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0308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3401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131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37667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333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41477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4348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14513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535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148793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737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152450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838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1562608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3939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16357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B3B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167233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17089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3C3C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174701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3D3D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178358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18201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141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18567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4242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189483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444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19314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545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1967992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30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4646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20426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84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20792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211582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949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21523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4B4B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21904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D4D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22270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E4E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22636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4F4F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23002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151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2338324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5252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24114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454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24480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555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248615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656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25227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858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25593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A58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25958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A5A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26339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C5C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267055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D5D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270713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5E5E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274370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F5F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278180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060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28183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161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28549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363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28915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4649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292811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66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296621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868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300278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96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30393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B6B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307594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30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6C6C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31506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E6E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31871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30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6E6E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322376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6F6F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32618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0709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32984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171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333502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474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33715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67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34096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777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34462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34828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35194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979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35575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B7BA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35941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C7C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36306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7D7DA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36672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282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37053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383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37419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484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37785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58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38150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585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38531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686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38897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888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39263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98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39629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D8D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39994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8E8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40375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8F8F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40741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09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41107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191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41473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292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41854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2B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42219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393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425856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494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42951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696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4333240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60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9999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44063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A9A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44429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C9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44810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D9D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451764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E9E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45542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F9F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45907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0A0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46288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1A1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46654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2A2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47020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4A4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47386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6A6B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47767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7A7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48133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8A8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48498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AAA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48864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BAB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49245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CAC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9611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CAC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9977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AEAE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50342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AFAF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50723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0B0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51089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1B1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51455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3B3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51821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5B5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52186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6B6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52567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7B7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52933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53299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8B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53665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9B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54046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ABA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54411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CBC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547776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BDBD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5514339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555243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0C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558901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1C1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562559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2C2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5662168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3C3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570026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4C4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573684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5C5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57734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5C5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58099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6C6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58480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7C7D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588467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8C8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592124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9C9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5957824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ACA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599592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CCC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60325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DCD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606907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CECE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6105651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CFCFD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614375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0D0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618032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1D1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621690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2D2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625348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2D2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629158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3D3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632815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3D3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6364731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640130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5D5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6437883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6D6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647598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7D7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65125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6549136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DADA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6623812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BDB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6660388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CDC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66969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6733540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DDD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677164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DED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680821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DFDF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g object 220"/>
          <p:cNvSpPr/>
          <p:nvPr/>
        </p:nvSpPr>
        <p:spPr>
          <a:xfrm>
            <a:off x="6881367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DFDF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g object 221"/>
          <p:cNvSpPr/>
          <p:nvPr/>
        </p:nvSpPr>
        <p:spPr>
          <a:xfrm>
            <a:off x="69194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0E0E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69560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1E1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699261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3E2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7029195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099" y="274320"/>
                </a:lnTo>
                <a:lnTo>
                  <a:pt x="38099" y="0"/>
                </a:lnTo>
                <a:lnTo>
                  <a:pt x="0" y="0"/>
                </a:lnTo>
                <a:close/>
              </a:path>
            </a:pathLst>
          </a:custGeom>
          <a:solidFill>
            <a:srgbClr val="E3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70672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4E3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7103871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6E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717702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7E7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725170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8E8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728827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73248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9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7362952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AEA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743610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BEB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7510779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EBEB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754735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CEC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7620508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EDED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7695184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EEEE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7768336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EFEF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780491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EF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7843012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F0F0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7916164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0F0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795274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8100" y="0"/>
                </a:lnTo>
                <a:lnTo>
                  <a:pt x="0" y="0"/>
                </a:lnTo>
                <a:lnTo>
                  <a:pt x="0" y="274320"/>
                </a:lnTo>
                <a:lnTo>
                  <a:pt x="38100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1F1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8027416" y="104139"/>
            <a:ext cx="111760" cy="274320"/>
          </a:xfrm>
          <a:custGeom>
            <a:avLst/>
            <a:gdLst/>
            <a:ahLst/>
            <a:cxnLst/>
            <a:rect l="l" t="t" r="r" b="b"/>
            <a:pathLst>
              <a:path w="111759" h="274320">
                <a:moveTo>
                  <a:pt x="111252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11252" y="0"/>
                </a:lnTo>
                <a:close/>
              </a:path>
            </a:pathLst>
          </a:custGeom>
          <a:solidFill>
            <a:srgbClr val="F3F3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8138667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4F4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8175243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4F4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8211820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5F5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828649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5" y="274320"/>
                </a:lnTo>
                <a:lnTo>
                  <a:pt x="36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5F5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8323072" y="104139"/>
            <a:ext cx="111760" cy="274320"/>
          </a:xfrm>
          <a:custGeom>
            <a:avLst/>
            <a:gdLst/>
            <a:ahLst/>
            <a:cxnLst/>
            <a:rect l="l" t="t" r="r" b="b"/>
            <a:pathLst>
              <a:path w="111759" h="274320">
                <a:moveTo>
                  <a:pt x="111252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11252" y="0"/>
                </a:lnTo>
                <a:close/>
              </a:path>
            </a:pathLst>
          </a:custGeom>
          <a:solidFill>
            <a:srgbClr val="F6F6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8434324" y="104139"/>
            <a:ext cx="109855" cy="274320"/>
          </a:xfrm>
          <a:custGeom>
            <a:avLst/>
            <a:gdLst/>
            <a:ahLst/>
            <a:cxnLst/>
            <a:rect l="l" t="t" r="r" b="b"/>
            <a:pathLst>
              <a:path w="109854" h="274320">
                <a:moveTo>
                  <a:pt x="109728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09728" y="274320"/>
                </a:lnTo>
                <a:lnTo>
                  <a:pt x="109728" y="0"/>
                </a:lnTo>
                <a:close/>
              </a:path>
            </a:pathLst>
          </a:custGeom>
          <a:solidFill>
            <a:srgbClr val="F7F7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8544052" y="104139"/>
            <a:ext cx="38100" cy="274320"/>
          </a:xfrm>
          <a:custGeom>
            <a:avLst/>
            <a:gdLst/>
            <a:ahLst/>
            <a:cxnLst/>
            <a:rect l="l" t="t" r="r" b="b"/>
            <a:pathLst>
              <a:path w="38100" h="274320">
                <a:moveTo>
                  <a:pt x="0" y="0"/>
                </a:moveTo>
                <a:lnTo>
                  <a:pt x="0" y="274320"/>
                </a:lnTo>
                <a:lnTo>
                  <a:pt x="38100" y="274320"/>
                </a:lnTo>
                <a:lnTo>
                  <a:pt x="381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8582152" y="104139"/>
            <a:ext cx="184785" cy="274320"/>
          </a:xfrm>
          <a:custGeom>
            <a:avLst/>
            <a:gdLst/>
            <a:ahLst/>
            <a:cxnLst/>
            <a:rect l="l" t="t" r="r" b="b"/>
            <a:pathLst>
              <a:path w="184784" h="274320">
                <a:moveTo>
                  <a:pt x="184404" y="0"/>
                </a:moveTo>
                <a:lnTo>
                  <a:pt x="184404" y="0"/>
                </a:lnTo>
                <a:lnTo>
                  <a:pt x="0" y="0"/>
                </a:lnTo>
                <a:lnTo>
                  <a:pt x="0" y="274320"/>
                </a:lnTo>
                <a:lnTo>
                  <a:pt x="184404" y="274320"/>
                </a:lnTo>
                <a:lnTo>
                  <a:pt x="184404" y="0"/>
                </a:lnTo>
                <a:close/>
              </a:path>
            </a:pathLst>
          </a:custGeom>
          <a:solidFill>
            <a:srgbClr val="F8F8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8766555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8F8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8803132" y="104139"/>
            <a:ext cx="147955" cy="274320"/>
          </a:xfrm>
          <a:custGeom>
            <a:avLst/>
            <a:gdLst/>
            <a:ahLst/>
            <a:cxnLst/>
            <a:rect l="l" t="t" r="r" b="b"/>
            <a:pathLst>
              <a:path w="147954" h="274320">
                <a:moveTo>
                  <a:pt x="147828" y="0"/>
                </a:moveTo>
                <a:lnTo>
                  <a:pt x="111252" y="0"/>
                </a:ln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11252" y="274320"/>
                </a:lnTo>
                <a:lnTo>
                  <a:pt x="147828" y="274320"/>
                </a:lnTo>
                <a:lnTo>
                  <a:pt x="147828" y="0"/>
                </a:lnTo>
                <a:close/>
              </a:path>
            </a:pathLst>
          </a:custGeom>
          <a:solidFill>
            <a:srgbClr val="F9F9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8950960" y="104139"/>
            <a:ext cx="36830" cy="274320"/>
          </a:xfrm>
          <a:custGeom>
            <a:avLst/>
            <a:gdLst/>
            <a:ahLst/>
            <a:cxnLst/>
            <a:rect l="l" t="t" r="r" b="b"/>
            <a:pathLst>
              <a:path w="36829" h="274320">
                <a:moveTo>
                  <a:pt x="0" y="0"/>
                </a:moveTo>
                <a:lnTo>
                  <a:pt x="0" y="274320"/>
                </a:lnTo>
                <a:lnTo>
                  <a:pt x="36576" y="274320"/>
                </a:lnTo>
                <a:lnTo>
                  <a:pt x="36576" y="0"/>
                </a:lnTo>
                <a:lnTo>
                  <a:pt x="0" y="0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8987536" y="104139"/>
            <a:ext cx="147955" cy="274320"/>
          </a:xfrm>
          <a:custGeom>
            <a:avLst/>
            <a:gdLst/>
            <a:ahLst/>
            <a:cxnLst/>
            <a:rect l="l" t="t" r="r" b="b"/>
            <a:pathLst>
              <a:path w="147954" h="274320">
                <a:moveTo>
                  <a:pt x="147828" y="0"/>
                </a:moveTo>
                <a:lnTo>
                  <a:pt x="111252" y="0"/>
                </a:lnTo>
                <a:lnTo>
                  <a:pt x="74676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111252" y="274320"/>
                </a:lnTo>
                <a:lnTo>
                  <a:pt x="147828" y="274320"/>
                </a:lnTo>
                <a:lnTo>
                  <a:pt x="147828" y="0"/>
                </a:lnTo>
                <a:close/>
              </a:path>
            </a:pathLst>
          </a:custGeom>
          <a:solidFill>
            <a:srgbClr val="FAFA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9135364" y="104139"/>
            <a:ext cx="74930" cy="274320"/>
          </a:xfrm>
          <a:custGeom>
            <a:avLst/>
            <a:gdLst/>
            <a:ahLst/>
            <a:cxnLst/>
            <a:rect l="l" t="t" r="r" b="b"/>
            <a:pathLst>
              <a:path w="74929" h="274320">
                <a:moveTo>
                  <a:pt x="74676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4676" y="274320"/>
                </a:lnTo>
                <a:lnTo>
                  <a:pt x="74676" y="0"/>
                </a:lnTo>
                <a:close/>
              </a:path>
            </a:pathLst>
          </a:custGeom>
          <a:solidFill>
            <a:srgbClr val="FBFBF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9210040" y="104139"/>
            <a:ext cx="109855" cy="274320"/>
          </a:xfrm>
          <a:custGeom>
            <a:avLst/>
            <a:gdLst/>
            <a:ahLst/>
            <a:cxnLst/>
            <a:rect l="l" t="t" r="r" b="b"/>
            <a:pathLst>
              <a:path w="109854" h="274320">
                <a:moveTo>
                  <a:pt x="109728" y="0"/>
                </a:moveTo>
                <a:lnTo>
                  <a:pt x="73152" y="0"/>
                </a:ln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109728" y="274320"/>
                </a:lnTo>
                <a:lnTo>
                  <a:pt x="109728" y="0"/>
                </a:lnTo>
                <a:close/>
              </a:path>
            </a:pathLst>
          </a:custGeom>
          <a:solidFill>
            <a:srgbClr val="FBFB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9319768" y="104139"/>
            <a:ext cx="186055" cy="274320"/>
          </a:xfrm>
          <a:custGeom>
            <a:avLst/>
            <a:gdLst/>
            <a:ahLst/>
            <a:cxnLst/>
            <a:rect l="l" t="t" r="r" b="b"/>
            <a:pathLst>
              <a:path w="186054" h="274320">
                <a:moveTo>
                  <a:pt x="185928" y="0"/>
                </a:moveTo>
                <a:lnTo>
                  <a:pt x="185928" y="0"/>
                </a:lnTo>
                <a:lnTo>
                  <a:pt x="0" y="0"/>
                </a:lnTo>
                <a:lnTo>
                  <a:pt x="0" y="274320"/>
                </a:lnTo>
                <a:lnTo>
                  <a:pt x="185928" y="274320"/>
                </a:lnTo>
                <a:lnTo>
                  <a:pt x="185928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9505696" y="104139"/>
            <a:ext cx="73660" cy="274320"/>
          </a:xfrm>
          <a:custGeom>
            <a:avLst/>
            <a:gdLst/>
            <a:ahLst/>
            <a:cxnLst/>
            <a:rect l="l" t="t" r="r" b="b"/>
            <a:pathLst>
              <a:path w="73659" h="274320">
                <a:moveTo>
                  <a:pt x="73152" y="0"/>
                </a:moveTo>
                <a:lnTo>
                  <a:pt x="36576" y="0"/>
                </a:lnTo>
                <a:lnTo>
                  <a:pt x="0" y="0"/>
                </a:lnTo>
                <a:lnTo>
                  <a:pt x="0" y="274320"/>
                </a:lnTo>
                <a:lnTo>
                  <a:pt x="36576" y="274320"/>
                </a:lnTo>
                <a:lnTo>
                  <a:pt x="73152" y="274320"/>
                </a:lnTo>
                <a:lnTo>
                  <a:pt x="73152" y="0"/>
                </a:lnTo>
                <a:close/>
              </a:path>
            </a:pathLst>
          </a:custGeom>
          <a:solidFill>
            <a:srgbClr val="FCFCF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413499" y="0"/>
            <a:ext cx="300355" cy="240029"/>
          </a:xfrm>
          <a:custGeom>
            <a:avLst/>
            <a:gdLst/>
            <a:ahLst/>
            <a:cxnLst/>
            <a:rect l="l" t="t" r="r" b="b"/>
            <a:pathLst>
              <a:path w="300355" h="240029">
                <a:moveTo>
                  <a:pt x="149352" y="104140"/>
                </a:moveTo>
                <a:lnTo>
                  <a:pt x="0" y="104140"/>
                </a:lnTo>
                <a:lnTo>
                  <a:pt x="0" y="239776"/>
                </a:lnTo>
                <a:lnTo>
                  <a:pt x="149352" y="239776"/>
                </a:lnTo>
                <a:lnTo>
                  <a:pt x="149352" y="104140"/>
                </a:lnTo>
                <a:close/>
              </a:path>
              <a:path w="300355" h="240029">
                <a:moveTo>
                  <a:pt x="300240" y="0"/>
                </a:moveTo>
                <a:lnTo>
                  <a:pt x="149364" y="0"/>
                </a:lnTo>
                <a:lnTo>
                  <a:pt x="149364" y="104140"/>
                </a:lnTo>
                <a:lnTo>
                  <a:pt x="300240" y="104140"/>
                </a:lnTo>
                <a:lnTo>
                  <a:pt x="300240" y="0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562864" y="104139"/>
            <a:ext cx="151130" cy="140335"/>
          </a:xfrm>
          <a:custGeom>
            <a:avLst/>
            <a:gdLst/>
            <a:ahLst/>
            <a:cxnLst/>
            <a:rect l="l" t="t" r="r" b="b"/>
            <a:pathLst>
              <a:path w="151129" h="140335">
                <a:moveTo>
                  <a:pt x="0" y="0"/>
                </a:moveTo>
                <a:lnTo>
                  <a:pt x="0" y="140207"/>
                </a:lnTo>
                <a:lnTo>
                  <a:pt x="150875" y="140207"/>
                </a:lnTo>
                <a:lnTo>
                  <a:pt x="150875" y="0"/>
                </a:lnTo>
                <a:lnTo>
                  <a:pt x="0" y="0"/>
                </a:lnTo>
                <a:close/>
              </a:path>
            </a:pathLst>
          </a:custGeom>
          <a:solidFill>
            <a:srgbClr val="999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265684" y="242824"/>
            <a:ext cx="149860" cy="135890"/>
          </a:xfrm>
          <a:custGeom>
            <a:avLst/>
            <a:gdLst/>
            <a:ahLst/>
            <a:cxnLst/>
            <a:rect l="l" t="t" r="r" b="b"/>
            <a:pathLst>
              <a:path w="149859" h="135890">
                <a:moveTo>
                  <a:pt x="0" y="135635"/>
                </a:moveTo>
                <a:lnTo>
                  <a:pt x="149351" y="135635"/>
                </a:lnTo>
                <a:lnTo>
                  <a:pt x="149351" y="0"/>
                </a:lnTo>
                <a:lnTo>
                  <a:pt x="0" y="0"/>
                </a:lnTo>
                <a:lnTo>
                  <a:pt x="0" y="135635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111760" y="105663"/>
            <a:ext cx="152400" cy="137160"/>
          </a:xfrm>
          <a:custGeom>
            <a:avLst/>
            <a:gdLst/>
            <a:ahLst/>
            <a:cxnLst/>
            <a:rect l="l" t="t" r="r" b="b"/>
            <a:pathLst>
              <a:path w="152400" h="137160">
                <a:moveTo>
                  <a:pt x="0" y="0"/>
                </a:moveTo>
                <a:lnTo>
                  <a:pt x="0" y="137159"/>
                </a:lnTo>
                <a:lnTo>
                  <a:pt x="152400" y="137159"/>
                </a:lnTo>
                <a:lnTo>
                  <a:pt x="152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265684" y="239775"/>
            <a:ext cx="297180" cy="274320"/>
          </a:xfrm>
          <a:custGeom>
            <a:avLst/>
            <a:gdLst/>
            <a:ahLst/>
            <a:cxnLst/>
            <a:rect l="l" t="t" r="r" b="b"/>
            <a:pathLst>
              <a:path w="297180" h="274320">
                <a:moveTo>
                  <a:pt x="149352" y="138696"/>
                </a:moveTo>
                <a:lnTo>
                  <a:pt x="0" y="138696"/>
                </a:lnTo>
                <a:lnTo>
                  <a:pt x="0" y="274320"/>
                </a:lnTo>
                <a:lnTo>
                  <a:pt x="149352" y="274320"/>
                </a:lnTo>
                <a:lnTo>
                  <a:pt x="149352" y="138696"/>
                </a:lnTo>
                <a:close/>
              </a:path>
              <a:path w="297180" h="274320">
                <a:moveTo>
                  <a:pt x="297167" y="0"/>
                </a:moveTo>
                <a:lnTo>
                  <a:pt x="147828" y="0"/>
                </a:lnTo>
                <a:lnTo>
                  <a:pt x="147828" y="138684"/>
                </a:lnTo>
                <a:lnTo>
                  <a:pt x="297167" y="138684"/>
                </a:lnTo>
                <a:lnTo>
                  <a:pt x="297167" y="0"/>
                </a:lnTo>
                <a:close/>
              </a:path>
            </a:pathLst>
          </a:custGeom>
          <a:solidFill>
            <a:srgbClr val="9999C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4263" y="239268"/>
            <a:ext cx="9199372" cy="100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9866" y="1363979"/>
            <a:ext cx="8948166" cy="4437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42544" y="6459432"/>
            <a:ext cx="120205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5" dirty="0"/>
              <a:t>October 15,</a:t>
            </a:r>
            <a:r>
              <a:rPr spc="-70" dirty="0"/>
              <a:t> </a:t>
            </a:r>
            <a:r>
              <a:rPr spc="-5" dirty="0"/>
              <a:t>2004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3395" y="6342507"/>
            <a:ext cx="2269617" cy="340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5525D-1425-4B35-B640-C4B9B72250E6}" type="datetime1">
              <a:rPr lang="en-US" smtClean="0"/>
              <a:t>9/21/2020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045447" y="6408330"/>
            <a:ext cx="280670" cy="24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926588"/>
            <a:ext cx="41910" cy="3893820"/>
          </a:xfrm>
          <a:custGeom>
            <a:avLst/>
            <a:gdLst/>
            <a:ahLst/>
            <a:cxnLst/>
            <a:rect l="l" t="t" r="r" b="b"/>
            <a:pathLst>
              <a:path w="41910" h="3893820">
                <a:moveTo>
                  <a:pt x="0" y="3893311"/>
                </a:moveTo>
                <a:lnTo>
                  <a:pt x="41655" y="3893311"/>
                </a:lnTo>
                <a:lnTo>
                  <a:pt x="41655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41910" cy="2292985"/>
          </a:xfrm>
          <a:custGeom>
            <a:avLst/>
            <a:gdLst/>
            <a:ahLst/>
            <a:cxnLst/>
            <a:rect l="l" t="t" r="r" b="b"/>
            <a:pathLst>
              <a:path w="41910" h="2292985">
                <a:moveTo>
                  <a:pt x="0" y="2292604"/>
                </a:moveTo>
                <a:lnTo>
                  <a:pt x="41655" y="2292604"/>
                </a:lnTo>
                <a:lnTo>
                  <a:pt x="41655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655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655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4807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4807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ACA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7960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7960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1111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60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1111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60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4263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59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4263" y="0"/>
            <a:ext cx="73660" cy="2292985"/>
          </a:xfrm>
          <a:custGeom>
            <a:avLst/>
            <a:gdLst/>
            <a:ahLst/>
            <a:cxnLst/>
            <a:rect l="l" t="t" r="r" b="b"/>
            <a:pathLst>
              <a:path w="73659" h="2292985">
                <a:moveTo>
                  <a:pt x="0" y="2292604"/>
                </a:moveTo>
                <a:lnTo>
                  <a:pt x="73152" y="2292604"/>
                </a:lnTo>
                <a:lnTo>
                  <a:pt x="73152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DCD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7416" y="2926588"/>
            <a:ext cx="71755" cy="3893820"/>
          </a:xfrm>
          <a:custGeom>
            <a:avLst/>
            <a:gdLst/>
            <a:ahLst/>
            <a:cxnLst/>
            <a:rect l="l" t="t" r="r" b="b"/>
            <a:pathLst>
              <a:path w="71754" h="3893820">
                <a:moveTo>
                  <a:pt x="0" y="3893311"/>
                </a:moveTo>
                <a:lnTo>
                  <a:pt x="71628" y="3893311"/>
                </a:lnTo>
                <a:lnTo>
                  <a:pt x="71628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7416" y="0"/>
            <a:ext cx="71755" cy="2292985"/>
          </a:xfrm>
          <a:custGeom>
            <a:avLst/>
            <a:gdLst/>
            <a:ahLst/>
            <a:cxnLst/>
            <a:rect l="l" t="t" r="r" b="b"/>
            <a:pathLst>
              <a:path w="71754" h="2292985">
                <a:moveTo>
                  <a:pt x="0" y="2292604"/>
                </a:moveTo>
                <a:lnTo>
                  <a:pt x="71628" y="2292604"/>
                </a:lnTo>
                <a:lnTo>
                  <a:pt x="71628" y="0"/>
                </a:lnTo>
                <a:lnTo>
                  <a:pt x="0" y="0"/>
                </a:lnTo>
                <a:lnTo>
                  <a:pt x="0" y="2292604"/>
                </a:lnTo>
                <a:close/>
              </a:path>
            </a:pathLst>
          </a:custGeom>
          <a:solidFill>
            <a:srgbClr val="CDC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9044" y="2926588"/>
            <a:ext cx="73660" cy="3893820"/>
          </a:xfrm>
          <a:custGeom>
            <a:avLst/>
            <a:gdLst/>
            <a:ahLst/>
            <a:cxnLst/>
            <a:rect l="l" t="t" r="r" b="b"/>
            <a:pathLst>
              <a:path w="73659" h="3893820">
                <a:moveTo>
                  <a:pt x="0" y="3893311"/>
                </a:moveTo>
                <a:lnTo>
                  <a:pt x="73152" y="3893311"/>
                </a:lnTo>
                <a:lnTo>
                  <a:pt x="73152" y="0"/>
                </a:lnTo>
                <a:lnTo>
                  <a:pt x="0" y="0"/>
                </a:lnTo>
                <a:lnTo>
                  <a:pt x="0" y="3893311"/>
                </a:lnTo>
                <a:close/>
              </a:path>
            </a:pathLst>
          </a:custGeom>
          <a:solidFill>
            <a:srgbClr val="CEC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0" y="0"/>
            <a:ext cx="9867900" cy="6819900"/>
            <a:chOff x="0" y="0"/>
            <a:chExt cx="9867900" cy="6819900"/>
          </a:xfrm>
        </p:grpSpPr>
        <p:sp>
          <p:nvSpPr>
            <p:cNvPr id="18" name="object 18"/>
            <p:cNvSpPr/>
            <p:nvPr/>
          </p:nvSpPr>
          <p:spPr>
            <a:xfrm>
              <a:off x="479044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4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ECE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253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CFCF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985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0D0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7163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3551428"/>
                  </a:lnTo>
                  <a:lnTo>
                    <a:pt x="73164" y="3551428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1D1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44791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4" h="6819900">
                  <a:moveTo>
                    <a:pt x="146316" y="4193032"/>
                  </a:moveTo>
                  <a:lnTo>
                    <a:pt x="73164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16" y="6819900"/>
                  </a:lnTo>
                  <a:lnTo>
                    <a:pt x="146316" y="4193032"/>
                  </a:lnTo>
                  <a:close/>
                </a:path>
                <a:path w="146684" h="6819900">
                  <a:moveTo>
                    <a:pt x="146316" y="0"/>
                  </a:moveTo>
                  <a:lnTo>
                    <a:pt x="73164" y="0"/>
                  </a:lnTo>
                  <a:lnTo>
                    <a:pt x="0" y="0"/>
                  </a:lnTo>
                  <a:lnTo>
                    <a:pt x="0" y="3551428"/>
                  </a:lnTo>
                  <a:lnTo>
                    <a:pt x="73152" y="3551428"/>
                  </a:lnTo>
                  <a:lnTo>
                    <a:pt x="146316" y="3551428"/>
                  </a:lnTo>
                  <a:lnTo>
                    <a:pt x="146316" y="0"/>
                  </a:lnTo>
                  <a:close/>
                </a:path>
              </a:pathLst>
            </a:custGeom>
            <a:solidFill>
              <a:srgbClr val="D2D2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910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3D3E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642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4D4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1373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59" h="6819900">
                  <a:moveTo>
                    <a:pt x="73164" y="0"/>
                  </a:moveTo>
                  <a:lnTo>
                    <a:pt x="0" y="0"/>
                  </a:lnTo>
                  <a:lnTo>
                    <a:pt x="0" y="2915920"/>
                  </a:lnTo>
                  <a:lnTo>
                    <a:pt x="73164" y="29159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D6D6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105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7D7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8371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ADA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356868" y="0"/>
              <a:ext cx="71755" cy="6819900"/>
            </a:xfrm>
            <a:custGeom>
              <a:avLst/>
              <a:gdLst/>
              <a:ahLst/>
              <a:cxnLst/>
              <a:rect l="l" t="t" r="r" b="b"/>
              <a:pathLst>
                <a:path w="71755" h="6819900">
                  <a:moveTo>
                    <a:pt x="71628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1628" y="6819900"/>
                  </a:lnTo>
                  <a:lnTo>
                    <a:pt x="71628" y="4193032"/>
                  </a:lnTo>
                  <a:close/>
                </a:path>
                <a:path w="71755" h="6819900">
                  <a:moveTo>
                    <a:pt x="71628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1628" y="2292604"/>
                  </a:lnTo>
                  <a:lnTo>
                    <a:pt x="71628" y="0"/>
                  </a:lnTo>
                  <a:close/>
                </a:path>
              </a:pathLst>
            </a:custGeom>
            <a:solidFill>
              <a:srgbClr val="DBDB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42849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CDC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016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59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59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E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748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52" y="22926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DFDF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64793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64" y="22926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0E0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721091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2292604"/>
                  </a:lnTo>
                  <a:lnTo>
                    <a:pt x="73164" y="22926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3E2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9425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6819900"/>
                  </a:moveTo>
                  <a:lnTo>
                    <a:pt x="0" y="6819900"/>
                  </a:lnTo>
                  <a:lnTo>
                    <a:pt x="0" y="0"/>
                  </a:lnTo>
                  <a:lnTo>
                    <a:pt x="73151" y="0"/>
                  </a:lnTo>
                  <a:lnTo>
                    <a:pt x="73152" y="6819900"/>
                  </a:lnTo>
                  <a:close/>
                </a:path>
              </a:pathLst>
            </a:custGeom>
            <a:solidFill>
              <a:srgbClr val="E6E4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8673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7E7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9405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9E9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0136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64" y="1658620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EBEB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0868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BEB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160016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DED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23316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EE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306320" y="0"/>
              <a:ext cx="71755" cy="6819900"/>
            </a:xfrm>
            <a:custGeom>
              <a:avLst/>
              <a:gdLst/>
              <a:ahLst/>
              <a:cxnLst/>
              <a:rect l="l" t="t" r="r" b="b"/>
              <a:pathLst>
                <a:path w="71755" h="6819900">
                  <a:moveTo>
                    <a:pt x="71628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1628" y="6819900"/>
                  </a:lnTo>
                  <a:lnTo>
                    <a:pt x="71628" y="4193032"/>
                  </a:lnTo>
                  <a:close/>
                </a:path>
                <a:path w="71755" h="6819900">
                  <a:moveTo>
                    <a:pt x="71628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1628" y="1658620"/>
                  </a:lnTo>
                  <a:lnTo>
                    <a:pt x="71628" y="0"/>
                  </a:lnTo>
                  <a:close/>
                </a:path>
              </a:pathLst>
            </a:custGeom>
            <a:solidFill>
              <a:srgbClr val="F0F0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377948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1F1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2451100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3F3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524252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4F4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597391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5F5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670543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6F6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2743695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7F7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816847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8F8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889999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64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64" y="6819900"/>
                  </a:lnTo>
                  <a:lnTo>
                    <a:pt x="73164" y="4193032"/>
                  </a:lnTo>
                  <a:close/>
                </a:path>
                <a:path w="73660" h="6819900">
                  <a:moveTo>
                    <a:pt x="73164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64" y="1035304"/>
                  </a:lnTo>
                  <a:lnTo>
                    <a:pt x="73164" y="0"/>
                  </a:lnTo>
                  <a:close/>
                </a:path>
              </a:pathLst>
            </a:custGeom>
            <a:solidFill>
              <a:srgbClr val="F8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963164" y="0"/>
              <a:ext cx="73660" cy="6819900"/>
            </a:xfrm>
            <a:custGeom>
              <a:avLst/>
              <a:gdLst/>
              <a:ahLst/>
              <a:cxnLst/>
              <a:rect l="l" t="t" r="r" b="b"/>
              <a:pathLst>
                <a:path w="73660" h="6819900">
                  <a:moveTo>
                    <a:pt x="73152" y="4193032"/>
                  </a:move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73152" y="4193032"/>
                  </a:lnTo>
                  <a:close/>
                </a:path>
                <a:path w="73660" h="6819900">
                  <a:moveTo>
                    <a:pt x="73152" y="0"/>
                  </a:moveTo>
                  <a:lnTo>
                    <a:pt x="0" y="0"/>
                  </a:lnTo>
                  <a:lnTo>
                    <a:pt x="0" y="1035304"/>
                  </a:lnTo>
                  <a:lnTo>
                    <a:pt x="73152" y="1035304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9F9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036316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5" h="6819900">
                  <a:moveTo>
                    <a:pt x="146304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4193032"/>
                  </a:lnTo>
                  <a:close/>
                </a:path>
                <a:path w="146685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6304" y="165862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FAFA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182620" y="0"/>
              <a:ext cx="144780" cy="6819900"/>
            </a:xfrm>
            <a:custGeom>
              <a:avLst/>
              <a:gdLst/>
              <a:ahLst/>
              <a:cxnLst/>
              <a:rect l="l" t="t" r="r" b="b"/>
              <a:pathLst>
                <a:path w="144779" h="6819900">
                  <a:moveTo>
                    <a:pt x="144780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4780" y="6819900"/>
                  </a:lnTo>
                  <a:lnTo>
                    <a:pt x="144780" y="4193032"/>
                  </a:lnTo>
                  <a:close/>
                </a:path>
                <a:path w="144779" h="6819900">
                  <a:moveTo>
                    <a:pt x="144780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4780" y="1658620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FBFB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3327400" y="0"/>
              <a:ext cx="146685" cy="6819900"/>
            </a:xfrm>
            <a:custGeom>
              <a:avLst/>
              <a:gdLst/>
              <a:ahLst/>
              <a:cxnLst/>
              <a:rect l="l" t="t" r="r" b="b"/>
              <a:pathLst>
                <a:path w="146685" h="6819900">
                  <a:moveTo>
                    <a:pt x="146304" y="4193032"/>
                  </a:moveTo>
                  <a:lnTo>
                    <a:pt x="73152" y="4193032"/>
                  </a:lnTo>
                  <a:lnTo>
                    <a:pt x="0" y="4193032"/>
                  </a:lnTo>
                  <a:lnTo>
                    <a:pt x="0" y="6819900"/>
                  </a:lnTo>
                  <a:lnTo>
                    <a:pt x="73152" y="6819900"/>
                  </a:lnTo>
                  <a:lnTo>
                    <a:pt x="146304" y="6819900"/>
                  </a:lnTo>
                  <a:lnTo>
                    <a:pt x="146304" y="4193032"/>
                  </a:lnTo>
                  <a:close/>
                </a:path>
                <a:path w="146685" h="6819900">
                  <a:moveTo>
                    <a:pt x="146304" y="0"/>
                  </a:moveTo>
                  <a:lnTo>
                    <a:pt x="73152" y="0"/>
                  </a:lnTo>
                  <a:lnTo>
                    <a:pt x="0" y="0"/>
                  </a:lnTo>
                  <a:lnTo>
                    <a:pt x="0" y="1658620"/>
                  </a:lnTo>
                  <a:lnTo>
                    <a:pt x="73152" y="1658620"/>
                  </a:lnTo>
                  <a:lnTo>
                    <a:pt x="146304" y="1658620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FCFC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827783" y="1658620"/>
              <a:ext cx="8040370" cy="2534920"/>
            </a:xfrm>
            <a:custGeom>
              <a:avLst/>
              <a:gdLst/>
              <a:ahLst/>
              <a:cxnLst/>
              <a:rect l="l" t="t" r="r" b="b"/>
              <a:pathLst>
                <a:path w="8040370" h="2534920">
                  <a:moveTo>
                    <a:pt x="0" y="2534412"/>
                  </a:moveTo>
                  <a:lnTo>
                    <a:pt x="0" y="0"/>
                  </a:lnTo>
                  <a:lnTo>
                    <a:pt x="8040116" y="0"/>
                  </a:lnTo>
                  <a:lnTo>
                    <a:pt x="8040116" y="2534411"/>
                  </a:lnTo>
                  <a:lnTo>
                    <a:pt x="0" y="2534412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88772" y="3560571"/>
              <a:ext cx="615950" cy="632460"/>
            </a:xfrm>
            <a:custGeom>
              <a:avLst/>
              <a:gdLst/>
              <a:ahLst/>
              <a:cxnLst/>
              <a:rect l="l" t="t" r="r" b="b"/>
              <a:pathLst>
                <a:path w="615950" h="632460">
                  <a:moveTo>
                    <a:pt x="0" y="632459"/>
                  </a:moveTo>
                  <a:lnTo>
                    <a:pt x="615696" y="632459"/>
                  </a:lnTo>
                  <a:lnTo>
                    <a:pt x="615696" y="0"/>
                  </a:lnTo>
                  <a:lnTo>
                    <a:pt x="0" y="0"/>
                  </a:lnTo>
                  <a:lnTo>
                    <a:pt x="0" y="632459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827771" y="1035303"/>
              <a:ext cx="1248410" cy="1257300"/>
            </a:xfrm>
            <a:custGeom>
              <a:avLst/>
              <a:gdLst/>
              <a:ahLst/>
              <a:cxnLst/>
              <a:rect l="l" t="t" r="r" b="b"/>
              <a:pathLst>
                <a:path w="1248410" h="1257300">
                  <a:moveTo>
                    <a:pt x="612648" y="623316"/>
                  </a:moveTo>
                  <a:lnTo>
                    <a:pt x="0" y="623316"/>
                  </a:lnTo>
                  <a:lnTo>
                    <a:pt x="0" y="1257300"/>
                  </a:lnTo>
                  <a:lnTo>
                    <a:pt x="612648" y="1257300"/>
                  </a:lnTo>
                  <a:lnTo>
                    <a:pt x="612648" y="623316"/>
                  </a:lnTo>
                  <a:close/>
                </a:path>
                <a:path w="1248410" h="1257300">
                  <a:moveTo>
                    <a:pt x="1248156" y="0"/>
                  </a:moveTo>
                  <a:lnTo>
                    <a:pt x="612648" y="0"/>
                  </a:lnTo>
                  <a:lnTo>
                    <a:pt x="612648" y="623316"/>
                  </a:lnTo>
                  <a:lnTo>
                    <a:pt x="1248156" y="623316"/>
                  </a:lnTo>
                  <a:lnTo>
                    <a:pt x="1248156" y="0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204467" y="3560571"/>
              <a:ext cx="634365" cy="632460"/>
            </a:xfrm>
            <a:custGeom>
              <a:avLst/>
              <a:gdLst/>
              <a:ahLst/>
              <a:cxnLst/>
              <a:rect l="l" t="t" r="r" b="b"/>
              <a:pathLst>
                <a:path w="634364" h="632460">
                  <a:moveTo>
                    <a:pt x="0" y="632459"/>
                  </a:moveTo>
                  <a:lnTo>
                    <a:pt x="633983" y="632459"/>
                  </a:lnTo>
                  <a:lnTo>
                    <a:pt x="633983" y="0"/>
                  </a:lnTo>
                  <a:lnTo>
                    <a:pt x="0" y="0"/>
                  </a:lnTo>
                  <a:lnTo>
                    <a:pt x="0" y="632459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440432" y="1658620"/>
              <a:ext cx="635635" cy="643255"/>
            </a:xfrm>
            <a:custGeom>
              <a:avLst/>
              <a:gdLst/>
              <a:ahLst/>
              <a:cxnLst/>
              <a:rect l="l" t="t" r="r" b="b"/>
              <a:pathLst>
                <a:path w="635635" h="643255">
                  <a:moveTo>
                    <a:pt x="0" y="0"/>
                  </a:moveTo>
                  <a:lnTo>
                    <a:pt x="0" y="643127"/>
                  </a:lnTo>
                  <a:lnTo>
                    <a:pt x="635507" y="643127"/>
                  </a:lnTo>
                  <a:lnTo>
                    <a:pt x="63550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204467" y="2292604"/>
              <a:ext cx="623570" cy="623570"/>
            </a:xfrm>
            <a:custGeom>
              <a:avLst/>
              <a:gdLst/>
              <a:ahLst/>
              <a:cxnLst/>
              <a:rect l="l" t="t" r="r" b="b"/>
              <a:pathLst>
                <a:path w="623569" h="623569">
                  <a:moveTo>
                    <a:pt x="0" y="623316"/>
                  </a:moveTo>
                  <a:lnTo>
                    <a:pt x="623315" y="623316"/>
                  </a:lnTo>
                  <a:lnTo>
                    <a:pt x="623315" y="0"/>
                  </a:lnTo>
                  <a:lnTo>
                    <a:pt x="0" y="0"/>
                  </a:lnTo>
                  <a:lnTo>
                    <a:pt x="0" y="623316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0" y="2292603"/>
              <a:ext cx="601345" cy="634365"/>
            </a:xfrm>
            <a:custGeom>
              <a:avLst/>
              <a:gdLst/>
              <a:ahLst/>
              <a:cxnLst/>
              <a:rect l="l" t="t" r="r" b="b"/>
              <a:pathLst>
                <a:path w="601345" h="634364">
                  <a:moveTo>
                    <a:pt x="600951" y="0"/>
                  </a:moveTo>
                  <a:lnTo>
                    <a:pt x="0" y="0"/>
                  </a:lnTo>
                  <a:lnTo>
                    <a:pt x="0" y="623316"/>
                  </a:lnTo>
                  <a:lnTo>
                    <a:pt x="0" y="633996"/>
                  </a:lnTo>
                  <a:lnTo>
                    <a:pt x="600951" y="633996"/>
                  </a:lnTo>
                  <a:lnTo>
                    <a:pt x="600951" y="623316"/>
                  </a:lnTo>
                  <a:lnTo>
                    <a:pt x="600951" y="0"/>
                  </a:lnTo>
                  <a:close/>
                </a:path>
              </a:pathLst>
            </a:custGeom>
            <a:solidFill>
              <a:srgbClr val="0000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827783" y="2292604"/>
              <a:ext cx="623570" cy="634365"/>
            </a:xfrm>
            <a:custGeom>
              <a:avLst/>
              <a:gdLst/>
              <a:ahLst/>
              <a:cxnLst/>
              <a:rect l="l" t="t" r="r" b="b"/>
              <a:pathLst>
                <a:path w="623569" h="634364">
                  <a:moveTo>
                    <a:pt x="0" y="0"/>
                  </a:moveTo>
                  <a:lnTo>
                    <a:pt x="0" y="633984"/>
                  </a:lnTo>
                  <a:lnTo>
                    <a:pt x="623316" y="633984"/>
                  </a:lnTo>
                  <a:lnTo>
                    <a:pt x="6233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88772" y="2915920"/>
              <a:ext cx="615950" cy="645160"/>
            </a:xfrm>
            <a:custGeom>
              <a:avLst/>
              <a:gdLst/>
              <a:ahLst/>
              <a:cxnLst/>
              <a:rect l="l" t="t" r="r" b="b"/>
              <a:pathLst>
                <a:path w="615950" h="645160">
                  <a:moveTo>
                    <a:pt x="0" y="644651"/>
                  </a:moveTo>
                  <a:lnTo>
                    <a:pt x="615696" y="644651"/>
                  </a:lnTo>
                  <a:lnTo>
                    <a:pt x="615696" y="0"/>
                  </a:lnTo>
                  <a:lnTo>
                    <a:pt x="0" y="0"/>
                  </a:lnTo>
                  <a:lnTo>
                    <a:pt x="0" y="644651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204467" y="2915920"/>
              <a:ext cx="634365" cy="645160"/>
            </a:xfrm>
            <a:custGeom>
              <a:avLst/>
              <a:gdLst/>
              <a:ahLst/>
              <a:cxnLst/>
              <a:rect l="l" t="t" r="r" b="b"/>
              <a:pathLst>
                <a:path w="634364" h="645160">
                  <a:moveTo>
                    <a:pt x="0" y="0"/>
                  </a:moveTo>
                  <a:lnTo>
                    <a:pt x="0" y="644651"/>
                  </a:lnTo>
                  <a:lnTo>
                    <a:pt x="633984" y="644651"/>
                  </a:lnTo>
                  <a:lnTo>
                    <a:pt x="63398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>
            <a:spLocks noGrp="1"/>
          </p:cNvSpPr>
          <p:nvPr>
            <p:ph type="title"/>
          </p:nvPr>
        </p:nvSpPr>
        <p:spPr>
          <a:xfrm>
            <a:off x="1610867" y="871727"/>
            <a:ext cx="68948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Proiectarea bazelor de</a:t>
            </a:r>
            <a:r>
              <a:rPr sz="4400" b="0" spc="-25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date</a:t>
            </a:r>
            <a:endParaRPr sz="44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105150" y="2495550"/>
            <a:ext cx="3432683" cy="7829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5000" spc="-10" dirty="0" smtClean="0">
                <a:solidFill>
                  <a:srgbClr val="FFFFFF"/>
                </a:solidFill>
                <a:latin typeface="Arial"/>
                <a:cs typeface="Arial"/>
              </a:rPr>
              <a:t>PARTEA 2</a:t>
            </a:r>
            <a:endParaRPr sz="5000" dirty="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7135876" y="1949704"/>
            <a:ext cx="1978152" cy="1563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/>
          <p:nvPr/>
        </p:nvSpPr>
        <p:spPr>
          <a:xfrm>
            <a:off x="2257000" y="4153798"/>
            <a:ext cx="6618605" cy="188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84325">
              <a:lnSpc>
                <a:spcPct val="119700"/>
              </a:lnSpc>
              <a:spcBef>
                <a:spcPts val="100"/>
              </a:spcBef>
            </a:pPr>
            <a:r>
              <a:rPr sz="3400" spc="-10" dirty="0">
                <a:latin typeface="Arial"/>
                <a:cs typeface="Arial"/>
              </a:rPr>
              <a:t>Modelarea </a:t>
            </a:r>
            <a:r>
              <a:rPr sz="3400" spc="-5" dirty="0">
                <a:latin typeface="Arial"/>
                <a:cs typeface="Arial"/>
              </a:rPr>
              <a:t>constrângerilor  Entităţi </a:t>
            </a:r>
            <a:r>
              <a:rPr sz="3400" spc="-10" dirty="0">
                <a:latin typeface="Arial"/>
                <a:cs typeface="Arial"/>
              </a:rPr>
              <a:t>slabe</a:t>
            </a:r>
            <a:endParaRPr sz="3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3400" spc="-10" dirty="0">
                <a:latin typeface="Arial"/>
                <a:cs typeface="Arial"/>
              </a:rPr>
              <a:t>Principii </a:t>
            </a:r>
            <a:r>
              <a:rPr sz="3400" spc="-5" dirty="0">
                <a:latin typeface="Arial"/>
                <a:cs typeface="Arial"/>
              </a:rPr>
              <a:t>de proiectare</a:t>
            </a:r>
            <a:r>
              <a:rPr sz="3400" spc="-15" dirty="0">
                <a:latin typeface="Arial"/>
                <a:cs typeface="Arial"/>
              </a:rPr>
              <a:t> </a:t>
            </a:r>
            <a:r>
              <a:rPr sz="3400" spc="-10" dirty="0">
                <a:latin typeface="Arial"/>
                <a:cs typeface="Arial"/>
              </a:rPr>
              <a:t>conceptuala</a:t>
            </a:r>
            <a:endParaRPr sz="3400">
              <a:latin typeface="Arial"/>
              <a:cs typeface="Arial"/>
            </a:endParaRPr>
          </a:p>
        </p:txBody>
      </p:sp>
      <p:sp>
        <p:nvSpPr>
          <p:cNvPr id="68" name="object 6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</a:t>
            </a:fld>
            <a:endParaRPr dirty="0"/>
          </a:p>
        </p:txBody>
      </p:sp>
      <p:sp>
        <p:nvSpPr>
          <p:cNvPr id="70" name="Date Placeholder 6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9776DF9D-C5FE-4745-9D8C-EE1287F3BE0E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81583"/>
            <a:ext cx="42214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Alte</a:t>
            </a:r>
            <a:r>
              <a:rPr sz="4400" b="0" spc="-60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constrângeri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55816" y="3321303"/>
            <a:ext cx="2310765" cy="76200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87325" rIns="0" bIns="0" rtlCol="0">
            <a:spAutoFit/>
          </a:bodyPr>
          <a:lstStyle/>
          <a:p>
            <a:pPr marL="528320">
              <a:lnSpc>
                <a:spcPct val="100000"/>
              </a:lnSpc>
              <a:spcBef>
                <a:spcPts val="1475"/>
              </a:spcBef>
            </a:pPr>
            <a:r>
              <a:rPr sz="2400" spc="-5" dirty="0">
                <a:latin typeface="Times New Roman"/>
                <a:cs typeface="Times New Roman"/>
              </a:rPr>
              <a:t>Companie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4512" y="3321303"/>
            <a:ext cx="2310765" cy="76200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87325" rIns="0" bIns="0" rtlCol="0">
            <a:spAutoFit/>
          </a:bodyPr>
          <a:lstStyle/>
          <a:p>
            <a:pPr marL="662305">
              <a:lnSpc>
                <a:spcPct val="100000"/>
              </a:lnSpc>
              <a:spcBef>
                <a:spcPts val="1475"/>
              </a:spcBef>
            </a:pPr>
            <a:r>
              <a:rPr sz="2400" dirty="0">
                <a:latin typeface="Times New Roman"/>
                <a:cs typeface="Times New Roman"/>
              </a:rPr>
              <a:t>Produse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095496" y="2940304"/>
            <a:ext cx="1652270" cy="1371600"/>
          </a:xfrm>
          <a:custGeom>
            <a:avLst/>
            <a:gdLst/>
            <a:ahLst/>
            <a:cxnLst/>
            <a:rect l="l" t="t" r="r" b="b"/>
            <a:pathLst>
              <a:path w="1652270" h="1371600">
                <a:moveTo>
                  <a:pt x="826007" y="0"/>
                </a:moveTo>
                <a:lnTo>
                  <a:pt x="0" y="685800"/>
                </a:lnTo>
                <a:lnTo>
                  <a:pt x="826007" y="1371600"/>
                </a:lnTo>
                <a:lnTo>
                  <a:pt x="1652015" y="685800"/>
                </a:lnTo>
                <a:lnTo>
                  <a:pt x="826007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418076" y="3419855"/>
            <a:ext cx="100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produce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04895" y="3554476"/>
            <a:ext cx="3550920" cy="144780"/>
            <a:chOff x="3104895" y="3554476"/>
            <a:chExt cx="3550920" cy="144780"/>
          </a:xfrm>
        </p:grpSpPr>
        <p:sp>
          <p:nvSpPr>
            <p:cNvPr id="8" name="object 8"/>
            <p:cNvSpPr/>
            <p:nvPr/>
          </p:nvSpPr>
          <p:spPr>
            <a:xfrm>
              <a:off x="3104895" y="3626104"/>
              <a:ext cx="3455035" cy="0"/>
            </a:xfrm>
            <a:custGeom>
              <a:avLst/>
              <a:gdLst/>
              <a:ahLst/>
              <a:cxnLst/>
              <a:rect l="l" t="t" r="r" b="b"/>
              <a:pathLst>
                <a:path w="3455034">
                  <a:moveTo>
                    <a:pt x="990599" y="0"/>
                  </a:moveTo>
                  <a:lnTo>
                    <a:pt x="0" y="0"/>
                  </a:lnTo>
                </a:path>
                <a:path w="3455034">
                  <a:moveTo>
                    <a:pt x="2642615" y="0"/>
                  </a:moveTo>
                  <a:lnTo>
                    <a:pt x="3454907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511036" y="3554476"/>
              <a:ext cx="144780" cy="144780"/>
            </a:xfrm>
            <a:custGeom>
              <a:avLst/>
              <a:gdLst/>
              <a:ahLst/>
              <a:cxnLst/>
              <a:rect l="l" t="t" r="r" b="b"/>
              <a:pathLst>
                <a:path w="144779" h="144779">
                  <a:moveTo>
                    <a:pt x="0" y="0"/>
                  </a:moveTo>
                  <a:lnTo>
                    <a:pt x="45719" y="71628"/>
                  </a:lnTo>
                  <a:lnTo>
                    <a:pt x="0" y="144780"/>
                  </a:lnTo>
                  <a:lnTo>
                    <a:pt x="144779" y="716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247644" y="3080003"/>
            <a:ext cx="655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&lt;100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10</a:t>
            </a:fld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2505455" y="5213603"/>
            <a:ext cx="49263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Cum se poate interpreta </a:t>
            </a:r>
            <a:r>
              <a:rPr sz="2400" spc="-10" dirty="0">
                <a:latin typeface="Times New Roman"/>
                <a:cs typeface="Times New Roman"/>
              </a:rPr>
              <a:t>diagrama </a:t>
            </a:r>
            <a:r>
              <a:rPr sz="2400" dirty="0">
                <a:latin typeface="Times New Roman"/>
                <a:cs typeface="Times New Roman"/>
              </a:rPr>
              <a:t>dată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4E20BC55-408F-4296-AE25-F59096D4318F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99871"/>
            <a:ext cx="23495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Entităţi</a:t>
            </a:r>
            <a:r>
              <a:rPr sz="3200" b="0" spc="-6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slabe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77952" y="1211579"/>
            <a:ext cx="8695055" cy="345059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54965" marR="60960" indent="-342900">
              <a:lnSpc>
                <a:spcPts val="2870"/>
              </a:lnSpc>
              <a:spcBef>
                <a:spcPts val="204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2033270" algn="l"/>
                <a:tab pos="5187950" algn="l"/>
              </a:tabLst>
            </a:pPr>
            <a:r>
              <a:rPr sz="2400" spc="-5" dirty="0">
                <a:latin typeface="Arial"/>
                <a:cs typeface="Arial"/>
              </a:rPr>
              <a:t>Sunt tipuri de entităţi </a:t>
            </a:r>
            <a:r>
              <a:rPr sz="2400" dirty="0">
                <a:latin typeface="Arial"/>
                <a:cs typeface="Arial"/>
              </a:rPr>
              <a:t>ale </a:t>
            </a:r>
            <a:r>
              <a:rPr sz="2400" spc="-5" dirty="0">
                <a:latin typeface="Arial"/>
                <a:cs typeface="Arial"/>
              </a:rPr>
              <a:t>căror </a:t>
            </a:r>
            <a:r>
              <a:rPr sz="2400" spc="-10" dirty="0">
                <a:latin typeface="Arial"/>
                <a:cs typeface="Arial"/>
              </a:rPr>
              <a:t>chei </a:t>
            </a:r>
            <a:r>
              <a:rPr sz="2400" spc="-5" dirty="0">
                <a:latin typeface="Arial"/>
                <a:cs typeface="Arial"/>
              </a:rPr>
              <a:t>sunt </a:t>
            </a:r>
            <a:r>
              <a:rPr sz="2400" dirty="0">
                <a:latin typeface="Arial"/>
                <a:cs typeface="Arial"/>
              </a:rPr>
              <a:t>compuse </a:t>
            </a:r>
            <a:r>
              <a:rPr sz="2400" spc="-5" dirty="0">
                <a:latin typeface="Arial"/>
                <a:cs typeface="Arial"/>
              </a:rPr>
              <a:t>din atribute  </a:t>
            </a:r>
            <a:r>
              <a:rPr sz="2400" dirty="0">
                <a:latin typeface="Arial"/>
                <a:cs typeface="Arial"/>
              </a:rPr>
              <a:t>care </a:t>
            </a:r>
            <a:r>
              <a:rPr sz="2400" spc="-5" dirty="0">
                <a:latin typeface="Arial"/>
                <a:cs typeface="Arial"/>
              </a:rPr>
              <a:t>provin	</a:t>
            </a:r>
            <a:r>
              <a:rPr sz="2400" dirty="0">
                <a:latin typeface="Arial"/>
                <a:cs typeface="Arial"/>
              </a:rPr>
              <a:t>parţial </a:t>
            </a:r>
            <a:r>
              <a:rPr sz="2400" spc="-5" dirty="0">
                <a:latin typeface="Arial"/>
                <a:cs typeface="Arial"/>
              </a:rPr>
              <a:t>sau</a:t>
            </a:r>
            <a:r>
              <a:rPr sz="2400" dirty="0">
                <a:latin typeface="Arial"/>
                <a:cs typeface="Arial"/>
              </a:rPr>
              <a:t> în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totalitate	</a:t>
            </a:r>
            <a:r>
              <a:rPr sz="2400" spc="-5" dirty="0">
                <a:latin typeface="Arial"/>
                <a:cs typeface="Arial"/>
              </a:rPr>
              <a:t>din alte </a:t>
            </a:r>
            <a:r>
              <a:rPr sz="2400" dirty="0">
                <a:latin typeface="Arial"/>
                <a:cs typeface="Arial"/>
              </a:rPr>
              <a:t>tipuri </a:t>
            </a:r>
            <a:r>
              <a:rPr sz="2400" spc="-5" dirty="0">
                <a:latin typeface="Arial"/>
                <a:cs typeface="Arial"/>
              </a:rPr>
              <a:t>de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entităţi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1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400" dirty="0">
                <a:latin typeface="Symbol"/>
                <a:cs typeface="Symbol"/>
              </a:rPr>
              <a:t>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Arial"/>
                <a:cs typeface="Arial"/>
              </a:rPr>
              <a:t>două surse de tipuri de entităţi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slabe:</a:t>
            </a:r>
            <a:endParaRPr sz="200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4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1517650" algn="l"/>
                <a:tab pos="3856354" algn="l"/>
              </a:tabLst>
            </a:pPr>
            <a:r>
              <a:rPr sz="2000" b="1" i="1" spc="-5" dirty="0">
                <a:latin typeface="Arial"/>
                <a:cs typeface="Arial"/>
              </a:rPr>
              <a:t>ierarhii pe bază </a:t>
            </a:r>
            <a:r>
              <a:rPr sz="2000" b="1" i="1" spc="-10" dirty="0">
                <a:latin typeface="Arial"/>
                <a:cs typeface="Arial"/>
              </a:rPr>
              <a:t>de clasificare </a:t>
            </a:r>
            <a:r>
              <a:rPr sz="2000" spc="-5" dirty="0">
                <a:latin typeface="Arial"/>
                <a:cs typeface="Arial"/>
              </a:rPr>
              <a:t>(fără legături cu ierarhiile “isa”)- pentru  anumite subunităţi </a:t>
            </a:r>
            <a:r>
              <a:rPr sz="2000" dirty="0">
                <a:latin typeface="Arial"/>
                <a:cs typeface="Arial"/>
              </a:rPr>
              <a:t>ale </a:t>
            </a:r>
            <a:r>
              <a:rPr sz="2000" spc="-5" dirty="0">
                <a:latin typeface="Arial"/>
                <a:cs typeface="Arial"/>
              </a:rPr>
              <a:t>unor </a:t>
            </a:r>
            <a:r>
              <a:rPr sz="2000" dirty="0">
                <a:latin typeface="Arial"/>
                <a:cs typeface="Arial"/>
              </a:rPr>
              <a:t>tipuri de entităţi, </a:t>
            </a:r>
            <a:r>
              <a:rPr sz="2000" spc="-5" dirty="0">
                <a:latin typeface="Arial"/>
                <a:cs typeface="Arial"/>
              </a:rPr>
              <a:t>este posibil </a:t>
            </a:r>
            <a:r>
              <a:rPr sz="2000" dirty="0">
                <a:latin typeface="Arial"/>
                <a:cs typeface="Arial"/>
              </a:rPr>
              <a:t>ca </a:t>
            </a:r>
            <a:r>
              <a:rPr sz="2000" spc="-5" dirty="0">
                <a:latin typeface="Arial"/>
                <a:cs typeface="Arial"/>
              </a:rPr>
              <a:t>numele </a:t>
            </a:r>
            <a:r>
              <a:rPr sz="2000" dirty="0">
                <a:latin typeface="Arial"/>
                <a:cs typeface="Arial"/>
              </a:rPr>
              <a:t>să  </a:t>
            </a:r>
            <a:r>
              <a:rPr sz="2000" spc="-5" dirty="0">
                <a:latin typeface="Arial"/>
                <a:cs typeface="Arial"/>
              </a:rPr>
              <a:t>nu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fie	unice atâta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timp</a:t>
            </a:r>
            <a:r>
              <a:rPr sz="2000" dirty="0">
                <a:latin typeface="Arial"/>
                <a:cs typeface="Arial"/>
              </a:rPr>
              <a:t> cât	</a:t>
            </a:r>
            <a:r>
              <a:rPr sz="2000" spc="-5" dirty="0">
                <a:latin typeface="Arial"/>
                <a:cs typeface="Arial"/>
              </a:rPr>
              <a:t>nu </a:t>
            </a:r>
            <a:r>
              <a:rPr sz="2000" dirty="0">
                <a:latin typeface="Arial"/>
                <a:cs typeface="Arial"/>
              </a:rPr>
              <a:t>se </a:t>
            </a:r>
            <a:r>
              <a:rPr sz="2000" spc="-5" dirty="0">
                <a:latin typeface="Arial"/>
                <a:cs typeface="Arial"/>
              </a:rPr>
              <a:t>ia </a:t>
            </a:r>
            <a:r>
              <a:rPr sz="2000" spc="-10" dirty="0">
                <a:latin typeface="Arial"/>
                <a:cs typeface="Arial"/>
              </a:rPr>
              <a:t>în </a:t>
            </a:r>
            <a:r>
              <a:rPr sz="2000" spc="-5" dirty="0">
                <a:latin typeface="Arial"/>
                <a:cs typeface="Arial"/>
              </a:rPr>
              <a:t>considerare </a:t>
            </a:r>
            <a:r>
              <a:rPr sz="2000" dirty="0">
                <a:latin typeface="Arial"/>
                <a:cs typeface="Arial"/>
              </a:rPr>
              <a:t>şi </a:t>
            </a:r>
            <a:r>
              <a:rPr sz="2000" spc="-5" dirty="0">
                <a:latin typeface="Arial"/>
                <a:cs typeface="Arial"/>
              </a:rPr>
              <a:t>numele entităţilor  cărora </a:t>
            </a:r>
            <a:r>
              <a:rPr sz="2000" dirty="0">
                <a:latin typeface="Arial"/>
                <a:cs typeface="Arial"/>
              </a:rPr>
              <a:t>le </a:t>
            </a:r>
            <a:r>
              <a:rPr sz="2000" spc="-5" dirty="0">
                <a:latin typeface="Arial"/>
                <a:cs typeface="Arial"/>
              </a:rPr>
              <a:t>sunt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subordonate</a:t>
            </a:r>
            <a:endParaRPr sz="2000">
              <a:latin typeface="Arial"/>
              <a:cs typeface="Arial"/>
            </a:endParaRPr>
          </a:p>
          <a:p>
            <a:pPr marL="756285" marR="147955" lvl="1" indent="-287020">
              <a:lnSpc>
                <a:spcPct val="100000"/>
              </a:lnSpc>
              <a:spcBef>
                <a:spcPts val="48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2167255" algn="l"/>
                <a:tab pos="4998085" algn="l"/>
              </a:tabLst>
            </a:pPr>
            <a:r>
              <a:rPr sz="2000" b="1" i="1" spc="-5" dirty="0">
                <a:latin typeface="Arial"/>
                <a:cs typeface="Arial"/>
              </a:rPr>
              <a:t>tipurile </a:t>
            </a:r>
            <a:r>
              <a:rPr sz="2000" b="1" i="1" dirty="0">
                <a:latin typeface="Arial"/>
                <a:cs typeface="Arial"/>
              </a:rPr>
              <a:t>de </a:t>
            </a:r>
            <a:r>
              <a:rPr sz="2000" b="1" i="1" spc="-5" dirty="0">
                <a:latin typeface="Arial"/>
                <a:cs typeface="Arial"/>
              </a:rPr>
              <a:t>entităţi </a:t>
            </a:r>
            <a:r>
              <a:rPr sz="2000" b="1" i="1" dirty="0">
                <a:latin typeface="Arial"/>
                <a:cs typeface="Arial"/>
              </a:rPr>
              <a:t>de </a:t>
            </a:r>
            <a:r>
              <a:rPr sz="2000" b="1" i="1" spc="-5" dirty="0">
                <a:latin typeface="Arial"/>
                <a:cs typeface="Arial"/>
              </a:rPr>
              <a:t>conectare </a:t>
            </a:r>
            <a:r>
              <a:rPr sz="2000" spc="-5" dirty="0">
                <a:latin typeface="Arial"/>
                <a:cs typeface="Arial"/>
              </a:rPr>
              <a:t>care elimină </a:t>
            </a:r>
            <a:r>
              <a:rPr sz="2000" dirty="0">
                <a:latin typeface="Arial"/>
                <a:cs typeface="Arial"/>
              </a:rPr>
              <a:t>tipurile </a:t>
            </a:r>
            <a:r>
              <a:rPr sz="2000" spc="-5" dirty="0">
                <a:latin typeface="Arial"/>
                <a:cs typeface="Arial"/>
              </a:rPr>
              <a:t>de legături </a:t>
            </a:r>
            <a:r>
              <a:rPr sz="2000" dirty="0">
                <a:latin typeface="Arial"/>
                <a:cs typeface="Arial"/>
              </a:rPr>
              <a:t>de  </a:t>
            </a:r>
            <a:r>
              <a:rPr sz="2000" spc="-5" dirty="0">
                <a:latin typeface="Arial"/>
                <a:cs typeface="Arial"/>
              </a:rPr>
              <a:t>grad superior </a:t>
            </a:r>
            <a:r>
              <a:rPr sz="2000" dirty="0">
                <a:latin typeface="Arial"/>
                <a:cs typeface="Arial"/>
              </a:rPr>
              <a:t>- </a:t>
            </a:r>
            <a:r>
              <a:rPr sz="2000" spc="-10" dirty="0">
                <a:latin typeface="Arial"/>
                <a:cs typeface="Arial"/>
              </a:rPr>
              <a:t>de </a:t>
            </a:r>
            <a:r>
              <a:rPr sz="2000" dirty="0">
                <a:latin typeface="Arial"/>
                <a:cs typeface="Arial"/>
              </a:rPr>
              <a:t>regulă </a:t>
            </a:r>
            <a:r>
              <a:rPr sz="2000" spc="-5" dirty="0">
                <a:latin typeface="Arial"/>
                <a:cs typeface="Arial"/>
              </a:rPr>
              <a:t>nu au propriile lor </a:t>
            </a:r>
            <a:r>
              <a:rPr sz="2000" spc="-10" dirty="0">
                <a:latin typeface="Arial"/>
                <a:cs typeface="Arial"/>
              </a:rPr>
              <a:t>atribute, </a:t>
            </a:r>
            <a:r>
              <a:rPr sz="2000" spc="-5" dirty="0">
                <a:latin typeface="Arial"/>
                <a:cs typeface="Arial"/>
              </a:rPr>
              <a:t>iar cheile lor sunt  formate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din	</a:t>
            </a:r>
            <a:r>
              <a:rPr sz="2000" spc="-10" dirty="0">
                <a:latin typeface="Arial"/>
                <a:cs typeface="Arial"/>
              </a:rPr>
              <a:t>atributele </a:t>
            </a:r>
            <a:r>
              <a:rPr sz="2000" spc="-5" dirty="0">
                <a:latin typeface="Arial"/>
                <a:cs typeface="Arial"/>
              </a:rPr>
              <a:t>care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sunt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chei	în tipurile de entităţi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legate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F05D66B-7539-46DC-A1FC-D9B18873D58A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5991" y="537971"/>
            <a:ext cx="23495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Entităţi</a:t>
            </a:r>
            <a:r>
              <a:rPr sz="3200" b="0" spc="-7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slabe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302247" y="4691379"/>
            <a:ext cx="1356360" cy="528955"/>
          </a:xfrm>
          <a:custGeom>
            <a:avLst/>
            <a:gdLst/>
            <a:ahLst/>
            <a:cxnLst/>
            <a:rect l="l" t="t" r="r" b="b"/>
            <a:pathLst>
              <a:path w="1356359" h="528954">
                <a:moveTo>
                  <a:pt x="1356360" y="265175"/>
                </a:moveTo>
                <a:lnTo>
                  <a:pt x="1345692" y="219455"/>
                </a:lnTo>
                <a:lnTo>
                  <a:pt x="1315212" y="175259"/>
                </a:lnTo>
                <a:lnTo>
                  <a:pt x="1264920" y="131063"/>
                </a:lnTo>
                <a:lnTo>
                  <a:pt x="1197864" y="94487"/>
                </a:lnTo>
                <a:lnTo>
                  <a:pt x="1158240" y="79247"/>
                </a:lnTo>
                <a:lnTo>
                  <a:pt x="1114044" y="64007"/>
                </a:lnTo>
                <a:lnTo>
                  <a:pt x="1066800" y="47243"/>
                </a:lnTo>
                <a:lnTo>
                  <a:pt x="1018032" y="36575"/>
                </a:lnTo>
                <a:lnTo>
                  <a:pt x="964692" y="27431"/>
                </a:lnTo>
                <a:lnTo>
                  <a:pt x="909828" y="15239"/>
                </a:lnTo>
                <a:lnTo>
                  <a:pt x="854964" y="9143"/>
                </a:lnTo>
                <a:lnTo>
                  <a:pt x="795528" y="4571"/>
                </a:lnTo>
                <a:lnTo>
                  <a:pt x="737616" y="1523"/>
                </a:lnTo>
                <a:lnTo>
                  <a:pt x="676656" y="0"/>
                </a:lnTo>
                <a:lnTo>
                  <a:pt x="618744" y="1524"/>
                </a:lnTo>
                <a:lnTo>
                  <a:pt x="560832" y="4571"/>
                </a:lnTo>
                <a:lnTo>
                  <a:pt x="504444" y="9143"/>
                </a:lnTo>
                <a:lnTo>
                  <a:pt x="446532" y="15239"/>
                </a:lnTo>
                <a:lnTo>
                  <a:pt x="391667" y="27431"/>
                </a:lnTo>
                <a:lnTo>
                  <a:pt x="338327" y="36575"/>
                </a:lnTo>
                <a:lnTo>
                  <a:pt x="291084" y="47243"/>
                </a:lnTo>
                <a:lnTo>
                  <a:pt x="243839" y="64007"/>
                </a:lnTo>
                <a:lnTo>
                  <a:pt x="199643" y="79247"/>
                </a:lnTo>
                <a:lnTo>
                  <a:pt x="160019" y="94487"/>
                </a:lnTo>
                <a:lnTo>
                  <a:pt x="123443" y="112775"/>
                </a:lnTo>
                <a:lnTo>
                  <a:pt x="65531" y="153924"/>
                </a:lnTo>
                <a:lnTo>
                  <a:pt x="24384" y="196595"/>
                </a:lnTo>
                <a:lnTo>
                  <a:pt x="4572" y="242315"/>
                </a:lnTo>
                <a:lnTo>
                  <a:pt x="0" y="265175"/>
                </a:lnTo>
                <a:lnTo>
                  <a:pt x="4572" y="286512"/>
                </a:lnTo>
                <a:lnTo>
                  <a:pt x="24384" y="333756"/>
                </a:lnTo>
                <a:lnTo>
                  <a:pt x="65531" y="376427"/>
                </a:lnTo>
                <a:lnTo>
                  <a:pt x="123443" y="416051"/>
                </a:lnTo>
                <a:lnTo>
                  <a:pt x="160019" y="434339"/>
                </a:lnTo>
                <a:lnTo>
                  <a:pt x="199643" y="451103"/>
                </a:lnTo>
                <a:lnTo>
                  <a:pt x="243839" y="466344"/>
                </a:lnTo>
                <a:lnTo>
                  <a:pt x="291084" y="481583"/>
                </a:lnTo>
                <a:lnTo>
                  <a:pt x="338327" y="493775"/>
                </a:lnTo>
                <a:lnTo>
                  <a:pt x="391667" y="502919"/>
                </a:lnTo>
                <a:lnTo>
                  <a:pt x="446532" y="512063"/>
                </a:lnTo>
                <a:lnTo>
                  <a:pt x="504444" y="519683"/>
                </a:lnTo>
                <a:lnTo>
                  <a:pt x="560832" y="525780"/>
                </a:lnTo>
                <a:lnTo>
                  <a:pt x="676656" y="528827"/>
                </a:lnTo>
                <a:lnTo>
                  <a:pt x="737616" y="527303"/>
                </a:lnTo>
                <a:lnTo>
                  <a:pt x="795528" y="525779"/>
                </a:lnTo>
                <a:lnTo>
                  <a:pt x="854964" y="519683"/>
                </a:lnTo>
                <a:lnTo>
                  <a:pt x="909828" y="512063"/>
                </a:lnTo>
                <a:lnTo>
                  <a:pt x="964692" y="502919"/>
                </a:lnTo>
                <a:lnTo>
                  <a:pt x="1018032" y="493775"/>
                </a:lnTo>
                <a:lnTo>
                  <a:pt x="1066800" y="481583"/>
                </a:lnTo>
                <a:lnTo>
                  <a:pt x="1114044" y="466343"/>
                </a:lnTo>
                <a:lnTo>
                  <a:pt x="1158240" y="451103"/>
                </a:lnTo>
                <a:lnTo>
                  <a:pt x="1197864" y="434339"/>
                </a:lnTo>
                <a:lnTo>
                  <a:pt x="1234440" y="416051"/>
                </a:lnTo>
                <a:lnTo>
                  <a:pt x="1292352" y="376427"/>
                </a:lnTo>
                <a:lnTo>
                  <a:pt x="1331976" y="333755"/>
                </a:lnTo>
                <a:lnTo>
                  <a:pt x="1354836" y="286511"/>
                </a:lnTo>
                <a:lnTo>
                  <a:pt x="1356360" y="265175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61883" y="4706620"/>
            <a:ext cx="1355090" cy="528955"/>
          </a:xfrm>
          <a:custGeom>
            <a:avLst/>
            <a:gdLst/>
            <a:ahLst/>
            <a:cxnLst/>
            <a:rect l="l" t="t" r="r" b="b"/>
            <a:pathLst>
              <a:path w="1355090" h="528954">
                <a:moveTo>
                  <a:pt x="0" y="265175"/>
                </a:moveTo>
                <a:lnTo>
                  <a:pt x="10668" y="312419"/>
                </a:lnTo>
                <a:lnTo>
                  <a:pt x="41148" y="356615"/>
                </a:lnTo>
                <a:lnTo>
                  <a:pt x="65532" y="376427"/>
                </a:lnTo>
                <a:lnTo>
                  <a:pt x="91440" y="397763"/>
                </a:lnTo>
                <a:lnTo>
                  <a:pt x="123443" y="416051"/>
                </a:lnTo>
                <a:lnTo>
                  <a:pt x="160020" y="435863"/>
                </a:lnTo>
                <a:lnTo>
                  <a:pt x="199644" y="451103"/>
                </a:lnTo>
                <a:lnTo>
                  <a:pt x="242316" y="467867"/>
                </a:lnTo>
                <a:lnTo>
                  <a:pt x="289560" y="481583"/>
                </a:lnTo>
                <a:lnTo>
                  <a:pt x="338328" y="493775"/>
                </a:lnTo>
                <a:lnTo>
                  <a:pt x="391668" y="504443"/>
                </a:lnTo>
                <a:lnTo>
                  <a:pt x="445008" y="513587"/>
                </a:lnTo>
                <a:lnTo>
                  <a:pt x="502920" y="519683"/>
                </a:lnTo>
                <a:lnTo>
                  <a:pt x="559308" y="525779"/>
                </a:lnTo>
                <a:lnTo>
                  <a:pt x="618744" y="527303"/>
                </a:lnTo>
                <a:lnTo>
                  <a:pt x="676656" y="528827"/>
                </a:lnTo>
                <a:lnTo>
                  <a:pt x="795528" y="525779"/>
                </a:lnTo>
                <a:lnTo>
                  <a:pt x="853440" y="519683"/>
                </a:lnTo>
                <a:lnTo>
                  <a:pt x="908304" y="513587"/>
                </a:lnTo>
                <a:lnTo>
                  <a:pt x="963168" y="504443"/>
                </a:lnTo>
                <a:lnTo>
                  <a:pt x="1014984" y="493775"/>
                </a:lnTo>
                <a:lnTo>
                  <a:pt x="1066800" y="481583"/>
                </a:lnTo>
                <a:lnTo>
                  <a:pt x="1112520" y="467867"/>
                </a:lnTo>
                <a:lnTo>
                  <a:pt x="1156716" y="451103"/>
                </a:lnTo>
                <a:lnTo>
                  <a:pt x="1194816" y="435863"/>
                </a:lnTo>
                <a:lnTo>
                  <a:pt x="1231392" y="416051"/>
                </a:lnTo>
                <a:lnTo>
                  <a:pt x="1264920" y="397763"/>
                </a:lnTo>
                <a:lnTo>
                  <a:pt x="1313688" y="356615"/>
                </a:lnTo>
                <a:lnTo>
                  <a:pt x="1342644" y="309371"/>
                </a:lnTo>
                <a:lnTo>
                  <a:pt x="1354836" y="265175"/>
                </a:lnTo>
                <a:lnTo>
                  <a:pt x="1351788" y="242315"/>
                </a:lnTo>
                <a:lnTo>
                  <a:pt x="1331976" y="198119"/>
                </a:lnTo>
                <a:lnTo>
                  <a:pt x="1264920" y="132587"/>
                </a:lnTo>
                <a:lnTo>
                  <a:pt x="1231392" y="112775"/>
                </a:lnTo>
                <a:lnTo>
                  <a:pt x="1194816" y="96011"/>
                </a:lnTo>
                <a:lnTo>
                  <a:pt x="1156716" y="77723"/>
                </a:lnTo>
                <a:lnTo>
                  <a:pt x="1112520" y="64007"/>
                </a:lnTo>
                <a:lnTo>
                  <a:pt x="1065276" y="48767"/>
                </a:lnTo>
                <a:lnTo>
                  <a:pt x="1014984" y="36575"/>
                </a:lnTo>
                <a:lnTo>
                  <a:pt x="963168" y="25907"/>
                </a:lnTo>
                <a:lnTo>
                  <a:pt x="908304" y="16763"/>
                </a:lnTo>
                <a:lnTo>
                  <a:pt x="795528" y="4571"/>
                </a:lnTo>
                <a:lnTo>
                  <a:pt x="736091" y="1523"/>
                </a:lnTo>
                <a:lnTo>
                  <a:pt x="676656" y="0"/>
                </a:lnTo>
                <a:lnTo>
                  <a:pt x="618744" y="1523"/>
                </a:lnTo>
                <a:lnTo>
                  <a:pt x="559307" y="4571"/>
                </a:lnTo>
                <a:lnTo>
                  <a:pt x="502919" y="12191"/>
                </a:lnTo>
                <a:lnTo>
                  <a:pt x="445007" y="16763"/>
                </a:lnTo>
                <a:lnTo>
                  <a:pt x="391668" y="25907"/>
                </a:lnTo>
                <a:lnTo>
                  <a:pt x="338328" y="36575"/>
                </a:lnTo>
                <a:lnTo>
                  <a:pt x="289560" y="48767"/>
                </a:lnTo>
                <a:lnTo>
                  <a:pt x="242316" y="64007"/>
                </a:lnTo>
                <a:lnTo>
                  <a:pt x="199644" y="79247"/>
                </a:lnTo>
                <a:lnTo>
                  <a:pt x="160020" y="96011"/>
                </a:lnTo>
                <a:lnTo>
                  <a:pt x="123443" y="112775"/>
                </a:lnTo>
                <a:lnTo>
                  <a:pt x="65532" y="153923"/>
                </a:lnTo>
                <a:lnTo>
                  <a:pt x="21336" y="198119"/>
                </a:lnTo>
                <a:lnTo>
                  <a:pt x="3048" y="242315"/>
                </a:lnTo>
                <a:lnTo>
                  <a:pt x="0" y="265175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6476" y="4336288"/>
            <a:ext cx="3850004" cy="916305"/>
          </a:xfrm>
          <a:custGeom>
            <a:avLst/>
            <a:gdLst/>
            <a:ahLst/>
            <a:cxnLst/>
            <a:rect l="l" t="t" r="r" b="b"/>
            <a:pathLst>
              <a:path w="3850004" h="916304">
                <a:moveTo>
                  <a:pt x="1357883" y="652272"/>
                </a:moveTo>
                <a:lnTo>
                  <a:pt x="1347216" y="603504"/>
                </a:lnTo>
                <a:lnTo>
                  <a:pt x="1316735" y="560832"/>
                </a:lnTo>
                <a:lnTo>
                  <a:pt x="1266444" y="518160"/>
                </a:lnTo>
                <a:lnTo>
                  <a:pt x="1232916" y="499872"/>
                </a:lnTo>
                <a:lnTo>
                  <a:pt x="1197864" y="481584"/>
                </a:lnTo>
                <a:lnTo>
                  <a:pt x="1158240" y="464820"/>
                </a:lnTo>
                <a:lnTo>
                  <a:pt x="1115568" y="448056"/>
                </a:lnTo>
                <a:lnTo>
                  <a:pt x="1066800" y="434340"/>
                </a:lnTo>
                <a:lnTo>
                  <a:pt x="1018031" y="423672"/>
                </a:lnTo>
                <a:lnTo>
                  <a:pt x="964692" y="411480"/>
                </a:lnTo>
                <a:lnTo>
                  <a:pt x="911351" y="402336"/>
                </a:lnTo>
                <a:lnTo>
                  <a:pt x="854964" y="396240"/>
                </a:lnTo>
                <a:lnTo>
                  <a:pt x="797051" y="391668"/>
                </a:lnTo>
                <a:lnTo>
                  <a:pt x="737616" y="388620"/>
                </a:lnTo>
                <a:lnTo>
                  <a:pt x="679703" y="387096"/>
                </a:lnTo>
                <a:lnTo>
                  <a:pt x="618744" y="388620"/>
                </a:lnTo>
                <a:lnTo>
                  <a:pt x="560831" y="391668"/>
                </a:lnTo>
                <a:lnTo>
                  <a:pt x="504444" y="396240"/>
                </a:lnTo>
                <a:lnTo>
                  <a:pt x="448055" y="402336"/>
                </a:lnTo>
                <a:lnTo>
                  <a:pt x="391668" y="411480"/>
                </a:lnTo>
                <a:lnTo>
                  <a:pt x="341375" y="423672"/>
                </a:lnTo>
                <a:lnTo>
                  <a:pt x="291083" y="434340"/>
                </a:lnTo>
                <a:lnTo>
                  <a:pt x="243840" y="448056"/>
                </a:lnTo>
                <a:lnTo>
                  <a:pt x="199644" y="464820"/>
                </a:lnTo>
                <a:lnTo>
                  <a:pt x="160020" y="481584"/>
                </a:lnTo>
                <a:lnTo>
                  <a:pt x="123444" y="499872"/>
                </a:lnTo>
                <a:lnTo>
                  <a:pt x="65531" y="539496"/>
                </a:lnTo>
                <a:lnTo>
                  <a:pt x="24383" y="583692"/>
                </a:lnTo>
                <a:lnTo>
                  <a:pt x="3048" y="627888"/>
                </a:lnTo>
                <a:lnTo>
                  <a:pt x="0" y="652272"/>
                </a:lnTo>
                <a:lnTo>
                  <a:pt x="3048" y="673608"/>
                </a:lnTo>
                <a:lnTo>
                  <a:pt x="24383" y="720852"/>
                </a:lnTo>
                <a:lnTo>
                  <a:pt x="65531" y="763524"/>
                </a:lnTo>
                <a:lnTo>
                  <a:pt x="123444" y="803148"/>
                </a:lnTo>
                <a:lnTo>
                  <a:pt x="160020" y="819912"/>
                </a:lnTo>
                <a:lnTo>
                  <a:pt x="199644" y="838200"/>
                </a:lnTo>
                <a:lnTo>
                  <a:pt x="243840" y="853440"/>
                </a:lnTo>
                <a:lnTo>
                  <a:pt x="291083" y="867156"/>
                </a:lnTo>
                <a:lnTo>
                  <a:pt x="341375" y="880872"/>
                </a:lnTo>
                <a:lnTo>
                  <a:pt x="391668" y="890016"/>
                </a:lnTo>
                <a:lnTo>
                  <a:pt x="448055" y="899160"/>
                </a:lnTo>
                <a:lnTo>
                  <a:pt x="560831" y="911352"/>
                </a:lnTo>
                <a:lnTo>
                  <a:pt x="618744" y="914400"/>
                </a:lnTo>
                <a:lnTo>
                  <a:pt x="679703" y="915924"/>
                </a:lnTo>
                <a:lnTo>
                  <a:pt x="737616" y="914400"/>
                </a:lnTo>
                <a:lnTo>
                  <a:pt x="797051" y="911352"/>
                </a:lnTo>
                <a:lnTo>
                  <a:pt x="854964" y="905256"/>
                </a:lnTo>
                <a:lnTo>
                  <a:pt x="911351" y="899160"/>
                </a:lnTo>
                <a:lnTo>
                  <a:pt x="1018031" y="880872"/>
                </a:lnTo>
                <a:lnTo>
                  <a:pt x="1115568" y="853440"/>
                </a:lnTo>
                <a:lnTo>
                  <a:pt x="1158240" y="838200"/>
                </a:lnTo>
                <a:lnTo>
                  <a:pt x="1197864" y="819912"/>
                </a:lnTo>
                <a:lnTo>
                  <a:pt x="1232916" y="803148"/>
                </a:lnTo>
                <a:lnTo>
                  <a:pt x="1266444" y="783336"/>
                </a:lnTo>
                <a:lnTo>
                  <a:pt x="1316735" y="742188"/>
                </a:lnTo>
                <a:lnTo>
                  <a:pt x="1347216" y="696468"/>
                </a:lnTo>
                <a:lnTo>
                  <a:pt x="1353312" y="673608"/>
                </a:lnTo>
                <a:lnTo>
                  <a:pt x="1357883" y="652272"/>
                </a:lnTo>
              </a:path>
              <a:path w="3850004" h="916304">
                <a:moveTo>
                  <a:pt x="2494788" y="652272"/>
                </a:moveTo>
                <a:lnTo>
                  <a:pt x="2503931" y="696468"/>
                </a:lnTo>
                <a:lnTo>
                  <a:pt x="2535935" y="742188"/>
                </a:lnTo>
                <a:lnTo>
                  <a:pt x="2584704" y="783336"/>
                </a:lnTo>
                <a:lnTo>
                  <a:pt x="2651759" y="821436"/>
                </a:lnTo>
                <a:lnTo>
                  <a:pt x="2694431" y="838200"/>
                </a:lnTo>
                <a:lnTo>
                  <a:pt x="2737104" y="853439"/>
                </a:lnTo>
                <a:lnTo>
                  <a:pt x="2782824" y="867156"/>
                </a:lnTo>
                <a:lnTo>
                  <a:pt x="2833116" y="880872"/>
                </a:lnTo>
                <a:lnTo>
                  <a:pt x="2884931" y="890016"/>
                </a:lnTo>
                <a:lnTo>
                  <a:pt x="2939796" y="899160"/>
                </a:lnTo>
                <a:lnTo>
                  <a:pt x="3055619" y="911351"/>
                </a:lnTo>
                <a:lnTo>
                  <a:pt x="3113531" y="914400"/>
                </a:lnTo>
                <a:lnTo>
                  <a:pt x="3171443" y="915924"/>
                </a:lnTo>
                <a:lnTo>
                  <a:pt x="3230879" y="914400"/>
                </a:lnTo>
                <a:lnTo>
                  <a:pt x="3288791" y="911351"/>
                </a:lnTo>
                <a:lnTo>
                  <a:pt x="3349751" y="905256"/>
                </a:lnTo>
                <a:lnTo>
                  <a:pt x="3404615" y="899160"/>
                </a:lnTo>
                <a:lnTo>
                  <a:pt x="3459479" y="890016"/>
                </a:lnTo>
                <a:lnTo>
                  <a:pt x="3511295" y="880872"/>
                </a:lnTo>
                <a:lnTo>
                  <a:pt x="3560063" y="865632"/>
                </a:lnTo>
                <a:lnTo>
                  <a:pt x="3608831" y="853439"/>
                </a:lnTo>
                <a:lnTo>
                  <a:pt x="3651503" y="838200"/>
                </a:lnTo>
                <a:lnTo>
                  <a:pt x="3691127" y="819912"/>
                </a:lnTo>
                <a:lnTo>
                  <a:pt x="3727703" y="801624"/>
                </a:lnTo>
                <a:lnTo>
                  <a:pt x="3785615" y="763524"/>
                </a:lnTo>
                <a:lnTo>
                  <a:pt x="3826763" y="717804"/>
                </a:lnTo>
                <a:lnTo>
                  <a:pt x="3848099" y="672084"/>
                </a:lnTo>
                <a:lnTo>
                  <a:pt x="3849623" y="652272"/>
                </a:lnTo>
                <a:lnTo>
                  <a:pt x="3848099" y="627888"/>
                </a:lnTo>
                <a:lnTo>
                  <a:pt x="3826763" y="583692"/>
                </a:lnTo>
                <a:lnTo>
                  <a:pt x="3785615" y="539495"/>
                </a:lnTo>
                <a:lnTo>
                  <a:pt x="3727703" y="499872"/>
                </a:lnTo>
                <a:lnTo>
                  <a:pt x="3691127" y="481584"/>
                </a:lnTo>
                <a:lnTo>
                  <a:pt x="3651503" y="464819"/>
                </a:lnTo>
                <a:lnTo>
                  <a:pt x="3607307" y="448056"/>
                </a:lnTo>
                <a:lnTo>
                  <a:pt x="3560063" y="434339"/>
                </a:lnTo>
                <a:lnTo>
                  <a:pt x="3511295" y="423672"/>
                </a:lnTo>
                <a:lnTo>
                  <a:pt x="3459479" y="411480"/>
                </a:lnTo>
                <a:lnTo>
                  <a:pt x="3404615" y="402336"/>
                </a:lnTo>
                <a:lnTo>
                  <a:pt x="3346703" y="396239"/>
                </a:lnTo>
                <a:lnTo>
                  <a:pt x="3288791" y="391668"/>
                </a:lnTo>
                <a:lnTo>
                  <a:pt x="3230879" y="388619"/>
                </a:lnTo>
                <a:lnTo>
                  <a:pt x="3171443" y="387095"/>
                </a:lnTo>
                <a:lnTo>
                  <a:pt x="3113531" y="388619"/>
                </a:lnTo>
                <a:lnTo>
                  <a:pt x="3055619" y="391668"/>
                </a:lnTo>
                <a:lnTo>
                  <a:pt x="2996183" y="396239"/>
                </a:lnTo>
                <a:lnTo>
                  <a:pt x="2939796" y="402336"/>
                </a:lnTo>
                <a:lnTo>
                  <a:pt x="2884931" y="411480"/>
                </a:lnTo>
                <a:lnTo>
                  <a:pt x="2833116" y="423672"/>
                </a:lnTo>
                <a:lnTo>
                  <a:pt x="2782824" y="434339"/>
                </a:lnTo>
                <a:lnTo>
                  <a:pt x="2735579" y="448056"/>
                </a:lnTo>
                <a:lnTo>
                  <a:pt x="2694431" y="464819"/>
                </a:lnTo>
                <a:lnTo>
                  <a:pt x="2651759" y="481584"/>
                </a:lnTo>
                <a:lnTo>
                  <a:pt x="2616707" y="499872"/>
                </a:lnTo>
                <a:lnTo>
                  <a:pt x="2557272" y="541020"/>
                </a:lnTo>
                <a:lnTo>
                  <a:pt x="2516124" y="583692"/>
                </a:lnTo>
                <a:lnTo>
                  <a:pt x="2497835" y="627888"/>
                </a:lnTo>
                <a:lnTo>
                  <a:pt x="2494788" y="652272"/>
                </a:lnTo>
              </a:path>
              <a:path w="3850004" h="916304">
                <a:moveTo>
                  <a:pt x="2577083" y="263651"/>
                </a:moveTo>
                <a:lnTo>
                  <a:pt x="2566416" y="216408"/>
                </a:lnTo>
                <a:lnTo>
                  <a:pt x="2537459" y="172212"/>
                </a:lnTo>
                <a:lnTo>
                  <a:pt x="2485644" y="131064"/>
                </a:lnTo>
                <a:lnTo>
                  <a:pt x="2418588" y="92964"/>
                </a:lnTo>
                <a:lnTo>
                  <a:pt x="2378964" y="77724"/>
                </a:lnTo>
                <a:lnTo>
                  <a:pt x="2334768" y="60960"/>
                </a:lnTo>
                <a:lnTo>
                  <a:pt x="2287524" y="47244"/>
                </a:lnTo>
                <a:lnTo>
                  <a:pt x="2237231" y="35052"/>
                </a:lnTo>
                <a:lnTo>
                  <a:pt x="2185416" y="24384"/>
                </a:lnTo>
                <a:lnTo>
                  <a:pt x="2130552" y="15240"/>
                </a:lnTo>
                <a:lnTo>
                  <a:pt x="2074164" y="9144"/>
                </a:lnTo>
                <a:lnTo>
                  <a:pt x="2017776" y="4572"/>
                </a:lnTo>
                <a:lnTo>
                  <a:pt x="1958340" y="0"/>
                </a:lnTo>
                <a:lnTo>
                  <a:pt x="1840992" y="0"/>
                </a:lnTo>
                <a:lnTo>
                  <a:pt x="1780031" y="4572"/>
                </a:lnTo>
                <a:lnTo>
                  <a:pt x="1723644" y="9144"/>
                </a:lnTo>
                <a:lnTo>
                  <a:pt x="1668779" y="15240"/>
                </a:lnTo>
                <a:lnTo>
                  <a:pt x="1613916" y="24384"/>
                </a:lnTo>
                <a:lnTo>
                  <a:pt x="1560576" y="35052"/>
                </a:lnTo>
                <a:lnTo>
                  <a:pt x="1510283" y="47244"/>
                </a:lnTo>
                <a:lnTo>
                  <a:pt x="1463040" y="60960"/>
                </a:lnTo>
                <a:lnTo>
                  <a:pt x="1418844" y="77724"/>
                </a:lnTo>
                <a:lnTo>
                  <a:pt x="1379220" y="92964"/>
                </a:lnTo>
                <a:lnTo>
                  <a:pt x="1342644" y="111252"/>
                </a:lnTo>
                <a:lnTo>
                  <a:pt x="1284731" y="152400"/>
                </a:lnTo>
                <a:lnTo>
                  <a:pt x="1245107" y="195072"/>
                </a:lnTo>
                <a:lnTo>
                  <a:pt x="1222248" y="239268"/>
                </a:lnTo>
                <a:lnTo>
                  <a:pt x="1220724" y="263652"/>
                </a:lnTo>
                <a:lnTo>
                  <a:pt x="1222248" y="284988"/>
                </a:lnTo>
                <a:lnTo>
                  <a:pt x="1245107" y="330708"/>
                </a:lnTo>
                <a:lnTo>
                  <a:pt x="1284731" y="373380"/>
                </a:lnTo>
                <a:lnTo>
                  <a:pt x="1342644" y="413004"/>
                </a:lnTo>
                <a:lnTo>
                  <a:pt x="1379220" y="432816"/>
                </a:lnTo>
                <a:lnTo>
                  <a:pt x="1418844" y="449580"/>
                </a:lnTo>
                <a:lnTo>
                  <a:pt x="1463040" y="466344"/>
                </a:lnTo>
                <a:lnTo>
                  <a:pt x="1510283" y="478536"/>
                </a:lnTo>
                <a:lnTo>
                  <a:pt x="1560576" y="492252"/>
                </a:lnTo>
                <a:lnTo>
                  <a:pt x="1613916" y="502920"/>
                </a:lnTo>
                <a:lnTo>
                  <a:pt x="1723644" y="518160"/>
                </a:lnTo>
                <a:lnTo>
                  <a:pt x="1780031" y="522732"/>
                </a:lnTo>
                <a:lnTo>
                  <a:pt x="1840992" y="524256"/>
                </a:lnTo>
                <a:lnTo>
                  <a:pt x="1898903" y="525780"/>
                </a:lnTo>
                <a:lnTo>
                  <a:pt x="2017776" y="522732"/>
                </a:lnTo>
                <a:lnTo>
                  <a:pt x="2074164" y="518160"/>
                </a:lnTo>
                <a:lnTo>
                  <a:pt x="2130552" y="510540"/>
                </a:lnTo>
                <a:lnTo>
                  <a:pt x="2185416" y="502920"/>
                </a:lnTo>
                <a:lnTo>
                  <a:pt x="2237231" y="492252"/>
                </a:lnTo>
                <a:lnTo>
                  <a:pt x="2287524" y="478536"/>
                </a:lnTo>
                <a:lnTo>
                  <a:pt x="2334768" y="466344"/>
                </a:lnTo>
                <a:lnTo>
                  <a:pt x="2378964" y="449580"/>
                </a:lnTo>
                <a:lnTo>
                  <a:pt x="2418588" y="432816"/>
                </a:lnTo>
                <a:lnTo>
                  <a:pt x="2455164" y="413004"/>
                </a:lnTo>
                <a:lnTo>
                  <a:pt x="2513076" y="373380"/>
                </a:lnTo>
                <a:lnTo>
                  <a:pt x="2554224" y="330708"/>
                </a:lnTo>
                <a:lnTo>
                  <a:pt x="2575559" y="284988"/>
                </a:lnTo>
                <a:lnTo>
                  <a:pt x="2577083" y="26365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4667503" y="4593590"/>
            <a:ext cx="1405890" cy="1568450"/>
            <a:chOff x="4667503" y="4593590"/>
            <a:chExt cx="1405890" cy="1568450"/>
          </a:xfrm>
        </p:grpSpPr>
        <p:sp>
          <p:nvSpPr>
            <p:cNvPr id="7" name="object 7"/>
            <p:cNvSpPr/>
            <p:nvPr/>
          </p:nvSpPr>
          <p:spPr>
            <a:xfrm>
              <a:off x="4676139" y="4599940"/>
              <a:ext cx="1356360" cy="525780"/>
            </a:xfrm>
            <a:custGeom>
              <a:avLst/>
              <a:gdLst/>
              <a:ahLst/>
              <a:cxnLst/>
              <a:rect l="l" t="t" r="r" b="b"/>
              <a:pathLst>
                <a:path w="1356360" h="525779">
                  <a:moveTo>
                    <a:pt x="0" y="262128"/>
                  </a:moveTo>
                  <a:lnTo>
                    <a:pt x="9144" y="309372"/>
                  </a:lnTo>
                  <a:lnTo>
                    <a:pt x="41148" y="353568"/>
                  </a:lnTo>
                  <a:lnTo>
                    <a:pt x="89915" y="394716"/>
                  </a:lnTo>
                  <a:lnTo>
                    <a:pt x="123444" y="414528"/>
                  </a:lnTo>
                  <a:lnTo>
                    <a:pt x="160020" y="432816"/>
                  </a:lnTo>
                  <a:lnTo>
                    <a:pt x="199644" y="449580"/>
                  </a:lnTo>
                  <a:lnTo>
                    <a:pt x="242315" y="466344"/>
                  </a:lnTo>
                  <a:lnTo>
                    <a:pt x="291084" y="478536"/>
                  </a:lnTo>
                  <a:lnTo>
                    <a:pt x="338327" y="490728"/>
                  </a:lnTo>
                  <a:lnTo>
                    <a:pt x="391668" y="502919"/>
                  </a:lnTo>
                  <a:lnTo>
                    <a:pt x="445008" y="510539"/>
                  </a:lnTo>
                  <a:lnTo>
                    <a:pt x="502920" y="518159"/>
                  </a:lnTo>
                  <a:lnTo>
                    <a:pt x="559308" y="522731"/>
                  </a:lnTo>
                  <a:lnTo>
                    <a:pt x="618744" y="525779"/>
                  </a:lnTo>
                  <a:lnTo>
                    <a:pt x="737615" y="525779"/>
                  </a:lnTo>
                  <a:lnTo>
                    <a:pt x="797051" y="522731"/>
                  </a:lnTo>
                  <a:lnTo>
                    <a:pt x="853439" y="518159"/>
                  </a:lnTo>
                  <a:lnTo>
                    <a:pt x="909827" y="510539"/>
                  </a:lnTo>
                  <a:lnTo>
                    <a:pt x="963168" y="502919"/>
                  </a:lnTo>
                  <a:lnTo>
                    <a:pt x="1016508" y="490727"/>
                  </a:lnTo>
                  <a:lnTo>
                    <a:pt x="1066800" y="478535"/>
                  </a:lnTo>
                  <a:lnTo>
                    <a:pt x="1114044" y="464819"/>
                  </a:lnTo>
                  <a:lnTo>
                    <a:pt x="1158239" y="449579"/>
                  </a:lnTo>
                  <a:lnTo>
                    <a:pt x="1197864" y="432815"/>
                  </a:lnTo>
                  <a:lnTo>
                    <a:pt x="1232915" y="414527"/>
                  </a:lnTo>
                  <a:lnTo>
                    <a:pt x="1292352" y="373379"/>
                  </a:lnTo>
                  <a:lnTo>
                    <a:pt x="1333500" y="330707"/>
                  </a:lnTo>
                  <a:lnTo>
                    <a:pt x="1353312" y="286511"/>
                  </a:lnTo>
                  <a:lnTo>
                    <a:pt x="1356360" y="262127"/>
                  </a:lnTo>
                  <a:lnTo>
                    <a:pt x="1353312" y="239267"/>
                  </a:lnTo>
                  <a:lnTo>
                    <a:pt x="1333500" y="195071"/>
                  </a:lnTo>
                  <a:lnTo>
                    <a:pt x="1292352" y="152399"/>
                  </a:lnTo>
                  <a:lnTo>
                    <a:pt x="1232915" y="111251"/>
                  </a:lnTo>
                  <a:lnTo>
                    <a:pt x="1196339" y="92963"/>
                  </a:lnTo>
                  <a:lnTo>
                    <a:pt x="1156715" y="76199"/>
                  </a:lnTo>
                  <a:lnTo>
                    <a:pt x="1114044" y="60959"/>
                  </a:lnTo>
                  <a:lnTo>
                    <a:pt x="1066800" y="47243"/>
                  </a:lnTo>
                  <a:lnTo>
                    <a:pt x="1016508" y="33527"/>
                  </a:lnTo>
                  <a:lnTo>
                    <a:pt x="963168" y="22859"/>
                  </a:lnTo>
                  <a:lnTo>
                    <a:pt x="909827" y="15239"/>
                  </a:lnTo>
                  <a:lnTo>
                    <a:pt x="853439" y="9143"/>
                  </a:lnTo>
                  <a:lnTo>
                    <a:pt x="795527" y="3047"/>
                  </a:lnTo>
                  <a:lnTo>
                    <a:pt x="736092" y="1523"/>
                  </a:lnTo>
                  <a:lnTo>
                    <a:pt x="678180" y="0"/>
                  </a:lnTo>
                  <a:lnTo>
                    <a:pt x="618744" y="1523"/>
                  </a:lnTo>
                  <a:lnTo>
                    <a:pt x="559308" y="4571"/>
                  </a:lnTo>
                  <a:lnTo>
                    <a:pt x="502920" y="9143"/>
                  </a:lnTo>
                  <a:lnTo>
                    <a:pt x="445008" y="15239"/>
                  </a:lnTo>
                  <a:lnTo>
                    <a:pt x="338327" y="33528"/>
                  </a:lnTo>
                  <a:lnTo>
                    <a:pt x="291084" y="47243"/>
                  </a:lnTo>
                  <a:lnTo>
                    <a:pt x="242315" y="60960"/>
                  </a:lnTo>
                  <a:lnTo>
                    <a:pt x="199644" y="77724"/>
                  </a:lnTo>
                  <a:lnTo>
                    <a:pt x="160020" y="94487"/>
                  </a:lnTo>
                  <a:lnTo>
                    <a:pt x="123444" y="111252"/>
                  </a:lnTo>
                  <a:lnTo>
                    <a:pt x="89915" y="131064"/>
                  </a:lnTo>
                  <a:lnTo>
                    <a:pt x="41148" y="172212"/>
                  </a:lnTo>
                  <a:lnTo>
                    <a:pt x="9144" y="217932"/>
                  </a:lnTo>
                  <a:lnTo>
                    <a:pt x="3048" y="240792"/>
                  </a:lnTo>
                  <a:lnTo>
                    <a:pt x="0" y="26212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692903" y="5515864"/>
              <a:ext cx="1355090" cy="620395"/>
            </a:xfrm>
            <a:custGeom>
              <a:avLst/>
              <a:gdLst/>
              <a:ahLst/>
              <a:cxnLst/>
              <a:rect l="l" t="t" r="r" b="b"/>
              <a:pathLst>
                <a:path w="1355089" h="620395">
                  <a:moveTo>
                    <a:pt x="0" y="310895"/>
                  </a:moveTo>
                  <a:lnTo>
                    <a:pt x="678180" y="0"/>
                  </a:lnTo>
                  <a:lnTo>
                    <a:pt x="1354836" y="310895"/>
                  </a:lnTo>
                  <a:lnTo>
                    <a:pt x="678180" y="620267"/>
                  </a:lnTo>
                  <a:lnTo>
                    <a:pt x="0" y="310895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557015" y="4864608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656" y="1120140"/>
            <a:ext cx="9006205" cy="35941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4965" marR="386715" indent="-342900" algn="just">
              <a:lnSpc>
                <a:spcPct val="95200"/>
              </a:lnSpc>
              <a:spcBef>
                <a:spcPts val="23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O </a:t>
            </a:r>
            <a:r>
              <a:rPr sz="2400" spc="-5" dirty="0">
                <a:latin typeface="Arial"/>
                <a:cs typeface="Arial"/>
              </a:rPr>
              <a:t>entitate slabă </a:t>
            </a:r>
            <a:r>
              <a:rPr sz="2400" dirty="0">
                <a:latin typeface="Arial"/>
                <a:cs typeface="Arial"/>
              </a:rPr>
              <a:t>poate fi identificată </a:t>
            </a:r>
            <a:r>
              <a:rPr sz="2400" spc="-5" dirty="0">
                <a:latin typeface="Arial"/>
                <a:cs typeface="Arial"/>
              </a:rPr>
              <a:t>unic numai dacă </a:t>
            </a:r>
            <a:r>
              <a:rPr sz="2400" dirty="0">
                <a:latin typeface="Arial"/>
                <a:cs typeface="Arial"/>
              </a:rPr>
              <a:t>se ia în  </a:t>
            </a:r>
            <a:r>
              <a:rPr sz="2400" spc="-5" dirty="0">
                <a:latin typeface="Arial"/>
                <a:cs typeface="Arial"/>
              </a:rPr>
              <a:t>considerare cheia </a:t>
            </a:r>
            <a:r>
              <a:rPr sz="2400" dirty="0">
                <a:latin typeface="Arial"/>
                <a:cs typeface="Arial"/>
              </a:rPr>
              <a:t>primară a </a:t>
            </a:r>
            <a:r>
              <a:rPr sz="2400" spc="-5" dirty="0">
                <a:latin typeface="Arial"/>
                <a:cs typeface="Arial"/>
              </a:rPr>
              <a:t>altei entităţi (entitate proprietar </a:t>
            </a:r>
            <a:r>
              <a:rPr sz="2400" dirty="0">
                <a:latin typeface="Arial"/>
                <a:cs typeface="Arial"/>
              </a:rPr>
              <a:t>-  </a:t>
            </a:r>
            <a:r>
              <a:rPr sz="2400" i="1" spc="-5" dirty="0">
                <a:latin typeface="Arial"/>
                <a:cs typeface="Arial"/>
              </a:rPr>
              <a:t>owner</a:t>
            </a:r>
            <a:r>
              <a:rPr sz="2400" spc="-5" dirty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354965" marR="78740" indent="-342900">
              <a:lnSpc>
                <a:spcPts val="2740"/>
              </a:lnSpc>
              <a:spcBef>
                <a:spcPts val="6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846455" algn="l"/>
              </a:tabLst>
            </a:pPr>
            <a:r>
              <a:rPr sz="2400" spc="-5" dirty="0">
                <a:latin typeface="Arial"/>
                <a:cs typeface="Arial"/>
              </a:rPr>
              <a:t>Tipurile de entităţile slabe </a:t>
            </a:r>
            <a:r>
              <a:rPr sz="2400" dirty="0">
                <a:latin typeface="Arial"/>
                <a:cs typeface="Arial"/>
              </a:rPr>
              <a:t>şi </a:t>
            </a:r>
            <a:r>
              <a:rPr sz="2400" spc="-5" dirty="0">
                <a:latin typeface="Arial"/>
                <a:cs typeface="Arial"/>
              </a:rPr>
              <a:t>tipurile de entităţi proprietar trebuie  </a:t>
            </a:r>
            <a:r>
              <a:rPr sz="2400" dirty="0">
                <a:latin typeface="Arial"/>
                <a:cs typeface="Arial"/>
              </a:rPr>
              <a:t>să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Arial"/>
                <a:cs typeface="Arial"/>
              </a:rPr>
              <a:t>fie părţi ale unei </a:t>
            </a:r>
            <a:r>
              <a:rPr sz="2400" dirty="0">
                <a:latin typeface="Arial"/>
                <a:cs typeface="Arial"/>
              </a:rPr>
              <a:t>legături </a:t>
            </a:r>
            <a:r>
              <a:rPr sz="2400" spc="-5" dirty="0">
                <a:latin typeface="Arial"/>
                <a:cs typeface="Arial"/>
              </a:rPr>
              <a:t>1:N </a:t>
            </a:r>
            <a:r>
              <a:rPr sz="2400" dirty="0">
                <a:latin typeface="Arial"/>
                <a:cs typeface="Arial"/>
              </a:rPr>
              <a:t>(partea </a:t>
            </a:r>
            <a:r>
              <a:rPr sz="2400" spc="-5" dirty="0">
                <a:latin typeface="Arial"/>
                <a:cs typeface="Arial"/>
              </a:rPr>
              <a:t>unu </a:t>
            </a:r>
            <a:r>
              <a:rPr sz="2400" dirty="0">
                <a:latin typeface="Arial"/>
                <a:cs typeface="Arial"/>
              </a:rPr>
              <a:t>- </a:t>
            </a:r>
            <a:r>
              <a:rPr sz="2400" spc="-5" dirty="0">
                <a:latin typeface="Arial"/>
                <a:cs typeface="Arial"/>
              </a:rPr>
              <a:t>entitatea  proprietar,partea N- mai multe </a:t>
            </a:r>
            <a:r>
              <a:rPr sz="2400" dirty="0">
                <a:latin typeface="Arial"/>
                <a:cs typeface="Arial"/>
              </a:rPr>
              <a:t>entităţi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slabe)</a:t>
            </a:r>
            <a:endParaRPr sz="2400">
              <a:latin typeface="Arial"/>
              <a:cs typeface="Arial"/>
            </a:endParaRPr>
          </a:p>
          <a:p>
            <a:pPr marL="756285" marR="5080" indent="-287020">
              <a:lnSpc>
                <a:spcPct val="100000"/>
              </a:lnSpc>
              <a:spcBef>
                <a:spcPts val="395"/>
              </a:spcBef>
            </a:pPr>
            <a:r>
              <a:rPr sz="1600" spc="459" dirty="0">
                <a:solidFill>
                  <a:srgbClr val="9999CA"/>
                </a:solidFill>
                <a:latin typeface="Arial"/>
                <a:cs typeface="Arial"/>
              </a:rPr>
              <a:t>□ </a:t>
            </a:r>
            <a:r>
              <a:rPr sz="2000" dirty="0">
                <a:latin typeface="Arial"/>
                <a:cs typeface="Arial"/>
              </a:rPr>
              <a:t>Tipul </a:t>
            </a:r>
            <a:r>
              <a:rPr sz="2000" spc="-5" dirty="0">
                <a:latin typeface="Arial"/>
                <a:cs typeface="Arial"/>
              </a:rPr>
              <a:t>de entitate </a:t>
            </a:r>
            <a:r>
              <a:rPr sz="2000" dirty="0">
                <a:latin typeface="Arial"/>
                <a:cs typeface="Arial"/>
              </a:rPr>
              <a:t>slabă </a:t>
            </a:r>
            <a:r>
              <a:rPr sz="2000" spc="-5" dirty="0">
                <a:latin typeface="Arial"/>
                <a:cs typeface="Arial"/>
              </a:rPr>
              <a:t>trebuie </a:t>
            </a:r>
            <a:r>
              <a:rPr sz="2000" dirty="0">
                <a:latin typeface="Arial"/>
                <a:cs typeface="Arial"/>
              </a:rPr>
              <a:t>să </a:t>
            </a:r>
            <a:r>
              <a:rPr sz="2000" spc="-5" dirty="0">
                <a:latin typeface="Arial"/>
                <a:cs typeface="Arial"/>
              </a:rPr>
              <a:t>aibă </a:t>
            </a:r>
            <a:r>
              <a:rPr sz="2000" dirty="0">
                <a:latin typeface="Arial"/>
                <a:cs typeface="Arial"/>
              </a:rPr>
              <a:t>o participare </a:t>
            </a:r>
            <a:r>
              <a:rPr sz="2000" spc="-10" dirty="0">
                <a:latin typeface="Arial"/>
                <a:cs typeface="Arial"/>
              </a:rPr>
              <a:t>totală </a:t>
            </a:r>
            <a:r>
              <a:rPr sz="2000" spc="-5" dirty="0">
                <a:latin typeface="Arial"/>
                <a:cs typeface="Arial"/>
              </a:rPr>
              <a:t>în tipul de  legătură care </a:t>
            </a:r>
            <a:r>
              <a:rPr sz="2000" dirty="0">
                <a:latin typeface="Arial"/>
                <a:cs typeface="Arial"/>
              </a:rPr>
              <a:t>o asociază cu tipul </a:t>
            </a:r>
            <a:r>
              <a:rPr sz="2000" spc="-5" dirty="0">
                <a:latin typeface="Arial"/>
                <a:cs typeface="Arial"/>
              </a:rPr>
              <a:t>de entitate proprietar </a:t>
            </a:r>
            <a:r>
              <a:rPr sz="2000" dirty="0">
                <a:latin typeface="Arial"/>
                <a:cs typeface="Arial"/>
              </a:rPr>
              <a:t>- </a:t>
            </a:r>
            <a:r>
              <a:rPr sz="2000" spc="-5" dirty="0">
                <a:latin typeface="Arial"/>
                <a:cs typeface="Arial"/>
              </a:rPr>
              <a:t>tip de legătură </a:t>
            </a:r>
            <a:r>
              <a:rPr sz="2000" dirty="0">
                <a:latin typeface="Arial"/>
                <a:cs typeface="Arial"/>
              </a:rPr>
              <a:t>de  </a:t>
            </a:r>
            <a:r>
              <a:rPr sz="2000" spc="-5" dirty="0">
                <a:latin typeface="Arial"/>
                <a:cs typeface="Arial"/>
              </a:rPr>
              <a:t>identificare sau de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susţinere</a:t>
            </a:r>
            <a:endParaRPr sz="2000">
              <a:latin typeface="Arial"/>
              <a:cs typeface="Arial"/>
            </a:endParaRPr>
          </a:p>
          <a:p>
            <a:pPr marL="1902460">
              <a:lnSpc>
                <a:spcPct val="100000"/>
              </a:lnSpc>
              <a:spcBef>
                <a:spcPts val="1940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502393" y="4817366"/>
            <a:ext cx="3962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ddn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707130" y="4802124"/>
            <a:ext cx="6838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dash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nume</a:t>
            </a:r>
            <a:r>
              <a:rPr sz="1600" b="1" u="dash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48068" y="5593588"/>
            <a:ext cx="1569720" cy="542925"/>
          </a:xfrm>
          <a:prstGeom prst="rect">
            <a:avLst/>
          </a:prstGeom>
          <a:ln w="50292">
            <a:solidFill>
              <a:srgbClr val="000000"/>
            </a:solidFill>
          </a:ln>
        </p:spPr>
        <p:txBody>
          <a:bodyPr vert="horz" wrap="square" lIns="0" tIns="120015" rIns="0" bIns="0" rtlCol="0">
            <a:spAutoFit/>
          </a:bodyPr>
          <a:lstStyle/>
          <a:p>
            <a:pPr marL="215900">
              <a:lnSpc>
                <a:spcPct val="100000"/>
              </a:lnSpc>
              <a:spcBef>
                <a:spcPts val="945"/>
              </a:spcBef>
            </a:pPr>
            <a:r>
              <a:rPr sz="1600" b="1" spc="-5" dirty="0">
                <a:latin typeface="Arial"/>
                <a:cs typeface="Arial"/>
              </a:rPr>
              <a:t>Pers_intret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27200" y="5576823"/>
            <a:ext cx="1356360" cy="542925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vert="horz" wrap="square" lIns="0" tIns="156210" rIns="0" bIns="0" rtlCol="0">
            <a:spAutoFit/>
          </a:bodyPr>
          <a:lstStyle/>
          <a:p>
            <a:pPr marL="85090">
              <a:lnSpc>
                <a:spcPct val="100000"/>
              </a:lnSpc>
              <a:spcBef>
                <a:spcPts val="1230"/>
              </a:spcBef>
            </a:pPr>
            <a:r>
              <a:rPr sz="1600" b="1" spc="-5" dirty="0">
                <a:latin typeface="Arial"/>
                <a:cs typeface="Arial"/>
              </a:rPr>
              <a:t>Angajati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6708" y="4850891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23103" y="5701283"/>
            <a:ext cx="7150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Intreţin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46523" y="4739632"/>
            <a:ext cx="4089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pret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63319" y="4881879"/>
            <a:ext cx="2498090" cy="701040"/>
          </a:xfrm>
          <a:custGeom>
            <a:avLst/>
            <a:gdLst/>
            <a:ahLst/>
            <a:cxnLst/>
            <a:rect l="l" t="t" r="r" b="b"/>
            <a:pathLst>
              <a:path w="2498090" h="701039">
                <a:moveTo>
                  <a:pt x="1258824" y="0"/>
                </a:moveTo>
                <a:lnTo>
                  <a:pt x="1258824" y="681227"/>
                </a:lnTo>
              </a:path>
              <a:path w="2498090" h="701039">
                <a:moveTo>
                  <a:pt x="0" y="379475"/>
                </a:moveTo>
                <a:lnTo>
                  <a:pt x="890015" y="701039"/>
                </a:lnTo>
              </a:path>
              <a:path w="2498090" h="701039">
                <a:moveTo>
                  <a:pt x="2497835" y="359663"/>
                </a:moveTo>
                <a:lnTo>
                  <a:pt x="1630679" y="70103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85000" y="5241544"/>
            <a:ext cx="414655" cy="361315"/>
          </a:xfrm>
          <a:custGeom>
            <a:avLst/>
            <a:gdLst/>
            <a:ahLst/>
            <a:cxnLst/>
            <a:rect l="l" t="t" r="r" b="b"/>
            <a:pathLst>
              <a:path w="414654" h="361314">
                <a:moveTo>
                  <a:pt x="0" y="0"/>
                </a:moveTo>
                <a:lnTo>
                  <a:pt x="414527" y="36118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073135" y="5241544"/>
            <a:ext cx="542925" cy="361315"/>
          </a:xfrm>
          <a:custGeom>
            <a:avLst/>
            <a:gdLst/>
            <a:ahLst/>
            <a:cxnLst/>
            <a:rect l="l" t="t" r="r" b="b"/>
            <a:pathLst>
              <a:path w="542925" h="361314">
                <a:moveTo>
                  <a:pt x="542544" y="0"/>
                </a:moveTo>
                <a:lnTo>
                  <a:pt x="0" y="36118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5349747" y="5121147"/>
            <a:ext cx="1766570" cy="805180"/>
            <a:chOff x="5349747" y="5121147"/>
            <a:chExt cx="1766570" cy="805180"/>
          </a:xfrm>
        </p:grpSpPr>
        <p:sp>
          <p:nvSpPr>
            <p:cNvPr id="22" name="object 22"/>
            <p:cNvSpPr/>
            <p:nvPr/>
          </p:nvSpPr>
          <p:spPr>
            <a:xfrm>
              <a:off x="5355843" y="5121147"/>
              <a:ext cx="0" cy="402590"/>
            </a:xfrm>
            <a:custGeom>
              <a:avLst/>
              <a:gdLst/>
              <a:ahLst/>
              <a:cxnLst/>
              <a:rect l="l" t="t" r="r" b="b"/>
              <a:pathLst>
                <a:path h="402589">
                  <a:moveTo>
                    <a:pt x="0" y="402336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74815" y="5823711"/>
              <a:ext cx="841375" cy="0"/>
            </a:xfrm>
            <a:custGeom>
              <a:avLst/>
              <a:gdLst/>
              <a:ahLst/>
              <a:cxnLst/>
              <a:rect l="l" t="t" r="r" b="b"/>
              <a:pathLst>
                <a:path w="841375">
                  <a:moveTo>
                    <a:pt x="0" y="0"/>
                  </a:moveTo>
                  <a:lnTo>
                    <a:pt x="841247" y="0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052311" y="5723127"/>
              <a:ext cx="330835" cy="203200"/>
            </a:xfrm>
            <a:custGeom>
              <a:avLst/>
              <a:gdLst/>
              <a:ahLst/>
              <a:cxnLst/>
              <a:rect l="l" t="t" r="r" b="b"/>
              <a:pathLst>
                <a:path w="330835" h="203200">
                  <a:moveTo>
                    <a:pt x="0" y="100583"/>
                  </a:moveTo>
                  <a:lnTo>
                    <a:pt x="330708" y="202691"/>
                  </a:lnTo>
                  <a:lnTo>
                    <a:pt x="227075" y="100583"/>
                  </a:lnTo>
                  <a:lnTo>
                    <a:pt x="330708" y="0"/>
                  </a:lnTo>
                  <a:lnTo>
                    <a:pt x="0" y="10058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3098800" y="5823711"/>
            <a:ext cx="1518285" cy="0"/>
          </a:xfrm>
          <a:custGeom>
            <a:avLst/>
            <a:gdLst/>
            <a:ahLst/>
            <a:cxnLst/>
            <a:rect l="l" t="t" r="r" b="b"/>
            <a:pathLst>
              <a:path w="1518285">
                <a:moveTo>
                  <a:pt x="1517903" y="0"/>
                </a:moveTo>
                <a:lnTo>
                  <a:pt x="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12</a:t>
            </a:fld>
            <a:endParaRPr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E9E6CAB-C4A7-49B2-9666-3E4AE745FE1B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544067"/>
            <a:ext cx="7545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Arial"/>
                <a:cs typeface="Arial"/>
              </a:rPr>
              <a:t>Translatarea </a:t>
            </a:r>
            <a:r>
              <a:rPr sz="3600" b="0" spc="-5" dirty="0">
                <a:latin typeface="Arial"/>
                <a:cs typeface="Arial"/>
              </a:rPr>
              <a:t>tipurilor de entităţi</a:t>
            </a:r>
            <a:r>
              <a:rPr sz="3600" b="0" spc="-95" dirty="0">
                <a:latin typeface="Arial"/>
                <a:cs typeface="Arial"/>
              </a:rPr>
              <a:t> </a:t>
            </a:r>
            <a:r>
              <a:rPr sz="3600" b="0" dirty="0">
                <a:latin typeface="Arial"/>
                <a:cs typeface="Arial"/>
              </a:rPr>
              <a:t>slabe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90955" y="1405128"/>
            <a:ext cx="7456170" cy="8813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55600" marR="5080" indent="-342900">
              <a:lnSpc>
                <a:spcPct val="100699"/>
              </a:lnSpc>
              <a:spcBef>
                <a:spcPts val="7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3066415" algn="l"/>
              </a:tabLst>
            </a:pPr>
            <a:r>
              <a:rPr sz="2800" spc="-5" dirty="0">
                <a:latin typeface="Arial"/>
                <a:cs typeface="Arial"/>
              </a:rPr>
              <a:t>Entittea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slabă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şi	</a:t>
            </a:r>
            <a:r>
              <a:rPr sz="2800" spc="-5" dirty="0">
                <a:latin typeface="Arial"/>
                <a:cs typeface="Arial"/>
              </a:rPr>
              <a:t>legătura de identificare sunt  translatate într-un singur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tabel.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6700" y="2254504"/>
            <a:ext cx="6484620" cy="302514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339725" marR="2846070" indent="-236220">
              <a:lnSpc>
                <a:spcPct val="100000"/>
              </a:lnSpc>
              <a:spcBef>
                <a:spcPts val="240"/>
              </a:spcBef>
              <a:tabLst>
                <a:tab pos="1262380" algn="l"/>
                <a:tab pos="2120265" algn="l"/>
              </a:tabLst>
            </a:pPr>
            <a:r>
              <a:rPr sz="2000" spc="15" dirty="0">
                <a:latin typeface="Times New Roman"/>
                <a:cs typeface="Times New Roman"/>
              </a:rPr>
              <a:t>CREATE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TABLE	</a:t>
            </a:r>
            <a:r>
              <a:rPr sz="2000" spc="75" dirty="0">
                <a:latin typeface="Times New Roman"/>
                <a:cs typeface="Times New Roman"/>
              </a:rPr>
              <a:t>pers</a:t>
            </a:r>
            <a:r>
              <a:rPr sz="2400" spc="75" dirty="0">
                <a:latin typeface="Times New Roman"/>
                <a:cs typeface="Times New Roman"/>
              </a:rPr>
              <a:t>_intret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  </a:t>
            </a:r>
            <a:r>
              <a:rPr sz="2400" spc="125" dirty="0">
                <a:solidFill>
                  <a:srgbClr val="4651D4"/>
                </a:solidFill>
                <a:latin typeface="Times New Roman"/>
                <a:cs typeface="Times New Roman"/>
              </a:rPr>
              <a:t>nume	</a:t>
            </a:r>
            <a:r>
              <a:rPr sz="2000" spc="40" dirty="0">
                <a:solidFill>
                  <a:srgbClr val="4651D4"/>
                </a:solidFill>
                <a:latin typeface="Times New Roman"/>
                <a:cs typeface="Times New Roman"/>
              </a:rPr>
              <a:t>CHAR(20)</a:t>
            </a:r>
            <a:r>
              <a:rPr sz="2400" spc="4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342900" marR="4549775" indent="1270">
              <a:lnSpc>
                <a:spcPts val="2880"/>
              </a:lnSpc>
              <a:spcBef>
                <a:spcPts val="80"/>
              </a:spcBef>
              <a:tabLst>
                <a:tab pos="1020444" algn="l"/>
              </a:tabLst>
            </a:pPr>
            <a:r>
              <a:rPr sz="2400" spc="130" dirty="0">
                <a:solidFill>
                  <a:srgbClr val="4651D4"/>
                </a:solidFill>
                <a:latin typeface="Times New Roman"/>
                <a:cs typeface="Times New Roman"/>
              </a:rPr>
              <a:t>d</a:t>
            </a:r>
            <a:r>
              <a:rPr sz="2400" spc="229" dirty="0">
                <a:solidFill>
                  <a:srgbClr val="4651D4"/>
                </a:solidFill>
                <a:latin typeface="Times New Roman"/>
                <a:cs typeface="Times New Roman"/>
              </a:rPr>
              <a:t>d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n	</a:t>
            </a:r>
            <a:r>
              <a:rPr sz="2400" spc="60" dirty="0">
                <a:solidFill>
                  <a:srgbClr val="4651D4"/>
                </a:solidFill>
                <a:latin typeface="Times New Roman"/>
                <a:cs typeface="Times New Roman"/>
              </a:rPr>
              <a:t>DA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TE,  </a:t>
            </a:r>
            <a:r>
              <a:rPr sz="2400" spc="85" dirty="0">
                <a:solidFill>
                  <a:srgbClr val="4651D4"/>
                </a:solidFill>
                <a:latin typeface="Times New Roman"/>
                <a:cs typeface="Times New Roman"/>
              </a:rPr>
              <a:t>pret	</a:t>
            </a:r>
            <a:r>
              <a:rPr sz="2000" spc="20" dirty="0">
                <a:solidFill>
                  <a:srgbClr val="4651D4"/>
                </a:solidFill>
                <a:latin typeface="Times New Roman"/>
                <a:cs typeface="Times New Roman"/>
              </a:rPr>
              <a:t>REAL</a:t>
            </a:r>
            <a:r>
              <a:rPr sz="2400" spc="2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327660">
              <a:lnSpc>
                <a:spcPts val="2770"/>
              </a:lnSpc>
              <a:tabLst>
                <a:tab pos="980440" algn="l"/>
              </a:tabLst>
            </a:pPr>
            <a:r>
              <a:rPr sz="2400" spc="60" dirty="0">
                <a:solidFill>
                  <a:srgbClr val="4651D4"/>
                </a:solidFill>
                <a:latin typeface="Times New Roman"/>
                <a:cs typeface="Times New Roman"/>
              </a:rPr>
              <a:t>cnp	</a:t>
            </a:r>
            <a:r>
              <a:rPr sz="2000" spc="45" dirty="0">
                <a:solidFill>
                  <a:srgbClr val="4651D4"/>
                </a:solidFill>
                <a:latin typeface="Times New Roman"/>
                <a:cs typeface="Times New Roman"/>
              </a:rPr>
              <a:t>CHAR(11) </a:t>
            </a:r>
            <a:r>
              <a:rPr sz="2000" spc="75" dirty="0">
                <a:solidFill>
                  <a:srgbClr val="4651D4"/>
                </a:solidFill>
                <a:latin typeface="Times New Roman"/>
                <a:cs typeface="Times New Roman"/>
              </a:rPr>
              <a:t>NOT</a:t>
            </a:r>
            <a:r>
              <a:rPr sz="2000" spc="155" dirty="0">
                <a:solidFill>
                  <a:srgbClr val="4651D4"/>
                </a:solidFill>
                <a:latin typeface="Times New Roman"/>
                <a:cs typeface="Times New Roman"/>
              </a:rPr>
              <a:t> </a:t>
            </a:r>
            <a:r>
              <a:rPr sz="2000" spc="40" dirty="0">
                <a:solidFill>
                  <a:srgbClr val="4651D4"/>
                </a:solidFill>
                <a:latin typeface="Times New Roman"/>
                <a:cs typeface="Times New Roman"/>
              </a:rPr>
              <a:t>NULL</a:t>
            </a:r>
            <a:r>
              <a:rPr sz="2400" spc="4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333375">
              <a:lnSpc>
                <a:spcPts val="2875"/>
              </a:lnSpc>
              <a:tabLst>
                <a:tab pos="2214245" algn="l"/>
              </a:tabLst>
            </a:pPr>
            <a:r>
              <a:rPr sz="2000" spc="15" dirty="0">
                <a:solidFill>
                  <a:srgbClr val="9999FF"/>
                </a:solidFill>
                <a:latin typeface="Times New Roman"/>
                <a:cs typeface="Times New Roman"/>
              </a:rPr>
              <a:t>PRIMARY</a:t>
            </a:r>
            <a:r>
              <a:rPr sz="2000" spc="-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	</a:t>
            </a:r>
            <a:r>
              <a:rPr sz="2400" spc="105" dirty="0">
                <a:solidFill>
                  <a:srgbClr val="9999FF"/>
                </a:solidFill>
                <a:latin typeface="Times New Roman"/>
                <a:cs typeface="Times New Roman"/>
              </a:rPr>
              <a:t>(nume,</a:t>
            </a:r>
            <a:r>
              <a:rPr sz="2400" spc="-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9999FF"/>
                </a:solidFill>
                <a:latin typeface="Times New Roman"/>
                <a:cs typeface="Times New Roman"/>
              </a:rPr>
              <a:t>cnp),</a:t>
            </a:r>
            <a:endParaRPr sz="2400">
              <a:latin typeface="Times New Roman"/>
              <a:cs typeface="Times New Roman"/>
            </a:endParaRPr>
          </a:p>
          <a:p>
            <a:pPr marL="327660">
              <a:lnSpc>
                <a:spcPts val="2875"/>
              </a:lnSpc>
              <a:tabLst>
                <a:tab pos="2185035" algn="l"/>
              </a:tabLst>
            </a:pPr>
            <a:r>
              <a:rPr sz="2000" spc="45" dirty="0">
                <a:solidFill>
                  <a:srgbClr val="9999FF"/>
                </a:solidFill>
                <a:latin typeface="Times New Roman"/>
                <a:cs typeface="Times New Roman"/>
              </a:rPr>
              <a:t>FOREIGN</a:t>
            </a:r>
            <a:r>
              <a:rPr sz="2000" spc="10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	</a:t>
            </a:r>
            <a:r>
              <a:rPr sz="2400" spc="60" dirty="0">
                <a:solidFill>
                  <a:srgbClr val="9999FF"/>
                </a:solidFill>
                <a:latin typeface="Times New Roman"/>
                <a:cs typeface="Times New Roman"/>
              </a:rPr>
              <a:t>(cnp) </a:t>
            </a:r>
            <a:r>
              <a:rPr sz="2000" spc="15" dirty="0">
                <a:solidFill>
                  <a:srgbClr val="9999FF"/>
                </a:solidFill>
                <a:latin typeface="Times New Roman"/>
                <a:cs typeface="Times New Roman"/>
              </a:rPr>
              <a:t>REFERENCES</a:t>
            </a:r>
            <a:r>
              <a:rPr sz="2000" spc="26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9999FF"/>
                </a:solidFill>
                <a:latin typeface="Times New Roman"/>
                <a:cs typeface="Times New Roman"/>
              </a:rPr>
              <a:t>Angajati</a:t>
            </a:r>
            <a:r>
              <a:rPr sz="2400" spc="75" dirty="0">
                <a:solidFill>
                  <a:srgbClr val="CACAE6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563880">
              <a:lnSpc>
                <a:spcPct val="100000"/>
              </a:lnSpc>
            </a:pPr>
            <a:r>
              <a:rPr sz="2000" spc="85" dirty="0">
                <a:solidFill>
                  <a:srgbClr val="666699"/>
                </a:solidFill>
                <a:latin typeface="Times New Roman"/>
                <a:cs typeface="Times New Roman"/>
              </a:rPr>
              <a:t>ON </a:t>
            </a:r>
            <a:r>
              <a:rPr sz="2000" spc="5" dirty="0">
                <a:solidFill>
                  <a:srgbClr val="666699"/>
                </a:solidFill>
                <a:latin typeface="Times New Roman"/>
                <a:cs typeface="Times New Roman"/>
              </a:rPr>
              <a:t>DELETE </a:t>
            </a:r>
            <a:r>
              <a:rPr sz="2000" spc="10" dirty="0">
                <a:solidFill>
                  <a:srgbClr val="666699"/>
                </a:solidFill>
                <a:latin typeface="Times New Roman"/>
                <a:cs typeface="Times New Roman"/>
              </a:rPr>
              <a:t>CASCADE</a:t>
            </a:r>
            <a:r>
              <a:rPr sz="2000" spc="-13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2060" y="5553455"/>
            <a:ext cx="705675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6290945" algn="l"/>
              </a:tabLst>
            </a:pP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S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te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r</a:t>
            </a:r>
            <a:r>
              <a:rPr sz="2000" spc="5" dirty="0">
                <a:solidFill>
                  <a:srgbClr val="666699"/>
                </a:solidFill>
                <a:latin typeface="Times New Roman"/>
                <a:cs typeface="Times New Roman"/>
              </a:rPr>
              <a:t>g</a:t>
            </a:r>
            <a:r>
              <a:rPr sz="2000" spc="-15" dirty="0">
                <a:solidFill>
                  <a:srgbClr val="666699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r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a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c</a:t>
            </a:r>
            <a:r>
              <a:rPr sz="2000" spc="-15" dirty="0">
                <a:solidFill>
                  <a:srgbClr val="666699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s</a:t>
            </a:r>
            <a:r>
              <a:rPr sz="2000" spc="-15" dirty="0">
                <a:solidFill>
                  <a:srgbClr val="666699"/>
                </a:solidFill>
                <a:latin typeface="Times New Roman"/>
                <a:cs typeface="Times New Roman"/>
              </a:rPr>
              <a:t>c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a</a:t>
            </a:r>
            <a:r>
              <a:rPr sz="2000" spc="5" dirty="0">
                <a:solidFill>
                  <a:srgbClr val="666699"/>
                </a:solidFill>
                <a:latin typeface="Times New Roman"/>
                <a:cs typeface="Times New Roman"/>
              </a:rPr>
              <a:t>d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a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ă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i</a:t>
            </a:r>
            <a:r>
              <a:rPr sz="2000" spc="-25" dirty="0">
                <a:solidFill>
                  <a:srgbClr val="666699"/>
                </a:solidFill>
                <a:latin typeface="Times New Roman"/>
                <a:cs typeface="Times New Roman"/>
              </a:rPr>
              <a:t>m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p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une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666699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a da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ă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o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en</a:t>
            </a:r>
            <a:r>
              <a:rPr sz="2000" spc="-20" dirty="0">
                <a:solidFill>
                  <a:srgbClr val="666699"/>
                </a:solidFill>
                <a:latin typeface="Times New Roman"/>
                <a:cs typeface="Times New Roman"/>
              </a:rPr>
              <a:t>t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ita</a:t>
            </a:r>
            <a:r>
              <a:rPr sz="2000" spc="-20" dirty="0">
                <a:solidFill>
                  <a:srgbClr val="666699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e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propriet</a:t>
            </a:r>
            <a:r>
              <a:rPr sz="2000" spc="-15" dirty="0">
                <a:solidFill>
                  <a:srgbClr val="666699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r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 es</a:t>
            </a:r>
            <a:r>
              <a:rPr sz="2000" spc="-20" dirty="0">
                <a:solidFill>
                  <a:srgbClr val="666699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e	ş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tear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să</a:t>
            </a:r>
            <a:r>
              <a:rPr sz="2000" dirty="0">
                <a:solidFill>
                  <a:srgbClr val="666699"/>
                </a:solidFill>
                <a:latin typeface="Times New Roman"/>
                <a:cs typeface="Times New Roman"/>
              </a:rPr>
              <a:t>, 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atunci toate </a:t>
            </a:r>
            <a:r>
              <a:rPr sz="2000" spc="-10" dirty="0">
                <a:solidFill>
                  <a:srgbClr val="666699"/>
                </a:solidFill>
                <a:latin typeface="Times New Roman"/>
                <a:cs typeface="Times New Roman"/>
              </a:rPr>
              <a:t>entităţile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slabe asociate trebuie</a:t>
            </a:r>
            <a:r>
              <a:rPr sz="2000" spc="-2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666699"/>
                </a:solidFill>
                <a:latin typeface="Times New Roman"/>
                <a:cs typeface="Times New Roman"/>
              </a:rPr>
              <a:t>şterse.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D676E6B-723B-4FEB-A745-FAC833AC1F7F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81583"/>
            <a:ext cx="54006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Principii de</a:t>
            </a:r>
            <a:r>
              <a:rPr sz="4400" b="0" spc="-60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proiectare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190853"/>
            <a:ext cx="8079105" cy="34334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Corectitudinea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Evitarea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redundanţei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ts val="3829"/>
              </a:lnSpc>
              <a:spcBef>
                <a:spcPts val="90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Evitarea introducerii în proiect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mai multor  elemente decât sunt strict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necesare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40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Stabilirea corectă </a:t>
            </a:r>
            <a:r>
              <a:rPr sz="3200" dirty="0">
                <a:latin typeface="Arial"/>
                <a:cs typeface="Arial"/>
              </a:rPr>
              <a:t>a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legăturilor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Alegerea tipurilor corecte de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elemente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A953247-D341-46D5-8C76-9672BE56139D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3252" y="329183"/>
            <a:ext cx="36283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Corectitudinea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36644" y="2635504"/>
            <a:ext cx="1377950" cy="1066800"/>
          </a:xfrm>
          <a:custGeom>
            <a:avLst/>
            <a:gdLst/>
            <a:ahLst/>
            <a:cxnLst/>
            <a:rect l="l" t="t" r="r" b="b"/>
            <a:pathLst>
              <a:path w="1377950" h="1066800">
                <a:moveTo>
                  <a:pt x="688847" y="0"/>
                </a:moveTo>
                <a:lnTo>
                  <a:pt x="0" y="533400"/>
                </a:lnTo>
                <a:lnTo>
                  <a:pt x="688847" y="1066800"/>
                </a:lnTo>
                <a:lnTo>
                  <a:pt x="1377695" y="533400"/>
                </a:lnTo>
                <a:lnTo>
                  <a:pt x="688847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47971" y="2993136"/>
            <a:ext cx="95694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Cumpără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41400" y="2813811"/>
            <a:ext cx="1996439" cy="59182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1445" rIns="0" bIns="0" rtlCol="0">
            <a:spAutoFit/>
          </a:bodyPr>
          <a:lstStyle/>
          <a:p>
            <a:pPr marL="644525">
              <a:lnSpc>
                <a:spcPct val="100000"/>
              </a:lnSpc>
              <a:spcBef>
                <a:spcPts val="1035"/>
              </a:spcBef>
            </a:pPr>
            <a:r>
              <a:rPr sz="2000" spc="-5" dirty="0">
                <a:latin typeface="Times New Roman"/>
                <a:cs typeface="Times New Roman"/>
              </a:rPr>
              <a:t>Produs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75984" y="2871723"/>
            <a:ext cx="1995170" cy="5943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4620" rIns="0" bIns="0" rtlCol="0">
            <a:spAutoFit/>
          </a:bodyPr>
          <a:lstStyle/>
          <a:p>
            <a:pPr marL="539115">
              <a:lnSpc>
                <a:spcPct val="100000"/>
              </a:lnSpc>
              <a:spcBef>
                <a:spcPts val="1060"/>
              </a:spcBef>
            </a:pPr>
            <a:r>
              <a:rPr sz="2000" spc="-5" dirty="0">
                <a:latin typeface="Times New Roman"/>
                <a:cs typeface="Times New Roman"/>
              </a:rPr>
              <a:t>Persoană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037839" y="2249741"/>
            <a:ext cx="3539490" cy="969644"/>
            <a:chOff x="3037839" y="2249741"/>
            <a:chExt cx="3539490" cy="969644"/>
          </a:xfrm>
        </p:grpSpPr>
        <p:sp>
          <p:nvSpPr>
            <p:cNvPr id="8" name="object 8"/>
            <p:cNvSpPr/>
            <p:nvPr/>
          </p:nvSpPr>
          <p:spPr>
            <a:xfrm>
              <a:off x="3133851" y="3168904"/>
              <a:ext cx="1003300" cy="0"/>
            </a:xfrm>
            <a:custGeom>
              <a:avLst/>
              <a:gdLst/>
              <a:ahLst/>
              <a:cxnLst/>
              <a:rect l="l" t="t" r="r" b="b"/>
              <a:pathLst>
                <a:path w="1003300">
                  <a:moveTo>
                    <a:pt x="1002792" y="0"/>
                  </a:moveTo>
                  <a:lnTo>
                    <a:pt x="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37839" y="3120136"/>
              <a:ext cx="100965" cy="99060"/>
            </a:xfrm>
            <a:custGeom>
              <a:avLst/>
              <a:gdLst/>
              <a:ahLst/>
              <a:cxnLst/>
              <a:rect l="l" t="t" r="r" b="b"/>
              <a:pathLst>
                <a:path w="100964" h="99060">
                  <a:moveTo>
                    <a:pt x="0" y="48768"/>
                  </a:moveTo>
                  <a:lnTo>
                    <a:pt x="100583" y="99060"/>
                  </a:lnTo>
                  <a:lnTo>
                    <a:pt x="100583" y="0"/>
                  </a:lnTo>
                  <a:lnTo>
                    <a:pt x="0" y="487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514339" y="2254504"/>
              <a:ext cx="1057910" cy="914400"/>
            </a:xfrm>
            <a:custGeom>
              <a:avLst/>
              <a:gdLst/>
              <a:ahLst/>
              <a:cxnLst/>
              <a:rect l="l" t="t" r="r" b="b"/>
              <a:pathLst>
                <a:path w="1057909" h="914400">
                  <a:moveTo>
                    <a:pt x="0" y="914400"/>
                  </a:moveTo>
                  <a:lnTo>
                    <a:pt x="961644" y="914400"/>
                  </a:lnTo>
                </a:path>
                <a:path w="1057909" h="914400">
                  <a:moveTo>
                    <a:pt x="1057656" y="190500"/>
                  </a:moveTo>
                  <a:lnTo>
                    <a:pt x="1039911" y="139876"/>
                  </a:lnTo>
                  <a:lnTo>
                    <a:pt x="989866" y="94375"/>
                  </a:lnTo>
                  <a:lnTo>
                    <a:pt x="954225" y="74114"/>
                  </a:lnTo>
                  <a:lnTo>
                    <a:pt x="912304" y="55816"/>
                  </a:lnTo>
                  <a:lnTo>
                    <a:pt x="864699" y="39709"/>
                  </a:lnTo>
                  <a:lnTo>
                    <a:pt x="812009" y="26020"/>
                  </a:lnTo>
                  <a:lnTo>
                    <a:pt x="754832" y="14978"/>
                  </a:lnTo>
                  <a:lnTo>
                    <a:pt x="693765" y="6808"/>
                  </a:lnTo>
                  <a:lnTo>
                    <a:pt x="629407" y="1740"/>
                  </a:lnTo>
                  <a:lnTo>
                    <a:pt x="562356" y="0"/>
                  </a:lnTo>
                  <a:lnTo>
                    <a:pt x="494984" y="1740"/>
                  </a:lnTo>
                  <a:lnTo>
                    <a:pt x="430417" y="6808"/>
                  </a:lnTo>
                  <a:lnTo>
                    <a:pt x="369236" y="14978"/>
                  </a:lnTo>
                  <a:lnTo>
                    <a:pt x="312024" y="26020"/>
                  </a:lnTo>
                  <a:lnTo>
                    <a:pt x="259363" y="39709"/>
                  </a:lnTo>
                  <a:lnTo>
                    <a:pt x="211836" y="55816"/>
                  </a:lnTo>
                  <a:lnTo>
                    <a:pt x="170023" y="74114"/>
                  </a:lnTo>
                  <a:lnTo>
                    <a:pt x="134507" y="94375"/>
                  </a:lnTo>
                  <a:lnTo>
                    <a:pt x="84694" y="139876"/>
                  </a:lnTo>
                  <a:lnTo>
                    <a:pt x="67056" y="190500"/>
                  </a:lnTo>
                  <a:lnTo>
                    <a:pt x="71562" y="216338"/>
                  </a:lnTo>
                  <a:lnTo>
                    <a:pt x="105870" y="264628"/>
                  </a:lnTo>
                  <a:lnTo>
                    <a:pt x="170023" y="306885"/>
                  </a:lnTo>
                  <a:lnTo>
                    <a:pt x="211836" y="325183"/>
                  </a:lnTo>
                  <a:lnTo>
                    <a:pt x="259363" y="341290"/>
                  </a:lnTo>
                  <a:lnTo>
                    <a:pt x="312024" y="354979"/>
                  </a:lnTo>
                  <a:lnTo>
                    <a:pt x="369236" y="366021"/>
                  </a:lnTo>
                  <a:lnTo>
                    <a:pt x="430417" y="374191"/>
                  </a:lnTo>
                  <a:lnTo>
                    <a:pt x="494984" y="379259"/>
                  </a:lnTo>
                  <a:lnTo>
                    <a:pt x="562356" y="381000"/>
                  </a:lnTo>
                  <a:lnTo>
                    <a:pt x="629407" y="379259"/>
                  </a:lnTo>
                  <a:lnTo>
                    <a:pt x="693765" y="374191"/>
                  </a:lnTo>
                  <a:lnTo>
                    <a:pt x="754832" y="366021"/>
                  </a:lnTo>
                  <a:lnTo>
                    <a:pt x="812009" y="354979"/>
                  </a:lnTo>
                  <a:lnTo>
                    <a:pt x="864699" y="341290"/>
                  </a:lnTo>
                  <a:lnTo>
                    <a:pt x="912304" y="325183"/>
                  </a:lnTo>
                  <a:lnTo>
                    <a:pt x="954225" y="306885"/>
                  </a:lnTo>
                  <a:lnTo>
                    <a:pt x="989866" y="286624"/>
                  </a:lnTo>
                  <a:lnTo>
                    <a:pt x="1039911" y="241123"/>
                  </a:lnTo>
                  <a:lnTo>
                    <a:pt x="1057656" y="19050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77952" y="1362455"/>
            <a:ext cx="58229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CA0000"/>
                </a:solidFill>
                <a:latin typeface="Times New Roman"/>
                <a:cs typeface="Times New Roman"/>
              </a:rPr>
              <a:t>Care sunt </a:t>
            </a:r>
            <a:r>
              <a:rPr sz="2400" b="1" dirty="0">
                <a:solidFill>
                  <a:srgbClr val="CA0000"/>
                </a:solidFill>
                <a:latin typeface="Times New Roman"/>
                <a:cs typeface="Times New Roman"/>
              </a:rPr>
              <a:t>erorile </a:t>
            </a:r>
            <a:r>
              <a:rPr sz="2400" b="1" spc="-5" dirty="0">
                <a:solidFill>
                  <a:srgbClr val="CA0000"/>
                </a:solidFill>
                <a:latin typeface="Times New Roman"/>
                <a:cs typeface="Times New Roman"/>
              </a:rPr>
              <a:t>din diagramele de </a:t>
            </a:r>
            <a:r>
              <a:rPr sz="2400" b="1" dirty="0">
                <a:solidFill>
                  <a:srgbClr val="CA0000"/>
                </a:solidFill>
                <a:latin typeface="Times New Roman"/>
                <a:cs typeface="Times New Roman"/>
              </a:rPr>
              <a:t>mai</a:t>
            </a:r>
            <a:r>
              <a:rPr sz="2400" b="1" spc="-75" dirty="0">
                <a:solidFill>
                  <a:srgbClr val="CA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CA0000"/>
                </a:solidFill>
                <a:latin typeface="Times New Roman"/>
                <a:cs typeface="Times New Roman"/>
              </a:rPr>
              <a:t>jos?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955288" y="3778503"/>
            <a:ext cx="1393190" cy="1066800"/>
          </a:xfrm>
          <a:custGeom>
            <a:avLst/>
            <a:gdLst/>
            <a:ahLst/>
            <a:cxnLst/>
            <a:rect l="l" t="t" r="r" b="b"/>
            <a:pathLst>
              <a:path w="1393189" h="1066800">
                <a:moveTo>
                  <a:pt x="696467" y="0"/>
                </a:moveTo>
                <a:lnTo>
                  <a:pt x="0" y="533400"/>
                </a:lnTo>
                <a:lnTo>
                  <a:pt x="696467" y="1066800"/>
                </a:lnTo>
                <a:lnTo>
                  <a:pt x="1392936" y="533400"/>
                </a:lnTo>
                <a:lnTo>
                  <a:pt x="696467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111752" y="4136135"/>
            <a:ext cx="10833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Preşedinte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32371" y="4075684"/>
            <a:ext cx="2021205" cy="59182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2715" rIns="0" bIns="0" rtlCol="0">
            <a:spAutoFit/>
          </a:bodyPr>
          <a:lstStyle/>
          <a:p>
            <a:pPr marL="553085">
              <a:lnSpc>
                <a:spcPct val="100000"/>
              </a:lnSpc>
              <a:spcBef>
                <a:spcPts val="1045"/>
              </a:spcBef>
            </a:pPr>
            <a:r>
              <a:rPr sz="2000" spc="-5" dirty="0">
                <a:latin typeface="Times New Roman"/>
                <a:cs typeface="Times New Roman"/>
              </a:rPr>
              <a:t>Persoană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9103" y="4075684"/>
            <a:ext cx="2021205" cy="59182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327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45"/>
              </a:spcBef>
            </a:pPr>
            <a:r>
              <a:rPr sz="2000" spc="-5" dirty="0">
                <a:latin typeface="Times New Roman"/>
                <a:cs typeface="Times New Roman"/>
              </a:rPr>
              <a:t>Ţară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979927" y="4311903"/>
            <a:ext cx="3552825" cy="0"/>
          </a:xfrm>
          <a:custGeom>
            <a:avLst/>
            <a:gdLst/>
            <a:ahLst/>
            <a:cxnLst/>
            <a:rect l="l" t="t" r="r" b="b"/>
            <a:pathLst>
              <a:path w="3552825">
                <a:moveTo>
                  <a:pt x="2368295" y="0"/>
                </a:moveTo>
                <a:lnTo>
                  <a:pt x="3552443" y="0"/>
                </a:lnTo>
              </a:path>
              <a:path w="3552825">
                <a:moveTo>
                  <a:pt x="975359" y="0"/>
                </a:moveTo>
                <a:lnTo>
                  <a:pt x="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77926" y="4791455"/>
            <a:ext cx="7865745" cy="1245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Concluzii:</a:t>
            </a:r>
            <a:endParaRPr sz="2000">
              <a:latin typeface="Times New Roman"/>
              <a:cs typeface="Times New Roman"/>
            </a:endParaRPr>
          </a:p>
          <a:p>
            <a:pPr marL="165100" indent="-153035">
              <a:lnSpc>
                <a:spcPct val="100000"/>
              </a:lnSpc>
              <a:buFont typeface="Times New Roman"/>
              <a:buChar char="•"/>
              <a:tabLst>
                <a:tab pos="165735" algn="l"/>
              </a:tabLst>
            </a:pP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tipurile </a:t>
            </a:r>
            <a:r>
              <a:rPr sz="2000" b="1" dirty="0">
                <a:solidFill>
                  <a:srgbClr val="1E0A82"/>
                </a:solidFill>
                <a:latin typeface="Times New Roman"/>
                <a:cs typeface="Times New Roman"/>
              </a:rPr>
              <a:t>de </a:t>
            </a:r>
            <a:r>
              <a:rPr sz="2000" b="1" spc="-10" dirty="0">
                <a:solidFill>
                  <a:srgbClr val="1E0A82"/>
                </a:solidFill>
                <a:latin typeface="Times New Roman"/>
                <a:cs typeface="Times New Roman"/>
              </a:rPr>
              <a:t>entităţi </a:t>
            </a:r>
            <a:r>
              <a:rPr sz="2000" b="1" dirty="0">
                <a:solidFill>
                  <a:srgbClr val="1E0A82"/>
                </a:solidFill>
                <a:latin typeface="Times New Roman"/>
                <a:cs typeface="Times New Roman"/>
              </a:rPr>
              <a:t>şi </a:t>
            </a:r>
            <a:r>
              <a:rPr sz="2000" b="1" spc="-10" dirty="0">
                <a:solidFill>
                  <a:srgbClr val="1E0A82"/>
                </a:solidFill>
                <a:latin typeface="Times New Roman"/>
                <a:cs typeface="Times New Roman"/>
              </a:rPr>
              <a:t>atributele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trebuie </a:t>
            </a:r>
            <a:r>
              <a:rPr sz="2000" b="1" dirty="0">
                <a:solidFill>
                  <a:srgbClr val="1E0A82"/>
                </a:solidFill>
                <a:latin typeface="Times New Roman"/>
                <a:cs typeface="Times New Roman"/>
              </a:rPr>
              <a:t>să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reflecte</a:t>
            </a:r>
            <a:r>
              <a:rPr sz="2000" b="1" spc="-35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realitatea.</a:t>
            </a:r>
            <a:endParaRPr sz="2000">
              <a:latin typeface="Times New Roman"/>
              <a:cs typeface="Times New Roman"/>
            </a:endParaRPr>
          </a:p>
          <a:p>
            <a:pPr marL="12700" marR="5080" indent="-635">
              <a:lnSpc>
                <a:spcPct val="100000"/>
              </a:lnSpc>
              <a:buFont typeface="Times New Roman"/>
              <a:buChar char="•"/>
              <a:tabLst>
                <a:tab pos="165100" algn="l"/>
              </a:tabLst>
            </a:pP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legăturile trebuie stabilite a.î. </a:t>
            </a:r>
            <a:r>
              <a:rPr sz="2000" b="1" spc="-10" dirty="0">
                <a:solidFill>
                  <a:srgbClr val="1E0A82"/>
                </a:solidFill>
                <a:latin typeface="Times New Roman"/>
                <a:cs typeface="Times New Roman"/>
              </a:rPr>
              <a:t>să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aibă un sens dat de ceea </a:t>
            </a:r>
            <a:r>
              <a:rPr sz="2000" b="1" dirty="0">
                <a:solidFill>
                  <a:srgbClr val="1E0A82"/>
                </a:solidFill>
                <a:latin typeface="Times New Roman"/>
                <a:cs typeface="Times New Roman"/>
              </a:rPr>
              <a:t>ce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se cunoaşte  despre realitatea</a:t>
            </a:r>
            <a:r>
              <a:rPr sz="2000" b="1" spc="10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modelată.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26252" y="2279903"/>
            <a:ext cx="356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cnp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902704" y="1949704"/>
            <a:ext cx="990600" cy="381000"/>
          </a:xfrm>
          <a:custGeom>
            <a:avLst/>
            <a:gdLst/>
            <a:ahLst/>
            <a:cxnLst/>
            <a:rect l="l" t="t" r="r" b="b"/>
            <a:pathLst>
              <a:path w="990600" h="381000">
                <a:moveTo>
                  <a:pt x="990600" y="190500"/>
                </a:moveTo>
                <a:lnTo>
                  <a:pt x="972855" y="139876"/>
                </a:lnTo>
                <a:lnTo>
                  <a:pt x="922810" y="94375"/>
                </a:lnTo>
                <a:lnTo>
                  <a:pt x="887169" y="74114"/>
                </a:lnTo>
                <a:lnTo>
                  <a:pt x="845248" y="55816"/>
                </a:lnTo>
                <a:lnTo>
                  <a:pt x="797643" y="39709"/>
                </a:lnTo>
                <a:lnTo>
                  <a:pt x="744953" y="26020"/>
                </a:lnTo>
                <a:lnTo>
                  <a:pt x="687776" y="14978"/>
                </a:lnTo>
                <a:lnTo>
                  <a:pt x="626709" y="6808"/>
                </a:lnTo>
                <a:lnTo>
                  <a:pt x="562351" y="1740"/>
                </a:lnTo>
                <a:lnTo>
                  <a:pt x="495300" y="0"/>
                </a:lnTo>
                <a:lnTo>
                  <a:pt x="427928" y="1740"/>
                </a:lnTo>
                <a:lnTo>
                  <a:pt x="363361" y="6808"/>
                </a:lnTo>
                <a:lnTo>
                  <a:pt x="302180" y="14978"/>
                </a:lnTo>
                <a:lnTo>
                  <a:pt x="244968" y="26020"/>
                </a:lnTo>
                <a:lnTo>
                  <a:pt x="192307" y="39709"/>
                </a:lnTo>
                <a:lnTo>
                  <a:pt x="144780" y="55816"/>
                </a:lnTo>
                <a:lnTo>
                  <a:pt x="102967" y="74114"/>
                </a:lnTo>
                <a:lnTo>
                  <a:pt x="67451" y="94375"/>
                </a:lnTo>
                <a:lnTo>
                  <a:pt x="17638" y="139876"/>
                </a:lnTo>
                <a:lnTo>
                  <a:pt x="0" y="190500"/>
                </a:lnTo>
                <a:lnTo>
                  <a:pt x="4506" y="216338"/>
                </a:lnTo>
                <a:lnTo>
                  <a:pt x="38814" y="264628"/>
                </a:lnTo>
                <a:lnTo>
                  <a:pt x="102967" y="306885"/>
                </a:lnTo>
                <a:lnTo>
                  <a:pt x="144780" y="325183"/>
                </a:lnTo>
                <a:lnTo>
                  <a:pt x="192307" y="341290"/>
                </a:lnTo>
                <a:lnTo>
                  <a:pt x="244968" y="354979"/>
                </a:lnTo>
                <a:lnTo>
                  <a:pt x="302180" y="366021"/>
                </a:lnTo>
                <a:lnTo>
                  <a:pt x="363361" y="374191"/>
                </a:lnTo>
                <a:lnTo>
                  <a:pt x="427928" y="379259"/>
                </a:lnTo>
                <a:lnTo>
                  <a:pt x="495300" y="381000"/>
                </a:lnTo>
                <a:lnTo>
                  <a:pt x="562351" y="379259"/>
                </a:lnTo>
                <a:lnTo>
                  <a:pt x="626709" y="374191"/>
                </a:lnTo>
                <a:lnTo>
                  <a:pt x="687776" y="366021"/>
                </a:lnTo>
                <a:lnTo>
                  <a:pt x="744953" y="354979"/>
                </a:lnTo>
                <a:lnTo>
                  <a:pt x="797643" y="341290"/>
                </a:lnTo>
                <a:lnTo>
                  <a:pt x="845248" y="325183"/>
                </a:lnTo>
                <a:lnTo>
                  <a:pt x="887169" y="306885"/>
                </a:lnTo>
                <a:lnTo>
                  <a:pt x="922810" y="286624"/>
                </a:lnTo>
                <a:lnTo>
                  <a:pt x="972855" y="241123"/>
                </a:lnTo>
                <a:lnTo>
                  <a:pt x="990600" y="1905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065264" y="1975103"/>
            <a:ext cx="532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nume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06307" y="2025904"/>
            <a:ext cx="1237615" cy="457200"/>
          </a:xfrm>
          <a:custGeom>
            <a:avLst/>
            <a:gdLst/>
            <a:ahLst/>
            <a:cxnLst/>
            <a:rect l="l" t="t" r="r" b="b"/>
            <a:pathLst>
              <a:path w="1237615" h="457200">
                <a:moveTo>
                  <a:pt x="1237488" y="228600"/>
                </a:moveTo>
                <a:lnTo>
                  <a:pt x="1223200" y="179487"/>
                </a:lnTo>
                <a:lnTo>
                  <a:pt x="1182362" y="134082"/>
                </a:lnTo>
                <a:lnTo>
                  <a:pt x="1118006" y="93488"/>
                </a:lnTo>
                <a:lnTo>
                  <a:pt x="1077957" y="75341"/>
                </a:lnTo>
                <a:lnTo>
                  <a:pt x="1033168" y="58811"/>
                </a:lnTo>
                <a:lnTo>
                  <a:pt x="984016" y="44037"/>
                </a:lnTo>
                <a:lnTo>
                  <a:pt x="930881" y="31157"/>
                </a:lnTo>
                <a:lnTo>
                  <a:pt x="874143" y="20309"/>
                </a:lnTo>
                <a:lnTo>
                  <a:pt x="814181" y="11631"/>
                </a:lnTo>
                <a:lnTo>
                  <a:pt x="751374" y="5261"/>
                </a:lnTo>
                <a:lnTo>
                  <a:pt x="686102" y="1338"/>
                </a:lnTo>
                <a:lnTo>
                  <a:pt x="618744" y="0"/>
                </a:lnTo>
                <a:lnTo>
                  <a:pt x="551119" y="1338"/>
                </a:lnTo>
                <a:lnTo>
                  <a:pt x="485655" y="5261"/>
                </a:lnTo>
                <a:lnTo>
                  <a:pt x="422721" y="11631"/>
                </a:lnTo>
                <a:lnTo>
                  <a:pt x="362688" y="20309"/>
                </a:lnTo>
                <a:lnTo>
                  <a:pt x="305928" y="31157"/>
                </a:lnTo>
                <a:lnTo>
                  <a:pt x="252813" y="44037"/>
                </a:lnTo>
                <a:lnTo>
                  <a:pt x="203712" y="58811"/>
                </a:lnTo>
                <a:lnTo>
                  <a:pt x="158999" y="75341"/>
                </a:lnTo>
                <a:lnTo>
                  <a:pt x="119042" y="93488"/>
                </a:lnTo>
                <a:lnTo>
                  <a:pt x="84215" y="113114"/>
                </a:lnTo>
                <a:lnTo>
                  <a:pt x="31430" y="156252"/>
                </a:lnTo>
                <a:lnTo>
                  <a:pt x="3616" y="203649"/>
                </a:lnTo>
                <a:lnTo>
                  <a:pt x="0" y="228600"/>
                </a:lnTo>
                <a:lnTo>
                  <a:pt x="3616" y="253284"/>
                </a:lnTo>
                <a:lnTo>
                  <a:pt x="31430" y="300362"/>
                </a:lnTo>
                <a:lnTo>
                  <a:pt x="84215" y="343408"/>
                </a:lnTo>
                <a:lnTo>
                  <a:pt x="119042" y="363053"/>
                </a:lnTo>
                <a:lnTo>
                  <a:pt x="158999" y="381251"/>
                </a:lnTo>
                <a:lnTo>
                  <a:pt x="203712" y="397857"/>
                </a:lnTo>
                <a:lnTo>
                  <a:pt x="252813" y="412723"/>
                </a:lnTo>
                <a:lnTo>
                  <a:pt x="305928" y="425704"/>
                </a:lnTo>
                <a:lnTo>
                  <a:pt x="362688" y="436652"/>
                </a:lnTo>
                <a:lnTo>
                  <a:pt x="422721" y="445422"/>
                </a:lnTo>
                <a:lnTo>
                  <a:pt x="485655" y="451868"/>
                </a:lnTo>
                <a:lnTo>
                  <a:pt x="551119" y="455842"/>
                </a:lnTo>
                <a:lnTo>
                  <a:pt x="618744" y="457200"/>
                </a:lnTo>
                <a:lnTo>
                  <a:pt x="686102" y="455842"/>
                </a:lnTo>
                <a:lnTo>
                  <a:pt x="751374" y="451868"/>
                </a:lnTo>
                <a:lnTo>
                  <a:pt x="814181" y="445422"/>
                </a:lnTo>
                <a:lnTo>
                  <a:pt x="874143" y="436652"/>
                </a:lnTo>
                <a:lnTo>
                  <a:pt x="930881" y="425704"/>
                </a:lnTo>
                <a:lnTo>
                  <a:pt x="984016" y="412723"/>
                </a:lnTo>
                <a:lnTo>
                  <a:pt x="1033168" y="397857"/>
                </a:lnTo>
                <a:lnTo>
                  <a:pt x="1077957" y="381251"/>
                </a:lnTo>
                <a:lnTo>
                  <a:pt x="1118006" y="363053"/>
                </a:lnTo>
                <a:lnTo>
                  <a:pt x="1152934" y="343408"/>
                </a:lnTo>
                <a:lnTo>
                  <a:pt x="1205910" y="300362"/>
                </a:lnTo>
                <a:lnTo>
                  <a:pt x="1233852" y="253284"/>
                </a:lnTo>
                <a:lnTo>
                  <a:pt x="1237488" y="2286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467343" y="2129027"/>
            <a:ext cx="9042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Nr_locuitori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076696" y="2635504"/>
            <a:ext cx="1156970" cy="228600"/>
          </a:xfrm>
          <a:custGeom>
            <a:avLst/>
            <a:gdLst/>
            <a:ahLst/>
            <a:cxnLst/>
            <a:rect l="l" t="t" r="r" b="b"/>
            <a:pathLst>
              <a:path w="1156970" h="228600">
                <a:moveTo>
                  <a:pt x="0" y="0"/>
                </a:moveTo>
                <a:lnTo>
                  <a:pt x="1156715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398004" y="2330704"/>
            <a:ext cx="1568450" cy="533400"/>
          </a:xfrm>
          <a:custGeom>
            <a:avLst/>
            <a:gdLst/>
            <a:ahLst/>
            <a:cxnLst/>
            <a:rect l="l" t="t" r="r" b="b"/>
            <a:pathLst>
              <a:path w="1568450" h="533400">
                <a:moveTo>
                  <a:pt x="0" y="0"/>
                </a:moveTo>
                <a:lnTo>
                  <a:pt x="0" y="533400"/>
                </a:lnTo>
              </a:path>
              <a:path w="1568450" h="533400">
                <a:moveTo>
                  <a:pt x="1568196" y="152400"/>
                </a:moveTo>
                <a:lnTo>
                  <a:pt x="164592" y="5334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15</a:t>
            </a:fld>
            <a:endParaRPr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555FA53-12B8-4CF7-8590-9A3080A6332C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81583"/>
            <a:ext cx="36283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Corectitudinea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5876" y="2295651"/>
            <a:ext cx="1184275" cy="1092835"/>
          </a:xfrm>
          <a:custGeom>
            <a:avLst/>
            <a:gdLst/>
            <a:ahLst/>
            <a:cxnLst/>
            <a:rect l="l" t="t" r="r" b="b"/>
            <a:pathLst>
              <a:path w="1184275" h="1092835">
                <a:moveTo>
                  <a:pt x="592836" y="0"/>
                </a:moveTo>
                <a:lnTo>
                  <a:pt x="0" y="545592"/>
                </a:lnTo>
                <a:lnTo>
                  <a:pt x="592836" y="1092708"/>
                </a:lnTo>
                <a:lnTo>
                  <a:pt x="1184148" y="545591"/>
                </a:lnTo>
                <a:lnTo>
                  <a:pt x="592836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39667" y="2665476"/>
            <a:ext cx="95694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Cumpără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9103" y="1628139"/>
            <a:ext cx="1716405" cy="60833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marL="504190">
              <a:lnSpc>
                <a:spcPct val="100000"/>
              </a:lnSpc>
              <a:spcBef>
                <a:spcPts val="1105"/>
              </a:spcBef>
            </a:pPr>
            <a:r>
              <a:rPr sz="2000" spc="-5" dirty="0">
                <a:latin typeface="Times New Roman"/>
                <a:cs typeface="Times New Roman"/>
              </a:rPr>
              <a:t>Produs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17388" y="2537967"/>
            <a:ext cx="1716405" cy="6070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40335" rIns="0" bIns="0" rtlCol="0">
            <a:spAutoFit/>
          </a:bodyPr>
          <a:lstStyle/>
          <a:p>
            <a:pPr marL="414020">
              <a:lnSpc>
                <a:spcPct val="100000"/>
              </a:lnSpc>
              <a:spcBef>
                <a:spcPts val="1105"/>
              </a:spcBef>
            </a:pPr>
            <a:r>
              <a:rPr sz="2000" spc="-5" dirty="0">
                <a:latin typeface="Times New Roman"/>
                <a:cs typeface="Times New Roman"/>
              </a:rPr>
              <a:t>Magazin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10023" y="1263903"/>
            <a:ext cx="1243965" cy="1577340"/>
          </a:xfrm>
          <a:custGeom>
            <a:avLst/>
            <a:gdLst/>
            <a:ahLst/>
            <a:cxnLst/>
            <a:rect l="l" t="t" r="r" b="b"/>
            <a:pathLst>
              <a:path w="1243964" h="1577339">
                <a:moveTo>
                  <a:pt x="0" y="1577340"/>
                </a:moveTo>
                <a:lnTo>
                  <a:pt x="1007363" y="1577340"/>
                </a:lnTo>
              </a:path>
              <a:path w="1243964" h="1577339">
                <a:moveTo>
                  <a:pt x="1243584" y="272796"/>
                </a:moveTo>
                <a:lnTo>
                  <a:pt x="1230557" y="214210"/>
                </a:lnTo>
                <a:lnTo>
                  <a:pt x="1193342" y="160035"/>
                </a:lnTo>
                <a:lnTo>
                  <a:pt x="1134733" y="111593"/>
                </a:lnTo>
                <a:lnTo>
                  <a:pt x="1098281" y="89935"/>
                </a:lnTo>
                <a:lnTo>
                  <a:pt x="1057528" y="70206"/>
                </a:lnTo>
                <a:lnTo>
                  <a:pt x="1012826" y="52571"/>
                </a:lnTo>
                <a:lnTo>
                  <a:pt x="964522" y="37196"/>
                </a:lnTo>
                <a:lnTo>
                  <a:pt x="912968" y="24246"/>
                </a:lnTo>
                <a:lnTo>
                  <a:pt x="858511" y="13886"/>
                </a:lnTo>
                <a:lnTo>
                  <a:pt x="801503" y="6282"/>
                </a:lnTo>
                <a:lnTo>
                  <a:pt x="742292" y="1598"/>
                </a:lnTo>
                <a:lnTo>
                  <a:pt x="681227" y="0"/>
                </a:lnTo>
                <a:lnTo>
                  <a:pt x="619898" y="1598"/>
                </a:lnTo>
                <a:lnTo>
                  <a:pt x="560494" y="6282"/>
                </a:lnTo>
                <a:lnTo>
                  <a:pt x="503358" y="13886"/>
                </a:lnTo>
                <a:lnTo>
                  <a:pt x="448832" y="24246"/>
                </a:lnTo>
                <a:lnTo>
                  <a:pt x="397255" y="37196"/>
                </a:lnTo>
                <a:lnTo>
                  <a:pt x="348971" y="52571"/>
                </a:lnTo>
                <a:lnTo>
                  <a:pt x="304320" y="70206"/>
                </a:lnTo>
                <a:lnTo>
                  <a:pt x="263643" y="89935"/>
                </a:lnTo>
                <a:lnTo>
                  <a:pt x="227283" y="111593"/>
                </a:lnTo>
                <a:lnTo>
                  <a:pt x="195579" y="135015"/>
                </a:lnTo>
                <a:lnTo>
                  <a:pt x="147511" y="186488"/>
                </a:lnTo>
                <a:lnTo>
                  <a:pt x="122167" y="243034"/>
                </a:lnTo>
                <a:lnTo>
                  <a:pt x="118872" y="272796"/>
                </a:lnTo>
                <a:lnTo>
                  <a:pt x="122167" y="302292"/>
                </a:lnTo>
                <a:lnTo>
                  <a:pt x="147511" y="358517"/>
                </a:lnTo>
                <a:lnTo>
                  <a:pt x="195579" y="409899"/>
                </a:lnTo>
                <a:lnTo>
                  <a:pt x="227283" y="433340"/>
                </a:lnTo>
                <a:lnTo>
                  <a:pt x="263643" y="455049"/>
                </a:lnTo>
                <a:lnTo>
                  <a:pt x="304320" y="474854"/>
                </a:lnTo>
                <a:lnTo>
                  <a:pt x="348971" y="492581"/>
                </a:lnTo>
                <a:lnTo>
                  <a:pt x="397255" y="508056"/>
                </a:lnTo>
                <a:lnTo>
                  <a:pt x="448832" y="521106"/>
                </a:lnTo>
                <a:lnTo>
                  <a:pt x="503358" y="531559"/>
                </a:lnTo>
                <a:lnTo>
                  <a:pt x="560494" y="539239"/>
                </a:lnTo>
                <a:lnTo>
                  <a:pt x="619898" y="543974"/>
                </a:lnTo>
                <a:lnTo>
                  <a:pt x="681227" y="545592"/>
                </a:lnTo>
                <a:lnTo>
                  <a:pt x="742292" y="543974"/>
                </a:lnTo>
                <a:lnTo>
                  <a:pt x="801503" y="539239"/>
                </a:lnTo>
                <a:lnTo>
                  <a:pt x="858511" y="531559"/>
                </a:lnTo>
                <a:lnTo>
                  <a:pt x="912968" y="521106"/>
                </a:lnTo>
                <a:lnTo>
                  <a:pt x="964522" y="508056"/>
                </a:lnTo>
                <a:lnTo>
                  <a:pt x="1012826" y="492581"/>
                </a:lnTo>
                <a:lnTo>
                  <a:pt x="1057528" y="474854"/>
                </a:lnTo>
                <a:lnTo>
                  <a:pt x="1098281" y="455049"/>
                </a:lnTo>
                <a:lnTo>
                  <a:pt x="1134733" y="433340"/>
                </a:lnTo>
                <a:lnTo>
                  <a:pt x="1166537" y="409899"/>
                </a:lnTo>
                <a:lnTo>
                  <a:pt x="1214798" y="358517"/>
                </a:lnTo>
                <a:lnTo>
                  <a:pt x="1240269" y="302292"/>
                </a:lnTo>
                <a:lnTo>
                  <a:pt x="1243584" y="272796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968240" y="1360932"/>
            <a:ext cx="449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da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740403" y="1689100"/>
            <a:ext cx="1420495" cy="2851785"/>
          </a:xfrm>
          <a:custGeom>
            <a:avLst/>
            <a:gdLst/>
            <a:ahLst/>
            <a:cxnLst/>
            <a:rect l="l" t="t" r="r" b="b"/>
            <a:pathLst>
              <a:path w="1420495" h="2851785">
                <a:moveTo>
                  <a:pt x="178308" y="606552"/>
                </a:moveTo>
                <a:lnTo>
                  <a:pt x="1005840" y="0"/>
                </a:lnTo>
              </a:path>
              <a:path w="1420495" h="2851785">
                <a:moveTo>
                  <a:pt x="1420368" y="2578608"/>
                </a:moveTo>
                <a:lnTo>
                  <a:pt x="1407541" y="2526711"/>
                </a:lnTo>
                <a:lnTo>
                  <a:pt x="1370661" y="2478127"/>
                </a:lnTo>
                <a:lnTo>
                  <a:pt x="1312125" y="2433765"/>
                </a:lnTo>
                <a:lnTo>
                  <a:pt x="1275484" y="2413450"/>
                </a:lnTo>
                <a:lnTo>
                  <a:pt x="1234328" y="2394531"/>
                </a:lnTo>
                <a:lnTo>
                  <a:pt x="1188957" y="2377122"/>
                </a:lnTo>
                <a:lnTo>
                  <a:pt x="1139670" y="2361336"/>
                </a:lnTo>
                <a:lnTo>
                  <a:pt x="1086766" y="2347286"/>
                </a:lnTo>
                <a:lnTo>
                  <a:pt x="1030546" y="2335086"/>
                </a:lnTo>
                <a:lnTo>
                  <a:pt x="971309" y="2324850"/>
                </a:lnTo>
                <a:lnTo>
                  <a:pt x="909354" y="2316691"/>
                </a:lnTo>
                <a:lnTo>
                  <a:pt x="844982" y="2310723"/>
                </a:lnTo>
                <a:lnTo>
                  <a:pt x="778492" y="2307058"/>
                </a:lnTo>
                <a:lnTo>
                  <a:pt x="710184" y="2305812"/>
                </a:lnTo>
                <a:lnTo>
                  <a:pt x="641637" y="2307058"/>
                </a:lnTo>
                <a:lnTo>
                  <a:pt x="574966" y="2310723"/>
                </a:lnTo>
                <a:lnTo>
                  <a:pt x="510465" y="2316691"/>
                </a:lnTo>
                <a:lnTo>
                  <a:pt x="448429" y="2324850"/>
                </a:lnTo>
                <a:lnTo>
                  <a:pt x="389151" y="2335086"/>
                </a:lnTo>
                <a:lnTo>
                  <a:pt x="332925" y="2347286"/>
                </a:lnTo>
                <a:lnTo>
                  <a:pt x="280046" y="2361336"/>
                </a:lnTo>
                <a:lnTo>
                  <a:pt x="230807" y="2377122"/>
                </a:lnTo>
                <a:lnTo>
                  <a:pt x="185503" y="2394531"/>
                </a:lnTo>
                <a:lnTo>
                  <a:pt x="144427" y="2413450"/>
                </a:lnTo>
                <a:lnTo>
                  <a:pt x="107874" y="2433765"/>
                </a:lnTo>
                <a:lnTo>
                  <a:pt x="76137" y="2455361"/>
                </a:lnTo>
                <a:lnTo>
                  <a:pt x="28291" y="2501948"/>
                </a:lnTo>
                <a:lnTo>
                  <a:pt x="3241" y="2552302"/>
                </a:lnTo>
                <a:lnTo>
                  <a:pt x="0" y="2578608"/>
                </a:lnTo>
                <a:lnTo>
                  <a:pt x="3241" y="2604675"/>
                </a:lnTo>
                <a:lnTo>
                  <a:pt x="28291" y="2654720"/>
                </a:lnTo>
                <a:lnTo>
                  <a:pt x="76137" y="2701184"/>
                </a:lnTo>
                <a:lnTo>
                  <a:pt x="107874" y="2722775"/>
                </a:lnTo>
                <a:lnTo>
                  <a:pt x="144427" y="2743114"/>
                </a:lnTo>
                <a:lnTo>
                  <a:pt x="185503" y="2762081"/>
                </a:lnTo>
                <a:lnTo>
                  <a:pt x="230807" y="2779557"/>
                </a:lnTo>
                <a:lnTo>
                  <a:pt x="280046" y="2795423"/>
                </a:lnTo>
                <a:lnTo>
                  <a:pt x="332925" y="2809560"/>
                </a:lnTo>
                <a:lnTo>
                  <a:pt x="389151" y="2821849"/>
                </a:lnTo>
                <a:lnTo>
                  <a:pt x="448429" y="2832171"/>
                </a:lnTo>
                <a:lnTo>
                  <a:pt x="510465" y="2840407"/>
                </a:lnTo>
                <a:lnTo>
                  <a:pt x="574966" y="2846437"/>
                </a:lnTo>
                <a:lnTo>
                  <a:pt x="641637" y="2850142"/>
                </a:lnTo>
                <a:lnTo>
                  <a:pt x="710184" y="2851404"/>
                </a:lnTo>
                <a:lnTo>
                  <a:pt x="778492" y="2850142"/>
                </a:lnTo>
                <a:lnTo>
                  <a:pt x="844982" y="2846437"/>
                </a:lnTo>
                <a:lnTo>
                  <a:pt x="909354" y="2840407"/>
                </a:lnTo>
                <a:lnTo>
                  <a:pt x="971309" y="2832171"/>
                </a:lnTo>
                <a:lnTo>
                  <a:pt x="1030546" y="2821849"/>
                </a:lnTo>
                <a:lnTo>
                  <a:pt x="1086766" y="2809560"/>
                </a:lnTo>
                <a:lnTo>
                  <a:pt x="1139670" y="2795423"/>
                </a:lnTo>
                <a:lnTo>
                  <a:pt x="1188957" y="2779557"/>
                </a:lnTo>
                <a:lnTo>
                  <a:pt x="1234328" y="2762081"/>
                </a:lnTo>
                <a:lnTo>
                  <a:pt x="1275484" y="2743114"/>
                </a:lnTo>
                <a:lnTo>
                  <a:pt x="1312125" y="2722775"/>
                </a:lnTo>
                <a:lnTo>
                  <a:pt x="1343950" y="2701184"/>
                </a:lnTo>
                <a:lnTo>
                  <a:pt x="1391958" y="2654720"/>
                </a:lnTo>
                <a:lnTo>
                  <a:pt x="1417111" y="2604675"/>
                </a:lnTo>
                <a:lnTo>
                  <a:pt x="1420368" y="257860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852671" y="4091940"/>
            <a:ext cx="1198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Times New Roman"/>
                <a:cs typeface="Times New Roman"/>
              </a:rPr>
              <a:t>Nu</a:t>
            </a:r>
            <a:r>
              <a:rPr sz="2000" spc="-25" dirty="0">
                <a:latin typeface="Times New Roman"/>
                <a:cs typeface="Times New Roman"/>
              </a:rPr>
              <a:t>m</a:t>
            </a:r>
            <a:r>
              <a:rPr sz="2000" spc="-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_p</a:t>
            </a:r>
            <a:r>
              <a:rPr sz="2000" spc="-15" dirty="0">
                <a:latin typeface="Times New Roman"/>
                <a:cs typeface="Times New Roman"/>
              </a:rPr>
              <a:t>e</a:t>
            </a:r>
            <a:r>
              <a:rPr sz="2000" spc="5" dirty="0">
                <a:latin typeface="Times New Roman"/>
                <a:cs typeface="Times New Roman"/>
              </a:rPr>
              <a:t>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024379" y="2234692"/>
            <a:ext cx="2367280" cy="2306320"/>
          </a:xfrm>
          <a:custGeom>
            <a:avLst/>
            <a:gdLst/>
            <a:ahLst/>
            <a:cxnLst/>
            <a:rect l="l" t="t" r="r" b="b"/>
            <a:pathLst>
              <a:path w="2367279" h="2306320">
                <a:moveTo>
                  <a:pt x="1894331" y="1153668"/>
                </a:moveTo>
                <a:lnTo>
                  <a:pt x="2366771" y="1760220"/>
                </a:lnTo>
              </a:path>
              <a:path w="2367279" h="2306320">
                <a:moveTo>
                  <a:pt x="650747" y="0"/>
                </a:moveTo>
                <a:lnTo>
                  <a:pt x="1301495" y="606552"/>
                </a:lnTo>
              </a:path>
              <a:path w="2367279" h="2306320">
                <a:moveTo>
                  <a:pt x="1362455" y="1911096"/>
                </a:moveTo>
                <a:lnTo>
                  <a:pt x="1352550" y="1843801"/>
                </a:lnTo>
                <a:lnTo>
                  <a:pt x="1323944" y="1780191"/>
                </a:lnTo>
                <a:lnTo>
                  <a:pt x="1278300" y="1721215"/>
                </a:lnTo>
                <a:lnTo>
                  <a:pt x="1249609" y="1693762"/>
                </a:lnTo>
                <a:lnTo>
                  <a:pt x="1217282" y="1667823"/>
                </a:lnTo>
                <a:lnTo>
                  <a:pt x="1181528" y="1643517"/>
                </a:lnTo>
                <a:lnTo>
                  <a:pt x="1142554" y="1620962"/>
                </a:lnTo>
                <a:lnTo>
                  <a:pt x="1100569" y="1600278"/>
                </a:lnTo>
                <a:lnTo>
                  <a:pt x="1055780" y="1581584"/>
                </a:lnTo>
                <a:lnTo>
                  <a:pt x="1008396" y="1564996"/>
                </a:lnTo>
                <a:lnTo>
                  <a:pt x="958624" y="1550636"/>
                </a:lnTo>
                <a:lnTo>
                  <a:pt x="906672" y="1538620"/>
                </a:lnTo>
                <a:lnTo>
                  <a:pt x="852748" y="1529068"/>
                </a:lnTo>
                <a:lnTo>
                  <a:pt x="797061" y="1522098"/>
                </a:lnTo>
                <a:lnTo>
                  <a:pt x="739818" y="1517829"/>
                </a:lnTo>
                <a:lnTo>
                  <a:pt x="681227" y="1516380"/>
                </a:lnTo>
                <a:lnTo>
                  <a:pt x="622421" y="1517829"/>
                </a:lnTo>
                <a:lnTo>
                  <a:pt x="565008" y="1522098"/>
                </a:lnTo>
                <a:lnTo>
                  <a:pt x="509195" y="1529068"/>
                </a:lnTo>
                <a:lnTo>
                  <a:pt x="455183" y="1538620"/>
                </a:lnTo>
                <a:lnTo>
                  <a:pt x="403178" y="1550636"/>
                </a:lnTo>
                <a:lnTo>
                  <a:pt x="353383" y="1564996"/>
                </a:lnTo>
                <a:lnTo>
                  <a:pt x="306003" y="1581584"/>
                </a:lnTo>
                <a:lnTo>
                  <a:pt x="261241" y="1600278"/>
                </a:lnTo>
                <a:lnTo>
                  <a:pt x="219301" y="1620962"/>
                </a:lnTo>
                <a:lnTo>
                  <a:pt x="180387" y="1643517"/>
                </a:lnTo>
                <a:lnTo>
                  <a:pt x="144704" y="1667823"/>
                </a:lnTo>
                <a:lnTo>
                  <a:pt x="112454" y="1693762"/>
                </a:lnTo>
                <a:lnTo>
                  <a:pt x="83843" y="1721215"/>
                </a:lnTo>
                <a:lnTo>
                  <a:pt x="38351" y="1780191"/>
                </a:lnTo>
                <a:lnTo>
                  <a:pt x="9859" y="1843801"/>
                </a:lnTo>
                <a:lnTo>
                  <a:pt x="0" y="1911096"/>
                </a:lnTo>
                <a:lnTo>
                  <a:pt x="2498" y="1945144"/>
                </a:lnTo>
                <a:lnTo>
                  <a:pt x="21878" y="2010715"/>
                </a:lnTo>
                <a:lnTo>
                  <a:pt x="59074" y="2072126"/>
                </a:lnTo>
                <a:lnTo>
                  <a:pt x="112454" y="2128429"/>
                </a:lnTo>
                <a:lnTo>
                  <a:pt x="144704" y="2154368"/>
                </a:lnTo>
                <a:lnTo>
                  <a:pt x="180387" y="2178674"/>
                </a:lnTo>
                <a:lnTo>
                  <a:pt x="219301" y="2201229"/>
                </a:lnTo>
                <a:lnTo>
                  <a:pt x="261241" y="2221913"/>
                </a:lnTo>
                <a:lnTo>
                  <a:pt x="306003" y="2240607"/>
                </a:lnTo>
                <a:lnTo>
                  <a:pt x="353383" y="2257195"/>
                </a:lnTo>
                <a:lnTo>
                  <a:pt x="403178" y="2271555"/>
                </a:lnTo>
                <a:lnTo>
                  <a:pt x="455183" y="2283571"/>
                </a:lnTo>
                <a:lnTo>
                  <a:pt x="509195" y="2293123"/>
                </a:lnTo>
                <a:lnTo>
                  <a:pt x="565008" y="2300093"/>
                </a:lnTo>
                <a:lnTo>
                  <a:pt x="622421" y="2304362"/>
                </a:lnTo>
                <a:lnTo>
                  <a:pt x="681227" y="2305812"/>
                </a:lnTo>
                <a:lnTo>
                  <a:pt x="739818" y="2304362"/>
                </a:lnTo>
                <a:lnTo>
                  <a:pt x="797061" y="2300093"/>
                </a:lnTo>
                <a:lnTo>
                  <a:pt x="852748" y="2293123"/>
                </a:lnTo>
                <a:lnTo>
                  <a:pt x="906672" y="2283571"/>
                </a:lnTo>
                <a:lnTo>
                  <a:pt x="958624" y="2271555"/>
                </a:lnTo>
                <a:lnTo>
                  <a:pt x="1008396" y="2257195"/>
                </a:lnTo>
                <a:lnTo>
                  <a:pt x="1055780" y="2240607"/>
                </a:lnTo>
                <a:lnTo>
                  <a:pt x="1100569" y="2221913"/>
                </a:lnTo>
                <a:lnTo>
                  <a:pt x="1142554" y="2201229"/>
                </a:lnTo>
                <a:lnTo>
                  <a:pt x="1181528" y="2178674"/>
                </a:lnTo>
                <a:lnTo>
                  <a:pt x="1217282" y="2154368"/>
                </a:lnTo>
                <a:lnTo>
                  <a:pt x="1249609" y="2128429"/>
                </a:lnTo>
                <a:lnTo>
                  <a:pt x="1278300" y="2100976"/>
                </a:lnTo>
                <a:lnTo>
                  <a:pt x="1323944" y="2042000"/>
                </a:lnTo>
                <a:lnTo>
                  <a:pt x="1352550" y="1978390"/>
                </a:lnTo>
                <a:lnTo>
                  <a:pt x="1362455" y="1911096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058923" y="3970020"/>
            <a:ext cx="12954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Adresa_pers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615692" y="3388359"/>
            <a:ext cx="1303020" cy="363220"/>
          </a:xfrm>
          <a:custGeom>
            <a:avLst/>
            <a:gdLst/>
            <a:ahLst/>
            <a:cxnLst/>
            <a:rect l="l" t="t" r="r" b="b"/>
            <a:pathLst>
              <a:path w="1303020" h="363220">
                <a:moveTo>
                  <a:pt x="1303019" y="0"/>
                </a:moveTo>
                <a:lnTo>
                  <a:pt x="0" y="362712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121663" y="4867655"/>
            <a:ext cx="60998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Concluzia: folosiţi tipurile adecvate de</a:t>
            </a:r>
            <a:r>
              <a:rPr sz="2400" b="1" spc="-20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entităţi.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16</a:t>
            </a:fld>
            <a:endParaRPr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E5335CA0-2842-48AD-BED2-30726B97C0CD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937" rIns="0" bIns="0" rtlCol="0">
            <a:spAutoFit/>
          </a:bodyPr>
          <a:lstStyle/>
          <a:p>
            <a:pPr marL="1564640" marR="5080" indent="-65532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Evitarea introducerii în proiect a mai multor  elemente </a:t>
            </a:r>
            <a:r>
              <a:rPr dirty="0"/>
              <a:t>decât </a:t>
            </a:r>
            <a:r>
              <a:rPr spc="-5" dirty="0"/>
              <a:t>sunt strict</a:t>
            </a:r>
            <a:r>
              <a:rPr spc="25" dirty="0"/>
              <a:t> </a:t>
            </a:r>
            <a:r>
              <a:rPr dirty="0"/>
              <a:t>necesare</a:t>
            </a:r>
          </a:p>
        </p:txBody>
      </p:sp>
      <p:sp>
        <p:nvSpPr>
          <p:cNvPr id="3" name="object 3"/>
          <p:cNvSpPr/>
          <p:nvPr/>
        </p:nvSpPr>
        <p:spPr>
          <a:xfrm>
            <a:off x="3984244" y="2480055"/>
            <a:ext cx="1108075" cy="977265"/>
          </a:xfrm>
          <a:custGeom>
            <a:avLst/>
            <a:gdLst/>
            <a:ahLst/>
            <a:cxnLst/>
            <a:rect l="l" t="t" r="r" b="b"/>
            <a:pathLst>
              <a:path w="1108075" h="977264">
                <a:moveTo>
                  <a:pt x="554735" y="0"/>
                </a:moveTo>
                <a:lnTo>
                  <a:pt x="0" y="487680"/>
                </a:lnTo>
                <a:lnTo>
                  <a:pt x="554735" y="976884"/>
                </a:lnTo>
                <a:lnTo>
                  <a:pt x="1107947" y="487680"/>
                </a:lnTo>
                <a:lnTo>
                  <a:pt x="554735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61459" y="2791968"/>
            <a:ext cx="95694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Cumpără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85111" y="1882648"/>
            <a:ext cx="1607820" cy="54102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450850">
              <a:lnSpc>
                <a:spcPct val="100000"/>
              </a:lnSpc>
              <a:spcBef>
                <a:spcPts val="840"/>
              </a:spcBef>
            </a:pPr>
            <a:r>
              <a:rPr sz="2000" spc="-5" dirty="0">
                <a:latin typeface="Times New Roman"/>
                <a:cs typeface="Times New Roman"/>
              </a:rPr>
              <a:t>Produs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84371" y="3997959"/>
            <a:ext cx="1609725" cy="54292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08585" rIns="0" bIns="0" rtlCol="0">
            <a:spAutoFit/>
          </a:bodyPr>
          <a:lstStyle/>
          <a:p>
            <a:pPr marL="345440">
              <a:lnSpc>
                <a:spcPct val="100000"/>
              </a:lnSpc>
              <a:spcBef>
                <a:spcPts val="855"/>
              </a:spcBef>
            </a:pPr>
            <a:r>
              <a:rPr sz="2000" spc="-5" dirty="0">
                <a:latin typeface="Times New Roman"/>
                <a:cs typeface="Times New Roman"/>
              </a:rPr>
              <a:t>Persoană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13044" y="2696464"/>
            <a:ext cx="1609725" cy="542925"/>
          </a:xfrm>
          <a:custGeom>
            <a:avLst/>
            <a:gdLst/>
            <a:ahLst/>
            <a:cxnLst/>
            <a:rect l="l" t="t" r="r" b="b"/>
            <a:pathLst>
              <a:path w="1609725" h="542925">
                <a:moveTo>
                  <a:pt x="1609343" y="542544"/>
                </a:moveTo>
                <a:lnTo>
                  <a:pt x="1609343" y="0"/>
                </a:lnTo>
                <a:lnTo>
                  <a:pt x="0" y="0"/>
                </a:lnTo>
                <a:lnTo>
                  <a:pt x="0" y="542544"/>
                </a:lnTo>
                <a:lnTo>
                  <a:pt x="1609343" y="542544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161532" y="2791968"/>
            <a:ext cx="9131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Magaz</a:t>
            </a:r>
            <a:r>
              <a:rPr sz="2000" spc="-20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756400" y="1340103"/>
            <a:ext cx="1054735" cy="489584"/>
          </a:xfrm>
          <a:custGeom>
            <a:avLst/>
            <a:gdLst/>
            <a:ahLst/>
            <a:cxnLst/>
            <a:rect l="l" t="t" r="r" b="b"/>
            <a:pathLst>
              <a:path w="1054734" h="489585">
                <a:moveTo>
                  <a:pt x="1054608" y="243840"/>
                </a:moveTo>
                <a:lnTo>
                  <a:pt x="1040674" y="187625"/>
                </a:lnTo>
                <a:lnTo>
                  <a:pt x="1000988" y="136182"/>
                </a:lnTo>
                <a:lnTo>
                  <a:pt x="938721" y="90924"/>
                </a:lnTo>
                <a:lnTo>
                  <a:pt x="900112" y="71056"/>
                </a:lnTo>
                <a:lnTo>
                  <a:pt x="857047" y="53264"/>
                </a:lnTo>
                <a:lnTo>
                  <a:pt x="809924" y="37725"/>
                </a:lnTo>
                <a:lnTo>
                  <a:pt x="759138" y="24615"/>
                </a:lnTo>
                <a:lnTo>
                  <a:pt x="705087" y="14110"/>
                </a:lnTo>
                <a:lnTo>
                  <a:pt x="648166" y="6389"/>
                </a:lnTo>
                <a:lnTo>
                  <a:pt x="588773" y="1626"/>
                </a:lnTo>
                <a:lnTo>
                  <a:pt x="527304" y="0"/>
                </a:lnTo>
                <a:lnTo>
                  <a:pt x="465553" y="1626"/>
                </a:lnTo>
                <a:lnTo>
                  <a:pt x="405961" y="6389"/>
                </a:lnTo>
                <a:lnTo>
                  <a:pt x="348916" y="14110"/>
                </a:lnTo>
                <a:lnTo>
                  <a:pt x="294802" y="24615"/>
                </a:lnTo>
                <a:lnTo>
                  <a:pt x="244008" y="37725"/>
                </a:lnTo>
                <a:lnTo>
                  <a:pt x="196920" y="53264"/>
                </a:lnTo>
                <a:lnTo>
                  <a:pt x="153924" y="71056"/>
                </a:lnTo>
                <a:lnTo>
                  <a:pt x="115406" y="90924"/>
                </a:lnTo>
                <a:lnTo>
                  <a:pt x="81753" y="112692"/>
                </a:lnTo>
                <a:lnTo>
                  <a:pt x="30591" y="161219"/>
                </a:lnTo>
                <a:lnTo>
                  <a:pt x="3527" y="215224"/>
                </a:lnTo>
                <a:lnTo>
                  <a:pt x="0" y="243840"/>
                </a:lnTo>
                <a:lnTo>
                  <a:pt x="3527" y="272477"/>
                </a:lnTo>
                <a:lnTo>
                  <a:pt x="30591" y="326640"/>
                </a:lnTo>
                <a:lnTo>
                  <a:pt x="81753" y="375432"/>
                </a:lnTo>
                <a:lnTo>
                  <a:pt x="115406" y="397355"/>
                </a:lnTo>
                <a:lnTo>
                  <a:pt x="153923" y="417385"/>
                </a:lnTo>
                <a:lnTo>
                  <a:pt x="196920" y="435339"/>
                </a:lnTo>
                <a:lnTo>
                  <a:pt x="244008" y="451034"/>
                </a:lnTo>
                <a:lnTo>
                  <a:pt x="294802" y="464286"/>
                </a:lnTo>
                <a:lnTo>
                  <a:pt x="348916" y="474913"/>
                </a:lnTo>
                <a:lnTo>
                  <a:pt x="405961" y="482730"/>
                </a:lnTo>
                <a:lnTo>
                  <a:pt x="465553" y="487555"/>
                </a:lnTo>
                <a:lnTo>
                  <a:pt x="527304" y="489204"/>
                </a:lnTo>
                <a:lnTo>
                  <a:pt x="588773" y="487555"/>
                </a:lnTo>
                <a:lnTo>
                  <a:pt x="648166" y="482730"/>
                </a:lnTo>
                <a:lnTo>
                  <a:pt x="705087" y="474913"/>
                </a:lnTo>
                <a:lnTo>
                  <a:pt x="759138" y="464286"/>
                </a:lnTo>
                <a:lnTo>
                  <a:pt x="809924" y="451034"/>
                </a:lnTo>
                <a:lnTo>
                  <a:pt x="857047" y="435339"/>
                </a:lnTo>
                <a:lnTo>
                  <a:pt x="900112" y="417385"/>
                </a:lnTo>
                <a:lnTo>
                  <a:pt x="938721" y="397355"/>
                </a:lnTo>
                <a:lnTo>
                  <a:pt x="972479" y="375432"/>
                </a:lnTo>
                <a:lnTo>
                  <a:pt x="1023851" y="326640"/>
                </a:lnTo>
                <a:lnTo>
                  <a:pt x="1051058" y="272477"/>
                </a:lnTo>
                <a:lnTo>
                  <a:pt x="1054608" y="24384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40503" y="1937511"/>
            <a:ext cx="1495425" cy="2060575"/>
          </a:xfrm>
          <a:custGeom>
            <a:avLst/>
            <a:gdLst/>
            <a:ahLst/>
            <a:cxnLst/>
            <a:rect l="l" t="t" r="r" b="b"/>
            <a:pathLst>
              <a:path w="1495425" h="2060575">
                <a:moveTo>
                  <a:pt x="551688" y="1030224"/>
                </a:moveTo>
                <a:lnTo>
                  <a:pt x="1495044" y="1030224"/>
                </a:lnTo>
              </a:path>
              <a:path w="1495425" h="2060575">
                <a:moveTo>
                  <a:pt x="0" y="1519427"/>
                </a:moveTo>
                <a:lnTo>
                  <a:pt x="0" y="2060448"/>
                </a:lnTo>
              </a:path>
              <a:path w="1495425" h="2060575">
                <a:moveTo>
                  <a:pt x="0" y="542543"/>
                </a:moveTo>
                <a:lnTo>
                  <a:pt x="774192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059168" y="1408176"/>
            <a:ext cx="449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da</a:t>
            </a:r>
            <a:r>
              <a:rPr sz="2000" spc="-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93844" y="1393444"/>
            <a:ext cx="1609725" cy="54419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1098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2000" spc="-5" dirty="0">
                <a:latin typeface="Times New Roman"/>
                <a:cs typeface="Times New Roman"/>
              </a:rPr>
              <a:t>Date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203188" y="1644904"/>
            <a:ext cx="535305" cy="21590"/>
          </a:xfrm>
          <a:custGeom>
            <a:avLst/>
            <a:gdLst/>
            <a:ahLst/>
            <a:cxnLst/>
            <a:rect l="l" t="t" r="r" b="b"/>
            <a:pathLst>
              <a:path w="535304" h="21589">
                <a:moveTo>
                  <a:pt x="0" y="21336"/>
                </a:moveTo>
                <a:lnTo>
                  <a:pt x="534923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73120" y="2423667"/>
            <a:ext cx="611505" cy="544195"/>
          </a:xfrm>
          <a:custGeom>
            <a:avLst/>
            <a:gdLst/>
            <a:ahLst/>
            <a:cxnLst/>
            <a:rect l="l" t="t" r="r" b="b"/>
            <a:pathLst>
              <a:path w="611504" h="544194">
                <a:moveTo>
                  <a:pt x="0" y="0"/>
                </a:moveTo>
                <a:lnTo>
                  <a:pt x="611124" y="544068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1252" y="4908803"/>
            <a:ext cx="7908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Concluzia: nu </a:t>
            </a:r>
            <a:r>
              <a:rPr sz="2400" b="1" dirty="0">
                <a:solidFill>
                  <a:srgbClr val="1E0A82"/>
                </a:solidFill>
                <a:latin typeface="Times New Roman"/>
                <a:cs typeface="Times New Roman"/>
              </a:rPr>
              <a:t>vă </a:t>
            </a:r>
            <a:r>
              <a:rPr sz="24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complicaţi viaţa </a:t>
            </a:r>
            <a:r>
              <a:rPr sz="2400" b="1" dirty="0">
                <a:solidFill>
                  <a:srgbClr val="1E0A82"/>
                </a:solidFill>
                <a:latin typeface="Times New Roman"/>
                <a:cs typeface="Times New Roman"/>
              </a:rPr>
              <a:t>mai </a:t>
            </a:r>
            <a:r>
              <a:rPr sz="2400" b="1" spc="-5" dirty="0">
                <a:solidFill>
                  <a:srgbClr val="1E0A82"/>
                </a:solidFill>
                <a:latin typeface="Times New Roman"/>
                <a:cs typeface="Times New Roman"/>
              </a:rPr>
              <a:t>mult decât </a:t>
            </a:r>
            <a:r>
              <a:rPr sz="2400" b="1" dirty="0">
                <a:solidFill>
                  <a:srgbClr val="1E0A82"/>
                </a:solidFill>
                <a:latin typeface="Times New Roman"/>
                <a:cs typeface="Times New Roman"/>
              </a:rPr>
              <a:t>este</a:t>
            </a:r>
            <a:r>
              <a:rPr sz="2400" b="1" spc="20" dirty="0">
                <a:solidFill>
                  <a:srgbClr val="1E0A82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1E0A82"/>
                </a:solidFill>
                <a:latin typeface="Times New Roman"/>
                <a:cs typeface="Times New Roman"/>
              </a:rPr>
              <a:t>deja!!!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17</a:t>
            </a:fld>
            <a:endParaRPr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0A77E25-FA16-4D3A-A28D-FAA0BB43F9DF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2544" y="1516379"/>
            <a:ext cx="8724265" cy="271780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55600" marR="93345" indent="-342900">
              <a:lnSpc>
                <a:spcPts val="2870"/>
              </a:lnSpc>
              <a:spcBef>
                <a:spcPts val="204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Tipurile de entităţi pot fi legate între ele în diverse moduri prin  legături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ts val="2870"/>
              </a:lnSpc>
              <a:spcBef>
                <a:spcPts val="58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2863850" algn="l"/>
              </a:tabLst>
            </a:pPr>
            <a:r>
              <a:rPr sz="2400" spc="-5" dirty="0">
                <a:latin typeface="Arial"/>
                <a:cs typeface="Arial"/>
              </a:rPr>
              <a:t>nu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este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necesară</a:t>
            </a:r>
            <a:r>
              <a:rPr sz="2400" spc="-5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Arial"/>
                <a:cs typeface="Arial"/>
              </a:rPr>
              <a:t>adăugarea la un </a:t>
            </a:r>
            <a:r>
              <a:rPr sz="2400" dirty="0">
                <a:latin typeface="Arial"/>
                <a:cs typeface="Arial"/>
              </a:rPr>
              <a:t>proiect a tuturor </a:t>
            </a:r>
            <a:r>
              <a:rPr sz="2400" spc="-5" dirty="0">
                <a:latin typeface="Arial"/>
                <a:cs typeface="Arial"/>
              </a:rPr>
              <a:t>legăturilor  posibile</a:t>
            </a:r>
            <a:endParaRPr sz="24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400"/>
              </a:spcBef>
              <a:buClr>
                <a:srgbClr val="00007B"/>
              </a:buClr>
              <a:buSzPct val="65000"/>
              <a:buChar char="■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redundanţă</a:t>
            </a:r>
            <a:endParaRPr sz="20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480"/>
              </a:spcBef>
              <a:buClr>
                <a:srgbClr val="00007B"/>
              </a:buClr>
              <a:buSzPct val="65000"/>
              <a:buChar char="■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incoerenţă</a:t>
            </a:r>
            <a:endParaRPr sz="20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950"/>
              </a:spcBef>
              <a:buClr>
                <a:srgbClr val="00007B"/>
              </a:buClr>
              <a:buSzPct val="65000"/>
              <a:buChar char="■"/>
              <a:tabLst>
                <a:tab pos="1155700" algn="l"/>
              </a:tabLst>
            </a:pPr>
            <a:r>
              <a:rPr sz="2000" spc="-5" dirty="0">
                <a:latin typeface="Arial"/>
                <a:cs typeface="Arial"/>
              </a:rPr>
              <a:t>spaţiu suplimentar de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stocare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2544" y="728471"/>
            <a:ext cx="53930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Stabilirea corectă </a:t>
            </a:r>
            <a:r>
              <a:rPr sz="3200" b="0" dirty="0">
                <a:latin typeface="Arial"/>
                <a:cs typeface="Arial"/>
              </a:rPr>
              <a:t>a</a:t>
            </a:r>
            <a:r>
              <a:rPr sz="3200" b="0" spc="-3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legăturilor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FB150BC-8FCA-4ABE-8A10-9708290B6045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2544" y="842771"/>
            <a:ext cx="6878955" cy="28124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Arial"/>
                <a:cs typeface="Arial"/>
              </a:rPr>
              <a:t>Alegerea </a:t>
            </a:r>
            <a:r>
              <a:rPr sz="3200" spc="-5" dirty="0">
                <a:latin typeface="Arial"/>
                <a:cs typeface="Arial"/>
              </a:rPr>
              <a:t>tipurilor corecte de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elemente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5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Entitate vs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atribut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Entitate vs</a:t>
            </a:r>
            <a:r>
              <a:rPr sz="3200" spc="-10" dirty="0">
                <a:latin typeface="Arial"/>
                <a:cs typeface="Arial"/>
              </a:rPr>
              <a:t> legătură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3200" spc="-10" dirty="0">
                <a:latin typeface="Arial"/>
                <a:cs typeface="Arial"/>
              </a:rPr>
              <a:t>Legături </a:t>
            </a:r>
            <a:r>
              <a:rPr sz="3200" spc="-5" dirty="0">
                <a:latin typeface="Arial"/>
                <a:cs typeface="Arial"/>
              </a:rPr>
              <a:t>binare vs legături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ternare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19</a:t>
            </a:fld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9887F85-E149-4740-B7EB-96EFA2DB78BE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99871"/>
            <a:ext cx="76657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10" dirty="0">
                <a:latin typeface="Arial"/>
                <a:cs typeface="Arial"/>
              </a:rPr>
              <a:t>Modelarea constrângerilor </a:t>
            </a:r>
            <a:r>
              <a:rPr sz="3200" b="0" spc="-5" dirty="0">
                <a:latin typeface="Arial"/>
                <a:cs typeface="Arial"/>
              </a:rPr>
              <a:t>în </a:t>
            </a:r>
            <a:r>
              <a:rPr sz="3200" b="0" spc="-10" dirty="0">
                <a:latin typeface="Arial"/>
                <a:cs typeface="Arial"/>
              </a:rPr>
              <a:t>diagrama</a:t>
            </a:r>
            <a:r>
              <a:rPr sz="3200" b="0" spc="-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181100"/>
            <a:ext cx="8716010" cy="480060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marR="146050" indent="-342900" algn="just">
              <a:lnSpc>
                <a:spcPct val="89800"/>
              </a:lnSpc>
              <a:spcBef>
                <a:spcPts val="39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Constrângerile </a:t>
            </a:r>
            <a:r>
              <a:rPr sz="2400" b="1" dirty="0">
                <a:latin typeface="Times New Roman"/>
                <a:cs typeface="Times New Roman"/>
              </a:rPr>
              <a:t>- </a:t>
            </a:r>
            <a:r>
              <a:rPr sz="2400" b="1" spc="-5" dirty="0">
                <a:latin typeface="Times New Roman"/>
                <a:cs typeface="Times New Roman"/>
              </a:rPr>
              <a:t>informaţii adiţionale </a:t>
            </a:r>
            <a:r>
              <a:rPr sz="2400" b="1" dirty="0">
                <a:latin typeface="Times New Roman"/>
                <a:cs typeface="Times New Roman"/>
              </a:rPr>
              <a:t>asupra </a:t>
            </a:r>
            <a:r>
              <a:rPr sz="2400" b="1" spc="-5" dirty="0">
                <a:latin typeface="Times New Roman"/>
                <a:cs typeface="Times New Roman"/>
              </a:rPr>
              <a:t>acelor aspecte </a:t>
            </a:r>
            <a:r>
              <a:rPr sz="2400" b="1" spc="-10" dirty="0">
                <a:latin typeface="Times New Roman"/>
                <a:cs typeface="Times New Roman"/>
              </a:rPr>
              <a:t>ale  </a:t>
            </a:r>
            <a:r>
              <a:rPr sz="2400" b="1" spc="-5" dirty="0">
                <a:latin typeface="Times New Roman"/>
                <a:cs typeface="Times New Roman"/>
              </a:rPr>
              <a:t>realităţii </a:t>
            </a:r>
            <a:r>
              <a:rPr sz="2400" b="1" dirty="0">
                <a:latin typeface="Times New Roman"/>
                <a:cs typeface="Times New Roman"/>
              </a:rPr>
              <a:t>care </a:t>
            </a:r>
            <a:r>
              <a:rPr sz="2400" b="1" spc="-5" dirty="0">
                <a:latin typeface="Times New Roman"/>
                <a:cs typeface="Times New Roman"/>
              </a:rPr>
              <a:t>nu pot fi modelate prin entităţi </a:t>
            </a:r>
            <a:r>
              <a:rPr sz="2400" b="1" dirty="0">
                <a:latin typeface="Times New Roman"/>
                <a:cs typeface="Times New Roman"/>
              </a:rPr>
              <a:t>şi </a:t>
            </a:r>
            <a:r>
              <a:rPr sz="2400" b="1" spc="-5" dirty="0">
                <a:latin typeface="Times New Roman"/>
                <a:cs typeface="Times New Roman"/>
              </a:rPr>
              <a:t>prin legăturile  </a:t>
            </a:r>
            <a:r>
              <a:rPr sz="2400" b="1" dirty="0">
                <a:latin typeface="Times New Roman"/>
                <a:cs typeface="Times New Roman"/>
              </a:rPr>
              <a:t>dintre</a:t>
            </a:r>
            <a:r>
              <a:rPr sz="2400" b="1" spc="-5" dirty="0">
                <a:latin typeface="Times New Roman"/>
                <a:cs typeface="Times New Roman"/>
              </a:rPr>
              <a:t> acestea</a:t>
            </a:r>
            <a:endParaRPr sz="24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3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Constrângeri structurale </a:t>
            </a:r>
            <a:r>
              <a:rPr sz="2800" spc="-5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restricţii </a:t>
            </a:r>
            <a:r>
              <a:rPr sz="2400" spc="-10" dirty="0">
                <a:latin typeface="Times New Roman"/>
                <a:cs typeface="Times New Roman"/>
              </a:rPr>
              <a:t>impuse </a:t>
            </a:r>
            <a:r>
              <a:rPr sz="2400" spc="-5" dirty="0">
                <a:latin typeface="Times New Roman"/>
                <a:cs typeface="Times New Roman"/>
              </a:rPr>
              <a:t>asupra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legăturilor: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290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constrângeri 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cardinalitate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290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constrângeri 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participare</a:t>
            </a:r>
            <a:endParaRPr sz="24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33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Alte tipuri de constrângeri - legate de</a:t>
            </a:r>
            <a:r>
              <a:rPr sz="2800" b="1" spc="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atribute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80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chei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90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constrângeri de valoare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unică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75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spc="-5" dirty="0">
                <a:latin typeface="Times New Roman"/>
                <a:cs typeface="Times New Roman"/>
              </a:rPr>
              <a:t>constrângeri de integritate</a:t>
            </a:r>
            <a:r>
              <a:rPr sz="2400" spc="-10" dirty="0">
                <a:latin typeface="Times New Roman"/>
                <a:cs typeface="Times New Roman"/>
              </a:rPr>
              <a:t> referenţială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90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constrângeri de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domeniu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285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6920" algn="l"/>
                <a:tab pos="2414905" algn="l"/>
              </a:tabLst>
            </a:pPr>
            <a:r>
              <a:rPr sz="2400" dirty="0">
                <a:latin typeface="Times New Roman"/>
                <a:cs typeface="Times New Roman"/>
              </a:rPr>
              <a:t>constrângeri	</a:t>
            </a:r>
            <a:r>
              <a:rPr sz="2400" spc="-5" dirty="0">
                <a:latin typeface="Times New Roman"/>
                <a:cs typeface="Times New Roman"/>
              </a:rPr>
              <a:t>generale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A709E9C8-AD6B-4497-967F-12EA47D3A6FB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9260" y="443483"/>
            <a:ext cx="45631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Entitate vs.</a:t>
            </a:r>
            <a:r>
              <a:rPr sz="4400" b="0" spc="-8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Atribut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355600" marR="143510" indent="-342900">
              <a:lnSpc>
                <a:spcPts val="2870"/>
              </a:lnSpc>
              <a:spcBef>
                <a:spcPts val="204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  <a:tab pos="356235" algn="l"/>
                <a:tab pos="5273040" algn="l"/>
              </a:tabLst>
            </a:pPr>
            <a:r>
              <a:rPr dirty="0"/>
              <a:t>Este posibil ca </a:t>
            </a:r>
            <a:r>
              <a:rPr i="1" spc="-5" dirty="0">
                <a:solidFill>
                  <a:srgbClr val="666699"/>
                </a:solidFill>
                <a:latin typeface="Arial"/>
                <a:cs typeface="Arial"/>
              </a:rPr>
              <a:t>adresa </a:t>
            </a:r>
            <a:r>
              <a:rPr dirty="0"/>
              <a:t>să </a:t>
            </a:r>
            <a:r>
              <a:rPr spc="-5" dirty="0"/>
              <a:t>fie un atribut asociat entităţii Angajaţi  sau </a:t>
            </a:r>
            <a:r>
              <a:rPr dirty="0"/>
              <a:t>o </a:t>
            </a:r>
            <a:r>
              <a:rPr spc="-5" dirty="0"/>
              <a:t>entitate conectată</a:t>
            </a:r>
            <a:r>
              <a:rPr spc="40" dirty="0"/>
              <a:t> </a:t>
            </a:r>
            <a:r>
              <a:rPr dirty="0"/>
              <a:t>la</a:t>
            </a:r>
            <a:r>
              <a:rPr spc="15" dirty="0"/>
              <a:t> </a:t>
            </a:r>
            <a:r>
              <a:rPr spc="-5" dirty="0"/>
              <a:t>Angajaţi	printr-o</a:t>
            </a:r>
            <a:r>
              <a:rPr spc="-15" dirty="0"/>
              <a:t> </a:t>
            </a:r>
            <a:r>
              <a:rPr spc="-5" dirty="0"/>
              <a:t>legătură?</a:t>
            </a:r>
          </a:p>
          <a:p>
            <a:pPr marL="355600" marR="476884" indent="-342900">
              <a:lnSpc>
                <a:spcPts val="2880"/>
              </a:lnSpc>
              <a:buClr>
                <a:srgbClr val="00007B"/>
              </a:buClr>
              <a:buSzPct val="75000"/>
              <a:buChar char="■"/>
              <a:tabLst>
                <a:tab pos="355600" algn="l"/>
                <a:tab pos="356235" algn="l"/>
                <a:tab pos="3053080" algn="l"/>
                <a:tab pos="5612130" algn="l"/>
              </a:tabLst>
            </a:pPr>
            <a:r>
              <a:rPr spc="-5" dirty="0"/>
              <a:t>Soluţia</a:t>
            </a:r>
            <a:r>
              <a:rPr spc="5" dirty="0"/>
              <a:t> </a:t>
            </a:r>
            <a:r>
              <a:rPr dirty="0"/>
              <a:t>depinde</a:t>
            </a:r>
            <a:r>
              <a:rPr spc="5" dirty="0"/>
              <a:t> </a:t>
            </a:r>
            <a:r>
              <a:rPr dirty="0"/>
              <a:t>de	</a:t>
            </a:r>
            <a:r>
              <a:rPr spc="-5" dirty="0"/>
              <a:t>modul</a:t>
            </a:r>
            <a:r>
              <a:rPr dirty="0"/>
              <a:t> de</a:t>
            </a:r>
            <a:r>
              <a:rPr spc="5" dirty="0"/>
              <a:t> </a:t>
            </a:r>
            <a:r>
              <a:rPr dirty="0"/>
              <a:t>utilizare	a informaţiilor</a:t>
            </a:r>
            <a:r>
              <a:rPr spc="-80" dirty="0"/>
              <a:t> </a:t>
            </a:r>
            <a:r>
              <a:rPr spc="-5" dirty="0"/>
              <a:t>despre  adresă </a:t>
            </a:r>
            <a:r>
              <a:rPr dirty="0"/>
              <a:t>şu </a:t>
            </a:r>
            <a:r>
              <a:rPr spc="-5" dirty="0"/>
              <a:t>de semnificaţia</a:t>
            </a:r>
            <a:r>
              <a:rPr spc="5" dirty="0"/>
              <a:t> </a:t>
            </a:r>
            <a:r>
              <a:rPr spc="-5" dirty="0"/>
              <a:t>datelor:</a:t>
            </a:r>
          </a:p>
          <a:p>
            <a:pPr marL="756285" marR="5080" lvl="1" indent="-287020">
              <a:lnSpc>
                <a:spcPct val="109800"/>
              </a:lnSpc>
              <a:spcBef>
                <a:spcPts val="425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7555" algn="l"/>
                <a:tab pos="4079240" algn="l"/>
                <a:tab pos="5230495" algn="l"/>
              </a:tabLst>
            </a:pPr>
            <a:r>
              <a:rPr sz="2400" b="1" spc="-5" dirty="0">
                <a:latin typeface="Arial"/>
                <a:cs typeface="Arial"/>
              </a:rPr>
              <a:t>dacă există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mai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multe	adrese	pentru un angajat,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adresa  </a:t>
            </a:r>
            <a:r>
              <a:rPr sz="2400" b="1" dirty="0">
                <a:latin typeface="Arial"/>
                <a:cs typeface="Arial"/>
              </a:rPr>
              <a:t>trebuie </a:t>
            </a:r>
            <a:r>
              <a:rPr sz="2400" b="1" spc="-5" dirty="0">
                <a:latin typeface="Arial"/>
                <a:cs typeface="Arial"/>
              </a:rPr>
              <a:t>să fie </a:t>
            </a:r>
            <a:r>
              <a:rPr sz="2400" b="1" dirty="0">
                <a:latin typeface="Arial"/>
                <a:cs typeface="Arial"/>
              </a:rPr>
              <a:t>o </a:t>
            </a:r>
            <a:r>
              <a:rPr sz="2400" b="1" spc="-5" dirty="0">
                <a:latin typeface="Arial"/>
                <a:cs typeface="Arial"/>
              </a:rPr>
              <a:t>entitate (deoarece atributele nu pot avea  valori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multiple)</a:t>
            </a:r>
            <a:endParaRPr sz="2400">
              <a:latin typeface="Arial"/>
              <a:cs typeface="Arial"/>
            </a:endParaRPr>
          </a:p>
          <a:p>
            <a:pPr marL="756285" marR="67945" lvl="1" indent="-287020">
              <a:lnSpc>
                <a:spcPct val="109700"/>
              </a:lnSpc>
              <a:spcBef>
                <a:spcPts val="585"/>
              </a:spcBef>
              <a:buClr>
                <a:srgbClr val="9999CA"/>
              </a:buClr>
              <a:buSzPct val="79166"/>
              <a:buFont typeface="Arial"/>
              <a:buChar char="□"/>
              <a:tabLst>
                <a:tab pos="757555" algn="l"/>
                <a:tab pos="3159125" algn="l"/>
              </a:tabLst>
            </a:pPr>
            <a:r>
              <a:rPr sz="2400" b="1" spc="-5" dirty="0">
                <a:latin typeface="Arial"/>
                <a:cs typeface="Arial"/>
              </a:rPr>
              <a:t>dacă </a:t>
            </a:r>
            <a:r>
              <a:rPr sz="2400" b="1" dirty="0">
                <a:latin typeface="Arial"/>
                <a:cs typeface="Arial"/>
              </a:rPr>
              <a:t>structura </a:t>
            </a:r>
            <a:r>
              <a:rPr sz="2400" b="1" spc="-5" dirty="0">
                <a:latin typeface="Arial"/>
                <a:cs typeface="Arial"/>
              </a:rPr>
              <a:t>(oraş, stradă, etc.)este importantă (ex. se  doreşte regăsirea angajaţilordintr-un </a:t>
            </a:r>
            <a:r>
              <a:rPr sz="2400" b="1" spc="-10" dirty="0">
                <a:latin typeface="Arial"/>
                <a:cs typeface="Arial"/>
              </a:rPr>
              <a:t>oraş), </a:t>
            </a:r>
            <a:r>
              <a:rPr sz="2400" b="1" i="1" spc="-5" dirty="0">
                <a:latin typeface="Arial"/>
                <a:cs typeface="Arial"/>
              </a:rPr>
              <a:t>adresa  trebuie modelată ca </a:t>
            </a:r>
            <a:r>
              <a:rPr sz="2400" b="1" i="1" dirty="0">
                <a:latin typeface="Arial"/>
                <a:cs typeface="Arial"/>
              </a:rPr>
              <a:t>o </a:t>
            </a:r>
            <a:r>
              <a:rPr sz="2400" b="1" i="1" spc="-5" dirty="0">
                <a:latin typeface="Arial"/>
                <a:cs typeface="Arial"/>
              </a:rPr>
              <a:t>entitate (chiar dacă valorile  atributelor</a:t>
            </a:r>
            <a:r>
              <a:rPr sz="2400" b="1" i="1" spc="5" dirty="0">
                <a:latin typeface="Arial"/>
                <a:cs typeface="Arial"/>
              </a:rPr>
              <a:t> </a:t>
            </a:r>
            <a:r>
              <a:rPr sz="2400" b="1" i="1" spc="-5" dirty="0">
                <a:latin typeface="Arial"/>
                <a:cs typeface="Arial"/>
              </a:rPr>
              <a:t>sunt	atomice)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FFE7164-B57B-4ED4-9645-A4A2F80CAFBF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6148" y="297179"/>
            <a:ext cx="44189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Entitate vs. Atribut</a:t>
            </a:r>
            <a:r>
              <a:rPr sz="3600" b="0" spc="-75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(II)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" y="1060703"/>
            <a:ext cx="3149600" cy="15500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Lucr_In2 nu </a:t>
            </a:r>
            <a:r>
              <a:rPr sz="2000" b="1" spc="-5" dirty="0">
                <a:latin typeface="Arial"/>
                <a:cs typeface="Arial"/>
              </a:rPr>
              <a:t>permite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ca  </a:t>
            </a:r>
            <a:r>
              <a:rPr sz="2000" b="1" spc="-5" dirty="0">
                <a:latin typeface="Arial"/>
                <a:cs typeface="Arial"/>
              </a:rPr>
              <a:t>un angajat să lucreze  într-un departament  </a:t>
            </a:r>
            <a:r>
              <a:rPr sz="2000" b="1" dirty="0">
                <a:latin typeface="Arial"/>
                <a:cs typeface="Arial"/>
              </a:rPr>
              <a:t>două </a:t>
            </a:r>
            <a:r>
              <a:rPr sz="2000" b="1" spc="-5" dirty="0">
                <a:latin typeface="Arial"/>
                <a:cs typeface="Arial"/>
              </a:rPr>
              <a:t>sau mai multe  perioade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" y="2854451"/>
            <a:ext cx="3091180" cy="266001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marR="5080" indent="-342900">
              <a:lnSpc>
                <a:spcPct val="84900"/>
              </a:lnSpc>
              <a:spcBef>
                <a:spcPts val="46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b="1" spc="-10" dirty="0">
                <a:latin typeface="Arial"/>
                <a:cs typeface="Arial"/>
              </a:rPr>
              <a:t>Similar </a:t>
            </a:r>
            <a:r>
              <a:rPr sz="2000" b="1" spc="-5" dirty="0">
                <a:latin typeface="Arial"/>
                <a:cs typeface="Arial"/>
              </a:rPr>
              <a:t>cazului în care  </a:t>
            </a:r>
            <a:r>
              <a:rPr sz="2000" b="1" dirty="0">
                <a:latin typeface="Arial"/>
                <a:cs typeface="Arial"/>
              </a:rPr>
              <a:t>se </a:t>
            </a:r>
            <a:r>
              <a:rPr sz="2000" b="1" spc="-5" dirty="0">
                <a:latin typeface="Arial"/>
                <a:cs typeface="Arial"/>
              </a:rPr>
              <a:t>doreşte  înregistrarea mai  multor </a:t>
            </a:r>
            <a:r>
              <a:rPr sz="2000" b="1" spc="-10" dirty="0">
                <a:latin typeface="Arial"/>
                <a:cs typeface="Arial"/>
              </a:rPr>
              <a:t>adrese </a:t>
            </a:r>
            <a:r>
              <a:rPr sz="2000" b="1" spc="-5" dirty="0">
                <a:latin typeface="Arial"/>
                <a:cs typeface="Arial"/>
              </a:rPr>
              <a:t>pentru  </a:t>
            </a:r>
            <a:r>
              <a:rPr sz="2000" b="1" dirty="0">
                <a:latin typeface="Arial"/>
                <a:cs typeface="Arial"/>
              </a:rPr>
              <a:t>un </a:t>
            </a:r>
            <a:r>
              <a:rPr sz="2000" b="1" spc="-5" dirty="0">
                <a:latin typeface="Arial"/>
                <a:cs typeface="Arial"/>
              </a:rPr>
              <a:t>angajat: se doreşte  înregistrarea mai  multor </a:t>
            </a:r>
            <a:r>
              <a:rPr sz="2000" b="1" i="1" spc="-5" dirty="0">
                <a:latin typeface="Arial"/>
                <a:cs typeface="Arial"/>
              </a:rPr>
              <a:t>valori ale  atributelor </a:t>
            </a:r>
            <a:r>
              <a:rPr sz="2000" b="1" i="1" spc="-10" dirty="0">
                <a:latin typeface="Arial"/>
                <a:cs typeface="Arial"/>
              </a:rPr>
              <a:t>descriptive  </a:t>
            </a:r>
            <a:r>
              <a:rPr sz="2000" b="1" i="1" dirty="0">
                <a:latin typeface="Arial"/>
                <a:cs typeface="Arial"/>
              </a:rPr>
              <a:t>pentru </a:t>
            </a:r>
            <a:r>
              <a:rPr sz="2000" b="1" i="1" spc="-10" dirty="0">
                <a:latin typeface="Arial"/>
                <a:cs typeface="Arial"/>
              </a:rPr>
              <a:t>fiecare </a:t>
            </a:r>
            <a:r>
              <a:rPr sz="2000" b="1" i="1" spc="-5" dirty="0">
                <a:latin typeface="Arial"/>
                <a:cs typeface="Arial"/>
              </a:rPr>
              <a:t>instanţă  </a:t>
            </a:r>
            <a:r>
              <a:rPr sz="2000" b="1" i="1" dirty="0">
                <a:latin typeface="Arial"/>
                <a:cs typeface="Arial"/>
              </a:rPr>
              <a:t>a </a:t>
            </a:r>
            <a:r>
              <a:rPr sz="2000" b="1" i="1" spc="-5" dirty="0">
                <a:latin typeface="Arial"/>
                <a:cs typeface="Arial"/>
              </a:rPr>
              <a:t>acestei</a:t>
            </a:r>
            <a:r>
              <a:rPr sz="2000" b="1" i="1" spc="-25" dirty="0">
                <a:latin typeface="Arial"/>
                <a:cs typeface="Arial"/>
              </a:rPr>
              <a:t> </a:t>
            </a:r>
            <a:r>
              <a:rPr sz="2000" b="1" i="1" spc="-5" dirty="0">
                <a:latin typeface="Arial"/>
                <a:cs typeface="Arial"/>
              </a:rPr>
              <a:t>legături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40304" y="2124964"/>
            <a:ext cx="2467610" cy="687705"/>
          </a:xfrm>
          <a:custGeom>
            <a:avLst/>
            <a:gdLst/>
            <a:ahLst/>
            <a:cxnLst/>
            <a:rect l="l" t="t" r="r" b="b"/>
            <a:pathLst>
              <a:path w="2467610" h="687705">
                <a:moveTo>
                  <a:pt x="1856232" y="178308"/>
                </a:moveTo>
                <a:lnTo>
                  <a:pt x="1822704" y="115824"/>
                </a:lnTo>
                <a:lnTo>
                  <a:pt x="1783080" y="88391"/>
                </a:lnTo>
                <a:lnTo>
                  <a:pt x="1729740" y="62484"/>
                </a:lnTo>
                <a:lnTo>
                  <a:pt x="1697736" y="53339"/>
                </a:lnTo>
                <a:lnTo>
                  <a:pt x="1662684" y="41148"/>
                </a:lnTo>
                <a:lnTo>
                  <a:pt x="1624584" y="30480"/>
                </a:lnTo>
                <a:lnTo>
                  <a:pt x="1584960" y="22860"/>
                </a:lnTo>
                <a:lnTo>
                  <a:pt x="1543812" y="16763"/>
                </a:lnTo>
                <a:lnTo>
                  <a:pt x="1499616" y="9144"/>
                </a:lnTo>
                <a:lnTo>
                  <a:pt x="1458468" y="6096"/>
                </a:lnTo>
                <a:lnTo>
                  <a:pt x="1409700" y="3048"/>
                </a:lnTo>
                <a:lnTo>
                  <a:pt x="1363980" y="1524"/>
                </a:lnTo>
                <a:lnTo>
                  <a:pt x="1316736" y="0"/>
                </a:lnTo>
                <a:lnTo>
                  <a:pt x="1225296" y="3048"/>
                </a:lnTo>
                <a:lnTo>
                  <a:pt x="1179576" y="6096"/>
                </a:lnTo>
                <a:lnTo>
                  <a:pt x="1135380" y="9144"/>
                </a:lnTo>
                <a:lnTo>
                  <a:pt x="1091184" y="16764"/>
                </a:lnTo>
                <a:lnTo>
                  <a:pt x="1048512" y="22860"/>
                </a:lnTo>
                <a:lnTo>
                  <a:pt x="1010412" y="30480"/>
                </a:lnTo>
                <a:lnTo>
                  <a:pt x="973836" y="41148"/>
                </a:lnTo>
                <a:lnTo>
                  <a:pt x="937260" y="53340"/>
                </a:lnTo>
                <a:lnTo>
                  <a:pt x="905256" y="62484"/>
                </a:lnTo>
                <a:lnTo>
                  <a:pt x="877824" y="74676"/>
                </a:lnTo>
                <a:lnTo>
                  <a:pt x="854964" y="88392"/>
                </a:lnTo>
                <a:lnTo>
                  <a:pt x="830580" y="102108"/>
                </a:lnTo>
                <a:lnTo>
                  <a:pt x="800100" y="131064"/>
                </a:lnTo>
                <a:lnTo>
                  <a:pt x="780288" y="178308"/>
                </a:lnTo>
                <a:lnTo>
                  <a:pt x="783336" y="193548"/>
                </a:lnTo>
                <a:lnTo>
                  <a:pt x="813816" y="237744"/>
                </a:lnTo>
                <a:lnTo>
                  <a:pt x="854964" y="266700"/>
                </a:lnTo>
                <a:lnTo>
                  <a:pt x="877824" y="280416"/>
                </a:lnTo>
                <a:lnTo>
                  <a:pt x="905256" y="291084"/>
                </a:lnTo>
                <a:lnTo>
                  <a:pt x="937260" y="303276"/>
                </a:lnTo>
                <a:lnTo>
                  <a:pt x="973836" y="315468"/>
                </a:lnTo>
                <a:lnTo>
                  <a:pt x="1010412" y="323088"/>
                </a:lnTo>
                <a:lnTo>
                  <a:pt x="1048512" y="332232"/>
                </a:lnTo>
                <a:lnTo>
                  <a:pt x="1091184" y="338328"/>
                </a:lnTo>
                <a:lnTo>
                  <a:pt x="1179576" y="350520"/>
                </a:lnTo>
                <a:lnTo>
                  <a:pt x="1225296" y="353568"/>
                </a:lnTo>
                <a:lnTo>
                  <a:pt x="1271016" y="355091"/>
                </a:lnTo>
                <a:lnTo>
                  <a:pt x="1363980" y="355091"/>
                </a:lnTo>
                <a:lnTo>
                  <a:pt x="1409700" y="353568"/>
                </a:lnTo>
                <a:lnTo>
                  <a:pt x="1458468" y="350520"/>
                </a:lnTo>
                <a:lnTo>
                  <a:pt x="1499616" y="344424"/>
                </a:lnTo>
                <a:lnTo>
                  <a:pt x="1543812" y="338327"/>
                </a:lnTo>
                <a:lnTo>
                  <a:pt x="1584960" y="332232"/>
                </a:lnTo>
                <a:lnTo>
                  <a:pt x="1624584" y="323088"/>
                </a:lnTo>
                <a:lnTo>
                  <a:pt x="1662684" y="315468"/>
                </a:lnTo>
                <a:lnTo>
                  <a:pt x="1729740" y="291084"/>
                </a:lnTo>
                <a:lnTo>
                  <a:pt x="1783080" y="266700"/>
                </a:lnTo>
                <a:lnTo>
                  <a:pt x="1822704" y="237744"/>
                </a:lnTo>
                <a:lnTo>
                  <a:pt x="1847088" y="207263"/>
                </a:lnTo>
                <a:lnTo>
                  <a:pt x="1851660" y="193548"/>
                </a:lnTo>
                <a:lnTo>
                  <a:pt x="1856232" y="178308"/>
                </a:lnTo>
              </a:path>
              <a:path w="2467610" h="687705">
                <a:moveTo>
                  <a:pt x="868680" y="509016"/>
                </a:moveTo>
                <a:lnTo>
                  <a:pt x="854964" y="461772"/>
                </a:lnTo>
                <a:lnTo>
                  <a:pt x="829056" y="431292"/>
                </a:lnTo>
                <a:lnTo>
                  <a:pt x="809244" y="419100"/>
                </a:lnTo>
                <a:lnTo>
                  <a:pt x="789432" y="405384"/>
                </a:lnTo>
                <a:lnTo>
                  <a:pt x="766572" y="393192"/>
                </a:lnTo>
                <a:lnTo>
                  <a:pt x="740664" y="381000"/>
                </a:lnTo>
                <a:lnTo>
                  <a:pt x="713232" y="371856"/>
                </a:lnTo>
                <a:lnTo>
                  <a:pt x="682752" y="361188"/>
                </a:lnTo>
                <a:lnTo>
                  <a:pt x="617220" y="345948"/>
                </a:lnTo>
                <a:lnTo>
                  <a:pt x="547116" y="335280"/>
                </a:lnTo>
                <a:lnTo>
                  <a:pt x="509016" y="330708"/>
                </a:lnTo>
                <a:lnTo>
                  <a:pt x="470916" y="329184"/>
                </a:lnTo>
                <a:lnTo>
                  <a:pt x="394716" y="329184"/>
                </a:lnTo>
                <a:lnTo>
                  <a:pt x="321564" y="335280"/>
                </a:lnTo>
                <a:lnTo>
                  <a:pt x="249936" y="345948"/>
                </a:lnTo>
                <a:lnTo>
                  <a:pt x="185927" y="361188"/>
                </a:lnTo>
                <a:lnTo>
                  <a:pt x="155448" y="371856"/>
                </a:lnTo>
                <a:lnTo>
                  <a:pt x="126492" y="381000"/>
                </a:lnTo>
                <a:lnTo>
                  <a:pt x="77724" y="405384"/>
                </a:lnTo>
                <a:lnTo>
                  <a:pt x="41148" y="431292"/>
                </a:lnTo>
                <a:lnTo>
                  <a:pt x="13716" y="461772"/>
                </a:lnTo>
                <a:lnTo>
                  <a:pt x="0" y="509016"/>
                </a:lnTo>
                <a:lnTo>
                  <a:pt x="1524" y="524256"/>
                </a:lnTo>
                <a:lnTo>
                  <a:pt x="13716" y="554736"/>
                </a:lnTo>
                <a:lnTo>
                  <a:pt x="25907" y="569976"/>
                </a:lnTo>
                <a:lnTo>
                  <a:pt x="41148" y="582168"/>
                </a:lnTo>
                <a:lnTo>
                  <a:pt x="56388" y="597408"/>
                </a:lnTo>
                <a:lnTo>
                  <a:pt x="102107" y="623316"/>
                </a:lnTo>
                <a:lnTo>
                  <a:pt x="155448" y="644652"/>
                </a:lnTo>
                <a:lnTo>
                  <a:pt x="216407" y="662940"/>
                </a:lnTo>
                <a:lnTo>
                  <a:pt x="284988" y="676656"/>
                </a:lnTo>
                <a:lnTo>
                  <a:pt x="359664" y="682752"/>
                </a:lnTo>
                <a:lnTo>
                  <a:pt x="394716" y="687324"/>
                </a:lnTo>
                <a:lnTo>
                  <a:pt x="470916" y="687324"/>
                </a:lnTo>
                <a:lnTo>
                  <a:pt x="509016" y="682752"/>
                </a:lnTo>
                <a:lnTo>
                  <a:pt x="547116" y="679704"/>
                </a:lnTo>
                <a:lnTo>
                  <a:pt x="617220" y="670560"/>
                </a:lnTo>
                <a:lnTo>
                  <a:pt x="682752" y="655320"/>
                </a:lnTo>
                <a:lnTo>
                  <a:pt x="740664" y="633984"/>
                </a:lnTo>
                <a:lnTo>
                  <a:pt x="789432" y="611124"/>
                </a:lnTo>
                <a:lnTo>
                  <a:pt x="829056" y="582168"/>
                </a:lnTo>
                <a:lnTo>
                  <a:pt x="867156" y="524256"/>
                </a:lnTo>
                <a:lnTo>
                  <a:pt x="868680" y="509016"/>
                </a:lnTo>
              </a:path>
              <a:path w="2467610" h="687705">
                <a:moveTo>
                  <a:pt x="1597152" y="509015"/>
                </a:moveTo>
                <a:lnTo>
                  <a:pt x="1612392" y="554736"/>
                </a:lnTo>
                <a:lnTo>
                  <a:pt x="1638300" y="582168"/>
                </a:lnTo>
                <a:lnTo>
                  <a:pt x="1655064" y="597408"/>
                </a:lnTo>
                <a:lnTo>
                  <a:pt x="1676400" y="611124"/>
                </a:lnTo>
                <a:lnTo>
                  <a:pt x="1697736" y="623315"/>
                </a:lnTo>
                <a:lnTo>
                  <a:pt x="1723644" y="633984"/>
                </a:lnTo>
                <a:lnTo>
                  <a:pt x="1754124" y="644651"/>
                </a:lnTo>
                <a:lnTo>
                  <a:pt x="1783080" y="655320"/>
                </a:lnTo>
                <a:lnTo>
                  <a:pt x="1815084" y="662939"/>
                </a:lnTo>
                <a:lnTo>
                  <a:pt x="1848612" y="670560"/>
                </a:lnTo>
                <a:lnTo>
                  <a:pt x="1882140" y="676656"/>
                </a:lnTo>
                <a:lnTo>
                  <a:pt x="1920240" y="679703"/>
                </a:lnTo>
                <a:lnTo>
                  <a:pt x="1956816" y="682751"/>
                </a:lnTo>
                <a:lnTo>
                  <a:pt x="1993392" y="687324"/>
                </a:lnTo>
                <a:lnTo>
                  <a:pt x="2069592" y="687324"/>
                </a:lnTo>
                <a:lnTo>
                  <a:pt x="2107692" y="682751"/>
                </a:lnTo>
                <a:lnTo>
                  <a:pt x="2145792" y="679703"/>
                </a:lnTo>
                <a:lnTo>
                  <a:pt x="2215896" y="670560"/>
                </a:lnTo>
                <a:lnTo>
                  <a:pt x="2281428" y="653796"/>
                </a:lnTo>
                <a:lnTo>
                  <a:pt x="2339340" y="633984"/>
                </a:lnTo>
                <a:lnTo>
                  <a:pt x="2388108" y="609600"/>
                </a:lnTo>
                <a:lnTo>
                  <a:pt x="2426208" y="582168"/>
                </a:lnTo>
                <a:lnTo>
                  <a:pt x="2459736" y="539496"/>
                </a:lnTo>
                <a:lnTo>
                  <a:pt x="2467356" y="509015"/>
                </a:lnTo>
                <a:lnTo>
                  <a:pt x="2465832" y="492251"/>
                </a:lnTo>
                <a:lnTo>
                  <a:pt x="2439924" y="446532"/>
                </a:lnTo>
                <a:lnTo>
                  <a:pt x="2407920" y="419100"/>
                </a:lnTo>
                <a:lnTo>
                  <a:pt x="2388108" y="405384"/>
                </a:lnTo>
                <a:lnTo>
                  <a:pt x="2339340" y="381000"/>
                </a:lnTo>
                <a:lnTo>
                  <a:pt x="2310384" y="371856"/>
                </a:lnTo>
                <a:lnTo>
                  <a:pt x="2281428" y="361188"/>
                </a:lnTo>
                <a:lnTo>
                  <a:pt x="2247900" y="353568"/>
                </a:lnTo>
                <a:lnTo>
                  <a:pt x="2215896" y="345948"/>
                </a:lnTo>
                <a:lnTo>
                  <a:pt x="2180844" y="339851"/>
                </a:lnTo>
                <a:lnTo>
                  <a:pt x="2107692" y="330708"/>
                </a:lnTo>
                <a:lnTo>
                  <a:pt x="2069592" y="329184"/>
                </a:lnTo>
                <a:lnTo>
                  <a:pt x="1993392" y="329184"/>
                </a:lnTo>
                <a:lnTo>
                  <a:pt x="1918716" y="335280"/>
                </a:lnTo>
                <a:lnTo>
                  <a:pt x="1848612" y="345948"/>
                </a:lnTo>
                <a:lnTo>
                  <a:pt x="1783080" y="361188"/>
                </a:lnTo>
                <a:lnTo>
                  <a:pt x="1723644" y="381000"/>
                </a:lnTo>
                <a:lnTo>
                  <a:pt x="1676400" y="405384"/>
                </a:lnTo>
                <a:lnTo>
                  <a:pt x="1638300" y="432815"/>
                </a:lnTo>
                <a:lnTo>
                  <a:pt x="1612392" y="461772"/>
                </a:lnTo>
                <a:lnTo>
                  <a:pt x="1598676" y="492251"/>
                </a:lnTo>
                <a:lnTo>
                  <a:pt x="1597152" y="509015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88308" y="2180843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57523" y="3028695"/>
            <a:ext cx="1275715" cy="33528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355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27807" y="2453646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69179" y="2461260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340861" y="2467610"/>
            <a:ext cx="3578860" cy="1031240"/>
            <a:chOff x="3340861" y="2467610"/>
            <a:chExt cx="3578860" cy="1031240"/>
          </a:xfrm>
        </p:grpSpPr>
        <p:sp>
          <p:nvSpPr>
            <p:cNvPr id="11" name="object 11"/>
            <p:cNvSpPr/>
            <p:nvPr/>
          </p:nvSpPr>
          <p:spPr>
            <a:xfrm>
              <a:off x="3347211" y="2473960"/>
              <a:ext cx="1906905" cy="730250"/>
            </a:xfrm>
            <a:custGeom>
              <a:avLst/>
              <a:gdLst/>
              <a:ahLst/>
              <a:cxnLst/>
              <a:rect l="l" t="t" r="r" b="b"/>
              <a:pathLst>
                <a:path w="1906904" h="730250">
                  <a:moveTo>
                    <a:pt x="0" y="344424"/>
                  </a:moveTo>
                  <a:lnTo>
                    <a:pt x="594360" y="551688"/>
                  </a:lnTo>
                </a:path>
                <a:path w="1906904" h="730250">
                  <a:moveTo>
                    <a:pt x="911352" y="0"/>
                  </a:moveTo>
                  <a:lnTo>
                    <a:pt x="842772" y="519684"/>
                  </a:lnTo>
                </a:path>
                <a:path w="1906904" h="730250">
                  <a:moveTo>
                    <a:pt x="1603248" y="344424"/>
                  </a:moveTo>
                  <a:lnTo>
                    <a:pt x="1237488" y="551688"/>
                  </a:lnTo>
                </a:path>
                <a:path w="1906904" h="730250">
                  <a:moveTo>
                    <a:pt x="1906524" y="729995"/>
                  </a:moveTo>
                  <a:lnTo>
                    <a:pt x="1502664" y="729995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217160" y="2894584"/>
              <a:ext cx="1696720" cy="597535"/>
            </a:xfrm>
            <a:custGeom>
              <a:avLst/>
              <a:gdLst/>
              <a:ahLst/>
              <a:cxnLst/>
              <a:rect l="l" t="t" r="r" b="b"/>
              <a:pathLst>
                <a:path w="1696720" h="597535">
                  <a:moveTo>
                    <a:pt x="0" y="298703"/>
                  </a:moveTo>
                  <a:lnTo>
                    <a:pt x="838200" y="0"/>
                  </a:lnTo>
                  <a:lnTo>
                    <a:pt x="1696212" y="309371"/>
                  </a:lnTo>
                  <a:lnTo>
                    <a:pt x="838200" y="597407"/>
                  </a:lnTo>
                  <a:lnTo>
                    <a:pt x="0" y="298703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457444" y="3058667"/>
            <a:ext cx="8699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Lucr_in2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136388" y="1995423"/>
            <a:ext cx="1847214" cy="358140"/>
          </a:xfrm>
          <a:custGeom>
            <a:avLst/>
            <a:gdLst/>
            <a:ahLst/>
            <a:cxnLst/>
            <a:rect l="l" t="t" r="r" b="b"/>
            <a:pathLst>
              <a:path w="1847215" h="358139">
                <a:moveTo>
                  <a:pt x="0" y="178308"/>
                </a:moveTo>
                <a:lnTo>
                  <a:pt x="15239" y="225552"/>
                </a:lnTo>
                <a:lnTo>
                  <a:pt x="41148" y="252984"/>
                </a:lnTo>
                <a:lnTo>
                  <a:pt x="57912" y="268224"/>
                </a:lnTo>
                <a:lnTo>
                  <a:pt x="79248" y="280416"/>
                </a:lnTo>
                <a:lnTo>
                  <a:pt x="102108" y="294132"/>
                </a:lnTo>
                <a:lnTo>
                  <a:pt x="153924" y="315468"/>
                </a:lnTo>
                <a:lnTo>
                  <a:pt x="217932" y="333756"/>
                </a:lnTo>
                <a:lnTo>
                  <a:pt x="321563" y="350520"/>
                </a:lnTo>
                <a:lnTo>
                  <a:pt x="359663" y="353568"/>
                </a:lnTo>
                <a:lnTo>
                  <a:pt x="397763" y="355092"/>
                </a:lnTo>
                <a:lnTo>
                  <a:pt x="435863" y="358140"/>
                </a:lnTo>
                <a:lnTo>
                  <a:pt x="472439" y="355092"/>
                </a:lnTo>
                <a:lnTo>
                  <a:pt x="510539" y="353568"/>
                </a:lnTo>
                <a:lnTo>
                  <a:pt x="547115" y="350520"/>
                </a:lnTo>
                <a:lnTo>
                  <a:pt x="585215" y="345948"/>
                </a:lnTo>
                <a:lnTo>
                  <a:pt x="618744" y="338328"/>
                </a:lnTo>
                <a:lnTo>
                  <a:pt x="652272" y="333756"/>
                </a:lnTo>
                <a:lnTo>
                  <a:pt x="684276" y="326136"/>
                </a:lnTo>
                <a:lnTo>
                  <a:pt x="714756" y="315468"/>
                </a:lnTo>
                <a:lnTo>
                  <a:pt x="743712" y="303276"/>
                </a:lnTo>
                <a:lnTo>
                  <a:pt x="769620" y="292608"/>
                </a:lnTo>
                <a:lnTo>
                  <a:pt x="812291" y="268224"/>
                </a:lnTo>
                <a:lnTo>
                  <a:pt x="842772" y="237744"/>
                </a:lnTo>
                <a:lnTo>
                  <a:pt x="868679" y="193548"/>
                </a:lnTo>
                <a:lnTo>
                  <a:pt x="870203" y="178308"/>
                </a:lnTo>
                <a:lnTo>
                  <a:pt x="868679" y="163068"/>
                </a:lnTo>
                <a:lnTo>
                  <a:pt x="842772" y="117348"/>
                </a:lnTo>
                <a:lnTo>
                  <a:pt x="812291" y="89916"/>
                </a:lnTo>
                <a:lnTo>
                  <a:pt x="769620" y="64008"/>
                </a:lnTo>
                <a:lnTo>
                  <a:pt x="714756" y="41148"/>
                </a:lnTo>
                <a:lnTo>
                  <a:pt x="652272" y="24384"/>
                </a:lnTo>
                <a:lnTo>
                  <a:pt x="585215" y="10668"/>
                </a:lnTo>
                <a:lnTo>
                  <a:pt x="547115" y="6096"/>
                </a:lnTo>
                <a:lnTo>
                  <a:pt x="510539" y="1524"/>
                </a:lnTo>
                <a:lnTo>
                  <a:pt x="472439" y="0"/>
                </a:lnTo>
                <a:lnTo>
                  <a:pt x="397763" y="0"/>
                </a:lnTo>
                <a:lnTo>
                  <a:pt x="359663" y="1524"/>
                </a:lnTo>
                <a:lnTo>
                  <a:pt x="321563" y="6096"/>
                </a:lnTo>
                <a:lnTo>
                  <a:pt x="251460" y="16764"/>
                </a:lnTo>
                <a:lnTo>
                  <a:pt x="185927" y="32004"/>
                </a:lnTo>
                <a:lnTo>
                  <a:pt x="128015" y="51816"/>
                </a:lnTo>
                <a:lnTo>
                  <a:pt x="79248" y="76200"/>
                </a:lnTo>
                <a:lnTo>
                  <a:pt x="41148" y="102108"/>
                </a:lnTo>
                <a:lnTo>
                  <a:pt x="15239" y="132588"/>
                </a:lnTo>
                <a:lnTo>
                  <a:pt x="1524" y="163068"/>
                </a:lnTo>
                <a:lnTo>
                  <a:pt x="0" y="178308"/>
                </a:lnTo>
              </a:path>
              <a:path w="1847215" h="358139">
                <a:moveTo>
                  <a:pt x="978408" y="178308"/>
                </a:moveTo>
                <a:lnTo>
                  <a:pt x="979932" y="195072"/>
                </a:lnTo>
                <a:lnTo>
                  <a:pt x="986027" y="208788"/>
                </a:lnTo>
                <a:lnTo>
                  <a:pt x="992124" y="225552"/>
                </a:lnTo>
                <a:lnTo>
                  <a:pt x="1037844" y="268224"/>
                </a:lnTo>
                <a:lnTo>
                  <a:pt x="1080515" y="294132"/>
                </a:lnTo>
                <a:lnTo>
                  <a:pt x="1133856" y="315468"/>
                </a:lnTo>
                <a:lnTo>
                  <a:pt x="1194815" y="333756"/>
                </a:lnTo>
                <a:lnTo>
                  <a:pt x="1299972" y="350520"/>
                </a:lnTo>
                <a:lnTo>
                  <a:pt x="1338072" y="353568"/>
                </a:lnTo>
                <a:lnTo>
                  <a:pt x="1376172" y="355092"/>
                </a:lnTo>
                <a:lnTo>
                  <a:pt x="1414272" y="358140"/>
                </a:lnTo>
                <a:lnTo>
                  <a:pt x="1452372" y="355092"/>
                </a:lnTo>
                <a:lnTo>
                  <a:pt x="1487424" y="353568"/>
                </a:lnTo>
                <a:lnTo>
                  <a:pt x="1525524" y="350520"/>
                </a:lnTo>
                <a:lnTo>
                  <a:pt x="1562100" y="345948"/>
                </a:lnTo>
                <a:lnTo>
                  <a:pt x="1597151" y="338328"/>
                </a:lnTo>
                <a:lnTo>
                  <a:pt x="1630679" y="333756"/>
                </a:lnTo>
                <a:lnTo>
                  <a:pt x="1661159" y="326136"/>
                </a:lnTo>
                <a:lnTo>
                  <a:pt x="1693163" y="315468"/>
                </a:lnTo>
                <a:lnTo>
                  <a:pt x="1720595" y="303276"/>
                </a:lnTo>
                <a:lnTo>
                  <a:pt x="1744979" y="292608"/>
                </a:lnTo>
                <a:lnTo>
                  <a:pt x="1790699" y="268224"/>
                </a:lnTo>
                <a:lnTo>
                  <a:pt x="1821179" y="237744"/>
                </a:lnTo>
                <a:lnTo>
                  <a:pt x="1845563" y="193548"/>
                </a:lnTo>
                <a:lnTo>
                  <a:pt x="1847087" y="178308"/>
                </a:lnTo>
                <a:lnTo>
                  <a:pt x="1845563" y="163068"/>
                </a:lnTo>
                <a:lnTo>
                  <a:pt x="1821179" y="117348"/>
                </a:lnTo>
                <a:lnTo>
                  <a:pt x="1790699" y="89916"/>
                </a:lnTo>
                <a:lnTo>
                  <a:pt x="1720595" y="51816"/>
                </a:lnTo>
                <a:lnTo>
                  <a:pt x="1661159" y="32004"/>
                </a:lnTo>
                <a:lnTo>
                  <a:pt x="1595627" y="16764"/>
                </a:lnTo>
                <a:lnTo>
                  <a:pt x="1525524" y="6096"/>
                </a:lnTo>
                <a:lnTo>
                  <a:pt x="1487424" y="1524"/>
                </a:lnTo>
                <a:lnTo>
                  <a:pt x="1452372" y="0"/>
                </a:lnTo>
                <a:lnTo>
                  <a:pt x="1376172" y="0"/>
                </a:lnTo>
                <a:lnTo>
                  <a:pt x="1338072" y="1524"/>
                </a:lnTo>
                <a:lnTo>
                  <a:pt x="1299972" y="6096"/>
                </a:lnTo>
                <a:lnTo>
                  <a:pt x="1229867" y="16764"/>
                </a:lnTo>
                <a:lnTo>
                  <a:pt x="1162812" y="32004"/>
                </a:lnTo>
                <a:lnTo>
                  <a:pt x="1133856" y="42672"/>
                </a:lnTo>
                <a:lnTo>
                  <a:pt x="1106424" y="51816"/>
                </a:lnTo>
                <a:lnTo>
                  <a:pt x="1080515" y="64008"/>
                </a:lnTo>
                <a:lnTo>
                  <a:pt x="1057656" y="76200"/>
                </a:lnTo>
                <a:lnTo>
                  <a:pt x="1037844" y="89916"/>
                </a:lnTo>
                <a:lnTo>
                  <a:pt x="1018032" y="102108"/>
                </a:lnTo>
                <a:lnTo>
                  <a:pt x="1004315" y="117348"/>
                </a:lnTo>
                <a:lnTo>
                  <a:pt x="992124" y="132588"/>
                </a:lnTo>
                <a:lnTo>
                  <a:pt x="986027" y="146304"/>
                </a:lnTo>
                <a:lnTo>
                  <a:pt x="979932" y="163068"/>
                </a:lnTo>
                <a:lnTo>
                  <a:pt x="978408" y="17830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332476" y="2001011"/>
            <a:ext cx="5664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De_la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57193" y="1979668"/>
            <a:ext cx="497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pân</a:t>
            </a:r>
            <a:r>
              <a:rPr sz="1600" b="1" spc="-5" dirty="0">
                <a:latin typeface="Arial"/>
                <a:cs typeface="Arial"/>
              </a:rPr>
              <a:t>ă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6361429" y="2197861"/>
            <a:ext cx="2774315" cy="834390"/>
            <a:chOff x="6361429" y="2197861"/>
            <a:chExt cx="2774315" cy="834390"/>
          </a:xfrm>
        </p:grpSpPr>
        <p:sp>
          <p:nvSpPr>
            <p:cNvPr id="18" name="object 18"/>
            <p:cNvSpPr/>
            <p:nvPr/>
          </p:nvSpPr>
          <p:spPr>
            <a:xfrm>
              <a:off x="6367779" y="2370327"/>
              <a:ext cx="67310" cy="655320"/>
            </a:xfrm>
            <a:custGeom>
              <a:avLst/>
              <a:gdLst/>
              <a:ahLst/>
              <a:cxnLst/>
              <a:rect l="l" t="t" r="r" b="b"/>
              <a:pathLst>
                <a:path w="67310" h="655319">
                  <a:moveTo>
                    <a:pt x="67056" y="0"/>
                  </a:moveTo>
                  <a:lnTo>
                    <a:pt x="0" y="655320"/>
                  </a:lnTo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62951" y="2204211"/>
              <a:ext cx="1766570" cy="617220"/>
            </a:xfrm>
            <a:custGeom>
              <a:avLst/>
              <a:gdLst/>
              <a:ahLst/>
              <a:cxnLst/>
              <a:rect l="l" t="t" r="r" b="b"/>
              <a:pathLst>
                <a:path w="1766570" h="617219">
                  <a:moveTo>
                    <a:pt x="899160" y="440435"/>
                  </a:moveTo>
                  <a:lnTo>
                    <a:pt x="912876" y="484631"/>
                  </a:lnTo>
                  <a:lnTo>
                    <a:pt x="940308" y="515111"/>
                  </a:lnTo>
                  <a:lnTo>
                    <a:pt x="975360" y="542543"/>
                  </a:lnTo>
                  <a:lnTo>
                    <a:pt x="999744" y="553211"/>
                  </a:lnTo>
                  <a:lnTo>
                    <a:pt x="1025652" y="565403"/>
                  </a:lnTo>
                  <a:lnTo>
                    <a:pt x="1085088" y="585215"/>
                  </a:lnTo>
                  <a:lnTo>
                    <a:pt x="1147572" y="600455"/>
                  </a:lnTo>
                  <a:lnTo>
                    <a:pt x="1220724" y="612647"/>
                  </a:lnTo>
                  <a:lnTo>
                    <a:pt x="1295400" y="617219"/>
                  </a:lnTo>
                  <a:lnTo>
                    <a:pt x="1370076" y="617219"/>
                  </a:lnTo>
                  <a:lnTo>
                    <a:pt x="1408176" y="615695"/>
                  </a:lnTo>
                  <a:lnTo>
                    <a:pt x="1481328" y="606551"/>
                  </a:lnTo>
                  <a:lnTo>
                    <a:pt x="1549908" y="592835"/>
                  </a:lnTo>
                  <a:lnTo>
                    <a:pt x="1612392" y="574547"/>
                  </a:lnTo>
                  <a:lnTo>
                    <a:pt x="1639824" y="565403"/>
                  </a:lnTo>
                  <a:lnTo>
                    <a:pt x="1665732" y="553211"/>
                  </a:lnTo>
                  <a:lnTo>
                    <a:pt x="1687068" y="542543"/>
                  </a:lnTo>
                  <a:lnTo>
                    <a:pt x="1708404" y="528827"/>
                  </a:lnTo>
                  <a:lnTo>
                    <a:pt x="1725168" y="513587"/>
                  </a:lnTo>
                  <a:lnTo>
                    <a:pt x="1740408" y="499871"/>
                  </a:lnTo>
                  <a:lnTo>
                    <a:pt x="1752600" y="484631"/>
                  </a:lnTo>
                  <a:lnTo>
                    <a:pt x="1760220" y="469391"/>
                  </a:lnTo>
                  <a:lnTo>
                    <a:pt x="1764792" y="455675"/>
                  </a:lnTo>
                  <a:lnTo>
                    <a:pt x="1766316" y="438911"/>
                  </a:lnTo>
                  <a:lnTo>
                    <a:pt x="1764792" y="423671"/>
                  </a:lnTo>
                  <a:lnTo>
                    <a:pt x="1740408" y="377951"/>
                  </a:lnTo>
                  <a:lnTo>
                    <a:pt x="1708404" y="350519"/>
                  </a:lnTo>
                  <a:lnTo>
                    <a:pt x="1665732" y="324611"/>
                  </a:lnTo>
                  <a:lnTo>
                    <a:pt x="1612392" y="303275"/>
                  </a:lnTo>
                  <a:lnTo>
                    <a:pt x="1581912" y="292607"/>
                  </a:lnTo>
                  <a:lnTo>
                    <a:pt x="1516380" y="277367"/>
                  </a:lnTo>
                  <a:lnTo>
                    <a:pt x="1408176" y="265175"/>
                  </a:lnTo>
                  <a:lnTo>
                    <a:pt x="1370076" y="262127"/>
                  </a:lnTo>
                  <a:lnTo>
                    <a:pt x="1295400" y="262127"/>
                  </a:lnTo>
                  <a:lnTo>
                    <a:pt x="1257300" y="265175"/>
                  </a:lnTo>
                  <a:lnTo>
                    <a:pt x="1220724" y="268223"/>
                  </a:lnTo>
                  <a:lnTo>
                    <a:pt x="1147572" y="277367"/>
                  </a:lnTo>
                  <a:lnTo>
                    <a:pt x="1115568" y="286511"/>
                  </a:lnTo>
                  <a:lnTo>
                    <a:pt x="1085088" y="294131"/>
                  </a:lnTo>
                  <a:lnTo>
                    <a:pt x="1025652" y="312419"/>
                  </a:lnTo>
                  <a:lnTo>
                    <a:pt x="975360" y="338327"/>
                  </a:lnTo>
                  <a:lnTo>
                    <a:pt x="957072" y="352043"/>
                  </a:lnTo>
                  <a:lnTo>
                    <a:pt x="940308" y="364235"/>
                  </a:lnTo>
                  <a:lnTo>
                    <a:pt x="925068" y="377951"/>
                  </a:lnTo>
                  <a:lnTo>
                    <a:pt x="912876" y="393191"/>
                  </a:lnTo>
                  <a:lnTo>
                    <a:pt x="905256" y="408431"/>
                  </a:lnTo>
                  <a:lnTo>
                    <a:pt x="900684" y="425195"/>
                  </a:lnTo>
                  <a:lnTo>
                    <a:pt x="899160" y="440435"/>
                  </a:lnTo>
                </a:path>
                <a:path w="1766570" h="617219">
                  <a:moveTo>
                    <a:pt x="1060704" y="178307"/>
                  </a:moveTo>
                  <a:lnTo>
                    <a:pt x="1060704" y="163067"/>
                  </a:lnTo>
                  <a:lnTo>
                    <a:pt x="1053084" y="146303"/>
                  </a:lnTo>
                  <a:lnTo>
                    <a:pt x="1043940" y="131063"/>
                  </a:lnTo>
                  <a:lnTo>
                    <a:pt x="1010412" y="103631"/>
                  </a:lnTo>
                  <a:lnTo>
                    <a:pt x="987552" y="89915"/>
                  </a:lnTo>
                  <a:lnTo>
                    <a:pt x="966216" y="76199"/>
                  </a:lnTo>
                  <a:lnTo>
                    <a:pt x="937260" y="62483"/>
                  </a:lnTo>
                  <a:lnTo>
                    <a:pt x="903732" y="53339"/>
                  </a:lnTo>
                  <a:lnTo>
                    <a:pt x="871728" y="42671"/>
                  </a:lnTo>
                  <a:lnTo>
                    <a:pt x="795528" y="24383"/>
                  </a:lnTo>
                  <a:lnTo>
                    <a:pt x="752856" y="16763"/>
                  </a:lnTo>
                  <a:lnTo>
                    <a:pt x="711708" y="10667"/>
                  </a:lnTo>
                  <a:lnTo>
                    <a:pt x="665988" y="6095"/>
                  </a:lnTo>
                  <a:lnTo>
                    <a:pt x="623316" y="3048"/>
                  </a:lnTo>
                  <a:lnTo>
                    <a:pt x="528828" y="0"/>
                  </a:lnTo>
                  <a:lnTo>
                    <a:pt x="481584" y="1524"/>
                  </a:lnTo>
                  <a:lnTo>
                    <a:pt x="437388" y="3048"/>
                  </a:lnTo>
                  <a:lnTo>
                    <a:pt x="393192" y="6096"/>
                  </a:lnTo>
                  <a:lnTo>
                    <a:pt x="347472" y="10667"/>
                  </a:lnTo>
                  <a:lnTo>
                    <a:pt x="306324" y="16763"/>
                  </a:lnTo>
                  <a:lnTo>
                    <a:pt x="263652" y="24384"/>
                  </a:lnTo>
                  <a:lnTo>
                    <a:pt x="187452" y="42672"/>
                  </a:lnTo>
                  <a:lnTo>
                    <a:pt x="155448" y="53339"/>
                  </a:lnTo>
                  <a:lnTo>
                    <a:pt x="121920" y="62484"/>
                  </a:lnTo>
                  <a:lnTo>
                    <a:pt x="70104" y="89915"/>
                  </a:lnTo>
                  <a:lnTo>
                    <a:pt x="30480" y="117348"/>
                  </a:lnTo>
                  <a:lnTo>
                    <a:pt x="1524" y="163067"/>
                  </a:lnTo>
                  <a:lnTo>
                    <a:pt x="0" y="178308"/>
                  </a:lnTo>
                  <a:lnTo>
                    <a:pt x="1524" y="193548"/>
                  </a:lnTo>
                  <a:lnTo>
                    <a:pt x="30480" y="239267"/>
                  </a:lnTo>
                  <a:lnTo>
                    <a:pt x="70104" y="266700"/>
                  </a:lnTo>
                  <a:lnTo>
                    <a:pt x="121920" y="292608"/>
                  </a:lnTo>
                  <a:lnTo>
                    <a:pt x="187452" y="313943"/>
                  </a:lnTo>
                  <a:lnTo>
                    <a:pt x="263652" y="332232"/>
                  </a:lnTo>
                  <a:lnTo>
                    <a:pt x="306324" y="339851"/>
                  </a:lnTo>
                  <a:lnTo>
                    <a:pt x="347472" y="344424"/>
                  </a:lnTo>
                  <a:lnTo>
                    <a:pt x="393192" y="350520"/>
                  </a:lnTo>
                  <a:lnTo>
                    <a:pt x="437388" y="353567"/>
                  </a:lnTo>
                  <a:lnTo>
                    <a:pt x="481584" y="355091"/>
                  </a:lnTo>
                  <a:lnTo>
                    <a:pt x="528828" y="356615"/>
                  </a:lnTo>
                  <a:lnTo>
                    <a:pt x="623316" y="353567"/>
                  </a:lnTo>
                  <a:lnTo>
                    <a:pt x="665988" y="350519"/>
                  </a:lnTo>
                  <a:lnTo>
                    <a:pt x="711708" y="344423"/>
                  </a:lnTo>
                  <a:lnTo>
                    <a:pt x="752856" y="339851"/>
                  </a:lnTo>
                  <a:lnTo>
                    <a:pt x="795528" y="332231"/>
                  </a:lnTo>
                  <a:lnTo>
                    <a:pt x="835152" y="323087"/>
                  </a:lnTo>
                  <a:lnTo>
                    <a:pt x="903732" y="304799"/>
                  </a:lnTo>
                  <a:lnTo>
                    <a:pt x="966216" y="280415"/>
                  </a:lnTo>
                  <a:lnTo>
                    <a:pt x="987552" y="266699"/>
                  </a:lnTo>
                  <a:lnTo>
                    <a:pt x="1010412" y="252983"/>
                  </a:lnTo>
                  <a:lnTo>
                    <a:pt x="1027176" y="239267"/>
                  </a:lnTo>
                  <a:lnTo>
                    <a:pt x="1043940" y="224027"/>
                  </a:lnTo>
                  <a:lnTo>
                    <a:pt x="1053084" y="208787"/>
                  </a:lnTo>
                  <a:lnTo>
                    <a:pt x="1060704" y="193547"/>
                  </a:lnTo>
                  <a:lnTo>
                    <a:pt x="1060704" y="178307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7505700" y="2247899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319508" y="2522223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663435" y="2466339"/>
            <a:ext cx="868680" cy="355600"/>
          </a:xfrm>
          <a:custGeom>
            <a:avLst/>
            <a:gdLst/>
            <a:ahLst/>
            <a:cxnLst/>
            <a:rect l="l" t="t" r="r" b="b"/>
            <a:pathLst>
              <a:path w="868679" h="355600">
                <a:moveTo>
                  <a:pt x="868680" y="176784"/>
                </a:moveTo>
                <a:lnTo>
                  <a:pt x="854963" y="131063"/>
                </a:lnTo>
                <a:lnTo>
                  <a:pt x="829056" y="102108"/>
                </a:lnTo>
                <a:lnTo>
                  <a:pt x="792480" y="76200"/>
                </a:lnTo>
                <a:lnTo>
                  <a:pt x="742188" y="50292"/>
                </a:lnTo>
                <a:lnTo>
                  <a:pt x="685800" y="32004"/>
                </a:lnTo>
                <a:lnTo>
                  <a:pt x="620268" y="15239"/>
                </a:lnTo>
                <a:lnTo>
                  <a:pt x="547115" y="6096"/>
                </a:lnTo>
                <a:lnTo>
                  <a:pt x="473963" y="0"/>
                </a:lnTo>
                <a:lnTo>
                  <a:pt x="397763" y="0"/>
                </a:lnTo>
                <a:lnTo>
                  <a:pt x="359663" y="3048"/>
                </a:lnTo>
                <a:lnTo>
                  <a:pt x="284988" y="10668"/>
                </a:lnTo>
                <a:lnTo>
                  <a:pt x="216407" y="22860"/>
                </a:lnTo>
                <a:lnTo>
                  <a:pt x="156971" y="41148"/>
                </a:lnTo>
                <a:lnTo>
                  <a:pt x="126491" y="50292"/>
                </a:lnTo>
                <a:lnTo>
                  <a:pt x="100583" y="62484"/>
                </a:lnTo>
                <a:lnTo>
                  <a:pt x="79247" y="76200"/>
                </a:lnTo>
                <a:lnTo>
                  <a:pt x="57912" y="88392"/>
                </a:lnTo>
                <a:lnTo>
                  <a:pt x="25908" y="115824"/>
                </a:lnTo>
                <a:lnTo>
                  <a:pt x="1524" y="163068"/>
                </a:lnTo>
                <a:lnTo>
                  <a:pt x="0" y="176784"/>
                </a:lnTo>
                <a:lnTo>
                  <a:pt x="1524" y="193548"/>
                </a:lnTo>
                <a:lnTo>
                  <a:pt x="25908" y="237744"/>
                </a:lnTo>
                <a:lnTo>
                  <a:pt x="57912" y="266700"/>
                </a:lnTo>
                <a:lnTo>
                  <a:pt x="100583" y="291084"/>
                </a:lnTo>
                <a:lnTo>
                  <a:pt x="156971" y="312420"/>
                </a:lnTo>
                <a:lnTo>
                  <a:pt x="185927" y="323088"/>
                </a:lnTo>
                <a:lnTo>
                  <a:pt x="251459" y="338327"/>
                </a:lnTo>
                <a:lnTo>
                  <a:pt x="323088" y="350520"/>
                </a:lnTo>
                <a:lnTo>
                  <a:pt x="397763" y="355092"/>
                </a:lnTo>
                <a:lnTo>
                  <a:pt x="473963" y="355092"/>
                </a:lnTo>
                <a:lnTo>
                  <a:pt x="510539" y="353568"/>
                </a:lnTo>
                <a:lnTo>
                  <a:pt x="547115" y="350520"/>
                </a:lnTo>
                <a:lnTo>
                  <a:pt x="620268" y="338327"/>
                </a:lnTo>
                <a:lnTo>
                  <a:pt x="652271" y="330708"/>
                </a:lnTo>
                <a:lnTo>
                  <a:pt x="685800" y="323088"/>
                </a:lnTo>
                <a:lnTo>
                  <a:pt x="714756" y="312420"/>
                </a:lnTo>
                <a:lnTo>
                  <a:pt x="742188" y="303275"/>
                </a:lnTo>
                <a:lnTo>
                  <a:pt x="768095" y="291084"/>
                </a:lnTo>
                <a:lnTo>
                  <a:pt x="812291" y="266700"/>
                </a:lnTo>
                <a:lnTo>
                  <a:pt x="844295" y="237744"/>
                </a:lnTo>
                <a:lnTo>
                  <a:pt x="867156" y="193548"/>
                </a:lnTo>
                <a:lnTo>
                  <a:pt x="868680" y="176784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972300" y="2461260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80656" y="3042411"/>
            <a:ext cx="1527175" cy="38608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985" rIns="0" bIns="0" rtlCol="0">
            <a:spAutoFit/>
          </a:bodyPr>
          <a:lstStyle/>
          <a:p>
            <a:pPr marL="149225">
              <a:lnSpc>
                <a:spcPct val="100000"/>
              </a:lnSpc>
              <a:spcBef>
                <a:spcPts val="55"/>
              </a:spcBef>
            </a:pPr>
            <a:r>
              <a:rPr sz="1600" b="1" spc="-5" dirty="0">
                <a:latin typeface="Arial"/>
                <a:cs typeface="Arial"/>
              </a:rPr>
              <a:t>Departament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675884" y="2355088"/>
            <a:ext cx="2837815" cy="848994"/>
          </a:xfrm>
          <a:custGeom>
            <a:avLst/>
            <a:gdLst/>
            <a:ahLst/>
            <a:cxnLst/>
            <a:rect l="l" t="t" r="r" b="b"/>
            <a:pathLst>
              <a:path w="2837815" h="848994">
                <a:moveTo>
                  <a:pt x="1274064" y="848867"/>
                </a:moveTo>
                <a:lnTo>
                  <a:pt x="1600199" y="848867"/>
                </a:lnTo>
              </a:path>
              <a:path w="2837815" h="848994">
                <a:moveTo>
                  <a:pt x="2837687" y="448055"/>
                </a:moveTo>
                <a:lnTo>
                  <a:pt x="2590799" y="688847"/>
                </a:lnTo>
              </a:path>
              <a:path w="2837815" h="848994">
                <a:moveTo>
                  <a:pt x="0" y="0"/>
                </a:moveTo>
                <a:lnTo>
                  <a:pt x="82295" y="638556"/>
                </a:lnTo>
              </a:path>
              <a:path w="2837815" h="848994">
                <a:moveTo>
                  <a:pt x="2228088" y="239267"/>
                </a:moveTo>
                <a:lnTo>
                  <a:pt x="2228088" y="638556"/>
                </a:lnTo>
              </a:path>
              <a:path w="2837815" h="848994">
                <a:moveTo>
                  <a:pt x="1650491" y="480060"/>
                </a:moveTo>
                <a:lnTo>
                  <a:pt x="1815083" y="638556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517900" y="4083303"/>
            <a:ext cx="5861685" cy="1243965"/>
          </a:xfrm>
          <a:custGeom>
            <a:avLst/>
            <a:gdLst/>
            <a:ahLst/>
            <a:cxnLst/>
            <a:rect l="l" t="t" r="r" b="b"/>
            <a:pathLst>
              <a:path w="5861684" h="1243964">
                <a:moveTo>
                  <a:pt x="1606296" y="164591"/>
                </a:moveTo>
                <a:lnTo>
                  <a:pt x="1591055" y="121919"/>
                </a:lnTo>
                <a:lnTo>
                  <a:pt x="1548384" y="82295"/>
                </a:lnTo>
                <a:lnTo>
                  <a:pt x="1482852" y="47243"/>
                </a:lnTo>
                <a:lnTo>
                  <a:pt x="1426464" y="28955"/>
                </a:lnTo>
                <a:lnTo>
                  <a:pt x="1394460" y="22859"/>
                </a:lnTo>
                <a:lnTo>
                  <a:pt x="1362455" y="15239"/>
                </a:lnTo>
                <a:lnTo>
                  <a:pt x="1327403" y="9143"/>
                </a:lnTo>
                <a:lnTo>
                  <a:pt x="1257300" y="3047"/>
                </a:lnTo>
                <a:lnTo>
                  <a:pt x="1219200" y="0"/>
                </a:lnTo>
                <a:lnTo>
                  <a:pt x="1146048" y="0"/>
                </a:lnTo>
                <a:lnTo>
                  <a:pt x="1072896" y="6095"/>
                </a:lnTo>
                <a:lnTo>
                  <a:pt x="1039367" y="9143"/>
                </a:lnTo>
                <a:lnTo>
                  <a:pt x="1004315" y="15239"/>
                </a:lnTo>
                <a:lnTo>
                  <a:pt x="972312" y="22859"/>
                </a:lnTo>
                <a:lnTo>
                  <a:pt x="941832" y="28955"/>
                </a:lnTo>
                <a:lnTo>
                  <a:pt x="883920" y="47243"/>
                </a:lnTo>
                <a:lnTo>
                  <a:pt x="836676" y="70103"/>
                </a:lnTo>
                <a:lnTo>
                  <a:pt x="800100" y="94487"/>
                </a:lnTo>
                <a:lnTo>
                  <a:pt x="768096" y="137159"/>
                </a:lnTo>
                <a:lnTo>
                  <a:pt x="760476" y="164591"/>
                </a:lnTo>
                <a:lnTo>
                  <a:pt x="762000" y="179831"/>
                </a:lnTo>
                <a:lnTo>
                  <a:pt x="786384" y="220979"/>
                </a:lnTo>
                <a:lnTo>
                  <a:pt x="816863" y="246887"/>
                </a:lnTo>
                <a:lnTo>
                  <a:pt x="858012" y="271271"/>
                </a:lnTo>
                <a:lnTo>
                  <a:pt x="883920" y="280415"/>
                </a:lnTo>
                <a:lnTo>
                  <a:pt x="911351" y="292607"/>
                </a:lnTo>
                <a:lnTo>
                  <a:pt x="972312" y="307847"/>
                </a:lnTo>
                <a:lnTo>
                  <a:pt x="1004315" y="313943"/>
                </a:lnTo>
                <a:lnTo>
                  <a:pt x="1039367" y="318515"/>
                </a:lnTo>
                <a:lnTo>
                  <a:pt x="1072896" y="323087"/>
                </a:lnTo>
                <a:lnTo>
                  <a:pt x="1109472" y="327659"/>
                </a:lnTo>
                <a:lnTo>
                  <a:pt x="1146048" y="329183"/>
                </a:lnTo>
                <a:lnTo>
                  <a:pt x="1184148" y="330707"/>
                </a:lnTo>
                <a:lnTo>
                  <a:pt x="1219200" y="329183"/>
                </a:lnTo>
                <a:lnTo>
                  <a:pt x="1257300" y="327659"/>
                </a:lnTo>
                <a:lnTo>
                  <a:pt x="1362455" y="313943"/>
                </a:lnTo>
                <a:lnTo>
                  <a:pt x="1426464" y="300227"/>
                </a:lnTo>
                <a:lnTo>
                  <a:pt x="1482852" y="280415"/>
                </a:lnTo>
                <a:lnTo>
                  <a:pt x="1507236" y="271271"/>
                </a:lnTo>
                <a:lnTo>
                  <a:pt x="1548384" y="246887"/>
                </a:lnTo>
                <a:lnTo>
                  <a:pt x="1580388" y="220979"/>
                </a:lnTo>
                <a:lnTo>
                  <a:pt x="1604772" y="179831"/>
                </a:lnTo>
                <a:lnTo>
                  <a:pt x="1606296" y="164591"/>
                </a:lnTo>
              </a:path>
              <a:path w="5861684" h="1243964">
                <a:moveTo>
                  <a:pt x="844296" y="408431"/>
                </a:moveTo>
                <a:lnTo>
                  <a:pt x="830579" y="365759"/>
                </a:lnTo>
                <a:lnTo>
                  <a:pt x="804672" y="336803"/>
                </a:lnTo>
                <a:lnTo>
                  <a:pt x="787908" y="326135"/>
                </a:lnTo>
                <a:lnTo>
                  <a:pt x="769620" y="312419"/>
                </a:lnTo>
                <a:lnTo>
                  <a:pt x="694944" y="280415"/>
                </a:lnTo>
                <a:lnTo>
                  <a:pt x="600455" y="257555"/>
                </a:lnTo>
                <a:lnTo>
                  <a:pt x="568451" y="252983"/>
                </a:lnTo>
                <a:lnTo>
                  <a:pt x="531876" y="246887"/>
                </a:lnTo>
                <a:lnTo>
                  <a:pt x="495300" y="243839"/>
                </a:lnTo>
                <a:lnTo>
                  <a:pt x="458724" y="242315"/>
                </a:lnTo>
                <a:lnTo>
                  <a:pt x="385572" y="242315"/>
                </a:lnTo>
                <a:lnTo>
                  <a:pt x="348996" y="243839"/>
                </a:lnTo>
                <a:lnTo>
                  <a:pt x="313944" y="246887"/>
                </a:lnTo>
                <a:lnTo>
                  <a:pt x="277367" y="252983"/>
                </a:lnTo>
                <a:lnTo>
                  <a:pt x="242315" y="257555"/>
                </a:lnTo>
                <a:lnTo>
                  <a:pt x="150875" y="280415"/>
                </a:lnTo>
                <a:lnTo>
                  <a:pt x="97536" y="301751"/>
                </a:lnTo>
                <a:lnTo>
                  <a:pt x="56387" y="326135"/>
                </a:lnTo>
                <a:lnTo>
                  <a:pt x="39624" y="336803"/>
                </a:lnTo>
                <a:lnTo>
                  <a:pt x="13715" y="365759"/>
                </a:lnTo>
                <a:lnTo>
                  <a:pt x="0" y="408431"/>
                </a:lnTo>
                <a:lnTo>
                  <a:pt x="1524" y="420623"/>
                </a:lnTo>
                <a:lnTo>
                  <a:pt x="13715" y="451103"/>
                </a:lnTo>
                <a:lnTo>
                  <a:pt x="25908" y="463295"/>
                </a:lnTo>
                <a:lnTo>
                  <a:pt x="39624" y="478535"/>
                </a:lnTo>
                <a:lnTo>
                  <a:pt x="76200" y="501395"/>
                </a:lnTo>
                <a:lnTo>
                  <a:pt x="123444" y="524255"/>
                </a:lnTo>
                <a:lnTo>
                  <a:pt x="181355" y="542543"/>
                </a:lnTo>
                <a:lnTo>
                  <a:pt x="242315" y="557783"/>
                </a:lnTo>
                <a:lnTo>
                  <a:pt x="313944" y="566927"/>
                </a:lnTo>
                <a:lnTo>
                  <a:pt x="422148" y="573023"/>
                </a:lnTo>
                <a:lnTo>
                  <a:pt x="495300" y="569975"/>
                </a:lnTo>
                <a:lnTo>
                  <a:pt x="568451" y="562355"/>
                </a:lnTo>
                <a:lnTo>
                  <a:pt x="664463" y="542543"/>
                </a:lnTo>
                <a:lnTo>
                  <a:pt x="720851" y="524255"/>
                </a:lnTo>
                <a:lnTo>
                  <a:pt x="746760" y="512063"/>
                </a:lnTo>
                <a:lnTo>
                  <a:pt x="769620" y="501395"/>
                </a:lnTo>
                <a:lnTo>
                  <a:pt x="787908" y="490727"/>
                </a:lnTo>
                <a:lnTo>
                  <a:pt x="804672" y="478535"/>
                </a:lnTo>
                <a:lnTo>
                  <a:pt x="818388" y="463295"/>
                </a:lnTo>
                <a:lnTo>
                  <a:pt x="830579" y="451103"/>
                </a:lnTo>
                <a:lnTo>
                  <a:pt x="838200" y="435863"/>
                </a:lnTo>
                <a:lnTo>
                  <a:pt x="842772" y="420623"/>
                </a:lnTo>
                <a:lnTo>
                  <a:pt x="844296" y="408431"/>
                </a:lnTo>
              </a:path>
              <a:path w="5861684" h="1243964">
                <a:moveTo>
                  <a:pt x="1552955" y="408431"/>
                </a:moveTo>
                <a:lnTo>
                  <a:pt x="1554479" y="422147"/>
                </a:lnTo>
                <a:lnTo>
                  <a:pt x="1559052" y="435863"/>
                </a:lnTo>
                <a:lnTo>
                  <a:pt x="1566672" y="451103"/>
                </a:lnTo>
                <a:lnTo>
                  <a:pt x="1578864" y="463295"/>
                </a:lnTo>
                <a:lnTo>
                  <a:pt x="1592579" y="478535"/>
                </a:lnTo>
                <a:lnTo>
                  <a:pt x="1609344" y="490727"/>
                </a:lnTo>
                <a:lnTo>
                  <a:pt x="1629155" y="501395"/>
                </a:lnTo>
                <a:lnTo>
                  <a:pt x="1650491" y="513587"/>
                </a:lnTo>
                <a:lnTo>
                  <a:pt x="1703832" y="533399"/>
                </a:lnTo>
                <a:lnTo>
                  <a:pt x="1796796" y="557783"/>
                </a:lnTo>
                <a:lnTo>
                  <a:pt x="1865376" y="566927"/>
                </a:lnTo>
                <a:lnTo>
                  <a:pt x="1938527" y="571499"/>
                </a:lnTo>
                <a:lnTo>
                  <a:pt x="1976627" y="573023"/>
                </a:lnTo>
                <a:lnTo>
                  <a:pt x="2011679" y="571499"/>
                </a:lnTo>
                <a:lnTo>
                  <a:pt x="2048255" y="569975"/>
                </a:lnTo>
                <a:lnTo>
                  <a:pt x="2084832" y="566927"/>
                </a:lnTo>
                <a:lnTo>
                  <a:pt x="2154936" y="557783"/>
                </a:lnTo>
                <a:lnTo>
                  <a:pt x="2185416" y="550163"/>
                </a:lnTo>
                <a:lnTo>
                  <a:pt x="2218944" y="541019"/>
                </a:lnTo>
                <a:lnTo>
                  <a:pt x="2247900" y="533399"/>
                </a:lnTo>
                <a:lnTo>
                  <a:pt x="2299716" y="512063"/>
                </a:lnTo>
                <a:lnTo>
                  <a:pt x="2340864" y="489203"/>
                </a:lnTo>
                <a:lnTo>
                  <a:pt x="2371344" y="463295"/>
                </a:lnTo>
                <a:lnTo>
                  <a:pt x="2395728" y="420623"/>
                </a:lnTo>
                <a:lnTo>
                  <a:pt x="2397252" y="406907"/>
                </a:lnTo>
                <a:lnTo>
                  <a:pt x="2395728" y="393191"/>
                </a:lnTo>
                <a:lnTo>
                  <a:pt x="2371344" y="350519"/>
                </a:lnTo>
                <a:lnTo>
                  <a:pt x="2340864" y="326135"/>
                </a:lnTo>
                <a:lnTo>
                  <a:pt x="2321052" y="312419"/>
                </a:lnTo>
                <a:lnTo>
                  <a:pt x="2273808" y="291083"/>
                </a:lnTo>
                <a:lnTo>
                  <a:pt x="2217420" y="272795"/>
                </a:lnTo>
                <a:lnTo>
                  <a:pt x="2185416" y="265175"/>
                </a:lnTo>
                <a:lnTo>
                  <a:pt x="2154936" y="257555"/>
                </a:lnTo>
                <a:lnTo>
                  <a:pt x="2119884" y="252983"/>
                </a:lnTo>
                <a:lnTo>
                  <a:pt x="2084832" y="246887"/>
                </a:lnTo>
                <a:lnTo>
                  <a:pt x="2048255" y="243839"/>
                </a:lnTo>
                <a:lnTo>
                  <a:pt x="2011679" y="242315"/>
                </a:lnTo>
                <a:lnTo>
                  <a:pt x="1938527" y="242315"/>
                </a:lnTo>
                <a:lnTo>
                  <a:pt x="1901952" y="243839"/>
                </a:lnTo>
                <a:lnTo>
                  <a:pt x="1865376" y="246887"/>
                </a:lnTo>
                <a:lnTo>
                  <a:pt x="1830324" y="252983"/>
                </a:lnTo>
                <a:lnTo>
                  <a:pt x="1796796" y="257555"/>
                </a:lnTo>
                <a:lnTo>
                  <a:pt x="1732788" y="272795"/>
                </a:lnTo>
                <a:lnTo>
                  <a:pt x="1650491" y="301751"/>
                </a:lnTo>
                <a:lnTo>
                  <a:pt x="1609344" y="326135"/>
                </a:lnTo>
                <a:lnTo>
                  <a:pt x="1578864" y="350519"/>
                </a:lnTo>
                <a:lnTo>
                  <a:pt x="1554479" y="393191"/>
                </a:lnTo>
                <a:lnTo>
                  <a:pt x="1552955" y="408431"/>
                </a:lnTo>
              </a:path>
              <a:path w="5861684" h="1243964">
                <a:moveTo>
                  <a:pt x="2229612" y="885443"/>
                </a:moveTo>
                <a:lnTo>
                  <a:pt x="3017520" y="527303"/>
                </a:lnTo>
                <a:lnTo>
                  <a:pt x="3825240" y="899159"/>
                </a:lnTo>
                <a:lnTo>
                  <a:pt x="3017520" y="1243583"/>
                </a:lnTo>
                <a:lnTo>
                  <a:pt x="2229612" y="885443"/>
                </a:lnTo>
              </a:path>
              <a:path w="5861684" h="1243964">
                <a:moveTo>
                  <a:pt x="4308348" y="417575"/>
                </a:moveTo>
                <a:lnTo>
                  <a:pt x="4294632" y="374903"/>
                </a:lnTo>
                <a:lnTo>
                  <a:pt x="4251960" y="335279"/>
                </a:lnTo>
                <a:lnTo>
                  <a:pt x="4233672" y="321563"/>
                </a:lnTo>
                <a:lnTo>
                  <a:pt x="4184904" y="300227"/>
                </a:lnTo>
                <a:lnTo>
                  <a:pt x="4130040" y="281939"/>
                </a:lnTo>
                <a:lnTo>
                  <a:pt x="4096512" y="272795"/>
                </a:lnTo>
                <a:lnTo>
                  <a:pt x="4064508" y="268223"/>
                </a:lnTo>
                <a:lnTo>
                  <a:pt x="4029456" y="262127"/>
                </a:lnTo>
                <a:lnTo>
                  <a:pt x="3995928" y="257555"/>
                </a:lnTo>
                <a:lnTo>
                  <a:pt x="3959352" y="254507"/>
                </a:lnTo>
                <a:lnTo>
                  <a:pt x="3922776" y="252983"/>
                </a:lnTo>
                <a:lnTo>
                  <a:pt x="3849624" y="252983"/>
                </a:lnTo>
                <a:lnTo>
                  <a:pt x="3813048" y="254507"/>
                </a:lnTo>
                <a:lnTo>
                  <a:pt x="3776472" y="257555"/>
                </a:lnTo>
                <a:lnTo>
                  <a:pt x="3741420" y="262127"/>
                </a:lnTo>
                <a:lnTo>
                  <a:pt x="3706368" y="268223"/>
                </a:lnTo>
                <a:lnTo>
                  <a:pt x="3674364" y="272795"/>
                </a:lnTo>
                <a:lnTo>
                  <a:pt x="3645408" y="281939"/>
                </a:lnTo>
                <a:lnTo>
                  <a:pt x="3614928" y="291083"/>
                </a:lnTo>
                <a:lnTo>
                  <a:pt x="3587496" y="300227"/>
                </a:lnTo>
                <a:lnTo>
                  <a:pt x="3540252" y="321563"/>
                </a:lnTo>
                <a:lnTo>
                  <a:pt x="3503676" y="347471"/>
                </a:lnTo>
                <a:lnTo>
                  <a:pt x="3468624" y="388619"/>
                </a:lnTo>
                <a:lnTo>
                  <a:pt x="3464052" y="417575"/>
                </a:lnTo>
                <a:lnTo>
                  <a:pt x="3465576" y="431291"/>
                </a:lnTo>
                <a:lnTo>
                  <a:pt x="3489960" y="472439"/>
                </a:lnTo>
                <a:lnTo>
                  <a:pt x="3518916" y="499871"/>
                </a:lnTo>
                <a:lnTo>
                  <a:pt x="3540252" y="510539"/>
                </a:lnTo>
                <a:lnTo>
                  <a:pt x="3561588" y="522731"/>
                </a:lnTo>
                <a:lnTo>
                  <a:pt x="3587496" y="533399"/>
                </a:lnTo>
                <a:lnTo>
                  <a:pt x="3614928" y="542543"/>
                </a:lnTo>
                <a:lnTo>
                  <a:pt x="3645408" y="551687"/>
                </a:lnTo>
                <a:lnTo>
                  <a:pt x="3674364" y="560831"/>
                </a:lnTo>
                <a:lnTo>
                  <a:pt x="3706368" y="566927"/>
                </a:lnTo>
                <a:lnTo>
                  <a:pt x="3776472" y="576071"/>
                </a:lnTo>
                <a:lnTo>
                  <a:pt x="3813048" y="579119"/>
                </a:lnTo>
                <a:lnTo>
                  <a:pt x="3886200" y="582167"/>
                </a:lnTo>
                <a:lnTo>
                  <a:pt x="3959352" y="579119"/>
                </a:lnTo>
                <a:lnTo>
                  <a:pt x="3995928" y="576071"/>
                </a:lnTo>
                <a:lnTo>
                  <a:pt x="4029456" y="571499"/>
                </a:lnTo>
                <a:lnTo>
                  <a:pt x="4064508" y="566927"/>
                </a:lnTo>
                <a:lnTo>
                  <a:pt x="4130040" y="551687"/>
                </a:lnTo>
                <a:lnTo>
                  <a:pt x="4184904" y="533399"/>
                </a:lnTo>
                <a:lnTo>
                  <a:pt x="4233672" y="510539"/>
                </a:lnTo>
                <a:lnTo>
                  <a:pt x="4268724" y="487679"/>
                </a:lnTo>
                <a:lnTo>
                  <a:pt x="4294632" y="458723"/>
                </a:lnTo>
                <a:lnTo>
                  <a:pt x="4306824" y="431291"/>
                </a:lnTo>
                <a:lnTo>
                  <a:pt x="4308348" y="417575"/>
                </a:lnTo>
              </a:path>
              <a:path w="5861684" h="1243964">
                <a:moveTo>
                  <a:pt x="5017008" y="417575"/>
                </a:moveTo>
                <a:lnTo>
                  <a:pt x="5030724" y="458723"/>
                </a:lnTo>
                <a:lnTo>
                  <a:pt x="5056632" y="487679"/>
                </a:lnTo>
                <a:lnTo>
                  <a:pt x="5091684" y="510539"/>
                </a:lnTo>
                <a:lnTo>
                  <a:pt x="5140452" y="533399"/>
                </a:lnTo>
                <a:lnTo>
                  <a:pt x="5196840" y="551687"/>
                </a:lnTo>
                <a:lnTo>
                  <a:pt x="5259324" y="566927"/>
                </a:lnTo>
                <a:lnTo>
                  <a:pt x="5329428" y="576071"/>
                </a:lnTo>
                <a:lnTo>
                  <a:pt x="5402580" y="580643"/>
                </a:lnTo>
                <a:lnTo>
                  <a:pt x="5437632" y="582167"/>
                </a:lnTo>
                <a:lnTo>
                  <a:pt x="5475732" y="580643"/>
                </a:lnTo>
                <a:lnTo>
                  <a:pt x="5548884" y="576071"/>
                </a:lnTo>
                <a:lnTo>
                  <a:pt x="5617464" y="566927"/>
                </a:lnTo>
                <a:lnTo>
                  <a:pt x="5682996" y="551687"/>
                </a:lnTo>
                <a:lnTo>
                  <a:pt x="5737860" y="533399"/>
                </a:lnTo>
                <a:lnTo>
                  <a:pt x="5785104" y="510539"/>
                </a:lnTo>
                <a:lnTo>
                  <a:pt x="5804916" y="499871"/>
                </a:lnTo>
                <a:lnTo>
                  <a:pt x="5835396" y="472439"/>
                </a:lnTo>
                <a:lnTo>
                  <a:pt x="5859780" y="431291"/>
                </a:lnTo>
                <a:lnTo>
                  <a:pt x="5861304" y="417575"/>
                </a:lnTo>
                <a:lnTo>
                  <a:pt x="5859780" y="402335"/>
                </a:lnTo>
                <a:lnTo>
                  <a:pt x="5835396" y="359663"/>
                </a:lnTo>
                <a:lnTo>
                  <a:pt x="5804916" y="335279"/>
                </a:lnTo>
                <a:lnTo>
                  <a:pt x="5763768" y="310895"/>
                </a:lnTo>
                <a:lnTo>
                  <a:pt x="5710428" y="291083"/>
                </a:lnTo>
                <a:lnTo>
                  <a:pt x="5679948" y="280415"/>
                </a:lnTo>
                <a:lnTo>
                  <a:pt x="5649468" y="272795"/>
                </a:lnTo>
                <a:lnTo>
                  <a:pt x="5617464" y="268223"/>
                </a:lnTo>
                <a:lnTo>
                  <a:pt x="5583936" y="262127"/>
                </a:lnTo>
                <a:lnTo>
                  <a:pt x="5548884" y="257555"/>
                </a:lnTo>
                <a:lnTo>
                  <a:pt x="5512308" y="254507"/>
                </a:lnTo>
                <a:lnTo>
                  <a:pt x="5475732" y="252983"/>
                </a:lnTo>
                <a:lnTo>
                  <a:pt x="5402580" y="252983"/>
                </a:lnTo>
                <a:lnTo>
                  <a:pt x="5329428" y="257555"/>
                </a:lnTo>
                <a:lnTo>
                  <a:pt x="5259324" y="268223"/>
                </a:lnTo>
                <a:lnTo>
                  <a:pt x="5196840" y="281939"/>
                </a:lnTo>
                <a:lnTo>
                  <a:pt x="5140452" y="300227"/>
                </a:lnTo>
                <a:lnTo>
                  <a:pt x="5091684" y="321563"/>
                </a:lnTo>
                <a:lnTo>
                  <a:pt x="5073396" y="335279"/>
                </a:lnTo>
                <a:lnTo>
                  <a:pt x="5056632" y="347471"/>
                </a:lnTo>
                <a:lnTo>
                  <a:pt x="5042916" y="359663"/>
                </a:lnTo>
                <a:lnTo>
                  <a:pt x="5030724" y="374903"/>
                </a:lnTo>
                <a:lnTo>
                  <a:pt x="5023104" y="388619"/>
                </a:lnTo>
                <a:lnTo>
                  <a:pt x="5018532" y="403859"/>
                </a:lnTo>
                <a:lnTo>
                  <a:pt x="5017008" y="417575"/>
                </a:lnTo>
              </a:path>
              <a:path w="5861684" h="1243964">
                <a:moveTo>
                  <a:pt x="5070348" y="175259"/>
                </a:moveTo>
                <a:lnTo>
                  <a:pt x="5055108" y="131063"/>
                </a:lnTo>
                <a:lnTo>
                  <a:pt x="5029200" y="105155"/>
                </a:lnTo>
                <a:lnTo>
                  <a:pt x="5012436" y="91439"/>
                </a:lnTo>
                <a:lnTo>
                  <a:pt x="4946904" y="56387"/>
                </a:lnTo>
                <a:lnTo>
                  <a:pt x="4890516" y="39623"/>
                </a:lnTo>
                <a:lnTo>
                  <a:pt x="4824984" y="25907"/>
                </a:lnTo>
                <a:lnTo>
                  <a:pt x="4791456" y="18287"/>
                </a:lnTo>
                <a:lnTo>
                  <a:pt x="4756404" y="13715"/>
                </a:lnTo>
                <a:lnTo>
                  <a:pt x="4719828" y="10667"/>
                </a:lnTo>
                <a:lnTo>
                  <a:pt x="4683252" y="9143"/>
                </a:lnTo>
                <a:lnTo>
                  <a:pt x="4610100" y="9143"/>
                </a:lnTo>
                <a:lnTo>
                  <a:pt x="4573524" y="10667"/>
                </a:lnTo>
                <a:lnTo>
                  <a:pt x="4536948" y="13715"/>
                </a:lnTo>
                <a:lnTo>
                  <a:pt x="4503420" y="18287"/>
                </a:lnTo>
                <a:lnTo>
                  <a:pt x="4468368" y="25907"/>
                </a:lnTo>
                <a:lnTo>
                  <a:pt x="4436364" y="32003"/>
                </a:lnTo>
                <a:lnTo>
                  <a:pt x="4375404" y="47243"/>
                </a:lnTo>
                <a:lnTo>
                  <a:pt x="4322064" y="68579"/>
                </a:lnTo>
                <a:lnTo>
                  <a:pt x="4280916" y="91439"/>
                </a:lnTo>
                <a:lnTo>
                  <a:pt x="4250436" y="117347"/>
                </a:lnTo>
                <a:lnTo>
                  <a:pt x="4232148" y="146303"/>
                </a:lnTo>
                <a:lnTo>
                  <a:pt x="4226052" y="160019"/>
                </a:lnTo>
                <a:lnTo>
                  <a:pt x="4224528" y="175259"/>
                </a:lnTo>
                <a:lnTo>
                  <a:pt x="4226052" y="188975"/>
                </a:lnTo>
                <a:lnTo>
                  <a:pt x="4232148" y="202691"/>
                </a:lnTo>
                <a:lnTo>
                  <a:pt x="4238244" y="217931"/>
                </a:lnTo>
                <a:lnTo>
                  <a:pt x="4280916" y="257555"/>
                </a:lnTo>
                <a:lnTo>
                  <a:pt x="4322064" y="280415"/>
                </a:lnTo>
                <a:lnTo>
                  <a:pt x="4375404" y="300227"/>
                </a:lnTo>
                <a:lnTo>
                  <a:pt x="4405884" y="309371"/>
                </a:lnTo>
                <a:lnTo>
                  <a:pt x="4436364" y="316991"/>
                </a:lnTo>
                <a:lnTo>
                  <a:pt x="4468368" y="323087"/>
                </a:lnTo>
                <a:lnTo>
                  <a:pt x="4503420" y="330707"/>
                </a:lnTo>
                <a:lnTo>
                  <a:pt x="4536948" y="333755"/>
                </a:lnTo>
                <a:lnTo>
                  <a:pt x="4573524" y="336803"/>
                </a:lnTo>
                <a:lnTo>
                  <a:pt x="4610100" y="338327"/>
                </a:lnTo>
                <a:lnTo>
                  <a:pt x="4648200" y="339851"/>
                </a:lnTo>
                <a:lnTo>
                  <a:pt x="4683252" y="338327"/>
                </a:lnTo>
                <a:lnTo>
                  <a:pt x="4719828" y="336803"/>
                </a:lnTo>
                <a:lnTo>
                  <a:pt x="4756404" y="333755"/>
                </a:lnTo>
                <a:lnTo>
                  <a:pt x="4791456" y="330707"/>
                </a:lnTo>
                <a:lnTo>
                  <a:pt x="4824984" y="323087"/>
                </a:lnTo>
                <a:lnTo>
                  <a:pt x="4858512" y="316991"/>
                </a:lnTo>
                <a:lnTo>
                  <a:pt x="4890516" y="309371"/>
                </a:lnTo>
                <a:lnTo>
                  <a:pt x="4919472" y="300227"/>
                </a:lnTo>
                <a:lnTo>
                  <a:pt x="4946904" y="292607"/>
                </a:lnTo>
                <a:lnTo>
                  <a:pt x="4992624" y="269747"/>
                </a:lnTo>
                <a:lnTo>
                  <a:pt x="5012436" y="257555"/>
                </a:lnTo>
                <a:lnTo>
                  <a:pt x="5029200" y="243839"/>
                </a:lnTo>
                <a:lnTo>
                  <a:pt x="5044440" y="231647"/>
                </a:lnTo>
                <a:lnTo>
                  <a:pt x="5055108" y="217931"/>
                </a:lnTo>
                <a:lnTo>
                  <a:pt x="5064252" y="202691"/>
                </a:lnTo>
                <a:lnTo>
                  <a:pt x="5068824" y="188975"/>
                </a:lnTo>
                <a:lnTo>
                  <a:pt x="5070348" y="17525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837931" y="4131564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552684" y="4383023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284724" y="4326634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11979" y="4113276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660131" y="4869688"/>
            <a:ext cx="1531620" cy="33401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30"/>
              </a:spcBef>
            </a:pPr>
            <a:r>
              <a:rPr sz="1600" b="1" spc="-5" dirty="0">
                <a:latin typeface="Arial"/>
                <a:cs typeface="Arial"/>
              </a:rPr>
              <a:t>Departament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00863" y="4320528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396484" y="4326635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34535" y="4859020"/>
            <a:ext cx="1393190" cy="34480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9215" rIns="0" bIns="0" rtlCol="0">
            <a:spAutoFit/>
          </a:bodyPr>
          <a:lstStyle/>
          <a:p>
            <a:pPr marL="121285">
              <a:lnSpc>
                <a:spcPct val="100000"/>
              </a:lnSpc>
              <a:spcBef>
                <a:spcPts val="545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86257" y="4857000"/>
            <a:ext cx="8699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Lucr_In3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940047" y="4412488"/>
            <a:ext cx="3716020" cy="594360"/>
          </a:xfrm>
          <a:custGeom>
            <a:avLst/>
            <a:gdLst/>
            <a:ahLst/>
            <a:cxnLst/>
            <a:rect l="l" t="t" r="r" b="b"/>
            <a:pathLst>
              <a:path w="3716020" h="594360">
                <a:moveTo>
                  <a:pt x="1807464" y="594359"/>
                </a:moveTo>
                <a:lnTo>
                  <a:pt x="1470660" y="594359"/>
                </a:lnTo>
              </a:path>
              <a:path w="3716020" h="594360">
                <a:moveTo>
                  <a:pt x="3377184" y="579119"/>
                </a:moveTo>
                <a:lnTo>
                  <a:pt x="3715512" y="579119"/>
                </a:lnTo>
              </a:path>
              <a:path w="3716020" h="594360">
                <a:moveTo>
                  <a:pt x="0" y="243839"/>
                </a:moveTo>
                <a:lnTo>
                  <a:pt x="495300" y="426719"/>
                </a:lnTo>
              </a:path>
              <a:path w="3716020" h="594360">
                <a:moveTo>
                  <a:pt x="758951" y="0"/>
                </a:moveTo>
                <a:lnTo>
                  <a:pt x="758951" y="426719"/>
                </a:lnTo>
              </a:path>
              <a:path w="3716020" h="594360">
                <a:moveTo>
                  <a:pt x="1568196" y="243839"/>
                </a:moveTo>
                <a:lnTo>
                  <a:pt x="1239012" y="44195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44364" y="5681979"/>
            <a:ext cx="844550" cy="330835"/>
          </a:xfrm>
          <a:custGeom>
            <a:avLst/>
            <a:gdLst/>
            <a:ahLst/>
            <a:cxnLst/>
            <a:rect l="l" t="t" r="r" b="b"/>
            <a:pathLst>
              <a:path w="844550" h="330835">
                <a:moveTo>
                  <a:pt x="0" y="164592"/>
                </a:moveTo>
                <a:lnTo>
                  <a:pt x="22860" y="220980"/>
                </a:lnTo>
                <a:lnTo>
                  <a:pt x="56387" y="246888"/>
                </a:lnTo>
                <a:lnTo>
                  <a:pt x="74675" y="260604"/>
                </a:lnTo>
                <a:lnTo>
                  <a:pt x="99060" y="271272"/>
                </a:lnTo>
                <a:lnTo>
                  <a:pt x="123444" y="280416"/>
                </a:lnTo>
                <a:lnTo>
                  <a:pt x="150875" y="291084"/>
                </a:lnTo>
                <a:lnTo>
                  <a:pt x="178308" y="300228"/>
                </a:lnTo>
                <a:lnTo>
                  <a:pt x="210312" y="307848"/>
                </a:lnTo>
                <a:lnTo>
                  <a:pt x="277368" y="320040"/>
                </a:lnTo>
                <a:lnTo>
                  <a:pt x="312420" y="323088"/>
                </a:lnTo>
                <a:lnTo>
                  <a:pt x="348996" y="327660"/>
                </a:lnTo>
                <a:lnTo>
                  <a:pt x="384048" y="329184"/>
                </a:lnTo>
                <a:lnTo>
                  <a:pt x="422148" y="330708"/>
                </a:lnTo>
                <a:lnTo>
                  <a:pt x="495300" y="327660"/>
                </a:lnTo>
                <a:lnTo>
                  <a:pt x="530351" y="323088"/>
                </a:lnTo>
                <a:lnTo>
                  <a:pt x="566927" y="318516"/>
                </a:lnTo>
                <a:lnTo>
                  <a:pt x="601980" y="313944"/>
                </a:lnTo>
                <a:lnTo>
                  <a:pt x="633984" y="306323"/>
                </a:lnTo>
                <a:lnTo>
                  <a:pt x="662939" y="300228"/>
                </a:lnTo>
                <a:lnTo>
                  <a:pt x="719327" y="280416"/>
                </a:lnTo>
                <a:lnTo>
                  <a:pt x="768096" y="259079"/>
                </a:lnTo>
                <a:lnTo>
                  <a:pt x="804672" y="234695"/>
                </a:lnTo>
                <a:lnTo>
                  <a:pt x="830580" y="205739"/>
                </a:lnTo>
                <a:lnTo>
                  <a:pt x="844296" y="163067"/>
                </a:lnTo>
                <a:lnTo>
                  <a:pt x="842772" y="150875"/>
                </a:lnTo>
                <a:lnTo>
                  <a:pt x="818388" y="108203"/>
                </a:lnTo>
                <a:lnTo>
                  <a:pt x="789432" y="80772"/>
                </a:lnTo>
                <a:lnTo>
                  <a:pt x="768096" y="70103"/>
                </a:lnTo>
                <a:lnTo>
                  <a:pt x="745236" y="57911"/>
                </a:lnTo>
                <a:lnTo>
                  <a:pt x="719327" y="47243"/>
                </a:lnTo>
                <a:lnTo>
                  <a:pt x="691896" y="38100"/>
                </a:lnTo>
                <a:lnTo>
                  <a:pt x="662939" y="30479"/>
                </a:lnTo>
                <a:lnTo>
                  <a:pt x="633984" y="19811"/>
                </a:lnTo>
                <a:lnTo>
                  <a:pt x="565403" y="9144"/>
                </a:lnTo>
                <a:lnTo>
                  <a:pt x="495300" y="1524"/>
                </a:lnTo>
                <a:lnTo>
                  <a:pt x="458724" y="0"/>
                </a:lnTo>
                <a:lnTo>
                  <a:pt x="384048" y="0"/>
                </a:lnTo>
                <a:lnTo>
                  <a:pt x="312420" y="4572"/>
                </a:lnTo>
                <a:lnTo>
                  <a:pt x="243839" y="13716"/>
                </a:lnTo>
                <a:lnTo>
                  <a:pt x="210312" y="22860"/>
                </a:lnTo>
                <a:lnTo>
                  <a:pt x="178308" y="30480"/>
                </a:lnTo>
                <a:lnTo>
                  <a:pt x="123444" y="47244"/>
                </a:lnTo>
                <a:lnTo>
                  <a:pt x="74675" y="70104"/>
                </a:lnTo>
                <a:lnTo>
                  <a:pt x="39624" y="94488"/>
                </a:lnTo>
                <a:lnTo>
                  <a:pt x="4572" y="137160"/>
                </a:lnTo>
                <a:lnTo>
                  <a:pt x="1524" y="150876"/>
                </a:lnTo>
                <a:lnTo>
                  <a:pt x="0" y="16459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340092" y="5681979"/>
            <a:ext cx="845819" cy="330835"/>
          </a:xfrm>
          <a:custGeom>
            <a:avLst/>
            <a:gdLst/>
            <a:ahLst/>
            <a:cxnLst/>
            <a:rect l="l" t="t" r="r" b="b"/>
            <a:pathLst>
              <a:path w="845820" h="330835">
                <a:moveTo>
                  <a:pt x="0" y="164592"/>
                </a:moveTo>
                <a:lnTo>
                  <a:pt x="15240" y="207264"/>
                </a:lnTo>
                <a:lnTo>
                  <a:pt x="57912" y="246888"/>
                </a:lnTo>
                <a:lnTo>
                  <a:pt x="77724" y="260604"/>
                </a:lnTo>
                <a:lnTo>
                  <a:pt x="100584" y="271272"/>
                </a:lnTo>
                <a:lnTo>
                  <a:pt x="124968" y="280416"/>
                </a:lnTo>
                <a:lnTo>
                  <a:pt x="152400" y="291084"/>
                </a:lnTo>
                <a:lnTo>
                  <a:pt x="181356" y="300228"/>
                </a:lnTo>
                <a:lnTo>
                  <a:pt x="211836" y="307848"/>
                </a:lnTo>
                <a:lnTo>
                  <a:pt x="278892" y="320040"/>
                </a:lnTo>
                <a:lnTo>
                  <a:pt x="313944" y="323088"/>
                </a:lnTo>
                <a:lnTo>
                  <a:pt x="350520" y="327660"/>
                </a:lnTo>
                <a:lnTo>
                  <a:pt x="385572" y="329184"/>
                </a:lnTo>
                <a:lnTo>
                  <a:pt x="423672" y="330708"/>
                </a:lnTo>
                <a:lnTo>
                  <a:pt x="460248" y="329184"/>
                </a:lnTo>
                <a:lnTo>
                  <a:pt x="495300" y="327660"/>
                </a:lnTo>
                <a:lnTo>
                  <a:pt x="568452" y="318516"/>
                </a:lnTo>
                <a:lnTo>
                  <a:pt x="601980" y="313944"/>
                </a:lnTo>
                <a:lnTo>
                  <a:pt x="635508" y="306324"/>
                </a:lnTo>
                <a:lnTo>
                  <a:pt x="665988" y="300228"/>
                </a:lnTo>
                <a:lnTo>
                  <a:pt x="720852" y="280416"/>
                </a:lnTo>
                <a:lnTo>
                  <a:pt x="769620" y="259080"/>
                </a:lnTo>
                <a:lnTo>
                  <a:pt x="789432" y="245364"/>
                </a:lnTo>
                <a:lnTo>
                  <a:pt x="806196" y="234696"/>
                </a:lnTo>
                <a:lnTo>
                  <a:pt x="819912" y="220980"/>
                </a:lnTo>
                <a:lnTo>
                  <a:pt x="832104" y="205740"/>
                </a:lnTo>
                <a:lnTo>
                  <a:pt x="839724" y="193548"/>
                </a:lnTo>
                <a:lnTo>
                  <a:pt x="845820" y="178308"/>
                </a:lnTo>
                <a:lnTo>
                  <a:pt x="845820" y="150876"/>
                </a:lnTo>
                <a:lnTo>
                  <a:pt x="819912" y="108204"/>
                </a:lnTo>
                <a:lnTo>
                  <a:pt x="789432" y="80772"/>
                </a:lnTo>
                <a:lnTo>
                  <a:pt x="746760" y="57912"/>
                </a:lnTo>
                <a:lnTo>
                  <a:pt x="693420" y="38100"/>
                </a:lnTo>
                <a:lnTo>
                  <a:pt x="665988" y="30480"/>
                </a:lnTo>
                <a:lnTo>
                  <a:pt x="635508" y="19812"/>
                </a:lnTo>
                <a:lnTo>
                  <a:pt x="566928" y="9144"/>
                </a:lnTo>
                <a:lnTo>
                  <a:pt x="495300" y="1524"/>
                </a:lnTo>
                <a:lnTo>
                  <a:pt x="460248" y="0"/>
                </a:lnTo>
                <a:lnTo>
                  <a:pt x="385572" y="0"/>
                </a:lnTo>
                <a:lnTo>
                  <a:pt x="313944" y="4572"/>
                </a:lnTo>
                <a:lnTo>
                  <a:pt x="245364" y="13716"/>
                </a:lnTo>
                <a:lnTo>
                  <a:pt x="211836" y="22860"/>
                </a:lnTo>
                <a:lnTo>
                  <a:pt x="181356" y="30480"/>
                </a:lnTo>
                <a:lnTo>
                  <a:pt x="124968" y="47244"/>
                </a:lnTo>
                <a:lnTo>
                  <a:pt x="76200" y="70104"/>
                </a:lnTo>
                <a:lnTo>
                  <a:pt x="39624" y="94488"/>
                </a:lnTo>
                <a:lnTo>
                  <a:pt x="6096" y="137160"/>
                </a:lnTo>
                <a:lnTo>
                  <a:pt x="0" y="16459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052311" y="5671311"/>
            <a:ext cx="1015365" cy="34036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marL="57785">
              <a:lnSpc>
                <a:spcPct val="100000"/>
              </a:lnSpc>
              <a:spcBef>
                <a:spcPts val="30"/>
              </a:spcBef>
            </a:pPr>
            <a:r>
              <a:rPr sz="1600" b="1" spc="-10" dirty="0">
                <a:latin typeface="Arial"/>
                <a:cs typeface="Arial"/>
              </a:rPr>
              <a:t>Durata</a:t>
            </a:r>
            <a:endParaRPr sz="16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06923" y="5696711"/>
            <a:ext cx="5664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De_la</a:t>
            </a:r>
            <a:endParaRPr sz="16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673340" y="5678423"/>
            <a:ext cx="497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pân</a:t>
            </a: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ă</a:t>
            </a:r>
            <a:endParaRPr sz="16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771896" y="5845047"/>
            <a:ext cx="265430" cy="0"/>
          </a:xfrm>
          <a:custGeom>
            <a:avLst/>
            <a:gdLst/>
            <a:ahLst/>
            <a:cxnLst/>
            <a:rect l="l" t="t" r="r" b="b"/>
            <a:pathLst>
              <a:path w="265429">
                <a:moveTo>
                  <a:pt x="0" y="0"/>
                </a:moveTo>
                <a:lnTo>
                  <a:pt x="265175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73392" y="5845047"/>
            <a:ext cx="201295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1168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565900" y="4458208"/>
            <a:ext cx="2146300" cy="1219200"/>
          </a:xfrm>
          <a:custGeom>
            <a:avLst/>
            <a:gdLst/>
            <a:ahLst/>
            <a:cxnLst/>
            <a:rect l="l" t="t" r="r" b="b"/>
            <a:pathLst>
              <a:path w="2146300" h="1219200">
                <a:moveTo>
                  <a:pt x="1155192" y="152400"/>
                </a:moveTo>
                <a:lnTo>
                  <a:pt x="1403604" y="381000"/>
                </a:lnTo>
              </a:path>
              <a:path w="2146300" h="1219200">
                <a:moveTo>
                  <a:pt x="2145792" y="152400"/>
                </a:moveTo>
                <a:lnTo>
                  <a:pt x="1981200" y="381000"/>
                </a:lnTo>
              </a:path>
              <a:path w="2146300" h="1219200">
                <a:moveTo>
                  <a:pt x="1650492" y="0"/>
                </a:moveTo>
                <a:lnTo>
                  <a:pt x="1650492" y="381000"/>
                </a:lnTo>
              </a:path>
              <a:path w="2146300" h="1219200">
                <a:moveTo>
                  <a:pt x="0" y="838200"/>
                </a:moveTo>
                <a:lnTo>
                  <a:pt x="0" y="121920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21</a:t>
            </a:fld>
            <a:endParaRPr dirty="0"/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D20AB25-9E33-4688-901F-9127345762F9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019" y="537971"/>
            <a:ext cx="37477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Entitate vs.</a:t>
            </a:r>
            <a:r>
              <a:rPr sz="3200" b="0" spc="-7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Legătură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9431" y="2807808"/>
            <a:ext cx="8071484" cy="23234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59765" indent="-342900">
              <a:lnSpc>
                <a:spcPct val="110000"/>
              </a:lnSpc>
              <a:spcBef>
                <a:spcPts val="1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1212850" algn="l"/>
                <a:tab pos="1864360" algn="l"/>
                <a:tab pos="2765425" algn="l"/>
                <a:tab pos="4951095" algn="l"/>
              </a:tabLst>
            </a:pPr>
            <a:r>
              <a:rPr sz="2000" dirty="0">
                <a:latin typeface="Arial"/>
                <a:cs typeface="Arial"/>
              </a:rPr>
              <a:t>Corect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dacă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Arial"/>
                <a:cs typeface="Arial"/>
              </a:rPr>
              <a:t>fiecare	manager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primeşte	</a:t>
            </a:r>
            <a:r>
              <a:rPr sz="2000" dirty="0">
                <a:latin typeface="Arial"/>
                <a:cs typeface="Arial"/>
              </a:rPr>
              <a:t>câte un </a:t>
            </a:r>
            <a:r>
              <a:rPr sz="2000" spc="-5" dirty="0">
                <a:latin typeface="Arial"/>
                <a:cs typeface="Arial"/>
              </a:rPr>
              <a:t>buget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separat  pentru	departamentul pe care îl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administrează.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2280"/>
              </a:lnSpc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3924300" algn="l"/>
              </a:tabLst>
            </a:pPr>
            <a:r>
              <a:rPr sz="2000" dirty="0">
                <a:latin typeface="Arial"/>
                <a:cs typeface="Arial"/>
              </a:rPr>
              <a:t>Ce </a:t>
            </a:r>
            <a:r>
              <a:rPr sz="2000" spc="-5" dirty="0">
                <a:latin typeface="Arial"/>
                <a:cs typeface="Arial"/>
              </a:rPr>
              <a:t>se întâmplă dacă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se</a:t>
            </a:r>
            <a:r>
              <a:rPr sz="2000" dirty="0">
                <a:latin typeface="Arial"/>
                <a:cs typeface="Arial"/>
              </a:rPr>
              <a:t> obţine	un </a:t>
            </a:r>
            <a:r>
              <a:rPr sz="2000" spc="-5" dirty="0">
                <a:latin typeface="Arial"/>
                <a:cs typeface="Arial"/>
              </a:rPr>
              <a:t>buget care </a:t>
            </a:r>
            <a:r>
              <a:rPr sz="2000" dirty="0">
                <a:latin typeface="Arial"/>
                <a:cs typeface="Arial"/>
              </a:rPr>
              <a:t>acoperă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toate</a:t>
            </a:r>
            <a:endParaRPr sz="2000">
              <a:latin typeface="Arial"/>
              <a:cs typeface="Arial"/>
            </a:endParaRPr>
          </a:p>
          <a:p>
            <a:pPr marL="354965">
              <a:lnSpc>
                <a:spcPts val="2285"/>
              </a:lnSpc>
            </a:pPr>
            <a:r>
              <a:rPr sz="2000" spc="-5" dirty="0">
                <a:latin typeface="Arial"/>
                <a:cs typeface="Arial"/>
              </a:rPr>
              <a:t>departamentele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administrate?</a:t>
            </a:r>
            <a:endParaRPr sz="2000">
              <a:latin typeface="Arial"/>
              <a:cs typeface="Arial"/>
            </a:endParaRPr>
          </a:p>
          <a:p>
            <a:pPr marL="756285" marR="842010" lvl="1" indent="-287020">
              <a:lnSpc>
                <a:spcPts val="2050"/>
              </a:lnSpc>
              <a:spcBef>
                <a:spcPts val="100"/>
              </a:spcBef>
              <a:buClr>
                <a:srgbClr val="9999CA"/>
              </a:buClr>
              <a:buSzPct val="77777"/>
              <a:buChar char="□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666699"/>
                </a:solidFill>
                <a:latin typeface="Arial"/>
                <a:cs typeface="Arial"/>
              </a:rPr>
              <a:t>Redundanţă: </a:t>
            </a:r>
            <a:r>
              <a:rPr sz="1800" i="1" spc="-10" dirty="0">
                <a:latin typeface="Arial"/>
                <a:cs typeface="Arial"/>
              </a:rPr>
              <a:t>dbudget </a:t>
            </a:r>
            <a:r>
              <a:rPr sz="1800" spc="-5" dirty="0">
                <a:latin typeface="Arial"/>
                <a:cs typeface="Arial"/>
              </a:rPr>
              <a:t>este memorat pentru fiecare departament  administrat de un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manager</a:t>
            </a:r>
            <a:endParaRPr sz="1800">
              <a:latin typeface="Arial"/>
              <a:cs typeface="Arial"/>
            </a:endParaRPr>
          </a:p>
          <a:p>
            <a:pPr marL="756285" lvl="1" indent="-287020">
              <a:lnSpc>
                <a:spcPts val="1939"/>
              </a:lnSpc>
              <a:buClr>
                <a:srgbClr val="9999CA"/>
              </a:buClr>
              <a:buSzPct val="77777"/>
              <a:buChar char="□"/>
              <a:tabLst>
                <a:tab pos="756285" algn="l"/>
                <a:tab pos="756920" algn="l"/>
                <a:tab pos="4415155" algn="l"/>
                <a:tab pos="6649720" algn="l"/>
              </a:tabLst>
            </a:pPr>
            <a:r>
              <a:rPr sz="1800" spc="-5" dirty="0">
                <a:solidFill>
                  <a:srgbClr val="666699"/>
                </a:solidFill>
                <a:latin typeface="Arial"/>
                <a:cs typeface="Arial"/>
              </a:rPr>
              <a:t>Semnificaţie greşită:</a:t>
            </a:r>
            <a:r>
              <a:rPr sz="1800" spc="3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Sugerează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că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i="1" spc="-10" dirty="0">
                <a:latin typeface="Arial"/>
                <a:cs typeface="Arial"/>
              </a:rPr>
              <a:t>dbudget</a:t>
            </a:r>
            <a:r>
              <a:rPr sz="1800" i="1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este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asociat	cu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combinaţia</a:t>
            </a:r>
            <a:endParaRPr sz="1800">
              <a:latin typeface="Arial"/>
              <a:cs typeface="Arial"/>
            </a:endParaRPr>
          </a:p>
          <a:p>
            <a:pPr marL="756285">
              <a:lnSpc>
                <a:spcPts val="2105"/>
              </a:lnSpc>
            </a:pPr>
            <a:r>
              <a:rPr sz="1800" spc="-5" dirty="0">
                <a:latin typeface="Arial"/>
                <a:cs typeface="Arial"/>
              </a:rPr>
              <a:t>departament-angajat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54403" y="1113027"/>
            <a:ext cx="6174105" cy="1468120"/>
          </a:xfrm>
          <a:custGeom>
            <a:avLst/>
            <a:gdLst/>
            <a:ahLst/>
            <a:cxnLst/>
            <a:rect l="l" t="t" r="r" b="b"/>
            <a:pathLst>
              <a:path w="6174105" h="1468120">
                <a:moveTo>
                  <a:pt x="1716024" y="371856"/>
                </a:moveTo>
                <a:lnTo>
                  <a:pt x="1700784" y="326136"/>
                </a:lnTo>
                <a:lnTo>
                  <a:pt x="1673352" y="297180"/>
                </a:lnTo>
                <a:lnTo>
                  <a:pt x="1635252" y="269748"/>
                </a:lnTo>
                <a:lnTo>
                  <a:pt x="1583436" y="248412"/>
                </a:lnTo>
                <a:lnTo>
                  <a:pt x="1554479" y="236220"/>
                </a:lnTo>
                <a:lnTo>
                  <a:pt x="1524000" y="227075"/>
                </a:lnTo>
                <a:lnTo>
                  <a:pt x="1418844" y="204216"/>
                </a:lnTo>
                <a:lnTo>
                  <a:pt x="1342644" y="198120"/>
                </a:lnTo>
                <a:lnTo>
                  <a:pt x="1303020" y="195072"/>
                </a:lnTo>
                <a:lnTo>
                  <a:pt x="1223772" y="195072"/>
                </a:lnTo>
                <a:lnTo>
                  <a:pt x="1185672" y="198120"/>
                </a:lnTo>
                <a:lnTo>
                  <a:pt x="1146048" y="201168"/>
                </a:lnTo>
                <a:lnTo>
                  <a:pt x="1037844" y="219456"/>
                </a:lnTo>
                <a:lnTo>
                  <a:pt x="973836" y="236220"/>
                </a:lnTo>
                <a:lnTo>
                  <a:pt x="944879" y="248412"/>
                </a:lnTo>
                <a:lnTo>
                  <a:pt x="917448" y="257556"/>
                </a:lnTo>
                <a:lnTo>
                  <a:pt x="893064" y="269748"/>
                </a:lnTo>
                <a:lnTo>
                  <a:pt x="873251" y="281939"/>
                </a:lnTo>
                <a:lnTo>
                  <a:pt x="856488" y="297180"/>
                </a:lnTo>
                <a:lnTo>
                  <a:pt x="839724" y="310896"/>
                </a:lnTo>
                <a:lnTo>
                  <a:pt x="827531" y="326136"/>
                </a:lnTo>
                <a:lnTo>
                  <a:pt x="819912" y="341375"/>
                </a:lnTo>
                <a:lnTo>
                  <a:pt x="813816" y="355092"/>
                </a:lnTo>
                <a:lnTo>
                  <a:pt x="812292" y="371856"/>
                </a:lnTo>
                <a:lnTo>
                  <a:pt x="813816" y="385572"/>
                </a:lnTo>
                <a:lnTo>
                  <a:pt x="839724" y="429768"/>
                </a:lnTo>
                <a:lnTo>
                  <a:pt x="873251" y="458724"/>
                </a:lnTo>
                <a:lnTo>
                  <a:pt x="917448" y="484632"/>
                </a:lnTo>
                <a:lnTo>
                  <a:pt x="973836" y="505968"/>
                </a:lnTo>
                <a:lnTo>
                  <a:pt x="1037844" y="522732"/>
                </a:lnTo>
                <a:lnTo>
                  <a:pt x="1110996" y="536448"/>
                </a:lnTo>
                <a:lnTo>
                  <a:pt x="1185672" y="544068"/>
                </a:lnTo>
                <a:lnTo>
                  <a:pt x="1223772" y="545592"/>
                </a:lnTo>
                <a:lnTo>
                  <a:pt x="1303020" y="545592"/>
                </a:lnTo>
                <a:lnTo>
                  <a:pt x="1342644" y="544068"/>
                </a:lnTo>
                <a:lnTo>
                  <a:pt x="1380744" y="541020"/>
                </a:lnTo>
                <a:lnTo>
                  <a:pt x="1418844" y="536448"/>
                </a:lnTo>
                <a:lnTo>
                  <a:pt x="1524000" y="515112"/>
                </a:lnTo>
                <a:lnTo>
                  <a:pt x="1583436" y="495300"/>
                </a:lnTo>
                <a:lnTo>
                  <a:pt x="1635252" y="470916"/>
                </a:lnTo>
                <a:lnTo>
                  <a:pt x="1673352" y="445008"/>
                </a:lnTo>
                <a:lnTo>
                  <a:pt x="1700784" y="416051"/>
                </a:lnTo>
                <a:lnTo>
                  <a:pt x="1714500" y="385572"/>
                </a:lnTo>
                <a:lnTo>
                  <a:pt x="1716024" y="371856"/>
                </a:lnTo>
              </a:path>
              <a:path w="6174105" h="1468120">
                <a:moveTo>
                  <a:pt x="903731" y="630936"/>
                </a:moveTo>
                <a:lnTo>
                  <a:pt x="900684" y="614172"/>
                </a:lnTo>
                <a:lnTo>
                  <a:pt x="896112" y="598932"/>
                </a:lnTo>
                <a:lnTo>
                  <a:pt x="890016" y="583692"/>
                </a:lnTo>
                <a:lnTo>
                  <a:pt x="876300" y="569976"/>
                </a:lnTo>
                <a:lnTo>
                  <a:pt x="862584" y="554736"/>
                </a:lnTo>
                <a:lnTo>
                  <a:pt x="822960" y="528827"/>
                </a:lnTo>
                <a:lnTo>
                  <a:pt x="771144" y="504444"/>
                </a:lnTo>
                <a:lnTo>
                  <a:pt x="710184" y="486156"/>
                </a:lnTo>
                <a:lnTo>
                  <a:pt x="678179" y="478536"/>
                </a:lnTo>
                <a:lnTo>
                  <a:pt x="606551" y="463296"/>
                </a:lnTo>
                <a:lnTo>
                  <a:pt x="530351" y="455675"/>
                </a:lnTo>
                <a:lnTo>
                  <a:pt x="492251" y="454151"/>
                </a:lnTo>
                <a:lnTo>
                  <a:pt x="413003" y="454151"/>
                </a:lnTo>
                <a:lnTo>
                  <a:pt x="373379" y="455675"/>
                </a:lnTo>
                <a:lnTo>
                  <a:pt x="335279" y="458724"/>
                </a:lnTo>
                <a:lnTo>
                  <a:pt x="297179" y="463296"/>
                </a:lnTo>
                <a:lnTo>
                  <a:pt x="227075" y="478536"/>
                </a:lnTo>
                <a:lnTo>
                  <a:pt x="163068" y="493775"/>
                </a:lnTo>
                <a:lnTo>
                  <a:pt x="106679" y="516636"/>
                </a:lnTo>
                <a:lnTo>
                  <a:pt x="62484" y="541020"/>
                </a:lnTo>
                <a:lnTo>
                  <a:pt x="28955" y="569976"/>
                </a:lnTo>
                <a:lnTo>
                  <a:pt x="15240" y="583692"/>
                </a:lnTo>
                <a:lnTo>
                  <a:pt x="3048" y="614172"/>
                </a:lnTo>
                <a:lnTo>
                  <a:pt x="0" y="630936"/>
                </a:lnTo>
                <a:lnTo>
                  <a:pt x="3048" y="644651"/>
                </a:lnTo>
                <a:lnTo>
                  <a:pt x="28955" y="690372"/>
                </a:lnTo>
                <a:lnTo>
                  <a:pt x="62484" y="717804"/>
                </a:lnTo>
                <a:lnTo>
                  <a:pt x="106679" y="740663"/>
                </a:lnTo>
                <a:lnTo>
                  <a:pt x="132588" y="754380"/>
                </a:lnTo>
                <a:lnTo>
                  <a:pt x="163068" y="763524"/>
                </a:lnTo>
                <a:lnTo>
                  <a:pt x="195072" y="772668"/>
                </a:lnTo>
                <a:lnTo>
                  <a:pt x="227075" y="783336"/>
                </a:lnTo>
                <a:lnTo>
                  <a:pt x="297179" y="795527"/>
                </a:lnTo>
                <a:lnTo>
                  <a:pt x="373379" y="801624"/>
                </a:lnTo>
                <a:lnTo>
                  <a:pt x="413003" y="804672"/>
                </a:lnTo>
                <a:lnTo>
                  <a:pt x="492251" y="804672"/>
                </a:lnTo>
                <a:lnTo>
                  <a:pt x="530351" y="801624"/>
                </a:lnTo>
                <a:lnTo>
                  <a:pt x="569976" y="798576"/>
                </a:lnTo>
                <a:lnTo>
                  <a:pt x="606551" y="795527"/>
                </a:lnTo>
                <a:lnTo>
                  <a:pt x="643127" y="789432"/>
                </a:lnTo>
                <a:lnTo>
                  <a:pt x="678179" y="783336"/>
                </a:lnTo>
                <a:lnTo>
                  <a:pt x="710184" y="772668"/>
                </a:lnTo>
                <a:lnTo>
                  <a:pt x="743712" y="763524"/>
                </a:lnTo>
                <a:lnTo>
                  <a:pt x="771144" y="754380"/>
                </a:lnTo>
                <a:lnTo>
                  <a:pt x="798576" y="740663"/>
                </a:lnTo>
                <a:lnTo>
                  <a:pt x="822960" y="729996"/>
                </a:lnTo>
                <a:lnTo>
                  <a:pt x="862584" y="702563"/>
                </a:lnTo>
                <a:lnTo>
                  <a:pt x="890016" y="675132"/>
                </a:lnTo>
                <a:lnTo>
                  <a:pt x="900684" y="644651"/>
                </a:lnTo>
                <a:lnTo>
                  <a:pt x="903731" y="630936"/>
                </a:lnTo>
              </a:path>
              <a:path w="6174105" h="1468120">
                <a:moveTo>
                  <a:pt x="1659636" y="630936"/>
                </a:moveTo>
                <a:lnTo>
                  <a:pt x="1674876" y="675132"/>
                </a:lnTo>
                <a:lnTo>
                  <a:pt x="1702307" y="702563"/>
                </a:lnTo>
                <a:lnTo>
                  <a:pt x="1719072" y="717804"/>
                </a:lnTo>
                <a:lnTo>
                  <a:pt x="1741931" y="729996"/>
                </a:lnTo>
                <a:lnTo>
                  <a:pt x="1766316" y="743712"/>
                </a:lnTo>
                <a:lnTo>
                  <a:pt x="1790700" y="754380"/>
                </a:lnTo>
                <a:lnTo>
                  <a:pt x="1851660" y="772668"/>
                </a:lnTo>
                <a:lnTo>
                  <a:pt x="1883664" y="783336"/>
                </a:lnTo>
                <a:lnTo>
                  <a:pt x="1918716" y="789432"/>
                </a:lnTo>
                <a:lnTo>
                  <a:pt x="1956816" y="795527"/>
                </a:lnTo>
                <a:lnTo>
                  <a:pt x="1994916" y="798576"/>
                </a:lnTo>
                <a:lnTo>
                  <a:pt x="2031492" y="801624"/>
                </a:lnTo>
                <a:lnTo>
                  <a:pt x="2071116" y="804672"/>
                </a:lnTo>
                <a:lnTo>
                  <a:pt x="2148840" y="804672"/>
                </a:lnTo>
                <a:lnTo>
                  <a:pt x="2228088" y="798576"/>
                </a:lnTo>
                <a:lnTo>
                  <a:pt x="2302764" y="789432"/>
                </a:lnTo>
                <a:lnTo>
                  <a:pt x="2369820" y="772668"/>
                </a:lnTo>
                <a:lnTo>
                  <a:pt x="2400300" y="763524"/>
                </a:lnTo>
                <a:lnTo>
                  <a:pt x="2429256" y="754380"/>
                </a:lnTo>
                <a:lnTo>
                  <a:pt x="2455164" y="740663"/>
                </a:lnTo>
                <a:lnTo>
                  <a:pt x="2479548" y="729996"/>
                </a:lnTo>
                <a:lnTo>
                  <a:pt x="2502408" y="717804"/>
                </a:lnTo>
                <a:lnTo>
                  <a:pt x="2519172" y="702563"/>
                </a:lnTo>
                <a:lnTo>
                  <a:pt x="2534412" y="688848"/>
                </a:lnTo>
                <a:lnTo>
                  <a:pt x="2546604" y="675132"/>
                </a:lnTo>
                <a:lnTo>
                  <a:pt x="2555748" y="659892"/>
                </a:lnTo>
                <a:lnTo>
                  <a:pt x="2560320" y="644651"/>
                </a:lnTo>
                <a:lnTo>
                  <a:pt x="2561844" y="630936"/>
                </a:lnTo>
                <a:lnTo>
                  <a:pt x="2560320" y="614172"/>
                </a:lnTo>
                <a:lnTo>
                  <a:pt x="2534412" y="569976"/>
                </a:lnTo>
                <a:lnTo>
                  <a:pt x="2502408" y="541020"/>
                </a:lnTo>
                <a:lnTo>
                  <a:pt x="2455164" y="516636"/>
                </a:lnTo>
                <a:lnTo>
                  <a:pt x="2400300" y="493775"/>
                </a:lnTo>
                <a:lnTo>
                  <a:pt x="2336292" y="478536"/>
                </a:lnTo>
                <a:lnTo>
                  <a:pt x="2302764" y="469392"/>
                </a:lnTo>
                <a:lnTo>
                  <a:pt x="2264664" y="463296"/>
                </a:lnTo>
                <a:lnTo>
                  <a:pt x="2226564" y="458724"/>
                </a:lnTo>
                <a:lnTo>
                  <a:pt x="2188464" y="455675"/>
                </a:lnTo>
                <a:lnTo>
                  <a:pt x="2148840" y="454151"/>
                </a:lnTo>
                <a:lnTo>
                  <a:pt x="2071116" y="454151"/>
                </a:lnTo>
                <a:lnTo>
                  <a:pt x="2031492" y="455675"/>
                </a:lnTo>
                <a:lnTo>
                  <a:pt x="1993392" y="458724"/>
                </a:lnTo>
                <a:lnTo>
                  <a:pt x="1918716" y="469392"/>
                </a:lnTo>
                <a:lnTo>
                  <a:pt x="1883664" y="478536"/>
                </a:lnTo>
                <a:lnTo>
                  <a:pt x="1851660" y="486156"/>
                </a:lnTo>
                <a:lnTo>
                  <a:pt x="1790700" y="504444"/>
                </a:lnTo>
                <a:lnTo>
                  <a:pt x="1741931" y="528827"/>
                </a:lnTo>
                <a:lnTo>
                  <a:pt x="1702307" y="556260"/>
                </a:lnTo>
                <a:lnTo>
                  <a:pt x="1687068" y="569976"/>
                </a:lnTo>
                <a:lnTo>
                  <a:pt x="1674876" y="583692"/>
                </a:lnTo>
                <a:lnTo>
                  <a:pt x="1665731" y="598932"/>
                </a:lnTo>
                <a:lnTo>
                  <a:pt x="1661160" y="614172"/>
                </a:lnTo>
                <a:lnTo>
                  <a:pt x="1659636" y="630936"/>
                </a:lnTo>
              </a:path>
              <a:path w="6174105" h="1468120">
                <a:moveTo>
                  <a:pt x="2110740" y="175260"/>
                </a:moveTo>
                <a:lnTo>
                  <a:pt x="2127504" y="220980"/>
                </a:lnTo>
                <a:lnTo>
                  <a:pt x="2153412" y="249936"/>
                </a:lnTo>
                <a:lnTo>
                  <a:pt x="2194560" y="275844"/>
                </a:lnTo>
                <a:lnTo>
                  <a:pt x="2217420" y="289560"/>
                </a:lnTo>
                <a:lnTo>
                  <a:pt x="2304288" y="318516"/>
                </a:lnTo>
                <a:lnTo>
                  <a:pt x="2371344" y="335280"/>
                </a:lnTo>
                <a:lnTo>
                  <a:pt x="2409444" y="341375"/>
                </a:lnTo>
                <a:lnTo>
                  <a:pt x="2523744" y="350520"/>
                </a:lnTo>
                <a:lnTo>
                  <a:pt x="2601468" y="350520"/>
                </a:lnTo>
                <a:lnTo>
                  <a:pt x="2641092" y="347471"/>
                </a:lnTo>
                <a:lnTo>
                  <a:pt x="2717292" y="341375"/>
                </a:lnTo>
                <a:lnTo>
                  <a:pt x="2755392" y="333755"/>
                </a:lnTo>
                <a:lnTo>
                  <a:pt x="2788920" y="327659"/>
                </a:lnTo>
                <a:lnTo>
                  <a:pt x="2852928" y="309371"/>
                </a:lnTo>
                <a:lnTo>
                  <a:pt x="2907792" y="288035"/>
                </a:lnTo>
                <a:lnTo>
                  <a:pt x="2932176" y="274319"/>
                </a:lnTo>
                <a:lnTo>
                  <a:pt x="2955036" y="263651"/>
                </a:lnTo>
                <a:lnTo>
                  <a:pt x="2987040" y="234695"/>
                </a:lnTo>
                <a:lnTo>
                  <a:pt x="3012948" y="190499"/>
                </a:lnTo>
                <a:lnTo>
                  <a:pt x="3014472" y="175259"/>
                </a:lnTo>
                <a:lnTo>
                  <a:pt x="3012948" y="160019"/>
                </a:lnTo>
                <a:lnTo>
                  <a:pt x="2987040" y="114299"/>
                </a:lnTo>
                <a:lnTo>
                  <a:pt x="2955036" y="86867"/>
                </a:lnTo>
                <a:lnTo>
                  <a:pt x="2907792" y="62483"/>
                </a:lnTo>
                <a:lnTo>
                  <a:pt x="2852928" y="39623"/>
                </a:lnTo>
                <a:lnTo>
                  <a:pt x="2822448" y="32003"/>
                </a:lnTo>
                <a:lnTo>
                  <a:pt x="2788920" y="22859"/>
                </a:lnTo>
                <a:lnTo>
                  <a:pt x="2717292" y="9143"/>
                </a:lnTo>
                <a:lnTo>
                  <a:pt x="2679192" y="4571"/>
                </a:lnTo>
                <a:lnTo>
                  <a:pt x="2641092" y="1523"/>
                </a:lnTo>
                <a:lnTo>
                  <a:pt x="2601468" y="0"/>
                </a:lnTo>
                <a:lnTo>
                  <a:pt x="2523744" y="0"/>
                </a:lnTo>
                <a:lnTo>
                  <a:pt x="2484120" y="1524"/>
                </a:lnTo>
                <a:lnTo>
                  <a:pt x="2444496" y="4572"/>
                </a:lnTo>
                <a:lnTo>
                  <a:pt x="2371344" y="15239"/>
                </a:lnTo>
                <a:lnTo>
                  <a:pt x="2304288" y="32004"/>
                </a:lnTo>
                <a:lnTo>
                  <a:pt x="2243328" y="50292"/>
                </a:lnTo>
                <a:lnTo>
                  <a:pt x="2171700" y="86868"/>
                </a:lnTo>
                <a:lnTo>
                  <a:pt x="2153412" y="102108"/>
                </a:lnTo>
                <a:lnTo>
                  <a:pt x="2138172" y="114300"/>
                </a:lnTo>
                <a:lnTo>
                  <a:pt x="2127504" y="129539"/>
                </a:lnTo>
                <a:lnTo>
                  <a:pt x="2118360" y="144780"/>
                </a:lnTo>
                <a:lnTo>
                  <a:pt x="2113788" y="160020"/>
                </a:lnTo>
                <a:lnTo>
                  <a:pt x="2110740" y="175260"/>
                </a:lnTo>
              </a:path>
              <a:path w="6174105" h="1468120">
                <a:moveTo>
                  <a:pt x="2415540" y="1178052"/>
                </a:moveTo>
                <a:lnTo>
                  <a:pt x="3169920" y="886967"/>
                </a:lnTo>
                <a:lnTo>
                  <a:pt x="3941064" y="1187195"/>
                </a:lnTo>
                <a:lnTo>
                  <a:pt x="3169920" y="1467611"/>
                </a:lnTo>
                <a:lnTo>
                  <a:pt x="2415540" y="1178052"/>
                </a:lnTo>
              </a:path>
              <a:path w="6174105" h="1468120">
                <a:moveTo>
                  <a:pt x="3125724" y="185927"/>
                </a:moveTo>
                <a:lnTo>
                  <a:pt x="3140964" y="230123"/>
                </a:lnTo>
                <a:lnTo>
                  <a:pt x="3191256" y="272795"/>
                </a:lnTo>
                <a:lnTo>
                  <a:pt x="3241548" y="297179"/>
                </a:lnTo>
                <a:lnTo>
                  <a:pt x="3270504" y="309371"/>
                </a:lnTo>
                <a:lnTo>
                  <a:pt x="3300984" y="318515"/>
                </a:lnTo>
                <a:lnTo>
                  <a:pt x="3336036" y="329183"/>
                </a:lnTo>
                <a:lnTo>
                  <a:pt x="3369564" y="336803"/>
                </a:lnTo>
                <a:lnTo>
                  <a:pt x="3407664" y="344423"/>
                </a:lnTo>
                <a:lnTo>
                  <a:pt x="3448812" y="350519"/>
                </a:lnTo>
                <a:lnTo>
                  <a:pt x="3531108" y="356615"/>
                </a:lnTo>
                <a:lnTo>
                  <a:pt x="3575304" y="359663"/>
                </a:lnTo>
                <a:lnTo>
                  <a:pt x="3660648" y="359663"/>
                </a:lnTo>
                <a:lnTo>
                  <a:pt x="3703320" y="356615"/>
                </a:lnTo>
                <a:lnTo>
                  <a:pt x="3747516" y="353567"/>
                </a:lnTo>
                <a:lnTo>
                  <a:pt x="3785616" y="348995"/>
                </a:lnTo>
                <a:lnTo>
                  <a:pt x="3828288" y="344423"/>
                </a:lnTo>
                <a:lnTo>
                  <a:pt x="3864864" y="336803"/>
                </a:lnTo>
                <a:lnTo>
                  <a:pt x="3899916" y="329183"/>
                </a:lnTo>
                <a:lnTo>
                  <a:pt x="3934968" y="318515"/>
                </a:lnTo>
                <a:lnTo>
                  <a:pt x="3965448" y="309371"/>
                </a:lnTo>
                <a:lnTo>
                  <a:pt x="3994404" y="297179"/>
                </a:lnTo>
                <a:lnTo>
                  <a:pt x="4020312" y="286511"/>
                </a:lnTo>
                <a:lnTo>
                  <a:pt x="4044696" y="271271"/>
                </a:lnTo>
                <a:lnTo>
                  <a:pt x="4081272" y="243839"/>
                </a:lnTo>
                <a:lnTo>
                  <a:pt x="4108704" y="199643"/>
                </a:lnTo>
                <a:lnTo>
                  <a:pt x="4111752" y="184403"/>
                </a:lnTo>
                <a:lnTo>
                  <a:pt x="4108704" y="169163"/>
                </a:lnTo>
                <a:lnTo>
                  <a:pt x="4081272" y="124967"/>
                </a:lnTo>
                <a:lnTo>
                  <a:pt x="4044696" y="97535"/>
                </a:lnTo>
                <a:lnTo>
                  <a:pt x="3994404" y="71627"/>
                </a:lnTo>
                <a:lnTo>
                  <a:pt x="3965448" y="60959"/>
                </a:lnTo>
                <a:lnTo>
                  <a:pt x="3934968" y="48767"/>
                </a:lnTo>
                <a:lnTo>
                  <a:pt x="3864864" y="33527"/>
                </a:lnTo>
                <a:lnTo>
                  <a:pt x="3828288" y="25907"/>
                </a:lnTo>
                <a:lnTo>
                  <a:pt x="3785616" y="19811"/>
                </a:lnTo>
                <a:lnTo>
                  <a:pt x="3744468" y="13715"/>
                </a:lnTo>
                <a:lnTo>
                  <a:pt x="3703320" y="10667"/>
                </a:lnTo>
                <a:lnTo>
                  <a:pt x="3660648" y="9143"/>
                </a:lnTo>
                <a:lnTo>
                  <a:pt x="3575304" y="9143"/>
                </a:lnTo>
                <a:lnTo>
                  <a:pt x="3531108" y="10667"/>
                </a:lnTo>
                <a:lnTo>
                  <a:pt x="3488436" y="13715"/>
                </a:lnTo>
                <a:lnTo>
                  <a:pt x="3448812" y="19811"/>
                </a:lnTo>
                <a:lnTo>
                  <a:pt x="3407664" y="25907"/>
                </a:lnTo>
                <a:lnTo>
                  <a:pt x="3369564" y="33527"/>
                </a:lnTo>
                <a:lnTo>
                  <a:pt x="3336036" y="41147"/>
                </a:lnTo>
                <a:lnTo>
                  <a:pt x="3300984" y="48767"/>
                </a:lnTo>
                <a:lnTo>
                  <a:pt x="3270504" y="60959"/>
                </a:lnTo>
                <a:lnTo>
                  <a:pt x="3241548" y="71627"/>
                </a:lnTo>
                <a:lnTo>
                  <a:pt x="3215640" y="83819"/>
                </a:lnTo>
                <a:lnTo>
                  <a:pt x="3154680" y="124967"/>
                </a:lnTo>
                <a:lnTo>
                  <a:pt x="3127248" y="169163"/>
                </a:lnTo>
                <a:lnTo>
                  <a:pt x="3125724" y="185927"/>
                </a:lnTo>
              </a:path>
              <a:path w="6174105" h="1468120">
                <a:moveTo>
                  <a:pt x="4514088" y="640079"/>
                </a:moveTo>
                <a:lnTo>
                  <a:pt x="4498848" y="595883"/>
                </a:lnTo>
                <a:lnTo>
                  <a:pt x="4472940" y="565403"/>
                </a:lnTo>
                <a:lnTo>
                  <a:pt x="4431792" y="539495"/>
                </a:lnTo>
                <a:lnTo>
                  <a:pt x="4410456" y="527303"/>
                </a:lnTo>
                <a:lnTo>
                  <a:pt x="4381500" y="516635"/>
                </a:lnTo>
                <a:lnTo>
                  <a:pt x="4354068" y="504443"/>
                </a:lnTo>
                <a:lnTo>
                  <a:pt x="4322064" y="495299"/>
                </a:lnTo>
                <a:lnTo>
                  <a:pt x="4290060" y="487679"/>
                </a:lnTo>
                <a:lnTo>
                  <a:pt x="4255008" y="481583"/>
                </a:lnTo>
                <a:lnTo>
                  <a:pt x="4216908" y="473963"/>
                </a:lnTo>
                <a:lnTo>
                  <a:pt x="4180332" y="469391"/>
                </a:lnTo>
                <a:lnTo>
                  <a:pt x="4140708" y="466343"/>
                </a:lnTo>
                <a:lnTo>
                  <a:pt x="4102608" y="463295"/>
                </a:lnTo>
                <a:lnTo>
                  <a:pt x="4024884" y="463295"/>
                </a:lnTo>
                <a:lnTo>
                  <a:pt x="3985260" y="466343"/>
                </a:lnTo>
                <a:lnTo>
                  <a:pt x="3947160" y="469391"/>
                </a:lnTo>
                <a:lnTo>
                  <a:pt x="3909060" y="473963"/>
                </a:lnTo>
                <a:lnTo>
                  <a:pt x="3870960" y="481583"/>
                </a:lnTo>
                <a:lnTo>
                  <a:pt x="3837432" y="487679"/>
                </a:lnTo>
                <a:lnTo>
                  <a:pt x="3803904" y="495299"/>
                </a:lnTo>
                <a:lnTo>
                  <a:pt x="3773424" y="504443"/>
                </a:lnTo>
                <a:lnTo>
                  <a:pt x="3744468" y="516635"/>
                </a:lnTo>
                <a:lnTo>
                  <a:pt x="3718560" y="527303"/>
                </a:lnTo>
                <a:lnTo>
                  <a:pt x="3694176" y="539495"/>
                </a:lnTo>
                <a:lnTo>
                  <a:pt x="3671316" y="550163"/>
                </a:lnTo>
                <a:lnTo>
                  <a:pt x="3654552" y="565403"/>
                </a:lnTo>
                <a:lnTo>
                  <a:pt x="3627120" y="595883"/>
                </a:lnTo>
                <a:lnTo>
                  <a:pt x="3611880" y="640079"/>
                </a:lnTo>
                <a:lnTo>
                  <a:pt x="3613404" y="655319"/>
                </a:lnTo>
                <a:lnTo>
                  <a:pt x="3639312" y="699515"/>
                </a:lnTo>
                <a:lnTo>
                  <a:pt x="3671316" y="726947"/>
                </a:lnTo>
                <a:lnTo>
                  <a:pt x="3694176" y="739139"/>
                </a:lnTo>
                <a:lnTo>
                  <a:pt x="3718560" y="752855"/>
                </a:lnTo>
                <a:lnTo>
                  <a:pt x="3773424" y="774191"/>
                </a:lnTo>
                <a:lnTo>
                  <a:pt x="3837432" y="792479"/>
                </a:lnTo>
                <a:lnTo>
                  <a:pt x="3909060" y="804671"/>
                </a:lnTo>
                <a:lnTo>
                  <a:pt x="3947160" y="809243"/>
                </a:lnTo>
                <a:lnTo>
                  <a:pt x="3985260" y="812291"/>
                </a:lnTo>
                <a:lnTo>
                  <a:pt x="4024884" y="815339"/>
                </a:lnTo>
                <a:lnTo>
                  <a:pt x="4102608" y="815339"/>
                </a:lnTo>
                <a:lnTo>
                  <a:pt x="4140708" y="812291"/>
                </a:lnTo>
                <a:lnTo>
                  <a:pt x="4180332" y="809243"/>
                </a:lnTo>
                <a:lnTo>
                  <a:pt x="4255008" y="798575"/>
                </a:lnTo>
                <a:lnTo>
                  <a:pt x="4322064" y="784859"/>
                </a:lnTo>
                <a:lnTo>
                  <a:pt x="4381500" y="763523"/>
                </a:lnTo>
                <a:lnTo>
                  <a:pt x="4410456" y="752855"/>
                </a:lnTo>
                <a:lnTo>
                  <a:pt x="4431792" y="739139"/>
                </a:lnTo>
                <a:lnTo>
                  <a:pt x="4454652" y="726947"/>
                </a:lnTo>
                <a:lnTo>
                  <a:pt x="4472940" y="714755"/>
                </a:lnTo>
                <a:lnTo>
                  <a:pt x="4486656" y="699515"/>
                </a:lnTo>
                <a:lnTo>
                  <a:pt x="4498848" y="684275"/>
                </a:lnTo>
                <a:lnTo>
                  <a:pt x="4507992" y="670559"/>
                </a:lnTo>
                <a:lnTo>
                  <a:pt x="4512564" y="655319"/>
                </a:lnTo>
                <a:lnTo>
                  <a:pt x="4514088" y="640079"/>
                </a:lnTo>
              </a:path>
              <a:path w="6174105" h="1468120">
                <a:moveTo>
                  <a:pt x="5269992" y="640079"/>
                </a:moveTo>
                <a:lnTo>
                  <a:pt x="5283708" y="684275"/>
                </a:lnTo>
                <a:lnTo>
                  <a:pt x="5311140" y="714755"/>
                </a:lnTo>
                <a:lnTo>
                  <a:pt x="5350764" y="739139"/>
                </a:lnTo>
                <a:lnTo>
                  <a:pt x="5375148" y="752855"/>
                </a:lnTo>
                <a:lnTo>
                  <a:pt x="5431536" y="774191"/>
                </a:lnTo>
                <a:lnTo>
                  <a:pt x="5495544" y="792479"/>
                </a:lnTo>
                <a:lnTo>
                  <a:pt x="5565648" y="804671"/>
                </a:lnTo>
                <a:lnTo>
                  <a:pt x="5603748" y="809243"/>
                </a:lnTo>
                <a:lnTo>
                  <a:pt x="5643372" y="812291"/>
                </a:lnTo>
                <a:lnTo>
                  <a:pt x="5681472" y="815339"/>
                </a:lnTo>
                <a:lnTo>
                  <a:pt x="5760720" y="815339"/>
                </a:lnTo>
                <a:lnTo>
                  <a:pt x="5800344" y="812291"/>
                </a:lnTo>
                <a:lnTo>
                  <a:pt x="5838444" y="809243"/>
                </a:lnTo>
                <a:lnTo>
                  <a:pt x="5876544" y="804671"/>
                </a:lnTo>
                <a:lnTo>
                  <a:pt x="5946648" y="792479"/>
                </a:lnTo>
                <a:lnTo>
                  <a:pt x="6012180" y="774191"/>
                </a:lnTo>
                <a:lnTo>
                  <a:pt x="6067044" y="752855"/>
                </a:lnTo>
                <a:lnTo>
                  <a:pt x="6111240" y="726947"/>
                </a:lnTo>
                <a:lnTo>
                  <a:pt x="6146292" y="699515"/>
                </a:lnTo>
                <a:lnTo>
                  <a:pt x="6164580" y="670559"/>
                </a:lnTo>
                <a:lnTo>
                  <a:pt x="6172200" y="655319"/>
                </a:lnTo>
                <a:lnTo>
                  <a:pt x="6173724" y="640079"/>
                </a:lnTo>
                <a:lnTo>
                  <a:pt x="6172200" y="623315"/>
                </a:lnTo>
                <a:lnTo>
                  <a:pt x="6164580" y="609599"/>
                </a:lnTo>
                <a:lnTo>
                  <a:pt x="6158484" y="594359"/>
                </a:lnTo>
                <a:lnTo>
                  <a:pt x="6131052" y="565403"/>
                </a:lnTo>
                <a:lnTo>
                  <a:pt x="6091428" y="537971"/>
                </a:lnTo>
                <a:lnTo>
                  <a:pt x="6041136" y="516635"/>
                </a:lnTo>
                <a:lnTo>
                  <a:pt x="6012180" y="504443"/>
                </a:lnTo>
                <a:lnTo>
                  <a:pt x="5978652" y="495299"/>
                </a:lnTo>
                <a:lnTo>
                  <a:pt x="5946648" y="487679"/>
                </a:lnTo>
                <a:lnTo>
                  <a:pt x="5911596" y="481583"/>
                </a:lnTo>
                <a:lnTo>
                  <a:pt x="5876544" y="473963"/>
                </a:lnTo>
                <a:lnTo>
                  <a:pt x="5838444" y="469391"/>
                </a:lnTo>
                <a:lnTo>
                  <a:pt x="5800344" y="466343"/>
                </a:lnTo>
                <a:lnTo>
                  <a:pt x="5760720" y="463295"/>
                </a:lnTo>
                <a:lnTo>
                  <a:pt x="5681472" y="463295"/>
                </a:lnTo>
                <a:lnTo>
                  <a:pt x="5643372" y="466343"/>
                </a:lnTo>
                <a:lnTo>
                  <a:pt x="5603748" y="469391"/>
                </a:lnTo>
                <a:lnTo>
                  <a:pt x="5565648" y="473963"/>
                </a:lnTo>
                <a:lnTo>
                  <a:pt x="5530596" y="481583"/>
                </a:lnTo>
                <a:lnTo>
                  <a:pt x="5495544" y="487679"/>
                </a:lnTo>
                <a:lnTo>
                  <a:pt x="5463540" y="495299"/>
                </a:lnTo>
                <a:lnTo>
                  <a:pt x="5430012" y="504443"/>
                </a:lnTo>
                <a:lnTo>
                  <a:pt x="5402580" y="516635"/>
                </a:lnTo>
                <a:lnTo>
                  <a:pt x="5375148" y="527303"/>
                </a:lnTo>
                <a:lnTo>
                  <a:pt x="5350764" y="539495"/>
                </a:lnTo>
                <a:lnTo>
                  <a:pt x="5330952" y="553211"/>
                </a:lnTo>
                <a:lnTo>
                  <a:pt x="5311140" y="565403"/>
                </a:lnTo>
                <a:lnTo>
                  <a:pt x="5297424" y="579119"/>
                </a:lnTo>
                <a:lnTo>
                  <a:pt x="5283708" y="595883"/>
                </a:lnTo>
                <a:lnTo>
                  <a:pt x="5277612" y="609599"/>
                </a:lnTo>
                <a:lnTo>
                  <a:pt x="5271516" y="624839"/>
                </a:lnTo>
                <a:lnTo>
                  <a:pt x="5269992" y="640079"/>
                </a:lnTo>
              </a:path>
              <a:path w="6174105" h="1468120">
                <a:moveTo>
                  <a:pt x="5326380" y="380999"/>
                </a:moveTo>
                <a:lnTo>
                  <a:pt x="5326380" y="365759"/>
                </a:lnTo>
                <a:lnTo>
                  <a:pt x="5320284" y="350519"/>
                </a:lnTo>
                <a:lnTo>
                  <a:pt x="5311140" y="335279"/>
                </a:lnTo>
                <a:lnTo>
                  <a:pt x="5300472" y="320039"/>
                </a:lnTo>
                <a:lnTo>
                  <a:pt x="5285232" y="306323"/>
                </a:lnTo>
                <a:lnTo>
                  <a:pt x="5265420" y="294131"/>
                </a:lnTo>
                <a:lnTo>
                  <a:pt x="5245608" y="280415"/>
                </a:lnTo>
                <a:lnTo>
                  <a:pt x="5221224" y="268223"/>
                </a:lnTo>
                <a:lnTo>
                  <a:pt x="5195316" y="257555"/>
                </a:lnTo>
                <a:lnTo>
                  <a:pt x="5166360" y="248411"/>
                </a:lnTo>
                <a:lnTo>
                  <a:pt x="5134356" y="236219"/>
                </a:lnTo>
                <a:lnTo>
                  <a:pt x="5100828" y="228599"/>
                </a:lnTo>
                <a:lnTo>
                  <a:pt x="5030724" y="216407"/>
                </a:lnTo>
                <a:lnTo>
                  <a:pt x="4954524" y="207263"/>
                </a:lnTo>
                <a:lnTo>
                  <a:pt x="4875276" y="204215"/>
                </a:lnTo>
                <a:lnTo>
                  <a:pt x="4796028" y="207263"/>
                </a:lnTo>
                <a:lnTo>
                  <a:pt x="4719828" y="216407"/>
                </a:lnTo>
                <a:lnTo>
                  <a:pt x="4649724" y="228599"/>
                </a:lnTo>
                <a:lnTo>
                  <a:pt x="4616196" y="236219"/>
                </a:lnTo>
                <a:lnTo>
                  <a:pt x="4584192" y="248411"/>
                </a:lnTo>
                <a:lnTo>
                  <a:pt x="4555236" y="257555"/>
                </a:lnTo>
                <a:lnTo>
                  <a:pt x="4529328" y="268223"/>
                </a:lnTo>
                <a:lnTo>
                  <a:pt x="4504944" y="280415"/>
                </a:lnTo>
                <a:lnTo>
                  <a:pt x="4485132" y="294131"/>
                </a:lnTo>
                <a:lnTo>
                  <a:pt x="4465320" y="306323"/>
                </a:lnTo>
                <a:lnTo>
                  <a:pt x="4439412" y="335279"/>
                </a:lnTo>
                <a:lnTo>
                  <a:pt x="4422648" y="380999"/>
                </a:lnTo>
                <a:lnTo>
                  <a:pt x="4424172" y="396239"/>
                </a:lnTo>
                <a:lnTo>
                  <a:pt x="4450080" y="441959"/>
                </a:lnTo>
                <a:lnTo>
                  <a:pt x="4504944" y="483107"/>
                </a:lnTo>
                <a:lnTo>
                  <a:pt x="4529328" y="493775"/>
                </a:lnTo>
                <a:lnTo>
                  <a:pt x="4555236" y="505967"/>
                </a:lnTo>
                <a:lnTo>
                  <a:pt x="4616196" y="525779"/>
                </a:lnTo>
                <a:lnTo>
                  <a:pt x="4684776" y="541019"/>
                </a:lnTo>
                <a:lnTo>
                  <a:pt x="4796028" y="554735"/>
                </a:lnTo>
                <a:lnTo>
                  <a:pt x="4875276" y="557783"/>
                </a:lnTo>
                <a:lnTo>
                  <a:pt x="4954524" y="554735"/>
                </a:lnTo>
                <a:lnTo>
                  <a:pt x="5030724" y="545591"/>
                </a:lnTo>
                <a:lnTo>
                  <a:pt x="5100828" y="533399"/>
                </a:lnTo>
                <a:lnTo>
                  <a:pt x="5166360" y="516635"/>
                </a:lnTo>
                <a:lnTo>
                  <a:pt x="5221224" y="493775"/>
                </a:lnTo>
                <a:lnTo>
                  <a:pt x="5245608" y="483107"/>
                </a:lnTo>
                <a:lnTo>
                  <a:pt x="5285232" y="455675"/>
                </a:lnTo>
                <a:lnTo>
                  <a:pt x="5311140" y="426719"/>
                </a:lnTo>
                <a:lnTo>
                  <a:pt x="5326380" y="396239"/>
                </a:lnTo>
                <a:lnTo>
                  <a:pt x="5326380" y="38099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84320" y="2167127"/>
            <a:ext cx="11430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Administr.2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37492" y="1354839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86366" y="1607819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85805" y="1575814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12772" y="2135632"/>
            <a:ext cx="1237615" cy="35687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43815">
              <a:lnSpc>
                <a:spcPct val="100000"/>
              </a:lnSpc>
              <a:spcBef>
                <a:spcPts val="140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77052" y="2146300"/>
            <a:ext cx="1501140" cy="40894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latin typeface="Arial"/>
                <a:cs typeface="Arial"/>
              </a:rPr>
              <a:t>Departament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90287" y="1171952"/>
            <a:ext cx="7016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dbug</a:t>
            </a:r>
            <a:r>
              <a:rPr sz="1600" b="1" spc="5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51065" y="1139946"/>
            <a:ext cx="2330450" cy="704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r">
              <a:lnSpc>
                <a:spcPts val="171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Din</a:t>
            </a:r>
            <a:endParaRPr sz="1600">
              <a:latin typeface="Arial"/>
              <a:cs typeface="Arial"/>
            </a:endParaRPr>
          </a:p>
          <a:p>
            <a:pPr marL="622300">
              <a:lnSpc>
                <a:spcPts val="1710"/>
              </a:lnSpc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  <a:tabLst>
                <a:tab pos="1716405" algn="l"/>
              </a:tabLst>
            </a:pPr>
            <a:r>
              <a:rPr sz="2400" b="1" u="heavy" spc="-15" baseline="1736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r>
              <a:rPr sz="2400" b="1" spc="-15" baseline="1736" dirty="0">
                <a:latin typeface="Arial"/>
                <a:cs typeface="Arial"/>
              </a:rPr>
              <a:t>	</a:t>
            </a: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88744" y="1495552"/>
            <a:ext cx="5328285" cy="847725"/>
            <a:chOff x="1888744" y="1495552"/>
            <a:chExt cx="5328285" cy="847725"/>
          </a:xfrm>
        </p:grpSpPr>
        <p:sp>
          <p:nvSpPr>
            <p:cNvPr id="14" name="object 14"/>
            <p:cNvSpPr/>
            <p:nvPr/>
          </p:nvSpPr>
          <p:spPr>
            <a:xfrm>
              <a:off x="1894840" y="1501648"/>
              <a:ext cx="5316220" cy="786765"/>
            </a:xfrm>
            <a:custGeom>
              <a:avLst/>
              <a:gdLst/>
              <a:ahLst/>
              <a:cxnLst/>
              <a:rect l="l" t="t" r="r" b="b"/>
              <a:pathLst>
                <a:path w="5316220" h="786764">
                  <a:moveTo>
                    <a:pt x="0" y="441960"/>
                  </a:moveTo>
                  <a:lnTo>
                    <a:pt x="563879" y="643128"/>
                  </a:lnTo>
                </a:path>
                <a:path w="5316220" h="786764">
                  <a:moveTo>
                    <a:pt x="790955" y="182880"/>
                  </a:moveTo>
                  <a:lnTo>
                    <a:pt x="812291" y="627888"/>
                  </a:lnTo>
                </a:path>
                <a:path w="5316220" h="786764">
                  <a:moveTo>
                    <a:pt x="1665732" y="457200"/>
                  </a:moveTo>
                  <a:lnTo>
                    <a:pt x="1207007" y="627888"/>
                  </a:lnTo>
                </a:path>
                <a:path w="5316220" h="786764">
                  <a:moveTo>
                    <a:pt x="2127504" y="0"/>
                  </a:moveTo>
                  <a:lnTo>
                    <a:pt x="2446020" y="612648"/>
                  </a:lnTo>
                </a:path>
                <a:path w="5316220" h="786764">
                  <a:moveTo>
                    <a:pt x="3087624" y="0"/>
                  </a:moveTo>
                  <a:lnTo>
                    <a:pt x="2958084" y="612648"/>
                  </a:lnTo>
                </a:path>
                <a:path w="5316220" h="786764">
                  <a:moveTo>
                    <a:pt x="3613404" y="441960"/>
                  </a:moveTo>
                  <a:lnTo>
                    <a:pt x="4244340" y="643128"/>
                  </a:lnTo>
                </a:path>
                <a:path w="5316220" h="786764">
                  <a:moveTo>
                    <a:pt x="4439412" y="182880"/>
                  </a:moveTo>
                  <a:lnTo>
                    <a:pt x="4408932" y="627888"/>
                  </a:lnTo>
                </a:path>
                <a:path w="5316220" h="786764">
                  <a:moveTo>
                    <a:pt x="5315711" y="441960"/>
                  </a:moveTo>
                  <a:lnTo>
                    <a:pt x="4870704" y="643128"/>
                  </a:lnTo>
                </a:path>
                <a:path w="5316220" h="786764">
                  <a:moveTo>
                    <a:pt x="2001012" y="786384"/>
                  </a:moveTo>
                  <a:lnTo>
                    <a:pt x="1472183" y="786384"/>
                  </a:lnTo>
                </a:path>
                <a:path w="5316220" h="786764">
                  <a:moveTo>
                    <a:pt x="3605784" y="786384"/>
                  </a:moveTo>
                  <a:lnTo>
                    <a:pt x="3963924" y="786384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30520" y="2234692"/>
              <a:ext cx="108585" cy="108585"/>
            </a:xfrm>
            <a:custGeom>
              <a:avLst/>
              <a:gdLst/>
              <a:ahLst/>
              <a:cxnLst/>
              <a:rect l="l" t="t" r="r" b="b"/>
              <a:pathLst>
                <a:path w="108585" h="108585">
                  <a:moveTo>
                    <a:pt x="0" y="53340"/>
                  </a:moveTo>
                  <a:lnTo>
                    <a:pt x="108203" y="108204"/>
                  </a:lnTo>
                  <a:lnTo>
                    <a:pt x="74675" y="53340"/>
                  </a:lnTo>
                  <a:lnTo>
                    <a:pt x="108203" y="0"/>
                  </a:lnTo>
                  <a:lnTo>
                    <a:pt x="0" y="533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22</a:t>
            </a:fld>
            <a:endParaRPr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7965506-A5AF-4DE7-8410-3EA70005A49D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537971"/>
            <a:ext cx="37477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latin typeface="Arial"/>
                <a:cs typeface="Arial"/>
              </a:rPr>
              <a:t>Entitate vs.</a:t>
            </a:r>
            <a:r>
              <a:rPr sz="3200" b="0" spc="-7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Legătură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853179" y="2227072"/>
            <a:ext cx="3961129" cy="1329055"/>
          </a:xfrm>
          <a:custGeom>
            <a:avLst/>
            <a:gdLst/>
            <a:ahLst/>
            <a:cxnLst/>
            <a:rect l="l" t="t" r="r" b="b"/>
            <a:pathLst>
              <a:path w="3961129" h="1329054">
                <a:moveTo>
                  <a:pt x="3092196" y="181356"/>
                </a:moveTo>
                <a:lnTo>
                  <a:pt x="3075432" y="134112"/>
                </a:lnTo>
                <a:lnTo>
                  <a:pt x="3048000" y="105156"/>
                </a:lnTo>
                <a:lnTo>
                  <a:pt x="3028188" y="91440"/>
                </a:lnTo>
                <a:lnTo>
                  <a:pt x="3008376" y="76200"/>
                </a:lnTo>
                <a:lnTo>
                  <a:pt x="2983992" y="64008"/>
                </a:lnTo>
                <a:lnTo>
                  <a:pt x="2956560" y="53340"/>
                </a:lnTo>
                <a:lnTo>
                  <a:pt x="2926080" y="41148"/>
                </a:lnTo>
                <a:lnTo>
                  <a:pt x="2894076" y="32004"/>
                </a:lnTo>
                <a:lnTo>
                  <a:pt x="2860547" y="24384"/>
                </a:lnTo>
                <a:lnTo>
                  <a:pt x="2823972" y="16764"/>
                </a:lnTo>
                <a:lnTo>
                  <a:pt x="2785872" y="12192"/>
                </a:lnTo>
                <a:lnTo>
                  <a:pt x="2747772" y="4572"/>
                </a:lnTo>
                <a:lnTo>
                  <a:pt x="2708148" y="1524"/>
                </a:lnTo>
                <a:lnTo>
                  <a:pt x="2668524" y="0"/>
                </a:lnTo>
                <a:lnTo>
                  <a:pt x="2587752" y="0"/>
                </a:lnTo>
                <a:lnTo>
                  <a:pt x="2546604" y="1524"/>
                </a:lnTo>
                <a:lnTo>
                  <a:pt x="2508504" y="4572"/>
                </a:lnTo>
                <a:lnTo>
                  <a:pt x="2470404" y="12192"/>
                </a:lnTo>
                <a:lnTo>
                  <a:pt x="2433828" y="16764"/>
                </a:lnTo>
                <a:lnTo>
                  <a:pt x="2397252" y="24384"/>
                </a:lnTo>
                <a:lnTo>
                  <a:pt x="2363724" y="32004"/>
                </a:lnTo>
                <a:lnTo>
                  <a:pt x="2330196" y="41148"/>
                </a:lnTo>
                <a:lnTo>
                  <a:pt x="2301240" y="53340"/>
                </a:lnTo>
                <a:lnTo>
                  <a:pt x="2273808" y="64008"/>
                </a:lnTo>
                <a:lnTo>
                  <a:pt x="2226564" y="91440"/>
                </a:lnTo>
                <a:lnTo>
                  <a:pt x="2193036" y="118872"/>
                </a:lnTo>
                <a:lnTo>
                  <a:pt x="2167128" y="166116"/>
                </a:lnTo>
                <a:lnTo>
                  <a:pt x="2165604" y="181356"/>
                </a:lnTo>
                <a:lnTo>
                  <a:pt x="2167128" y="196596"/>
                </a:lnTo>
                <a:lnTo>
                  <a:pt x="2193036" y="243840"/>
                </a:lnTo>
                <a:lnTo>
                  <a:pt x="2226564" y="271272"/>
                </a:lnTo>
                <a:lnTo>
                  <a:pt x="2273808" y="297180"/>
                </a:lnTo>
                <a:lnTo>
                  <a:pt x="2301240" y="307848"/>
                </a:lnTo>
                <a:lnTo>
                  <a:pt x="2330196" y="320040"/>
                </a:lnTo>
                <a:lnTo>
                  <a:pt x="2397252" y="336804"/>
                </a:lnTo>
                <a:lnTo>
                  <a:pt x="2470404" y="350520"/>
                </a:lnTo>
                <a:lnTo>
                  <a:pt x="2546604" y="359664"/>
                </a:lnTo>
                <a:lnTo>
                  <a:pt x="2628900" y="362712"/>
                </a:lnTo>
                <a:lnTo>
                  <a:pt x="2708148" y="359664"/>
                </a:lnTo>
                <a:lnTo>
                  <a:pt x="2747772" y="355092"/>
                </a:lnTo>
                <a:lnTo>
                  <a:pt x="2785872" y="350520"/>
                </a:lnTo>
                <a:lnTo>
                  <a:pt x="2823972" y="344424"/>
                </a:lnTo>
                <a:lnTo>
                  <a:pt x="2894076" y="329184"/>
                </a:lnTo>
                <a:lnTo>
                  <a:pt x="2956560" y="307848"/>
                </a:lnTo>
                <a:lnTo>
                  <a:pt x="2983992" y="297180"/>
                </a:lnTo>
                <a:lnTo>
                  <a:pt x="3048000" y="257556"/>
                </a:lnTo>
                <a:lnTo>
                  <a:pt x="3075432" y="227076"/>
                </a:lnTo>
                <a:lnTo>
                  <a:pt x="3090672" y="196596"/>
                </a:lnTo>
                <a:lnTo>
                  <a:pt x="3092196" y="181356"/>
                </a:lnTo>
              </a:path>
              <a:path w="3961129" h="1329054">
                <a:moveTo>
                  <a:pt x="2258568" y="446532"/>
                </a:moveTo>
                <a:lnTo>
                  <a:pt x="2243328" y="400812"/>
                </a:lnTo>
                <a:lnTo>
                  <a:pt x="2215896" y="370332"/>
                </a:lnTo>
                <a:lnTo>
                  <a:pt x="2174748" y="342900"/>
                </a:lnTo>
                <a:lnTo>
                  <a:pt x="2122932" y="320040"/>
                </a:lnTo>
                <a:lnTo>
                  <a:pt x="2093976" y="307848"/>
                </a:lnTo>
                <a:lnTo>
                  <a:pt x="2026920" y="289560"/>
                </a:lnTo>
                <a:lnTo>
                  <a:pt x="1953768" y="277368"/>
                </a:lnTo>
                <a:lnTo>
                  <a:pt x="1914144" y="271272"/>
                </a:lnTo>
                <a:lnTo>
                  <a:pt x="1876044" y="268224"/>
                </a:lnTo>
                <a:lnTo>
                  <a:pt x="1836420" y="265176"/>
                </a:lnTo>
                <a:lnTo>
                  <a:pt x="1755648" y="265176"/>
                </a:lnTo>
                <a:lnTo>
                  <a:pt x="1676400" y="271272"/>
                </a:lnTo>
                <a:lnTo>
                  <a:pt x="1636776" y="277368"/>
                </a:lnTo>
                <a:lnTo>
                  <a:pt x="1598676" y="283464"/>
                </a:lnTo>
                <a:lnTo>
                  <a:pt x="1530096" y="298704"/>
                </a:lnTo>
                <a:lnTo>
                  <a:pt x="1467612" y="320040"/>
                </a:lnTo>
                <a:lnTo>
                  <a:pt x="1440180" y="330708"/>
                </a:lnTo>
                <a:lnTo>
                  <a:pt x="1394460" y="356616"/>
                </a:lnTo>
                <a:lnTo>
                  <a:pt x="1359408" y="384048"/>
                </a:lnTo>
                <a:lnTo>
                  <a:pt x="1333500" y="431292"/>
                </a:lnTo>
                <a:lnTo>
                  <a:pt x="1331976" y="446532"/>
                </a:lnTo>
                <a:lnTo>
                  <a:pt x="1333500" y="461772"/>
                </a:lnTo>
                <a:lnTo>
                  <a:pt x="1359408" y="509016"/>
                </a:lnTo>
                <a:lnTo>
                  <a:pt x="1394460" y="536448"/>
                </a:lnTo>
                <a:lnTo>
                  <a:pt x="1440180" y="562356"/>
                </a:lnTo>
                <a:lnTo>
                  <a:pt x="1498092" y="585216"/>
                </a:lnTo>
                <a:lnTo>
                  <a:pt x="1563624" y="603504"/>
                </a:lnTo>
                <a:lnTo>
                  <a:pt x="1636776" y="615696"/>
                </a:lnTo>
                <a:lnTo>
                  <a:pt x="1676400" y="621792"/>
                </a:lnTo>
                <a:lnTo>
                  <a:pt x="1716024" y="624840"/>
                </a:lnTo>
                <a:lnTo>
                  <a:pt x="1755648" y="626364"/>
                </a:lnTo>
                <a:lnTo>
                  <a:pt x="1793748" y="627888"/>
                </a:lnTo>
                <a:lnTo>
                  <a:pt x="1836420" y="626364"/>
                </a:lnTo>
                <a:lnTo>
                  <a:pt x="1876044" y="624840"/>
                </a:lnTo>
                <a:lnTo>
                  <a:pt x="1914144" y="621792"/>
                </a:lnTo>
                <a:lnTo>
                  <a:pt x="1953768" y="615696"/>
                </a:lnTo>
                <a:lnTo>
                  <a:pt x="2026920" y="603504"/>
                </a:lnTo>
                <a:lnTo>
                  <a:pt x="2093976" y="585216"/>
                </a:lnTo>
                <a:lnTo>
                  <a:pt x="2150364" y="562356"/>
                </a:lnTo>
                <a:lnTo>
                  <a:pt x="2197608" y="536448"/>
                </a:lnTo>
                <a:lnTo>
                  <a:pt x="2229612" y="509016"/>
                </a:lnTo>
                <a:lnTo>
                  <a:pt x="2257044" y="461772"/>
                </a:lnTo>
                <a:lnTo>
                  <a:pt x="2258568" y="446532"/>
                </a:lnTo>
              </a:path>
              <a:path w="3961129" h="1329054">
                <a:moveTo>
                  <a:pt x="3034284" y="446532"/>
                </a:moveTo>
                <a:lnTo>
                  <a:pt x="3049524" y="492252"/>
                </a:lnTo>
                <a:lnTo>
                  <a:pt x="3076956" y="522732"/>
                </a:lnTo>
                <a:lnTo>
                  <a:pt x="3118104" y="550164"/>
                </a:lnTo>
                <a:lnTo>
                  <a:pt x="3169920" y="574548"/>
                </a:lnTo>
                <a:lnTo>
                  <a:pt x="3230880" y="594360"/>
                </a:lnTo>
                <a:lnTo>
                  <a:pt x="3299460" y="609600"/>
                </a:lnTo>
                <a:lnTo>
                  <a:pt x="3337560" y="615696"/>
                </a:lnTo>
                <a:lnTo>
                  <a:pt x="3377184" y="621792"/>
                </a:lnTo>
                <a:lnTo>
                  <a:pt x="3416808" y="624840"/>
                </a:lnTo>
                <a:lnTo>
                  <a:pt x="3496056" y="627888"/>
                </a:lnTo>
                <a:lnTo>
                  <a:pt x="3537204" y="626364"/>
                </a:lnTo>
                <a:lnTo>
                  <a:pt x="3576828" y="624840"/>
                </a:lnTo>
                <a:lnTo>
                  <a:pt x="3616452" y="621792"/>
                </a:lnTo>
                <a:lnTo>
                  <a:pt x="3656076" y="615696"/>
                </a:lnTo>
                <a:lnTo>
                  <a:pt x="3727704" y="603504"/>
                </a:lnTo>
                <a:lnTo>
                  <a:pt x="3794760" y="585216"/>
                </a:lnTo>
                <a:lnTo>
                  <a:pt x="3852672" y="562356"/>
                </a:lnTo>
                <a:lnTo>
                  <a:pt x="3898392" y="536448"/>
                </a:lnTo>
                <a:lnTo>
                  <a:pt x="3931920" y="509016"/>
                </a:lnTo>
                <a:lnTo>
                  <a:pt x="3951732" y="478536"/>
                </a:lnTo>
                <a:lnTo>
                  <a:pt x="3959352" y="461772"/>
                </a:lnTo>
                <a:lnTo>
                  <a:pt x="3960876" y="446532"/>
                </a:lnTo>
                <a:lnTo>
                  <a:pt x="3959352" y="431292"/>
                </a:lnTo>
                <a:lnTo>
                  <a:pt x="3951732" y="414528"/>
                </a:lnTo>
                <a:lnTo>
                  <a:pt x="3945636" y="399288"/>
                </a:lnTo>
                <a:lnTo>
                  <a:pt x="3898392" y="356616"/>
                </a:lnTo>
                <a:lnTo>
                  <a:pt x="3852672" y="330708"/>
                </a:lnTo>
                <a:lnTo>
                  <a:pt x="3793236" y="307848"/>
                </a:lnTo>
                <a:lnTo>
                  <a:pt x="3727704" y="289560"/>
                </a:lnTo>
                <a:lnTo>
                  <a:pt x="3656076" y="277368"/>
                </a:lnTo>
                <a:lnTo>
                  <a:pt x="3616452" y="271272"/>
                </a:lnTo>
                <a:lnTo>
                  <a:pt x="3537204" y="265176"/>
                </a:lnTo>
                <a:lnTo>
                  <a:pt x="3456432" y="265176"/>
                </a:lnTo>
                <a:lnTo>
                  <a:pt x="3416808" y="268224"/>
                </a:lnTo>
                <a:lnTo>
                  <a:pt x="3375660" y="271272"/>
                </a:lnTo>
                <a:lnTo>
                  <a:pt x="3299460" y="283464"/>
                </a:lnTo>
                <a:lnTo>
                  <a:pt x="3265932" y="291084"/>
                </a:lnTo>
                <a:lnTo>
                  <a:pt x="3230880" y="298704"/>
                </a:lnTo>
                <a:lnTo>
                  <a:pt x="3198876" y="307848"/>
                </a:lnTo>
                <a:lnTo>
                  <a:pt x="3169920" y="320040"/>
                </a:lnTo>
                <a:lnTo>
                  <a:pt x="3142488" y="330708"/>
                </a:lnTo>
                <a:lnTo>
                  <a:pt x="3095244" y="356616"/>
                </a:lnTo>
                <a:lnTo>
                  <a:pt x="3061716" y="384048"/>
                </a:lnTo>
                <a:lnTo>
                  <a:pt x="3035808" y="431292"/>
                </a:lnTo>
                <a:lnTo>
                  <a:pt x="3034284" y="446532"/>
                </a:lnTo>
              </a:path>
              <a:path w="3961129" h="1329054">
                <a:moveTo>
                  <a:pt x="0" y="1025652"/>
                </a:moveTo>
                <a:lnTo>
                  <a:pt x="862584" y="720852"/>
                </a:lnTo>
                <a:lnTo>
                  <a:pt x="1744980" y="1034796"/>
                </a:lnTo>
                <a:lnTo>
                  <a:pt x="862584" y="1328928"/>
                </a:lnTo>
                <a:lnTo>
                  <a:pt x="0" y="102565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114288" y="2269236"/>
            <a:ext cx="6775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dname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23535" y="2529836"/>
            <a:ext cx="7016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budg</a:t>
            </a:r>
            <a:r>
              <a:rPr sz="1600" b="1" spc="5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t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15353" y="2497831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18784" y="3078988"/>
            <a:ext cx="1499870" cy="41910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45"/>
              </a:spcBef>
            </a:pPr>
            <a:r>
              <a:rPr sz="1600" b="1" spc="-5" dirty="0">
                <a:latin typeface="Arial"/>
                <a:cs typeface="Arial"/>
              </a:rPr>
              <a:t>Departament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63573" y="3081525"/>
            <a:ext cx="10864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Administr2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76779" y="2495295"/>
            <a:ext cx="1304925" cy="36893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45720">
              <a:lnSpc>
                <a:spcPct val="100000"/>
              </a:lnSpc>
              <a:spcBef>
                <a:spcPts val="320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36700" y="1644904"/>
            <a:ext cx="2628900" cy="628015"/>
          </a:xfrm>
          <a:custGeom>
            <a:avLst/>
            <a:gdLst/>
            <a:ahLst/>
            <a:cxnLst/>
            <a:rect l="l" t="t" r="r" b="b"/>
            <a:pathLst>
              <a:path w="2628900" h="628014">
                <a:moveTo>
                  <a:pt x="1760220" y="181356"/>
                </a:moveTo>
                <a:lnTo>
                  <a:pt x="1744979" y="132587"/>
                </a:lnTo>
                <a:lnTo>
                  <a:pt x="1717548" y="105156"/>
                </a:lnTo>
                <a:lnTo>
                  <a:pt x="1676400" y="76200"/>
                </a:lnTo>
                <a:lnTo>
                  <a:pt x="1652016" y="65532"/>
                </a:lnTo>
                <a:lnTo>
                  <a:pt x="1624583" y="51816"/>
                </a:lnTo>
                <a:lnTo>
                  <a:pt x="1595627" y="42672"/>
                </a:lnTo>
                <a:lnTo>
                  <a:pt x="1563624" y="32004"/>
                </a:lnTo>
                <a:lnTo>
                  <a:pt x="1528572" y="24384"/>
                </a:lnTo>
                <a:lnTo>
                  <a:pt x="1491996" y="16763"/>
                </a:lnTo>
                <a:lnTo>
                  <a:pt x="1453896" y="10668"/>
                </a:lnTo>
                <a:lnTo>
                  <a:pt x="1417320" y="6096"/>
                </a:lnTo>
                <a:lnTo>
                  <a:pt x="1338072" y="0"/>
                </a:lnTo>
                <a:lnTo>
                  <a:pt x="1257300" y="0"/>
                </a:lnTo>
                <a:lnTo>
                  <a:pt x="1178052" y="6096"/>
                </a:lnTo>
                <a:lnTo>
                  <a:pt x="1139952" y="10668"/>
                </a:lnTo>
                <a:lnTo>
                  <a:pt x="1101852" y="16763"/>
                </a:lnTo>
                <a:lnTo>
                  <a:pt x="1031748" y="32004"/>
                </a:lnTo>
                <a:lnTo>
                  <a:pt x="998220" y="42672"/>
                </a:lnTo>
                <a:lnTo>
                  <a:pt x="969264" y="51816"/>
                </a:lnTo>
                <a:lnTo>
                  <a:pt x="941831" y="65532"/>
                </a:lnTo>
                <a:lnTo>
                  <a:pt x="917448" y="76200"/>
                </a:lnTo>
                <a:lnTo>
                  <a:pt x="896111" y="89916"/>
                </a:lnTo>
                <a:lnTo>
                  <a:pt x="861059" y="118872"/>
                </a:lnTo>
                <a:lnTo>
                  <a:pt x="835151" y="164592"/>
                </a:lnTo>
                <a:lnTo>
                  <a:pt x="833627" y="181356"/>
                </a:lnTo>
                <a:lnTo>
                  <a:pt x="835151" y="196596"/>
                </a:lnTo>
                <a:lnTo>
                  <a:pt x="861059" y="242316"/>
                </a:lnTo>
                <a:lnTo>
                  <a:pt x="896111" y="271272"/>
                </a:lnTo>
                <a:lnTo>
                  <a:pt x="941831" y="297180"/>
                </a:lnTo>
                <a:lnTo>
                  <a:pt x="998220" y="318516"/>
                </a:lnTo>
                <a:lnTo>
                  <a:pt x="1031748" y="329184"/>
                </a:lnTo>
                <a:lnTo>
                  <a:pt x="1101852" y="344424"/>
                </a:lnTo>
                <a:lnTo>
                  <a:pt x="1139952" y="350520"/>
                </a:lnTo>
                <a:lnTo>
                  <a:pt x="1178052" y="355092"/>
                </a:lnTo>
                <a:lnTo>
                  <a:pt x="1217676" y="358140"/>
                </a:lnTo>
                <a:lnTo>
                  <a:pt x="1257300" y="359663"/>
                </a:lnTo>
                <a:lnTo>
                  <a:pt x="1298448" y="361188"/>
                </a:lnTo>
                <a:lnTo>
                  <a:pt x="1377696" y="358140"/>
                </a:lnTo>
                <a:lnTo>
                  <a:pt x="1417320" y="355092"/>
                </a:lnTo>
                <a:lnTo>
                  <a:pt x="1491996" y="344424"/>
                </a:lnTo>
                <a:lnTo>
                  <a:pt x="1563624" y="329184"/>
                </a:lnTo>
                <a:lnTo>
                  <a:pt x="1595627" y="318516"/>
                </a:lnTo>
                <a:lnTo>
                  <a:pt x="1624583" y="309372"/>
                </a:lnTo>
                <a:lnTo>
                  <a:pt x="1652016" y="297180"/>
                </a:lnTo>
                <a:lnTo>
                  <a:pt x="1676400" y="283463"/>
                </a:lnTo>
                <a:lnTo>
                  <a:pt x="1699259" y="271272"/>
                </a:lnTo>
                <a:lnTo>
                  <a:pt x="1732788" y="242316"/>
                </a:lnTo>
                <a:lnTo>
                  <a:pt x="1758696" y="196596"/>
                </a:lnTo>
                <a:lnTo>
                  <a:pt x="1760220" y="181356"/>
                </a:lnTo>
              </a:path>
              <a:path w="2628900" h="628014">
                <a:moveTo>
                  <a:pt x="926592" y="448056"/>
                </a:moveTo>
                <a:lnTo>
                  <a:pt x="911351" y="399288"/>
                </a:lnTo>
                <a:lnTo>
                  <a:pt x="883920" y="370332"/>
                </a:lnTo>
                <a:lnTo>
                  <a:pt x="842772" y="342900"/>
                </a:lnTo>
                <a:lnTo>
                  <a:pt x="790955" y="318516"/>
                </a:lnTo>
                <a:lnTo>
                  <a:pt x="729996" y="298704"/>
                </a:lnTo>
                <a:lnTo>
                  <a:pt x="694944" y="291084"/>
                </a:lnTo>
                <a:lnTo>
                  <a:pt x="659892" y="281940"/>
                </a:lnTo>
                <a:lnTo>
                  <a:pt x="623316" y="275844"/>
                </a:lnTo>
                <a:lnTo>
                  <a:pt x="585216" y="271272"/>
                </a:lnTo>
                <a:lnTo>
                  <a:pt x="544068" y="268224"/>
                </a:lnTo>
                <a:lnTo>
                  <a:pt x="504444" y="266700"/>
                </a:lnTo>
                <a:lnTo>
                  <a:pt x="423672" y="266700"/>
                </a:lnTo>
                <a:lnTo>
                  <a:pt x="384048" y="268224"/>
                </a:lnTo>
                <a:lnTo>
                  <a:pt x="344424" y="271272"/>
                </a:lnTo>
                <a:lnTo>
                  <a:pt x="304800" y="275844"/>
                </a:lnTo>
                <a:lnTo>
                  <a:pt x="233172" y="291084"/>
                </a:lnTo>
                <a:lnTo>
                  <a:pt x="198120" y="298704"/>
                </a:lnTo>
                <a:lnTo>
                  <a:pt x="135635" y="318516"/>
                </a:lnTo>
                <a:lnTo>
                  <a:pt x="83820" y="342900"/>
                </a:lnTo>
                <a:lnTo>
                  <a:pt x="45720" y="370332"/>
                </a:lnTo>
                <a:lnTo>
                  <a:pt x="15240" y="399288"/>
                </a:lnTo>
                <a:lnTo>
                  <a:pt x="9144" y="416051"/>
                </a:lnTo>
                <a:lnTo>
                  <a:pt x="1524" y="431292"/>
                </a:lnTo>
                <a:lnTo>
                  <a:pt x="0" y="448056"/>
                </a:lnTo>
                <a:lnTo>
                  <a:pt x="1524" y="461772"/>
                </a:lnTo>
                <a:lnTo>
                  <a:pt x="9144" y="478536"/>
                </a:lnTo>
                <a:lnTo>
                  <a:pt x="15240" y="493775"/>
                </a:lnTo>
                <a:lnTo>
                  <a:pt x="45720" y="524256"/>
                </a:lnTo>
                <a:lnTo>
                  <a:pt x="83820" y="550163"/>
                </a:lnTo>
                <a:lnTo>
                  <a:pt x="135635" y="574548"/>
                </a:lnTo>
                <a:lnTo>
                  <a:pt x="167640" y="585216"/>
                </a:lnTo>
                <a:lnTo>
                  <a:pt x="198120" y="595884"/>
                </a:lnTo>
                <a:lnTo>
                  <a:pt x="233172" y="603504"/>
                </a:lnTo>
                <a:lnTo>
                  <a:pt x="268224" y="609600"/>
                </a:lnTo>
                <a:lnTo>
                  <a:pt x="304800" y="617220"/>
                </a:lnTo>
                <a:lnTo>
                  <a:pt x="423672" y="626363"/>
                </a:lnTo>
                <a:lnTo>
                  <a:pt x="464820" y="627888"/>
                </a:lnTo>
                <a:lnTo>
                  <a:pt x="504444" y="626363"/>
                </a:lnTo>
                <a:lnTo>
                  <a:pt x="544068" y="623316"/>
                </a:lnTo>
                <a:lnTo>
                  <a:pt x="585216" y="620268"/>
                </a:lnTo>
                <a:lnTo>
                  <a:pt x="623316" y="617220"/>
                </a:lnTo>
                <a:lnTo>
                  <a:pt x="659892" y="609600"/>
                </a:lnTo>
                <a:lnTo>
                  <a:pt x="694944" y="603504"/>
                </a:lnTo>
                <a:lnTo>
                  <a:pt x="762000" y="585216"/>
                </a:lnTo>
                <a:lnTo>
                  <a:pt x="818388" y="562356"/>
                </a:lnTo>
                <a:lnTo>
                  <a:pt x="865631" y="537972"/>
                </a:lnTo>
                <a:lnTo>
                  <a:pt x="899159" y="509016"/>
                </a:lnTo>
                <a:lnTo>
                  <a:pt x="925068" y="461772"/>
                </a:lnTo>
                <a:lnTo>
                  <a:pt x="926592" y="448056"/>
                </a:lnTo>
              </a:path>
              <a:path w="2628900" h="628014">
                <a:moveTo>
                  <a:pt x="1702307" y="448056"/>
                </a:moveTo>
                <a:lnTo>
                  <a:pt x="1717548" y="493775"/>
                </a:lnTo>
                <a:lnTo>
                  <a:pt x="1746503" y="524256"/>
                </a:lnTo>
                <a:lnTo>
                  <a:pt x="1786127" y="550163"/>
                </a:lnTo>
                <a:lnTo>
                  <a:pt x="1810511" y="563880"/>
                </a:lnTo>
                <a:lnTo>
                  <a:pt x="1868424" y="585216"/>
                </a:lnTo>
                <a:lnTo>
                  <a:pt x="1933956" y="603504"/>
                </a:lnTo>
                <a:lnTo>
                  <a:pt x="1970532" y="609600"/>
                </a:lnTo>
                <a:lnTo>
                  <a:pt x="2007108" y="617220"/>
                </a:lnTo>
                <a:lnTo>
                  <a:pt x="2046732" y="620268"/>
                </a:lnTo>
                <a:lnTo>
                  <a:pt x="2084832" y="623316"/>
                </a:lnTo>
                <a:lnTo>
                  <a:pt x="2124456" y="626363"/>
                </a:lnTo>
                <a:lnTo>
                  <a:pt x="2167128" y="627888"/>
                </a:lnTo>
                <a:lnTo>
                  <a:pt x="2205228" y="626363"/>
                </a:lnTo>
                <a:lnTo>
                  <a:pt x="2244852" y="623316"/>
                </a:lnTo>
                <a:lnTo>
                  <a:pt x="2287524" y="620268"/>
                </a:lnTo>
                <a:lnTo>
                  <a:pt x="2362200" y="609600"/>
                </a:lnTo>
                <a:lnTo>
                  <a:pt x="2464308" y="585216"/>
                </a:lnTo>
                <a:lnTo>
                  <a:pt x="2520696" y="562356"/>
                </a:lnTo>
                <a:lnTo>
                  <a:pt x="2566416" y="536447"/>
                </a:lnTo>
                <a:lnTo>
                  <a:pt x="2599944" y="507491"/>
                </a:lnTo>
                <a:lnTo>
                  <a:pt x="2613660" y="493775"/>
                </a:lnTo>
                <a:lnTo>
                  <a:pt x="2622804" y="478535"/>
                </a:lnTo>
                <a:lnTo>
                  <a:pt x="2627376" y="461771"/>
                </a:lnTo>
                <a:lnTo>
                  <a:pt x="2628900" y="446531"/>
                </a:lnTo>
                <a:lnTo>
                  <a:pt x="2627376" y="431291"/>
                </a:lnTo>
                <a:lnTo>
                  <a:pt x="2584704" y="370331"/>
                </a:lnTo>
                <a:lnTo>
                  <a:pt x="2545080" y="342899"/>
                </a:lnTo>
                <a:lnTo>
                  <a:pt x="2493264" y="318516"/>
                </a:lnTo>
                <a:lnTo>
                  <a:pt x="2430780" y="298704"/>
                </a:lnTo>
                <a:lnTo>
                  <a:pt x="2397252" y="291084"/>
                </a:lnTo>
                <a:lnTo>
                  <a:pt x="2362200" y="281940"/>
                </a:lnTo>
                <a:lnTo>
                  <a:pt x="2324100" y="275844"/>
                </a:lnTo>
                <a:lnTo>
                  <a:pt x="2284476" y="271272"/>
                </a:lnTo>
                <a:lnTo>
                  <a:pt x="2244852" y="268224"/>
                </a:lnTo>
                <a:lnTo>
                  <a:pt x="2205228" y="266700"/>
                </a:lnTo>
                <a:lnTo>
                  <a:pt x="2124456" y="266700"/>
                </a:lnTo>
                <a:lnTo>
                  <a:pt x="2084832" y="268224"/>
                </a:lnTo>
                <a:lnTo>
                  <a:pt x="2046732" y="271272"/>
                </a:lnTo>
                <a:lnTo>
                  <a:pt x="2007108" y="275844"/>
                </a:lnTo>
                <a:lnTo>
                  <a:pt x="1933956" y="291084"/>
                </a:lnTo>
                <a:lnTo>
                  <a:pt x="1900427" y="298704"/>
                </a:lnTo>
                <a:lnTo>
                  <a:pt x="1837944" y="318516"/>
                </a:lnTo>
                <a:lnTo>
                  <a:pt x="1786127" y="342900"/>
                </a:lnTo>
                <a:lnTo>
                  <a:pt x="1746503" y="371856"/>
                </a:lnTo>
                <a:lnTo>
                  <a:pt x="1731264" y="385572"/>
                </a:lnTo>
                <a:lnTo>
                  <a:pt x="1717548" y="399288"/>
                </a:lnTo>
                <a:lnTo>
                  <a:pt x="1708403" y="416051"/>
                </a:lnTo>
                <a:lnTo>
                  <a:pt x="1703831" y="431292"/>
                </a:lnTo>
                <a:lnTo>
                  <a:pt x="1702307" y="448056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528316" y="1680972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44048" y="1917188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2067" y="1926336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964689" y="2025650"/>
            <a:ext cx="4053204" cy="1266825"/>
            <a:chOff x="1964689" y="2025650"/>
            <a:chExt cx="4053204" cy="1266825"/>
          </a:xfrm>
        </p:grpSpPr>
        <p:sp>
          <p:nvSpPr>
            <p:cNvPr id="15" name="object 15"/>
            <p:cNvSpPr/>
            <p:nvPr/>
          </p:nvSpPr>
          <p:spPr>
            <a:xfrm>
              <a:off x="5558536" y="3237483"/>
              <a:ext cx="452755" cy="0"/>
            </a:xfrm>
            <a:custGeom>
              <a:avLst/>
              <a:gdLst/>
              <a:ahLst/>
              <a:cxnLst/>
              <a:rect l="l" t="t" r="r" b="b"/>
              <a:pathLst>
                <a:path w="452754">
                  <a:moveTo>
                    <a:pt x="0" y="0"/>
                  </a:moveTo>
                  <a:lnTo>
                    <a:pt x="452627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488431" y="3184144"/>
              <a:ext cx="108585" cy="108585"/>
            </a:xfrm>
            <a:custGeom>
              <a:avLst/>
              <a:gdLst/>
              <a:ahLst/>
              <a:cxnLst/>
              <a:rect l="l" t="t" r="r" b="b"/>
              <a:pathLst>
                <a:path w="108585" h="108585">
                  <a:moveTo>
                    <a:pt x="0" y="54864"/>
                  </a:moveTo>
                  <a:lnTo>
                    <a:pt x="108203" y="108204"/>
                  </a:lnTo>
                  <a:lnTo>
                    <a:pt x="74675" y="54864"/>
                  </a:lnTo>
                  <a:lnTo>
                    <a:pt x="108203" y="0"/>
                  </a:lnTo>
                  <a:lnTo>
                    <a:pt x="0" y="548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71039" y="2032000"/>
              <a:ext cx="1732914" cy="460375"/>
            </a:xfrm>
            <a:custGeom>
              <a:avLst/>
              <a:gdLst/>
              <a:ahLst/>
              <a:cxnLst/>
              <a:rect l="l" t="t" r="r" b="b"/>
              <a:pathLst>
                <a:path w="1732914" h="460375">
                  <a:moveTo>
                    <a:pt x="0" y="259079"/>
                  </a:moveTo>
                  <a:lnTo>
                    <a:pt x="562355" y="460248"/>
                  </a:lnTo>
                </a:path>
                <a:path w="1732914" h="460375">
                  <a:moveTo>
                    <a:pt x="867155" y="0"/>
                  </a:moveTo>
                  <a:lnTo>
                    <a:pt x="867155" y="460248"/>
                  </a:lnTo>
                </a:path>
                <a:path w="1732914" h="460375">
                  <a:moveTo>
                    <a:pt x="1732788" y="259079"/>
                  </a:moveTo>
                  <a:lnTo>
                    <a:pt x="1290827" y="46024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183888" y="2262124"/>
              <a:ext cx="927100" cy="363220"/>
            </a:xfrm>
            <a:custGeom>
              <a:avLst/>
              <a:gdLst/>
              <a:ahLst/>
              <a:cxnLst/>
              <a:rect l="l" t="t" r="r" b="b"/>
              <a:pathLst>
                <a:path w="927100" h="363219">
                  <a:moveTo>
                    <a:pt x="0" y="181356"/>
                  </a:moveTo>
                  <a:lnTo>
                    <a:pt x="1524" y="196596"/>
                  </a:lnTo>
                  <a:lnTo>
                    <a:pt x="6096" y="213360"/>
                  </a:lnTo>
                  <a:lnTo>
                    <a:pt x="16763" y="227076"/>
                  </a:lnTo>
                  <a:lnTo>
                    <a:pt x="27432" y="243840"/>
                  </a:lnTo>
                  <a:lnTo>
                    <a:pt x="60960" y="271272"/>
                  </a:lnTo>
                  <a:lnTo>
                    <a:pt x="108203" y="297180"/>
                  </a:lnTo>
                  <a:lnTo>
                    <a:pt x="135636" y="307848"/>
                  </a:lnTo>
                  <a:lnTo>
                    <a:pt x="166115" y="320040"/>
                  </a:lnTo>
                  <a:lnTo>
                    <a:pt x="231648" y="336804"/>
                  </a:lnTo>
                  <a:lnTo>
                    <a:pt x="304800" y="350520"/>
                  </a:lnTo>
                  <a:lnTo>
                    <a:pt x="342900" y="353568"/>
                  </a:lnTo>
                  <a:lnTo>
                    <a:pt x="382524" y="359664"/>
                  </a:lnTo>
                  <a:lnTo>
                    <a:pt x="461772" y="362712"/>
                  </a:lnTo>
                  <a:lnTo>
                    <a:pt x="544067" y="359664"/>
                  </a:lnTo>
                  <a:lnTo>
                    <a:pt x="582167" y="353568"/>
                  </a:lnTo>
                  <a:lnTo>
                    <a:pt x="621791" y="350520"/>
                  </a:lnTo>
                  <a:lnTo>
                    <a:pt x="694944" y="336804"/>
                  </a:lnTo>
                  <a:lnTo>
                    <a:pt x="762000" y="320040"/>
                  </a:lnTo>
                  <a:lnTo>
                    <a:pt x="790956" y="307848"/>
                  </a:lnTo>
                  <a:lnTo>
                    <a:pt x="818388" y="297180"/>
                  </a:lnTo>
                  <a:lnTo>
                    <a:pt x="864108" y="271272"/>
                  </a:lnTo>
                  <a:lnTo>
                    <a:pt x="899160" y="242316"/>
                  </a:lnTo>
                  <a:lnTo>
                    <a:pt x="925067" y="195072"/>
                  </a:lnTo>
                  <a:lnTo>
                    <a:pt x="926591" y="181356"/>
                  </a:lnTo>
                  <a:lnTo>
                    <a:pt x="925067" y="166116"/>
                  </a:lnTo>
                  <a:lnTo>
                    <a:pt x="899160" y="118872"/>
                  </a:lnTo>
                  <a:lnTo>
                    <a:pt x="864108" y="91440"/>
                  </a:lnTo>
                  <a:lnTo>
                    <a:pt x="842772" y="76200"/>
                  </a:lnTo>
                  <a:lnTo>
                    <a:pt x="818388" y="64008"/>
                  </a:lnTo>
                  <a:lnTo>
                    <a:pt x="790956" y="53340"/>
                  </a:lnTo>
                  <a:lnTo>
                    <a:pt x="762000" y="41148"/>
                  </a:lnTo>
                  <a:lnTo>
                    <a:pt x="694944" y="24384"/>
                  </a:lnTo>
                  <a:lnTo>
                    <a:pt x="621791" y="10668"/>
                  </a:lnTo>
                  <a:lnTo>
                    <a:pt x="582167" y="4572"/>
                  </a:lnTo>
                  <a:lnTo>
                    <a:pt x="542544" y="1524"/>
                  </a:lnTo>
                  <a:lnTo>
                    <a:pt x="502920" y="0"/>
                  </a:lnTo>
                  <a:lnTo>
                    <a:pt x="422148" y="0"/>
                  </a:lnTo>
                  <a:lnTo>
                    <a:pt x="382524" y="1524"/>
                  </a:lnTo>
                  <a:lnTo>
                    <a:pt x="342900" y="4572"/>
                  </a:lnTo>
                  <a:lnTo>
                    <a:pt x="303275" y="10668"/>
                  </a:lnTo>
                  <a:lnTo>
                    <a:pt x="196596" y="32004"/>
                  </a:lnTo>
                  <a:lnTo>
                    <a:pt x="135636" y="53340"/>
                  </a:lnTo>
                  <a:lnTo>
                    <a:pt x="83820" y="76200"/>
                  </a:lnTo>
                  <a:lnTo>
                    <a:pt x="42672" y="105156"/>
                  </a:lnTo>
                  <a:lnTo>
                    <a:pt x="6096" y="149352"/>
                  </a:lnTo>
                  <a:lnTo>
                    <a:pt x="1524" y="166116"/>
                  </a:lnTo>
                  <a:lnTo>
                    <a:pt x="0" y="181356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75711" y="2864103"/>
              <a:ext cx="0" cy="152400"/>
            </a:xfrm>
            <a:custGeom>
              <a:avLst/>
              <a:gdLst/>
              <a:ahLst/>
              <a:cxnLst/>
              <a:rect l="l" t="t" r="r" b="b"/>
              <a:pathLst>
                <a:path h="152400">
                  <a:moveTo>
                    <a:pt x="0" y="15240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/>
          <p:nvPr/>
        </p:nvSpPr>
        <p:spPr>
          <a:xfrm>
            <a:off x="3688588" y="4014723"/>
            <a:ext cx="1109980" cy="363220"/>
          </a:xfrm>
          <a:custGeom>
            <a:avLst/>
            <a:gdLst/>
            <a:ahLst/>
            <a:cxnLst/>
            <a:rect l="l" t="t" r="r" b="b"/>
            <a:pathLst>
              <a:path w="1109979" h="363220">
                <a:moveTo>
                  <a:pt x="0" y="181356"/>
                </a:moveTo>
                <a:lnTo>
                  <a:pt x="1524" y="196596"/>
                </a:lnTo>
                <a:lnTo>
                  <a:pt x="6096" y="213360"/>
                </a:lnTo>
                <a:lnTo>
                  <a:pt x="18287" y="227076"/>
                </a:lnTo>
                <a:lnTo>
                  <a:pt x="32003" y="243840"/>
                </a:lnTo>
                <a:lnTo>
                  <a:pt x="73151" y="271272"/>
                </a:lnTo>
                <a:lnTo>
                  <a:pt x="128015" y="297180"/>
                </a:lnTo>
                <a:lnTo>
                  <a:pt x="161544" y="307848"/>
                </a:lnTo>
                <a:lnTo>
                  <a:pt x="199644" y="320040"/>
                </a:lnTo>
                <a:lnTo>
                  <a:pt x="275844" y="336804"/>
                </a:lnTo>
                <a:lnTo>
                  <a:pt x="320039" y="344424"/>
                </a:lnTo>
                <a:lnTo>
                  <a:pt x="365760" y="350520"/>
                </a:lnTo>
                <a:lnTo>
                  <a:pt x="409956" y="353568"/>
                </a:lnTo>
                <a:lnTo>
                  <a:pt x="457200" y="359664"/>
                </a:lnTo>
                <a:lnTo>
                  <a:pt x="551688" y="362712"/>
                </a:lnTo>
                <a:lnTo>
                  <a:pt x="601979" y="361188"/>
                </a:lnTo>
                <a:lnTo>
                  <a:pt x="650748" y="359664"/>
                </a:lnTo>
                <a:lnTo>
                  <a:pt x="696467" y="353568"/>
                </a:lnTo>
                <a:lnTo>
                  <a:pt x="743712" y="350520"/>
                </a:lnTo>
                <a:lnTo>
                  <a:pt x="787908" y="344424"/>
                </a:lnTo>
                <a:lnTo>
                  <a:pt x="830579" y="336804"/>
                </a:lnTo>
                <a:lnTo>
                  <a:pt x="871727" y="329184"/>
                </a:lnTo>
                <a:lnTo>
                  <a:pt x="911351" y="320040"/>
                </a:lnTo>
                <a:lnTo>
                  <a:pt x="978408" y="295656"/>
                </a:lnTo>
                <a:lnTo>
                  <a:pt x="1033272" y="271272"/>
                </a:lnTo>
                <a:lnTo>
                  <a:pt x="1074420" y="242316"/>
                </a:lnTo>
                <a:lnTo>
                  <a:pt x="1100327" y="211836"/>
                </a:lnTo>
                <a:lnTo>
                  <a:pt x="1104900" y="195072"/>
                </a:lnTo>
                <a:lnTo>
                  <a:pt x="1109472" y="181356"/>
                </a:lnTo>
                <a:lnTo>
                  <a:pt x="1104900" y="166116"/>
                </a:lnTo>
                <a:lnTo>
                  <a:pt x="1100327" y="149352"/>
                </a:lnTo>
                <a:lnTo>
                  <a:pt x="1089660" y="134112"/>
                </a:lnTo>
                <a:lnTo>
                  <a:pt x="1074420" y="118872"/>
                </a:lnTo>
                <a:lnTo>
                  <a:pt x="1057656" y="103632"/>
                </a:lnTo>
                <a:lnTo>
                  <a:pt x="1033272" y="91440"/>
                </a:lnTo>
                <a:lnTo>
                  <a:pt x="1007363" y="76200"/>
                </a:lnTo>
                <a:lnTo>
                  <a:pt x="978408" y="64008"/>
                </a:lnTo>
                <a:lnTo>
                  <a:pt x="944879" y="53340"/>
                </a:lnTo>
                <a:lnTo>
                  <a:pt x="911351" y="41148"/>
                </a:lnTo>
                <a:lnTo>
                  <a:pt x="871727" y="32004"/>
                </a:lnTo>
                <a:lnTo>
                  <a:pt x="830579" y="24384"/>
                </a:lnTo>
                <a:lnTo>
                  <a:pt x="787908" y="16764"/>
                </a:lnTo>
                <a:lnTo>
                  <a:pt x="743712" y="10668"/>
                </a:lnTo>
                <a:lnTo>
                  <a:pt x="696467" y="4572"/>
                </a:lnTo>
                <a:lnTo>
                  <a:pt x="649224" y="1524"/>
                </a:lnTo>
                <a:lnTo>
                  <a:pt x="601979" y="0"/>
                </a:lnTo>
                <a:lnTo>
                  <a:pt x="504444" y="0"/>
                </a:lnTo>
                <a:lnTo>
                  <a:pt x="457200" y="1524"/>
                </a:lnTo>
                <a:lnTo>
                  <a:pt x="409956" y="4572"/>
                </a:lnTo>
                <a:lnTo>
                  <a:pt x="362712" y="10668"/>
                </a:lnTo>
                <a:lnTo>
                  <a:pt x="316991" y="16764"/>
                </a:lnTo>
                <a:lnTo>
                  <a:pt x="234696" y="32004"/>
                </a:lnTo>
                <a:lnTo>
                  <a:pt x="199644" y="42672"/>
                </a:lnTo>
                <a:lnTo>
                  <a:pt x="161544" y="53340"/>
                </a:lnTo>
                <a:lnTo>
                  <a:pt x="128015" y="64008"/>
                </a:lnTo>
                <a:lnTo>
                  <a:pt x="99060" y="76200"/>
                </a:lnTo>
                <a:lnTo>
                  <a:pt x="73151" y="91440"/>
                </a:lnTo>
                <a:lnTo>
                  <a:pt x="48767" y="105156"/>
                </a:lnTo>
                <a:lnTo>
                  <a:pt x="32003" y="118872"/>
                </a:lnTo>
                <a:lnTo>
                  <a:pt x="18287" y="134112"/>
                </a:lnTo>
                <a:lnTo>
                  <a:pt x="6096" y="149352"/>
                </a:lnTo>
                <a:lnTo>
                  <a:pt x="1524" y="166116"/>
                </a:lnTo>
                <a:lnTo>
                  <a:pt x="0" y="181356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343400" y="2290572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1435" y="3956811"/>
            <a:ext cx="1343025" cy="407034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98425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775"/>
              </a:spcBef>
            </a:pPr>
            <a:r>
              <a:rPr sz="1600" b="1" spc="-10" dirty="0">
                <a:latin typeface="Arial"/>
                <a:cs typeface="Arial"/>
              </a:rPr>
              <a:t>Manageri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64979" y="4043172"/>
            <a:ext cx="7023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dbug</a:t>
            </a:r>
            <a:r>
              <a:rPr sz="1600" b="1" spc="5" dirty="0">
                <a:latin typeface="Arial"/>
                <a:cs typeface="Arial"/>
              </a:rPr>
              <a:t>e</a:t>
            </a:r>
            <a:r>
              <a:rPr sz="1600" b="1" spc="-5" dirty="0">
                <a:latin typeface="Arial"/>
                <a:cs typeface="Arial"/>
              </a:rPr>
              <a:t>t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2430462" y="2597150"/>
            <a:ext cx="4920615" cy="1348105"/>
            <a:chOff x="2430462" y="2597150"/>
            <a:chExt cx="4920615" cy="1348105"/>
          </a:xfrm>
        </p:grpSpPr>
        <p:sp>
          <p:nvSpPr>
            <p:cNvPr id="25" name="object 25"/>
            <p:cNvSpPr/>
            <p:nvPr/>
          </p:nvSpPr>
          <p:spPr>
            <a:xfrm>
              <a:off x="4659376" y="2643123"/>
              <a:ext cx="20320" cy="304800"/>
            </a:xfrm>
            <a:custGeom>
              <a:avLst/>
              <a:gdLst/>
              <a:ahLst/>
              <a:cxnLst/>
              <a:rect l="l" t="t" r="r" b="b"/>
              <a:pathLst>
                <a:path w="20320" h="304800">
                  <a:moveTo>
                    <a:pt x="9906" y="-6096"/>
                  </a:moveTo>
                  <a:lnTo>
                    <a:pt x="9906" y="310896"/>
                  </a:lnTo>
                </a:path>
              </a:pathLst>
            </a:custGeom>
            <a:ln w="3200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440175" y="2603500"/>
              <a:ext cx="3904615" cy="1335405"/>
            </a:xfrm>
            <a:custGeom>
              <a:avLst/>
              <a:gdLst/>
              <a:ahLst/>
              <a:cxnLst/>
              <a:rect l="l" t="t" r="r" b="b"/>
              <a:pathLst>
                <a:path w="3904615" h="1335404">
                  <a:moveTo>
                    <a:pt x="2203703" y="259080"/>
                  </a:moveTo>
                  <a:lnTo>
                    <a:pt x="2700527" y="460248"/>
                  </a:lnTo>
                </a:path>
                <a:path w="3904615" h="1335404">
                  <a:moveTo>
                    <a:pt x="3054095" y="0"/>
                  </a:moveTo>
                  <a:lnTo>
                    <a:pt x="3054095" y="445008"/>
                  </a:lnTo>
                </a:path>
                <a:path w="3904615" h="1335404">
                  <a:moveTo>
                    <a:pt x="3904487" y="274320"/>
                  </a:moveTo>
                  <a:lnTo>
                    <a:pt x="3526535" y="475488"/>
                  </a:lnTo>
                </a:path>
                <a:path w="3904615" h="1335404">
                  <a:moveTo>
                    <a:pt x="1239011" y="954024"/>
                  </a:moveTo>
                  <a:lnTo>
                    <a:pt x="0" y="1335024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443479" y="3014980"/>
              <a:ext cx="662940" cy="536575"/>
            </a:xfrm>
            <a:custGeom>
              <a:avLst/>
              <a:gdLst/>
              <a:ahLst/>
              <a:cxnLst/>
              <a:rect l="l" t="t" r="r" b="b"/>
              <a:pathLst>
                <a:path w="662939" h="536575">
                  <a:moveTo>
                    <a:pt x="332231" y="0"/>
                  </a:moveTo>
                  <a:lnTo>
                    <a:pt x="0" y="536448"/>
                  </a:lnTo>
                  <a:lnTo>
                    <a:pt x="662940" y="536448"/>
                  </a:lnTo>
                  <a:lnTo>
                    <a:pt x="332231" y="0"/>
                  </a:lnTo>
                  <a:close/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/>
          <p:nvPr/>
        </p:nvSpPr>
        <p:spPr>
          <a:xfrm>
            <a:off x="3440176" y="4167123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>
                <a:moveTo>
                  <a:pt x="0" y="0"/>
                </a:moveTo>
                <a:lnTo>
                  <a:pt x="24841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583179" y="3273551"/>
            <a:ext cx="3263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solidFill>
                  <a:srgbClr val="666699"/>
                </a:solidFill>
                <a:latin typeface="Arial"/>
                <a:cs typeface="Arial"/>
              </a:rPr>
              <a:t>ISA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780283" y="3557523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0"/>
                </a:moveTo>
                <a:lnTo>
                  <a:pt x="0" y="38100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028444" y="5172455"/>
            <a:ext cx="5201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Este un </a:t>
            </a:r>
            <a:r>
              <a:rPr sz="2400" spc="-10" dirty="0">
                <a:latin typeface="Times New Roman"/>
                <a:cs typeface="Times New Roman"/>
              </a:rPr>
              <a:t>mod </a:t>
            </a:r>
            <a:r>
              <a:rPr sz="2400" spc="-5" dirty="0">
                <a:latin typeface="Times New Roman"/>
                <a:cs typeface="Times New Roman"/>
              </a:rPr>
              <a:t>de rezolvare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problemelor!!!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23</a:t>
            </a:fld>
            <a:endParaRPr dirty="0"/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09400298-A85E-4FF9-ADD5-F85E8E1D1041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25195"/>
            <a:ext cx="62039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05375" algn="l"/>
              </a:tabLst>
            </a:pPr>
            <a:r>
              <a:rPr sz="3200" b="0" spc="-10" dirty="0">
                <a:latin typeface="Arial"/>
                <a:cs typeface="Arial"/>
              </a:rPr>
              <a:t>Legă</a:t>
            </a:r>
            <a:r>
              <a:rPr sz="3200" b="0" spc="-5" dirty="0">
                <a:latin typeface="Arial"/>
                <a:cs typeface="Arial"/>
              </a:rPr>
              <a:t>tur</a:t>
            </a:r>
            <a:r>
              <a:rPr sz="3200" b="0" dirty="0">
                <a:latin typeface="Arial"/>
                <a:cs typeface="Arial"/>
              </a:rPr>
              <a:t>i</a:t>
            </a:r>
            <a:r>
              <a:rPr sz="3200" b="0" spc="-5" dirty="0">
                <a:latin typeface="Arial"/>
                <a:cs typeface="Arial"/>
              </a:rPr>
              <a:t> binar</a:t>
            </a:r>
            <a:r>
              <a:rPr sz="3200" b="0" dirty="0">
                <a:latin typeface="Arial"/>
                <a:cs typeface="Arial"/>
              </a:rPr>
              <a:t>e</a:t>
            </a:r>
            <a:r>
              <a:rPr sz="3200" b="0" spc="-10" dirty="0">
                <a:latin typeface="Arial"/>
                <a:cs typeface="Arial"/>
              </a:rPr>
              <a:t> v</a:t>
            </a:r>
            <a:r>
              <a:rPr sz="3200" b="0" spc="-5" dirty="0">
                <a:latin typeface="Arial"/>
                <a:cs typeface="Arial"/>
              </a:rPr>
              <a:t>s.le</a:t>
            </a:r>
            <a:r>
              <a:rPr sz="3200" b="0" spc="-15" dirty="0">
                <a:latin typeface="Arial"/>
                <a:cs typeface="Arial"/>
              </a:rPr>
              <a:t>g</a:t>
            </a:r>
            <a:r>
              <a:rPr sz="3200" b="0" spc="-10" dirty="0">
                <a:latin typeface="Arial"/>
                <a:cs typeface="Arial"/>
              </a:rPr>
              <a:t>ă</a:t>
            </a:r>
            <a:r>
              <a:rPr sz="3200" b="0" spc="-5" dirty="0">
                <a:latin typeface="Arial"/>
                <a:cs typeface="Arial"/>
              </a:rPr>
              <a:t>tur</a:t>
            </a:r>
            <a:r>
              <a:rPr sz="3200" b="0" dirty="0">
                <a:latin typeface="Arial"/>
                <a:cs typeface="Arial"/>
              </a:rPr>
              <a:t>i	</a:t>
            </a:r>
            <a:r>
              <a:rPr sz="3200" b="0" spc="-5" dirty="0">
                <a:latin typeface="Arial"/>
                <a:cs typeface="Arial"/>
              </a:rPr>
              <a:t>ternare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3183" y="4565904"/>
            <a:ext cx="6981190" cy="144462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O </a:t>
            </a:r>
            <a:r>
              <a:rPr sz="1800" spc="-5" dirty="0">
                <a:latin typeface="Times New Roman"/>
                <a:cs typeface="Times New Roman"/>
              </a:rPr>
              <a:t>eventuală constrângere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cheie pentru tipul </a:t>
            </a:r>
            <a:r>
              <a:rPr sz="1800" dirty="0">
                <a:latin typeface="Times New Roman"/>
                <a:cs typeface="Times New Roman"/>
              </a:rPr>
              <a:t>de </a:t>
            </a:r>
            <a:r>
              <a:rPr sz="1800" spc="-5" dirty="0">
                <a:latin typeface="Times New Roman"/>
                <a:cs typeface="Times New Roman"/>
              </a:rPr>
              <a:t>entitate Pensii, ar putea  </a:t>
            </a:r>
            <a:r>
              <a:rPr sz="1800" dirty="0">
                <a:latin typeface="Times New Roman"/>
                <a:cs typeface="Times New Roman"/>
              </a:rPr>
              <a:t>avea ca </a:t>
            </a:r>
            <a:r>
              <a:rPr sz="1800" spc="-5" dirty="0">
                <a:latin typeface="Times New Roman"/>
                <a:cs typeface="Times New Roman"/>
              </a:rPr>
              <a:t>semnificaţie faptul </a:t>
            </a:r>
            <a:r>
              <a:rPr sz="1800" spc="-10" dirty="0">
                <a:latin typeface="Times New Roman"/>
                <a:cs typeface="Times New Roman"/>
              </a:rPr>
              <a:t>că </a:t>
            </a:r>
            <a:r>
              <a:rPr sz="1800" dirty="0">
                <a:latin typeface="Times New Roman"/>
                <a:cs typeface="Times New Roman"/>
              </a:rPr>
              <a:t>o pensie </a:t>
            </a:r>
            <a:r>
              <a:rPr sz="1800" spc="-5" dirty="0">
                <a:latin typeface="Times New Roman"/>
                <a:cs typeface="Times New Roman"/>
              </a:rPr>
              <a:t>poate </a:t>
            </a:r>
            <a:r>
              <a:rPr sz="1800" dirty="0">
                <a:latin typeface="Times New Roman"/>
                <a:cs typeface="Times New Roman"/>
              </a:rPr>
              <a:t>asigura </a:t>
            </a:r>
            <a:r>
              <a:rPr sz="1800" spc="-5" dirty="0">
                <a:latin typeface="Times New Roman"/>
                <a:cs typeface="Times New Roman"/>
              </a:rPr>
              <a:t>cel </a:t>
            </a:r>
            <a:r>
              <a:rPr sz="1800" dirty="0">
                <a:latin typeface="Times New Roman"/>
                <a:cs typeface="Times New Roman"/>
              </a:rPr>
              <a:t>mult un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pensionar!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250565">
              <a:lnSpc>
                <a:spcPct val="100000"/>
              </a:lnSpc>
              <a:spcBef>
                <a:spcPts val="1660"/>
              </a:spcBef>
            </a:pPr>
            <a:r>
              <a:rPr sz="2400" spc="45" dirty="0">
                <a:solidFill>
                  <a:srgbClr val="CE1234"/>
                </a:solidFill>
                <a:latin typeface="Times New Roman"/>
                <a:cs typeface="Times New Roman"/>
              </a:rPr>
              <a:t>Proiectare</a:t>
            </a:r>
            <a:r>
              <a:rPr sz="2400" spc="75" dirty="0">
                <a:solidFill>
                  <a:srgbClr val="CE1234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CE1234"/>
                </a:solidFill>
                <a:latin typeface="Times New Roman"/>
                <a:cs typeface="Times New Roman"/>
              </a:rPr>
              <a:t>gresita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86223" y="1867407"/>
            <a:ext cx="2383790" cy="990600"/>
          </a:xfrm>
          <a:custGeom>
            <a:avLst/>
            <a:gdLst/>
            <a:ahLst/>
            <a:cxnLst/>
            <a:rect l="l" t="t" r="r" b="b"/>
            <a:pathLst>
              <a:path w="2383790" h="990600">
                <a:moveTo>
                  <a:pt x="2383535" y="156971"/>
                </a:moveTo>
                <a:lnTo>
                  <a:pt x="2383535" y="144779"/>
                </a:lnTo>
                <a:lnTo>
                  <a:pt x="2375915" y="129539"/>
                </a:lnTo>
                <a:lnTo>
                  <a:pt x="2339339" y="89915"/>
                </a:lnTo>
                <a:lnTo>
                  <a:pt x="2298191" y="67055"/>
                </a:lnTo>
                <a:lnTo>
                  <a:pt x="2247899" y="47243"/>
                </a:lnTo>
                <a:lnTo>
                  <a:pt x="2183891" y="28955"/>
                </a:lnTo>
                <a:lnTo>
                  <a:pt x="2113788" y="15239"/>
                </a:lnTo>
                <a:lnTo>
                  <a:pt x="2075688" y="9143"/>
                </a:lnTo>
                <a:lnTo>
                  <a:pt x="2037588" y="6095"/>
                </a:lnTo>
                <a:lnTo>
                  <a:pt x="1997964" y="3047"/>
                </a:lnTo>
                <a:lnTo>
                  <a:pt x="1915667" y="0"/>
                </a:lnTo>
                <a:lnTo>
                  <a:pt x="1874520" y="1524"/>
                </a:lnTo>
                <a:lnTo>
                  <a:pt x="1834896" y="3047"/>
                </a:lnTo>
                <a:lnTo>
                  <a:pt x="1755648" y="9143"/>
                </a:lnTo>
                <a:lnTo>
                  <a:pt x="1717548" y="15239"/>
                </a:lnTo>
                <a:lnTo>
                  <a:pt x="1647443" y="28955"/>
                </a:lnTo>
                <a:lnTo>
                  <a:pt x="1583436" y="47243"/>
                </a:lnTo>
                <a:lnTo>
                  <a:pt x="1531620" y="67055"/>
                </a:lnTo>
                <a:lnTo>
                  <a:pt x="1511808" y="79247"/>
                </a:lnTo>
                <a:lnTo>
                  <a:pt x="1490472" y="89915"/>
                </a:lnTo>
                <a:lnTo>
                  <a:pt x="1455420" y="129539"/>
                </a:lnTo>
                <a:lnTo>
                  <a:pt x="1447800" y="156971"/>
                </a:lnTo>
                <a:lnTo>
                  <a:pt x="1449324" y="170687"/>
                </a:lnTo>
                <a:lnTo>
                  <a:pt x="1475231" y="210312"/>
                </a:lnTo>
                <a:lnTo>
                  <a:pt x="1511808" y="234695"/>
                </a:lnTo>
                <a:lnTo>
                  <a:pt x="1531620" y="245363"/>
                </a:lnTo>
                <a:lnTo>
                  <a:pt x="1583436" y="268224"/>
                </a:lnTo>
                <a:lnTo>
                  <a:pt x="1647443" y="284988"/>
                </a:lnTo>
                <a:lnTo>
                  <a:pt x="1682496" y="291083"/>
                </a:lnTo>
                <a:lnTo>
                  <a:pt x="1717548" y="298703"/>
                </a:lnTo>
                <a:lnTo>
                  <a:pt x="1755648" y="303275"/>
                </a:lnTo>
                <a:lnTo>
                  <a:pt x="1795272" y="307847"/>
                </a:lnTo>
                <a:lnTo>
                  <a:pt x="1834896" y="310895"/>
                </a:lnTo>
                <a:lnTo>
                  <a:pt x="1874520" y="312419"/>
                </a:lnTo>
                <a:lnTo>
                  <a:pt x="1956815" y="312419"/>
                </a:lnTo>
                <a:lnTo>
                  <a:pt x="1997964" y="310895"/>
                </a:lnTo>
                <a:lnTo>
                  <a:pt x="2037588" y="307847"/>
                </a:lnTo>
                <a:lnTo>
                  <a:pt x="2113788" y="298703"/>
                </a:lnTo>
                <a:lnTo>
                  <a:pt x="2148839" y="291083"/>
                </a:lnTo>
                <a:lnTo>
                  <a:pt x="2183891" y="284988"/>
                </a:lnTo>
                <a:lnTo>
                  <a:pt x="2215895" y="277367"/>
                </a:lnTo>
                <a:lnTo>
                  <a:pt x="2247899" y="268224"/>
                </a:lnTo>
                <a:lnTo>
                  <a:pt x="2275331" y="257555"/>
                </a:lnTo>
                <a:lnTo>
                  <a:pt x="2298191" y="245363"/>
                </a:lnTo>
                <a:lnTo>
                  <a:pt x="2321051" y="234695"/>
                </a:lnTo>
                <a:lnTo>
                  <a:pt x="2356103" y="210312"/>
                </a:lnTo>
                <a:lnTo>
                  <a:pt x="2383535" y="170687"/>
                </a:lnTo>
                <a:lnTo>
                  <a:pt x="2383535" y="156971"/>
                </a:lnTo>
              </a:path>
              <a:path w="2383790" h="990600">
                <a:moveTo>
                  <a:pt x="0" y="649224"/>
                </a:moveTo>
                <a:lnTo>
                  <a:pt x="569976" y="304800"/>
                </a:lnTo>
                <a:lnTo>
                  <a:pt x="1155191" y="659891"/>
                </a:lnTo>
                <a:lnTo>
                  <a:pt x="569976" y="990600"/>
                </a:lnTo>
                <a:lnTo>
                  <a:pt x="0" y="64922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81595" y="1876551"/>
            <a:ext cx="935990" cy="312420"/>
          </a:xfrm>
          <a:custGeom>
            <a:avLst/>
            <a:gdLst/>
            <a:ahLst/>
            <a:cxnLst/>
            <a:rect l="l" t="t" r="r" b="b"/>
            <a:pathLst>
              <a:path w="935990" h="312419">
                <a:moveTo>
                  <a:pt x="0" y="156972"/>
                </a:moveTo>
                <a:lnTo>
                  <a:pt x="15240" y="196596"/>
                </a:lnTo>
                <a:lnTo>
                  <a:pt x="45720" y="222504"/>
                </a:lnTo>
                <a:lnTo>
                  <a:pt x="62484" y="234696"/>
                </a:lnTo>
                <a:lnTo>
                  <a:pt x="85343" y="246888"/>
                </a:lnTo>
                <a:lnTo>
                  <a:pt x="111252" y="257556"/>
                </a:lnTo>
                <a:lnTo>
                  <a:pt x="138684" y="268224"/>
                </a:lnTo>
                <a:lnTo>
                  <a:pt x="167640" y="275844"/>
                </a:lnTo>
                <a:lnTo>
                  <a:pt x="199644" y="284988"/>
                </a:lnTo>
                <a:lnTo>
                  <a:pt x="269748" y="298704"/>
                </a:lnTo>
                <a:lnTo>
                  <a:pt x="307848" y="303276"/>
                </a:lnTo>
                <a:lnTo>
                  <a:pt x="347472" y="307848"/>
                </a:lnTo>
                <a:lnTo>
                  <a:pt x="387096" y="310896"/>
                </a:lnTo>
                <a:lnTo>
                  <a:pt x="426720" y="312420"/>
                </a:lnTo>
                <a:lnTo>
                  <a:pt x="509016" y="312420"/>
                </a:lnTo>
                <a:lnTo>
                  <a:pt x="548640" y="310896"/>
                </a:lnTo>
                <a:lnTo>
                  <a:pt x="589788" y="307848"/>
                </a:lnTo>
                <a:lnTo>
                  <a:pt x="665988" y="298704"/>
                </a:lnTo>
                <a:lnTo>
                  <a:pt x="737616" y="284988"/>
                </a:lnTo>
                <a:lnTo>
                  <a:pt x="768096" y="275844"/>
                </a:lnTo>
                <a:lnTo>
                  <a:pt x="798576" y="268224"/>
                </a:lnTo>
                <a:lnTo>
                  <a:pt x="851916" y="246887"/>
                </a:lnTo>
                <a:lnTo>
                  <a:pt x="893064" y="222503"/>
                </a:lnTo>
                <a:lnTo>
                  <a:pt x="928116" y="184403"/>
                </a:lnTo>
                <a:lnTo>
                  <a:pt x="935736" y="156972"/>
                </a:lnTo>
                <a:lnTo>
                  <a:pt x="934212" y="143256"/>
                </a:lnTo>
                <a:lnTo>
                  <a:pt x="908304" y="103632"/>
                </a:lnTo>
                <a:lnTo>
                  <a:pt x="873252" y="79248"/>
                </a:lnTo>
                <a:lnTo>
                  <a:pt x="851916" y="67056"/>
                </a:lnTo>
                <a:lnTo>
                  <a:pt x="826008" y="56387"/>
                </a:lnTo>
                <a:lnTo>
                  <a:pt x="798576" y="45720"/>
                </a:lnTo>
                <a:lnTo>
                  <a:pt x="768096" y="38100"/>
                </a:lnTo>
                <a:lnTo>
                  <a:pt x="736092" y="28956"/>
                </a:lnTo>
                <a:lnTo>
                  <a:pt x="701040" y="22860"/>
                </a:lnTo>
                <a:lnTo>
                  <a:pt x="665988" y="13716"/>
                </a:lnTo>
                <a:lnTo>
                  <a:pt x="627888" y="9144"/>
                </a:lnTo>
                <a:lnTo>
                  <a:pt x="588264" y="4572"/>
                </a:lnTo>
                <a:lnTo>
                  <a:pt x="509016" y="1524"/>
                </a:lnTo>
                <a:lnTo>
                  <a:pt x="467868" y="0"/>
                </a:lnTo>
                <a:lnTo>
                  <a:pt x="426720" y="1524"/>
                </a:lnTo>
                <a:lnTo>
                  <a:pt x="387096" y="3048"/>
                </a:lnTo>
                <a:lnTo>
                  <a:pt x="307848" y="9144"/>
                </a:lnTo>
                <a:lnTo>
                  <a:pt x="269748" y="13716"/>
                </a:lnTo>
                <a:lnTo>
                  <a:pt x="234696" y="22860"/>
                </a:lnTo>
                <a:lnTo>
                  <a:pt x="199644" y="28956"/>
                </a:lnTo>
                <a:lnTo>
                  <a:pt x="167640" y="38100"/>
                </a:lnTo>
                <a:lnTo>
                  <a:pt x="138684" y="45720"/>
                </a:lnTo>
                <a:lnTo>
                  <a:pt x="111252" y="56388"/>
                </a:lnTo>
                <a:lnTo>
                  <a:pt x="62484" y="79248"/>
                </a:lnTo>
                <a:lnTo>
                  <a:pt x="27431" y="103632"/>
                </a:lnTo>
                <a:lnTo>
                  <a:pt x="1524" y="143256"/>
                </a:lnTo>
                <a:lnTo>
                  <a:pt x="0" y="15697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7391400" y="1911095"/>
            <a:ext cx="3962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ddn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73140" y="1883671"/>
            <a:ext cx="772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dash" spc="-2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u="dash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cnume</a:t>
            </a:r>
            <a:r>
              <a:rPr sz="1600" b="1" u="dash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94489" y="2415555"/>
            <a:ext cx="7797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Arial"/>
                <a:cs typeface="Arial"/>
              </a:rPr>
              <a:t>A</a:t>
            </a:r>
            <a:r>
              <a:rPr sz="1600" b="1" spc="5" dirty="0">
                <a:latin typeface="Arial"/>
                <a:cs typeface="Arial"/>
              </a:rPr>
              <a:t>si</a:t>
            </a:r>
            <a:r>
              <a:rPr sz="1600" b="1" spc="-10" dirty="0">
                <a:latin typeface="Arial"/>
                <a:cs typeface="Arial"/>
              </a:rPr>
              <a:t>gu</a:t>
            </a:r>
            <a:r>
              <a:rPr sz="1600" b="1" spc="-5" dirty="0">
                <a:latin typeface="Arial"/>
                <a:cs typeface="Arial"/>
              </a:rPr>
              <a:t>ră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18996" y="1655572"/>
            <a:ext cx="2658110" cy="544195"/>
          </a:xfrm>
          <a:custGeom>
            <a:avLst/>
            <a:gdLst/>
            <a:ahLst/>
            <a:cxnLst/>
            <a:rect l="l" t="t" r="r" b="b"/>
            <a:pathLst>
              <a:path w="2658110" h="544194">
                <a:moveTo>
                  <a:pt x="935735" y="387095"/>
                </a:moveTo>
                <a:lnTo>
                  <a:pt x="920496" y="345948"/>
                </a:lnTo>
                <a:lnTo>
                  <a:pt x="873251" y="307848"/>
                </a:lnTo>
                <a:lnTo>
                  <a:pt x="826007" y="286512"/>
                </a:lnTo>
                <a:lnTo>
                  <a:pt x="798576" y="277367"/>
                </a:lnTo>
                <a:lnTo>
                  <a:pt x="768096" y="266700"/>
                </a:lnTo>
                <a:lnTo>
                  <a:pt x="736092" y="259079"/>
                </a:lnTo>
                <a:lnTo>
                  <a:pt x="701039" y="251460"/>
                </a:lnTo>
                <a:lnTo>
                  <a:pt x="665987" y="245363"/>
                </a:lnTo>
                <a:lnTo>
                  <a:pt x="627887" y="240791"/>
                </a:lnTo>
                <a:lnTo>
                  <a:pt x="589787" y="234695"/>
                </a:lnTo>
                <a:lnTo>
                  <a:pt x="548639" y="233172"/>
                </a:lnTo>
                <a:lnTo>
                  <a:pt x="509015" y="231648"/>
                </a:lnTo>
                <a:lnTo>
                  <a:pt x="467868" y="230124"/>
                </a:lnTo>
                <a:lnTo>
                  <a:pt x="426720" y="231648"/>
                </a:lnTo>
                <a:lnTo>
                  <a:pt x="347472" y="234695"/>
                </a:lnTo>
                <a:lnTo>
                  <a:pt x="307848" y="240791"/>
                </a:lnTo>
                <a:lnTo>
                  <a:pt x="269748" y="245363"/>
                </a:lnTo>
                <a:lnTo>
                  <a:pt x="234696" y="251460"/>
                </a:lnTo>
                <a:lnTo>
                  <a:pt x="199644" y="259079"/>
                </a:lnTo>
                <a:lnTo>
                  <a:pt x="167639" y="266700"/>
                </a:lnTo>
                <a:lnTo>
                  <a:pt x="138683" y="277367"/>
                </a:lnTo>
                <a:lnTo>
                  <a:pt x="111251" y="286512"/>
                </a:lnTo>
                <a:lnTo>
                  <a:pt x="85344" y="297179"/>
                </a:lnTo>
                <a:lnTo>
                  <a:pt x="62483" y="307848"/>
                </a:lnTo>
                <a:lnTo>
                  <a:pt x="44196" y="321563"/>
                </a:lnTo>
                <a:lnTo>
                  <a:pt x="27431" y="333755"/>
                </a:lnTo>
                <a:lnTo>
                  <a:pt x="15239" y="345948"/>
                </a:lnTo>
                <a:lnTo>
                  <a:pt x="7620" y="359663"/>
                </a:lnTo>
                <a:lnTo>
                  <a:pt x="1524" y="373379"/>
                </a:lnTo>
                <a:lnTo>
                  <a:pt x="0" y="387095"/>
                </a:lnTo>
                <a:lnTo>
                  <a:pt x="1524" y="400812"/>
                </a:lnTo>
                <a:lnTo>
                  <a:pt x="27431" y="440436"/>
                </a:lnTo>
                <a:lnTo>
                  <a:pt x="62483" y="464819"/>
                </a:lnTo>
                <a:lnTo>
                  <a:pt x="111251" y="487679"/>
                </a:lnTo>
                <a:lnTo>
                  <a:pt x="138683" y="496824"/>
                </a:lnTo>
                <a:lnTo>
                  <a:pt x="167639" y="507491"/>
                </a:lnTo>
                <a:lnTo>
                  <a:pt x="234696" y="522731"/>
                </a:lnTo>
                <a:lnTo>
                  <a:pt x="307848" y="533400"/>
                </a:lnTo>
                <a:lnTo>
                  <a:pt x="347472" y="537972"/>
                </a:lnTo>
                <a:lnTo>
                  <a:pt x="387096" y="539495"/>
                </a:lnTo>
                <a:lnTo>
                  <a:pt x="426720" y="544067"/>
                </a:lnTo>
                <a:lnTo>
                  <a:pt x="509015" y="544067"/>
                </a:lnTo>
                <a:lnTo>
                  <a:pt x="548639" y="539495"/>
                </a:lnTo>
                <a:lnTo>
                  <a:pt x="589787" y="537972"/>
                </a:lnTo>
                <a:lnTo>
                  <a:pt x="665987" y="528827"/>
                </a:lnTo>
                <a:lnTo>
                  <a:pt x="736092" y="515112"/>
                </a:lnTo>
                <a:lnTo>
                  <a:pt x="798576" y="496824"/>
                </a:lnTo>
                <a:lnTo>
                  <a:pt x="826007" y="487679"/>
                </a:lnTo>
                <a:lnTo>
                  <a:pt x="873251" y="464819"/>
                </a:lnTo>
                <a:lnTo>
                  <a:pt x="908303" y="440436"/>
                </a:lnTo>
                <a:lnTo>
                  <a:pt x="934211" y="400812"/>
                </a:lnTo>
                <a:lnTo>
                  <a:pt x="935735" y="387095"/>
                </a:lnTo>
              </a:path>
              <a:path w="2658110" h="544194">
                <a:moveTo>
                  <a:pt x="1719072" y="387095"/>
                </a:moveTo>
                <a:lnTo>
                  <a:pt x="1735835" y="426719"/>
                </a:lnTo>
                <a:lnTo>
                  <a:pt x="1764792" y="452627"/>
                </a:lnTo>
                <a:lnTo>
                  <a:pt x="1805939" y="477012"/>
                </a:lnTo>
                <a:lnTo>
                  <a:pt x="1857756" y="496824"/>
                </a:lnTo>
                <a:lnTo>
                  <a:pt x="1888236" y="507491"/>
                </a:lnTo>
                <a:lnTo>
                  <a:pt x="1921764" y="515112"/>
                </a:lnTo>
                <a:lnTo>
                  <a:pt x="1953768" y="522731"/>
                </a:lnTo>
                <a:lnTo>
                  <a:pt x="1990344" y="528827"/>
                </a:lnTo>
                <a:lnTo>
                  <a:pt x="2028444" y="533400"/>
                </a:lnTo>
                <a:lnTo>
                  <a:pt x="2068068" y="537972"/>
                </a:lnTo>
                <a:lnTo>
                  <a:pt x="2107692" y="539495"/>
                </a:lnTo>
                <a:lnTo>
                  <a:pt x="2148840" y="544067"/>
                </a:lnTo>
                <a:lnTo>
                  <a:pt x="2229612" y="544067"/>
                </a:lnTo>
                <a:lnTo>
                  <a:pt x="2270760" y="539495"/>
                </a:lnTo>
                <a:lnTo>
                  <a:pt x="2310384" y="537972"/>
                </a:lnTo>
                <a:lnTo>
                  <a:pt x="2350008" y="533400"/>
                </a:lnTo>
                <a:lnTo>
                  <a:pt x="2388108" y="528827"/>
                </a:lnTo>
                <a:lnTo>
                  <a:pt x="2490216" y="507491"/>
                </a:lnTo>
                <a:lnTo>
                  <a:pt x="2520696" y="496823"/>
                </a:lnTo>
                <a:lnTo>
                  <a:pt x="2548128" y="487679"/>
                </a:lnTo>
                <a:lnTo>
                  <a:pt x="2593848" y="464819"/>
                </a:lnTo>
                <a:lnTo>
                  <a:pt x="2628900" y="440435"/>
                </a:lnTo>
                <a:lnTo>
                  <a:pt x="2648712" y="414527"/>
                </a:lnTo>
                <a:lnTo>
                  <a:pt x="2656332" y="400811"/>
                </a:lnTo>
                <a:lnTo>
                  <a:pt x="2657856" y="387095"/>
                </a:lnTo>
                <a:lnTo>
                  <a:pt x="2656332" y="373379"/>
                </a:lnTo>
                <a:lnTo>
                  <a:pt x="2648712" y="359663"/>
                </a:lnTo>
                <a:lnTo>
                  <a:pt x="2642616" y="345947"/>
                </a:lnTo>
                <a:lnTo>
                  <a:pt x="2593848" y="307847"/>
                </a:lnTo>
                <a:lnTo>
                  <a:pt x="2548128" y="286511"/>
                </a:lnTo>
                <a:lnTo>
                  <a:pt x="2488692" y="266699"/>
                </a:lnTo>
                <a:lnTo>
                  <a:pt x="2423160" y="251460"/>
                </a:lnTo>
                <a:lnTo>
                  <a:pt x="2350008" y="240791"/>
                </a:lnTo>
                <a:lnTo>
                  <a:pt x="2310384" y="234695"/>
                </a:lnTo>
                <a:lnTo>
                  <a:pt x="2270760" y="233172"/>
                </a:lnTo>
                <a:lnTo>
                  <a:pt x="2188464" y="230124"/>
                </a:lnTo>
                <a:lnTo>
                  <a:pt x="2148840" y="231648"/>
                </a:lnTo>
                <a:lnTo>
                  <a:pt x="2107692" y="233172"/>
                </a:lnTo>
                <a:lnTo>
                  <a:pt x="2068068" y="234695"/>
                </a:lnTo>
                <a:lnTo>
                  <a:pt x="2028444" y="240791"/>
                </a:lnTo>
                <a:lnTo>
                  <a:pt x="1990344" y="245363"/>
                </a:lnTo>
                <a:lnTo>
                  <a:pt x="1953768" y="251460"/>
                </a:lnTo>
                <a:lnTo>
                  <a:pt x="1921764" y="259079"/>
                </a:lnTo>
                <a:lnTo>
                  <a:pt x="1886712" y="266700"/>
                </a:lnTo>
                <a:lnTo>
                  <a:pt x="1857756" y="277367"/>
                </a:lnTo>
                <a:lnTo>
                  <a:pt x="1830324" y="286512"/>
                </a:lnTo>
                <a:lnTo>
                  <a:pt x="1805939" y="297179"/>
                </a:lnTo>
                <a:lnTo>
                  <a:pt x="1764792" y="321563"/>
                </a:lnTo>
                <a:lnTo>
                  <a:pt x="1728215" y="359663"/>
                </a:lnTo>
                <a:lnTo>
                  <a:pt x="1722120" y="373379"/>
                </a:lnTo>
                <a:lnTo>
                  <a:pt x="1719072" y="387095"/>
                </a:lnTo>
              </a:path>
              <a:path w="2658110" h="544194">
                <a:moveTo>
                  <a:pt x="1778507" y="156972"/>
                </a:moveTo>
                <a:lnTo>
                  <a:pt x="1763268" y="115824"/>
                </a:lnTo>
                <a:lnTo>
                  <a:pt x="1716024" y="77724"/>
                </a:lnTo>
                <a:lnTo>
                  <a:pt x="1670303" y="56387"/>
                </a:lnTo>
                <a:lnTo>
                  <a:pt x="1612392" y="36575"/>
                </a:lnTo>
                <a:lnTo>
                  <a:pt x="1545335" y="21336"/>
                </a:lnTo>
                <a:lnTo>
                  <a:pt x="1508759" y="16763"/>
                </a:lnTo>
                <a:lnTo>
                  <a:pt x="1470659" y="10667"/>
                </a:lnTo>
                <a:lnTo>
                  <a:pt x="1432559" y="6095"/>
                </a:lnTo>
                <a:lnTo>
                  <a:pt x="1391411" y="3048"/>
                </a:lnTo>
                <a:lnTo>
                  <a:pt x="1351787" y="1524"/>
                </a:lnTo>
                <a:lnTo>
                  <a:pt x="1310639" y="0"/>
                </a:lnTo>
                <a:lnTo>
                  <a:pt x="1269492" y="1524"/>
                </a:lnTo>
                <a:lnTo>
                  <a:pt x="1229868" y="3048"/>
                </a:lnTo>
                <a:lnTo>
                  <a:pt x="1190244" y="6095"/>
                </a:lnTo>
                <a:lnTo>
                  <a:pt x="1150620" y="10667"/>
                </a:lnTo>
                <a:lnTo>
                  <a:pt x="1114044" y="16763"/>
                </a:lnTo>
                <a:lnTo>
                  <a:pt x="1077468" y="21336"/>
                </a:lnTo>
                <a:lnTo>
                  <a:pt x="1010411" y="36575"/>
                </a:lnTo>
                <a:lnTo>
                  <a:pt x="952500" y="56387"/>
                </a:lnTo>
                <a:lnTo>
                  <a:pt x="906779" y="77724"/>
                </a:lnTo>
                <a:lnTo>
                  <a:pt x="871727" y="103631"/>
                </a:lnTo>
                <a:lnTo>
                  <a:pt x="845820" y="143255"/>
                </a:lnTo>
                <a:lnTo>
                  <a:pt x="842772" y="156972"/>
                </a:lnTo>
                <a:lnTo>
                  <a:pt x="845820" y="170687"/>
                </a:lnTo>
                <a:lnTo>
                  <a:pt x="871727" y="210312"/>
                </a:lnTo>
                <a:lnTo>
                  <a:pt x="906779" y="234695"/>
                </a:lnTo>
                <a:lnTo>
                  <a:pt x="952500" y="257555"/>
                </a:lnTo>
                <a:lnTo>
                  <a:pt x="979931" y="266700"/>
                </a:lnTo>
                <a:lnTo>
                  <a:pt x="1010411" y="277367"/>
                </a:lnTo>
                <a:lnTo>
                  <a:pt x="1077468" y="292607"/>
                </a:lnTo>
                <a:lnTo>
                  <a:pt x="1150620" y="303275"/>
                </a:lnTo>
                <a:lnTo>
                  <a:pt x="1190244" y="307848"/>
                </a:lnTo>
                <a:lnTo>
                  <a:pt x="1229868" y="310895"/>
                </a:lnTo>
                <a:lnTo>
                  <a:pt x="1269492" y="312419"/>
                </a:lnTo>
                <a:lnTo>
                  <a:pt x="1351787" y="312419"/>
                </a:lnTo>
                <a:lnTo>
                  <a:pt x="1391411" y="310895"/>
                </a:lnTo>
                <a:lnTo>
                  <a:pt x="1432559" y="307848"/>
                </a:lnTo>
                <a:lnTo>
                  <a:pt x="1508759" y="298703"/>
                </a:lnTo>
                <a:lnTo>
                  <a:pt x="1612392" y="277367"/>
                </a:lnTo>
                <a:lnTo>
                  <a:pt x="1642872" y="266700"/>
                </a:lnTo>
                <a:lnTo>
                  <a:pt x="1670303" y="257555"/>
                </a:lnTo>
                <a:lnTo>
                  <a:pt x="1716024" y="234695"/>
                </a:lnTo>
                <a:lnTo>
                  <a:pt x="1751076" y="210312"/>
                </a:lnTo>
                <a:lnTo>
                  <a:pt x="1776983" y="170687"/>
                </a:lnTo>
                <a:lnTo>
                  <a:pt x="1778507" y="15697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60248" y="1060703"/>
            <a:ext cx="7956550" cy="883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Se </a:t>
            </a:r>
            <a:r>
              <a:rPr sz="2000" spc="-5" dirty="0">
                <a:latin typeface="Arial"/>
                <a:cs typeface="Arial"/>
              </a:rPr>
              <a:t>presupune </a:t>
            </a:r>
            <a:r>
              <a:rPr sz="2000" spc="5" dirty="0">
                <a:latin typeface="Arial"/>
                <a:cs typeface="Arial"/>
              </a:rPr>
              <a:t>că </a:t>
            </a:r>
            <a:r>
              <a:rPr sz="2000" spc="-5" dirty="0">
                <a:latin typeface="Arial"/>
                <a:cs typeface="Arial"/>
              </a:rPr>
              <a:t>fiecare pensie </a:t>
            </a:r>
            <a:r>
              <a:rPr sz="2000" spc="-10" dirty="0">
                <a:latin typeface="Arial"/>
                <a:cs typeface="Arial"/>
              </a:rPr>
              <a:t>este </a:t>
            </a:r>
            <a:r>
              <a:rPr sz="2000" spc="-5" dirty="0">
                <a:latin typeface="Arial"/>
                <a:cs typeface="Arial"/>
              </a:rPr>
              <a:t>asigurată </a:t>
            </a:r>
            <a:r>
              <a:rPr sz="2000" dirty="0">
                <a:latin typeface="Arial"/>
                <a:cs typeface="Arial"/>
              </a:rPr>
              <a:t>exact de un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angajat: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Arial"/>
              <a:cs typeface="Arial"/>
            </a:endParaRPr>
          </a:p>
          <a:p>
            <a:pPr marL="2144395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61767" y="2391664"/>
            <a:ext cx="1408430" cy="26860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165735">
              <a:lnSpc>
                <a:spcPct val="100000"/>
              </a:lnSpc>
              <a:spcBef>
                <a:spcPts val="140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49182" y="1882128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17035" y="1888236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076195" y="1989327"/>
            <a:ext cx="1734820" cy="394970"/>
          </a:xfrm>
          <a:custGeom>
            <a:avLst/>
            <a:gdLst/>
            <a:ahLst/>
            <a:cxnLst/>
            <a:rect l="l" t="t" r="r" b="b"/>
            <a:pathLst>
              <a:path w="1734820" h="394969">
                <a:moveTo>
                  <a:pt x="0" y="228600"/>
                </a:moveTo>
                <a:lnTo>
                  <a:pt x="560831" y="394716"/>
                </a:lnTo>
              </a:path>
              <a:path w="1734820" h="394969">
                <a:moveTo>
                  <a:pt x="841248" y="0"/>
                </a:moveTo>
                <a:lnTo>
                  <a:pt x="841248" y="394716"/>
                </a:lnTo>
              </a:path>
              <a:path w="1734820" h="394969">
                <a:moveTo>
                  <a:pt x="1734312" y="228600"/>
                </a:moveTo>
                <a:lnTo>
                  <a:pt x="1239011" y="38100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93431" y="2217927"/>
            <a:ext cx="279400" cy="182880"/>
          </a:xfrm>
          <a:custGeom>
            <a:avLst/>
            <a:gdLst/>
            <a:ahLst/>
            <a:cxnLst/>
            <a:rect l="l" t="t" r="r" b="b"/>
            <a:pathLst>
              <a:path w="279400" h="182880">
                <a:moveTo>
                  <a:pt x="278891" y="0"/>
                </a:moveTo>
                <a:lnTo>
                  <a:pt x="0" y="18288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44035" y="2187448"/>
            <a:ext cx="3020695" cy="899160"/>
          </a:xfrm>
          <a:custGeom>
            <a:avLst/>
            <a:gdLst/>
            <a:ahLst/>
            <a:cxnLst/>
            <a:rect l="l" t="t" r="r" b="b"/>
            <a:pathLst>
              <a:path w="3020695" h="899160">
                <a:moveTo>
                  <a:pt x="1880615" y="348996"/>
                </a:moveTo>
                <a:lnTo>
                  <a:pt x="2755391" y="348996"/>
                </a:lnTo>
              </a:path>
              <a:path w="3020695" h="899160">
                <a:moveTo>
                  <a:pt x="2657855" y="0"/>
                </a:moveTo>
                <a:lnTo>
                  <a:pt x="3020568" y="196596"/>
                </a:lnTo>
              </a:path>
              <a:path w="3020695" h="899160">
                <a:moveTo>
                  <a:pt x="1319784" y="670560"/>
                </a:moveTo>
                <a:lnTo>
                  <a:pt x="1319784" y="899160"/>
                </a:lnTo>
              </a:path>
              <a:path w="3020695" h="899160">
                <a:moveTo>
                  <a:pt x="742188" y="365760"/>
                </a:moveTo>
                <a:lnTo>
                  <a:pt x="0" y="36576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844035" y="3591052"/>
            <a:ext cx="1153795" cy="330835"/>
          </a:xfrm>
          <a:custGeom>
            <a:avLst/>
            <a:gdLst/>
            <a:ahLst/>
            <a:cxnLst/>
            <a:rect l="l" t="t" r="r" b="b"/>
            <a:pathLst>
              <a:path w="1153795" h="330835">
                <a:moveTo>
                  <a:pt x="1153667" y="164592"/>
                </a:moveTo>
                <a:lnTo>
                  <a:pt x="1132331" y="121920"/>
                </a:lnTo>
                <a:lnTo>
                  <a:pt x="1100327" y="94488"/>
                </a:lnTo>
                <a:lnTo>
                  <a:pt x="1048512" y="70104"/>
                </a:lnTo>
                <a:lnTo>
                  <a:pt x="1019555" y="59436"/>
                </a:lnTo>
                <a:lnTo>
                  <a:pt x="984503" y="45720"/>
                </a:lnTo>
                <a:lnTo>
                  <a:pt x="946403" y="38100"/>
                </a:lnTo>
                <a:lnTo>
                  <a:pt x="905255" y="30480"/>
                </a:lnTo>
                <a:lnTo>
                  <a:pt x="864108" y="21336"/>
                </a:lnTo>
                <a:lnTo>
                  <a:pt x="819912" y="13716"/>
                </a:lnTo>
                <a:lnTo>
                  <a:pt x="774191" y="9144"/>
                </a:lnTo>
                <a:lnTo>
                  <a:pt x="726948" y="4572"/>
                </a:lnTo>
                <a:lnTo>
                  <a:pt x="676655" y="1524"/>
                </a:lnTo>
                <a:lnTo>
                  <a:pt x="627888" y="0"/>
                </a:lnTo>
                <a:lnTo>
                  <a:pt x="524255" y="0"/>
                </a:lnTo>
                <a:lnTo>
                  <a:pt x="475488" y="1524"/>
                </a:lnTo>
                <a:lnTo>
                  <a:pt x="428243" y="4572"/>
                </a:lnTo>
                <a:lnTo>
                  <a:pt x="377951" y="9144"/>
                </a:lnTo>
                <a:lnTo>
                  <a:pt x="332231" y="13716"/>
                </a:lnTo>
                <a:lnTo>
                  <a:pt x="286512" y="21336"/>
                </a:lnTo>
                <a:lnTo>
                  <a:pt x="245363" y="30480"/>
                </a:lnTo>
                <a:lnTo>
                  <a:pt x="204215" y="38100"/>
                </a:lnTo>
                <a:lnTo>
                  <a:pt x="167639" y="45720"/>
                </a:lnTo>
                <a:lnTo>
                  <a:pt x="134112" y="59436"/>
                </a:lnTo>
                <a:lnTo>
                  <a:pt x="102108" y="70104"/>
                </a:lnTo>
                <a:lnTo>
                  <a:pt x="51815" y="94488"/>
                </a:lnTo>
                <a:lnTo>
                  <a:pt x="18287" y="121920"/>
                </a:lnTo>
                <a:lnTo>
                  <a:pt x="0" y="164592"/>
                </a:lnTo>
                <a:lnTo>
                  <a:pt x="1524" y="178308"/>
                </a:lnTo>
                <a:lnTo>
                  <a:pt x="6096" y="193548"/>
                </a:lnTo>
                <a:lnTo>
                  <a:pt x="18287" y="205740"/>
                </a:lnTo>
                <a:lnTo>
                  <a:pt x="32003" y="222504"/>
                </a:lnTo>
                <a:lnTo>
                  <a:pt x="51815" y="234696"/>
                </a:lnTo>
                <a:lnTo>
                  <a:pt x="74675" y="249936"/>
                </a:lnTo>
                <a:lnTo>
                  <a:pt x="134112" y="269748"/>
                </a:lnTo>
                <a:lnTo>
                  <a:pt x="204215" y="291084"/>
                </a:lnTo>
                <a:lnTo>
                  <a:pt x="245363" y="300228"/>
                </a:lnTo>
                <a:lnTo>
                  <a:pt x="286512" y="307848"/>
                </a:lnTo>
                <a:lnTo>
                  <a:pt x="332231" y="313944"/>
                </a:lnTo>
                <a:lnTo>
                  <a:pt x="377951" y="318516"/>
                </a:lnTo>
                <a:lnTo>
                  <a:pt x="428243" y="324612"/>
                </a:lnTo>
                <a:lnTo>
                  <a:pt x="475488" y="327660"/>
                </a:lnTo>
                <a:lnTo>
                  <a:pt x="524255" y="330708"/>
                </a:lnTo>
                <a:lnTo>
                  <a:pt x="627888" y="330708"/>
                </a:lnTo>
                <a:lnTo>
                  <a:pt x="676655" y="327660"/>
                </a:lnTo>
                <a:lnTo>
                  <a:pt x="726948" y="324612"/>
                </a:lnTo>
                <a:lnTo>
                  <a:pt x="774191" y="318516"/>
                </a:lnTo>
                <a:lnTo>
                  <a:pt x="819912" y="313944"/>
                </a:lnTo>
                <a:lnTo>
                  <a:pt x="864108" y="307848"/>
                </a:lnTo>
                <a:lnTo>
                  <a:pt x="905255" y="300228"/>
                </a:lnTo>
                <a:lnTo>
                  <a:pt x="946403" y="291084"/>
                </a:lnTo>
                <a:lnTo>
                  <a:pt x="984503" y="281940"/>
                </a:lnTo>
                <a:lnTo>
                  <a:pt x="1048512" y="259080"/>
                </a:lnTo>
                <a:lnTo>
                  <a:pt x="1075943" y="249936"/>
                </a:lnTo>
                <a:lnTo>
                  <a:pt x="1100327" y="234696"/>
                </a:lnTo>
                <a:lnTo>
                  <a:pt x="1118615" y="222504"/>
                </a:lnTo>
                <a:lnTo>
                  <a:pt x="1132331" y="205740"/>
                </a:lnTo>
                <a:lnTo>
                  <a:pt x="1144524" y="193548"/>
                </a:lnTo>
                <a:lnTo>
                  <a:pt x="1150619" y="178308"/>
                </a:lnTo>
                <a:lnTo>
                  <a:pt x="1153667" y="16459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16220" y="3618484"/>
            <a:ext cx="939165" cy="312420"/>
          </a:xfrm>
          <a:custGeom>
            <a:avLst/>
            <a:gdLst/>
            <a:ahLst/>
            <a:cxnLst/>
            <a:rect l="l" t="t" r="r" b="b"/>
            <a:pathLst>
              <a:path w="939164" h="312420">
                <a:moveTo>
                  <a:pt x="0" y="156971"/>
                </a:moveTo>
                <a:lnTo>
                  <a:pt x="16763" y="196595"/>
                </a:lnTo>
                <a:lnTo>
                  <a:pt x="44195" y="224027"/>
                </a:lnTo>
                <a:lnTo>
                  <a:pt x="86867" y="245363"/>
                </a:lnTo>
                <a:lnTo>
                  <a:pt x="109727" y="257555"/>
                </a:lnTo>
                <a:lnTo>
                  <a:pt x="167639" y="275843"/>
                </a:lnTo>
                <a:lnTo>
                  <a:pt x="234695" y="291083"/>
                </a:lnTo>
                <a:lnTo>
                  <a:pt x="309371" y="303275"/>
                </a:lnTo>
                <a:lnTo>
                  <a:pt x="348995" y="307848"/>
                </a:lnTo>
                <a:lnTo>
                  <a:pt x="387095" y="310895"/>
                </a:lnTo>
                <a:lnTo>
                  <a:pt x="426719" y="312419"/>
                </a:lnTo>
                <a:lnTo>
                  <a:pt x="510539" y="312419"/>
                </a:lnTo>
                <a:lnTo>
                  <a:pt x="551688" y="310895"/>
                </a:lnTo>
                <a:lnTo>
                  <a:pt x="591312" y="307848"/>
                </a:lnTo>
                <a:lnTo>
                  <a:pt x="629412" y="303275"/>
                </a:lnTo>
                <a:lnTo>
                  <a:pt x="704088" y="291083"/>
                </a:lnTo>
                <a:lnTo>
                  <a:pt x="769619" y="275843"/>
                </a:lnTo>
                <a:lnTo>
                  <a:pt x="829055" y="257555"/>
                </a:lnTo>
                <a:lnTo>
                  <a:pt x="851915" y="245363"/>
                </a:lnTo>
                <a:lnTo>
                  <a:pt x="874776" y="234695"/>
                </a:lnTo>
                <a:lnTo>
                  <a:pt x="909827" y="208787"/>
                </a:lnTo>
                <a:lnTo>
                  <a:pt x="937259" y="169163"/>
                </a:lnTo>
                <a:lnTo>
                  <a:pt x="938783" y="156971"/>
                </a:lnTo>
                <a:lnTo>
                  <a:pt x="937259" y="143255"/>
                </a:lnTo>
                <a:lnTo>
                  <a:pt x="909827" y="102107"/>
                </a:lnTo>
                <a:lnTo>
                  <a:pt x="874776" y="77724"/>
                </a:lnTo>
                <a:lnTo>
                  <a:pt x="851915" y="67055"/>
                </a:lnTo>
                <a:lnTo>
                  <a:pt x="829055" y="54863"/>
                </a:lnTo>
                <a:lnTo>
                  <a:pt x="801624" y="45719"/>
                </a:lnTo>
                <a:lnTo>
                  <a:pt x="769619" y="36575"/>
                </a:lnTo>
                <a:lnTo>
                  <a:pt x="737615" y="28955"/>
                </a:lnTo>
                <a:lnTo>
                  <a:pt x="702563" y="19812"/>
                </a:lnTo>
                <a:lnTo>
                  <a:pt x="629412" y="9143"/>
                </a:lnTo>
                <a:lnTo>
                  <a:pt x="591312" y="6095"/>
                </a:lnTo>
                <a:lnTo>
                  <a:pt x="551688" y="3048"/>
                </a:lnTo>
                <a:lnTo>
                  <a:pt x="469391" y="0"/>
                </a:lnTo>
                <a:lnTo>
                  <a:pt x="426719" y="1524"/>
                </a:lnTo>
                <a:lnTo>
                  <a:pt x="387095" y="3048"/>
                </a:lnTo>
                <a:lnTo>
                  <a:pt x="348995" y="6095"/>
                </a:lnTo>
                <a:lnTo>
                  <a:pt x="309371" y="9143"/>
                </a:lnTo>
                <a:lnTo>
                  <a:pt x="271271" y="15239"/>
                </a:lnTo>
                <a:lnTo>
                  <a:pt x="234695" y="19812"/>
                </a:lnTo>
                <a:lnTo>
                  <a:pt x="199643" y="28955"/>
                </a:lnTo>
                <a:lnTo>
                  <a:pt x="167639" y="36575"/>
                </a:lnTo>
                <a:lnTo>
                  <a:pt x="138683" y="45719"/>
                </a:lnTo>
                <a:lnTo>
                  <a:pt x="109727" y="56387"/>
                </a:lnTo>
                <a:lnTo>
                  <a:pt x="85343" y="68579"/>
                </a:lnTo>
                <a:lnTo>
                  <a:pt x="64007" y="77724"/>
                </a:lnTo>
                <a:lnTo>
                  <a:pt x="44195" y="89915"/>
                </a:lnTo>
                <a:lnTo>
                  <a:pt x="27431" y="102107"/>
                </a:lnTo>
                <a:lnTo>
                  <a:pt x="16763" y="117348"/>
                </a:lnTo>
                <a:lnTo>
                  <a:pt x="7619" y="129539"/>
                </a:lnTo>
                <a:lnTo>
                  <a:pt x="3047" y="144779"/>
                </a:lnTo>
                <a:lnTo>
                  <a:pt x="0" y="15697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662423" y="3114039"/>
            <a:ext cx="1221105" cy="32004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214629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Pensie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34960" y="3601212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34228" y="3622547"/>
            <a:ext cx="7359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Arial"/>
                <a:cs typeface="Arial"/>
              </a:rPr>
              <a:t>v</a:t>
            </a:r>
            <a:r>
              <a:rPr sz="1600" b="1" spc="5" dirty="0">
                <a:latin typeface="Arial"/>
                <a:cs typeface="Arial"/>
              </a:rPr>
              <a:t>al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5" dirty="0">
                <a:latin typeface="Arial"/>
                <a:cs typeface="Arial"/>
              </a:rPr>
              <a:t>are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420108" y="3438652"/>
            <a:ext cx="528955" cy="166370"/>
          </a:xfrm>
          <a:custGeom>
            <a:avLst/>
            <a:gdLst/>
            <a:ahLst/>
            <a:cxnLst/>
            <a:rect l="l" t="t" r="r" b="b"/>
            <a:pathLst>
              <a:path w="528954" h="166370">
                <a:moveTo>
                  <a:pt x="0" y="166116"/>
                </a:moveTo>
                <a:lnTo>
                  <a:pt x="528827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77179" y="3452367"/>
            <a:ext cx="413384" cy="152400"/>
          </a:xfrm>
          <a:custGeom>
            <a:avLst/>
            <a:gdLst/>
            <a:ahLst/>
            <a:cxnLst/>
            <a:rect l="l" t="t" r="r" b="b"/>
            <a:pathLst>
              <a:path w="413385" h="152400">
                <a:moveTo>
                  <a:pt x="413004" y="152400"/>
                </a:moveTo>
                <a:lnTo>
                  <a:pt x="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619240" y="2400807"/>
            <a:ext cx="1450975" cy="29146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12420">
              <a:lnSpc>
                <a:spcPts val="1989"/>
              </a:lnSpc>
              <a:spcBef>
                <a:spcPts val="300"/>
              </a:spcBef>
            </a:pPr>
            <a:r>
              <a:rPr sz="1800" dirty="0">
                <a:latin typeface="Times New Roman"/>
                <a:cs typeface="Times New Roman"/>
              </a:rPr>
              <a:t>Pensionar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24</a:t>
            </a:fld>
            <a:endParaRPr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3138346-9842-4F10-9480-4E8686F582F0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0248" y="461771"/>
            <a:ext cx="68129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905375" algn="l"/>
              </a:tabLst>
            </a:pPr>
            <a:r>
              <a:rPr sz="3200" b="0" spc="-10" dirty="0">
                <a:latin typeface="Arial"/>
                <a:cs typeface="Arial"/>
              </a:rPr>
              <a:t>Legături</a:t>
            </a:r>
            <a:r>
              <a:rPr sz="3200" b="0" spc="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binare</a:t>
            </a:r>
            <a:r>
              <a:rPr sz="3200" b="0" spc="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vs.legături	ternare</a:t>
            </a:r>
            <a:r>
              <a:rPr sz="3200" b="0" spc="-70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(II)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2544" y="5021579"/>
            <a:ext cx="7355840" cy="7556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55600" marR="5080" indent="-342900">
              <a:lnSpc>
                <a:spcPts val="2870"/>
              </a:lnSpc>
              <a:spcBef>
                <a:spcPts val="2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6935470" algn="l"/>
              </a:tabLst>
            </a:pPr>
            <a:r>
              <a:rPr sz="2400" spc="-5" dirty="0">
                <a:latin typeface="Arial"/>
                <a:cs typeface="Arial"/>
              </a:rPr>
              <a:t>Car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sunt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constrângerile </a:t>
            </a:r>
            <a:r>
              <a:rPr sz="2400" spc="-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d</a:t>
            </a:r>
            <a:r>
              <a:rPr sz="2400" spc="-10" dirty="0">
                <a:latin typeface="Arial"/>
                <a:cs typeface="Arial"/>
              </a:rPr>
              <a:t>i</a:t>
            </a:r>
            <a:r>
              <a:rPr sz="2400" spc="5" dirty="0">
                <a:latin typeface="Arial"/>
                <a:cs typeface="Arial"/>
              </a:rPr>
              <a:t>ţ</a:t>
            </a:r>
            <a:r>
              <a:rPr sz="2400" dirty="0">
                <a:latin typeface="Arial"/>
                <a:cs typeface="Arial"/>
              </a:rPr>
              <a:t>ionale în diagrama	din  </a:t>
            </a:r>
            <a:r>
              <a:rPr sz="2400" spc="-5" dirty="0">
                <a:latin typeface="Arial"/>
                <a:cs typeface="Arial"/>
              </a:rPr>
              <a:t>imagine?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56328" y="2670555"/>
            <a:ext cx="1685925" cy="582295"/>
          </a:xfrm>
          <a:custGeom>
            <a:avLst/>
            <a:gdLst/>
            <a:ahLst/>
            <a:cxnLst/>
            <a:rect l="l" t="t" r="r" b="b"/>
            <a:pathLst>
              <a:path w="1685925" h="582295">
                <a:moveTo>
                  <a:pt x="0" y="291084"/>
                </a:moveTo>
                <a:lnTo>
                  <a:pt x="830580" y="0"/>
                </a:lnTo>
                <a:lnTo>
                  <a:pt x="1685544" y="300228"/>
                </a:lnTo>
                <a:lnTo>
                  <a:pt x="830580" y="582168"/>
                </a:lnTo>
                <a:lnTo>
                  <a:pt x="0" y="291084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04232" y="2801111"/>
            <a:ext cx="10064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Benefi</a:t>
            </a:r>
            <a:r>
              <a:rPr sz="1600" b="1" spc="5" dirty="0">
                <a:latin typeface="Arial"/>
                <a:cs typeface="Arial"/>
              </a:rPr>
              <a:t>c</a:t>
            </a:r>
            <a:r>
              <a:rPr sz="1600" b="1" spc="-5" dirty="0">
                <a:latin typeface="Arial"/>
                <a:cs typeface="Arial"/>
              </a:rPr>
              <a:t>i</a:t>
            </a:r>
            <a:r>
              <a:rPr sz="1600" b="1" spc="-10" dirty="0">
                <a:latin typeface="Arial"/>
                <a:cs typeface="Arial"/>
              </a:rPr>
              <a:t>ar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771641" y="1367282"/>
            <a:ext cx="2205355" cy="885190"/>
            <a:chOff x="5771641" y="1367282"/>
            <a:chExt cx="2205355" cy="885190"/>
          </a:xfrm>
        </p:grpSpPr>
        <p:sp>
          <p:nvSpPr>
            <p:cNvPr id="7" name="object 7"/>
            <p:cNvSpPr/>
            <p:nvPr/>
          </p:nvSpPr>
          <p:spPr>
            <a:xfrm>
              <a:off x="5777991" y="1373632"/>
              <a:ext cx="1043940" cy="381000"/>
            </a:xfrm>
            <a:custGeom>
              <a:avLst/>
              <a:gdLst/>
              <a:ahLst/>
              <a:cxnLst/>
              <a:rect l="l" t="t" r="r" b="b"/>
              <a:pathLst>
                <a:path w="1043940" h="381000">
                  <a:moveTo>
                    <a:pt x="1043939" y="190500"/>
                  </a:moveTo>
                  <a:lnTo>
                    <a:pt x="1024127" y="141731"/>
                  </a:lnTo>
                  <a:lnTo>
                    <a:pt x="995171" y="109727"/>
                  </a:lnTo>
                  <a:lnTo>
                    <a:pt x="949451" y="80771"/>
                  </a:lnTo>
                  <a:lnTo>
                    <a:pt x="893063" y="56387"/>
                  </a:lnTo>
                  <a:lnTo>
                    <a:pt x="819912" y="35051"/>
                  </a:lnTo>
                  <a:lnTo>
                    <a:pt x="784860" y="27431"/>
                  </a:lnTo>
                  <a:lnTo>
                    <a:pt x="740663" y="16763"/>
                  </a:lnTo>
                  <a:lnTo>
                    <a:pt x="699515" y="12191"/>
                  </a:lnTo>
                  <a:lnTo>
                    <a:pt x="656843" y="7619"/>
                  </a:lnTo>
                  <a:lnTo>
                    <a:pt x="612647" y="4571"/>
                  </a:lnTo>
                  <a:lnTo>
                    <a:pt x="569975" y="1523"/>
                  </a:lnTo>
                  <a:lnTo>
                    <a:pt x="521207" y="0"/>
                  </a:lnTo>
                  <a:lnTo>
                    <a:pt x="477011" y="1523"/>
                  </a:lnTo>
                  <a:lnTo>
                    <a:pt x="431291" y="4571"/>
                  </a:lnTo>
                  <a:lnTo>
                    <a:pt x="387095" y="7619"/>
                  </a:lnTo>
                  <a:lnTo>
                    <a:pt x="344423" y="12191"/>
                  </a:lnTo>
                  <a:lnTo>
                    <a:pt x="303275" y="16763"/>
                  </a:lnTo>
                  <a:lnTo>
                    <a:pt x="260604" y="27431"/>
                  </a:lnTo>
                  <a:lnTo>
                    <a:pt x="224028" y="35051"/>
                  </a:lnTo>
                  <a:lnTo>
                    <a:pt x="152400" y="56387"/>
                  </a:lnTo>
                  <a:lnTo>
                    <a:pt x="96012" y="80771"/>
                  </a:lnTo>
                  <a:lnTo>
                    <a:pt x="50292" y="109727"/>
                  </a:lnTo>
                  <a:lnTo>
                    <a:pt x="19812" y="141731"/>
                  </a:lnTo>
                  <a:lnTo>
                    <a:pt x="0" y="190500"/>
                  </a:lnTo>
                  <a:lnTo>
                    <a:pt x="3048" y="205739"/>
                  </a:lnTo>
                  <a:lnTo>
                    <a:pt x="9144" y="225551"/>
                  </a:lnTo>
                  <a:lnTo>
                    <a:pt x="19812" y="239267"/>
                  </a:lnTo>
                  <a:lnTo>
                    <a:pt x="32004" y="256031"/>
                  </a:lnTo>
                  <a:lnTo>
                    <a:pt x="71628" y="284988"/>
                  </a:lnTo>
                  <a:lnTo>
                    <a:pt x="123444" y="313943"/>
                  </a:lnTo>
                  <a:lnTo>
                    <a:pt x="187452" y="336803"/>
                  </a:lnTo>
                  <a:lnTo>
                    <a:pt x="260604" y="353567"/>
                  </a:lnTo>
                  <a:lnTo>
                    <a:pt x="303275" y="362712"/>
                  </a:lnTo>
                  <a:lnTo>
                    <a:pt x="344424" y="368807"/>
                  </a:lnTo>
                  <a:lnTo>
                    <a:pt x="387096" y="374903"/>
                  </a:lnTo>
                  <a:lnTo>
                    <a:pt x="431292" y="379475"/>
                  </a:lnTo>
                  <a:lnTo>
                    <a:pt x="477012" y="381000"/>
                  </a:lnTo>
                  <a:lnTo>
                    <a:pt x="569976" y="381000"/>
                  </a:lnTo>
                  <a:lnTo>
                    <a:pt x="612648" y="379475"/>
                  </a:lnTo>
                  <a:lnTo>
                    <a:pt x="656844" y="374903"/>
                  </a:lnTo>
                  <a:lnTo>
                    <a:pt x="699516" y="368807"/>
                  </a:lnTo>
                  <a:lnTo>
                    <a:pt x="740663" y="362712"/>
                  </a:lnTo>
                  <a:lnTo>
                    <a:pt x="784860" y="353567"/>
                  </a:lnTo>
                  <a:lnTo>
                    <a:pt x="858012" y="336803"/>
                  </a:lnTo>
                  <a:lnTo>
                    <a:pt x="923544" y="313943"/>
                  </a:lnTo>
                  <a:lnTo>
                    <a:pt x="973835" y="284988"/>
                  </a:lnTo>
                  <a:lnTo>
                    <a:pt x="1011935" y="256031"/>
                  </a:lnTo>
                  <a:lnTo>
                    <a:pt x="1024127" y="239267"/>
                  </a:lnTo>
                  <a:lnTo>
                    <a:pt x="1034795" y="225551"/>
                  </a:lnTo>
                  <a:lnTo>
                    <a:pt x="1042415" y="205739"/>
                  </a:lnTo>
                  <a:lnTo>
                    <a:pt x="1043939" y="19050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497319" y="1949704"/>
              <a:ext cx="1454150" cy="277495"/>
            </a:xfrm>
            <a:custGeom>
              <a:avLst/>
              <a:gdLst/>
              <a:ahLst/>
              <a:cxnLst/>
              <a:rect l="l" t="t" r="r" b="b"/>
              <a:pathLst>
                <a:path w="1454150" h="277494">
                  <a:moveTo>
                    <a:pt x="1453895" y="277367"/>
                  </a:moveTo>
                  <a:lnTo>
                    <a:pt x="1453895" y="0"/>
                  </a:lnTo>
                  <a:lnTo>
                    <a:pt x="0" y="0"/>
                  </a:lnTo>
                  <a:lnTo>
                    <a:pt x="0" y="277367"/>
                  </a:lnTo>
                  <a:lnTo>
                    <a:pt x="1453895" y="277367"/>
                  </a:lnTo>
                  <a:close/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017003" y="1449832"/>
              <a:ext cx="858519" cy="299085"/>
            </a:xfrm>
            <a:custGeom>
              <a:avLst/>
              <a:gdLst/>
              <a:ahLst/>
              <a:cxnLst/>
              <a:rect l="l" t="t" r="r" b="b"/>
              <a:pathLst>
                <a:path w="858520" h="299085">
                  <a:moveTo>
                    <a:pt x="0" y="149351"/>
                  </a:moveTo>
                  <a:lnTo>
                    <a:pt x="1524" y="161543"/>
                  </a:lnTo>
                  <a:lnTo>
                    <a:pt x="7620" y="173735"/>
                  </a:lnTo>
                  <a:lnTo>
                    <a:pt x="13716" y="187451"/>
                  </a:lnTo>
                  <a:lnTo>
                    <a:pt x="25908" y="199643"/>
                  </a:lnTo>
                  <a:lnTo>
                    <a:pt x="39624" y="210312"/>
                  </a:lnTo>
                  <a:lnTo>
                    <a:pt x="56388" y="224027"/>
                  </a:lnTo>
                  <a:lnTo>
                    <a:pt x="99060" y="243839"/>
                  </a:lnTo>
                  <a:lnTo>
                    <a:pt x="152400" y="263651"/>
                  </a:lnTo>
                  <a:lnTo>
                    <a:pt x="214884" y="277367"/>
                  </a:lnTo>
                  <a:lnTo>
                    <a:pt x="281940" y="288035"/>
                  </a:lnTo>
                  <a:lnTo>
                    <a:pt x="316992" y="294131"/>
                  </a:lnTo>
                  <a:lnTo>
                    <a:pt x="355092" y="295655"/>
                  </a:lnTo>
                  <a:lnTo>
                    <a:pt x="391668" y="297179"/>
                  </a:lnTo>
                  <a:lnTo>
                    <a:pt x="429768" y="298703"/>
                  </a:lnTo>
                  <a:lnTo>
                    <a:pt x="467868" y="297179"/>
                  </a:lnTo>
                  <a:lnTo>
                    <a:pt x="541020" y="292607"/>
                  </a:lnTo>
                  <a:lnTo>
                    <a:pt x="611124" y="283463"/>
                  </a:lnTo>
                  <a:lnTo>
                    <a:pt x="676656" y="271271"/>
                  </a:lnTo>
                  <a:lnTo>
                    <a:pt x="705612" y="262127"/>
                  </a:lnTo>
                  <a:lnTo>
                    <a:pt x="733044" y="254507"/>
                  </a:lnTo>
                  <a:lnTo>
                    <a:pt x="758952" y="243839"/>
                  </a:lnTo>
                  <a:lnTo>
                    <a:pt x="781812" y="234695"/>
                  </a:lnTo>
                  <a:lnTo>
                    <a:pt x="801624" y="224027"/>
                  </a:lnTo>
                  <a:lnTo>
                    <a:pt x="819912" y="210312"/>
                  </a:lnTo>
                  <a:lnTo>
                    <a:pt x="835152" y="199643"/>
                  </a:lnTo>
                  <a:lnTo>
                    <a:pt x="844296" y="187451"/>
                  </a:lnTo>
                  <a:lnTo>
                    <a:pt x="853440" y="173735"/>
                  </a:lnTo>
                  <a:lnTo>
                    <a:pt x="856488" y="161543"/>
                  </a:lnTo>
                  <a:lnTo>
                    <a:pt x="858012" y="149351"/>
                  </a:lnTo>
                  <a:lnTo>
                    <a:pt x="856488" y="134112"/>
                  </a:lnTo>
                  <a:lnTo>
                    <a:pt x="833628" y="97535"/>
                  </a:lnTo>
                  <a:lnTo>
                    <a:pt x="801624" y="74675"/>
                  </a:lnTo>
                  <a:lnTo>
                    <a:pt x="758952" y="51815"/>
                  </a:lnTo>
                  <a:lnTo>
                    <a:pt x="705612" y="35051"/>
                  </a:lnTo>
                  <a:lnTo>
                    <a:pt x="675132" y="27431"/>
                  </a:lnTo>
                  <a:lnTo>
                    <a:pt x="644652" y="18287"/>
                  </a:lnTo>
                  <a:lnTo>
                    <a:pt x="577596" y="7619"/>
                  </a:lnTo>
                  <a:lnTo>
                    <a:pt x="502920" y="1523"/>
                  </a:lnTo>
                  <a:lnTo>
                    <a:pt x="467868" y="0"/>
                  </a:lnTo>
                  <a:lnTo>
                    <a:pt x="391668" y="0"/>
                  </a:lnTo>
                  <a:lnTo>
                    <a:pt x="316992" y="4571"/>
                  </a:lnTo>
                  <a:lnTo>
                    <a:pt x="246888" y="12191"/>
                  </a:lnTo>
                  <a:lnTo>
                    <a:pt x="184404" y="27431"/>
                  </a:lnTo>
                  <a:lnTo>
                    <a:pt x="152400" y="35051"/>
                  </a:lnTo>
                  <a:lnTo>
                    <a:pt x="124968" y="44195"/>
                  </a:lnTo>
                  <a:lnTo>
                    <a:pt x="99060" y="51815"/>
                  </a:lnTo>
                  <a:lnTo>
                    <a:pt x="77724" y="64007"/>
                  </a:lnTo>
                  <a:lnTo>
                    <a:pt x="39624" y="85343"/>
                  </a:lnTo>
                  <a:lnTo>
                    <a:pt x="7620" y="123443"/>
                  </a:lnTo>
                  <a:lnTo>
                    <a:pt x="1524" y="134112"/>
                  </a:lnTo>
                  <a:lnTo>
                    <a:pt x="0" y="149351"/>
                  </a:lnTo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277100" y="1432560"/>
            <a:ext cx="3962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ddn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37508" y="1380752"/>
            <a:ext cx="7893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p</a:t>
            </a: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nume</a:t>
            </a:r>
            <a:r>
              <a:rPr sz="1600" b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573011" y="1953767"/>
            <a:ext cx="927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Pensionar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439408" y="1737867"/>
            <a:ext cx="1022985" cy="200025"/>
          </a:xfrm>
          <a:custGeom>
            <a:avLst/>
            <a:gdLst/>
            <a:ahLst/>
            <a:cxnLst/>
            <a:rect l="l" t="t" r="r" b="b"/>
            <a:pathLst>
              <a:path w="1022984" h="200025">
                <a:moveTo>
                  <a:pt x="0" y="0"/>
                </a:moveTo>
                <a:lnTo>
                  <a:pt x="329183" y="199644"/>
                </a:lnTo>
              </a:path>
              <a:path w="1022984" h="200025">
                <a:moveTo>
                  <a:pt x="1022603" y="16764"/>
                </a:moveTo>
                <a:lnTo>
                  <a:pt x="908303" y="19964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14267" y="4132071"/>
            <a:ext cx="1224280" cy="330835"/>
          </a:xfrm>
          <a:custGeom>
            <a:avLst/>
            <a:gdLst/>
            <a:ahLst/>
            <a:cxnLst/>
            <a:rect l="l" t="t" r="r" b="b"/>
            <a:pathLst>
              <a:path w="1224279" h="330835">
                <a:moveTo>
                  <a:pt x="1223771" y="166115"/>
                </a:moveTo>
                <a:lnTo>
                  <a:pt x="1203959" y="120395"/>
                </a:lnTo>
                <a:lnTo>
                  <a:pt x="1167383" y="94487"/>
                </a:lnTo>
                <a:lnTo>
                  <a:pt x="1114043" y="70103"/>
                </a:lnTo>
                <a:lnTo>
                  <a:pt x="1045463" y="45719"/>
                </a:lnTo>
                <a:lnTo>
                  <a:pt x="1005839" y="38100"/>
                </a:lnTo>
                <a:lnTo>
                  <a:pt x="964691" y="28955"/>
                </a:lnTo>
                <a:lnTo>
                  <a:pt x="918971" y="21335"/>
                </a:lnTo>
                <a:lnTo>
                  <a:pt x="871727" y="13715"/>
                </a:lnTo>
                <a:lnTo>
                  <a:pt x="822959" y="7619"/>
                </a:lnTo>
                <a:lnTo>
                  <a:pt x="772667" y="4571"/>
                </a:lnTo>
                <a:lnTo>
                  <a:pt x="720851" y="1523"/>
                </a:lnTo>
                <a:lnTo>
                  <a:pt x="665987" y="0"/>
                </a:lnTo>
                <a:lnTo>
                  <a:pt x="559307" y="0"/>
                </a:lnTo>
                <a:lnTo>
                  <a:pt x="505967" y="1523"/>
                </a:lnTo>
                <a:lnTo>
                  <a:pt x="454151" y="4571"/>
                </a:lnTo>
                <a:lnTo>
                  <a:pt x="405383" y="7619"/>
                </a:lnTo>
                <a:lnTo>
                  <a:pt x="355091" y="13715"/>
                </a:lnTo>
                <a:lnTo>
                  <a:pt x="307847" y="21335"/>
                </a:lnTo>
                <a:lnTo>
                  <a:pt x="262127" y="28955"/>
                </a:lnTo>
                <a:lnTo>
                  <a:pt x="219455" y="38100"/>
                </a:lnTo>
                <a:lnTo>
                  <a:pt x="181355" y="45719"/>
                </a:lnTo>
                <a:lnTo>
                  <a:pt x="143255" y="57911"/>
                </a:lnTo>
                <a:lnTo>
                  <a:pt x="83819" y="82295"/>
                </a:lnTo>
                <a:lnTo>
                  <a:pt x="38100" y="108203"/>
                </a:lnTo>
                <a:lnTo>
                  <a:pt x="9143" y="137159"/>
                </a:lnTo>
                <a:lnTo>
                  <a:pt x="0" y="166115"/>
                </a:lnTo>
                <a:lnTo>
                  <a:pt x="3048" y="178307"/>
                </a:lnTo>
                <a:lnTo>
                  <a:pt x="9143" y="192023"/>
                </a:lnTo>
                <a:lnTo>
                  <a:pt x="21335" y="207263"/>
                </a:lnTo>
                <a:lnTo>
                  <a:pt x="38100" y="220979"/>
                </a:lnTo>
                <a:lnTo>
                  <a:pt x="59435" y="233171"/>
                </a:lnTo>
                <a:lnTo>
                  <a:pt x="83819" y="248411"/>
                </a:lnTo>
                <a:lnTo>
                  <a:pt x="112775" y="259079"/>
                </a:lnTo>
                <a:lnTo>
                  <a:pt x="143255" y="269747"/>
                </a:lnTo>
                <a:lnTo>
                  <a:pt x="181355" y="281939"/>
                </a:lnTo>
                <a:lnTo>
                  <a:pt x="219455" y="289559"/>
                </a:lnTo>
                <a:lnTo>
                  <a:pt x="262127" y="300227"/>
                </a:lnTo>
                <a:lnTo>
                  <a:pt x="307847" y="306323"/>
                </a:lnTo>
                <a:lnTo>
                  <a:pt x="355091" y="315467"/>
                </a:lnTo>
                <a:lnTo>
                  <a:pt x="405383" y="320039"/>
                </a:lnTo>
                <a:lnTo>
                  <a:pt x="454151" y="324611"/>
                </a:lnTo>
                <a:lnTo>
                  <a:pt x="505967" y="326135"/>
                </a:lnTo>
                <a:lnTo>
                  <a:pt x="559307" y="327659"/>
                </a:lnTo>
                <a:lnTo>
                  <a:pt x="612647" y="330707"/>
                </a:lnTo>
                <a:lnTo>
                  <a:pt x="665987" y="327659"/>
                </a:lnTo>
                <a:lnTo>
                  <a:pt x="720851" y="326135"/>
                </a:lnTo>
                <a:lnTo>
                  <a:pt x="772667" y="324611"/>
                </a:lnTo>
                <a:lnTo>
                  <a:pt x="822959" y="320039"/>
                </a:lnTo>
                <a:lnTo>
                  <a:pt x="871727" y="315467"/>
                </a:lnTo>
                <a:lnTo>
                  <a:pt x="918971" y="306323"/>
                </a:lnTo>
                <a:lnTo>
                  <a:pt x="964691" y="300227"/>
                </a:lnTo>
                <a:lnTo>
                  <a:pt x="1005839" y="289559"/>
                </a:lnTo>
                <a:lnTo>
                  <a:pt x="1045463" y="281939"/>
                </a:lnTo>
                <a:lnTo>
                  <a:pt x="1114043" y="259079"/>
                </a:lnTo>
                <a:lnTo>
                  <a:pt x="1142999" y="248411"/>
                </a:lnTo>
                <a:lnTo>
                  <a:pt x="1167383" y="233171"/>
                </a:lnTo>
                <a:lnTo>
                  <a:pt x="1187195" y="220979"/>
                </a:lnTo>
                <a:lnTo>
                  <a:pt x="1203959" y="207263"/>
                </a:lnTo>
                <a:lnTo>
                  <a:pt x="1216151" y="192023"/>
                </a:lnTo>
                <a:lnTo>
                  <a:pt x="1220723" y="178307"/>
                </a:lnTo>
                <a:lnTo>
                  <a:pt x="1223771" y="166115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05323" y="4171696"/>
            <a:ext cx="862965" cy="299085"/>
          </a:xfrm>
          <a:custGeom>
            <a:avLst/>
            <a:gdLst/>
            <a:ahLst/>
            <a:cxnLst/>
            <a:rect l="l" t="t" r="r" b="b"/>
            <a:pathLst>
              <a:path w="862964" h="299085">
                <a:moveTo>
                  <a:pt x="0" y="149352"/>
                </a:moveTo>
                <a:lnTo>
                  <a:pt x="1524" y="164592"/>
                </a:lnTo>
                <a:lnTo>
                  <a:pt x="7620" y="175260"/>
                </a:lnTo>
                <a:lnTo>
                  <a:pt x="13715" y="188976"/>
                </a:lnTo>
                <a:lnTo>
                  <a:pt x="25908" y="202692"/>
                </a:lnTo>
                <a:lnTo>
                  <a:pt x="39624" y="213360"/>
                </a:lnTo>
                <a:lnTo>
                  <a:pt x="59436" y="224028"/>
                </a:lnTo>
                <a:lnTo>
                  <a:pt x="77724" y="234696"/>
                </a:lnTo>
                <a:lnTo>
                  <a:pt x="100584" y="246887"/>
                </a:lnTo>
                <a:lnTo>
                  <a:pt x="126491" y="256031"/>
                </a:lnTo>
                <a:lnTo>
                  <a:pt x="153924" y="263652"/>
                </a:lnTo>
                <a:lnTo>
                  <a:pt x="184403" y="271272"/>
                </a:lnTo>
                <a:lnTo>
                  <a:pt x="214884" y="280416"/>
                </a:lnTo>
                <a:lnTo>
                  <a:pt x="283463" y="291084"/>
                </a:lnTo>
                <a:lnTo>
                  <a:pt x="356615" y="297180"/>
                </a:lnTo>
                <a:lnTo>
                  <a:pt x="393191" y="298704"/>
                </a:lnTo>
                <a:lnTo>
                  <a:pt x="467867" y="298704"/>
                </a:lnTo>
                <a:lnTo>
                  <a:pt x="505967" y="297180"/>
                </a:lnTo>
                <a:lnTo>
                  <a:pt x="542543" y="294131"/>
                </a:lnTo>
                <a:lnTo>
                  <a:pt x="577596" y="291084"/>
                </a:lnTo>
                <a:lnTo>
                  <a:pt x="612648" y="284988"/>
                </a:lnTo>
                <a:lnTo>
                  <a:pt x="647700" y="280416"/>
                </a:lnTo>
                <a:lnTo>
                  <a:pt x="678179" y="271272"/>
                </a:lnTo>
                <a:lnTo>
                  <a:pt x="707136" y="263652"/>
                </a:lnTo>
                <a:lnTo>
                  <a:pt x="734567" y="254508"/>
                </a:lnTo>
                <a:lnTo>
                  <a:pt x="784860" y="234696"/>
                </a:lnTo>
                <a:lnTo>
                  <a:pt x="821436" y="213360"/>
                </a:lnTo>
                <a:lnTo>
                  <a:pt x="854963" y="175260"/>
                </a:lnTo>
                <a:lnTo>
                  <a:pt x="862584" y="149352"/>
                </a:lnTo>
                <a:lnTo>
                  <a:pt x="861060" y="137160"/>
                </a:lnTo>
                <a:lnTo>
                  <a:pt x="836676" y="99060"/>
                </a:lnTo>
                <a:lnTo>
                  <a:pt x="803148" y="74676"/>
                </a:lnTo>
                <a:lnTo>
                  <a:pt x="760476" y="54864"/>
                </a:lnTo>
                <a:lnTo>
                  <a:pt x="734567" y="44196"/>
                </a:lnTo>
                <a:lnTo>
                  <a:pt x="678179" y="27431"/>
                </a:lnTo>
                <a:lnTo>
                  <a:pt x="612648" y="15240"/>
                </a:lnTo>
                <a:lnTo>
                  <a:pt x="577596" y="10668"/>
                </a:lnTo>
                <a:lnTo>
                  <a:pt x="542543" y="4572"/>
                </a:lnTo>
                <a:lnTo>
                  <a:pt x="505967" y="3048"/>
                </a:lnTo>
                <a:lnTo>
                  <a:pt x="429767" y="0"/>
                </a:lnTo>
                <a:lnTo>
                  <a:pt x="356615" y="3048"/>
                </a:lnTo>
                <a:lnTo>
                  <a:pt x="318515" y="4572"/>
                </a:lnTo>
                <a:lnTo>
                  <a:pt x="283463" y="10668"/>
                </a:lnTo>
                <a:lnTo>
                  <a:pt x="249936" y="15240"/>
                </a:lnTo>
                <a:lnTo>
                  <a:pt x="214884" y="21336"/>
                </a:lnTo>
                <a:lnTo>
                  <a:pt x="184403" y="27431"/>
                </a:lnTo>
                <a:lnTo>
                  <a:pt x="153924" y="35052"/>
                </a:lnTo>
                <a:lnTo>
                  <a:pt x="126491" y="44196"/>
                </a:lnTo>
                <a:lnTo>
                  <a:pt x="100584" y="54864"/>
                </a:lnTo>
                <a:lnTo>
                  <a:pt x="77724" y="64008"/>
                </a:lnTo>
                <a:lnTo>
                  <a:pt x="39624" y="88392"/>
                </a:lnTo>
                <a:lnTo>
                  <a:pt x="7620" y="124968"/>
                </a:lnTo>
                <a:lnTo>
                  <a:pt x="1524" y="137160"/>
                </a:lnTo>
                <a:lnTo>
                  <a:pt x="0" y="14935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42359" y="4148328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69408" y="4163567"/>
            <a:ext cx="7359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Arial"/>
                <a:cs typeface="Arial"/>
              </a:rPr>
              <a:t>v</a:t>
            </a:r>
            <a:r>
              <a:rPr sz="1600" b="1" spc="5" dirty="0">
                <a:latin typeface="Arial"/>
                <a:cs typeface="Arial"/>
              </a:rPr>
              <a:t>al</a:t>
            </a:r>
            <a:r>
              <a:rPr sz="1600" b="1" spc="-10" dirty="0">
                <a:latin typeface="Arial"/>
                <a:cs typeface="Arial"/>
              </a:rPr>
              <a:t>o</a:t>
            </a:r>
            <a:r>
              <a:rPr sz="1600" b="1" spc="-5" dirty="0">
                <a:latin typeface="Arial"/>
                <a:cs typeface="Arial"/>
              </a:rPr>
              <a:t>are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397247" y="3636771"/>
            <a:ext cx="1069975" cy="30797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2710">
              <a:lnSpc>
                <a:spcPts val="1785"/>
              </a:lnSpc>
            </a:pPr>
            <a:r>
              <a:rPr sz="1600" b="1" spc="-5" dirty="0">
                <a:latin typeface="Arial"/>
                <a:cs typeface="Arial"/>
              </a:rPr>
              <a:t>Pensie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159503" y="3947667"/>
            <a:ext cx="480059" cy="184785"/>
          </a:xfrm>
          <a:custGeom>
            <a:avLst/>
            <a:gdLst/>
            <a:ahLst/>
            <a:cxnLst/>
            <a:rect l="l" t="t" r="r" b="b"/>
            <a:pathLst>
              <a:path w="480060" h="184785">
                <a:moveTo>
                  <a:pt x="0" y="184404"/>
                </a:moveTo>
                <a:lnTo>
                  <a:pt x="48006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68747" y="3947667"/>
            <a:ext cx="428625" cy="226060"/>
          </a:xfrm>
          <a:custGeom>
            <a:avLst/>
            <a:gdLst/>
            <a:ahLst/>
            <a:cxnLst/>
            <a:rect l="l" t="t" r="r" b="b"/>
            <a:pathLst>
              <a:path w="428625" h="226060">
                <a:moveTo>
                  <a:pt x="428243" y="225552"/>
                </a:moveTo>
                <a:lnTo>
                  <a:pt x="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191255" y="2694431"/>
            <a:ext cx="83629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Furnizor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123696" y="1358391"/>
            <a:ext cx="2444750" cy="518159"/>
          </a:xfrm>
          <a:custGeom>
            <a:avLst/>
            <a:gdLst/>
            <a:ahLst/>
            <a:cxnLst/>
            <a:rect l="l" t="t" r="r" b="b"/>
            <a:pathLst>
              <a:path w="2444750" h="518160">
                <a:moveTo>
                  <a:pt x="861059" y="368808"/>
                </a:moveTo>
                <a:lnTo>
                  <a:pt x="847344" y="330708"/>
                </a:lnTo>
                <a:lnTo>
                  <a:pt x="804672" y="294132"/>
                </a:lnTo>
                <a:lnTo>
                  <a:pt x="760476" y="274320"/>
                </a:lnTo>
                <a:lnTo>
                  <a:pt x="734568" y="263652"/>
                </a:lnTo>
                <a:lnTo>
                  <a:pt x="676655" y="246888"/>
                </a:lnTo>
                <a:lnTo>
                  <a:pt x="579120" y="228600"/>
                </a:lnTo>
                <a:lnTo>
                  <a:pt x="504444" y="222504"/>
                </a:lnTo>
                <a:lnTo>
                  <a:pt x="431292" y="219456"/>
                </a:lnTo>
                <a:lnTo>
                  <a:pt x="393192" y="220980"/>
                </a:lnTo>
                <a:lnTo>
                  <a:pt x="356615" y="222504"/>
                </a:lnTo>
                <a:lnTo>
                  <a:pt x="318515" y="224028"/>
                </a:lnTo>
                <a:lnTo>
                  <a:pt x="214883" y="240792"/>
                </a:lnTo>
                <a:lnTo>
                  <a:pt x="153924" y="254508"/>
                </a:lnTo>
                <a:lnTo>
                  <a:pt x="100583" y="274320"/>
                </a:lnTo>
                <a:lnTo>
                  <a:pt x="77724" y="283464"/>
                </a:lnTo>
                <a:lnTo>
                  <a:pt x="39624" y="304800"/>
                </a:lnTo>
                <a:lnTo>
                  <a:pt x="6096" y="342900"/>
                </a:lnTo>
                <a:lnTo>
                  <a:pt x="0" y="368808"/>
                </a:lnTo>
                <a:lnTo>
                  <a:pt x="1524" y="384048"/>
                </a:lnTo>
                <a:lnTo>
                  <a:pt x="25907" y="422148"/>
                </a:lnTo>
                <a:lnTo>
                  <a:pt x="57911" y="443484"/>
                </a:lnTo>
                <a:lnTo>
                  <a:pt x="100583" y="464820"/>
                </a:lnTo>
                <a:lnTo>
                  <a:pt x="153924" y="483108"/>
                </a:lnTo>
                <a:lnTo>
                  <a:pt x="184403" y="490728"/>
                </a:lnTo>
                <a:lnTo>
                  <a:pt x="214883" y="499872"/>
                </a:lnTo>
                <a:lnTo>
                  <a:pt x="248411" y="504444"/>
                </a:lnTo>
                <a:lnTo>
                  <a:pt x="281939" y="510540"/>
                </a:lnTo>
                <a:lnTo>
                  <a:pt x="318515" y="513588"/>
                </a:lnTo>
                <a:lnTo>
                  <a:pt x="356615" y="516636"/>
                </a:lnTo>
                <a:lnTo>
                  <a:pt x="393192" y="518160"/>
                </a:lnTo>
                <a:lnTo>
                  <a:pt x="467868" y="518160"/>
                </a:lnTo>
                <a:lnTo>
                  <a:pt x="504444" y="516636"/>
                </a:lnTo>
                <a:lnTo>
                  <a:pt x="542544" y="513588"/>
                </a:lnTo>
                <a:lnTo>
                  <a:pt x="579120" y="510540"/>
                </a:lnTo>
                <a:lnTo>
                  <a:pt x="612648" y="504444"/>
                </a:lnTo>
                <a:lnTo>
                  <a:pt x="646176" y="499872"/>
                </a:lnTo>
                <a:lnTo>
                  <a:pt x="676655" y="490728"/>
                </a:lnTo>
                <a:lnTo>
                  <a:pt x="707135" y="483108"/>
                </a:lnTo>
                <a:lnTo>
                  <a:pt x="734568" y="473964"/>
                </a:lnTo>
                <a:lnTo>
                  <a:pt x="783335" y="454152"/>
                </a:lnTo>
                <a:lnTo>
                  <a:pt x="821435" y="432816"/>
                </a:lnTo>
                <a:lnTo>
                  <a:pt x="853439" y="394716"/>
                </a:lnTo>
                <a:lnTo>
                  <a:pt x="859535" y="384048"/>
                </a:lnTo>
                <a:lnTo>
                  <a:pt x="861059" y="368808"/>
                </a:lnTo>
              </a:path>
              <a:path w="2444750" h="518160">
                <a:moveTo>
                  <a:pt x="1583435" y="368808"/>
                </a:moveTo>
                <a:lnTo>
                  <a:pt x="1597152" y="408432"/>
                </a:lnTo>
                <a:lnTo>
                  <a:pt x="1639824" y="443484"/>
                </a:lnTo>
                <a:lnTo>
                  <a:pt x="1661159" y="454152"/>
                </a:lnTo>
                <a:lnTo>
                  <a:pt x="1684020" y="466344"/>
                </a:lnTo>
                <a:lnTo>
                  <a:pt x="1708403" y="475488"/>
                </a:lnTo>
                <a:lnTo>
                  <a:pt x="1737359" y="483108"/>
                </a:lnTo>
                <a:lnTo>
                  <a:pt x="1767839" y="490728"/>
                </a:lnTo>
                <a:lnTo>
                  <a:pt x="1798320" y="499872"/>
                </a:lnTo>
                <a:lnTo>
                  <a:pt x="1830324" y="504444"/>
                </a:lnTo>
                <a:lnTo>
                  <a:pt x="1866900" y="510540"/>
                </a:lnTo>
                <a:lnTo>
                  <a:pt x="1940052" y="516636"/>
                </a:lnTo>
                <a:lnTo>
                  <a:pt x="1976627" y="518160"/>
                </a:lnTo>
                <a:lnTo>
                  <a:pt x="2051303" y="518160"/>
                </a:lnTo>
                <a:lnTo>
                  <a:pt x="2089403" y="516636"/>
                </a:lnTo>
                <a:lnTo>
                  <a:pt x="2124455" y="513588"/>
                </a:lnTo>
                <a:lnTo>
                  <a:pt x="2161031" y="510540"/>
                </a:lnTo>
                <a:lnTo>
                  <a:pt x="2196083" y="504444"/>
                </a:lnTo>
                <a:lnTo>
                  <a:pt x="2228087" y="499872"/>
                </a:lnTo>
                <a:lnTo>
                  <a:pt x="2261615" y="490728"/>
                </a:lnTo>
                <a:lnTo>
                  <a:pt x="2318004" y="473964"/>
                </a:lnTo>
                <a:lnTo>
                  <a:pt x="2386584" y="443484"/>
                </a:lnTo>
                <a:lnTo>
                  <a:pt x="2429256" y="406908"/>
                </a:lnTo>
                <a:lnTo>
                  <a:pt x="2444496" y="368808"/>
                </a:lnTo>
                <a:lnTo>
                  <a:pt x="2442972" y="356616"/>
                </a:lnTo>
                <a:lnTo>
                  <a:pt x="2403348" y="304800"/>
                </a:lnTo>
                <a:lnTo>
                  <a:pt x="2365248" y="283464"/>
                </a:lnTo>
                <a:lnTo>
                  <a:pt x="2318004" y="263652"/>
                </a:lnTo>
                <a:lnTo>
                  <a:pt x="2261615" y="246888"/>
                </a:lnTo>
                <a:lnTo>
                  <a:pt x="2228087" y="240792"/>
                </a:lnTo>
                <a:lnTo>
                  <a:pt x="2196083" y="234696"/>
                </a:lnTo>
                <a:lnTo>
                  <a:pt x="2161031" y="228600"/>
                </a:lnTo>
                <a:lnTo>
                  <a:pt x="2124455" y="224028"/>
                </a:lnTo>
                <a:lnTo>
                  <a:pt x="2089403" y="222504"/>
                </a:lnTo>
                <a:lnTo>
                  <a:pt x="2013203" y="219456"/>
                </a:lnTo>
                <a:lnTo>
                  <a:pt x="1940052" y="222504"/>
                </a:lnTo>
                <a:lnTo>
                  <a:pt x="1901952" y="224028"/>
                </a:lnTo>
                <a:lnTo>
                  <a:pt x="1830324" y="234696"/>
                </a:lnTo>
                <a:lnTo>
                  <a:pt x="1767839" y="246888"/>
                </a:lnTo>
                <a:lnTo>
                  <a:pt x="1708403" y="263652"/>
                </a:lnTo>
                <a:lnTo>
                  <a:pt x="1684020" y="274320"/>
                </a:lnTo>
                <a:lnTo>
                  <a:pt x="1661159" y="283464"/>
                </a:lnTo>
                <a:lnTo>
                  <a:pt x="1639824" y="294132"/>
                </a:lnTo>
                <a:lnTo>
                  <a:pt x="1624583" y="307848"/>
                </a:lnTo>
                <a:lnTo>
                  <a:pt x="1609344" y="318516"/>
                </a:lnTo>
                <a:lnTo>
                  <a:pt x="1597152" y="330708"/>
                </a:lnTo>
                <a:lnTo>
                  <a:pt x="1589531" y="342900"/>
                </a:lnTo>
                <a:lnTo>
                  <a:pt x="1584959" y="356616"/>
                </a:lnTo>
                <a:lnTo>
                  <a:pt x="1583435" y="368808"/>
                </a:lnTo>
              </a:path>
              <a:path w="2444750" h="518160">
                <a:moveTo>
                  <a:pt x="1636776" y="149352"/>
                </a:moveTo>
                <a:lnTo>
                  <a:pt x="1623059" y="111252"/>
                </a:lnTo>
                <a:lnTo>
                  <a:pt x="1578863" y="74676"/>
                </a:lnTo>
                <a:lnTo>
                  <a:pt x="1537715" y="54864"/>
                </a:lnTo>
                <a:lnTo>
                  <a:pt x="1511807" y="45720"/>
                </a:lnTo>
                <a:lnTo>
                  <a:pt x="1484376" y="35052"/>
                </a:lnTo>
                <a:lnTo>
                  <a:pt x="1421892" y="21336"/>
                </a:lnTo>
                <a:lnTo>
                  <a:pt x="1353311" y="10668"/>
                </a:lnTo>
                <a:lnTo>
                  <a:pt x="1281683" y="4572"/>
                </a:lnTo>
                <a:lnTo>
                  <a:pt x="1245107" y="3048"/>
                </a:lnTo>
                <a:lnTo>
                  <a:pt x="1207007" y="0"/>
                </a:lnTo>
                <a:lnTo>
                  <a:pt x="1168907" y="3048"/>
                </a:lnTo>
                <a:lnTo>
                  <a:pt x="1130807" y="4572"/>
                </a:lnTo>
                <a:lnTo>
                  <a:pt x="1095755" y="7620"/>
                </a:lnTo>
                <a:lnTo>
                  <a:pt x="1024127" y="15240"/>
                </a:lnTo>
                <a:lnTo>
                  <a:pt x="958596" y="27432"/>
                </a:lnTo>
                <a:lnTo>
                  <a:pt x="902207" y="45720"/>
                </a:lnTo>
                <a:lnTo>
                  <a:pt x="876300" y="54864"/>
                </a:lnTo>
                <a:lnTo>
                  <a:pt x="833627" y="74676"/>
                </a:lnTo>
                <a:lnTo>
                  <a:pt x="801624" y="99060"/>
                </a:lnTo>
                <a:lnTo>
                  <a:pt x="777239" y="137160"/>
                </a:lnTo>
                <a:lnTo>
                  <a:pt x="775715" y="149352"/>
                </a:lnTo>
                <a:lnTo>
                  <a:pt x="777239" y="163068"/>
                </a:lnTo>
                <a:lnTo>
                  <a:pt x="781811" y="176784"/>
                </a:lnTo>
                <a:lnTo>
                  <a:pt x="790955" y="187452"/>
                </a:lnTo>
                <a:lnTo>
                  <a:pt x="801624" y="201168"/>
                </a:lnTo>
                <a:lnTo>
                  <a:pt x="816863" y="213360"/>
                </a:lnTo>
                <a:lnTo>
                  <a:pt x="833627" y="224028"/>
                </a:lnTo>
                <a:lnTo>
                  <a:pt x="851915" y="236220"/>
                </a:lnTo>
                <a:lnTo>
                  <a:pt x="876300" y="246888"/>
                </a:lnTo>
                <a:lnTo>
                  <a:pt x="902207" y="256032"/>
                </a:lnTo>
                <a:lnTo>
                  <a:pt x="929639" y="263652"/>
                </a:lnTo>
                <a:lnTo>
                  <a:pt x="958596" y="272796"/>
                </a:lnTo>
                <a:lnTo>
                  <a:pt x="1024127" y="284988"/>
                </a:lnTo>
                <a:lnTo>
                  <a:pt x="1095755" y="294132"/>
                </a:lnTo>
                <a:lnTo>
                  <a:pt x="1168907" y="298704"/>
                </a:lnTo>
                <a:lnTo>
                  <a:pt x="1245107" y="298704"/>
                </a:lnTo>
                <a:lnTo>
                  <a:pt x="1318259" y="294132"/>
                </a:lnTo>
                <a:lnTo>
                  <a:pt x="1388363" y="284988"/>
                </a:lnTo>
                <a:lnTo>
                  <a:pt x="1452372" y="272796"/>
                </a:lnTo>
                <a:lnTo>
                  <a:pt x="1484376" y="263652"/>
                </a:lnTo>
                <a:lnTo>
                  <a:pt x="1511807" y="256032"/>
                </a:lnTo>
                <a:lnTo>
                  <a:pt x="1537715" y="246888"/>
                </a:lnTo>
                <a:lnTo>
                  <a:pt x="1559052" y="236220"/>
                </a:lnTo>
                <a:lnTo>
                  <a:pt x="1578863" y="224028"/>
                </a:lnTo>
                <a:lnTo>
                  <a:pt x="1597152" y="213360"/>
                </a:lnTo>
                <a:lnTo>
                  <a:pt x="1610868" y="201168"/>
                </a:lnTo>
                <a:lnTo>
                  <a:pt x="1623059" y="187452"/>
                </a:lnTo>
                <a:lnTo>
                  <a:pt x="1630679" y="176784"/>
                </a:lnTo>
                <a:lnTo>
                  <a:pt x="1635252" y="163068"/>
                </a:lnTo>
                <a:lnTo>
                  <a:pt x="1636776" y="14935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2966211" y="2186685"/>
            <a:ext cx="4158615" cy="1422400"/>
            <a:chOff x="2966211" y="2186685"/>
            <a:chExt cx="4158615" cy="1422400"/>
          </a:xfrm>
        </p:grpSpPr>
        <p:sp>
          <p:nvSpPr>
            <p:cNvPr id="24" name="object 24"/>
            <p:cNvSpPr/>
            <p:nvPr/>
          </p:nvSpPr>
          <p:spPr>
            <a:xfrm>
              <a:off x="2972307" y="2516631"/>
              <a:ext cx="1397635" cy="599440"/>
            </a:xfrm>
            <a:custGeom>
              <a:avLst/>
              <a:gdLst/>
              <a:ahLst/>
              <a:cxnLst/>
              <a:rect l="l" t="t" r="r" b="b"/>
              <a:pathLst>
                <a:path w="1397635" h="599439">
                  <a:moveTo>
                    <a:pt x="0" y="298704"/>
                  </a:moveTo>
                  <a:lnTo>
                    <a:pt x="690372" y="0"/>
                  </a:lnTo>
                  <a:lnTo>
                    <a:pt x="1397508" y="307847"/>
                  </a:lnTo>
                  <a:lnTo>
                    <a:pt x="690372" y="598932"/>
                  </a:lnTo>
                  <a:lnTo>
                    <a:pt x="0" y="298704"/>
                  </a:lnTo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279900" y="3133851"/>
              <a:ext cx="425450" cy="449580"/>
            </a:xfrm>
            <a:custGeom>
              <a:avLst/>
              <a:gdLst/>
              <a:ahLst/>
              <a:cxnLst/>
              <a:rect l="l" t="t" r="r" b="b"/>
              <a:pathLst>
                <a:path w="425450" h="449579">
                  <a:moveTo>
                    <a:pt x="425196" y="449580"/>
                  </a:moveTo>
                  <a:lnTo>
                    <a:pt x="0" y="0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129023" y="2973831"/>
              <a:ext cx="300355" cy="309880"/>
            </a:xfrm>
            <a:custGeom>
              <a:avLst/>
              <a:gdLst/>
              <a:ahLst/>
              <a:cxnLst/>
              <a:rect l="l" t="t" r="r" b="b"/>
              <a:pathLst>
                <a:path w="300354" h="309879">
                  <a:moveTo>
                    <a:pt x="0" y="0"/>
                  </a:moveTo>
                  <a:lnTo>
                    <a:pt x="153924" y="309371"/>
                  </a:lnTo>
                  <a:lnTo>
                    <a:pt x="155448" y="164591"/>
                  </a:lnTo>
                  <a:lnTo>
                    <a:pt x="300227" y="1691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066027" y="2211831"/>
              <a:ext cx="1033780" cy="443865"/>
            </a:xfrm>
            <a:custGeom>
              <a:avLst/>
              <a:gdLst/>
              <a:ahLst/>
              <a:cxnLst/>
              <a:rect l="l" t="t" r="r" b="b"/>
              <a:pathLst>
                <a:path w="1033779" h="443864">
                  <a:moveTo>
                    <a:pt x="1033271" y="0"/>
                  </a:moveTo>
                  <a:lnTo>
                    <a:pt x="0" y="443483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863335" y="2521203"/>
              <a:ext cx="342900" cy="224154"/>
            </a:xfrm>
            <a:custGeom>
              <a:avLst/>
              <a:gdLst/>
              <a:ahLst/>
              <a:cxnLst/>
              <a:rect l="l" t="t" r="r" b="b"/>
              <a:pathLst>
                <a:path w="342900" h="224155">
                  <a:moveTo>
                    <a:pt x="0" y="224028"/>
                  </a:moveTo>
                  <a:lnTo>
                    <a:pt x="342900" y="185928"/>
                  </a:lnTo>
                  <a:lnTo>
                    <a:pt x="207263" y="134112"/>
                  </a:lnTo>
                  <a:lnTo>
                    <a:pt x="262127" y="0"/>
                  </a:lnTo>
                  <a:lnTo>
                    <a:pt x="0" y="2240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953507" y="3202431"/>
              <a:ext cx="329565" cy="381000"/>
            </a:xfrm>
            <a:custGeom>
              <a:avLst/>
              <a:gdLst/>
              <a:ahLst/>
              <a:cxnLst/>
              <a:rect l="l" t="t" r="r" b="b"/>
              <a:pathLst>
                <a:path w="329564" h="381000">
                  <a:moveTo>
                    <a:pt x="0" y="381000"/>
                  </a:moveTo>
                  <a:lnTo>
                    <a:pt x="329183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2074164" y="1370075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31772" y="2065527"/>
            <a:ext cx="1289685" cy="268605"/>
          </a:xfrm>
          <a:prstGeom prst="rect">
            <a:avLst/>
          </a:prstGeom>
          <a:ln w="12191">
            <a:solidFill>
              <a:srgbClr val="000000"/>
            </a:solidFill>
          </a:ln>
        </p:spPr>
        <p:txBody>
          <a:bodyPr vert="horz" wrap="square" lIns="0" tIns="57150" rIns="0" bIns="0" rtlCol="0">
            <a:spAutoFit/>
          </a:bodyPr>
          <a:lstStyle/>
          <a:p>
            <a:pPr marL="103505">
              <a:lnSpc>
                <a:spcPts val="1660"/>
              </a:lnSpc>
              <a:spcBef>
                <a:spcPts val="450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427981" y="1565146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52572" y="1571243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1551939" y="1876551"/>
            <a:ext cx="594360" cy="182880"/>
          </a:xfrm>
          <a:custGeom>
            <a:avLst/>
            <a:gdLst/>
            <a:ahLst/>
            <a:cxnLst/>
            <a:rect l="l" t="t" r="r" b="b"/>
            <a:pathLst>
              <a:path w="594360" h="182880">
                <a:moveTo>
                  <a:pt x="0" y="0"/>
                </a:moveTo>
                <a:lnTo>
                  <a:pt x="594359" y="18288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342895" y="1661667"/>
            <a:ext cx="68580" cy="398145"/>
          </a:xfrm>
          <a:custGeom>
            <a:avLst/>
            <a:gdLst/>
            <a:ahLst/>
            <a:cxnLst/>
            <a:rect l="l" t="t" r="r" b="b"/>
            <a:pathLst>
              <a:path w="68580" h="398144">
                <a:moveTo>
                  <a:pt x="0" y="0"/>
                </a:moveTo>
                <a:lnTo>
                  <a:pt x="68579" y="39776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559304" y="1830832"/>
            <a:ext cx="330835" cy="228600"/>
          </a:xfrm>
          <a:custGeom>
            <a:avLst/>
            <a:gdLst/>
            <a:ahLst/>
            <a:cxnLst/>
            <a:rect l="l" t="t" r="r" b="b"/>
            <a:pathLst>
              <a:path w="330835" h="228600">
                <a:moveTo>
                  <a:pt x="0" y="228600"/>
                </a:moveTo>
                <a:lnTo>
                  <a:pt x="330707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77007" y="2364232"/>
            <a:ext cx="908685" cy="304800"/>
          </a:xfrm>
          <a:custGeom>
            <a:avLst/>
            <a:gdLst/>
            <a:ahLst/>
            <a:cxnLst/>
            <a:rect l="l" t="t" r="r" b="b"/>
            <a:pathLst>
              <a:path w="908685" h="304800">
                <a:moveTo>
                  <a:pt x="0" y="0"/>
                </a:moveTo>
                <a:lnTo>
                  <a:pt x="908303" y="30480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25</a:t>
            </a:fld>
            <a:endParaRPr dirty="0"/>
          </a:p>
        </p:txBody>
      </p:sp>
      <p:sp>
        <p:nvSpPr>
          <p:cNvPr id="40" name="Date Placeholder 39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CC42E2B2-FFE1-4A3D-A3D7-75F5DECC576D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3960" y="589787"/>
            <a:ext cx="59886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11650" algn="l"/>
              </a:tabLst>
            </a:pPr>
            <a:r>
              <a:rPr b="0" dirty="0">
                <a:latin typeface="Arial"/>
                <a:cs typeface="Arial"/>
              </a:rPr>
              <a:t>Legături</a:t>
            </a:r>
            <a:r>
              <a:rPr b="0" spc="20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binare</a:t>
            </a:r>
            <a:r>
              <a:rPr b="0" spc="20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vs.legături	ternare(III)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" y="1104900"/>
            <a:ext cx="2961640" cy="309372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marR="5080" indent="-342900">
              <a:lnSpc>
                <a:spcPct val="89800"/>
              </a:lnSpc>
              <a:spcBef>
                <a:spcPts val="39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746125" algn="l"/>
              </a:tabLst>
            </a:pPr>
            <a:r>
              <a:rPr sz="2400" dirty="0">
                <a:latin typeface="Arial"/>
                <a:cs typeface="Arial"/>
              </a:rPr>
              <a:t>Constrângerile </a:t>
            </a:r>
            <a:r>
              <a:rPr sz="2400" spc="-5" dirty="0">
                <a:latin typeface="Arial"/>
                <a:cs typeface="Arial"/>
              </a:rPr>
              <a:t>de  </a:t>
            </a:r>
            <a:r>
              <a:rPr sz="2400" dirty="0">
                <a:latin typeface="Arial"/>
                <a:cs typeface="Arial"/>
              </a:rPr>
              <a:t>cheie permit  combinarea dintre  </a:t>
            </a:r>
            <a:r>
              <a:rPr sz="2400" spc="-5" dirty="0">
                <a:latin typeface="Arial"/>
                <a:cs typeface="Arial"/>
              </a:rPr>
              <a:t>Furnizor </a:t>
            </a:r>
            <a:r>
              <a:rPr sz="2400" dirty="0">
                <a:latin typeface="Arial"/>
                <a:cs typeface="Arial"/>
              </a:rPr>
              <a:t>şi </a:t>
            </a:r>
            <a:r>
              <a:rPr sz="2400" spc="-5" dirty="0">
                <a:latin typeface="Arial"/>
                <a:cs typeface="Arial"/>
              </a:rPr>
              <a:t>Pensie  </a:t>
            </a:r>
            <a:r>
              <a:rPr sz="2400" dirty="0">
                <a:latin typeface="Arial"/>
                <a:cs typeface="Arial"/>
              </a:rPr>
              <a:t>şi	</a:t>
            </a:r>
            <a:r>
              <a:rPr sz="2400" spc="-5" dirty="0">
                <a:latin typeface="Arial"/>
                <a:cs typeface="Arial"/>
              </a:rPr>
              <a:t>dintre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Beneficiar  </a:t>
            </a:r>
            <a:r>
              <a:rPr sz="2400" dirty="0">
                <a:latin typeface="Arial"/>
                <a:cs typeface="Arial"/>
              </a:rPr>
              <a:t>şi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Pensionar</a:t>
            </a:r>
            <a:endParaRPr sz="2400">
              <a:latin typeface="Arial"/>
              <a:cs typeface="Arial"/>
            </a:endParaRPr>
          </a:p>
          <a:p>
            <a:pPr marL="355600" marR="105410" indent="-342900" algn="just">
              <a:lnSpc>
                <a:spcPct val="89800"/>
              </a:lnSpc>
              <a:spcBef>
                <a:spcPts val="585"/>
              </a:spcBef>
              <a:buClr>
                <a:srgbClr val="00007B"/>
              </a:buClr>
              <a:buSzPct val="75000"/>
              <a:buChar char="■"/>
              <a:tabLst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Constrângerile </a:t>
            </a:r>
            <a:r>
              <a:rPr sz="2400" spc="-5" dirty="0">
                <a:latin typeface="Arial"/>
                <a:cs typeface="Arial"/>
              </a:rPr>
              <a:t>de  participare conduc  la </a:t>
            </a:r>
            <a:r>
              <a:rPr sz="2400" dirty="0">
                <a:latin typeface="Arial"/>
                <a:cs typeface="Arial"/>
              </a:rPr>
              <a:t>constrângeri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" y="4136070"/>
            <a:ext cx="3469640" cy="168465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459"/>
              </a:spcBef>
              <a:tabLst>
                <a:tab pos="2892425" algn="l"/>
                <a:tab pos="3456304" algn="l"/>
              </a:tabLst>
            </a:pPr>
            <a:r>
              <a:rPr sz="2400" spc="-5" dirty="0">
                <a:solidFill>
                  <a:srgbClr val="666699"/>
                </a:solidFill>
                <a:latin typeface="Arial"/>
                <a:cs typeface="Arial"/>
              </a:rPr>
              <a:t>NOT</a:t>
            </a:r>
            <a:r>
              <a:rPr sz="2400" spc="-8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666699"/>
                </a:solidFill>
                <a:latin typeface="Arial"/>
                <a:cs typeface="Arial"/>
              </a:rPr>
              <a:t>NULL	</a:t>
            </a:r>
            <a:r>
              <a:rPr sz="2400" u="sng" spc="-5" dirty="0">
                <a:solidFill>
                  <a:srgbClr val="666699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endParaRPr sz="2400">
              <a:latin typeface="Arial"/>
              <a:cs typeface="Arial"/>
            </a:endParaRPr>
          </a:p>
          <a:p>
            <a:pPr marL="355600" marR="492759" indent="-342900">
              <a:lnSpc>
                <a:spcPts val="3020"/>
              </a:lnSpc>
              <a:spcBef>
                <a:spcPts val="8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Ce se întâmplă  dacă Pensii este  o entitate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slabă?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59085" y="1018032"/>
            <a:ext cx="5729605" cy="236347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50825" marR="2707640" indent="-238760">
              <a:lnSpc>
                <a:spcPts val="2580"/>
              </a:lnSpc>
              <a:spcBef>
                <a:spcPts val="434"/>
              </a:spcBef>
              <a:tabLst>
                <a:tab pos="845185" algn="l"/>
                <a:tab pos="2036445" algn="l"/>
              </a:tabLst>
            </a:pPr>
            <a:r>
              <a:rPr sz="2000" spc="15" dirty="0">
                <a:latin typeface="Times New Roman"/>
                <a:cs typeface="Times New Roman"/>
              </a:rPr>
              <a:t>CREATE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TABLE	</a:t>
            </a:r>
            <a:r>
              <a:rPr sz="2400" spc="65" dirty="0">
                <a:latin typeface="Times New Roman"/>
                <a:cs typeface="Times New Roman"/>
              </a:rPr>
              <a:t>Pensii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  </a:t>
            </a:r>
            <a:r>
              <a:rPr sz="2400" spc="85" dirty="0">
                <a:solidFill>
                  <a:srgbClr val="4651D4"/>
                </a:solidFill>
                <a:latin typeface="Times New Roman"/>
                <a:cs typeface="Times New Roman"/>
              </a:rPr>
              <a:t>pid	</a:t>
            </a:r>
            <a:r>
              <a:rPr sz="2000" spc="35" dirty="0">
                <a:solidFill>
                  <a:srgbClr val="4651D4"/>
                </a:solidFill>
                <a:latin typeface="Times New Roman"/>
                <a:cs typeface="Times New Roman"/>
              </a:rPr>
              <a:t>INTEGER</a:t>
            </a:r>
            <a:r>
              <a:rPr sz="2400" spc="35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245745">
              <a:lnSpc>
                <a:spcPts val="2410"/>
              </a:lnSpc>
              <a:tabLst>
                <a:tab pos="1386205" algn="l"/>
              </a:tabLst>
            </a:pPr>
            <a:r>
              <a:rPr sz="2400" spc="55" dirty="0">
                <a:solidFill>
                  <a:srgbClr val="4651D4"/>
                </a:solidFill>
                <a:latin typeface="Times New Roman"/>
                <a:cs typeface="Times New Roman"/>
              </a:rPr>
              <a:t>valoare	</a:t>
            </a:r>
            <a:r>
              <a:rPr sz="2000" spc="20" dirty="0">
                <a:solidFill>
                  <a:srgbClr val="4651D4"/>
                </a:solidFill>
                <a:latin typeface="Times New Roman"/>
                <a:cs typeface="Times New Roman"/>
              </a:rPr>
              <a:t>REAL</a:t>
            </a:r>
            <a:r>
              <a:rPr sz="2400" spc="2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235585">
              <a:lnSpc>
                <a:spcPts val="2585"/>
              </a:lnSpc>
              <a:tabLst>
                <a:tab pos="2128520" algn="l"/>
              </a:tabLst>
            </a:pPr>
            <a:r>
              <a:rPr sz="2400" spc="60" dirty="0">
                <a:solidFill>
                  <a:srgbClr val="4651D4"/>
                </a:solidFill>
                <a:latin typeface="Times New Roman"/>
                <a:cs typeface="Times New Roman"/>
              </a:rPr>
              <a:t>cnp</a:t>
            </a:r>
            <a:r>
              <a:rPr sz="2400" spc="295" dirty="0">
                <a:solidFill>
                  <a:srgbClr val="4651D4"/>
                </a:solidFill>
                <a:latin typeface="Times New Roman"/>
                <a:cs typeface="Times New Roman"/>
              </a:rPr>
              <a:t> </a:t>
            </a:r>
            <a:r>
              <a:rPr sz="2000" spc="40" dirty="0">
                <a:solidFill>
                  <a:srgbClr val="4651D4"/>
                </a:solidFill>
                <a:latin typeface="Times New Roman"/>
                <a:cs typeface="Times New Roman"/>
              </a:rPr>
              <a:t>CHAR(11)	</a:t>
            </a:r>
            <a:r>
              <a:rPr sz="2000" spc="75" dirty="0">
                <a:solidFill>
                  <a:srgbClr val="666699"/>
                </a:solidFill>
                <a:latin typeface="Times New Roman"/>
                <a:cs typeface="Times New Roman"/>
              </a:rPr>
              <a:t>NOT</a:t>
            </a:r>
            <a:r>
              <a:rPr sz="2000" spc="9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40" dirty="0">
                <a:solidFill>
                  <a:srgbClr val="666699"/>
                </a:solidFill>
                <a:latin typeface="Times New Roman"/>
                <a:cs typeface="Times New Roman"/>
              </a:rPr>
              <a:t>NULL</a:t>
            </a:r>
            <a:r>
              <a:rPr sz="2400" spc="4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241935">
              <a:lnSpc>
                <a:spcPts val="2585"/>
              </a:lnSpc>
            </a:pPr>
            <a:r>
              <a:rPr sz="2000" spc="15" dirty="0">
                <a:solidFill>
                  <a:srgbClr val="9999FF"/>
                </a:solidFill>
                <a:latin typeface="Times New Roman"/>
                <a:cs typeface="Times New Roman"/>
              </a:rPr>
              <a:t>PRIMARY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</a:t>
            </a:r>
            <a:r>
              <a:rPr sz="2000" spc="2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9999FF"/>
                </a:solidFill>
                <a:latin typeface="Times New Roman"/>
                <a:cs typeface="Times New Roman"/>
              </a:rPr>
              <a:t>(pid).</a:t>
            </a:r>
            <a:endParaRPr sz="2400">
              <a:latin typeface="Times New Roman"/>
              <a:cs typeface="Times New Roman"/>
            </a:endParaRPr>
          </a:p>
          <a:p>
            <a:pPr marL="235585">
              <a:lnSpc>
                <a:spcPts val="2590"/>
              </a:lnSpc>
            </a:pPr>
            <a:r>
              <a:rPr sz="2000" spc="45" dirty="0">
                <a:solidFill>
                  <a:srgbClr val="9999FF"/>
                </a:solidFill>
                <a:latin typeface="Times New Roman"/>
                <a:cs typeface="Times New Roman"/>
              </a:rPr>
              <a:t>FOREIGN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 </a:t>
            </a:r>
            <a:r>
              <a:rPr sz="2400" spc="60" dirty="0">
                <a:solidFill>
                  <a:srgbClr val="9999FF"/>
                </a:solidFill>
                <a:latin typeface="Times New Roman"/>
                <a:cs typeface="Times New Roman"/>
              </a:rPr>
              <a:t>(cnp) </a:t>
            </a:r>
            <a:r>
              <a:rPr sz="2000" spc="20" dirty="0">
                <a:solidFill>
                  <a:srgbClr val="9999FF"/>
                </a:solidFill>
                <a:latin typeface="Times New Roman"/>
                <a:cs typeface="Times New Roman"/>
              </a:rPr>
              <a:t>REFERENCES</a:t>
            </a:r>
            <a:r>
              <a:rPr sz="2000" spc="310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9999FF"/>
                </a:solidFill>
                <a:latin typeface="Times New Roman"/>
                <a:cs typeface="Times New Roman"/>
              </a:rPr>
              <a:t>Angajati,</a:t>
            </a:r>
            <a:endParaRPr sz="2400">
              <a:latin typeface="Times New Roman"/>
              <a:cs typeface="Times New Roman"/>
            </a:endParaRPr>
          </a:p>
          <a:p>
            <a:pPr marL="472440">
              <a:lnSpc>
                <a:spcPts val="2735"/>
              </a:lnSpc>
            </a:pPr>
            <a:r>
              <a:rPr sz="2000" spc="85" dirty="0">
                <a:solidFill>
                  <a:srgbClr val="9999FF"/>
                </a:solidFill>
                <a:latin typeface="Times New Roman"/>
                <a:cs typeface="Times New Roman"/>
              </a:rPr>
              <a:t>ON </a:t>
            </a:r>
            <a:r>
              <a:rPr sz="2000" spc="5" dirty="0">
                <a:solidFill>
                  <a:srgbClr val="9999FF"/>
                </a:solidFill>
                <a:latin typeface="Times New Roman"/>
                <a:cs typeface="Times New Roman"/>
              </a:rPr>
              <a:t>DELETE </a:t>
            </a:r>
            <a:r>
              <a:rPr sz="2000" spc="10" dirty="0">
                <a:solidFill>
                  <a:srgbClr val="9999FF"/>
                </a:solidFill>
                <a:latin typeface="Times New Roman"/>
                <a:cs typeface="Times New Roman"/>
              </a:rPr>
              <a:t>CASCADE</a:t>
            </a:r>
            <a:r>
              <a:rPr sz="2000" spc="-130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9999FF"/>
                </a:solidFill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85805" y="3685032"/>
            <a:ext cx="5367020" cy="236347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50825" marR="2107565" indent="-238760">
              <a:lnSpc>
                <a:spcPts val="2580"/>
              </a:lnSpc>
              <a:spcBef>
                <a:spcPts val="434"/>
              </a:spcBef>
              <a:tabLst>
                <a:tab pos="1353185" algn="l"/>
              </a:tabLst>
            </a:pPr>
            <a:r>
              <a:rPr sz="2000" spc="15" dirty="0">
                <a:latin typeface="Times New Roman"/>
                <a:cs typeface="Times New Roman"/>
              </a:rPr>
              <a:t>CREATE </a:t>
            </a:r>
            <a:r>
              <a:rPr sz="2000" spc="-20" dirty="0">
                <a:latin typeface="Times New Roman"/>
                <a:cs typeface="Times New Roman"/>
              </a:rPr>
              <a:t>TABLE </a:t>
            </a:r>
            <a:r>
              <a:rPr sz="2000" spc="75" dirty="0">
                <a:latin typeface="Times New Roman"/>
                <a:cs typeface="Times New Roman"/>
              </a:rPr>
              <a:t>Pensionar </a:t>
            </a:r>
            <a:r>
              <a:rPr sz="2400" dirty="0">
                <a:latin typeface="Times New Roman"/>
                <a:cs typeface="Times New Roman"/>
              </a:rPr>
              <a:t>(  </a:t>
            </a:r>
            <a:r>
              <a:rPr sz="2400" spc="100" dirty="0">
                <a:solidFill>
                  <a:srgbClr val="4651D4"/>
                </a:solidFill>
                <a:latin typeface="Times New Roman"/>
                <a:cs typeface="Times New Roman"/>
              </a:rPr>
              <a:t>pnume	</a:t>
            </a:r>
            <a:r>
              <a:rPr sz="2000" spc="35" dirty="0">
                <a:solidFill>
                  <a:srgbClr val="4651D4"/>
                </a:solidFill>
                <a:latin typeface="Times New Roman"/>
                <a:cs typeface="Times New Roman"/>
              </a:rPr>
              <a:t>CHAR(20)</a:t>
            </a:r>
            <a:r>
              <a:rPr sz="2400" spc="35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250825" marR="3308985" indent="1270">
              <a:lnSpc>
                <a:spcPts val="2590"/>
              </a:lnSpc>
              <a:spcBef>
                <a:spcPts val="5"/>
              </a:spcBef>
              <a:tabLst>
                <a:tab pos="845185" algn="l"/>
                <a:tab pos="929005" algn="l"/>
              </a:tabLst>
            </a:pPr>
            <a:r>
              <a:rPr sz="2400" spc="120" dirty="0">
                <a:solidFill>
                  <a:srgbClr val="4651D4"/>
                </a:solidFill>
                <a:latin typeface="Times New Roman"/>
                <a:cs typeface="Times New Roman"/>
              </a:rPr>
              <a:t>ddn		</a:t>
            </a:r>
            <a:r>
              <a:rPr sz="2400" spc="20" dirty="0">
                <a:solidFill>
                  <a:srgbClr val="4651D4"/>
                </a:solidFill>
                <a:latin typeface="Times New Roman"/>
                <a:cs typeface="Times New Roman"/>
              </a:rPr>
              <a:t>DATE,  </a:t>
            </a:r>
            <a:r>
              <a:rPr sz="2400" spc="114" dirty="0">
                <a:solidFill>
                  <a:srgbClr val="4651D4"/>
                </a:solidFill>
                <a:latin typeface="Times New Roman"/>
                <a:cs typeface="Times New Roman"/>
              </a:rPr>
              <a:t>p</a:t>
            </a:r>
            <a:r>
              <a:rPr sz="2400" spc="145" dirty="0">
                <a:solidFill>
                  <a:srgbClr val="4651D4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d	</a:t>
            </a:r>
            <a:r>
              <a:rPr sz="2000" spc="110" dirty="0">
                <a:solidFill>
                  <a:srgbClr val="4651D4"/>
                </a:solidFill>
                <a:latin typeface="Times New Roman"/>
                <a:cs typeface="Times New Roman"/>
              </a:rPr>
              <a:t>I</a:t>
            </a:r>
            <a:r>
              <a:rPr sz="2000" spc="105" dirty="0">
                <a:solidFill>
                  <a:srgbClr val="4651D4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4651D4"/>
                </a:solidFill>
                <a:latin typeface="Times New Roman"/>
                <a:cs typeface="Times New Roman"/>
              </a:rPr>
              <a:t>T</a:t>
            </a:r>
            <a:r>
              <a:rPr sz="2000" spc="40" dirty="0">
                <a:solidFill>
                  <a:srgbClr val="4651D4"/>
                </a:solidFill>
                <a:latin typeface="Times New Roman"/>
                <a:cs typeface="Times New Roman"/>
              </a:rPr>
              <a:t>E</a:t>
            </a:r>
            <a:r>
              <a:rPr sz="2000" spc="35" dirty="0">
                <a:solidFill>
                  <a:srgbClr val="4651D4"/>
                </a:solidFill>
                <a:latin typeface="Times New Roman"/>
                <a:cs typeface="Times New Roman"/>
              </a:rPr>
              <a:t>G</a:t>
            </a:r>
            <a:r>
              <a:rPr sz="2000" spc="-5" dirty="0">
                <a:solidFill>
                  <a:srgbClr val="4651D4"/>
                </a:solidFill>
                <a:latin typeface="Times New Roman"/>
                <a:cs typeface="Times New Roman"/>
              </a:rPr>
              <a:t>E</a:t>
            </a:r>
            <a:r>
              <a:rPr sz="2000" spc="10" dirty="0">
                <a:solidFill>
                  <a:srgbClr val="4651D4"/>
                </a:solidFill>
                <a:latin typeface="Times New Roman"/>
                <a:cs typeface="Times New Roman"/>
              </a:rPr>
              <a:t>R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241935">
              <a:lnSpc>
                <a:spcPts val="2400"/>
              </a:lnSpc>
            </a:pPr>
            <a:r>
              <a:rPr sz="2000" spc="15" dirty="0">
                <a:solidFill>
                  <a:srgbClr val="9999FF"/>
                </a:solidFill>
                <a:latin typeface="Times New Roman"/>
                <a:cs typeface="Times New Roman"/>
              </a:rPr>
              <a:t>PRIMARY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 </a:t>
            </a:r>
            <a:r>
              <a:rPr sz="2400" spc="95" dirty="0">
                <a:solidFill>
                  <a:srgbClr val="9999FF"/>
                </a:solidFill>
                <a:latin typeface="Times New Roman"/>
                <a:cs typeface="Times New Roman"/>
              </a:rPr>
              <a:t>(pnume,</a:t>
            </a:r>
            <a:r>
              <a:rPr sz="2400" spc="17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9999FF"/>
                </a:solidFill>
                <a:latin typeface="Times New Roman"/>
                <a:cs typeface="Times New Roman"/>
              </a:rPr>
              <a:t>pid).</a:t>
            </a:r>
            <a:endParaRPr sz="2400">
              <a:latin typeface="Times New Roman"/>
              <a:cs typeface="Times New Roman"/>
            </a:endParaRPr>
          </a:p>
          <a:p>
            <a:pPr marL="235585">
              <a:lnSpc>
                <a:spcPts val="2590"/>
              </a:lnSpc>
            </a:pPr>
            <a:r>
              <a:rPr sz="2000" spc="45" dirty="0">
                <a:solidFill>
                  <a:srgbClr val="9999FF"/>
                </a:solidFill>
                <a:latin typeface="Times New Roman"/>
                <a:cs typeface="Times New Roman"/>
              </a:rPr>
              <a:t>FOREIGN </a:t>
            </a:r>
            <a:r>
              <a:rPr sz="20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 </a:t>
            </a:r>
            <a:r>
              <a:rPr sz="2400" spc="100" dirty="0">
                <a:solidFill>
                  <a:srgbClr val="9999FF"/>
                </a:solidFill>
                <a:latin typeface="Times New Roman"/>
                <a:cs typeface="Times New Roman"/>
              </a:rPr>
              <a:t>(pid) </a:t>
            </a:r>
            <a:r>
              <a:rPr sz="2000" spc="20" dirty="0">
                <a:solidFill>
                  <a:srgbClr val="9999FF"/>
                </a:solidFill>
                <a:latin typeface="Times New Roman"/>
                <a:cs typeface="Times New Roman"/>
              </a:rPr>
              <a:t>REFERENCES</a:t>
            </a:r>
            <a:r>
              <a:rPr sz="2000" spc="130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9999FF"/>
                </a:solidFill>
                <a:latin typeface="Times New Roman"/>
                <a:cs typeface="Times New Roman"/>
              </a:rPr>
              <a:t>Pensii,</a:t>
            </a:r>
            <a:endParaRPr sz="2400">
              <a:latin typeface="Times New Roman"/>
              <a:cs typeface="Times New Roman"/>
            </a:endParaRPr>
          </a:p>
          <a:p>
            <a:pPr marL="472440">
              <a:lnSpc>
                <a:spcPts val="2735"/>
              </a:lnSpc>
            </a:pPr>
            <a:r>
              <a:rPr sz="2000" spc="85" dirty="0">
                <a:solidFill>
                  <a:srgbClr val="9999FF"/>
                </a:solidFill>
                <a:latin typeface="Times New Roman"/>
                <a:cs typeface="Times New Roman"/>
              </a:rPr>
              <a:t>ON </a:t>
            </a:r>
            <a:r>
              <a:rPr sz="2000" spc="5" dirty="0">
                <a:solidFill>
                  <a:srgbClr val="9999FF"/>
                </a:solidFill>
                <a:latin typeface="Times New Roman"/>
                <a:cs typeface="Times New Roman"/>
              </a:rPr>
              <a:t>DELETE </a:t>
            </a:r>
            <a:r>
              <a:rPr sz="2000" spc="10" dirty="0">
                <a:solidFill>
                  <a:srgbClr val="9999FF"/>
                </a:solidFill>
                <a:latin typeface="Times New Roman"/>
                <a:cs typeface="Times New Roman"/>
              </a:rPr>
              <a:t>CASCADE</a:t>
            </a:r>
            <a:r>
              <a:rPr sz="2000" spc="-130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9999FF"/>
                </a:solidFill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501135" y="4491735"/>
            <a:ext cx="100965" cy="99060"/>
          </a:xfrm>
          <a:custGeom>
            <a:avLst/>
            <a:gdLst/>
            <a:ahLst/>
            <a:cxnLst/>
            <a:rect l="l" t="t" r="r" b="b"/>
            <a:pathLst>
              <a:path w="100964" h="99060">
                <a:moveTo>
                  <a:pt x="0" y="0"/>
                </a:moveTo>
                <a:lnTo>
                  <a:pt x="0" y="99059"/>
                </a:lnTo>
                <a:lnTo>
                  <a:pt x="100584" y="487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3100323" y="2406904"/>
            <a:ext cx="349250" cy="919480"/>
            <a:chOff x="3100323" y="2406904"/>
            <a:chExt cx="349250" cy="919480"/>
          </a:xfrm>
        </p:grpSpPr>
        <p:sp>
          <p:nvSpPr>
            <p:cNvPr id="9" name="object 9"/>
            <p:cNvSpPr/>
            <p:nvPr/>
          </p:nvSpPr>
          <p:spPr>
            <a:xfrm>
              <a:off x="3104895" y="2496820"/>
              <a:ext cx="297180" cy="824865"/>
            </a:xfrm>
            <a:custGeom>
              <a:avLst/>
              <a:gdLst/>
              <a:ahLst/>
              <a:cxnLst/>
              <a:rect l="l" t="t" r="r" b="b"/>
              <a:pathLst>
                <a:path w="297179" h="824864">
                  <a:moveTo>
                    <a:pt x="0" y="824483"/>
                  </a:moveTo>
                  <a:lnTo>
                    <a:pt x="297179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354831" y="2406904"/>
              <a:ext cx="94615" cy="111760"/>
            </a:xfrm>
            <a:custGeom>
              <a:avLst/>
              <a:gdLst/>
              <a:ahLst/>
              <a:cxnLst/>
              <a:rect l="l" t="t" r="r" b="b"/>
              <a:pathLst>
                <a:path w="94614" h="111760">
                  <a:moveTo>
                    <a:pt x="0" y="77724"/>
                  </a:moveTo>
                  <a:lnTo>
                    <a:pt x="94488" y="111251"/>
                  </a:lnTo>
                  <a:lnTo>
                    <a:pt x="82296" y="0"/>
                  </a:lnTo>
                  <a:lnTo>
                    <a:pt x="0" y="77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26</a:t>
            </a:fld>
            <a:endParaRPr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7DBD5F35-42D2-45D0-9BD5-3C6D0E6CAE83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5547" y="551687"/>
            <a:ext cx="60286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12285" algn="l"/>
              </a:tabLst>
            </a:pPr>
            <a:r>
              <a:rPr b="0" dirty="0">
                <a:latin typeface="Arial"/>
                <a:cs typeface="Arial"/>
              </a:rPr>
              <a:t>Legături</a:t>
            </a:r>
            <a:r>
              <a:rPr b="0" spc="20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binare</a:t>
            </a:r>
            <a:r>
              <a:rPr b="0" spc="20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vs.legături	ternare(IV)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211579"/>
            <a:ext cx="8568690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67970" indent="-342900">
              <a:lnSpc>
                <a:spcPct val="100000"/>
              </a:lnSpc>
              <a:spcBef>
                <a:spcPts val="1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3149600" algn="l"/>
              </a:tabLst>
            </a:pPr>
            <a:r>
              <a:rPr sz="2400" dirty="0">
                <a:latin typeface="Arial"/>
                <a:cs typeface="Arial"/>
              </a:rPr>
              <a:t>Exemplul dat ilustrează </a:t>
            </a:r>
            <a:r>
              <a:rPr sz="2400" spc="-5" dirty="0">
                <a:latin typeface="Arial"/>
                <a:cs typeface="Arial"/>
              </a:rPr>
              <a:t>un caz </a:t>
            </a:r>
            <a:r>
              <a:rPr sz="2400" dirty="0">
                <a:latin typeface="Arial"/>
                <a:cs typeface="Arial"/>
              </a:rPr>
              <a:t>în </a:t>
            </a:r>
            <a:r>
              <a:rPr sz="2400" spc="-5" dirty="0">
                <a:latin typeface="Arial"/>
                <a:cs typeface="Arial"/>
              </a:rPr>
              <a:t>care două </a:t>
            </a:r>
            <a:r>
              <a:rPr sz="2400" dirty="0">
                <a:latin typeface="Arial"/>
                <a:cs typeface="Arial"/>
              </a:rPr>
              <a:t>legături </a:t>
            </a:r>
            <a:r>
              <a:rPr sz="2400" spc="-5" dirty="0">
                <a:latin typeface="Arial"/>
                <a:cs typeface="Arial"/>
              </a:rPr>
              <a:t>binare  au fost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mai indicate	decât </a:t>
            </a:r>
            <a:r>
              <a:rPr sz="2400" dirty="0">
                <a:latin typeface="Arial"/>
                <a:cs typeface="Arial"/>
              </a:rPr>
              <a:t>o legătură </a:t>
            </a:r>
            <a:r>
              <a:rPr sz="2400" spc="-5" dirty="0">
                <a:latin typeface="Arial"/>
                <a:cs typeface="Arial"/>
              </a:rPr>
              <a:t>ternară</a:t>
            </a:r>
            <a:r>
              <a:rPr sz="2800" spc="-5" dirty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ts val="3360"/>
              </a:lnSpc>
              <a:spcBef>
                <a:spcPts val="10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Fie </a:t>
            </a:r>
            <a:r>
              <a:rPr sz="2800" dirty="0">
                <a:latin typeface="Arial"/>
                <a:cs typeface="Arial"/>
              </a:rPr>
              <a:t>legătura ternară </a:t>
            </a:r>
            <a:r>
              <a:rPr sz="2800" spc="-5" dirty="0">
                <a:solidFill>
                  <a:srgbClr val="666699"/>
                </a:solidFill>
                <a:latin typeface="Arial"/>
                <a:cs typeface="Arial"/>
              </a:rPr>
              <a:t>Contracte </a:t>
            </a:r>
            <a:r>
              <a:rPr sz="2800" spc="-5" dirty="0">
                <a:latin typeface="Arial"/>
                <a:cs typeface="Arial"/>
              </a:rPr>
              <a:t>care asociază tipurile  de entităţi </a:t>
            </a:r>
            <a:r>
              <a:rPr sz="2800" spc="-5" dirty="0">
                <a:solidFill>
                  <a:srgbClr val="666699"/>
                </a:solidFill>
                <a:latin typeface="Arial"/>
                <a:cs typeface="Arial"/>
              </a:rPr>
              <a:t>Piese, Departamente </a:t>
            </a:r>
            <a:r>
              <a:rPr sz="2800" dirty="0">
                <a:latin typeface="Arial"/>
                <a:cs typeface="Arial"/>
              </a:rPr>
              <a:t>şi </a:t>
            </a:r>
            <a:r>
              <a:rPr sz="2800" spc="-5" dirty="0">
                <a:solidFill>
                  <a:srgbClr val="9999CA"/>
                </a:solidFill>
                <a:latin typeface="Arial"/>
                <a:cs typeface="Arial"/>
              </a:rPr>
              <a:t>Furnizori</a:t>
            </a:r>
            <a:r>
              <a:rPr sz="2800" spc="-5" dirty="0">
                <a:latin typeface="Arial"/>
                <a:cs typeface="Arial"/>
              </a:rPr>
              <a:t>, </a:t>
            </a:r>
            <a:r>
              <a:rPr sz="2800" dirty="0">
                <a:latin typeface="Arial"/>
                <a:cs typeface="Arial"/>
              </a:rPr>
              <a:t>şi</a:t>
            </a:r>
            <a:r>
              <a:rPr sz="2800" spc="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care</a:t>
            </a:r>
            <a:endParaRPr sz="2800">
              <a:latin typeface="Arial"/>
              <a:cs typeface="Arial"/>
            </a:endParaRPr>
          </a:p>
          <a:p>
            <a:pPr marL="354965" marR="29845">
              <a:lnSpc>
                <a:spcPts val="3360"/>
              </a:lnSpc>
              <a:spcBef>
                <a:spcPts val="15"/>
              </a:spcBef>
            </a:pPr>
            <a:r>
              <a:rPr sz="2800" spc="-5" dirty="0">
                <a:latin typeface="Arial"/>
                <a:cs typeface="Arial"/>
              </a:rPr>
              <a:t>are atributul descriptiv </a:t>
            </a:r>
            <a:r>
              <a:rPr sz="2800" i="1" spc="-5" dirty="0">
                <a:latin typeface="Arial"/>
                <a:cs typeface="Arial"/>
              </a:rPr>
              <a:t>cantitate</a:t>
            </a:r>
            <a:r>
              <a:rPr sz="2800" spc="-5" dirty="0">
                <a:latin typeface="Arial"/>
                <a:cs typeface="Arial"/>
              </a:rPr>
              <a:t>. Aceasta nu poate fi  substituită </a:t>
            </a:r>
            <a:r>
              <a:rPr sz="2800" dirty="0">
                <a:latin typeface="Arial"/>
                <a:cs typeface="Arial"/>
              </a:rPr>
              <a:t>corespunzător </a:t>
            </a:r>
            <a:r>
              <a:rPr sz="2800" spc="-5" dirty="0">
                <a:latin typeface="Arial"/>
                <a:cs typeface="Arial"/>
              </a:rPr>
              <a:t>de nici o combinaţie de  </a:t>
            </a:r>
            <a:r>
              <a:rPr sz="2800" dirty="0">
                <a:latin typeface="Arial"/>
                <a:cs typeface="Arial"/>
              </a:rPr>
              <a:t>legături binare:</a:t>
            </a:r>
            <a:endParaRPr sz="2800">
              <a:latin typeface="Arial"/>
              <a:cs typeface="Arial"/>
            </a:endParaRPr>
          </a:p>
          <a:p>
            <a:pPr marL="287020" marR="116205" lvl="1" indent="-287020" algn="r">
              <a:lnSpc>
                <a:spcPts val="2765"/>
              </a:lnSpc>
              <a:buClr>
                <a:srgbClr val="9999CA"/>
              </a:buClr>
              <a:buSzPct val="79166"/>
              <a:buChar char="□"/>
              <a:tabLst>
                <a:tab pos="287020" algn="l"/>
                <a:tab pos="2724150" algn="l"/>
                <a:tab pos="5519420" algn="l"/>
                <a:tab pos="5908040" algn="l"/>
              </a:tabLst>
            </a:pPr>
            <a:r>
              <a:rPr sz="2400" dirty="0">
                <a:latin typeface="Arial"/>
                <a:cs typeface="Arial"/>
              </a:rPr>
              <a:t>F </a:t>
            </a:r>
            <a:r>
              <a:rPr sz="2400" spc="-5" dirty="0">
                <a:latin typeface="Arial"/>
                <a:cs typeface="Arial"/>
              </a:rPr>
              <a:t>“pot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furniza”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P,	</a:t>
            </a:r>
            <a:r>
              <a:rPr sz="2400" dirty="0">
                <a:latin typeface="Arial"/>
                <a:cs typeface="Arial"/>
              </a:rPr>
              <a:t>D </a:t>
            </a:r>
            <a:r>
              <a:rPr sz="2400" spc="-5" dirty="0">
                <a:latin typeface="Arial"/>
                <a:cs typeface="Arial"/>
              </a:rPr>
              <a:t>“au nevoie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de”</a:t>
            </a:r>
            <a:r>
              <a:rPr sz="2400" spc="-5" dirty="0">
                <a:latin typeface="Arial"/>
                <a:cs typeface="Arial"/>
              </a:rPr>
              <a:t> P,	</a:t>
            </a:r>
            <a:r>
              <a:rPr sz="2400" dirty="0">
                <a:latin typeface="Arial"/>
                <a:cs typeface="Arial"/>
              </a:rPr>
              <a:t>şi	D </a:t>
            </a:r>
            <a:r>
              <a:rPr sz="2400" spc="-5" dirty="0">
                <a:latin typeface="Arial"/>
                <a:cs typeface="Arial"/>
              </a:rPr>
              <a:t>“lucreaza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cu”</a:t>
            </a:r>
            <a:endParaRPr sz="2400">
              <a:latin typeface="Arial"/>
              <a:cs typeface="Arial"/>
            </a:endParaRPr>
          </a:p>
          <a:p>
            <a:pPr marR="179070" algn="r">
              <a:lnSpc>
                <a:spcPts val="2875"/>
              </a:lnSpc>
            </a:pPr>
            <a:r>
              <a:rPr sz="2400" dirty="0">
                <a:latin typeface="Arial"/>
                <a:cs typeface="Arial"/>
              </a:rPr>
              <a:t>F </a:t>
            </a:r>
            <a:r>
              <a:rPr sz="2400" spc="-5" dirty="0">
                <a:latin typeface="Arial"/>
                <a:cs typeface="Arial"/>
              </a:rPr>
              <a:t>nu implică </a:t>
            </a:r>
            <a:r>
              <a:rPr sz="2400" dirty="0">
                <a:latin typeface="Arial"/>
                <a:cs typeface="Arial"/>
              </a:rPr>
              <a:t>faptul că D au agreat să </a:t>
            </a:r>
            <a:r>
              <a:rPr sz="2400" spc="-5" dirty="0">
                <a:latin typeface="Arial"/>
                <a:cs typeface="Arial"/>
              </a:rPr>
              <a:t>cumpere </a:t>
            </a:r>
            <a:r>
              <a:rPr sz="2400" dirty="0">
                <a:latin typeface="Arial"/>
                <a:cs typeface="Arial"/>
              </a:rPr>
              <a:t>P </a:t>
            </a:r>
            <a:r>
              <a:rPr sz="2400" spc="-5" dirty="0">
                <a:latin typeface="Arial"/>
                <a:cs typeface="Arial"/>
              </a:rPr>
              <a:t>de la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F.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79166"/>
              <a:buChar char="□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Cum poate </a:t>
            </a:r>
            <a:r>
              <a:rPr sz="2400" dirty="0">
                <a:latin typeface="Arial"/>
                <a:cs typeface="Arial"/>
              </a:rPr>
              <a:t>fi </a:t>
            </a:r>
            <a:r>
              <a:rPr sz="2400" spc="-5" dirty="0">
                <a:latin typeface="Arial"/>
                <a:cs typeface="Arial"/>
              </a:rPr>
              <a:t>înregistrat atributul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cantitate?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772A459-D242-49BB-8661-523AE45C4D0A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1618" y="263651"/>
            <a:ext cx="6756400" cy="1223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95"/>
              </a:spcBef>
            </a:pPr>
            <a:r>
              <a:rPr sz="3600" b="0" spc="-5" dirty="0">
                <a:latin typeface="Arial"/>
                <a:cs typeface="Arial"/>
              </a:rPr>
              <a:t>Proiectarea conceptuală utilizând  modelul</a:t>
            </a:r>
            <a:r>
              <a:rPr sz="3600" b="0" spc="-10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ER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377952" y="1668779"/>
            <a:ext cx="8663940" cy="4052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Decizii în</a:t>
            </a:r>
            <a:r>
              <a:rPr sz="2800" u="heavy" spc="-10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 </a:t>
            </a:r>
            <a:r>
              <a:rPr sz="2800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proiectare: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2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  <a:tab pos="1757680" algn="l"/>
              </a:tabLst>
            </a:pPr>
            <a:r>
              <a:rPr sz="2000" spc="-5" dirty="0">
                <a:latin typeface="Arial"/>
                <a:cs typeface="Arial"/>
              </a:rPr>
              <a:t>Poate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	un concept modelat printr-o entitate sau prin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atribute?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80000"/>
              <a:buChar char="□"/>
              <a:tabLst>
                <a:tab pos="756920" algn="l"/>
                <a:tab pos="1757680" algn="l"/>
                <a:tab pos="4986020" algn="l"/>
                <a:tab pos="5957570" algn="l"/>
              </a:tabLst>
            </a:pPr>
            <a:r>
              <a:rPr sz="2000" spc="-5" dirty="0">
                <a:latin typeface="Arial"/>
                <a:cs typeface="Arial"/>
              </a:rPr>
              <a:t>Poate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	un concept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modelat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printr-o	entitate	sau printr-o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legătură?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ts val="2395"/>
              </a:lnSpc>
              <a:buClr>
                <a:srgbClr val="9999CA"/>
              </a:buClr>
              <a:buSzPct val="80000"/>
              <a:buChar char="□"/>
              <a:tabLst>
                <a:tab pos="756920" algn="l"/>
                <a:tab pos="2278380" algn="l"/>
              </a:tabLst>
            </a:pPr>
            <a:r>
              <a:rPr sz="2000" spc="-5" dirty="0">
                <a:latin typeface="Arial"/>
                <a:cs typeface="Arial"/>
              </a:rPr>
              <a:t>Identificarea	legăturilor: Binare </a:t>
            </a:r>
            <a:r>
              <a:rPr sz="2000" dirty="0">
                <a:latin typeface="Arial"/>
                <a:cs typeface="Arial"/>
              </a:rPr>
              <a:t>sau </a:t>
            </a:r>
            <a:r>
              <a:rPr sz="2000" spc="-10" dirty="0">
                <a:latin typeface="Arial"/>
                <a:cs typeface="Arial"/>
              </a:rPr>
              <a:t>ternare?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Agregarea?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3354"/>
              </a:lnSpc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2989580" algn="l"/>
              </a:tabLst>
            </a:pPr>
            <a:r>
              <a:rPr sz="2800" spc="-5" dirty="0">
                <a:latin typeface="Arial"/>
                <a:cs typeface="Arial"/>
              </a:rPr>
              <a:t>Constrângeri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în	</a:t>
            </a:r>
            <a:r>
              <a:rPr sz="2800" spc="-5" dirty="0">
                <a:latin typeface="Arial"/>
                <a:cs typeface="Arial"/>
              </a:rPr>
              <a:t>modelul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ER:</a:t>
            </a:r>
            <a:endParaRPr sz="28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20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Permit specificarea înţelesului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datelor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Anumite </a:t>
            </a:r>
            <a:r>
              <a:rPr sz="2000" spc="-5" dirty="0">
                <a:latin typeface="Arial"/>
                <a:cs typeface="Arial"/>
              </a:rPr>
              <a:t>constrângeri nu pot </a:t>
            </a:r>
            <a:r>
              <a:rPr sz="2000" dirty="0">
                <a:latin typeface="Arial"/>
                <a:cs typeface="Arial"/>
              </a:rPr>
              <a:t>fi </a:t>
            </a:r>
            <a:r>
              <a:rPr sz="2000" spc="-5" dirty="0">
                <a:latin typeface="Arial"/>
                <a:cs typeface="Arial"/>
              </a:rPr>
              <a:t>surprinse </a:t>
            </a:r>
            <a:r>
              <a:rPr sz="2000" dirty="0">
                <a:latin typeface="Arial"/>
                <a:cs typeface="Arial"/>
              </a:rPr>
              <a:t>prin </a:t>
            </a:r>
            <a:r>
              <a:rPr sz="2000" spc="-5" dirty="0">
                <a:latin typeface="Arial"/>
                <a:cs typeface="Arial"/>
              </a:rPr>
              <a:t>diagramele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ER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3350"/>
              </a:lnSpc>
              <a:spcBef>
                <a:spcPts val="1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800" spc="-40" dirty="0">
                <a:latin typeface="Arial"/>
                <a:cs typeface="Arial"/>
              </a:rPr>
              <a:t>→ </a:t>
            </a:r>
            <a:r>
              <a:rPr sz="2800" spc="-5" dirty="0">
                <a:latin typeface="Arial"/>
                <a:cs typeface="Arial"/>
              </a:rPr>
              <a:t>Necesitatea rafinării ulterioare a</a:t>
            </a:r>
            <a:r>
              <a:rPr sz="2800" spc="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schemei:</a:t>
            </a:r>
            <a:endParaRPr sz="2800">
              <a:latin typeface="Arial"/>
              <a:cs typeface="Arial"/>
            </a:endParaRPr>
          </a:p>
          <a:p>
            <a:pPr marL="756285" marR="5080" lvl="1" indent="-287020">
              <a:lnSpc>
                <a:spcPts val="2400"/>
              </a:lnSpc>
              <a:spcBef>
                <a:spcPts val="75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  <a:tab pos="1799589" algn="l"/>
                <a:tab pos="4044950" algn="l"/>
                <a:tab pos="6076315" algn="l"/>
                <a:tab pos="7875905" algn="l"/>
              </a:tabLst>
            </a:pPr>
            <a:r>
              <a:rPr sz="2000" spc="-5" dirty="0">
                <a:latin typeface="Arial"/>
                <a:cs typeface="Arial"/>
              </a:rPr>
              <a:t>Schema </a:t>
            </a:r>
            <a:r>
              <a:rPr sz="2000" dirty="0">
                <a:latin typeface="Arial"/>
                <a:cs typeface="Arial"/>
              </a:rPr>
              <a:t>relaţională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obţinută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Arial"/>
                <a:cs typeface="Arial"/>
              </a:rPr>
              <a:t>din diagrama</a:t>
            </a:r>
            <a:r>
              <a:rPr sz="2000" dirty="0">
                <a:latin typeface="Arial"/>
                <a:cs typeface="Arial"/>
              </a:rPr>
              <a:t> ER	</a:t>
            </a:r>
            <a:r>
              <a:rPr sz="2000" spc="-5" dirty="0">
                <a:latin typeface="Arial"/>
                <a:cs typeface="Arial"/>
              </a:rPr>
              <a:t>este un prim pas  important… dar proiectarea conceptulă este subiectivă </a:t>
            </a:r>
            <a:r>
              <a:rPr sz="2000" dirty="0">
                <a:latin typeface="Arial"/>
                <a:cs typeface="Arial"/>
              </a:rPr>
              <a:t>şi nu </a:t>
            </a:r>
            <a:r>
              <a:rPr sz="2000" spc="-5" dirty="0">
                <a:latin typeface="Arial"/>
                <a:cs typeface="Arial"/>
              </a:rPr>
              <a:t>poate  exprim</a:t>
            </a:r>
            <a:r>
              <a:rPr sz="2000" dirty="0">
                <a:latin typeface="Arial"/>
                <a:cs typeface="Arial"/>
              </a:rPr>
              <a:t>a	</a:t>
            </a:r>
            <a:r>
              <a:rPr sz="2000" spc="-5" dirty="0">
                <a:latin typeface="Arial"/>
                <a:cs typeface="Arial"/>
              </a:rPr>
              <a:t>a</a:t>
            </a:r>
            <a:r>
              <a:rPr sz="2000" spc="-15" dirty="0">
                <a:latin typeface="Arial"/>
                <a:cs typeface="Arial"/>
              </a:rPr>
              <a:t>nu</a:t>
            </a:r>
            <a:r>
              <a:rPr sz="2000" spc="-5" dirty="0">
                <a:latin typeface="Arial"/>
                <a:cs typeface="Arial"/>
              </a:rPr>
              <a:t>mit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</a:t>
            </a:r>
            <a:r>
              <a:rPr sz="2000" spc="-5" dirty="0">
                <a:latin typeface="Arial"/>
                <a:cs typeface="Arial"/>
              </a:rPr>
              <a:t>o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strâ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spc="-5" dirty="0">
                <a:latin typeface="Arial"/>
                <a:cs typeface="Arial"/>
              </a:rPr>
              <a:t>geri</a:t>
            </a:r>
            <a:r>
              <a:rPr sz="2000" dirty="0">
                <a:latin typeface="Arial"/>
                <a:cs typeface="Arial"/>
              </a:rPr>
              <a:t>;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as</a:t>
            </a:r>
            <a:r>
              <a:rPr sz="2000" spc="-20" dirty="0">
                <a:latin typeface="Arial"/>
                <a:cs typeface="Arial"/>
              </a:rPr>
              <a:t>t</a:t>
            </a:r>
            <a:r>
              <a:rPr sz="2000" spc="-5" dirty="0">
                <a:latin typeface="Arial"/>
                <a:cs typeface="Arial"/>
              </a:rPr>
              <a:t>fe</a:t>
            </a:r>
            <a:r>
              <a:rPr sz="2000" dirty="0">
                <a:latin typeface="Arial"/>
                <a:cs typeface="Arial"/>
              </a:rPr>
              <a:t>l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î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cât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</a:t>
            </a:r>
            <a:r>
              <a:rPr sz="2000" dirty="0">
                <a:latin typeface="Arial"/>
                <a:cs typeface="Arial"/>
              </a:rPr>
              <a:t>ch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rel</a:t>
            </a:r>
            <a:r>
              <a:rPr sz="2000" spc="15" dirty="0">
                <a:latin typeface="Arial"/>
                <a:cs typeface="Arial"/>
              </a:rPr>
              <a:t>a</a:t>
            </a:r>
            <a:r>
              <a:rPr sz="2000" spc="5" dirty="0">
                <a:latin typeface="Arial"/>
                <a:cs typeface="Arial"/>
              </a:rPr>
              <a:t>ţ</a:t>
            </a:r>
            <a:r>
              <a:rPr sz="2000" spc="-5" dirty="0">
                <a:latin typeface="Arial"/>
                <a:cs typeface="Arial"/>
              </a:rPr>
              <a:t>iona</a:t>
            </a:r>
            <a:r>
              <a:rPr sz="2000" dirty="0">
                <a:latin typeface="Arial"/>
                <a:cs typeface="Arial"/>
              </a:rPr>
              <a:t>lă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2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r</a:t>
            </a:r>
            <a:r>
              <a:rPr sz="2000" spc="-15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buie  rafinată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8BAA6B8-3448-4B3C-AF8C-415A5C79FB24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0847" y="385571"/>
            <a:ext cx="69018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791075" algn="l"/>
              </a:tabLst>
            </a:pPr>
            <a:r>
              <a:rPr sz="3200" b="0" spc="-10" dirty="0">
                <a:latin typeface="Arial"/>
                <a:cs typeface="Arial"/>
              </a:rPr>
              <a:t>Constrângeri</a:t>
            </a:r>
            <a:r>
              <a:rPr sz="3200" b="0" spc="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“dincolo”</a:t>
            </a:r>
            <a:r>
              <a:rPr sz="3200" b="0" spc="10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de	modelul</a:t>
            </a:r>
            <a:r>
              <a:rPr sz="3200" b="0" spc="-7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ER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95656" y="1287779"/>
            <a:ext cx="9051925" cy="447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666699"/>
                </a:solidFill>
                <a:latin typeface="Arial"/>
                <a:cs typeface="Arial"/>
              </a:rPr>
              <a:t>Dependenţe funcţionale</a:t>
            </a:r>
            <a:r>
              <a:rPr sz="2400" spc="-5" dirty="0">
                <a:solidFill>
                  <a:srgbClr val="9999CA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756285" marR="120014" lvl="1" indent="-287020">
              <a:lnSpc>
                <a:spcPct val="100000"/>
              </a:lnSpc>
              <a:spcBef>
                <a:spcPts val="1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3123565" algn="l"/>
                <a:tab pos="7509509" algn="l"/>
              </a:tabLst>
            </a:pPr>
            <a:r>
              <a:rPr sz="2000" i="1" spc="-5" dirty="0">
                <a:latin typeface="Arial"/>
                <a:cs typeface="Arial"/>
              </a:rPr>
              <a:t>ex.</a:t>
            </a:r>
            <a:r>
              <a:rPr sz="2000" i="1" spc="1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Un</a:t>
            </a:r>
            <a:r>
              <a:rPr sz="2000" i="1" spc="15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departament	</a:t>
            </a:r>
            <a:r>
              <a:rPr sz="2000" i="1" spc="-5" dirty="0">
                <a:latin typeface="Arial"/>
                <a:cs typeface="Arial"/>
              </a:rPr>
              <a:t>nu poate comanda </a:t>
            </a:r>
            <a:r>
              <a:rPr sz="2000" i="1" dirty="0">
                <a:latin typeface="Arial"/>
                <a:cs typeface="Arial"/>
              </a:rPr>
              <a:t>două</a:t>
            </a:r>
            <a:r>
              <a:rPr sz="2000" i="1" spc="-5" dirty="0">
                <a:latin typeface="Arial"/>
                <a:cs typeface="Arial"/>
              </a:rPr>
              <a:t> piese</a:t>
            </a:r>
            <a:r>
              <a:rPr sz="2000" i="1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diferite	de la</a:t>
            </a:r>
            <a:r>
              <a:rPr sz="2000" i="1" spc="-9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acelaşi  </a:t>
            </a:r>
            <a:r>
              <a:rPr sz="2000" i="1" spc="-5" dirty="0">
                <a:latin typeface="Arial"/>
                <a:cs typeface="Arial"/>
              </a:rPr>
              <a:t>furnizor.</a:t>
            </a:r>
            <a:endParaRPr sz="2000">
              <a:latin typeface="Arial"/>
              <a:cs typeface="Arial"/>
            </a:endParaRPr>
          </a:p>
          <a:p>
            <a:pPr marL="1155700" lvl="2" indent="-228600">
              <a:lnSpc>
                <a:spcPct val="100000"/>
              </a:lnSpc>
              <a:buClr>
                <a:srgbClr val="00007B"/>
              </a:buClr>
              <a:buSzPct val="65000"/>
              <a:buChar char="■"/>
              <a:tabLst>
                <a:tab pos="1155700" algn="l"/>
                <a:tab pos="3708400" algn="l"/>
              </a:tabLst>
            </a:pPr>
            <a:r>
              <a:rPr sz="2000" dirty="0">
                <a:latin typeface="Arial"/>
                <a:cs typeface="Arial"/>
              </a:rPr>
              <a:t>Nu </a:t>
            </a:r>
            <a:r>
              <a:rPr sz="2000" spc="-5" dirty="0">
                <a:latin typeface="Arial"/>
                <a:cs typeface="Arial"/>
              </a:rPr>
              <a:t>poate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exprimată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Arial"/>
                <a:cs typeface="Arial"/>
              </a:rPr>
              <a:t>prin legăruri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ternare</a:t>
            </a:r>
            <a:endParaRPr sz="2000">
              <a:latin typeface="Arial"/>
              <a:cs typeface="Arial"/>
            </a:endParaRPr>
          </a:p>
          <a:p>
            <a:pPr marL="756285" marR="1259840" lvl="1" indent="-287020">
              <a:lnSpc>
                <a:spcPct val="100000"/>
              </a:lnSpc>
              <a:buClr>
                <a:srgbClr val="9999CA"/>
              </a:buClr>
              <a:buSzPct val="80000"/>
              <a:buChar char="□"/>
              <a:tabLst>
                <a:tab pos="756920" algn="l"/>
                <a:tab pos="3523615" algn="l"/>
              </a:tabLst>
            </a:pPr>
            <a:r>
              <a:rPr sz="2000" dirty="0">
                <a:latin typeface="Arial"/>
                <a:cs typeface="Arial"/>
              </a:rPr>
              <a:t>Normalizarea </a:t>
            </a:r>
            <a:r>
              <a:rPr sz="2000" spc="-5" dirty="0">
                <a:latin typeface="Arial"/>
                <a:cs typeface="Arial"/>
              </a:rPr>
              <a:t>rafinează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Arial"/>
                <a:cs typeface="Arial"/>
              </a:rPr>
              <a:t>proiectarea conceptuală prin luarea în  considerare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-5" dirty="0">
                <a:latin typeface="Arial"/>
                <a:cs typeface="Arial"/>
              </a:rPr>
              <a:t>dependenţelor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funcţionale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2850"/>
              </a:lnSpc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666699"/>
                </a:solidFill>
                <a:latin typeface="Arial"/>
                <a:cs typeface="Arial"/>
              </a:rPr>
              <a:t>Dependenţe de</a:t>
            </a:r>
            <a:r>
              <a:rPr sz="240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666699"/>
                </a:solidFill>
                <a:latin typeface="Arial"/>
                <a:cs typeface="Arial"/>
              </a:rPr>
              <a:t>incluziune:</a:t>
            </a:r>
            <a:endParaRPr sz="24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15"/>
              </a:spcBef>
              <a:buClr>
                <a:srgbClr val="9999CA"/>
              </a:buClr>
              <a:buSzPct val="80000"/>
              <a:buChar char="□"/>
              <a:tabLst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Cazuri </a:t>
            </a:r>
            <a:r>
              <a:rPr sz="2000" dirty="0">
                <a:latin typeface="Arial"/>
                <a:cs typeface="Arial"/>
              </a:rPr>
              <a:t>speciale: cheile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străine</a:t>
            </a:r>
            <a:endParaRPr sz="2000">
              <a:latin typeface="Arial"/>
              <a:cs typeface="Arial"/>
            </a:endParaRPr>
          </a:p>
          <a:p>
            <a:pPr marL="756285" marR="305435" lvl="1" indent="-287020">
              <a:lnSpc>
                <a:spcPct val="100000"/>
              </a:lnSpc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2194560" algn="l"/>
                <a:tab pos="6359525" algn="l"/>
                <a:tab pos="7951470" algn="l"/>
              </a:tabLst>
            </a:pPr>
            <a:r>
              <a:rPr sz="2000" i="1" dirty="0">
                <a:latin typeface="Arial"/>
                <a:cs typeface="Arial"/>
              </a:rPr>
              <a:t>ex. , Cel </a:t>
            </a:r>
            <a:r>
              <a:rPr sz="2000" i="1" spc="-5" dirty="0">
                <a:latin typeface="Arial"/>
                <a:cs typeface="Arial"/>
              </a:rPr>
              <a:t>puţin </a:t>
            </a:r>
            <a:r>
              <a:rPr sz="2000" i="1" dirty="0">
                <a:latin typeface="Arial"/>
                <a:cs typeface="Arial"/>
              </a:rPr>
              <a:t>o </a:t>
            </a:r>
            <a:r>
              <a:rPr sz="2000" i="1" spc="-5" dirty="0">
                <a:latin typeface="Arial"/>
                <a:cs typeface="Arial"/>
              </a:rPr>
              <a:t>persoană trebuie să </a:t>
            </a:r>
            <a:r>
              <a:rPr sz="2000" i="1" dirty="0">
                <a:latin typeface="Arial"/>
                <a:cs typeface="Arial"/>
              </a:rPr>
              <a:t>se </a:t>
            </a:r>
            <a:r>
              <a:rPr sz="2000" i="1" spc="-5" dirty="0">
                <a:latin typeface="Arial"/>
                <a:cs typeface="Arial"/>
              </a:rPr>
              <a:t>subordoneze fiecărui </a:t>
            </a:r>
            <a:r>
              <a:rPr sz="2000" i="1" spc="-10" dirty="0">
                <a:latin typeface="Arial"/>
                <a:cs typeface="Arial"/>
              </a:rPr>
              <a:t>manager.  </a:t>
            </a:r>
            <a:r>
              <a:rPr sz="2000" spc="-5" dirty="0">
                <a:latin typeface="Arial"/>
                <a:cs typeface="Arial"/>
              </a:rPr>
              <a:t>(Mulţimea </a:t>
            </a:r>
            <a:r>
              <a:rPr sz="2000" dirty="0">
                <a:latin typeface="Arial"/>
                <a:cs typeface="Arial"/>
              </a:rPr>
              <a:t>valorilor </a:t>
            </a:r>
            <a:r>
              <a:rPr sz="2000" spc="-5" dirty="0">
                <a:latin typeface="Arial"/>
                <a:cs typeface="Arial"/>
              </a:rPr>
              <a:t>cnp din</a:t>
            </a:r>
            <a:r>
              <a:rPr sz="2000" spc="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tabelul</a:t>
            </a:r>
            <a:r>
              <a:rPr sz="2000" spc="2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Administrează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Arial"/>
                <a:cs typeface="Arial"/>
              </a:rPr>
              <a:t>trebuie</a:t>
            </a:r>
            <a:r>
              <a:rPr sz="2000" dirty="0">
                <a:latin typeface="Arial"/>
                <a:cs typeface="Arial"/>
              </a:rPr>
              <a:t> să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fie	</a:t>
            </a:r>
            <a:r>
              <a:rPr sz="2000" dirty="0">
                <a:latin typeface="Arial"/>
                <a:cs typeface="Arial"/>
              </a:rPr>
              <a:t>o  </a:t>
            </a:r>
            <a:r>
              <a:rPr sz="2000" spc="-5" dirty="0">
                <a:latin typeface="Arial"/>
                <a:cs typeface="Arial"/>
              </a:rPr>
              <a:t>submulţime	</a:t>
            </a:r>
            <a:r>
              <a:rPr sz="2000" dirty="0">
                <a:latin typeface="Arial"/>
                <a:cs typeface="Arial"/>
              </a:rPr>
              <a:t>a valorilor </a:t>
            </a:r>
            <a:r>
              <a:rPr sz="2000" i="1" spc="-5" dirty="0">
                <a:latin typeface="Arial"/>
                <a:cs typeface="Arial"/>
              </a:rPr>
              <a:t>cnp_supervizor </a:t>
            </a:r>
            <a:r>
              <a:rPr sz="2000" i="1" dirty="0">
                <a:latin typeface="Arial"/>
                <a:cs typeface="Arial"/>
              </a:rPr>
              <a:t>di</a:t>
            </a:r>
            <a:r>
              <a:rPr sz="2000" dirty="0">
                <a:latin typeface="Arial"/>
                <a:cs typeface="Arial"/>
              </a:rPr>
              <a:t>n tabelul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i="1" spc="-10" dirty="0">
                <a:latin typeface="Arial"/>
                <a:cs typeface="Arial"/>
              </a:rPr>
              <a:t>Subordonat</a:t>
            </a:r>
            <a:r>
              <a:rPr sz="2000" spc="-1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ts val="2865"/>
              </a:lnSpc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666699"/>
                </a:solidFill>
                <a:latin typeface="Arial"/>
                <a:cs typeface="Arial"/>
              </a:rPr>
              <a:t>Constrângeri</a:t>
            </a:r>
            <a:r>
              <a:rPr sz="2400" spc="-1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666699"/>
                </a:solidFill>
                <a:latin typeface="Arial"/>
                <a:cs typeface="Arial"/>
              </a:rPr>
              <a:t>generale:</a:t>
            </a:r>
            <a:endParaRPr sz="240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15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1235710" algn="l"/>
                <a:tab pos="6047105" algn="l"/>
              </a:tabLst>
            </a:pPr>
            <a:r>
              <a:rPr sz="2000" i="1" spc="-5" dirty="0">
                <a:latin typeface="Arial"/>
                <a:cs typeface="Arial"/>
              </a:rPr>
              <a:t>ex.	Bugetul </a:t>
            </a:r>
            <a:r>
              <a:rPr sz="2000" i="1" spc="-10" dirty="0">
                <a:latin typeface="Arial"/>
                <a:cs typeface="Arial"/>
              </a:rPr>
              <a:t>la </a:t>
            </a:r>
            <a:r>
              <a:rPr sz="2000" i="1" spc="-5" dirty="0">
                <a:latin typeface="Arial"/>
                <a:cs typeface="Arial"/>
              </a:rPr>
              <a:t>dispoziţia managerului</a:t>
            </a:r>
            <a:r>
              <a:rPr sz="2000" i="1" spc="5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mai</a:t>
            </a:r>
            <a:r>
              <a:rPr sz="2000" i="1" spc="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mic	</a:t>
            </a:r>
            <a:r>
              <a:rPr sz="2000" i="1" dirty="0">
                <a:latin typeface="Arial"/>
                <a:cs typeface="Arial"/>
              </a:rPr>
              <a:t>de </a:t>
            </a:r>
            <a:r>
              <a:rPr sz="2000" i="1" spc="-5" dirty="0">
                <a:latin typeface="Arial"/>
                <a:cs typeface="Arial"/>
              </a:rPr>
              <a:t>10% din bugetul </a:t>
            </a:r>
            <a:r>
              <a:rPr sz="2000" i="1" dirty="0">
                <a:latin typeface="Arial"/>
                <a:cs typeface="Arial"/>
              </a:rPr>
              <a:t>total</a:t>
            </a:r>
            <a:r>
              <a:rPr sz="2000" i="1" spc="-8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al  departamentului </a:t>
            </a:r>
            <a:r>
              <a:rPr sz="2000" i="1" dirty="0">
                <a:latin typeface="Arial"/>
                <a:cs typeface="Arial"/>
              </a:rPr>
              <a:t>pe </a:t>
            </a:r>
            <a:r>
              <a:rPr sz="2000" i="1" spc="-5" dirty="0">
                <a:latin typeface="Arial"/>
                <a:cs typeface="Arial"/>
              </a:rPr>
              <a:t>care </a:t>
            </a:r>
            <a:r>
              <a:rPr sz="2000" i="1" dirty="0">
                <a:latin typeface="Arial"/>
                <a:cs typeface="Arial"/>
              </a:rPr>
              <a:t>îl</a:t>
            </a:r>
            <a:r>
              <a:rPr sz="2000" i="1" spc="-1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administrează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19B75CF-BF66-41C9-A60B-C7F9614FC1EE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8244" y="690371"/>
            <a:ext cx="52082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10" dirty="0">
                <a:latin typeface="Arial"/>
                <a:cs typeface="Arial"/>
              </a:rPr>
              <a:t>Constrângeri </a:t>
            </a:r>
            <a:r>
              <a:rPr sz="3200" b="0" spc="-5" dirty="0">
                <a:latin typeface="Arial"/>
                <a:cs typeface="Arial"/>
              </a:rPr>
              <a:t>de</a:t>
            </a:r>
            <a:r>
              <a:rPr sz="3200" b="0" spc="-50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cardinalitate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02919" y="1362456"/>
            <a:ext cx="8382000" cy="444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4340" indent="-343535">
              <a:lnSpc>
                <a:spcPct val="100000"/>
              </a:lnSpc>
              <a:spcBef>
                <a:spcPts val="10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434340" algn="l"/>
                <a:tab pos="434975" algn="l"/>
              </a:tabLst>
            </a:pPr>
            <a:r>
              <a:rPr sz="2000" dirty="0">
                <a:latin typeface="Times New Roman"/>
                <a:cs typeface="Times New Roman"/>
              </a:rPr>
              <a:t>sunt </a:t>
            </a:r>
            <a:r>
              <a:rPr sz="2000" spc="-5" dirty="0">
                <a:latin typeface="Times New Roman"/>
                <a:cs typeface="Times New Roman"/>
              </a:rPr>
              <a:t>impuse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raportul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cardinalitate</a:t>
            </a:r>
            <a:endParaRPr sz="2000">
              <a:latin typeface="Times New Roman"/>
              <a:cs typeface="Times New Roman"/>
            </a:endParaRPr>
          </a:p>
          <a:p>
            <a:pPr marL="434340" marR="284480" indent="-342900">
              <a:lnSpc>
                <a:spcPct val="10000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434340" algn="l"/>
                <a:tab pos="434975" algn="l"/>
              </a:tabLst>
            </a:pPr>
            <a:r>
              <a:rPr sz="2000" spc="-5" dirty="0">
                <a:latin typeface="Times New Roman"/>
                <a:cs typeface="Times New Roman"/>
              </a:rPr>
              <a:t>raportul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cardinalitate descrie </a:t>
            </a:r>
            <a:r>
              <a:rPr sz="2000" spc="-10" dirty="0">
                <a:latin typeface="Times New Roman"/>
                <a:cs typeface="Times New Roman"/>
              </a:rPr>
              <a:t>numărul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asocieri </a:t>
            </a:r>
            <a:r>
              <a:rPr sz="2000" spc="-10" dirty="0">
                <a:latin typeface="Times New Roman"/>
                <a:cs typeface="Times New Roman"/>
              </a:rPr>
              <a:t>posibile </a:t>
            </a:r>
            <a:r>
              <a:rPr sz="2000" spc="-5" dirty="0">
                <a:latin typeface="Times New Roman"/>
                <a:cs typeface="Times New Roman"/>
              </a:rPr>
              <a:t>pentru fiecare  entitate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participantă</a:t>
            </a:r>
            <a:endParaRPr sz="2000">
              <a:latin typeface="Times New Roman"/>
              <a:cs typeface="Times New Roman"/>
            </a:endParaRPr>
          </a:p>
          <a:p>
            <a:pPr marL="434340" indent="-343535">
              <a:lnSpc>
                <a:spcPct val="10000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434340" algn="l"/>
                <a:tab pos="434975" algn="l"/>
                <a:tab pos="2731135" algn="l"/>
              </a:tabLst>
            </a:pPr>
            <a:r>
              <a:rPr sz="2000" spc="-5" dirty="0">
                <a:latin typeface="Times New Roman"/>
                <a:cs typeface="Times New Roman"/>
              </a:rPr>
              <a:t>regulile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definesc	cardinalitatea </a:t>
            </a:r>
            <a:r>
              <a:rPr sz="2000" dirty="0">
                <a:latin typeface="Times New Roman"/>
                <a:cs typeface="Times New Roman"/>
              </a:rPr>
              <a:t>- </a:t>
            </a:r>
            <a:r>
              <a:rPr sz="2000" spc="-5" dirty="0">
                <a:latin typeface="Times New Roman"/>
                <a:cs typeface="Times New Roman"/>
              </a:rPr>
              <a:t>reguli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afacere</a:t>
            </a:r>
            <a:endParaRPr sz="2000">
              <a:latin typeface="Times New Roman"/>
              <a:cs typeface="Times New Roman"/>
            </a:endParaRPr>
          </a:p>
          <a:p>
            <a:pPr marL="548640">
              <a:lnSpc>
                <a:spcPct val="100000"/>
              </a:lnSpc>
            </a:pPr>
            <a:r>
              <a:rPr sz="1600" spc="459" dirty="0">
                <a:solidFill>
                  <a:srgbClr val="9999CA"/>
                </a:solidFill>
                <a:latin typeface="Arial"/>
                <a:cs typeface="Arial"/>
              </a:rPr>
              <a:t>□ </a:t>
            </a:r>
            <a:r>
              <a:rPr sz="2000" dirty="0">
                <a:latin typeface="Times New Roman"/>
                <a:cs typeface="Times New Roman"/>
              </a:rPr>
              <a:t>ex. </a:t>
            </a:r>
            <a:r>
              <a:rPr sz="2000" spc="-5" dirty="0">
                <a:latin typeface="Times New Roman"/>
                <a:cs typeface="Times New Roman"/>
              </a:rPr>
              <a:t>pentru </a:t>
            </a:r>
            <a:r>
              <a:rPr sz="2000" dirty="0">
                <a:latin typeface="Times New Roman"/>
                <a:cs typeface="Times New Roman"/>
              </a:rPr>
              <a:t>o </a:t>
            </a:r>
            <a:r>
              <a:rPr sz="2000" spc="-5" dirty="0">
                <a:latin typeface="Times New Roman"/>
                <a:cs typeface="Times New Roman"/>
              </a:rPr>
              <a:t>legătură binară rapoartele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cardinalitate sunt: 1:1, 1:N,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M:N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3200" spc="-10" dirty="0">
                <a:latin typeface="Arial"/>
                <a:cs typeface="Arial"/>
              </a:rPr>
              <a:t>Constrângeri </a:t>
            </a:r>
            <a:r>
              <a:rPr sz="3200" spc="-5" dirty="0">
                <a:latin typeface="Arial"/>
                <a:cs typeface="Arial"/>
              </a:rPr>
              <a:t>de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participare</a:t>
            </a:r>
            <a:endParaRPr sz="3200">
              <a:latin typeface="Arial"/>
              <a:cs typeface="Arial"/>
            </a:endParaRPr>
          </a:p>
          <a:p>
            <a:pPr marL="166370" marR="675640" lvl="1">
              <a:lnSpc>
                <a:spcPct val="100000"/>
              </a:lnSpc>
              <a:spcBef>
                <a:spcPts val="960"/>
              </a:spcBef>
              <a:buClr>
                <a:srgbClr val="00007B"/>
              </a:buClr>
              <a:buSzPct val="70000"/>
              <a:buFont typeface="Arial"/>
              <a:buChar char="■"/>
              <a:tabLst>
                <a:tab pos="309880" algn="l"/>
                <a:tab pos="2039620" algn="l"/>
                <a:tab pos="3500754" algn="l"/>
                <a:tab pos="5195570" algn="l"/>
              </a:tabLst>
            </a:pPr>
            <a:r>
              <a:rPr sz="2000" spc="-5" dirty="0">
                <a:latin typeface="Times New Roman"/>
                <a:cs typeface="Times New Roman"/>
              </a:rPr>
              <a:t>Determină dacă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existenţa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unei	</a:t>
            </a:r>
            <a:r>
              <a:rPr sz="2000" spc="-5" dirty="0">
                <a:latin typeface="Times New Roman"/>
                <a:cs typeface="Times New Roman"/>
              </a:rPr>
              <a:t>entităţi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depinde	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faptul că aceasta este  asociată </a:t>
            </a:r>
            <a:r>
              <a:rPr sz="2000" dirty="0">
                <a:latin typeface="Times New Roman"/>
                <a:cs typeface="Times New Roman"/>
              </a:rPr>
              <a:t>unei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alte	entităţi </a:t>
            </a:r>
            <a:r>
              <a:rPr sz="2000" spc="-5" dirty="0">
                <a:latin typeface="Times New Roman"/>
                <a:cs typeface="Times New Roman"/>
              </a:rPr>
              <a:t>printr-o legătură</a:t>
            </a:r>
            <a:endParaRPr sz="2000">
              <a:latin typeface="Times New Roman"/>
              <a:cs typeface="Times New Roman"/>
            </a:endParaRPr>
          </a:p>
          <a:p>
            <a:pPr marL="309880" lvl="1" indent="-143510">
              <a:lnSpc>
                <a:spcPct val="100000"/>
              </a:lnSpc>
              <a:buClr>
                <a:srgbClr val="00007B"/>
              </a:buClr>
              <a:buSzPct val="70000"/>
              <a:buFont typeface="Arial"/>
              <a:buChar char="■"/>
              <a:tabLst>
                <a:tab pos="309880" algn="l"/>
              </a:tabLst>
            </a:pPr>
            <a:r>
              <a:rPr sz="2000" spc="-5" dirty="0">
                <a:latin typeface="Times New Roman"/>
                <a:cs typeface="Times New Roman"/>
              </a:rPr>
              <a:t>constrângeri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-</a:t>
            </a:r>
            <a:endParaRPr sz="2000">
              <a:latin typeface="Times New Roman"/>
              <a:cs typeface="Times New Roman"/>
            </a:endParaRPr>
          </a:p>
          <a:p>
            <a:pPr marL="1204595" lvl="2" indent="-124460">
              <a:lnSpc>
                <a:spcPct val="100000"/>
              </a:lnSpc>
              <a:buClr>
                <a:srgbClr val="00007B"/>
              </a:buClr>
              <a:buSzPct val="60000"/>
              <a:buFont typeface="Arial"/>
              <a:buChar char="■"/>
              <a:tabLst>
                <a:tab pos="1205230" algn="l"/>
              </a:tabLst>
            </a:pPr>
            <a:r>
              <a:rPr sz="2000" spc="-5" dirty="0">
                <a:latin typeface="Times New Roman"/>
                <a:cs typeface="Times New Roman"/>
              </a:rPr>
              <a:t>totale </a:t>
            </a:r>
            <a:r>
              <a:rPr sz="2000" dirty="0">
                <a:latin typeface="Times New Roman"/>
                <a:cs typeface="Times New Roman"/>
              </a:rPr>
              <a:t>- </a:t>
            </a:r>
            <a:r>
              <a:rPr sz="2000" spc="-10" dirty="0">
                <a:latin typeface="Times New Roman"/>
                <a:cs typeface="Times New Roman"/>
              </a:rPr>
              <a:t>existenţa </a:t>
            </a:r>
            <a:r>
              <a:rPr sz="2000" spc="-5" dirty="0">
                <a:latin typeface="Times New Roman"/>
                <a:cs typeface="Times New Roman"/>
              </a:rPr>
              <a:t>unei </a:t>
            </a:r>
            <a:r>
              <a:rPr sz="2000" spc="-10" dirty="0">
                <a:latin typeface="Times New Roman"/>
                <a:cs typeface="Times New Roman"/>
              </a:rPr>
              <a:t>entităţi </a:t>
            </a:r>
            <a:r>
              <a:rPr sz="2000" spc="-5" dirty="0">
                <a:latin typeface="Times New Roman"/>
                <a:cs typeface="Times New Roman"/>
              </a:rPr>
              <a:t>necesită existenţa unei </a:t>
            </a:r>
            <a:r>
              <a:rPr sz="2000" spc="-10" dirty="0">
                <a:latin typeface="Times New Roman"/>
                <a:cs typeface="Times New Roman"/>
              </a:rPr>
              <a:t>entităţi</a:t>
            </a:r>
            <a:r>
              <a:rPr sz="2000" spc="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asociate</a:t>
            </a:r>
            <a:endParaRPr sz="2000">
              <a:latin typeface="Times New Roman"/>
              <a:cs typeface="Times New Roman"/>
            </a:endParaRPr>
          </a:p>
          <a:p>
            <a:pPr marL="1204595" lvl="2" indent="-124460">
              <a:lnSpc>
                <a:spcPct val="100000"/>
              </a:lnSpc>
              <a:buClr>
                <a:srgbClr val="00007B"/>
              </a:buClr>
              <a:buSzPct val="60000"/>
              <a:buFont typeface="Arial"/>
              <a:buChar char="■"/>
              <a:tabLst>
                <a:tab pos="1205230" algn="l"/>
              </a:tabLst>
            </a:pPr>
            <a:r>
              <a:rPr sz="2000" spc="-5" dirty="0">
                <a:latin typeface="Times New Roman"/>
                <a:cs typeface="Times New Roman"/>
              </a:rPr>
              <a:t>parţiale</a:t>
            </a:r>
            <a:endParaRPr sz="2000">
              <a:latin typeface="Times New Roman"/>
              <a:cs typeface="Times New Roman"/>
            </a:endParaRPr>
          </a:p>
          <a:p>
            <a:pPr marL="623570" marR="215265">
              <a:lnSpc>
                <a:spcPct val="100000"/>
              </a:lnSpc>
            </a:pPr>
            <a:r>
              <a:rPr sz="1600" spc="150" dirty="0">
                <a:solidFill>
                  <a:srgbClr val="9999CA"/>
                </a:solidFill>
                <a:latin typeface="Arial"/>
                <a:cs typeface="Arial"/>
              </a:rPr>
              <a:t>□</a:t>
            </a:r>
            <a:r>
              <a:rPr sz="2000" spc="150" dirty="0">
                <a:latin typeface="Times New Roman"/>
                <a:cs typeface="Times New Roman"/>
              </a:rPr>
              <a:t>în </a:t>
            </a:r>
            <a:r>
              <a:rPr sz="2000" spc="-5" dirty="0">
                <a:latin typeface="Times New Roman"/>
                <a:cs typeface="Times New Roman"/>
              </a:rPr>
              <a:t>diagrame </a:t>
            </a:r>
            <a:r>
              <a:rPr sz="2000" dirty="0">
                <a:latin typeface="Times New Roman"/>
                <a:cs typeface="Times New Roman"/>
              </a:rPr>
              <a:t>ER </a:t>
            </a:r>
            <a:r>
              <a:rPr sz="2000" spc="-5" dirty="0">
                <a:latin typeface="Times New Roman"/>
                <a:cs typeface="Times New Roman"/>
              </a:rPr>
              <a:t>constrângerile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participare </a:t>
            </a:r>
            <a:r>
              <a:rPr sz="2000" spc="-10" dirty="0">
                <a:latin typeface="Times New Roman"/>
                <a:cs typeface="Times New Roman"/>
              </a:rPr>
              <a:t>totală sunt simbolizate </a:t>
            </a:r>
            <a:r>
              <a:rPr sz="2000" spc="-5" dirty="0">
                <a:latin typeface="Times New Roman"/>
                <a:cs typeface="Times New Roman"/>
              </a:rPr>
              <a:t>prin  linii duble (sau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îngroşate)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8D935D6-E4E4-4602-ACA9-7858191821A8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67867"/>
            <a:ext cx="187896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Concluzii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30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42544" y="1187195"/>
            <a:ext cx="8655050" cy="5000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ts val="2285"/>
              </a:lnSpc>
              <a:spcBef>
                <a:spcPts val="10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i="1" spc="-5" dirty="0">
                <a:latin typeface="Times New Roman"/>
                <a:cs typeface="Times New Roman"/>
              </a:rPr>
              <a:t>Proiectarea conceptuală urmează </a:t>
            </a:r>
            <a:r>
              <a:rPr sz="2000" i="1" spc="-10" dirty="0">
                <a:latin typeface="Times New Roman"/>
                <a:cs typeface="Times New Roman"/>
              </a:rPr>
              <a:t>fazei </a:t>
            </a:r>
            <a:r>
              <a:rPr sz="2000" i="1" dirty="0">
                <a:latin typeface="Times New Roman"/>
                <a:cs typeface="Times New Roman"/>
              </a:rPr>
              <a:t>de </a:t>
            </a:r>
            <a:r>
              <a:rPr sz="2000" i="1" spc="-5" dirty="0">
                <a:latin typeface="Times New Roman"/>
                <a:cs typeface="Times New Roman"/>
              </a:rPr>
              <a:t>analiză </a:t>
            </a:r>
            <a:r>
              <a:rPr sz="2000" i="1" dirty="0">
                <a:latin typeface="Times New Roman"/>
                <a:cs typeface="Times New Roman"/>
              </a:rPr>
              <a:t>a</a:t>
            </a:r>
            <a:r>
              <a:rPr sz="2000" i="1" spc="-5" dirty="0">
                <a:latin typeface="Times New Roman"/>
                <a:cs typeface="Times New Roman"/>
              </a:rPr>
              <a:t> cererilor</a:t>
            </a:r>
            <a:r>
              <a:rPr sz="2000" spc="-5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ts val="2165"/>
              </a:lnSpc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4500880" algn="l"/>
              </a:tabLst>
            </a:pPr>
            <a:r>
              <a:rPr sz="2000" spc="-5" dirty="0">
                <a:latin typeface="Times New Roman"/>
                <a:cs typeface="Times New Roman"/>
              </a:rPr>
              <a:t>furnizează  </a:t>
            </a:r>
            <a:r>
              <a:rPr sz="2000" dirty="0">
                <a:latin typeface="Times New Roman"/>
                <a:cs typeface="Times New Roman"/>
              </a:rPr>
              <a:t>o </a:t>
            </a:r>
            <a:r>
              <a:rPr sz="2000" spc="-5" dirty="0">
                <a:latin typeface="Times New Roman"/>
                <a:cs typeface="Times New Roman"/>
              </a:rPr>
              <a:t>descriere la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nivel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înalt	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10" dirty="0">
                <a:latin typeface="Times New Roman"/>
                <a:cs typeface="Times New Roman"/>
              </a:rPr>
              <a:t>datelor </a:t>
            </a:r>
            <a:r>
              <a:rPr sz="2000" spc="-5" dirty="0">
                <a:latin typeface="Times New Roman"/>
                <a:cs typeface="Times New Roman"/>
              </a:rPr>
              <a:t>ce vor </a:t>
            </a:r>
            <a:r>
              <a:rPr sz="2000" dirty="0">
                <a:latin typeface="Times New Roman"/>
                <a:cs typeface="Times New Roman"/>
              </a:rPr>
              <a:t>fi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stocate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ts val="216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10" dirty="0">
                <a:latin typeface="Times New Roman"/>
                <a:cs typeface="Times New Roman"/>
              </a:rPr>
              <a:t>modelul </a:t>
            </a:r>
            <a:r>
              <a:rPr sz="2000" dirty="0">
                <a:latin typeface="Times New Roman"/>
                <a:cs typeface="Times New Roman"/>
              </a:rPr>
              <a:t>ER </a:t>
            </a:r>
            <a:r>
              <a:rPr sz="2000" spc="-5" dirty="0">
                <a:latin typeface="Times New Roman"/>
                <a:cs typeface="Times New Roman"/>
              </a:rPr>
              <a:t>este cel </a:t>
            </a:r>
            <a:r>
              <a:rPr sz="2000" spc="-10" dirty="0">
                <a:latin typeface="Times New Roman"/>
                <a:cs typeface="Times New Roman"/>
              </a:rPr>
              <a:t>mai </a:t>
            </a:r>
            <a:r>
              <a:rPr sz="2000" spc="-5" dirty="0">
                <a:latin typeface="Times New Roman"/>
                <a:cs typeface="Times New Roman"/>
              </a:rPr>
              <a:t>popular </a:t>
            </a:r>
            <a:r>
              <a:rPr sz="2000" spc="-10" dirty="0">
                <a:latin typeface="Times New Roman"/>
                <a:cs typeface="Times New Roman"/>
              </a:rPr>
              <a:t>pentru </a:t>
            </a:r>
            <a:r>
              <a:rPr sz="2000" spc="-5" dirty="0">
                <a:latin typeface="Times New Roman"/>
                <a:cs typeface="Times New Roman"/>
              </a:rPr>
              <a:t>proiectarea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conceptuală</a:t>
            </a:r>
            <a:endParaRPr sz="2000">
              <a:latin typeface="Times New Roman"/>
              <a:cs typeface="Times New Roman"/>
            </a:endParaRPr>
          </a:p>
          <a:p>
            <a:pPr marL="756285" marR="151130" lvl="1" indent="-287020">
              <a:lnSpc>
                <a:spcPts val="2160"/>
              </a:lnSpc>
              <a:spcBef>
                <a:spcPts val="150"/>
              </a:spcBef>
              <a:buClr>
                <a:srgbClr val="9999CA"/>
              </a:buClr>
              <a:buSzPct val="80000"/>
              <a:buFont typeface="Arial"/>
              <a:buChar char="□"/>
              <a:tabLst>
                <a:tab pos="756920" algn="l"/>
                <a:tab pos="7374890" algn="l"/>
              </a:tabLst>
            </a:pPr>
            <a:r>
              <a:rPr sz="2000" spc="-5" dirty="0">
                <a:latin typeface="Times New Roman"/>
                <a:cs typeface="Times New Roman"/>
              </a:rPr>
              <a:t>Constructiile sunt expresive, apropiate </a:t>
            </a:r>
            <a:r>
              <a:rPr sz="2000" dirty="0">
                <a:latin typeface="Times New Roman"/>
                <a:cs typeface="Times New Roman"/>
              </a:rPr>
              <a:t>de  </a:t>
            </a:r>
            <a:r>
              <a:rPr sz="2000" spc="-5" dirty="0">
                <a:latin typeface="Times New Roman"/>
                <a:cs typeface="Times New Roman"/>
              </a:rPr>
              <a:t>modul în</a:t>
            </a:r>
            <a:r>
              <a:rPr sz="2000" spc="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oamenii	</a:t>
            </a:r>
            <a:r>
              <a:rPr sz="2000" spc="-5" dirty="0">
                <a:latin typeface="Times New Roman"/>
                <a:cs typeface="Times New Roman"/>
              </a:rPr>
              <a:t>îşi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gândesc  aplicaţiile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ts val="2014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Elementele de bază: </a:t>
            </a:r>
            <a:r>
              <a:rPr sz="2000" i="1" spc="-10" dirty="0">
                <a:latin typeface="Times New Roman"/>
                <a:cs typeface="Times New Roman"/>
              </a:rPr>
              <a:t>entităţi</a:t>
            </a:r>
            <a:r>
              <a:rPr sz="2000" spc="-10" dirty="0">
                <a:latin typeface="Times New Roman"/>
                <a:cs typeface="Times New Roman"/>
              </a:rPr>
              <a:t>, </a:t>
            </a:r>
            <a:r>
              <a:rPr sz="2000" i="1" spc="-5" dirty="0">
                <a:latin typeface="Times New Roman"/>
                <a:cs typeface="Times New Roman"/>
              </a:rPr>
              <a:t>legături </a:t>
            </a:r>
            <a:r>
              <a:rPr sz="2000" dirty="0">
                <a:latin typeface="Times New Roman"/>
                <a:cs typeface="Times New Roman"/>
              </a:rPr>
              <a:t>şi </a:t>
            </a:r>
            <a:r>
              <a:rPr sz="2000" i="1" spc="-10" dirty="0">
                <a:latin typeface="Times New Roman"/>
                <a:cs typeface="Times New Roman"/>
              </a:rPr>
              <a:t>atribute </a:t>
            </a:r>
            <a:r>
              <a:rPr sz="2000" spc="-5" dirty="0">
                <a:latin typeface="Times New Roman"/>
                <a:cs typeface="Times New Roman"/>
              </a:rPr>
              <a:t>(corespunzătoare </a:t>
            </a:r>
            <a:r>
              <a:rPr sz="2000" spc="-10" dirty="0">
                <a:latin typeface="Times New Roman"/>
                <a:cs typeface="Times New Roman"/>
              </a:rPr>
              <a:t>entităţilor</a:t>
            </a:r>
            <a:r>
              <a:rPr sz="2000" spc="5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şi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ts val="2165"/>
              </a:lnSpc>
            </a:pPr>
            <a:r>
              <a:rPr sz="2000" spc="-10" dirty="0">
                <a:latin typeface="Times New Roman"/>
                <a:cs typeface="Times New Roman"/>
              </a:rPr>
              <a:t>legăturilor)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ts val="216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Elemente adiţionale: </a:t>
            </a:r>
            <a:r>
              <a:rPr sz="2000" spc="-10" dirty="0">
                <a:latin typeface="Times New Roman"/>
                <a:cs typeface="Times New Roman"/>
              </a:rPr>
              <a:t>entităţi </a:t>
            </a:r>
            <a:r>
              <a:rPr sz="2000" spc="-5" dirty="0">
                <a:latin typeface="Times New Roman"/>
                <a:cs typeface="Times New Roman"/>
              </a:rPr>
              <a:t>slabe, </a:t>
            </a:r>
            <a:r>
              <a:rPr sz="2000" spc="-10" dirty="0">
                <a:latin typeface="Times New Roman"/>
                <a:cs typeface="Times New Roman"/>
              </a:rPr>
              <a:t>ierarhii </a:t>
            </a:r>
            <a:r>
              <a:rPr sz="2000" i="1" spc="-5" dirty="0">
                <a:latin typeface="Times New Roman"/>
                <a:cs typeface="Times New Roman"/>
              </a:rPr>
              <a:t>ISA 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spc="-10" dirty="0">
                <a:latin typeface="Times New Roman"/>
                <a:cs typeface="Times New Roman"/>
              </a:rPr>
              <a:t>şi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agregări.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ts val="216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Notă: </a:t>
            </a:r>
            <a:r>
              <a:rPr sz="2000" spc="-5" dirty="0">
                <a:latin typeface="Times New Roman"/>
                <a:cs typeface="Times New Roman"/>
              </a:rPr>
              <a:t>Există </a:t>
            </a:r>
            <a:r>
              <a:rPr sz="2000" spc="-10" dirty="0">
                <a:latin typeface="Times New Roman"/>
                <a:cs typeface="Times New Roman"/>
              </a:rPr>
              <a:t>mai multe </a:t>
            </a:r>
            <a:r>
              <a:rPr sz="2000" spc="-5" dirty="0">
                <a:latin typeface="Times New Roman"/>
                <a:cs typeface="Times New Roman"/>
              </a:rPr>
              <a:t>variante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model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ER.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90200"/>
              </a:lnSpc>
              <a:spcBef>
                <a:spcPts val="114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3654425" algn="l"/>
                <a:tab pos="4518025" algn="l"/>
              </a:tabLst>
            </a:pPr>
            <a:r>
              <a:rPr sz="2000" spc="-5" dirty="0">
                <a:latin typeface="Times New Roman"/>
                <a:cs typeface="Times New Roman"/>
              </a:rPr>
              <a:t>Modelul </a:t>
            </a:r>
            <a:r>
              <a:rPr sz="2000" dirty="0">
                <a:latin typeface="Times New Roman"/>
                <a:cs typeface="Times New Roman"/>
              </a:rPr>
              <a:t>ER </a:t>
            </a:r>
            <a:r>
              <a:rPr sz="2000" spc="-5" dirty="0">
                <a:latin typeface="Times New Roman"/>
                <a:cs typeface="Times New Roman"/>
              </a:rPr>
              <a:t>poate </a:t>
            </a:r>
            <a:r>
              <a:rPr sz="2000" spc="-10" dirty="0">
                <a:latin typeface="Times New Roman"/>
                <a:cs typeface="Times New Roman"/>
              </a:rPr>
              <a:t>exprima </a:t>
            </a:r>
            <a:r>
              <a:rPr sz="2000" dirty="0">
                <a:latin typeface="Times New Roman"/>
                <a:cs typeface="Times New Roman"/>
              </a:rPr>
              <a:t>o </a:t>
            </a:r>
            <a:r>
              <a:rPr sz="2000" spc="-5" dirty="0">
                <a:latin typeface="Times New Roman"/>
                <a:cs typeface="Times New Roman"/>
              </a:rPr>
              <a:t>serie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constrângeri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integritate, printre  care:constrângeri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chei, constrângeri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participare </a:t>
            </a:r>
            <a:r>
              <a:rPr sz="2000" dirty="0">
                <a:latin typeface="Times New Roman"/>
                <a:cs typeface="Times New Roman"/>
              </a:rPr>
              <a:t>şi </a:t>
            </a:r>
            <a:r>
              <a:rPr sz="2000" spc="-5" dirty="0">
                <a:latin typeface="Times New Roman"/>
                <a:cs typeface="Times New Roman"/>
              </a:rPr>
              <a:t>constrângeri </a:t>
            </a:r>
            <a:r>
              <a:rPr sz="2000" dirty="0">
                <a:latin typeface="Times New Roman"/>
                <a:cs typeface="Times New Roman"/>
              </a:rPr>
              <a:t>de </a:t>
            </a:r>
            <a:r>
              <a:rPr sz="2000" spc="-5" dirty="0">
                <a:latin typeface="Times New Roman"/>
                <a:cs typeface="Times New Roman"/>
              </a:rPr>
              <a:t>acoperire  sau constrângeri </a:t>
            </a:r>
            <a:r>
              <a:rPr sz="2000" dirty="0">
                <a:latin typeface="Times New Roman"/>
                <a:cs typeface="Times New Roman"/>
              </a:rPr>
              <a:t>de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suprapunere,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pentru	ierarhiile ISA. </a:t>
            </a:r>
            <a:r>
              <a:rPr sz="2000" i="1" spc="-5" dirty="0">
                <a:latin typeface="Times New Roman"/>
                <a:cs typeface="Times New Roman"/>
              </a:rPr>
              <a:t>Anumite constrângeri </a:t>
            </a:r>
            <a:r>
              <a:rPr sz="2000" i="1" dirty="0">
                <a:latin typeface="Times New Roman"/>
                <a:cs typeface="Times New Roman"/>
              </a:rPr>
              <a:t>de  </a:t>
            </a:r>
            <a:r>
              <a:rPr sz="2000" i="1" spc="-5" dirty="0">
                <a:latin typeface="Times New Roman"/>
                <a:cs typeface="Times New Roman"/>
              </a:rPr>
              <a:t>chei străine sunt </a:t>
            </a:r>
            <a:r>
              <a:rPr sz="2000" i="1" spc="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de </a:t>
            </a:r>
            <a:r>
              <a:rPr sz="2000" i="1" spc="-5" dirty="0">
                <a:latin typeface="Times New Roman"/>
                <a:cs typeface="Times New Roman"/>
              </a:rPr>
              <a:t>asemenea	implicite </a:t>
            </a:r>
            <a:r>
              <a:rPr sz="2000" i="1" spc="-10" dirty="0">
                <a:latin typeface="Times New Roman"/>
                <a:cs typeface="Times New Roman"/>
              </a:rPr>
              <a:t>în </a:t>
            </a:r>
            <a:r>
              <a:rPr sz="2000" i="1" spc="-5" dirty="0">
                <a:latin typeface="Times New Roman"/>
                <a:cs typeface="Times New Roman"/>
              </a:rPr>
              <a:t>definirea unui tip </a:t>
            </a:r>
            <a:r>
              <a:rPr sz="2000" i="1" dirty="0">
                <a:latin typeface="Times New Roman"/>
                <a:cs typeface="Times New Roman"/>
              </a:rPr>
              <a:t>de</a:t>
            </a:r>
            <a:r>
              <a:rPr sz="2000" i="1" spc="-1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legătură.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ts val="2039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1301750" algn="l"/>
                <a:tab pos="5386705" algn="l"/>
              </a:tabLst>
            </a:pP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parte	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acestor constrângeri  pot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fi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exprimate	</a:t>
            </a:r>
            <a:r>
              <a:rPr sz="2000" spc="-10" dirty="0">
                <a:latin typeface="Times New Roman"/>
                <a:cs typeface="Times New Roman"/>
              </a:rPr>
              <a:t>în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SQL</a:t>
            </a:r>
            <a:endParaRPr sz="2000">
              <a:latin typeface="Times New Roman"/>
              <a:cs typeface="Times New Roman"/>
            </a:endParaRPr>
          </a:p>
          <a:p>
            <a:pPr marL="355600" marR="283210" indent="-342900">
              <a:lnSpc>
                <a:spcPts val="2170"/>
              </a:lnSpc>
              <a:spcBef>
                <a:spcPts val="145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Anumitre constângeri </a:t>
            </a:r>
            <a:r>
              <a:rPr sz="2000" dirty="0">
                <a:latin typeface="Times New Roman"/>
                <a:cs typeface="Times New Roman"/>
              </a:rPr>
              <a:t>( </a:t>
            </a:r>
            <a:r>
              <a:rPr sz="2000" spc="-5" dirty="0">
                <a:latin typeface="Times New Roman"/>
                <a:cs typeface="Times New Roman"/>
              </a:rPr>
              <a:t>dependenţe </a:t>
            </a:r>
            <a:r>
              <a:rPr sz="2000" i="1" spc="-10" dirty="0">
                <a:latin typeface="Times New Roman"/>
                <a:cs typeface="Times New Roman"/>
              </a:rPr>
              <a:t>functionale</a:t>
            </a:r>
            <a:r>
              <a:rPr sz="2000" spc="-10" dirty="0">
                <a:latin typeface="Times New Roman"/>
                <a:cs typeface="Times New Roman"/>
              </a:rPr>
              <a:t>) </a:t>
            </a:r>
            <a:r>
              <a:rPr sz="2000" dirty="0">
                <a:latin typeface="Times New Roman"/>
                <a:cs typeface="Times New Roman"/>
              </a:rPr>
              <a:t>nu pot fi </a:t>
            </a:r>
            <a:r>
              <a:rPr sz="2000" spc="-5" dirty="0">
                <a:latin typeface="Times New Roman"/>
                <a:cs typeface="Times New Roman"/>
              </a:rPr>
              <a:t>exprimate </a:t>
            </a:r>
            <a:r>
              <a:rPr sz="2000" spc="-10" dirty="0">
                <a:latin typeface="Times New Roman"/>
                <a:cs typeface="Times New Roman"/>
              </a:rPr>
              <a:t>în </a:t>
            </a:r>
            <a:r>
              <a:rPr sz="2000" spc="-5" dirty="0">
                <a:latin typeface="Times New Roman"/>
                <a:cs typeface="Times New Roman"/>
              </a:rPr>
              <a:t>modeul  ER.</a:t>
            </a:r>
            <a:endParaRPr sz="2000">
              <a:latin typeface="Times New Roman"/>
              <a:cs typeface="Times New Roman"/>
            </a:endParaRPr>
          </a:p>
          <a:p>
            <a:pPr marL="354965" marR="328295" indent="-342900">
              <a:lnSpc>
                <a:spcPts val="2160"/>
              </a:lnSpc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Constrângerile </a:t>
            </a:r>
            <a:r>
              <a:rPr sz="2000" dirty="0">
                <a:latin typeface="Times New Roman"/>
                <a:cs typeface="Times New Roman"/>
              </a:rPr>
              <a:t>joacă </a:t>
            </a:r>
            <a:r>
              <a:rPr sz="2000" spc="-5" dirty="0">
                <a:latin typeface="Times New Roman"/>
                <a:cs typeface="Times New Roman"/>
              </a:rPr>
              <a:t>un rol important în determinarea celui </a:t>
            </a:r>
            <a:r>
              <a:rPr sz="2000" spc="-10" dirty="0">
                <a:latin typeface="Times New Roman"/>
                <a:cs typeface="Times New Roman"/>
              </a:rPr>
              <a:t>mai </a:t>
            </a:r>
            <a:r>
              <a:rPr sz="2000" spc="5" dirty="0">
                <a:latin typeface="Times New Roman"/>
                <a:cs typeface="Times New Roman"/>
              </a:rPr>
              <a:t>bun </a:t>
            </a:r>
            <a:r>
              <a:rPr sz="2000" spc="-5" dirty="0">
                <a:latin typeface="Times New Roman"/>
                <a:cs typeface="Times New Roman"/>
              </a:rPr>
              <a:t>proiect </a:t>
            </a:r>
            <a:r>
              <a:rPr sz="2000" dirty="0">
                <a:latin typeface="Times New Roman"/>
                <a:cs typeface="Times New Roman"/>
              </a:rPr>
              <a:t>de  baze de date </a:t>
            </a:r>
            <a:r>
              <a:rPr sz="2000" spc="-5" dirty="0">
                <a:latin typeface="Times New Roman"/>
                <a:cs typeface="Times New Roman"/>
              </a:rPr>
              <a:t>pentru </a:t>
            </a:r>
            <a:r>
              <a:rPr sz="2000" dirty="0">
                <a:latin typeface="Times New Roman"/>
                <a:cs typeface="Times New Roman"/>
              </a:rPr>
              <a:t>o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întreprindere.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52C16D73-72C2-449B-A6C0-A695B4BF198E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81583"/>
            <a:ext cx="22917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" dirty="0">
                <a:latin typeface="Arial"/>
                <a:cs typeface="Arial"/>
              </a:rPr>
              <a:t>Concluzii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31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626363" y="1588007"/>
            <a:ext cx="8437245" cy="3309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9700"/>
              </a:lnSpc>
              <a:spcBef>
                <a:spcPts val="9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2153920" algn="l"/>
                <a:tab pos="2219325" algn="l"/>
                <a:tab pos="4119245" algn="l"/>
                <a:tab pos="4457700" algn="l"/>
                <a:tab pos="6133465" algn="l"/>
                <a:tab pos="6202045" algn="l"/>
                <a:tab pos="6882765" algn="l"/>
              </a:tabLst>
            </a:pPr>
            <a:r>
              <a:rPr sz="2400" dirty="0">
                <a:latin typeface="Arial"/>
                <a:cs typeface="Arial"/>
              </a:rPr>
              <a:t>Modelul ER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este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subiectiv</a:t>
            </a:r>
            <a:r>
              <a:rPr sz="2400" spc="-5" dirty="0">
                <a:latin typeface="Arial"/>
                <a:cs typeface="Arial"/>
              </a:rPr>
              <a:t>.	Adesea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există</a:t>
            </a:r>
            <a:r>
              <a:rPr sz="2400" spc="-5" dirty="0">
                <a:latin typeface="Times New Roman"/>
                <a:cs typeface="Times New Roman"/>
              </a:rPr>
              <a:t>		</a:t>
            </a:r>
            <a:r>
              <a:rPr sz="2400" dirty="0">
                <a:latin typeface="Arial"/>
                <a:cs typeface="Arial"/>
              </a:rPr>
              <a:t>mai </a:t>
            </a:r>
            <a:r>
              <a:rPr sz="2400" spc="-5" dirty="0">
                <a:latin typeface="Arial"/>
                <a:cs typeface="Arial"/>
              </a:rPr>
              <a:t>multe  metode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		</a:t>
            </a:r>
            <a:r>
              <a:rPr sz="2400" spc="-5" dirty="0">
                <a:latin typeface="Arial"/>
                <a:cs typeface="Arial"/>
              </a:rPr>
              <a:t>furniza </a:t>
            </a:r>
            <a:r>
              <a:rPr sz="2400" dirty="0">
                <a:latin typeface="Arial"/>
                <a:cs typeface="Arial"/>
              </a:rPr>
              <a:t>un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scenariu: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entitate	vs. atribute,  entitate vs.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legătură,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legătură</a:t>
            </a:r>
            <a:r>
              <a:rPr sz="2400" spc="-5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Arial"/>
                <a:cs typeface="Arial"/>
              </a:rPr>
              <a:t>binară sau n-ară,dacă sau nu  </a:t>
            </a:r>
            <a:r>
              <a:rPr sz="2400" dirty="0">
                <a:latin typeface="Arial"/>
                <a:cs typeface="Arial"/>
              </a:rPr>
              <a:t>se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vor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folosi	ierarhiile </a:t>
            </a:r>
            <a:r>
              <a:rPr sz="2400" spc="-5" dirty="0">
                <a:latin typeface="Arial"/>
                <a:cs typeface="Arial"/>
              </a:rPr>
              <a:t>“isa”,şi când </a:t>
            </a:r>
            <a:r>
              <a:rPr sz="2400" dirty="0">
                <a:latin typeface="Arial"/>
                <a:cs typeface="Arial"/>
              </a:rPr>
              <a:t>se</a:t>
            </a:r>
            <a:r>
              <a:rPr sz="2400" spc="3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va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utiliza	agregarea.</a:t>
            </a:r>
            <a:endParaRPr sz="2400">
              <a:latin typeface="Arial"/>
              <a:cs typeface="Arial"/>
            </a:endParaRPr>
          </a:p>
          <a:p>
            <a:pPr marL="355600" marR="90170" indent="-342900">
              <a:lnSpc>
                <a:spcPct val="109700"/>
              </a:lnSpc>
              <a:spcBef>
                <a:spcPts val="58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1593215" algn="l"/>
                <a:tab pos="4457700" algn="l"/>
              </a:tabLst>
            </a:pPr>
            <a:r>
              <a:rPr sz="2400" dirty="0">
                <a:latin typeface="Arial"/>
                <a:cs typeface="Arial"/>
              </a:rPr>
              <a:t>Pentru a </a:t>
            </a:r>
            <a:r>
              <a:rPr sz="2400" spc="-5" dirty="0">
                <a:latin typeface="Arial"/>
                <a:cs typeface="Arial"/>
              </a:rPr>
              <a:t>asigura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proiectare	</a:t>
            </a:r>
            <a:r>
              <a:rPr sz="2400" dirty="0">
                <a:latin typeface="Arial"/>
                <a:cs typeface="Arial"/>
              </a:rPr>
              <a:t>corectă </a:t>
            </a:r>
            <a:r>
              <a:rPr sz="2400" spc="-5" dirty="0">
                <a:latin typeface="Arial"/>
                <a:cs typeface="Arial"/>
              </a:rPr>
              <a:t>pentru baza de date,  </a:t>
            </a:r>
            <a:r>
              <a:rPr sz="2400" dirty="0">
                <a:latin typeface="Arial"/>
                <a:cs typeface="Arial"/>
              </a:rPr>
              <a:t>schema	referitoare </a:t>
            </a:r>
            <a:r>
              <a:rPr sz="2400" spc="-5" dirty="0">
                <a:latin typeface="Arial"/>
                <a:cs typeface="Arial"/>
              </a:rPr>
              <a:t>la </a:t>
            </a:r>
            <a:r>
              <a:rPr sz="2400" dirty="0">
                <a:latin typeface="Arial"/>
                <a:cs typeface="Arial"/>
              </a:rPr>
              <a:t>schema </a:t>
            </a:r>
            <a:r>
              <a:rPr sz="2400" spc="-5" dirty="0">
                <a:latin typeface="Arial"/>
                <a:cs typeface="Arial"/>
              </a:rPr>
              <a:t>relaţională va fi analizată </a:t>
            </a:r>
            <a:r>
              <a:rPr sz="2400" dirty="0">
                <a:latin typeface="Arial"/>
                <a:cs typeface="Arial"/>
              </a:rPr>
              <a:t>şi  </a:t>
            </a:r>
            <a:r>
              <a:rPr sz="2400" spc="-5" dirty="0">
                <a:latin typeface="Arial"/>
                <a:cs typeface="Arial"/>
              </a:rPr>
              <a:t>rafinată. Tehnicile de normalizare sunt utilizate pe scară  </a:t>
            </a:r>
            <a:r>
              <a:rPr sz="2400" dirty="0">
                <a:latin typeface="Arial"/>
                <a:cs typeface="Arial"/>
              </a:rPr>
              <a:t>largă.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D742CD96-A79F-41F1-8810-75F7FCA82DB0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6844" y="284987"/>
            <a:ext cx="5786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Constrângeri de</a:t>
            </a:r>
            <a:r>
              <a:rPr b="0" spc="15" dirty="0">
                <a:latin typeface="Arial"/>
                <a:cs typeface="Arial"/>
              </a:rPr>
              <a:t> </a:t>
            </a:r>
            <a:r>
              <a:rPr b="0" spc="-5" dirty="0">
                <a:latin typeface="Arial"/>
                <a:cs typeface="Arial"/>
              </a:rPr>
              <a:t>participare-exemplu</a:t>
            </a:r>
          </a:p>
        </p:txBody>
      </p:sp>
      <p:sp>
        <p:nvSpPr>
          <p:cNvPr id="3" name="object 3"/>
          <p:cNvSpPr/>
          <p:nvPr/>
        </p:nvSpPr>
        <p:spPr>
          <a:xfrm>
            <a:off x="5963920" y="3612388"/>
            <a:ext cx="3337560" cy="624840"/>
          </a:xfrm>
          <a:custGeom>
            <a:avLst/>
            <a:gdLst/>
            <a:ahLst/>
            <a:cxnLst/>
            <a:rect l="l" t="t" r="r" b="b"/>
            <a:pathLst>
              <a:path w="3337559" h="624839">
                <a:moveTo>
                  <a:pt x="1127759" y="445007"/>
                </a:moveTo>
                <a:lnTo>
                  <a:pt x="1104899" y="396239"/>
                </a:lnTo>
                <a:lnTo>
                  <a:pt x="1072895" y="368808"/>
                </a:lnTo>
                <a:lnTo>
                  <a:pt x="1051559" y="353567"/>
                </a:lnTo>
                <a:lnTo>
                  <a:pt x="1024127" y="341375"/>
                </a:lnTo>
                <a:lnTo>
                  <a:pt x="993647" y="327660"/>
                </a:lnTo>
                <a:lnTo>
                  <a:pt x="960119" y="315467"/>
                </a:lnTo>
                <a:lnTo>
                  <a:pt x="885443" y="295656"/>
                </a:lnTo>
                <a:lnTo>
                  <a:pt x="800099" y="280415"/>
                </a:lnTo>
                <a:lnTo>
                  <a:pt x="754379" y="274320"/>
                </a:lnTo>
                <a:lnTo>
                  <a:pt x="710183" y="269748"/>
                </a:lnTo>
                <a:lnTo>
                  <a:pt x="661415" y="266700"/>
                </a:lnTo>
                <a:lnTo>
                  <a:pt x="560831" y="263651"/>
                </a:lnTo>
                <a:lnTo>
                  <a:pt x="515112" y="265175"/>
                </a:lnTo>
                <a:lnTo>
                  <a:pt x="464819" y="266700"/>
                </a:lnTo>
                <a:lnTo>
                  <a:pt x="419100" y="269748"/>
                </a:lnTo>
                <a:lnTo>
                  <a:pt x="370331" y="274320"/>
                </a:lnTo>
                <a:lnTo>
                  <a:pt x="324612" y="280415"/>
                </a:lnTo>
                <a:lnTo>
                  <a:pt x="280415" y="288036"/>
                </a:lnTo>
                <a:lnTo>
                  <a:pt x="239267" y="295656"/>
                </a:lnTo>
                <a:lnTo>
                  <a:pt x="201167" y="304800"/>
                </a:lnTo>
                <a:lnTo>
                  <a:pt x="131063" y="327660"/>
                </a:lnTo>
                <a:lnTo>
                  <a:pt x="102107" y="341375"/>
                </a:lnTo>
                <a:lnTo>
                  <a:pt x="74675" y="353567"/>
                </a:lnTo>
                <a:lnTo>
                  <a:pt x="53339" y="368808"/>
                </a:lnTo>
                <a:lnTo>
                  <a:pt x="16763" y="396239"/>
                </a:lnTo>
                <a:lnTo>
                  <a:pt x="10667" y="411479"/>
                </a:lnTo>
                <a:lnTo>
                  <a:pt x="1524" y="428244"/>
                </a:lnTo>
                <a:lnTo>
                  <a:pt x="0" y="445007"/>
                </a:lnTo>
                <a:lnTo>
                  <a:pt x="1524" y="460248"/>
                </a:lnTo>
                <a:lnTo>
                  <a:pt x="10667" y="475488"/>
                </a:lnTo>
                <a:lnTo>
                  <a:pt x="16763" y="490728"/>
                </a:lnTo>
                <a:lnTo>
                  <a:pt x="53339" y="521207"/>
                </a:lnTo>
                <a:lnTo>
                  <a:pt x="102107" y="547116"/>
                </a:lnTo>
                <a:lnTo>
                  <a:pt x="166115" y="571500"/>
                </a:lnTo>
                <a:lnTo>
                  <a:pt x="239267" y="592836"/>
                </a:lnTo>
                <a:lnTo>
                  <a:pt x="280415" y="600456"/>
                </a:lnTo>
                <a:lnTo>
                  <a:pt x="324612" y="608076"/>
                </a:lnTo>
                <a:lnTo>
                  <a:pt x="370331" y="614172"/>
                </a:lnTo>
                <a:lnTo>
                  <a:pt x="419100" y="618744"/>
                </a:lnTo>
                <a:lnTo>
                  <a:pt x="464819" y="621792"/>
                </a:lnTo>
                <a:lnTo>
                  <a:pt x="515112" y="623316"/>
                </a:lnTo>
                <a:lnTo>
                  <a:pt x="560831" y="624839"/>
                </a:lnTo>
                <a:lnTo>
                  <a:pt x="661415" y="621792"/>
                </a:lnTo>
                <a:lnTo>
                  <a:pt x="710183" y="618744"/>
                </a:lnTo>
                <a:lnTo>
                  <a:pt x="754379" y="614172"/>
                </a:lnTo>
                <a:lnTo>
                  <a:pt x="800099" y="608076"/>
                </a:lnTo>
                <a:lnTo>
                  <a:pt x="885443" y="592836"/>
                </a:lnTo>
                <a:lnTo>
                  <a:pt x="926591" y="582168"/>
                </a:lnTo>
                <a:lnTo>
                  <a:pt x="993647" y="559307"/>
                </a:lnTo>
                <a:lnTo>
                  <a:pt x="1051559" y="534923"/>
                </a:lnTo>
                <a:lnTo>
                  <a:pt x="1092707" y="505967"/>
                </a:lnTo>
                <a:lnTo>
                  <a:pt x="1115567" y="475487"/>
                </a:lnTo>
                <a:lnTo>
                  <a:pt x="1123187" y="460247"/>
                </a:lnTo>
                <a:lnTo>
                  <a:pt x="1127759" y="445007"/>
                </a:lnTo>
              </a:path>
              <a:path w="3337559" h="624839">
                <a:moveTo>
                  <a:pt x="2072639" y="445007"/>
                </a:moveTo>
                <a:lnTo>
                  <a:pt x="2092452" y="490727"/>
                </a:lnTo>
                <a:lnTo>
                  <a:pt x="2132075" y="521207"/>
                </a:lnTo>
                <a:lnTo>
                  <a:pt x="2183891" y="547115"/>
                </a:lnTo>
                <a:lnTo>
                  <a:pt x="2220467" y="559307"/>
                </a:lnTo>
                <a:lnTo>
                  <a:pt x="2255519" y="571499"/>
                </a:lnTo>
                <a:lnTo>
                  <a:pt x="2298191" y="582167"/>
                </a:lnTo>
                <a:lnTo>
                  <a:pt x="2342387" y="592835"/>
                </a:lnTo>
                <a:lnTo>
                  <a:pt x="2388108" y="600455"/>
                </a:lnTo>
                <a:lnTo>
                  <a:pt x="2436876" y="608075"/>
                </a:lnTo>
                <a:lnTo>
                  <a:pt x="2487167" y="614171"/>
                </a:lnTo>
                <a:lnTo>
                  <a:pt x="2540508" y="618743"/>
                </a:lnTo>
                <a:lnTo>
                  <a:pt x="2592324" y="621791"/>
                </a:lnTo>
                <a:lnTo>
                  <a:pt x="2705100" y="624839"/>
                </a:lnTo>
                <a:lnTo>
                  <a:pt x="2811779" y="621791"/>
                </a:lnTo>
                <a:lnTo>
                  <a:pt x="2868167" y="618743"/>
                </a:lnTo>
                <a:lnTo>
                  <a:pt x="2919984" y="614171"/>
                </a:lnTo>
                <a:lnTo>
                  <a:pt x="2971800" y="608075"/>
                </a:lnTo>
                <a:lnTo>
                  <a:pt x="3020567" y="600455"/>
                </a:lnTo>
                <a:lnTo>
                  <a:pt x="3066288" y="592835"/>
                </a:lnTo>
                <a:lnTo>
                  <a:pt x="3110484" y="582167"/>
                </a:lnTo>
                <a:lnTo>
                  <a:pt x="3153155" y="569975"/>
                </a:lnTo>
                <a:lnTo>
                  <a:pt x="3220212" y="547115"/>
                </a:lnTo>
                <a:lnTo>
                  <a:pt x="3276600" y="521207"/>
                </a:lnTo>
                <a:lnTo>
                  <a:pt x="3314700" y="489203"/>
                </a:lnTo>
                <a:lnTo>
                  <a:pt x="3337559" y="445007"/>
                </a:lnTo>
                <a:lnTo>
                  <a:pt x="3334512" y="428243"/>
                </a:lnTo>
                <a:lnTo>
                  <a:pt x="3326891" y="411479"/>
                </a:lnTo>
                <a:lnTo>
                  <a:pt x="3314700" y="396239"/>
                </a:lnTo>
                <a:lnTo>
                  <a:pt x="3296412" y="382523"/>
                </a:lnTo>
                <a:lnTo>
                  <a:pt x="3276600" y="367283"/>
                </a:lnTo>
                <a:lnTo>
                  <a:pt x="3250691" y="353567"/>
                </a:lnTo>
                <a:lnTo>
                  <a:pt x="3220211" y="341375"/>
                </a:lnTo>
                <a:lnTo>
                  <a:pt x="3188208" y="327659"/>
                </a:lnTo>
                <a:lnTo>
                  <a:pt x="3110484" y="304799"/>
                </a:lnTo>
                <a:lnTo>
                  <a:pt x="3066288" y="295655"/>
                </a:lnTo>
                <a:lnTo>
                  <a:pt x="3020567" y="288035"/>
                </a:lnTo>
                <a:lnTo>
                  <a:pt x="2971800" y="280415"/>
                </a:lnTo>
                <a:lnTo>
                  <a:pt x="2919984" y="274319"/>
                </a:lnTo>
                <a:lnTo>
                  <a:pt x="2868167" y="269747"/>
                </a:lnTo>
                <a:lnTo>
                  <a:pt x="2811779" y="266699"/>
                </a:lnTo>
                <a:lnTo>
                  <a:pt x="2705100" y="263651"/>
                </a:lnTo>
                <a:lnTo>
                  <a:pt x="2592324" y="266699"/>
                </a:lnTo>
                <a:lnTo>
                  <a:pt x="2540508" y="269747"/>
                </a:lnTo>
                <a:lnTo>
                  <a:pt x="2487167" y="274319"/>
                </a:lnTo>
                <a:lnTo>
                  <a:pt x="2436876" y="280415"/>
                </a:lnTo>
                <a:lnTo>
                  <a:pt x="2388108" y="288035"/>
                </a:lnTo>
                <a:lnTo>
                  <a:pt x="2342387" y="295655"/>
                </a:lnTo>
                <a:lnTo>
                  <a:pt x="2296667" y="306323"/>
                </a:lnTo>
                <a:lnTo>
                  <a:pt x="2255519" y="315467"/>
                </a:lnTo>
                <a:lnTo>
                  <a:pt x="2220467" y="327659"/>
                </a:lnTo>
                <a:lnTo>
                  <a:pt x="2183891" y="341375"/>
                </a:lnTo>
                <a:lnTo>
                  <a:pt x="2154935" y="353567"/>
                </a:lnTo>
                <a:lnTo>
                  <a:pt x="2132075" y="368807"/>
                </a:lnTo>
                <a:lnTo>
                  <a:pt x="2107691" y="382523"/>
                </a:lnTo>
                <a:lnTo>
                  <a:pt x="2092452" y="396239"/>
                </a:lnTo>
                <a:lnTo>
                  <a:pt x="2080259" y="413003"/>
                </a:lnTo>
                <a:lnTo>
                  <a:pt x="2074163" y="428243"/>
                </a:lnTo>
                <a:lnTo>
                  <a:pt x="2072639" y="445007"/>
                </a:lnTo>
              </a:path>
              <a:path w="3337559" h="624839">
                <a:moveTo>
                  <a:pt x="2139696" y="178307"/>
                </a:moveTo>
                <a:lnTo>
                  <a:pt x="2121407" y="132587"/>
                </a:lnTo>
                <a:lnTo>
                  <a:pt x="2086355" y="103631"/>
                </a:lnTo>
                <a:lnTo>
                  <a:pt x="2039111" y="76199"/>
                </a:lnTo>
                <a:lnTo>
                  <a:pt x="1975103" y="53339"/>
                </a:lnTo>
                <a:lnTo>
                  <a:pt x="1900427" y="32003"/>
                </a:lnTo>
                <a:lnTo>
                  <a:pt x="1857755" y="24384"/>
                </a:lnTo>
                <a:lnTo>
                  <a:pt x="1816607" y="16763"/>
                </a:lnTo>
                <a:lnTo>
                  <a:pt x="1770887" y="10667"/>
                </a:lnTo>
                <a:lnTo>
                  <a:pt x="1723643" y="6096"/>
                </a:lnTo>
                <a:lnTo>
                  <a:pt x="1676399" y="3048"/>
                </a:lnTo>
                <a:lnTo>
                  <a:pt x="1626107" y="1524"/>
                </a:lnTo>
                <a:lnTo>
                  <a:pt x="1577339" y="0"/>
                </a:lnTo>
                <a:lnTo>
                  <a:pt x="1479803" y="3048"/>
                </a:lnTo>
                <a:lnTo>
                  <a:pt x="1432559" y="6096"/>
                </a:lnTo>
                <a:lnTo>
                  <a:pt x="1385315" y="10667"/>
                </a:lnTo>
                <a:lnTo>
                  <a:pt x="1339595" y="16763"/>
                </a:lnTo>
                <a:lnTo>
                  <a:pt x="1296923" y="24384"/>
                </a:lnTo>
                <a:lnTo>
                  <a:pt x="1257299" y="32003"/>
                </a:lnTo>
                <a:lnTo>
                  <a:pt x="1217675" y="42672"/>
                </a:lnTo>
                <a:lnTo>
                  <a:pt x="1146047" y="64008"/>
                </a:lnTo>
                <a:lnTo>
                  <a:pt x="1092707" y="88391"/>
                </a:lnTo>
                <a:lnTo>
                  <a:pt x="1048511" y="118872"/>
                </a:lnTo>
                <a:lnTo>
                  <a:pt x="1018031" y="164591"/>
                </a:lnTo>
                <a:lnTo>
                  <a:pt x="1014983" y="178308"/>
                </a:lnTo>
                <a:lnTo>
                  <a:pt x="1018031" y="196596"/>
                </a:lnTo>
                <a:lnTo>
                  <a:pt x="1048511" y="240791"/>
                </a:lnTo>
                <a:lnTo>
                  <a:pt x="1092707" y="269748"/>
                </a:lnTo>
                <a:lnTo>
                  <a:pt x="1146047" y="294132"/>
                </a:lnTo>
                <a:lnTo>
                  <a:pt x="1217675" y="318515"/>
                </a:lnTo>
                <a:lnTo>
                  <a:pt x="1257299" y="327660"/>
                </a:lnTo>
                <a:lnTo>
                  <a:pt x="1296923" y="335279"/>
                </a:lnTo>
                <a:lnTo>
                  <a:pt x="1339595" y="342900"/>
                </a:lnTo>
                <a:lnTo>
                  <a:pt x="1385315" y="348996"/>
                </a:lnTo>
                <a:lnTo>
                  <a:pt x="1432559" y="353567"/>
                </a:lnTo>
                <a:lnTo>
                  <a:pt x="1479803" y="356615"/>
                </a:lnTo>
                <a:lnTo>
                  <a:pt x="1577339" y="359663"/>
                </a:lnTo>
                <a:lnTo>
                  <a:pt x="1626107" y="358139"/>
                </a:lnTo>
                <a:lnTo>
                  <a:pt x="1676399" y="356615"/>
                </a:lnTo>
                <a:lnTo>
                  <a:pt x="1723643" y="353567"/>
                </a:lnTo>
                <a:lnTo>
                  <a:pt x="1770887" y="348996"/>
                </a:lnTo>
                <a:lnTo>
                  <a:pt x="1816607" y="342900"/>
                </a:lnTo>
                <a:lnTo>
                  <a:pt x="1857755" y="335279"/>
                </a:lnTo>
                <a:lnTo>
                  <a:pt x="1900427" y="327660"/>
                </a:lnTo>
                <a:lnTo>
                  <a:pt x="1940052" y="318515"/>
                </a:lnTo>
                <a:lnTo>
                  <a:pt x="1975103" y="307848"/>
                </a:lnTo>
                <a:lnTo>
                  <a:pt x="2008631" y="294132"/>
                </a:lnTo>
                <a:lnTo>
                  <a:pt x="2039111" y="281939"/>
                </a:lnTo>
                <a:lnTo>
                  <a:pt x="2086355" y="256031"/>
                </a:lnTo>
                <a:lnTo>
                  <a:pt x="2121407" y="227075"/>
                </a:lnTo>
                <a:lnTo>
                  <a:pt x="2136647" y="196595"/>
                </a:lnTo>
                <a:lnTo>
                  <a:pt x="2139696" y="17830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4403" y="3601720"/>
            <a:ext cx="3199130" cy="624840"/>
          </a:xfrm>
          <a:custGeom>
            <a:avLst/>
            <a:gdLst/>
            <a:ahLst/>
            <a:cxnLst/>
            <a:rect l="l" t="t" r="r" b="b"/>
            <a:pathLst>
              <a:path w="3199129" h="624839">
                <a:moveTo>
                  <a:pt x="1127760" y="445007"/>
                </a:moveTo>
                <a:lnTo>
                  <a:pt x="1107948" y="397763"/>
                </a:lnTo>
                <a:lnTo>
                  <a:pt x="1074420" y="368807"/>
                </a:lnTo>
                <a:lnTo>
                  <a:pt x="1025651" y="341375"/>
                </a:lnTo>
                <a:lnTo>
                  <a:pt x="961644" y="316991"/>
                </a:lnTo>
                <a:lnTo>
                  <a:pt x="885444" y="297179"/>
                </a:lnTo>
                <a:lnTo>
                  <a:pt x="845820" y="289559"/>
                </a:lnTo>
                <a:lnTo>
                  <a:pt x="801624" y="280415"/>
                </a:lnTo>
                <a:lnTo>
                  <a:pt x="755903" y="274319"/>
                </a:lnTo>
                <a:lnTo>
                  <a:pt x="710184" y="271271"/>
                </a:lnTo>
                <a:lnTo>
                  <a:pt x="661416" y="266700"/>
                </a:lnTo>
                <a:lnTo>
                  <a:pt x="563879" y="263651"/>
                </a:lnTo>
                <a:lnTo>
                  <a:pt x="512064" y="265175"/>
                </a:lnTo>
                <a:lnTo>
                  <a:pt x="466344" y="266700"/>
                </a:lnTo>
                <a:lnTo>
                  <a:pt x="419100" y="271271"/>
                </a:lnTo>
                <a:lnTo>
                  <a:pt x="370331" y="274319"/>
                </a:lnTo>
                <a:lnTo>
                  <a:pt x="324612" y="280415"/>
                </a:lnTo>
                <a:lnTo>
                  <a:pt x="281940" y="289559"/>
                </a:lnTo>
                <a:lnTo>
                  <a:pt x="239268" y="297179"/>
                </a:lnTo>
                <a:lnTo>
                  <a:pt x="199644" y="307847"/>
                </a:lnTo>
                <a:lnTo>
                  <a:pt x="163068" y="316991"/>
                </a:lnTo>
                <a:lnTo>
                  <a:pt x="131064" y="329183"/>
                </a:lnTo>
                <a:lnTo>
                  <a:pt x="102107" y="341375"/>
                </a:lnTo>
                <a:lnTo>
                  <a:pt x="74675" y="353567"/>
                </a:lnTo>
                <a:lnTo>
                  <a:pt x="53340" y="368807"/>
                </a:lnTo>
                <a:lnTo>
                  <a:pt x="33527" y="382524"/>
                </a:lnTo>
                <a:lnTo>
                  <a:pt x="16764" y="397763"/>
                </a:lnTo>
                <a:lnTo>
                  <a:pt x="6096" y="414527"/>
                </a:lnTo>
                <a:lnTo>
                  <a:pt x="1524" y="428243"/>
                </a:lnTo>
                <a:lnTo>
                  <a:pt x="0" y="445007"/>
                </a:lnTo>
                <a:lnTo>
                  <a:pt x="1524" y="460247"/>
                </a:lnTo>
                <a:lnTo>
                  <a:pt x="33527" y="505967"/>
                </a:lnTo>
                <a:lnTo>
                  <a:pt x="74675" y="534923"/>
                </a:lnTo>
                <a:lnTo>
                  <a:pt x="131064" y="559307"/>
                </a:lnTo>
                <a:lnTo>
                  <a:pt x="199644" y="582167"/>
                </a:lnTo>
                <a:lnTo>
                  <a:pt x="239268" y="591311"/>
                </a:lnTo>
                <a:lnTo>
                  <a:pt x="281940" y="600455"/>
                </a:lnTo>
                <a:lnTo>
                  <a:pt x="324612" y="608075"/>
                </a:lnTo>
                <a:lnTo>
                  <a:pt x="370331" y="614171"/>
                </a:lnTo>
                <a:lnTo>
                  <a:pt x="419100" y="618743"/>
                </a:lnTo>
                <a:lnTo>
                  <a:pt x="466344" y="621791"/>
                </a:lnTo>
                <a:lnTo>
                  <a:pt x="512064" y="623315"/>
                </a:lnTo>
                <a:lnTo>
                  <a:pt x="563879" y="624839"/>
                </a:lnTo>
                <a:lnTo>
                  <a:pt x="661416" y="621791"/>
                </a:lnTo>
                <a:lnTo>
                  <a:pt x="710184" y="618743"/>
                </a:lnTo>
                <a:lnTo>
                  <a:pt x="755903" y="614171"/>
                </a:lnTo>
                <a:lnTo>
                  <a:pt x="801624" y="608075"/>
                </a:lnTo>
                <a:lnTo>
                  <a:pt x="845820" y="600455"/>
                </a:lnTo>
                <a:lnTo>
                  <a:pt x="885444" y="591311"/>
                </a:lnTo>
                <a:lnTo>
                  <a:pt x="926592" y="582167"/>
                </a:lnTo>
                <a:lnTo>
                  <a:pt x="995172" y="559307"/>
                </a:lnTo>
                <a:lnTo>
                  <a:pt x="1053084" y="534923"/>
                </a:lnTo>
                <a:lnTo>
                  <a:pt x="1092707" y="505967"/>
                </a:lnTo>
                <a:lnTo>
                  <a:pt x="1118616" y="475487"/>
                </a:lnTo>
                <a:lnTo>
                  <a:pt x="1127760" y="445007"/>
                </a:lnTo>
              </a:path>
              <a:path w="3199129" h="624839">
                <a:moveTo>
                  <a:pt x="2142743" y="179831"/>
                </a:moveTo>
                <a:lnTo>
                  <a:pt x="2139695" y="164591"/>
                </a:lnTo>
                <a:lnTo>
                  <a:pt x="2135123" y="147827"/>
                </a:lnTo>
                <a:lnTo>
                  <a:pt x="2121407" y="134112"/>
                </a:lnTo>
                <a:lnTo>
                  <a:pt x="2107691" y="118871"/>
                </a:lnTo>
                <a:lnTo>
                  <a:pt x="2066543" y="89915"/>
                </a:lnTo>
                <a:lnTo>
                  <a:pt x="2010155" y="64007"/>
                </a:lnTo>
                <a:lnTo>
                  <a:pt x="1940052" y="42671"/>
                </a:lnTo>
                <a:lnTo>
                  <a:pt x="1901952" y="33527"/>
                </a:lnTo>
                <a:lnTo>
                  <a:pt x="1860803" y="24383"/>
                </a:lnTo>
                <a:lnTo>
                  <a:pt x="1815084" y="16763"/>
                </a:lnTo>
                <a:lnTo>
                  <a:pt x="1769364" y="10667"/>
                </a:lnTo>
                <a:lnTo>
                  <a:pt x="1725168" y="4571"/>
                </a:lnTo>
                <a:lnTo>
                  <a:pt x="1677924" y="1524"/>
                </a:lnTo>
                <a:lnTo>
                  <a:pt x="1627631" y="0"/>
                </a:lnTo>
                <a:lnTo>
                  <a:pt x="1530096" y="0"/>
                </a:lnTo>
                <a:lnTo>
                  <a:pt x="1478279" y="1524"/>
                </a:lnTo>
                <a:lnTo>
                  <a:pt x="1432560" y="4571"/>
                </a:lnTo>
                <a:lnTo>
                  <a:pt x="1385316" y="10667"/>
                </a:lnTo>
                <a:lnTo>
                  <a:pt x="1339596" y="16763"/>
                </a:lnTo>
                <a:lnTo>
                  <a:pt x="1293876" y="24383"/>
                </a:lnTo>
                <a:lnTo>
                  <a:pt x="1252727" y="33527"/>
                </a:lnTo>
                <a:lnTo>
                  <a:pt x="1214627" y="42671"/>
                </a:lnTo>
                <a:lnTo>
                  <a:pt x="1146048" y="64007"/>
                </a:lnTo>
                <a:lnTo>
                  <a:pt x="1091184" y="89915"/>
                </a:lnTo>
                <a:lnTo>
                  <a:pt x="1065276" y="102107"/>
                </a:lnTo>
                <a:lnTo>
                  <a:pt x="1033272" y="134112"/>
                </a:lnTo>
                <a:lnTo>
                  <a:pt x="1013460" y="179831"/>
                </a:lnTo>
                <a:lnTo>
                  <a:pt x="1014984" y="195071"/>
                </a:lnTo>
                <a:lnTo>
                  <a:pt x="1046988" y="240791"/>
                </a:lnTo>
                <a:lnTo>
                  <a:pt x="1091184" y="269747"/>
                </a:lnTo>
                <a:lnTo>
                  <a:pt x="1114044" y="281939"/>
                </a:lnTo>
                <a:lnTo>
                  <a:pt x="1179576" y="306324"/>
                </a:lnTo>
                <a:lnTo>
                  <a:pt x="1252727" y="327659"/>
                </a:lnTo>
                <a:lnTo>
                  <a:pt x="1293876" y="336803"/>
                </a:lnTo>
                <a:lnTo>
                  <a:pt x="1385316" y="348995"/>
                </a:lnTo>
                <a:lnTo>
                  <a:pt x="1432560" y="353567"/>
                </a:lnTo>
                <a:lnTo>
                  <a:pt x="1478279" y="356615"/>
                </a:lnTo>
                <a:lnTo>
                  <a:pt x="1530096" y="359663"/>
                </a:lnTo>
                <a:lnTo>
                  <a:pt x="1627631" y="359663"/>
                </a:lnTo>
                <a:lnTo>
                  <a:pt x="1677924" y="356615"/>
                </a:lnTo>
                <a:lnTo>
                  <a:pt x="1725168" y="353567"/>
                </a:lnTo>
                <a:lnTo>
                  <a:pt x="1769364" y="348995"/>
                </a:lnTo>
                <a:lnTo>
                  <a:pt x="1860803" y="336803"/>
                </a:lnTo>
                <a:lnTo>
                  <a:pt x="1901952" y="327659"/>
                </a:lnTo>
                <a:lnTo>
                  <a:pt x="1978152" y="306324"/>
                </a:lnTo>
                <a:lnTo>
                  <a:pt x="2040635" y="281939"/>
                </a:lnTo>
                <a:lnTo>
                  <a:pt x="2087879" y="256031"/>
                </a:lnTo>
                <a:lnTo>
                  <a:pt x="2121407" y="227075"/>
                </a:lnTo>
                <a:lnTo>
                  <a:pt x="2139695" y="195071"/>
                </a:lnTo>
                <a:lnTo>
                  <a:pt x="2142743" y="179831"/>
                </a:lnTo>
              </a:path>
              <a:path w="3199129" h="624839">
                <a:moveTo>
                  <a:pt x="2069591" y="445007"/>
                </a:moveTo>
                <a:lnTo>
                  <a:pt x="2086355" y="490727"/>
                </a:lnTo>
                <a:lnTo>
                  <a:pt x="2122931" y="521207"/>
                </a:lnTo>
                <a:lnTo>
                  <a:pt x="2170175" y="547115"/>
                </a:lnTo>
                <a:lnTo>
                  <a:pt x="2232659" y="571499"/>
                </a:lnTo>
                <a:lnTo>
                  <a:pt x="2270759" y="582167"/>
                </a:lnTo>
                <a:lnTo>
                  <a:pt x="2310383" y="591311"/>
                </a:lnTo>
                <a:lnTo>
                  <a:pt x="2351531" y="600455"/>
                </a:lnTo>
                <a:lnTo>
                  <a:pt x="2394204" y="608075"/>
                </a:lnTo>
                <a:lnTo>
                  <a:pt x="2439923" y="614171"/>
                </a:lnTo>
                <a:lnTo>
                  <a:pt x="2487167" y="618743"/>
                </a:lnTo>
                <a:lnTo>
                  <a:pt x="2534411" y="621791"/>
                </a:lnTo>
                <a:lnTo>
                  <a:pt x="2583179" y="623315"/>
                </a:lnTo>
                <a:lnTo>
                  <a:pt x="2634995" y="624839"/>
                </a:lnTo>
                <a:lnTo>
                  <a:pt x="2683763" y="623315"/>
                </a:lnTo>
                <a:lnTo>
                  <a:pt x="2729483" y="621791"/>
                </a:lnTo>
                <a:lnTo>
                  <a:pt x="2781299" y="618743"/>
                </a:lnTo>
                <a:lnTo>
                  <a:pt x="2827019" y="614171"/>
                </a:lnTo>
                <a:lnTo>
                  <a:pt x="2872740" y="608075"/>
                </a:lnTo>
                <a:lnTo>
                  <a:pt x="2916935" y="600455"/>
                </a:lnTo>
                <a:lnTo>
                  <a:pt x="2958083" y="591311"/>
                </a:lnTo>
                <a:lnTo>
                  <a:pt x="2996183" y="580643"/>
                </a:lnTo>
                <a:lnTo>
                  <a:pt x="3029711" y="571499"/>
                </a:lnTo>
                <a:lnTo>
                  <a:pt x="3066287" y="559307"/>
                </a:lnTo>
                <a:lnTo>
                  <a:pt x="3122675" y="534923"/>
                </a:lnTo>
                <a:lnTo>
                  <a:pt x="3180587" y="490727"/>
                </a:lnTo>
                <a:lnTo>
                  <a:pt x="3198875" y="445007"/>
                </a:lnTo>
                <a:lnTo>
                  <a:pt x="3195828" y="428243"/>
                </a:lnTo>
                <a:lnTo>
                  <a:pt x="3162299" y="382523"/>
                </a:lnTo>
                <a:lnTo>
                  <a:pt x="3122675" y="353567"/>
                </a:lnTo>
                <a:lnTo>
                  <a:pt x="3066287" y="329183"/>
                </a:lnTo>
                <a:lnTo>
                  <a:pt x="3029711" y="316991"/>
                </a:lnTo>
                <a:lnTo>
                  <a:pt x="2996183" y="307847"/>
                </a:lnTo>
                <a:lnTo>
                  <a:pt x="2958083" y="297179"/>
                </a:lnTo>
                <a:lnTo>
                  <a:pt x="2916935" y="289559"/>
                </a:lnTo>
                <a:lnTo>
                  <a:pt x="2872740" y="280415"/>
                </a:lnTo>
                <a:lnTo>
                  <a:pt x="2827019" y="274319"/>
                </a:lnTo>
                <a:lnTo>
                  <a:pt x="2776728" y="271271"/>
                </a:lnTo>
                <a:lnTo>
                  <a:pt x="2729483" y="266699"/>
                </a:lnTo>
                <a:lnTo>
                  <a:pt x="2683763" y="265175"/>
                </a:lnTo>
                <a:lnTo>
                  <a:pt x="2634995" y="263651"/>
                </a:lnTo>
                <a:lnTo>
                  <a:pt x="2583179" y="265175"/>
                </a:lnTo>
                <a:lnTo>
                  <a:pt x="2534411" y="266700"/>
                </a:lnTo>
                <a:lnTo>
                  <a:pt x="2487167" y="271271"/>
                </a:lnTo>
                <a:lnTo>
                  <a:pt x="2439923" y="274319"/>
                </a:lnTo>
                <a:lnTo>
                  <a:pt x="2394204" y="281939"/>
                </a:lnTo>
                <a:lnTo>
                  <a:pt x="2351531" y="289559"/>
                </a:lnTo>
                <a:lnTo>
                  <a:pt x="2310383" y="297179"/>
                </a:lnTo>
                <a:lnTo>
                  <a:pt x="2269235" y="307847"/>
                </a:lnTo>
                <a:lnTo>
                  <a:pt x="2232659" y="318515"/>
                </a:lnTo>
                <a:lnTo>
                  <a:pt x="2170175" y="341375"/>
                </a:lnTo>
                <a:lnTo>
                  <a:pt x="2122931" y="368807"/>
                </a:lnTo>
                <a:lnTo>
                  <a:pt x="2103119" y="382524"/>
                </a:lnTo>
                <a:lnTo>
                  <a:pt x="2086355" y="397763"/>
                </a:lnTo>
                <a:lnTo>
                  <a:pt x="2077211" y="414527"/>
                </a:lnTo>
                <a:lnTo>
                  <a:pt x="2071115" y="429767"/>
                </a:lnTo>
                <a:lnTo>
                  <a:pt x="2069591" y="445007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66996" y="3399028"/>
            <a:ext cx="1498600" cy="3007360"/>
          </a:xfrm>
          <a:custGeom>
            <a:avLst/>
            <a:gdLst/>
            <a:ahLst/>
            <a:cxnLst/>
            <a:rect l="l" t="t" r="r" b="b"/>
            <a:pathLst>
              <a:path w="1498600" h="3007360">
                <a:moveTo>
                  <a:pt x="54864" y="2827020"/>
                </a:moveTo>
                <a:lnTo>
                  <a:pt x="88392" y="2889504"/>
                </a:lnTo>
                <a:lnTo>
                  <a:pt x="129540" y="2916936"/>
                </a:lnTo>
                <a:lnTo>
                  <a:pt x="185928" y="2942844"/>
                </a:lnTo>
                <a:lnTo>
                  <a:pt x="254508" y="2965704"/>
                </a:lnTo>
                <a:lnTo>
                  <a:pt x="294132" y="2974848"/>
                </a:lnTo>
                <a:lnTo>
                  <a:pt x="338328" y="2983992"/>
                </a:lnTo>
                <a:lnTo>
                  <a:pt x="381000" y="2990088"/>
                </a:lnTo>
                <a:lnTo>
                  <a:pt x="426720" y="2996184"/>
                </a:lnTo>
                <a:lnTo>
                  <a:pt x="470916" y="3000756"/>
                </a:lnTo>
                <a:lnTo>
                  <a:pt x="521208" y="3005328"/>
                </a:lnTo>
                <a:lnTo>
                  <a:pt x="568452" y="3006852"/>
                </a:lnTo>
                <a:lnTo>
                  <a:pt x="667512" y="3006852"/>
                </a:lnTo>
                <a:lnTo>
                  <a:pt x="717804" y="3005328"/>
                </a:lnTo>
                <a:lnTo>
                  <a:pt x="765048" y="3000756"/>
                </a:lnTo>
                <a:lnTo>
                  <a:pt x="810768" y="2996184"/>
                </a:lnTo>
                <a:lnTo>
                  <a:pt x="902208" y="2983992"/>
                </a:lnTo>
                <a:lnTo>
                  <a:pt x="943356" y="2974848"/>
                </a:lnTo>
                <a:lnTo>
                  <a:pt x="982980" y="2965704"/>
                </a:lnTo>
                <a:lnTo>
                  <a:pt x="1018032" y="2953512"/>
                </a:lnTo>
                <a:lnTo>
                  <a:pt x="1051560" y="2942844"/>
                </a:lnTo>
                <a:lnTo>
                  <a:pt x="1107948" y="2916936"/>
                </a:lnTo>
                <a:lnTo>
                  <a:pt x="1149096" y="2889504"/>
                </a:lnTo>
                <a:lnTo>
                  <a:pt x="1175004" y="2859024"/>
                </a:lnTo>
                <a:lnTo>
                  <a:pt x="1182624" y="2842260"/>
                </a:lnTo>
                <a:lnTo>
                  <a:pt x="1182624" y="2811780"/>
                </a:lnTo>
                <a:lnTo>
                  <a:pt x="1149096" y="2766060"/>
                </a:lnTo>
                <a:lnTo>
                  <a:pt x="1106424" y="2737104"/>
                </a:lnTo>
                <a:lnTo>
                  <a:pt x="1051560" y="2711196"/>
                </a:lnTo>
                <a:lnTo>
                  <a:pt x="982980" y="2689860"/>
                </a:lnTo>
                <a:lnTo>
                  <a:pt x="943356" y="2680716"/>
                </a:lnTo>
                <a:lnTo>
                  <a:pt x="900684" y="2671572"/>
                </a:lnTo>
                <a:lnTo>
                  <a:pt x="856488" y="2665476"/>
                </a:lnTo>
                <a:lnTo>
                  <a:pt x="810768" y="2659380"/>
                </a:lnTo>
                <a:lnTo>
                  <a:pt x="765048" y="2654808"/>
                </a:lnTo>
                <a:lnTo>
                  <a:pt x="717804" y="2651760"/>
                </a:lnTo>
                <a:lnTo>
                  <a:pt x="667512" y="2648712"/>
                </a:lnTo>
                <a:lnTo>
                  <a:pt x="568452" y="2648712"/>
                </a:lnTo>
                <a:lnTo>
                  <a:pt x="521208" y="2651760"/>
                </a:lnTo>
                <a:lnTo>
                  <a:pt x="470916" y="2654808"/>
                </a:lnTo>
                <a:lnTo>
                  <a:pt x="426720" y="2659380"/>
                </a:lnTo>
                <a:lnTo>
                  <a:pt x="381000" y="2665476"/>
                </a:lnTo>
                <a:lnTo>
                  <a:pt x="336804" y="2671572"/>
                </a:lnTo>
                <a:lnTo>
                  <a:pt x="294132" y="2680716"/>
                </a:lnTo>
                <a:lnTo>
                  <a:pt x="254508" y="2689860"/>
                </a:lnTo>
                <a:lnTo>
                  <a:pt x="217932" y="2700528"/>
                </a:lnTo>
                <a:lnTo>
                  <a:pt x="156972" y="2724912"/>
                </a:lnTo>
                <a:lnTo>
                  <a:pt x="106680" y="2752344"/>
                </a:lnTo>
                <a:lnTo>
                  <a:pt x="74676" y="2781300"/>
                </a:lnTo>
                <a:lnTo>
                  <a:pt x="56388" y="2811780"/>
                </a:lnTo>
                <a:lnTo>
                  <a:pt x="54864" y="2827020"/>
                </a:lnTo>
              </a:path>
              <a:path w="1498600" h="3007360">
                <a:moveTo>
                  <a:pt x="0" y="2002536"/>
                </a:moveTo>
                <a:lnTo>
                  <a:pt x="739139" y="1705356"/>
                </a:lnTo>
                <a:lnTo>
                  <a:pt x="1498092" y="2011680"/>
                </a:lnTo>
                <a:lnTo>
                  <a:pt x="739140" y="2296668"/>
                </a:lnTo>
                <a:lnTo>
                  <a:pt x="0" y="2002536"/>
                </a:lnTo>
              </a:path>
              <a:path w="1498600" h="3007360">
                <a:moveTo>
                  <a:pt x="54863" y="181356"/>
                </a:moveTo>
                <a:lnTo>
                  <a:pt x="88391" y="242316"/>
                </a:lnTo>
                <a:lnTo>
                  <a:pt x="129539" y="271272"/>
                </a:lnTo>
                <a:lnTo>
                  <a:pt x="185927" y="295656"/>
                </a:lnTo>
                <a:lnTo>
                  <a:pt x="254507" y="318516"/>
                </a:lnTo>
                <a:lnTo>
                  <a:pt x="294131" y="327660"/>
                </a:lnTo>
                <a:lnTo>
                  <a:pt x="338327" y="335280"/>
                </a:lnTo>
                <a:lnTo>
                  <a:pt x="381000" y="342900"/>
                </a:lnTo>
                <a:lnTo>
                  <a:pt x="426719" y="348996"/>
                </a:lnTo>
                <a:lnTo>
                  <a:pt x="470915" y="353568"/>
                </a:lnTo>
                <a:lnTo>
                  <a:pt x="521207" y="356616"/>
                </a:lnTo>
                <a:lnTo>
                  <a:pt x="568451" y="359664"/>
                </a:lnTo>
                <a:lnTo>
                  <a:pt x="620267" y="361188"/>
                </a:lnTo>
                <a:lnTo>
                  <a:pt x="667512" y="359664"/>
                </a:lnTo>
                <a:lnTo>
                  <a:pt x="717803" y="356616"/>
                </a:lnTo>
                <a:lnTo>
                  <a:pt x="765048" y="353568"/>
                </a:lnTo>
                <a:lnTo>
                  <a:pt x="810767" y="348996"/>
                </a:lnTo>
                <a:lnTo>
                  <a:pt x="856488" y="342900"/>
                </a:lnTo>
                <a:lnTo>
                  <a:pt x="902207" y="335280"/>
                </a:lnTo>
                <a:lnTo>
                  <a:pt x="943355" y="327660"/>
                </a:lnTo>
                <a:lnTo>
                  <a:pt x="982979" y="318516"/>
                </a:lnTo>
                <a:lnTo>
                  <a:pt x="1051559" y="295656"/>
                </a:lnTo>
                <a:lnTo>
                  <a:pt x="1107948" y="271272"/>
                </a:lnTo>
                <a:lnTo>
                  <a:pt x="1149095" y="242316"/>
                </a:lnTo>
                <a:lnTo>
                  <a:pt x="1175003" y="211836"/>
                </a:lnTo>
                <a:lnTo>
                  <a:pt x="1182624" y="196596"/>
                </a:lnTo>
                <a:lnTo>
                  <a:pt x="1182624" y="164592"/>
                </a:lnTo>
                <a:lnTo>
                  <a:pt x="1149095" y="118872"/>
                </a:lnTo>
                <a:lnTo>
                  <a:pt x="1106424" y="91440"/>
                </a:lnTo>
                <a:lnTo>
                  <a:pt x="1051559" y="65532"/>
                </a:lnTo>
                <a:lnTo>
                  <a:pt x="982979" y="42672"/>
                </a:lnTo>
                <a:lnTo>
                  <a:pt x="943355" y="32004"/>
                </a:lnTo>
                <a:lnTo>
                  <a:pt x="900683" y="24384"/>
                </a:lnTo>
                <a:lnTo>
                  <a:pt x="856488" y="18288"/>
                </a:lnTo>
                <a:lnTo>
                  <a:pt x="810767" y="10668"/>
                </a:lnTo>
                <a:lnTo>
                  <a:pt x="765048" y="7620"/>
                </a:lnTo>
                <a:lnTo>
                  <a:pt x="717803" y="4572"/>
                </a:lnTo>
                <a:lnTo>
                  <a:pt x="667512" y="1524"/>
                </a:lnTo>
                <a:lnTo>
                  <a:pt x="618743" y="0"/>
                </a:lnTo>
                <a:lnTo>
                  <a:pt x="568451" y="1524"/>
                </a:lnTo>
                <a:lnTo>
                  <a:pt x="521207" y="4572"/>
                </a:lnTo>
                <a:lnTo>
                  <a:pt x="470915" y="7620"/>
                </a:lnTo>
                <a:lnTo>
                  <a:pt x="426719" y="12192"/>
                </a:lnTo>
                <a:lnTo>
                  <a:pt x="381000" y="18288"/>
                </a:lnTo>
                <a:lnTo>
                  <a:pt x="336803" y="24384"/>
                </a:lnTo>
                <a:lnTo>
                  <a:pt x="294131" y="33528"/>
                </a:lnTo>
                <a:lnTo>
                  <a:pt x="254507" y="42672"/>
                </a:lnTo>
                <a:lnTo>
                  <a:pt x="185927" y="65532"/>
                </a:lnTo>
                <a:lnTo>
                  <a:pt x="129539" y="91440"/>
                </a:lnTo>
                <a:lnTo>
                  <a:pt x="88391" y="118872"/>
                </a:lnTo>
                <a:lnTo>
                  <a:pt x="60959" y="149352"/>
                </a:lnTo>
                <a:lnTo>
                  <a:pt x="56387" y="166116"/>
                </a:lnTo>
                <a:lnTo>
                  <a:pt x="54863" y="181356"/>
                </a:lnTo>
              </a:path>
              <a:path w="1498600" h="3007360">
                <a:moveTo>
                  <a:pt x="0" y="1207008"/>
                </a:moveTo>
                <a:lnTo>
                  <a:pt x="620267" y="911352"/>
                </a:lnTo>
                <a:lnTo>
                  <a:pt x="1257300" y="1217676"/>
                </a:lnTo>
                <a:lnTo>
                  <a:pt x="620267" y="1505712"/>
                </a:lnTo>
                <a:lnTo>
                  <a:pt x="0" y="120700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47159" y="3896867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71005" y="3617973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359137" y="3893816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04160" y="3608832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980" dirty="0">
                <a:latin typeface="Arial"/>
                <a:cs typeface="Arial"/>
              </a:rPr>
              <a:t>u</a:t>
            </a:r>
            <a:r>
              <a:rPr sz="1600" b="1" spc="75" dirty="0">
                <a:latin typeface="Arial"/>
                <a:cs typeface="Arial"/>
              </a:rPr>
              <a:t>a</a:t>
            </a:r>
            <a:r>
              <a:rPr sz="1600" b="1" spc="-10" dirty="0">
                <a:latin typeface="Arial"/>
                <a:cs typeface="Arial"/>
              </a:rPr>
              <a:t>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3560" y="3893816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4047" y="931361"/>
            <a:ext cx="8984615" cy="276479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30"/>
              </a:spcBef>
              <a:buClr>
                <a:srgbClr val="00007B"/>
              </a:buClr>
              <a:buSzPct val="75000"/>
              <a:buFont typeface="Arial"/>
              <a:buChar char="■"/>
              <a:tabLst>
                <a:tab pos="354965" algn="l"/>
                <a:tab pos="355600" algn="l"/>
                <a:tab pos="6151880" algn="l"/>
              </a:tabLst>
            </a:pPr>
            <a:r>
              <a:rPr sz="2000" i="1" spc="-5" dirty="0">
                <a:latin typeface="Arial"/>
                <a:cs typeface="Arial"/>
              </a:rPr>
              <a:t>Este obligatoriu ca fiecare </a:t>
            </a:r>
            <a:r>
              <a:rPr sz="2000" i="1" spc="-10" dirty="0">
                <a:latin typeface="Arial"/>
                <a:cs typeface="Arial"/>
              </a:rPr>
              <a:t>departament </a:t>
            </a:r>
            <a:r>
              <a:rPr sz="2000" i="1" spc="5" dirty="0">
                <a:latin typeface="Arial"/>
                <a:cs typeface="Arial"/>
              </a:rPr>
              <a:t>să</a:t>
            </a:r>
            <a:r>
              <a:rPr sz="2000" i="1" spc="5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aibă</a:t>
            </a:r>
            <a:r>
              <a:rPr sz="2000" i="1" spc="1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un	</a:t>
            </a:r>
            <a:r>
              <a:rPr sz="2000" i="1" spc="-10" dirty="0">
                <a:latin typeface="Arial"/>
                <a:cs typeface="Arial"/>
              </a:rPr>
              <a:t>manager?</a:t>
            </a:r>
            <a:endParaRPr sz="200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270"/>
              </a:spcBef>
              <a:buClr>
                <a:srgbClr val="9999CA"/>
              </a:buClr>
              <a:buSzPct val="79166"/>
              <a:buChar char="□"/>
              <a:tabLst>
                <a:tab pos="756920" algn="l"/>
              </a:tabLst>
            </a:pPr>
            <a:r>
              <a:rPr sz="2400" dirty="0">
                <a:latin typeface="Arial"/>
                <a:cs typeface="Arial"/>
              </a:rPr>
              <a:t>Dacă </a:t>
            </a:r>
            <a:r>
              <a:rPr sz="2400" spc="-5" dirty="0">
                <a:latin typeface="Arial"/>
                <a:cs typeface="Arial"/>
              </a:rPr>
              <a:t>DA, atunci este </a:t>
            </a:r>
            <a:r>
              <a:rPr sz="2400" dirty="0"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constrângere de participare</a:t>
            </a:r>
            <a:endParaRPr sz="2400">
              <a:latin typeface="Arial"/>
              <a:cs typeface="Arial"/>
            </a:endParaRPr>
          </a:p>
          <a:p>
            <a:pPr marL="1155065" marR="655320" lvl="2" indent="-228600">
              <a:lnSpc>
                <a:spcPts val="2160"/>
              </a:lnSpc>
              <a:spcBef>
                <a:spcPts val="530"/>
              </a:spcBef>
              <a:buClr>
                <a:srgbClr val="00007B"/>
              </a:buClr>
              <a:buSzPct val="65000"/>
              <a:buFont typeface="Arial"/>
              <a:buChar char="■"/>
              <a:tabLst>
                <a:tab pos="1155700" algn="l"/>
                <a:tab pos="2917190" algn="l"/>
                <a:tab pos="4627245" algn="l"/>
                <a:tab pos="6430010" algn="l"/>
              </a:tabLst>
            </a:pPr>
            <a:r>
              <a:rPr sz="2000" i="1" u="heavy" spc="-5" dirty="0">
                <a:solidFill>
                  <a:srgbClr val="666699"/>
                </a:solidFill>
                <a:uFill>
                  <a:solidFill>
                    <a:srgbClr val="666699"/>
                  </a:solidFill>
                </a:uFill>
                <a:latin typeface="Arial"/>
                <a:cs typeface="Arial"/>
              </a:rPr>
              <a:t>constrîngerea</a:t>
            </a:r>
            <a:r>
              <a:rPr sz="2000" spc="-5" dirty="0">
                <a:latin typeface="Arial"/>
                <a:cs typeface="Arial"/>
              </a:rPr>
              <a:t>:	participarea entităţilor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din</a:t>
            </a:r>
            <a:r>
              <a:rPr sz="2000" spc="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tipul	</a:t>
            </a:r>
            <a:r>
              <a:rPr sz="2000" i="1" spc="-5" dirty="0">
                <a:latin typeface="Arial"/>
                <a:cs typeface="Arial"/>
              </a:rPr>
              <a:t>Departamente</a:t>
            </a:r>
            <a:r>
              <a:rPr sz="2000" i="1" spc="-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în  asocierea</a:t>
            </a:r>
            <a:r>
              <a:rPr sz="2000" spc="3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Administrează</a:t>
            </a:r>
            <a:r>
              <a:rPr sz="2000" i="1" spc="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este	</a:t>
            </a:r>
            <a:r>
              <a:rPr sz="2000" i="1" spc="-5" dirty="0">
                <a:solidFill>
                  <a:srgbClr val="666699"/>
                </a:solidFill>
                <a:latin typeface="Arial"/>
                <a:cs typeface="Arial"/>
              </a:rPr>
              <a:t>totală</a:t>
            </a:r>
            <a:endParaRPr sz="2000">
              <a:latin typeface="Arial"/>
              <a:cs typeface="Arial"/>
            </a:endParaRPr>
          </a:p>
          <a:p>
            <a:pPr marL="1155065" marR="5080" lvl="2" indent="-228600">
              <a:lnSpc>
                <a:spcPts val="2160"/>
              </a:lnSpc>
              <a:spcBef>
                <a:spcPts val="480"/>
              </a:spcBef>
              <a:buClr>
                <a:srgbClr val="00007B"/>
              </a:buClr>
              <a:buSzPct val="65000"/>
              <a:buChar char="■"/>
              <a:tabLst>
                <a:tab pos="1155700" algn="l"/>
                <a:tab pos="4383405" algn="l"/>
                <a:tab pos="6091555" algn="l"/>
                <a:tab pos="7983855" algn="l"/>
              </a:tabLst>
            </a:pPr>
            <a:r>
              <a:rPr sz="2000" spc="-5" dirty="0">
                <a:latin typeface="Arial"/>
                <a:cs typeface="Arial"/>
              </a:rPr>
              <a:t>În acest </a:t>
            </a:r>
            <a:r>
              <a:rPr sz="2000" dirty="0">
                <a:latin typeface="Arial"/>
                <a:cs typeface="Arial"/>
              </a:rPr>
              <a:t>caz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fiecare valoare	</a:t>
            </a:r>
            <a:r>
              <a:rPr sz="2000" i="1" spc="-5" dirty="0">
                <a:latin typeface="Arial"/>
                <a:cs typeface="Arial"/>
              </a:rPr>
              <a:t>did</a:t>
            </a:r>
            <a:r>
              <a:rPr sz="2000" i="1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din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tabelul	</a:t>
            </a:r>
            <a:r>
              <a:rPr sz="2000" i="1" spc="-5" dirty="0">
                <a:latin typeface="Arial"/>
                <a:cs typeface="Arial"/>
              </a:rPr>
              <a:t>Departamente </a:t>
            </a:r>
            <a:r>
              <a:rPr sz="2000" spc="-5" dirty="0">
                <a:latin typeface="Arial"/>
                <a:cs typeface="Arial"/>
              </a:rPr>
              <a:t>trebuie să  </a:t>
            </a:r>
            <a:r>
              <a:rPr sz="2000" dirty="0">
                <a:latin typeface="Arial"/>
                <a:cs typeface="Arial"/>
              </a:rPr>
              <a:t>apară </a:t>
            </a:r>
            <a:r>
              <a:rPr sz="2000" spc="-5" dirty="0">
                <a:latin typeface="Arial"/>
                <a:cs typeface="Arial"/>
              </a:rPr>
              <a:t>într-un rând </a:t>
            </a:r>
            <a:r>
              <a:rPr sz="2000" dirty="0">
                <a:latin typeface="Arial"/>
                <a:cs typeface="Arial"/>
              </a:rPr>
              <a:t>din </a:t>
            </a:r>
            <a:r>
              <a:rPr sz="2000" spc="-5" dirty="0">
                <a:latin typeface="Arial"/>
                <a:cs typeface="Arial"/>
              </a:rPr>
              <a:t>tabelul </a:t>
            </a:r>
            <a:r>
              <a:rPr sz="2000" i="1" dirty="0">
                <a:latin typeface="Arial"/>
                <a:cs typeface="Arial"/>
              </a:rPr>
              <a:t>Administrează</a:t>
            </a:r>
            <a:r>
              <a:rPr sz="2000" i="1" spc="2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(pentru </a:t>
            </a:r>
            <a:r>
              <a:rPr sz="2000" dirty="0">
                <a:latin typeface="Arial"/>
                <a:cs typeface="Arial"/>
              </a:rPr>
              <a:t>valorile	</a:t>
            </a:r>
            <a:r>
              <a:rPr sz="2000" spc="-5" dirty="0">
                <a:latin typeface="Arial"/>
                <a:cs typeface="Arial"/>
              </a:rPr>
              <a:t>cnp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non-  null!)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750">
              <a:latin typeface="Arial"/>
              <a:cs typeface="Arial"/>
            </a:endParaRPr>
          </a:p>
          <a:p>
            <a:pPr marL="885190" algn="ctr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Din_data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92970" y="4492743"/>
            <a:ext cx="7131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30" dirty="0">
                <a:latin typeface="Arial"/>
                <a:cs typeface="Arial"/>
              </a:rPr>
              <a:t>A</a:t>
            </a:r>
            <a:r>
              <a:rPr sz="1600" b="1" dirty="0">
                <a:latin typeface="Arial"/>
                <a:cs typeface="Arial"/>
              </a:rPr>
              <a:t>dm</a:t>
            </a:r>
            <a:r>
              <a:rPr sz="1600" b="1" spc="5" dirty="0">
                <a:latin typeface="Arial"/>
                <a:cs typeface="Arial"/>
              </a:rPr>
              <a:t>i</a:t>
            </a:r>
            <a:r>
              <a:rPr sz="1600" b="1" spc="-10" dirty="0">
                <a:latin typeface="Arial"/>
                <a:cs typeface="Arial"/>
              </a:rPr>
              <a:t>n</a:t>
            </a:r>
            <a:r>
              <a:rPr sz="1600" b="1" spc="-5" dirty="0">
                <a:latin typeface="Arial"/>
                <a:cs typeface="Arial"/>
              </a:rPr>
              <a:t>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96010" y="6102077"/>
            <a:ext cx="8813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Din_data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78904" y="4458208"/>
            <a:ext cx="1571625" cy="3505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220"/>
              </a:spcBef>
            </a:pPr>
            <a:r>
              <a:rPr sz="1600" b="1" spc="-10" dirty="0">
                <a:latin typeface="Arial"/>
                <a:cs typeface="Arial"/>
              </a:rPr>
              <a:t>Departamente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67864" y="4449064"/>
            <a:ext cx="1336675" cy="32194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77800">
              <a:lnSpc>
                <a:spcPct val="100000"/>
              </a:lnSpc>
              <a:spcBef>
                <a:spcPts val="320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18100" y="3886167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96028" y="5282184"/>
            <a:ext cx="10534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Lucreaza_in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010664" y="3969003"/>
            <a:ext cx="2049780" cy="489584"/>
          </a:xfrm>
          <a:custGeom>
            <a:avLst/>
            <a:gdLst/>
            <a:ahLst/>
            <a:cxnLst/>
            <a:rect l="l" t="t" r="r" b="b"/>
            <a:pathLst>
              <a:path w="2049779" h="489585">
                <a:moveTo>
                  <a:pt x="0" y="274320"/>
                </a:moveTo>
                <a:lnTo>
                  <a:pt x="702563" y="489204"/>
                </a:lnTo>
              </a:path>
              <a:path w="2049779" h="489585">
                <a:moveTo>
                  <a:pt x="1011935" y="0"/>
                </a:moveTo>
                <a:lnTo>
                  <a:pt x="1011935" y="489204"/>
                </a:lnTo>
              </a:path>
              <a:path w="2049779" h="489585">
                <a:moveTo>
                  <a:pt x="2049779" y="274319"/>
                </a:moveTo>
                <a:lnTo>
                  <a:pt x="1353311" y="489203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06464" y="3969003"/>
            <a:ext cx="2105025" cy="508000"/>
          </a:xfrm>
          <a:custGeom>
            <a:avLst/>
            <a:gdLst/>
            <a:ahLst/>
            <a:cxnLst/>
            <a:rect l="l" t="t" r="r" b="b"/>
            <a:pathLst>
              <a:path w="2105025" h="508000">
                <a:moveTo>
                  <a:pt x="0" y="274320"/>
                </a:moveTo>
                <a:lnTo>
                  <a:pt x="909828" y="489204"/>
                </a:lnTo>
              </a:path>
              <a:path w="2105025" h="508000">
                <a:moveTo>
                  <a:pt x="1037844" y="0"/>
                </a:moveTo>
                <a:lnTo>
                  <a:pt x="1037844" y="489204"/>
                </a:lnTo>
              </a:path>
              <a:path w="2105025" h="508000">
                <a:moveTo>
                  <a:pt x="2104644" y="274320"/>
                </a:moveTo>
                <a:lnTo>
                  <a:pt x="1531620" y="50749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0" name="object 20"/>
          <p:cNvGrpSpPr/>
          <p:nvPr/>
        </p:nvGrpSpPr>
        <p:grpSpPr>
          <a:xfrm>
            <a:off x="3777741" y="3734308"/>
            <a:ext cx="3583304" cy="2333625"/>
            <a:chOff x="3777741" y="3734308"/>
            <a:chExt cx="3583304" cy="2333625"/>
          </a:xfrm>
        </p:grpSpPr>
        <p:sp>
          <p:nvSpPr>
            <p:cNvPr id="21" name="object 21"/>
            <p:cNvSpPr/>
            <p:nvPr/>
          </p:nvSpPr>
          <p:spPr>
            <a:xfrm>
              <a:off x="5287263" y="3734308"/>
              <a:ext cx="128270" cy="2327275"/>
            </a:xfrm>
            <a:custGeom>
              <a:avLst/>
              <a:gdLst/>
              <a:ahLst/>
              <a:cxnLst/>
              <a:rect l="l" t="t" r="r" b="b"/>
              <a:pathLst>
                <a:path w="128270" h="2327275">
                  <a:moveTo>
                    <a:pt x="128016" y="1953767"/>
                  </a:moveTo>
                  <a:lnTo>
                    <a:pt x="0" y="2327148"/>
                  </a:lnTo>
                </a:path>
                <a:path w="128270" h="2327275">
                  <a:moveTo>
                    <a:pt x="0" y="568451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907531" y="4615180"/>
              <a:ext cx="1038225" cy="0"/>
            </a:xfrm>
            <a:custGeom>
              <a:avLst/>
              <a:gdLst/>
              <a:ahLst/>
              <a:cxnLst/>
              <a:rect l="l" t="t" r="r" b="b"/>
              <a:pathLst>
                <a:path w="1038225">
                  <a:moveTo>
                    <a:pt x="0" y="0"/>
                  </a:moveTo>
                  <a:lnTo>
                    <a:pt x="1037844" y="0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828795" y="4615180"/>
              <a:ext cx="805180" cy="0"/>
            </a:xfrm>
            <a:custGeom>
              <a:avLst/>
              <a:gdLst/>
              <a:ahLst/>
              <a:cxnLst/>
              <a:rect l="l" t="t" r="r" b="b"/>
              <a:pathLst>
                <a:path w="805179">
                  <a:moveTo>
                    <a:pt x="804671" y="0"/>
                  </a:moveTo>
                  <a:lnTo>
                    <a:pt x="0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02887" y="4691380"/>
              <a:ext cx="3533140" cy="723900"/>
            </a:xfrm>
            <a:custGeom>
              <a:avLst/>
              <a:gdLst/>
              <a:ahLst/>
              <a:cxnLst/>
              <a:rect l="l" t="t" r="r" b="b"/>
              <a:pathLst>
                <a:path w="3533140" h="723900">
                  <a:moveTo>
                    <a:pt x="830580" y="704087"/>
                  </a:moveTo>
                  <a:lnTo>
                    <a:pt x="0" y="0"/>
                  </a:lnTo>
                </a:path>
                <a:path w="3533140" h="723900">
                  <a:moveTo>
                    <a:pt x="2337816" y="723899"/>
                  </a:moveTo>
                  <a:lnTo>
                    <a:pt x="3532632" y="138683"/>
                  </a:lnTo>
                </a:path>
              </a:pathLst>
            </a:custGeom>
            <a:ln w="502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4</a:t>
            </a:fld>
            <a:endParaRPr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9F59820C-148B-45E2-AC70-02D740FB5FAC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9260" y="537971"/>
            <a:ext cx="627126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10" dirty="0">
                <a:latin typeface="Arial"/>
                <a:cs typeface="Arial"/>
              </a:rPr>
              <a:t>Constrângeri </a:t>
            </a:r>
            <a:r>
              <a:rPr sz="3200" b="0" spc="-5" dirty="0">
                <a:latin typeface="Arial"/>
                <a:cs typeface="Arial"/>
              </a:rPr>
              <a:t>de participare in</a:t>
            </a:r>
            <a:r>
              <a:rPr sz="3200" b="0" spc="-50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SQL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90955" y="1076553"/>
            <a:ext cx="8126095" cy="450088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5657850" algn="l"/>
              </a:tabLst>
            </a:pPr>
            <a:r>
              <a:rPr sz="2000" spc="-5" dirty="0">
                <a:latin typeface="Arial"/>
                <a:cs typeface="Arial"/>
              </a:rPr>
              <a:t>Constrângerile de participare pot fi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descrise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	SQL</a:t>
            </a:r>
            <a:endParaRPr sz="20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5431155" algn="l"/>
                <a:tab pos="7223759" algn="l"/>
              </a:tabLst>
            </a:pPr>
            <a:r>
              <a:rPr sz="2000" spc="-5" dirty="0">
                <a:latin typeface="Arial"/>
                <a:cs typeface="Arial"/>
              </a:rPr>
              <a:t>pot fi surprinse constrângerile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participare	care implică </a:t>
            </a:r>
            <a:r>
              <a:rPr sz="2000" dirty="0">
                <a:latin typeface="Arial"/>
                <a:cs typeface="Arial"/>
              </a:rPr>
              <a:t>un tip de  </a:t>
            </a:r>
            <a:r>
              <a:rPr sz="2000" spc="-5" dirty="0">
                <a:latin typeface="Arial"/>
                <a:cs typeface="Arial"/>
              </a:rPr>
              <a:t>entitat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</a:t>
            </a:r>
            <a:r>
              <a:rPr sz="2000" spc="-5" dirty="0">
                <a:latin typeface="Arial"/>
                <a:cs typeface="Arial"/>
              </a:rPr>
              <a:t>intr-</a:t>
            </a:r>
            <a:r>
              <a:rPr sz="2000" dirty="0">
                <a:latin typeface="Arial"/>
                <a:cs typeface="Arial"/>
              </a:rPr>
              <a:t>o</a:t>
            </a:r>
            <a:r>
              <a:rPr sz="2000" spc="-5" dirty="0">
                <a:latin typeface="Arial"/>
                <a:cs typeface="Arial"/>
              </a:rPr>
              <a:t> le</a:t>
            </a:r>
            <a:r>
              <a:rPr sz="2000" spc="10" dirty="0">
                <a:latin typeface="Arial"/>
                <a:cs typeface="Arial"/>
              </a:rPr>
              <a:t>g</a:t>
            </a:r>
            <a:r>
              <a:rPr sz="2000" dirty="0">
                <a:latin typeface="Arial"/>
                <a:cs typeface="Arial"/>
              </a:rPr>
              <a:t>ă</a:t>
            </a:r>
            <a:r>
              <a:rPr sz="2000" spc="-10" dirty="0">
                <a:latin typeface="Arial"/>
                <a:cs typeface="Arial"/>
              </a:rPr>
              <a:t>tu</a:t>
            </a:r>
            <a:r>
              <a:rPr sz="2000" dirty="0">
                <a:latin typeface="Arial"/>
                <a:cs typeface="Arial"/>
              </a:rPr>
              <a:t>ră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Arial"/>
                <a:cs typeface="Arial"/>
              </a:rPr>
              <a:t>bi</a:t>
            </a:r>
            <a:r>
              <a:rPr sz="2000" spc="-15" dirty="0">
                <a:latin typeface="Arial"/>
                <a:cs typeface="Arial"/>
              </a:rPr>
              <a:t>n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ă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Arial"/>
                <a:cs typeface="Arial"/>
              </a:rPr>
              <a:t>chia</a:t>
            </a:r>
            <a:r>
              <a:rPr sz="2000" dirty="0">
                <a:latin typeface="Arial"/>
                <a:cs typeface="Arial"/>
              </a:rPr>
              <a:t>r </a:t>
            </a:r>
            <a:r>
              <a:rPr sz="2000" spc="-20" dirty="0">
                <a:latin typeface="Arial"/>
                <a:cs typeface="Arial"/>
              </a:rPr>
              <a:t>f</a:t>
            </a:r>
            <a:r>
              <a:rPr sz="2000" spc="-15" dirty="0">
                <a:latin typeface="Arial"/>
                <a:cs typeface="Arial"/>
              </a:rPr>
              <a:t>ă</a:t>
            </a:r>
            <a:r>
              <a:rPr sz="2000" dirty="0">
                <a:latin typeface="Arial"/>
                <a:cs typeface="Arial"/>
              </a:rPr>
              <a:t>ră</a:t>
            </a:r>
            <a:r>
              <a:rPr sz="2000" spc="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recurge</a:t>
            </a:r>
            <a:r>
              <a:rPr sz="2000" spc="-5" dirty="0">
                <a:latin typeface="Arial"/>
                <a:cs typeface="Arial"/>
              </a:rPr>
              <a:t> l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clauza	</a:t>
            </a:r>
            <a:r>
              <a:rPr sz="2000" spc="-5" dirty="0">
                <a:latin typeface="Arial"/>
                <a:cs typeface="Arial"/>
              </a:rPr>
              <a:t>CH</a:t>
            </a:r>
            <a:r>
              <a:rPr sz="2000" spc="-20" dirty="0">
                <a:latin typeface="Arial"/>
                <a:cs typeface="Arial"/>
              </a:rPr>
              <a:t>E</a:t>
            </a:r>
            <a:r>
              <a:rPr sz="2000" spc="-5" dirty="0">
                <a:latin typeface="Arial"/>
                <a:cs typeface="Arial"/>
              </a:rPr>
              <a:t>CK</a:t>
            </a:r>
            <a:endParaRPr sz="2000">
              <a:latin typeface="Arial"/>
              <a:cs typeface="Arial"/>
            </a:endParaRPr>
          </a:p>
          <a:p>
            <a:pPr marL="885825" marR="3960495" indent="-240665">
              <a:lnSpc>
                <a:spcPts val="2870"/>
              </a:lnSpc>
              <a:spcBef>
                <a:spcPts val="1310"/>
              </a:spcBef>
              <a:tabLst>
                <a:tab pos="1481455" algn="l"/>
                <a:tab pos="2670175" algn="l"/>
              </a:tabLst>
            </a:pPr>
            <a:r>
              <a:rPr sz="2000" spc="40" dirty="0">
                <a:latin typeface="Times New Roman"/>
                <a:cs typeface="Times New Roman"/>
              </a:rPr>
              <a:t>C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40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ATE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40" dirty="0">
                <a:latin typeface="Times New Roman"/>
                <a:cs typeface="Times New Roman"/>
              </a:rPr>
              <a:t>T</a:t>
            </a:r>
            <a:r>
              <a:rPr sz="2000" spc="-15" dirty="0">
                <a:latin typeface="Times New Roman"/>
                <a:cs typeface="Times New Roman"/>
              </a:rPr>
              <a:t>A</a:t>
            </a:r>
            <a:r>
              <a:rPr sz="2000" spc="-45" dirty="0">
                <a:latin typeface="Times New Roman"/>
                <a:cs typeface="Times New Roman"/>
              </a:rPr>
              <a:t>BL</a:t>
            </a:r>
            <a:r>
              <a:rPr sz="2000" spc="-35" dirty="0">
                <a:latin typeface="Times New Roman"/>
                <a:cs typeface="Times New Roman"/>
              </a:rPr>
              <a:t>E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400" spc="60" dirty="0">
                <a:latin typeface="Times New Roman"/>
                <a:cs typeface="Times New Roman"/>
              </a:rPr>
              <a:t>D</a:t>
            </a:r>
            <a:r>
              <a:rPr sz="2400" spc="180" dirty="0">
                <a:latin typeface="Times New Roman"/>
                <a:cs typeface="Times New Roman"/>
              </a:rPr>
              <a:t>e</a:t>
            </a:r>
            <a:r>
              <a:rPr sz="2400" spc="120" dirty="0">
                <a:latin typeface="Times New Roman"/>
                <a:cs typeface="Times New Roman"/>
              </a:rPr>
              <a:t>p</a:t>
            </a:r>
            <a:r>
              <a:rPr sz="2400" spc="65" dirty="0">
                <a:latin typeface="Times New Roman"/>
                <a:cs typeface="Times New Roman"/>
              </a:rPr>
              <a:t>_</a:t>
            </a:r>
            <a:r>
              <a:rPr sz="2400" spc="200" dirty="0">
                <a:latin typeface="Times New Roman"/>
                <a:cs typeface="Times New Roman"/>
              </a:rPr>
              <a:t>A</a:t>
            </a:r>
            <a:r>
              <a:rPr sz="2400" spc="130" dirty="0">
                <a:latin typeface="Times New Roman"/>
                <a:cs typeface="Times New Roman"/>
              </a:rPr>
              <a:t>dm</a:t>
            </a:r>
            <a:r>
              <a:rPr sz="2400" dirty="0">
                <a:latin typeface="Times New Roman"/>
                <a:cs typeface="Times New Roman"/>
              </a:rPr>
              <a:t>(  </a:t>
            </a:r>
            <a:r>
              <a:rPr sz="2400" spc="90" dirty="0">
                <a:solidFill>
                  <a:srgbClr val="4651D4"/>
                </a:solidFill>
                <a:latin typeface="Times New Roman"/>
                <a:cs typeface="Times New Roman"/>
              </a:rPr>
              <a:t>did	</a:t>
            </a:r>
            <a:r>
              <a:rPr sz="2000" spc="35" dirty="0">
                <a:solidFill>
                  <a:srgbClr val="4651D4"/>
                </a:solidFill>
                <a:latin typeface="Times New Roman"/>
                <a:cs typeface="Times New Roman"/>
              </a:rPr>
              <a:t>INTEGER,</a:t>
            </a:r>
            <a:endParaRPr sz="2000">
              <a:latin typeface="Times New Roman"/>
              <a:cs typeface="Times New Roman"/>
            </a:endParaRPr>
          </a:p>
          <a:p>
            <a:pPr marL="876935" marR="4875530" indent="8255">
              <a:lnSpc>
                <a:spcPts val="2880"/>
              </a:lnSpc>
              <a:tabLst>
                <a:tab pos="1789430" algn="l"/>
                <a:tab pos="1989455" algn="l"/>
              </a:tabLst>
            </a:pPr>
            <a:r>
              <a:rPr sz="2400" spc="229" dirty="0">
                <a:solidFill>
                  <a:srgbClr val="4651D4"/>
                </a:solidFill>
                <a:latin typeface="Times New Roman"/>
                <a:cs typeface="Times New Roman"/>
              </a:rPr>
              <a:t>d</a:t>
            </a:r>
            <a:r>
              <a:rPr sz="2400" spc="220" dirty="0">
                <a:solidFill>
                  <a:srgbClr val="4651D4"/>
                </a:solidFill>
                <a:latin typeface="Times New Roman"/>
                <a:cs typeface="Times New Roman"/>
              </a:rPr>
              <a:t>n</a:t>
            </a:r>
            <a:r>
              <a:rPr sz="2400" spc="125" dirty="0">
                <a:solidFill>
                  <a:srgbClr val="4651D4"/>
                </a:solidFill>
                <a:latin typeface="Times New Roman"/>
                <a:cs typeface="Times New Roman"/>
              </a:rPr>
              <a:t>u</a:t>
            </a:r>
            <a:r>
              <a:rPr sz="2400" spc="165" dirty="0">
                <a:solidFill>
                  <a:srgbClr val="4651D4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e	</a:t>
            </a:r>
            <a:r>
              <a:rPr sz="2000" spc="145" dirty="0">
                <a:solidFill>
                  <a:srgbClr val="4651D4"/>
                </a:solidFill>
                <a:latin typeface="Times New Roman"/>
                <a:cs typeface="Times New Roman"/>
              </a:rPr>
              <a:t>C</a:t>
            </a:r>
            <a:r>
              <a:rPr sz="2000" spc="160" dirty="0">
                <a:solidFill>
                  <a:srgbClr val="4651D4"/>
                </a:solidFill>
                <a:latin typeface="Times New Roman"/>
                <a:cs typeface="Times New Roman"/>
              </a:rPr>
              <a:t>H</a:t>
            </a:r>
            <a:r>
              <a:rPr sz="2000" spc="50" dirty="0">
                <a:solidFill>
                  <a:srgbClr val="4651D4"/>
                </a:solidFill>
                <a:latin typeface="Times New Roman"/>
                <a:cs typeface="Times New Roman"/>
              </a:rPr>
              <a:t>A</a:t>
            </a:r>
            <a:r>
              <a:rPr sz="2000" spc="-5" dirty="0">
                <a:solidFill>
                  <a:srgbClr val="4651D4"/>
                </a:solidFill>
                <a:latin typeface="Times New Roman"/>
                <a:cs typeface="Times New Roman"/>
              </a:rPr>
              <a:t>R</a:t>
            </a:r>
            <a:r>
              <a:rPr sz="2000" spc="5" dirty="0">
                <a:solidFill>
                  <a:srgbClr val="4651D4"/>
                </a:solidFill>
                <a:latin typeface="Times New Roman"/>
                <a:cs typeface="Times New Roman"/>
              </a:rPr>
              <a:t>(</a:t>
            </a:r>
            <a:r>
              <a:rPr sz="2000" spc="-10" dirty="0">
                <a:solidFill>
                  <a:srgbClr val="4651D4"/>
                </a:solidFill>
                <a:latin typeface="Times New Roman"/>
                <a:cs typeface="Times New Roman"/>
              </a:rPr>
              <a:t>20</a:t>
            </a:r>
            <a:r>
              <a:rPr sz="2000" dirty="0">
                <a:solidFill>
                  <a:srgbClr val="4651D4"/>
                </a:solidFill>
                <a:latin typeface="Times New Roman"/>
                <a:cs typeface="Times New Roman"/>
              </a:rPr>
              <a:t>)</a:t>
            </a:r>
            <a:r>
              <a:rPr sz="2400" dirty="0">
                <a:solidFill>
                  <a:srgbClr val="4651D4"/>
                </a:solidFill>
                <a:latin typeface="Times New Roman"/>
                <a:cs typeface="Times New Roman"/>
              </a:rPr>
              <a:t>,  </a:t>
            </a:r>
            <a:r>
              <a:rPr sz="2400" spc="100" dirty="0">
                <a:solidFill>
                  <a:srgbClr val="4651D4"/>
                </a:solidFill>
                <a:latin typeface="Times New Roman"/>
                <a:cs typeface="Times New Roman"/>
              </a:rPr>
              <a:t>buget	</a:t>
            </a:r>
            <a:r>
              <a:rPr sz="2000" spc="20" dirty="0">
                <a:solidFill>
                  <a:srgbClr val="4651D4"/>
                </a:solidFill>
                <a:latin typeface="Times New Roman"/>
                <a:cs typeface="Times New Roman"/>
              </a:rPr>
              <a:t>REAL</a:t>
            </a:r>
            <a:r>
              <a:rPr sz="2400" spc="2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868680">
              <a:lnSpc>
                <a:spcPts val="2770"/>
              </a:lnSpc>
              <a:tabLst>
                <a:tab pos="1522095" algn="l"/>
              </a:tabLst>
            </a:pPr>
            <a:r>
              <a:rPr sz="2400" spc="60" dirty="0">
                <a:solidFill>
                  <a:srgbClr val="4651D4"/>
                </a:solidFill>
                <a:latin typeface="Times New Roman"/>
                <a:cs typeface="Times New Roman"/>
              </a:rPr>
              <a:t>cnp	</a:t>
            </a:r>
            <a:r>
              <a:rPr sz="2000" spc="40" dirty="0">
                <a:solidFill>
                  <a:srgbClr val="4651D4"/>
                </a:solidFill>
                <a:latin typeface="Times New Roman"/>
                <a:cs typeface="Times New Roman"/>
              </a:rPr>
              <a:t>CHAR(11) </a:t>
            </a:r>
            <a:r>
              <a:rPr sz="2000" spc="75" dirty="0">
                <a:solidFill>
                  <a:srgbClr val="666699"/>
                </a:solidFill>
                <a:latin typeface="Times New Roman"/>
                <a:cs typeface="Times New Roman"/>
              </a:rPr>
              <a:t>NOT</a:t>
            </a:r>
            <a:r>
              <a:rPr sz="2000" spc="16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40" dirty="0">
                <a:solidFill>
                  <a:srgbClr val="666699"/>
                </a:solidFill>
                <a:latin typeface="Times New Roman"/>
                <a:cs typeface="Times New Roman"/>
              </a:rPr>
              <a:t>NULL</a:t>
            </a:r>
            <a:r>
              <a:rPr sz="2400" spc="4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875030" marR="4622165" indent="10795">
              <a:lnSpc>
                <a:spcPts val="2870"/>
              </a:lnSpc>
              <a:spcBef>
                <a:spcPts val="105"/>
              </a:spcBef>
              <a:tabLst>
                <a:tab pos="2222500" algn="l"/>
                <a:tab pos="2755265" algn="l"/>
              </a:tabLst>
            </a:pPr>
            <a:r>
              <a:rPr sz="2400" spc="95" dirty="0">
                <a:solidFill>
                  <a:srgbClr val="4651D4"/>
                </a:solidFill>
                <a:latin typeface="Times New Roman"/>
                <a:cs typeface="Times New Roman"/>
              </a:rPr>
              <a:t>din_data	</a:t>
            </a:r>
            <a:r>
              <a:rPr sz="2000" spc="30" dirty="0">
                <a:solidFill>
                  <a:srgbClr val="4651D4"/>
                </a:solidFill>
                <a:latin typeface="Times New Roman"/>
                <a:cs typeface="Times New Roman"/>
              </a:rPr>
              <a:t>DATE</a:t>
            </a:r>
            <a:r>
              <a:rPr sz="2400" spc="30" dirty="0">
                <a:solidFill>
                  <a:srgbClr val="4651D4"/>
                </a:solidFill>
                <a:latin typeface="Times New Roman"/>
                <a:cs typeface="Times New Roman"/>
              </a:rPr>
              <a:t>,  </a:t>
            </a:r>
            <a:r>
              <a:rPr sz="2000" spc="45" dirty="0">
                <a:solidFill>
                  <a:srgbClr val="CACAE6"/>
                </a:solidFill>
                <a:latin typeface="Times New Roman"/>
                <a:cs typeface="Times New Roman"/>
              </a:rPr>
              <a:t>P</a:t>
            </a:r>
            <a:r>
              <a:rPr sz="2000" spc="-5" dirty="0">
                <a:solidFill>
                  <a:srgbClr val="CACAE6"/>
                </a:solidFill>
                <a:latin typeface="Times New Roman"/>
                <a:cs typeface="Times New Roman"/>
              </a:rPr>
              <a:t>R</a:t>
            </a:r>
            <a:r>
              <a:rPr sz="2000" spc="55" dirty="0">
                <a:solidFill>
                  <a:srgbClr val="CACAE6"/>
                </a:solidFill>
                <a:latin typeface="Times New Roman"/>
                <a:cs typeface="Times New Roman"/>
              </a:rPr>
              <a:t>IMA</a:t>
            </a:r>
            <a:r>
              <a:rPr sz="2000" spc="-55" dirty="0">
                <a:solidFill>
                  <a:srgbClr val="CACAE6"/>
                </a:solidFill>
                <a:latin typeface="Times New Roman"/>
                <a:cs typeface="Times New Roman"/>
              </a:rPr>
              <a:t>RY</a:t>
            </a:r>
            <a:r>
              <a:rPr sz="2000" spc="-10" dirty="0">
                <a:solidFill>
                  <a:srgbClr val="CACAE6"/>
                </a:solidFill>
                <a:latin typeface="Times New Roman"/>
                <a:cs typeface="Times New Roman"/>
              </a:rPr>
              <a:t> </a:t>
            </a:r>
            <a:r>
              <a:rPr sz="2000" spc="-30" dirty="0">
                <a:solidFill>
                  <a:srgbClr val="CACAE6"/>
                </a:solidFill>
                <a:latin typeface="Times New Roman"/>
                <a:cs typeface="Times New Roman"/>
              </a:rPr>
              <a:t>KE</a:t>
            </a:r>
            <a:r>
              <a:rPr sz="2000" spc="-40" dirty="0">
                <a:solidFill>
                  <a:srgbClr val="CACAE6"/>
                </a:solidFill>
                <a:latin typeface="Times New Roman"/>
                <a:cs typeface="Times New Roman"/>
              </a:rPr>
              <a:t>Y</a:t>
            </a:r>
            <a:r>
              <a:rPr sz="2000" dirty="0">
                <a:solidFill>
                  <a:srgbClr val="CACAE6"/>
                </a:solidFill>
                <a:latin typeface="Times New Roman"/>
                <a:cs typeface="Times New Roman"/>
              </a:rPr>
              <a:t>	</a:t>
            </a:r>
            <a:r>
              <a:rPr sz="2400" spc="130" dirty="0">
                <a:solidFill>
                  <a:srgbClr val="CACAE6"/>
                </a:solidFill>
                <a:latin typeface="Times New Roman"/>
                <a:cs typeface="Times New Roman"/>
              </a:rPr>
              <a:t>(d</a:t>
            </a:r>
            <a:r>
              <a:rPr sz="2400" spc="150" dirty="0">
                <a:solidFill>
                  <a:srgbClr val="CACAE6"/>
                </a:solidFill>
                <a:latin typeface="Times New Roman"/>
                <a:cs typeface="Times New Roman"/>
              </a:rPr>
              <a:t>i</a:t>
            </a:r>
            <a:r>
              <a:rPr sz="2400" spc="130" dirty="0">
                <a:solidFill>
                  <a:srgbClr val="CACAE6"/>
                </a:solidFill>
                <a:latin typeface="Times New Roman"/>
                <a:cs typeface="Times New Roman"/>
              </a:rPr>
              <a:t>d</a:t>
            </a:r>
            <a:r>
              <a:rPr sz="2400" dirty="0">
                <a:solidFill>
                  <a:srgbClr val="CACAE6"/>
                </a:solidFill>
                <a:latin typeface="Times New Roman"/>
                <a:cs typeface="Times New Roman"/>
              </a:rPr>
              <a:t>),</a:t>
            </a:r>
            <a:endParaRPr sz="2400">
              <a:latin typeface="Times New Roman"/>
              <a:cs typeface="Times New Roman"/>
            </a:endParaRPr>
          </a:p>
          <a:p>
            <a:pPr marL="868680">
              <a:lnSpc>
                <a:spcPts val="2780"/>
              </a:lnSpc>
              <a:tabLst>
                <a:tab pos="2726690" algn="l"/>
              </a:tabLst>
            </a:pPr>
            <a:r>
              <a:rPr sz="2000" spc="45" dirty="0">
                <a:solidFill>
                  <a:srgbClr val="CACAE6"/>
                </a:solidFill>
                <a:latin typeface="Times New Roman"/>
                <a:cs typeface="Times New Roman"/>
              </a:rPr>
              <a:t>FOREIGN</a:t>
            </a:r>
            <a:r>
              <a:rPr sz="2000" spc="105" dirty="0">
                <a:solidFill>
                  <a:srgbClr val="CACAE6"/>
                </a:solidFill>
                <a:latin typeface="Times New Roman"/>
                <a:cs typeface="Times New Roman"/>
              </a:rPr>
              <a:t> </a:t>
            </a:r>
            <a:r>
              <a:rPr sz="2000" spc="-35" dirty="0">
                <a:solidFill>
                  <a:srgbClr val="CACAE6"/>
                </a:solidFill>
                <a:latin typeface="Times New Roman"/>
                <a:cs typeface="Times New Roman"/>
              </a:rPr>
              <a:t>KEY	</a:t>
            </a:r>
            <a:r>
              <a:rPr sz="2400" spc="60" dirty="0">
                <a:solidFill>
                  <a:srgbClr val="CACAE6"/>
                </a:solidFill>
                <a:latin typeface="Times New Roman"/>
                <a:cs typeface="Times New Roman"/>
              </a:rPr>
              <a:t>(cnp) </a:t>
            </a:r>
            <a:r>
              <a:rPr sz="2000" spc="15" dirty="0">
                <a:solidFill>
                  <a:srgbClr val="CACAE6"/>
                </a:solidFill>
                <a:latin typeface="Times New Roman"/>
                <a:cs typeface="Times New Roman"/>
              </a:rPr>
              <a:t>REFERENCES </a:t>
            </a:r>
            <a:r>
              <a:rPr sz="2400" spc="65" dirty="0">
                <a:solidFill>
                  <a:srgbClr val="CACAE6"/>
                </a:solidFill>
                <a:latin typeface="Times New Roman"/>
                <a:cs typeface="Times New Roman"/>
              </a:rPr>
              <a:t>Angajati</a:t>
            </a:r>
            <a:r>
              <a:rPr sz="2400" spc="-250" dirty="0">
                <a:solidFill>
                  <a:srgbClr val="CACAE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CACAE6"/>
                </a:solidFill>
                <a:latin typeface="Times New Roman"/>
                <a:cs typeface="Times New Roman"/>
              </a:rPr>
              <a:t>,</a:t>
            </a:r>
            <a:endParaRPr sz="2400">
              <a:latin typeface="Times New Roman"/>
              <a:cs typeface="Times New Roman"/>
            </a:endParaRPr>
          </a:p>
          <a:p>
            <a:pPr marL="1105535">
              <a:lnSpc>
                <a:spcPts val="2875"/>
              </a:lnSpc>
              <a:tabLst>
                <a:tab pos="2687955" algn="l"/>
              </a:tabLst>
            </a:pPr>
            <a:r>
              <a:rPr sz="2000" spc="85" dirty="0">
                <a:solidFill>
                  <a:srgbClr val="666699"/>
                </a:solidFill>
                <a:latin typeface="Times New Roman"/>
                <a:cs typeface="Times New Roman"/>
              </a:rPr>
              <a:t>ON</a:t>
            </a:r>
            <a:r>
              <a:rPr sz="2000" spc="16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666699"/>
                </a:solidFill>
                <a:latin typeface="Times New Roman"/>
                <a:cs typeface="Times New Roman"/>
              </a:rPr>
              <a:t>DELETE	</a:t>
            </a:r>
            <a:r>
              <a:rPr sz="2000" spc="85" dirty="0">
                <a:solidFill>
                  <a:srgbClr val="666699"/>
                </a:solidFill>
                <a:latin typeface="Times New Roman"/>
                <a:cs typeface="Times New Roman"/>
              </a:rPr>
              <a:t>NO</a:t>
            </a:r>
            <a:r>
              <a:rPr sz="2000" spc="11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65" dirty="0">
                <a:solidFill>
                  <a:srgbClr val="666699"/>
                </a:solidFill>
                <a:latin typeface="Times New Roman"/>
                <a:cs typeface="Times New Roman"/>
              </a:rPr>
              <a:t>ACTION</a:t>
            </a:r>
            <a:r>
              <a:rPr sz="2400" spc="65" dirty="0">
                <a:solidFill>
                  <a:srgbClr val="666699"/>
                </a:solidFill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73443DD-6DD2-483E-93EB-145B8FB303DF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419099"/>
            <a:ext cx="10674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0" dirty="0">
                <a:latin typeface="Arial"/>
                <a:cs typeface="Arial"/>
              </a:rPr>
              <a:t>Chei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244" y="1365503"/>
            <a:ext cx="2967355" cy="404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1961514" algn="l"/>
                <a:tab pos="2032000" algn="l"/>
              </a:tabLst>
            </a:pPr>
            <a:r>
              <a:rPr sz="2000" spc="-5" dirty="0">
                <a:latin typeface="Arial"/>
                <a:cs typeface="Arial"/>
              </a:rPr>
              <a:t>Se </a:t>
            </a:r>
            <a:r>
              <a:rPr sz="2000" dirty="0">
                <a:latin typeface="Arial"/>
                <a:cs typeface="Arial"/>
              </a:rPr>
              <a:t>consideră că </a:t>
            </a:r>
            <a:r>
              <a:rPr sz="2000" spc="-20" dirty="0">
                <a:latin typeface="Arial"/>
                <a:cs typeface="Arial"/>
              </a:rPr>
              <a:t>în  </a:t>
            </a:r>
            <a:r>
              <a:rPr sz="2000" spc="-5" dirty="0">
                <a:latin typeface="Arial"/>
                <a:cs typeface="Arial"/>
              </a:rPr>
              <a:t>cazul legăturii  Lucrează_In:	un  angajat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poate		lucra </a:t>
            </a:r>
            <a:r>
              <a:rPr sz="2000" spc="-10" dirty="0">
                <a:latin typeface="Arial"/>
                <a:cs typeface="Arial"/>
              </a:rPr>
              <a:t>în  </a:t>
            </a:r>
            <a:r>
              <a:rPr sz="2000" spc="-5" dirty="0">
                <a:latin typeface="Arial"/>
                <a:cs typeface="Arial"/>
              </a:rPr>
              <a:t>mai multe  departamente; un  </a:t>
            </a:r>
            <a:r>
              <a:rPr sz="2000" spc="-10" dirty="0">
                <a:latin typeface="Arial"/>
                <a:cs typeface="Arial"/>
              </a:rPr>
              <a:t>departament </a:t>
            </a:r>
            <a:r>
              <a:rPr sz="2000" spc="-5" dirty="0">
                <a:latin typeface="Arial"/>
                <a:cs typeface="Arial"/>
              </a:rPr>
              <a:t>poate  avea mai mulţi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angajaţi</a:t>
            </a:r>
            <a:endParaRPr sz="2000">
              <a:latin typeface="Arial"/>
              <a:cs typeface="Arial"/>
            </a:endParaRPr>
          </a:p>
          <a:p>
            <a:pPr marL="355600" marR="118110" indent="-342900">
              <a:lnSpc>
                <a:spcPct val="100000"/>
              </a:lnSpc>
              <a:spcBef>
                <a:spcPts val="48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Fiecare </a:t>
            </a:r>
            <a:r>
              <a:rPr sz="2000" spc="-5" dirty="0">
                <a:latin typeface="Arial"/>
                <a:cs typeface="Arial"/>
              </a:rPr>
              <a:t>departament  </a:t>
            </a:r>
            <a:r>
              <a:rPr sz="2000" dirty="0">
                <a:latin typeface="Arial"/>
                <a:cs typeface="Arial"/>
              </a:rPr>
              <a:t>are cel mult </a:t>
            </a:r>
            <a:r>
              <a:rPr sz="2000" spc="-10" dirty="0">
                <a:latin typeface="Arial"/>
                <a:cs typeface="Arial"/>
              </a:rPr>
              <a:t>un  </a:t>
            </a:r>
            <a:r>
              <a:rPr sz="2000" spc="-5" dirty="0">
                <a:latin typeface="Arial"/>
                <a:cs typeface="Arial"/>
              </a:rPr>
              <a:t>manager, conform  constrângerii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cheie  din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Admin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8444" y="5907023"/>
            <a:ext cx="63188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2039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666699"/>
                </a:solidFill>
                <a:latin typeface="Times New Roman"/>
                <a:cs typeface="Times New Roman"/>
              </a:rPr>
              <a:t>Cum se face </a:t>
            </a:r>
            <a:r>
              <a:rPr sz="2400" i="1" spc="-5" dirty="0">
                <a:solidFill>
                  <a:srgbClr val="666699"/>
                </a:solidFill>
                <a:latin typeface="Times New Roman"/>
                <a:cs typeface="Times New Roman"/>
              </a:rPr>
              <a:t>translatarea </a:t>
            </a:r>
            <a:r>
              <a:rPr sz="2400" i="1" dirty="0">
                <a:solidFill>
                  <a:srgbClr val="666699"/>
                </a:solidFill>
                <a:latin typeface="Times New Roman"/>
                <a:cs typeface="Times New Roman"/>
              </a:rPr>
              <a:t>în </a:t>
            </a:r>
            <a:r>
              <a:rPr sz="2400" i="1" spc="-5" dirty="0">
                <a:solidFill>
                  <a:srgbClr val="666699"/>
                </a:solidFill>
                <a:latin typeface="Times New Roman"/>
                <a:cs typeface="Times New Roman"/>
              </a:rPr>
              <a:t>modelul</a:t>
            </a:r>
            <a:r>
              <a:rPr sz="2400" i="1" spc="-20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400" i="1" spc="-5" dirty="0">
                <a:solidFill>
                  <a:srgbClr val="666699"/>
                </a:solidFill>
                <a:latin typeface="Times New Roman"/>
                <a:cs typeface="Times New Roman"/>
              </a:rPr>
              <a:t>relaţional?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158991" y="3321303"/>
            <a:ext cx="780415" cy="518159"/>
          </a:xfrm>
          <a:custGeom>
            <a:avLst/>
            <a:gdLst/>
            <a:ahLst/>
            <a:cxnLst/>
            <a:rect l="l" t="t" r="r" b="b"/>
            <a:pathLst>
              <a:path w="780415" h="518160">
                <a:moveTo>
                  <a:pt x="0" y="259080"/>
                </a:moveTo>
                <a:lnTo>
                  <a:pt x="3048" y="280416"/>
                </a:lnTo>
                <a:lnTo>
                  <a:pt x="6096" y="304800"/>
                </a:lnTo>
                <a:lnTo>
                  <a:pt x="15240" y="326136"/>
                </a:lnTo>
                <a:lnTo>
                  <a:pt x="36575" y="367284"/>
                </a:lnTo>
                <a:lnTo>
                  <a:pt x="71628" y="408432"/>
                </a:lnTo>
                <a:lnTo>
                  <a:pt x="114300" y="441960"/>
                </a:lnTo>
                <a:lnTo>
                  <a:pt x="166116" y="469392"/>
                </a:lnTo>
                <a:lnTo>
                  <a:pt x="195072" y="483108"/>
                </a:lnTo>
                <a:lnTo>
                  <a:pt x="257556" y="501396"/>
                </a:lnTo>
                <a:lnTo>
                  <a:pt x="320040" y="513588"/>
                </a:lnTo>
                <a:lnTo>
                  <a:pt x="355092" y="518160"/>
                </a:lnTo>
                <a:lnTo>
                  <a:pt x="423672" y="518160"/>
                </a:lnTo>
                <a:lnTo>
                  <a:pt x="458724" y="512064"/>
                </a:lnTo>
                <a:lnTo>
                  <a:pt x="490728" y="507492"/>
                </a:lnTo>
                <a:lnTo>
                  <a:pt x="524256" y="501396"/>
                </a:lnTo>
                <a:lnTo>
                  <a:pt x="585216" y="483108"/>
                </a:lnTo>
                <a:lnTo>
                  <a:pt x="612648" y="469392"/>
                </a:lnTo>
                <a:lnTo>
                  <a:pt x="640080" y="457200"/>
                </a:lnTo>
                <a:lnTo>
                  <a:pt x="665988" y="441960"/>
                </a:lnTo>
                <a:lnTo>
                  <a:pt x="687324" y="422148"/>
                </a:lnTo>
                <a:lnTo>
                  <a:pt x="710184" y="408432"/>
                </a:lnTo>
                <a:lnTo>
                  <a:pt x="728472" y="387096"/>
                </a:lnTo>
                <a:lnTo>
                  <a:pt x="755904" y="347472"/>
                </a:lnTo>
                <a:lnTo>
                  <a:pt x="766572" y="326136"/>
                </a:lnTo>
                <a:lnTo>
                  <a:pt x="772668" y="303276"/>
                </a:lnTo>
                <a:lnTo>
                  <a:pt x="780288" y="280416"/>
                </a:lnTo>
                <a:lnTo>
                  <a:pt x="780288" y="234696"/>
                </a:lnTo>
                <a:lnTo>
                  <a:pt x="772668" y="213360"/>
                </a:lnTo>
                <a:lnTo>
                  <a:pt x="766572" y="190500"/>
                </a:lnTo>
                <a:lnTo>
                  <a:pt x="755904" y="167640"/>
                </a:lnTo>
                <a:lnTo>
                  <a:pt x="742188" y="149352"/>
                </a:lnTo>
                <a:lnTo>
                  <a:pt x="726948" y="128016"/>
                </a:lnTo>
                <a:lnTo>
                  <a:pt x="687324" y="89916"/>
                </a:lnTo>
                <a:lnTo>
                  <a:pt x="640080" y="59436"/>
                </a:lnTo>
                <a:lnTo>
                  <a:pt x="583692" y="33528"/>
                </a:lnTo>
                <a:lnTo>
                  <a:pt x="554736" y="24384"/>
                </a:lnTo>
                <a:lnTo>
                  <a:pt x="524256" y="13716"/>
                </a:lnTo>
                <a:lnTo>
                  <a:pt x="490728" y="7620"/>
                </a:lnTo>
                <a:lnTo>
                  <a:pt x="458724" y="1524"/>
                </a:lnTo>
                <a:lnTo>
                  <a:pt x="423672" y="0"/>
                </a:lnTo>
                <a:lnTo>
                  <a:pt x="355092" y="0"/>
                </a:lnTo>
                <a:lnTo>
                  <a:pt x="320040" y="1524"/>
                </a:lnTo>
                <a:lnTo>
                  <a:pt x="288036" y="7620"/>
                </a:lnTo>
                <a:lnTo>
                  <a:pt x="257556" y="13716"/>
                </a:lnTo>
                <a:lnTo>
                  <a:pt x="225552" y="24384"/>
                </a:lnTo>
                <a:lnTo>
                  <a:pt x="195072" y="33528"/>
                </a:lnTo>
                <a:lnTo>
                  <a:pt x="138684" y="59436"/>
                </a:lnTo>
                <a:lnTo>
                  <a:pt x="91440" y="89916"/>
                </a:lnTo>
                <a:lnTo>
                  <a:pt x="51816" y="128016"/>
                </a:lnTo>
                <a:lnTo>
                  <a:pt x="36575" y="149352"/>
                </a:lnTo>
                <a:lnTo>
                  <a:pt x="22860" y="167640"/>
                </a:lnTo>
                <a:lnTo>
                  <a:pt x="15240" y="190500"/>
                </a:lnTo>
                <a:lnTo>
                  <a:pt x="6096" y="213360"/>
                </a:lnTo>
                <a:lnTo>
                  <a:pt x="3048" y="234696"/>
                </a:lnTo>
                <a:lnTo>
                  <a:pt x="0" y="25908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40779" y="3444240"/>
            <a:ext cx="7753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D</a:t>
            </a:r>
            <a:r>
              <a:rPr sz="1400" b="1" spc="5" dirty="0">
                <a:latin typeface="Arial"/>
                <a:cs typeface="Arial"/>
              </a:rPr>
              <a:t>i</a:t>
            </a:r>
            <a:r>
              <a:rPr sz="1400" b="1" spc="-5" dirty="0">
                <a:latin typeface="Arial"/>
                <a:cs typeface="Arial"/>
              </a:rPr>
              <a:t>n_</a:t>
            </a:r>
            <a:r>
              <a:rPr sz="1400" b="1" spc="-20" dirty="0">
                <a:latin typeface="Arial"/>
                <a:cs typeface="Arial"/>
              </a:rPr>
              <a:t>d</a:t>
            </a:r>
            <a:r>
              <a:rPr sz="1400" b="1" spc="-5" dirty="0">
                <a:latin typeface="Arial"/>
                <a:cs typeface="Arial"/>
              </a:rPr>
              <a:t>ata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41945" y="3634994"/>
            <a:ext cx="2431415" cy="911860"/>
            <a:chOff x="7441945" y="3634994"/>
            <a:chExt cx="2431415" cy="911860"/>
          </a:xfrm>
        </p:grpSpPr>
        <p:sp>
          <p:nvSpPr>
            <p:cNvPr id="8" name="object 8"/>
            <p:cNvSpPr/>
            <p:nvPr/>
          </p:nvSpPr>
          <p:spPr>
            <a:xfrm>
              <a:off x="7448295" y="4022344"/>
              <a:ext cx="780415" cy="518159"/>
            </a:xfrm>
            <a:custGeom>
              <a:avLst/>
              <a:gdLst/>
              <a:ahLst/>
              <a:cxnLst/>
              <a:rect l="l" t="t" r="r" b="b"/>
              <a:pathLst>
                <a:path w="780415" h="518160">
                  <a:moveTo>
                    <a:pt x="780288" y="259080"/>
                  </a:moveTo>
                  <a:lnTo>
                    <a:pt x="766572" y="190500"/>
                  </a:lnTo>
                  <a:lnTo>
                    <a:pt x="742188" y="149351"/>
                  </a:lnTo>
                  <a:lnTo>
                    <a:pt x="707136" y="108204"/>
                  </a:lnTo>
                  <a:lnTo>
                    <a:pt x="664464" y="74675"/>
                  </a:lnTo>
                  <a:lnTo>
                    <a:pt x="612648" y="47243"/>
                  </a:lnTo>
                  <a:lnTo>
                    <a:pt x="583692" y="33528"/>
                  </a:lnTo>
                  <a:lnTo>
                    <a:pt x="554736" y="24383"/>
                  </a:lnTo>
                  <a:lnTo>
                    <a:pt x="521208" y="15240"/>
                  </a:lnTo>
                  <a:lnTo>
                    <a:pt x="490728" y="9144"/>
                  </a:lnTo>
                  <a:lnTo>
                    <a:pt x="455676" y="1524"/>
                  </a:lnTo>
                  <a:lnTo>
                    <a:pt x="423672" y="0"/>
                  </a:lnTo>
                  <a:lnTo>
                    <a:pt x="355092" y="0"/>
                  </a:lnTo>
                  <a:lnTo>
                    <a:pt x="320040" y="1524"/>
                  </a:lnTo>
                  <a:lnTo>
                    <a:pt x="288036" y="9144"/>
                  </a:lnTo>
                  <a:lnTo>
                    <a:pt x="254508" y="15240"/>
                  </a:lnTo>
                  <a:lnTo>
                    <a:pt x="224028" y="24383"/>
                  </a:lnTo>
                  <a:lnTo>
                    <a:pt x="195072" y="33528"/>
                  </a:lnTo>
                  <a:lnTo>
                    <a:pt x="166116" y="47243"/>
                  </a:lnTo>
                  <a:lnTo>
                    <a:pt x="138684" y="59436"/>
                  </a:lnTo>
                  <a:lnTo>
                    <a:pt x="112776" y="74675"/>
                  </a:lnTo>
                  <a:lnTo>
                    <a:pt x="91440" y="91439"/>
                  </a:lnTo>
                  <a:lnTo>
                    <a:pt x="68580" y="108204"/>
                  </a:lnTo>
                  <a:lnTo>
                    <a:pt x="50292" y="128016"/>
                  </a:lnTo>
                  <a:lnTo>
                    <a:pt x="36576" y="149351"/>
                  </a:lnTo>
                  <a:lnTo>
                    <a:pt x="22860" y="169163"/>
                  </a:lnTo>
                  <a:lnTo>
                    <a:pt x="12192" y="190500"/>
                  </a:lnTo>
                  <a:lnTo>
                    <a:pt x="6096" y="213360"/>
                  </a:lnTo>
                  <a:lnTo>
                    <a:pt x="1524" y="236219"/>
                  </a:lnTo>
                  <a:lnTo>
                    <a:pt x="0" y="259080"/>
                  </a:lnTo>
                  <a:lnTo>
                    <a:pt x="1524" y="281939"/>
                  </a:lnTo>
                  <a:lnTo>
                    <a:pt x="12192" y="326136"/>
                  </a:lnTo>
                  <a:lnTo>
                    <a:pt x="36576" y="367283"/>
                  </a:lnTo>
                  <a:lnTo>
                    <a:pt x="68580" y="405383"/>
                  </a:lnTo>
                  <a:lnTo>
                    <a:pt x="91440" y="422148"/>
                  </a:lnTo>
                  <a:lnTo>
                    <a:pt x="112776" y="441960"/>
                  </a:lnTo>
                  <a:lnTo>
                    <a:pt x="166116" y="470916"/>
                  </a:lnTo>
                  <a:lnTo>
                    <a:pt x="224028" y="492251"/>
                  </a:lnTo>
                  <a:lnTo>
                    <a:pt x="288036" y="509016"/>
                  </a:lnTo>
                  <a:lnTo>
                    <a:pt x="355092" y="518160"/>
                  </a:lnTo>
                  <a:lnTo>
                    <a:pt x="423672" y="518160"/>
                  </a:lnTo>
                  <a:lnTo>
                    <a:pt x="455676" y="513588"/>
                  </a:lnTo>
                  <a:lnTo>
                    <a:pt x="490728" y="509016"/>
                  </a:lnTo>
                  <a:lnTo>
                    <a:pt x="554736" y="492251"/>
                  </a:lnTo>
                  <a:lnTo>
                    <a:pt x="612648" y="470916"/>
                  </a:lnTo>
                  <a:lnTo>
                    <a:pt x="664464" y="441960"/>
                  </a:lnTo>
                  <a:lnTo>
                    <a:pt x="687324" y="422148"/>
                  </a:lnTo>
                  <a:lnTo>
                    <a:pt x="726948" y="388619"/>
                  </a:lnTo>
                  <a:lnTo>
                    <a:pt x="742188" y="367283"/>
                  </a:lnTo>
                  <a:lnTo>
                    <a:pt x="755904" y="344424"/>
                  </a:lnTo>
                  <a:lnTo>
                    <a:pt x="766572" y="326136"/>
                  </a:lnTo>
                  <a:lnTo>
                    <a:pt x="771144" y="303275"/>
                  </a:lnTo>
                  <a:lnTo>
                    <a:pt x="775716" y="281939"/>
                  </a:lnTo>
                  <a:lnTo>
                    <a:pt x="780288" y="25908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879331" y="4045204"/>
              <a:ext cx="988060" cy="495300"/>
            </a:xfrm>
            <a:custGeom>
              <a:avLst/>
              <a:gdLst/>
              <a:ahLst/>
              <a:cxnLst/>
              <a:rect l="l" t="t" r="r" b="b"/>
              <a:pathLst>
                <a:path w="988059" h="495300">
                  <a:moveTo>
                    <a:pt x="0" y="246888"/>
                  </a:moveTo>
                  <a:lnTo>
                    <a:pt x="1523" y="268224"/>
                  </a:lnTo>
                  <a:lnTo>
                    <a:pt x="9143" y="289560"/>
                  </a:lnTo>
                  <a:lnTo>
                    <a:pt x="15239" y="310896"/>
                  </a:lnTo>
                  <a:lnTo>
                    <a:pt x="28955" y="330708"/>
                  </a:lnTo>
                  <a:lnTo>
                    <a:pt x="47243" y="350520"/>
                  </a:lnTo>
                  <a:lnTo>
                    <a:pt x="65531" y="371856"/>
                  </a:lnTo>
                  <a:lnTo>
                    <a:pt x="89915" y="387096"/>
                  </a:lnTo>
                  <a:lnTo>
                    <a:pt x="114299" y="405383"/>
                  </a:lnTo>
                  <a:lnTo>
                    <a:pt x="144779" y="422147"/>
                  </a:lnTo>
                  <a:lnTo>
                    <a:pt x="211835" y="449579"/>
                  </a:lnTo>
                  <a:lnTo>
                    <a:pt x="283463" y="470915"/>
                  </a:lnTo>
                  <a:lnTo>
                    <a:pt x="324611" y="480059"/>
                  </a:lnTo>
                  <a:lnTo>
                    <a:pt x="365759" y="486156"/>
                  </a:lnTo>
                  <a:lnTo>
                    <a:pt x="406907" y="490727"/>
                  </a:lnTo>
                  <a:lnTo>
                    <a:pt x="451103" y="495300"/>
                  </a:lnTo>
                  <a:lnTo>
                    <a:pt x="534923" y="495300"/>
                  </a:lnTo>
                  <a:lnTo>
                    <a:pt x="579119" y="490727"/>
                  </a:lnTo>
                  <a:lnTo>
                    <a:pt x="620267" y="486156"/>
                  </a:lnTo>
                  <a:lnTo>
                    <a:pt x="661415" y="480059"/>
                  </a:lnTo>
                  <a:lnTo>
                    <a:pt x="701039" y="470915"/>
                  </a:lnTo>
                  <a:lnTo>
                    <a:pt x="740663" y="460247"/>
                  </a:lnTo>
                  <a:lnTo>
                    <a:pt x="842771" y="422147"/>
                  </a:lnTo>
                  <a:lnTo>
                    <a:pt x="897635" y="387095"/>
                  </a:lnTo>
                  <a:lnTo>
                    <a:pt x="922019" y="371856"/>
                  </a:lnTo>
                  <a:lnTo>
                    <a:pt x="955547" y="330707"/>
                  </a:lnTo>
                  <a:lnTo>
                    <a:pt x="978407" y="289559"/>
                  </a:lnTo>
                  <a:lnTo>
                    <a:pt x="987551" y="246887"/>
                  </a:lnTo>
                  <a:lnTo>
                    <a:pt x="982979" y="224027"/>
                  </a:lnTo>
                  <a:lnTo>
                    <a:pt x="978407" y="204215"/>
                  </a:lnTo>
                  <a:lnTo>
                    <a:pt x="969263" y="181356"/>
                  </a:lnTo>
                  <a:lnTo>
                    <a:pt x="955547" y="161544"/>
                  </a:lnTo>
                  <a:lnTo>
                    <a:pt x="940307" y="143256"/>
                  </a:lnTo>
                  <a:lnTo>
                    <a:pt x="922019" y="120395"/>
                  </a:lnTo>
                  <a:lnTo>
                    <a:pt x="870203" y="86868"/>
                  </a:lnTo>
                  <a:lnTo>
                    <a:pt x="775715" y="41147"/>
                  </a:lnTo>
                  <a:lnTo>
                    <a:pt x="701039" y="22859"/>
                  </a:lnTo>
                  <a:lnTo>
                    <a:pt x="661415" y="12191"/>
                  </a:lnTo>
                  <a:lnTo>
                    <a:pt x="620267" y="7619"/>
                  </a:lnTo>
                  <a:lnTo>
                    <a:pt x="579119" y="1523"/>
                  </a:lnTo>
                  <a:lnTo>
                    <a:pt x="534923" y="0"/>
                  </a:lnTo>
                  <a:lnTo>
                    <a:pt x="451103" y="0"/>
                  </a:lnTo>
                  <a:lnTo>
                    <a:pt x="406907" y="1523"/>
                  </a:lnTo>
                  <a:lnTo>
                    <a:pt x="364235" y="7619"/>
                  </a:lnTo>
                  <a:lnTo>
                    <a:pt x="324611" y="13715"/>
                  </a:lnTo>
                  <a:lnTo>
                    <a:pt x="283463" y="22859"/>
                  </a:lnTo>
                  <a:lnTo>
                    <a:pt x="245363" y="32003"/>
                  </a:lnTo>
                  <a:lnTo>
                    <a:pt x="211835" y="44195"/>
                  </a:lnTo>
                  <a:lnTo>
                    <a:pt x="175259" y="56387"/>
                  </a:lnTo>
                  <a:lnTo>
                    <a:pt x="114299" y="86868"/>
                  </a:lnTo>
                  <a:lnTo>
                    <a:pt x="89915" y="103632"/>
                  </a:lnTo>
                  <a:lnTo>
                    <a:pt x="65531" y="123444"/>
                  </a:lnTo>
                  <a:lnTo>
                    <a:pt x="47243" y="143256"/>
                  </a:lnTo>
                  <a:lnTo>
                    <a:pt x="28955" y="161544"/>
                  </a:lnTo>
                  <a:lnTo>
                    <a:pt x="15239" y="182880"/>
                  </a:lnTo>
                  <a:lnTo>
                    <a:pt x="9143" y="204216"/>
                  </a:lnTo>
                  <a:lnTo>
                    <a:pt x="1523" y="225552"/>
                  </a:lnTo>
                  <a:lnTo>
                    <a:pt x="0" y="246888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067039" y="3641344"/>
              <a:ext cx="1016635" cy="518159"/>
            </a:xfrm>
            <a:custGeom>
              <a:avLst/>
              <a:gdLst/>
              <a:ahLst/>
              <a:cxnLst/>
              <a:rect l="l" t="t" r="r" b="b"/>
              <a:pathLst>
                <a:path w="1016634" h="518160">
                  <a:moveTo>
                    <a:pt x="1016508" y="259079"/>
                  </a:moveTo>
                  <a:lnTo>
                    <a:pt x="1008888" y="211835"/>
                  </a:lnTo>
                  <a:lnTo>
                    <a:pt x="986028" y="169163"/>
                  </a:lnTo>
                  <a:lnTo>
                    <a:pt x="946404" y="129539"/>
                  </a:lnTo>
                  <a:lnTo>
                    <a:pt x="925068" y="108203"/>
                  </a:lnTo>
                  <a:lnTo>
                    <a:pt x="896112" y="91439"/>
                  </a:lnTo>
                  <a:lnTo>
                    <a:pt x="868680" y="73151"/>
                  </a:lnTo>
                  <a:lnTo>
                    <a:pt x="833628" y="59435"/>
                  </a:lnTo>
                  <a:lnTo>
                    <a:pt x="800100" y="47243"/>
                  </a:lnTo>
                  <a:lnTo>
                    <a:pt x="760476" y="33527"/>
                  </a:lnTo>
                  <a:lnTo>
                    <a:pt x="722376" y="22859"/>
                  </a:lnTo>
                  <a:lnTo>
                    <a:pt x="679704" y="15239"/>
                  </a:lnTo>
                  <a:lnTo>
                    <a:pt x="640080" y="7619"/>
                  </a:lnTo>
                  <a:lnTo>
                    <a:pt x="597408" y="1523"/>
                  </a:lnTo>
                  <a:lnTo>
                    <a:pt x="551688" y="0"/>
                  </a:lnTo>
                  <a:lnTo>
                    <a:pt x="461772" y="0"/>
                  </a:lnTo>
                  <a:lnTo>
                    <a:pt x="417576" y="1523"/>
                  </a:lnTo>
                  <a:lnTo>
                    <a:pt x="374904" y="7619"/>
                  </a:lnTo>
                  <a:lnTo>
                    <a:pt x="335280" y="15239"/>
                  </a:lnTo>
                  <a:lnTo>
                    <a:pt x="292608" y="22859"/>
                  </a:lnTo>
                  <a:lnTo>
                    <a:pt x="254508" y="33527"/>
                  </a:lnTo>
                  <a:lnTo>
                    <a:pt x="214884" y="47243"/>
                  </a:lnTo>
                  <a:lnTo>
                    <a:pt x="146304" y="73151"/>
                  </a:lnTo>
                  <a:lnTo>
                    <a:pt x="117348" y="91439"/>
                  </a:lnTo>
                  <a:lnTo>
                    <a:pt x="89916" y="108203"/>
                  </a:lnTo>
                  <a:lnTo>
                    <a:pt x="68580" y="129539"/>
                  </a:lnTo>
                  <a:lnTo>
                    <a:pt x="45720" y="149351"/>
                  </a:lnTo>
                  <a:lnTo>
                    <a:pt x="28956" y="169163"/>
                  </a:lnTo>
                  <a:lnTo>
                    <a:pt x="15240" y="190500"/>
                  </a:lnTo>
                  <a:lnTo>
                    <a:pt x="6096" y="211835"/>
                  </a:lnTo>
                  <a:lnTo>
                    <a:pt x="1524" y="236219"/>
                  </a:lnTo>
                  <a:lnTo>
                    <a:pt x="0" y="259079"/>
                  </a:lnTo>
                  <a:lnTo>
                    <a:pt x="1524" y="281939"/>
                  </a:lnTo>
                  <a:lnTo>
                    <a:pt x="15240" y="326135"/>
                  </a:lnTo>
                  <a:lnTo>
                    <a:pt x="45720" y="367283"/>
                  </a:lnTo>
                  <a:lnTo>
                    <a:pt x="89916" y="408431"/>
                  </a:lnTo>
                  <a:lnTo>
                    <a:pt x="146304" y="441960"/>
                  </a:lnTo>
                  <a:lnTo>
                    <a:pt x="214884" y="470916"/>
                  </a:lnTo>
                  <a:lnTo>
                    <a:pt x="254508" y="483107"/>
                  </a:lnTo>
                  <a:lnTo>
                    <a:pt x="292608" y="492251"/>
                  </a:lnTo>
                  <a:lnTo>
                    <a:pt x="335280" y="502919"/>
                  </a:lnTo>
                  <a:lnTo>
                    <a:pt x="374904" y="509016"/>
                  </a:lnTo>
                  <a:lnTo>
                    <a:pt x="417576" y="515112"/>
                  </a:lnTo>
                  <a:lnTo>
                    <a:pt x="461772" y="518160"/>
                  </a:lnTo>
                  <a:lnTo>
                    <a:pt x="551688" y="518160"/>
                  </a:lnTo>
                  <a:lnTo>
                    <a:pt x="597408" y="515112"/>
                  </a:lnTo>
                  <a:lnTo>
                    <a:pt x="640080" y="509016"/>
                  </a:lnTo>
                  <a:lnTo>
                    <a:pt x="679704" y="502919"/>
                  </a:lnTo>
                  <a:lnTo>
                    <a:pt x="722376" y="492251"/>
                  </a:lnTo>
                  <a:lnTo>
                    <a:pt x="760476" y="483107"/>
                  </a:lnTo>
                  <a:lnTo>
                    <a:pt x="800100" y="470916"/>
                  </a:lnTo>
                  <a:lnTo>
                    <a:pt x="868680" y="441960"/>
                  </a:lnTo>
                  <a:lnTo>
                    <a:pt x="925068" y="408431"/>
                  </a:lnTo>
                  <a:lnTo>
                    <a:pt x="969264" y="367283"/>
                  </a:lnTo>
                  <a:lnTo>
                    <a:pt x="999744" y="326135"/>
                  </a:lnTo>
                  <a:lnTo>
                    <a:pt x="1013460" y="281939"/>
                  </a:lnTo>
                  <a:lnTo>
                    <a:pt x="1016508" y="259079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189976" y="3738372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22087" y="4134614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38288" y="4134614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586479" y="3626103"/>
            <a:ext cx="2209800" cy="899160"/>
          </a:xfrm>
          <a:custGeom>
            <a:avLst/>
            <a:gdLst/>
            <a:ahLst/>
            <a:cxnLst/>
            <a:rect l="l" t="t" r="r" b="b"/>
            <a:pathLst>
              <a:path w="2209800" h="899160">
                <a:moveTo>
                  <a:pt x="1479804" y="259080"/>
                </a:moveTo>
                <a:lnTo>
                  <a:pt x="1479804" y="234696"/>
                </a:lnTo>
                <a:lnTo>
                  <a:pt x="1472184" y="213360"/>
                </a:lnTo>
                <a:lnTo>
                  <a:pt x="1466088" y="190500"/>
                </a:lnTo>
                <a:lnTo>
                  <a:pt x="1455420" y="167640"/>
                </a:lnTo>
                <a:lnTo>
                  <a:pt x="1441704" y="149352"/>
                </a:lnTo>
                <a:lnTo>
                  <a:pt x="1426464" y="128016"/>
                </a:lnTo>
                <a:lnTo>
                  <a:pt x="1386840" y="89916"/>
                </a:lnTo>
                <a:lnTo>
                  <a:pt x="1339596" y="59436"/>
                </a:lnTo>
                <a:lnTo>
                  <a:pt x="1283208" y="33528"/>
                </a:lnTo>
                <a:lnTo>
                  <a:pt x="1254252" y="24384"/>
                </a:lnTo>
                <a:lnTo>
                  <a:pt x="1223772" y="13716"/>
                </a:lnTo>
                <a:lnTo>
                  <a:pt x="1190244" y="7620"/>
                </a:lnTo>
                <a:lnTo>
                  <a:pt x="1158240" y="3048"/>
                </a:lnTo>
                <a:lnTo>
                  <a:pt x="1123188" y="0"/>
                </a:lnTo>
                <a:lnTo>
                  <a:pt x="1054608" y="0"/>
                </a:lnTo>
                <a:lnTo>
                  <a:pt x="1021080" y="3048"/>
                </a:lnTo>
                <a:lnTo>
                  <a:pt x="987552" y="7620"/>
                </a:lnTo>
                <a:lnTo>
                  <a:pt x="957072" y="13716"/>
                </a:lnTo>
                <a:lnTo>
                  <a:pt x="925068" y="24384"/>
                </a:lnTo>
                <a:lnTo>
                  <a:pt x="894588" y="33528"/>
                </a:lnTo>
                <a:lnTo>
                  <a:pt x="839724" y="59436"/>
                </a:lnTo>
                <a:lnTo>
                  <a:pt x="790956" y="89916"/>
                </a:lnTo>
                <a:lnTo>
                  <a:pt x="751332" y="128016"/>
                </a:lnTo>
                <a:lnTo>
                  <a:pt x="736092" y="149352"/>
                </a:lnTo>
                <a:lnTo>
                  <a:pt x="722376" y="167640"/>
                </a:lnTo>
                <a:lnTo>
                  <a:pt x="713232" y="190500"/>
                </a:lnTo>
                <a:lnTo>
                  <a:pt x="705612" y="213360"/>
                </a:lnTo>
                <a:lnTo>
                  <a:pt x="701040" y="234696"/>
                </a:lnTo>
                <a:lnTo>
                  <a:pt x="699516" y="259080"/>
                </a:lnTo>
                <a:lnTo>
                  <a:pt x="701040" y="280416"/>
                </a:lnTo>
                <a:lnTo>
                  <a:pt x="713232" y="326136"/>
                </a:lnTo>
                <a:lnTo>
                  <a:pt x="736092" y="367284"/>
                </a:lnTo>
                <a:lnTo>
                  <a:pt x="771144" y="408432"/>
                </a:lnTo>
                <a:lnTo>
                  <a:pt x="813816" y="441960"/>
                </a:lnTo>
                <a:lnTo>
                  <a:pt x="865632" y="469392"/>
                </a:lnTo>
                <a:lnTo>
                  <a:pt x="894588" y="483108"/>
                </a:lnTo>
                <a:lnTo>
                  <a:pt x="957072" y="501396"/>
                </a:lnTo>
                <a:lnTo>
                  <a:pt x="1021080" y="513588"/>
                </a:lnTo>
                <a:lnTo>
                  <a:pt x="1054608" y="518160"/>
                </a:lnTo>
                <a:lnTo>
                  <a:pt x="1123188" y="518160"/>
                </a:lnTo>
                <a:lnTo>
                  <a:pt x="1158240" y="513588"/>
                </a:lnTo>
                <a:lnTo>
                  <a:pt x="1190244" y="507492"/>
                </a:lnTo>
                <a:lnTo>
                  <a:pt x="1223772" y="501396"/>
                </a:lnTo>
                <a:lnTo>
                  <a:pt x="1254252" y="492252"/>
                </a:lnTo>
                <a:lnTo>
                  <a:pt x="1283208" y="483108"/>
                </a:lnTo>
                <a:lnTo>
                  <a:pt x="1312164" y="469392"/>
                </a:lnTo>
                <a:lnTo>
                  <a:pt x="1339596" y="457200"/>
                </a:lnTo>
                <a:lnTo>
                  <a:pt x="1408176" y="408432"/>
                </a:lnTo>
                <a:lnTo>
                  <a:pt x="1441704" y="367284"/>
                </a:lnTo>
                <a:lnTo>
                  <a:pt x="1466088" y="326136"/>
                </a:lnTo>
                <a:lnTo>
                  <a:pt x="1472184" y="303276"/>
                </a:lnTo>
                <a:lnTo>
                  <a:pt x="1479804" y="280416"/>
                </a:lnTo>
                <a:lnTo>
                  <a:pt x="1479804" y="259080"/>
                </a:lnTo>
              </a:path>
              <a:path w="2209800" h="899160">
                <a:moveTo>
                  <a:pt x="778764" y="640080"/>
                </a:moveTo>
                <a:lnTo>
                  <a:pt x="772668" y="595884"/>
                </a:lnTo>
                <a:lnTo>
                  <a:pt x="755904" y="550164"/>
                </a:lnTo>
                <a:lnTo>
                  <a:pt x="725424" y="510540"/>
                </a:lnTo>
                <a:lnTo>
                  <a:pt x="685800" y="472440"/>
                </a:lnTo>
                <a:lnTo>
                  <a:pt x="640080" y="441960"/>
                </a:lnTo>
                <a:lnTo>
                  <a:pt x="583692" y="416052"/>
                </a:lnTo>
                <a:lnTo>
                  <a:pt x="553212" y="406908"/>
                </a:lnTo>
                <a:lnTo>
                  <a:pt x="522732" y="396240"/>
                </a:lnTo>
                <a:lnTo>
                  <a:pt x="490728" y="390144"/>
                </a:lnTo>
                <a:lnTo>
                  <a:pt x="455675" y="384048"/>
                </a:lnTo>
                <a:lnTo>
                  <a:pt x="423672" y="382524"/>
                </a:lnTo>
                <a:lnTo>
                  <a:pt x="355092" y="382524"/>
                </a:lnTo>
                <a:lnTo>
                  <a:pt x="320040" y="384048"/>
                </a:lnTo>
                <a:lnTo>
                  <a:pt x="286512" y="390144"/>
                </a:lnTo>
                <a:lnTo>
                  <a:pt x="254508" y="396240"/>
                </a:lnTo>
                <a:lnTo>
                  <a:pt x="224028" y="406908"/>
                </a:lnTo>
                <a:lnTo>
                  <a:pt x="195072" y="416052"/>
                </a:lnTo>
                <a:lnTo>
                  <a:pt x="137160" y="441960"/>
                </a:lnTo>
                <a:lnTo>
                  <a:pt x="91440" y="472440"/>
                </a:lnTo>
                <a:lnTo>
                  <a:pt x="51816" y="510540"/>
                </a:lnTo>
                <a:lnTo>
                  <a:pt x="22860" y="550164"/>
                </a:lnTo>
                <a:lnTo>
                  <a:pt x="4572" y="595884"/>
                </a:lnTo>
                <a:lnTo>
                  <a:pt x="0" y="640080"/>
                </a:lnTo>
                <a:lnTo>
                  <a:pt x="1524" y="661416"/>
                </a:lnTo>
                <a:lnTo>
                  <a:pt x="12192" y="707136"/>
                </a:lnTo>
                <a:lnTo>
                  <a:pt x="36575" y="749808"/>
                </a:lnTo>
                <a:lnTo>
                  <a:pt x="70104" y="789432"/>
                </a:lnTo>
                <a:lnTo>
                  <a:pt x="91440" y="804672"/>
                </a:lnTo>
                <a:lnTo>
                  <a:pt x="112775" y="822960"/>
                </a:lnTo>
                <a:lnTo>
                  <a:pt x="137160" y="838200"/>
                </a:lnTo>
                <a:lnTo>
                  <a:pt x="164592" y="850392"/>
                </a:lnTo>
                <a:lnTo>
                  <a:pt x="195072" y="864108"/>
                </a:lnTo>
                <a:lnTo>
                  <a:pt x="224028" y="873252"/>
                </a:lnTo>
                <a:lnTo>
                  <a:pt x="254508" y="882396"/>
                </a:lnTo>
                <a:lnTo>
                  <a:pt x="286512" y="888492"/>
                </a:lnTo>
                <a:lnTo>
                  <a:pt x="320040" y="893064"/>
                </a:lnTo>
                <a:lnTo>
                  <a:pt x="355092" y="899160"/>
                </a:lnTo>
                <a:lnTo>
                  <a:pt x="423672" y="899160"/>
                </a:lnTo>
                <a:lnTo>
                  <a:pt x="455675" y="893064"/>
                </a:lnTo>
                <a:lnTo>
                  <a:pt x="490728" y="888492"/>
                </a:lnTo>
                <a:lnTo>
                  <a:pt x="522732" y="882396"/>
                </a:lnTo>
                <a:lnTo>
                  <a:pt x="583692" y="864108"/>
                </a:lnTo>
                <a:lnTo>
                  <a:pt x="612648" y="850392"/>
                </a:lnTo>
                <a:lnTo>
                  <a:pt x="640080" y="838200"/>
                </a:lnTo>
                <a:lnTo>
                  <a:pt x="664464" y="822960"/>
                </a:lnTo>
                <a:lnTo>
                  <a:pt x="685800" y="804672"/>
                </a:lnTo>
                <a:lnTo>
                  <a:pt x="707136" y="789432"/>
                </a:lnTo>
                <a:lnTo>
                  <a:pt x="740664" y="749808"/>
                </a:lnTo>
                <a:lnTo>
                  <a:pt x="765048" y="707136"/>
                </a:lnTo>
                <a:lnTo>
                  <a:pt x="775716" y="661416"/>
                </a:lnTo>
                <a:lnTo>
                  <a:pt x="778764" y="640080"/>
                </a:lnTo>
              </a:path>
              <a:path w="2209800" h="899160">
                <a:moveTo>
                  <a:pt x="1434084" y="640080"/>
                </a:moveTo>
                <a:lnTo>
                  <a:pt x="1434084" y="661416"/>
                </a:lnTo>
                <a:lnTo>
                  <a:pt x="1438656" y="684276"/>
                </a:lnTo>
                <a:lnTo>
                  <a:pt x="1455420" y="728472"/>
                </a:lnTo>
                <a:lnTo>
                  <a:pt x="1482852" y="768096"/>
                </a:lnTo>
                <a:lnTo>
                  <a:pt x="1522476" y="806196"/>
                </a:lnTo>
                <a:lnTo>
                  <a:pt x="1571244" y="838200"/>
                </a:lnTo>
                <a:lnTo>
                  <a:pt x="1598676" y="850392"/>
                </a:lnTo>
                <a:lnTo>
                  <a:pt x="1626108" y="864108"/>
                </a:lnTo>
                <a:lnTo>
                  <a:pt x="1656588" y="873252"/>
                </a:lnTo>
                <a:lnTo>
                  <a:pt x="1688592" y="882396"/>
                </a:lnTo>
                <a:lnTo>
                  <a:pt x="1720596" y="888492"/>
                </a:lnTo>
                <a:lnTo>
                  <a:pt x="1754124" y="893064"/>
                </a:lnTo>
                <a:lnTo>
                  <a:pt x="1787652" y="899160"/>
                </a:lnTo>
                <a:lnTo>
                  <a:pt x="1854708" y="899160"/>
                </a:lnTo>
                <a:lnTo>
                  <a:pt x="1888236" y="893064"/>
                </a:lnTo>
                <a:lnTo>
                  <a:pt x="1920240" y="888492"/>
                </a:lnTo>
                <a:lnTo>
                  <a:pt x="1953768" y="882396"/>
                </a:lnTo>
                <a:lnTo>
                  <a:pt x="2014728" y="864108"/>
                </a:lnTo>
                <a:lnTo>
                  <a:pt x="2042160" y="850392"/>
                </a:lnTo>
                <a:lnTo>
                  <a:pt x="2069592" y="838200"/>
                </a:lnTo>
                <a:lnTo>
                  <a:pt x="2118360" y="804672"/>
                </a:lnTo>
                <a:lnTo>
                  <a:pt x="2157984" y="768096"/>
                </a:lnTo>
                <a:lnTo>
                  <a:pt x="2185416" y="726948"/>
                </a:lnTo>
                <a:lnTo>
                  <a:pt x="2202180" y="684276"/>
                </a:lnTo>
                <a:lnTo>
                  <a:pt x="2209800" y="661416"/>
                </a:lnTo>
                <a:lnTo>
                  <a:pt x="2209800" y="617220"/>
                </a:lnTo>
                <a:lnTo>
                  <a:pt x="2202180" y="595884"/>
                </a:lnTo>
                <a:lnTo>
                  <a:pt x="2196084" y="573024"/>
                </a:lnTo>
                <a:lnTo>
                  <a:pt x="2157984" y="510540"/>
                </a:lnTo>
                <a:lnTo>
                  <a:pt x="2118360" y="472440"/>
                </a:lnTo>
                <a:lnTo>
                  <a:pt x="2069592" y="441960"/>
                </a:lnTo>
                <a:lnTo>
                  <a:pt x="2014728" y="416052"/>
                </a:lnTo>
                <a:lnTo>
                  <a:pt x="1984248" y="406908"/>
                </a:lnTo>
                <a:lnTo>
                  <a:pt x="1953768" y="396240"/>
                </a:lnTo>
                <a:lnTo>
                  <a:pt x="1920240" y="390144"/>
                </a:lnTo>
                <a:lnTo>
                  <a:pt x="1888236" y="384048"/>
                </a:lnTo>
                <a:lnTo>
                  <a:pt x="1854708" y="382524"/>
                </a:lnTo>
                <a:lnTo>
                  <a:pt x="1787652" y="382524"/>
                </a:lnTo>
                <a:lnTo>
                  <a:pt x="1754124" y="384048"/>
                </a:lnTo>
                <a:lnTo>
                  <a:pt x="1720596" y="390144"/>
                </a:lnTo>
                <a:lnTo>
                  <a:pt x="1688592" y="396240"/>
                </a:lnTo>
                <a:lnTo>
                  <a:pt x="1656588" y="406908"/>
                </a:lnTo>
                <a:lnTo>
                  <a:pt x="1626108" y="416052"/>
                </a:lnTo>
                <a:lnTo>
                  <a:pt x="1571244" y="441960"/>
                </a:lnTo>
                <a:lnTo>
                  <a:pt x="1522476" y="472440"/>
                </a:lnTo>
                <a:lnTo>
                  <a:pt x="1482852" y="510540"/>
                </a:lnTo>
                <a:lnTo>
                  <a:pt x="1455420" y="550164"/>
                </a:lnTo>
                <a:lnTo>
                  <a:pt x="1438656" y="595884"/>
                </a:lnTo>
                <a:lnTo>
                  <a:pt x="1434084" y="617220"/>
                </a:lnTo>
                <a:lnTo>
                  <a:pt x="1434084" y="64008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228844" y="4134611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60166" y="3723127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59711" y="4125470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033011" y="4575555"/>
            <a:ext cx="3261360" cy="919480"/>
          </a:xfrm>
          <a:custGeom>
            <a:avLst/>
            <a:gdLst/>
            <a:ahLst/>
            <a:cxnLst/>
            <a:rect l="l" t="t" r="r" b="b"/>
            <a:pathLst>
              <a:path w="3261359" h="919479">
                <a:moveTo>
                  <a:pt x="1941576" y="460248"/>
                </a:moveTo>
                <a:lnTo>
                  <a:pt x="2590800" y="0"/>
                </a:lnTo>
                <a:lnTo>
                  <a:pt x="3261360" y="475487"/>
                </a:lnTo>
                <a:lnTo>
                  <a:pt x="2590800" y="918971"/>
                </a:lnTo>
                <a:lnTo>
                  <a:pt x="1941576" y="460248"/>
                </a:lnTo>
              </a:path>
              <a:path w="3261359" h="919479">
                <a:moveTo>
                  <a:pt x="1397508" y="736092"/>
                </a:moveTo>
                <a:lnTo>
                  <a:pt x="1397508" y="269748"/>
                </a:lnTo>
                <a:lnTo>
                  <a:pt x="0" y="269748"/>
                </a:lnTo>
                <a:lnTo>
                  <a:pt x="0" y="736092"/>
                </a:lnTo>
                <a:lnTo>
                  <a:pt x="1397508" y="736092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033011" y="4845303"/>
            <a:ext cx="2794635" cy="466725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14935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905"/>
              </a:spcBef>
              <a:tabLst>
                <a:tab pos="2150110" algn="l"/>
              </a:tabLst>
            </a:pPr>
            <a:r>
              <a:rPr sz="2400" b="1" spc="-44" baseline="1736" dirty="0">
                <a:latin typeface="Arial"/>
                <a:cs typeface="Arial"/>
              </a:rPr>
              <a:t>A</a:t>
            </a:r>
            <a:r>
              <a:rPr sz="2400" b="1" baseline="1736" dirty="0">
                <a:latin typeface="Arial"/>
                <a:cs typeface="Arial"/>
              </a:rPr>
              <a:t>n</a:t>
            </a:r>
            <a:r>
              <a:rPr sz="2400" b="1" spc="-15" baseline="1736" dirty="0">
                <a:latin typeface="Arial"/>
                <a:cs typeface="Arial"/>
              </a:rPr>
              <a:t>g</a:t>
            </a:r>
            <a:r>
              <a:rPr sz="2400" b="1" spc="7" baseline="1736" dirty="0">
                <a:latin typeface="Arial"/>
                <a:cs typeface="Arial"/>
              </a:rPr>
              <a:t>a</a:t>
            </a:r>
            <a:r>
              <a:rPr sz="2400" b="1" spc="-7" baseline="1736" dirty="0">
                <a:latin typeface="Arial"/>
                <a:cs typeface="Arial"/>
              </a:rPr>
              <a:t>j</a:t>
            </a:r>
            <a:r>
              <a:rPr sz="2400" b="1" spc="7" baseline="1736" dirty="0">
                <a:latin typeface="Arial"/>
                <a:cs typeface="Arial"/>
              </a:rPr>
              <a:t>a</a:t>
            </a:r>
            <a:r>
              <a:rPr sz="2400" b="1" spc="-15" baseline="1736" dirty="0">
                <a:latin typeface="Arial"/>
                <a:cs typeface="Arial"/>
              </a:rPr>
              <a:t>ţ</a:t>
            </a:r>
            <a:r>
              <a:rPr sz="2400" b="1" spc="-7" baseline="1736" dirty="0">
                <a:latin typeface="Arial"/>
                <a:cs typeface="Arial"/>
              </a:rPr>
              <a:t>i</a:t>
            </a:r>
            <a:r>
              <a:rPr sz="2400" b="1" baseline="1736" dirty="0">
                <a:latin typeface="Arial"/>
                <a:cs typeface="Arial"/>
              </a:rPr>
              <a:t>	</a:t>
            </a:r>
            <a:r>
              <a:rPr sz="1600" b="1" spc="-30" dirty="0">
                <a:latin typeface="Arial"/>
                <a:cs typeface="Arial"/>
              </a:rPr>
              <a:t>A</a:t>
            </a:r>
            <a:r>
              <a:rPr sz="1600" b="1" dirty="0">
                <a:latin typeface="Arial"/>
                <a:cs typeface="Arial"/>
              </a:rPr>
              <a:t>dm</a:t>
            </a:r>
            <a:r>
              <a:rPr sz="1600" b="1" spc="5" dirty="0">
                <a:latin typeface="Arial"/>
                <a:cs typeface="Arial"/>
              </a:rPr>
              <a:t>i</a:t>
            </a:r>
            <a:r>
              <a:rPr sz="1600" b="1" spc="-5" dirty="0"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900923" y="4860544"/>
            <a:ext cx="1402080" cy="47879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1048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869"/>
              </a:spcBef>
            </a:pPr>
            <a:r>
              <a:rPr sz="1600" b="1" spc="-10" dirty="0">
                <a:latin typeface="Arial"/>
                <a:cs typeface="Arial"/>
              </a:rPr>
              <a:t>Departamente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068064" y="3889755"/>
            <a:ext cx="3805554" cy="1198245"/>
            <a:chOff x="4068064" y="3889755"/>
            <a:chExt cx="3805554" cy="1198245"/>
          </a:xfrm>
        </p:grpSpPr>
        <p:sp>
          <p:nvSpPr>
            <p:cNvPr id="22" name="object 22"/>
            <p:cNvSpPr/>
            <p:nvPr/>
          </p:nvSpPr>
          <p:spPr>
            <a:xfrm>
              <a:off x="5393944" y="5032755"/>
              <a:ext cx="2479675" cy="0"/>
            </a:xfrm>
            <a:custGeom>
              <a:avLst/>
              <a:gdLst/>
              <a:ahLst/>
              <a:cxnLst/>
              <a:rect l="l" t="t" r="r" b="b"/>
              <a:pathLst>
                <a:path w="2479675">
                  <a:moveTo>
                    <a:pt x="580643" y="0"/>
                  </a:moveTo>
                  <a:lnTo>
                    <a:pt x="0" y="0"/>
                  </a:lnTo>
                </a:path>
                <a:path w="2479675">
                  <a:moveTo>
                    <a:pt x="2005583" y="0"/>
                  </a:moveTo>
                  <a:lnTo>
                    <a:pt x="2479548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95896" y="4979416"/>
              <a:ext cx="158750" cy="108585"/>
            </a:xfrm>
            <a:custGeom>
              <a:avLst/>
              <a:gdLst/>
              <a:ahLst/>
              <a:cxnLst/>
              <a:rect l="l" t="t" r="r" b="b"/>
              <a:pathLst>
                <a:path w="158750" h="108585">
                  <a:moveTo>
                    <a:pt x="0" y="54863"/>
                  </a:moveTo>
                  <a:lnTo>
                    <a:pt x="158496" y="108203"/>
                  </a:lnTo>
                  <a:lnTo>
                    <a:pt x="108204" y="54863"/>
                  </a:lnTo>
                  <a:lnTo>
                    <a:pt x="158496" y="0"/>
                  </a:lnTo>
                  <a:lnTo>
                    <a:pt x="0" y="5486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74160" y="3889755"/>
              <a:ext cx="2560320" cy="914400"/>
            </a:xfrm>
            <a:custGeom>
              <a:avLst/>
              <a:gdLst/>
              <a:ahLst/>
              <a:cxnLst/>
              <a:rect l="l" t="t" r="r" b="b"/>
              <a:pathLst>
                <a:path w="2560320" h="914400">
                  <a:moveTo>
                    <a:pt x="1319784" y="609600"/>
                  </a:moveTo>
                  <a:lnTo>
                    <a:pt x="1072895" y="914400"/>
                  </a:lnTo>
                </a:path>
                <a:path w="2560320" h="914400">
                  <a:moveTo>
                    <a:pt x="577595" y="228600"/>
                  </a:moveTo>
                  <a:lnTo>
                    <a:pt x="577595" y="914400"/>
                  </a:lnTo>
                </a:path>
                <a:path w="2560320" h="914400">
                  <a:moveTo>
                    <a:pt x="0" y="609600"/>
                  </a:moveTo>
                  <a:lnTo>
                    <a:pt x="164591" y="914400"/>
                  </a:lnTo>
                </a:path>
                <a:path w="2560320" h="914400">
                  <a:moveTo>
                    <a:pt x="2560319" y="0"/>
                  </a:moveTo>
                  <a:lnTo>
                    <a:pt x="2560319" y="68580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/>
          <p:nvPr/>
        </p:nvSpPr>
        <p:spPr>
          <a:xfrm>
            <a:off x="7957311" y="4194555"/>
            <a:ext cx="1155700" cy="685800"/>
          </a:xfrm>
          <a:custGeom>
            <a:avLst/>
            <a:gdLst/>
            <a:ahLst/>
            <a:cxnLst/>
            <a:rect l="l" t="t" r="r" b="b"/>
            <a:pathLst>
              <a:path w="1155700" h="685800">
                <a:moveTo>
                  <a:pt x="0" y="304800"/>
                </a:moveTo>
                <a:lnTo>
                  <a:pt x="246888" y="685800"/>
                </a:lnTo>
              </a:path>
              <a:path w="1155700" h="685800">
                <a:moveTo>
                  <a:pt x="577596" y="0"/>
                </a:moveTo>
                <a:lnTo>
                  <a:pt x="577596" y="685800"/>
                </a:lnTo>
              </a:path>
              <a:path w="1155700" h="685800">
                <a:moveTo>
                  <a:pt x="1155192" y="304800"/>
                </a:moveTo>
                <a:lnTo>
                  <a:pt x="990600" y="68580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22600" y="1227327"/>
            <a:ext cx="2647315" cy="768350"/>
          </a:xfrm>
          <a:custGeom>
            <a:avLst/>
            <a:gdLst/>
            <a:ahLst/>
            <a:cxnLst/>
            <a:rect l="l" t="t" r="r" b="b"/>
            <a:pathLst>
              <a:path w="2647315" h="768350">
                <a:moveTo>
                  <a:pt x="1799844" y="213360"/>
                </a:moveTo>
                <a:lnTo>
                  <a:pt x="1783079" y="158496"/>
                </a:lnTo>
                <a:lnTo>
                  <a:pt x="1755648" y="123444"/>
                </a:lnTo>
                <a:lnTo>
                  <a:pt x="1716024" y="89916"/>
                </a:lnTo>
                <a:lnTo>
                  <a:pt x="1665732" y="64008"/>
                </a:lnTo>
                <a:lnTo>
                  <a:pt x="1638300" y="50292"/>
                </a:lnTo>
                <a:lnTo>
                  <a:pt x="1606296" y="38100"/>
                </a:lnTo>
                <a:lnTo>
                  <a:pt x="1571244" y="28956"/>
                </a:lnTo>
                <a:lnTo>
                  <a:pt x="1537715" y="22860"/>
                </a:lnTo>
                <a:lnTo>
                  <a:pt x="1501139" y="12192"/>
                </a:lnTo>
                <a:lnTo>
                  <a:pt x="1424939" y="3048"/>
                </a:lnTo>
                <a:lnTo>
                  <a:pt x="1385315" y="1524"/>
                </a:lnTo>
                <a:lnTo>
                  <a:pt x="1344167" y="0"/>
                </a:lnTo>
                <a:lnTo>
                  <a:pt x="1306067" y="1524"/>
                </a:lnTo>
                <a:lnTo>
                  <a:pt x="1269491" y="3048"/>
                </a:lnTo>
                <a:lnTo>
                  <a:pt x="1229867" y="7620"/>
                </a:lnTo>
                <a:lnTo>
                  <a:pt x="1191767" y="12192"/>
                </a:lnTo>
                <a:lnTo>
                  <a:pt x="1155191" y="22860"/>
                </a:lnTo>
                <a:lnTo>
                  <a:pt x="1121664" y="28956"/>
                </a:lnTo>
                <a:lnTo>
                  <a:pt x="1086612" y="38100"/>
                </a:lnTo>
                <a:lnTo>
                  <a:pt x="1056132" y="50292"/>
                </a:lnTo>
                <a:lnTo>
                  <a:pt x="1027176" y="64008"/>
                </a:lnTo>
                <a:lnTo>
                  <a:pt x="1001267" y="76200"/>
                </a:lnTo>
                <a:lnTo>
                  <a:pt x="955548" y="106680"/>
                </a:lnTo>
                <a:lnTo>
                  <a:pt x="922020" y="140208"/>
                </a:lnTo>
                <a:lnTo>
                  <a:pt x="900684" y="176784"/>
                </a:lnTo>
                <a:lnTo>
                  <a:pt x="894588" y="213360"/>
                </a:lnTo>
                <a:lnTo>
                  <a:pt x="896112" y="230124"/>
                </a:lnTo>
                <a:lnTo>
                  <a:pt x="909828" y="266700"/>
                </a:lnTo>
                <a:lnTo>
                  <a:pt x="937260" y="301752"/>
                </a:lnTo>
                <a:lnTo>
                  <a:pt x="976884" y="335280"/>
                </a:lnTo>
                <a:lnTo>
                  <a:pt x="1027176" y="362712"/>
                </a:lnTo>
                <a:lnTo>
                  <a:pt x="1086612" y="387096"/>
                </a:lnTo>
                <a:lnTo>
                  <a:pt x="1121664" y="396240"/>
                </a:lnTo>
                <a:lnTo>
                  <a:pt x="1155192" y="406908"/>
                </a:lnTo>
                <a:lnTo>
                  <a:pt x="1191768" y="413004"/>
                </a:lnTo>
                <a:lnTo>
                  <a:pt x="1229868" y="419100"/>
                </a:lnTo>
                <a:lnTo>
                  <a:pt x="1269492" y="422148"/>
                </a:lnTo>
                <a:lnTo>
                  <a:pt x="1306068" y="423672"/>
                </a:lnTo>
                <a:lnTo>
                  <a:pt x="1344168" y="426720"/>
                </a:lnTo>
                <a:lnTo>
                  <a:pt x="1385316" y="423672"/>
                </a:lnTo>
                <a:lnTo>
                  <a:pt x="1424940" y="422148"/>
                </a:lnTo>
                <a:lnTo>
                  <a:pt x="1463040" y="419100"/>
                </a:lnTo>
                <a:lnTo>
                  <a:pt x="1501140" y="413004"/>
                </a:lnTo>
                <a:lnTo>
                  <a:pt x="1537716" y="406908"/>
                </a:lnTo>
                <a:lnTo>
                  <a:pt x="1571244" y="396240"/>
                </a:lnTo>
                <a:lnTo>
                  <a:pt x="1606296" y="387096"/>
                </a:lnTo>
                <a:lnTo>
                  <a:pt x="1693164" y="348996"/>
                </a:lnTo>
                <a:lnTo>
                  <a:pt x="1737360" y="318516"/>
                </a:lnTo>
                <a:lnTo>
                  <a:pt x="1770888" y="286512"/>
                </a:lnTo>
                <a:lnTo>
                  <a:pt x="1792224" y="251460"/>
                </a:lnTo>
                <a:lnTo>
                  <a:pt x="1796796" y="230124"/>
                </a:lnTo>
                <a:lnTo>
                  <a:pt x="1799844" y="213360"/>
                </a:lnTo>
              </a:path>
              <a:path w="2647315" h="768350">
                <a:moveTo>
                  <a:pt x="905256" y="554736"/>
                </a:moveTo>
                <a:lnTo>
                  <a:pt x="896112" y="516636"/>
                </a:lnTo>
                <a:lnTo>
                  <a:pt x="862584" y="463296"/>
                </a:lnTo>
                <a:lnTo>
                  <a:pt x="842772" y="448056"/>
                </a:lnTo>
                <a:lnTo>
                  <a:pt x="822960" y="431292"/>
                </a:lnTo>
                <a:lnTo>
                  <a:pt x="798576" y="417576"/>
                </a:lnTo>
                <a:lnTo>
                  <a:pt x="771144" y="405384"/>
                </a:lnTo>
                <a:lnTo>
                  <a:pt x="743712" y="390144"/>
                </a:lnTo>
                <a:lnTo>
                  <a:pt x="711708" y="379476"/>
                </a:lnTo>
                <a:lnTo>
                  <a:pt x="678180" y="370332"/>
                </a:lnTo>
                <a:lnTo>
                  <a:pt x="643128" y="359664"/>
                </a:lnTo>
                <a:lnTo>
                  <a:pt x="606552" y="353568"/>
                </a:lnTo>
                <a:lnTo>
                  <a:pt x="568452" y="347472"/>
                </a:lnTo>
                <a:lnTo>
                  <a:pt x="528828" y="344424"/>
                </a:lnTo>
                <a:lnTo>
                  <a:pt x="449580" y="341376"/>
                </a:lnTo>
                <a:lnTo>
                  <a:pt x="414527" y="342900"/>
                </a:lnTo>
                <a:lnTo>
                  <a:pt x="374903" y="344424"/>
                </a:lnTo>
                <a:lnTo>
                  <a:pt x="335279" y="347472"/>
                </a:lnTo>
                <a:lnTo>
                  <a:pt x="297179" y="353568"/>
                </a:lnTo>
                <a:lnTo>
                  <a:pt x="260603" y="359664"/>
                </a:lnTo>
                <a:lnTo>
                  <a:pt x="225551" y="370332"/>
                </a:lnTo>
                <a:lnTo>
                  <a:pt x="192024" y="379476"/>
                </a:lnTo>
                <a:lnTo>
                  <a:pt x="161544" y="390144"/>
                </a:lnTo>
                <a:lnTo>
                  <a:pt x="132588" y="405384"/>
                </a:lnTo>
                <a:lnTo>
                  <a:pt x="105155" y="417576"/>
                </a:lnTo>
                <a:lnTo>
                  <a:pt x="80772" y="431292"/>
                </a:lnTo>
                <a:lnTo>
                  <a:pt x="60959" y="448056"/>
                </a:lnTo>
                <a:lnTo>
                  <a:pt x="42672" y="463296"/>
                </a:lnTo>
                <a:lnTo>
                  <a:pt x="13716" y="499872"/>
                </a:lnTo>
                <a:lnTo>
                  <a:pt x="1524" y="536448"/>
                </a:lnTo>
                <a:lnTo>
                  <a:pt x="0" y="554736"/>
                </a:lnTo>
                <a:lnTo>
                  <a:pt x="1524" y="571500"/>
                </a:lnTo>
                <a:lnTo>
                  <a:pt x="13716" y="608076"/>
                </a:lnTo>
                <a:lnTo>
                  <a:pt x="42672" y="643128"/>
                </a:lnTo>
                <a:lnTo>
                  <a:pt x="80772" y="676656"/>
                </a:lnTo>
                <a:lnTo>
                  <a:pt x="132588" y="702564"/>
                </a:lnTo>
                <a:lnTo>
                  <a:pt x="161544" y="716280"/>
                </a:lnTo>
                <a:lnTo>
                  <a:pt x="192024" y="728472"/>
                </a:lnTo>
                <a:lnTo>
                  <a:pt x="225551" y="737616"/>
                </a:lnTo>
                <a:lnTo>
                  <a:pt x="260603" y="745236"/>
                </a:lnTo>
                <a:lnTo>
                  <a:pt x="297179" y="754380"/>
                </a:lnTo>
                <a:lnTo>
                  <a:pt x="335279" y="758952"/>
                </a:lnTo>
                <a:lnTo>
                  <a:pt x="374903" y="763524"/>
                </a:lnTo>
                <a:lnTo>
                  <a:pt x="414527" y="765048"/>
                </a:lnTo>
                <a:lnTo>
                  <a:pt x="449580" y="768096"/>
                </a:lnTo>
                <a:lnTo>
                  <a:pt x="489204" y="765048"/>
                </a:lnTo>
                <a:lnTo>
                  <a:pt x="528828" y="763524"/>
                </a:lnTo>
                <a:lnTo>
                  <a:pt x="568452" y="758952"/>
                </a:lnTo>
                <a:lnTo>
                  <a:pt x="606552" y="754380"/>
                </a:lnTo>
                <a:lnTo>
                  <a:pt x="643128" y="745236"/>
                </a:lnTo>
                <a:lnTo>
                  <a:pt x="678180" y="737616"/>
                </a:lnTo>
                <a:lnTo>
                  <a:pt x="711708" y="728472"/>
                </a:lnTo>
                <a:lnTo>
                  <a:pt x="743712" y="716280"/>
                </a:lnTo>
                <a:lnTo>
                  <a:pt x="771144" y="702564"/>
                </a:lnTo>
                <a:lnTo>
                  <a:pt x="798576" y="690372"/>
                </a:lnTo>
                <a:lnTo>
                  <a:pt x="862584" y="643128"/>
                </a:lnTo>
                <a:lnTo>
                  <a:pt x="890016" y="608076"/>
                </a:lnTo>
                <a:lnTo>
                  <a:pt x="902208" y="571500"/>
                </a:lnTo>
                <a:lnTo>
                  <a:pt x="905256" y="554736"/>
                </a:lnTo>
              </a:path>
              <a:path w="2647315" h="768350">
                <a:moveTo>
                  <a:pt x="1748028" y="527304"/>
                </a:moveTo>
                <a:lnTo>
                  <a:pt x="1761744" y="580644"/>
                </a:lnTo>
                <a:lnTo>
                  <a:pt x="1787652" y="615696"/>
                </a:lnTo>
                <a:lnTo>
                  <a:pt x="1827276" y="649224"/>
                </a:lnTo>
                <a:lnTo>
                  <a:pt x="1879092" y="676656"/>
                </a:lnTo>
                <a:lnTo>
                  <a:pt x="1938528" y="701040"/>
                </a:lnTo>
                <a:lnTo>
                  <a:pt x="2007108" y="717804"/>
                </a:lnTo>
                <a:lnTo>
                  <a:pt x="2040636" y="726948"/>
                </a:lnTo>
                <a:lnTo>
                  <a:pt x="2080260" y="731520"/>
                </a:lnTo>
                <a:lnTo>
                  <a:pt x="2118360" y="736092"/>
                </a:lnTo>
                <a:lnTo>
                  <a:pt x="2157984" y="737616"/>
                </a:lnTo>
                <a:lnTo>
                  <a:pt x="2197608" y="740664"/>
                </a:lnTo>
                <a:lnTo>
                  <a:pt x="2235708" y="737616"/>
                </a:lnTo>
                <a:lnTo>
                  <a:pt x="2273808" y="736092"/>
                </a:lnTo>
                <a:lnTo>
                  <a:pt x="2350008" y="726948"/>
                </a:lnTo>
                <a:lnTo>
                  <a:pt x="2386584" y="717804"/>
                </a:lnTo>
                <a:lnTo>
                  <a:pt x="2420112" y="711708"/>
                </a:lnTo>
                <a:lnTo>
                  <a:pt x="2485644" y="688848"/>
                </a:lnTo>
                <a:lnTo>
                  <a:pt x="2540508" y="662940"/>
                </a:lnTo>
                <a:lnTo>
                  <a:pt x="2586228" y="633984"/>
                </a:lnTo>
                <a:lnTo>
                  <a:pt x="2601468" y="615696"/>
                </a:lnTo>
                <a:lnTo>
                  <a:pt x="2616708" y="600456"/>
                </a:lnTo>
                <a:lnTo>
                  <a:pt x="2630424" y="580644"/>
                </a:lnTo>
                <a:lnTo>
                  <a:pt x="2638044" y="563880"/>
                </a:lnTo>
                <a:lnTo>
                  <a:pt x="2642616" y="544068"/>
                </a:lnTo>
                <a:lnTo>
                  <a:pt x="2647188" y="527304"/>
                </a:lnTo>
                <a:lnTo>
                  <a:pt x="2642616" y="509016"/>
                </a:lnTo>
                <a:lnTo>
                  <a:pt x="2638044" y="489204"/>
                </a:lnTo>
                <a:lnTo>
                  <a:pt x="2630424" y="472440"/>
                </a:lnTo>
                <a:lnTo>
                  <a:pt x="2601468" y="435864"/>
                </a:lnTo>
                <a:lnTo>
                  <a:pt x="2564892" y="405384"/>
                </a:lnTo>
                <a:lnTo>
                  <a:pt x="2513076" y="377952"/>
                </a:lnTo>
                <a:lnTo>
                  <a:pt x="2485644" y="364236"/>
                </a:lnTo>
                <a:lnTo>
                  <a:pt x="2455164" y="352044"/>
                </a:lnTo>
                <a:lnTo>
                  <a:pt x="2420112" y="342900"/>
                </a:lnTo>
                <a:lnTo>
                  <a:pt x="2386584" y="333756"/>
                </a:lnTo>
                <a:lnTo>
                  <a:pt x="2350008" y="327660"/>
                </a:lnTo>
                <a:lnTo>
                  <a:pt x="2311908" y="320040"/>
                </a:lnTo>
                <a:lnTo>
                  <a:pt x="2273808" y="316992"/>
                </a:lnTo>
                <a:lnTo>
                  <a:pt x="2197608" y="313944"/>
                </a:lnTo>
                <a:lnTo>
                  <a:pt x="2118360" y="316992"/>
                </a:lnTo>
                <a:lnTo>
                  <a:pt x="2078736" y="320040"/>
                </a:lnTo>
                <a:lnTo>
                  <a:pt x="2040636" y="327660"/>
                </a:lnTo>
                <a:lnTo>
                  <a:pt x="2007108" y="333756"/>
                </a:lnTo>
                <a:lnTo>
                  <a:pt x="1970532" y="342900"/>
                </a:lnTo>
                <a:lnTo>
                  <a:pt x="1938528" y="352044"/>
                </a:lnTo>
                <a:lnTo>
                  <a:pt x="1908048" y="364236"/>
                </a:lnTo>
                <a:lnTo>
                  <a:pt x="1879092" y="377952"/>
                </a:lnTo>
                <a:lnTo>
                  <a:pt x="1851660" y="390144"/>
                </a:lnTo>
                <a:lnTo>
                  <a:pt x="1805940" y="420624"/>
                </a:lnTo>
                <a:lnTo>
                  <a:pt x="1773936" y="454152"/>
                </a:lnTo>
                <a:lnTo>
                  <a:pt x="1752600" y="489204"/>
                </a:lnTo>
                <a:lnTo>
                  <a:pt x="1749552" y="509016"/>
                </a:lnTo>
                <a:lnTo>
                  <a:pt x="1748028" y="52730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80455" y="1241044"/>
            <a:ext cx="3599815" cy="1524000"/>
          </a:xfrm>
          <a:custGeom>
            <a:avLst/>
            <a:gdLst/>
            <a:ahLst/>
            <a:cxnLst/>
            <a:rect l="l" t="t" r="r" b="b"/>
            <a:pathLst>
              <a:path w="3599815" h="1524000">
                <a:moveTo>
                  <a:pt x="1941576" y="524256"/>
                </a:moveTo>
                <a:lnTo>
                  <a:pt x="1926336" y="469392"/>
                </a:lnTo>
                <a:lnTo>
                  <a:pt x="1900427" y="435864"/>
                </a:lnTo>
                <a:lnTo>
                  <a:pt x="1857756" y="403860"/>
                </a:lnTo>
                <a:lnTo>
                  <a:pt x="1836420" y="388620"/>
                </a:lnTo>
                <a:lnTo>
                  <a:pt x="1778508" y="362712"/>
                </a:lnTo>
                <a:lnTo>
                  <a:pt x="1712976" y="339852"/>
                </a:lnTo>
                <a:lnTo>
                  <a:pt x="1642871" y="326136"/>
                </a:lnTo>
                <a:lnTo>
                  <a:pt x="1604771" y="320040"/>
                </a:lnTo>
                <a:lnTo>
                  <a:pt x="1566671" y="315468"/>
                </a:lnTo>
                <a:lnTo>
                  <a:pt x="1527048" y="313944"/>
                </a:lnTo>
                <a:lnTo>
                  <a:pt x="1449324" y="313944"/>
                </a:lnTo>
                <a:lnTo>
                  <a:pt x="1409700" y="315468"/>
                </a:lnTo>
                <a:lnTo>
                  <a:pt x="1333500" y="326136"/>
                </a:lnTo>
                <a:lnTo>
                  <a:pt x="1261871" y="339852"/>
                </a:lnTo>
                <a:lnTo>
                  <a:pt x="1229868" y="352044"/>
                </a:lnTo>
                <a:lnTo>
                  <a:pt x="1197864" y="362712"/>
                </a:lnTo>
                <a:lnTo>
                  <a:pt x="1168908" y="373380"/>
                </a:lnTo>
                <a:lnTo>
                  <a:pt x="1141476" y="388620"/>
                </a:lnTo>
                <a:lnTo>
                  <a:pt x="1117092" y="403860"/>
                </a:lnTo>
                <a:lnTo>
                  <a:pt x="1097280" y="416052"/>
                </a:lnTo>
                <a:lnTo>
                  <a:pt x="1063752" y="451104"/>
                </a:lnTo>
                <a:lnTo>
                  <a:pt x="1043939" y="487680"/>
                </a:lnTo>
                <a:lnTo>
                  <a:pt x="1037844" y="524256"/>
                </a:lnTo>
                <a:lnTo>
                  <a:pt x="1039368" y="542544"/>
                </a:lnTo>
                <a:lnTo>
                  <a:pt x="1051560" y="579120"/>
                </a:lnTo>
                <a:lnTo>
                  <a:pt x="1077468" y="615696"/>
                </a:lnTo>
                <a:lnTo>
                  <a:pt x="1117092" y="646176"/>
                </a:lnTo>
                <a:lnTo>
                  <a:pt x="1168908" y="673608"/>
                </a:lnTo>
                <a:lnTo>
                  <a:pt x="1197864" y="687324"/>
                </a:lnTo>
                <a:lnTo>
                  <a:pt x="1229868" y="699516"/>
                </a:lnTo>
                <a:lnTo>
                  <a:pt x="1261871" y="708660"/>
                </a:lnTo>
                <a:lnTo>
                  <a:pt x="1298448" y="717804"/>
                </a:lnTo>
                <a:lnTo>
                  <a:pt x="1333500" y="723900"/>
                </a:lnTo>
                <a:lnTo>
                  <a:pt x="1373124" y="731520"/>
                </a:lnTo>
                <a:lnTo>
                  <a:pt x="1409700" y="734568"/>
                </a:lnTo>
                <a:lnTo>
                  <a:pt x="1449324" y="739140"/>
                </a:lnTo>
                <a:lnTo>
                  <a:pt x="1527048" y="739140"/>
                </a:lnTo>
                <a:lnTo>
                  <a:pt x="1566671" y="734568"/>
                </a:lnTo>
                <a:lnTo>
                  <a:pt x="1604771" y="731520"/>
                </a:lnTo>
                <a:lnTo>
                  <a:pt x="1642871" y="723900"/>
                </a:lnTo>
                <a:lnTo>
                  <a:pt x="1679448" y="717804"/>
                </a:lnTo>
                <a:lnTo>
                  <a:pt x="1712976" y="708660"/>
                </a:lnTo>
                <a:lnTo>
                  <a:pt x="1748027" y="699516"/>
                </a:lnTo>
                <a:lnTo>
                  <a:pt x="1778508" y="687324"/>
                </a:lnTo>
                <a:lnTo>
                  <a:pt x="1807464" y="673608"/>
                </a:lnTo>
                <a:lnTo>
                  <a:pt x="1836420" y="661416"/>
                </a:lnTo>
                <a:lnTo>
                  <a:pt x="1857756" y="646176"/>
                </a:lnTo>
                <a:lnTo>
                  <a:pt x="1880616" y="630936"/>
                </a:lnTo>
                <a:lnTo>
                  <a:pt x="1900427" y="615696"/>
                </a:lnTo>
                <a:lnTo>
                  <a:pt x="1912620" y="597408"/>
                </a:lnTo>
                <a:lnTo>
                  <a:pt x="1926336" y="579120"/>
                </a:lnTo>
                <a:lnTo>
                  <a:pt x="1932432" y="562356"/>
                </a:lnTo>
                <a:lnTo>
                  <a:pt x="1938527" y="542544"/>
                </a:lnTo>
                <a:lnTo>
                  <a:pt x="1941576" y="524256"/>
                </a:lnTo>
              </a:path>
              <a:path w="3599815" h="1524000">
                <a:moveTo>
                  <a:pt x="2702052" y="525779"/>
                </a:moveTo>
                <a:lnTo>
                  <a:pt x="2715768" y="579119"/>
                </a:lnTo>
                <a:lnTo>
                  <a:pt x="2744724" y="615695"/>
                </a:lnTo>
                <a:lnTo>
                  <a:pt x="2805684" y="661415"/>
                </a:lnTo>
                <a:lnTo>
                  <a:pt x="2833116" y="673607"/>
                </a:lnTo>
                <a:lnTo>
                  <a:pt x="2860548" y="687323"/>
                </a:lnTo>
                <a:lnTo>
                  <a:pt x="2892552" y="699515"/>
                </a:lnTo>
                <a:lnTo>
                  <a:pt x="2926080" y="708659"/>
                </a:lnTo>
                <a:lnTo>
                  <a:pt x="2961132" y="717803"/>
                </a:lnTo>
                <a:lnTo>
                  <a:pt x="2996184" y="723900"/>
                </a:lnTo>
                <a:lnTo>
                  <a:pt x="3034284" y="731519"/>
                </a:lnTo>
                <a:lnTo>
                  <a:pt x="3072384" y="734567"/>
                </a:lnTo>
                <a:lnTo>
                  <a:pt x="3112008" y="739139"/>
                </a:lnTo>
                <a:lnTo>
                  <a:pt x="3188208" y="739139"/>
                </a:lnTo>
                <a:lnTo>
                  <a:pt x="3227832" y="734567"/>
                </a:lnTo>
                <a:lnTo>
                  <a:pt x="3267456" y="731519"/>
                </a:lnTo>
                <a:lnTo>
                  <a:pt x="3305556" y="723900"/>
                </a:lnTo>
                <a:lnTo>
                  <a:pt x="3375660" y="708659"/>
                </a:lnTo>
                <a:lnTo>
                  <a:pt x="3439668" y="687323"/>
                </a:lnTo>
                <a:lnTo>
                  <a:pt x="3468624" y="673607"/>
                </a:lnTo>
                <a:lnTo>
                  <a:pt x="3496056" y="661415"/>
                </a:lnTo>
                <a:lnTo>
                  <a:pt x="3540252" y="630935"/>
                </a:lnTo>
                <a:lnTo>
                  <a:pt x="3572256" y="597407"/>
                </a:lnTo>
                <a:lnTo>
                  <a:pt x="3593592" y="562355"/>
                </a:lnTo>
                <a:lnTo>
                  <a:pt x="3596640" y="542543"/>
                </a:lnTo>
                <a:lnTo>
                  <a:pt x="3599688" y="524255"/>
                </a:lnTo>
                <a:lnTo>
                  <a:pt x="3596640" y="505967"/>
                </a:lnTo>
                <a:lnTo>
                  <a:pt x="3593592" y="487679"/>
                </a:lnTo>
                <a:lnTo>
                  <a:pt x="3584448" y="469391"/>
                </a:lnTo>
                <a:lnTo>
                  <a:pt x="3558540" y="435863"/>
                </a:lnTo>
                <a:lnTo>
                  <a:pt x="3518916" y="400811"/>
                </a:lnTo>
                <a:lnTo>
                  <a:pt x="3496055" y="388619"/>
                </a:lnTo>
                <a:lnTo>
                  <a:pt x="3468624" y="373379"/>
                </a:lnTo>
                <a:lnTo>
                  <a:pt x="3439668" y="362711"/>
                </a:lnTo>
                <a:lnTo>
                  <a:pt x="3407664" y="348995"/>
                </a:lnTo>
                <a:lnTo>
                  <a:pt x="3375660" y="339851"/>
                </a:lnTo>
                <a:lnTo>
                  <a:pt x="3339084" y="332231"/>
                </a:lnTo>
                <a:lnTo>
                  <a:pt x="3305555" y="324611"/>
                </a:lnTo>
                <a:lnTo>
                  <a:pt x="3265931" y="320039"/>
                </a:lnTo>
                <a:lnTo>
                  <a:pt x="3227832" y="315467"/>
                </a:lnTo>
                <a:lnTo>
                  <a:pt x="3188208" y="313943"/>
                </a:lnTo>
                <a:lnTo>
                  <a:pt x="3112008" y="313943"/>
                </a:lnTo>
                <a:lnTo>
                  <a:pt x="3072384" y="315467"/>
                </a:lnTo>
                <a:lnTo>
                  <a:pt x="3034284" y="320039"/>
                </a:lnTo>
                <a:lnTo>
                  <a:pt x="2996184" y="326135"/>
                </a:lnTo>
                <a:lnTo>
                  <a:pt x="2926080" y="339851"/>
                </a:lnTo>
                <a:lnTo>
                  <a:pt x="2892552" y="352043"/>
                </a:lnTo>
                <a:lnTo>
                  <a:pt x="2860548" y="362711"/>
                </a:lnTo>
                <a:lnTo>
                  <a:pt x="2833116" y="373379"/>
                </a:lnTo>
                <a:lnTo>
                  <a:pt x="2805684" y="388619"/>
                </a:lnTo>
                <a:lnTo>
                  <a:pt x="2759964" y="419100"/>
                </a:lnTo>
                <a:lnTo>
                  <a:pt x="2744724" y="435863"/>
                </a:lnTo>
                <a:lnTo>
                  <a:pt x="2729484" y="451103"/>
                </a:lnTo>
                <a:lnTo>
                  <a:pt x="2715768" y="469391"/>
                </a:lnTo>
                <a:lnTo>
                  <a:pt x="2708148" y="487679"/>
                </a:lnTo>
                <a:lnTo>
                  <a:pt x="2703576" y="505967"/>
                </a:lnTo>
                <a:lnTo>
                  <a:pt x="2702052" y="525779"/>
                </a:lnTo>
              </a:path>
              <a:path w="3599815" h="1524000">
                <a:moveTo>
                  <a:pt x="2753868" y="213359"/>
                </a:moveTo>
                <a:lnTo>
                  <a:pt x="2747772" y="175259"/>
                </a:lnTo>
                <a:lnTo>
                  <a:pt x="2726436" y="140207"/>
                </a:lnTo>
                <a:lnTo>
                  <a:pt x="2694432" y="106679"/>
                </a:lnTo>
                <a:lnTo>
                  <a:pt x="2648712" y="74675"/>
                </a:lnTo>
                <a:lnTo>
                  <a:pt x="2592324" y="50291"/>
                </a:lnTo>
                <a:lnTo>
                  <a:pt x="2560320" y="38100"/>
                </a:lnTo>
                <a:lnTo>
                  <a:pt x="2493264" y="19811"/>
                </a:lnTo>
                <a:lnTo>
                  <a:pt x="2455164" y="13715"/>
                </a:lnTo>
                <a:lnTo>
                  <a:pt x="2382012" y="1523"/>
                </a:lnTo>
                <a:lnTo>
                  <a:pt x="2342388" y="0"/>
                </a:lnTo>
                <a:lnTo>
                  <a:pt x="2263140" y="0"/>
                </a:lnTo>
                <a:lnTo>
                  <a:pt x="2223516" y="1524"/>
                </a:lnTo>
                <a:lnTo>
                  <a:pt x="2185416" y="7620"/>
                </a:lnTo>
                <a:lnTo>
                  <a:pt x="2112264" y="19812"/>
                </a:lnTo>
                <a:lnTo>
                  <a:pt x="2045208" y="38100"/>
                </a:lnTo>
                <a:lnTo>
                  <a:pt x="1982724" y="60960"/>
                </a:lnTo>
                <a:lnTo>
                  <a:pt x="1930908" y="91440"/>
                </a:lnTo>
                <a:lnTo>
                  <a:pt x="1891283" y="123444"/>
                </a:lnTo>
                <a:lnTo>
                  <a:pt x="1866900" y="155448"/>
                </a:lnTo>
                <a:lnTo>
                  <a:pt x="1854708" y="192024"/>
                </a:lnTo>
                <a:lnTo>
                  <a:pt x="1853183" y="213360"/>
                </a:lnTo>
                <a:lnTo>
                  <a:pt x="1854708" y="231648"/>
                </a:lnTo>
                <a:lnTo>
                  <a:pt x="1866900" y="268224"/>
                </a:lnTo>
                <a:lnTo>
                  <a:pt x="1891283" y="301752"/>
                </a:lnTo>
                <a:lnTo>
                  <a:pt x="1930908" y="333756"/>
                </a:lnTo>
                <a:lnTo>
                  <a:pt x="1982724" y="364236"/>
                </a:lnTo>
                <a:lnTo>
                  <a:pt x="2045208" y="387096"/>
                </a:lnTo>
                <a:lnTo>
                  <a:pt x="2112264" y="406908"/>
                </a:lnTo>
                <a:lnTo>
                  <a:pt x="2185416" y="417576"/>
                </a:lnTo>
                <a:lnTo>
                  <a:pt x="2223516" y="422148"/>
                </a:lnTo>
                <a:lnTo>
                  <a:pt x="2263140" y="426720"/>
                </a:lnTo>
                <a:lnTo>
                  <a:pt x="2342388" y="426719"/>
                </a:lnTo>
                <a:lnTo>
                  <a:pt x="2382012" y="422147"/>
                </a:lnTo>
                <a:lnTo>
                  <a:pt x="2455164" y="413003"/>
                </a:lnTo>
                <a:lnTo>
                  <a:pt x="2493264" y="406907"/>
                </a:lnTo>
                <a:lnTo>
                  <a:pt x="2560320" y="387095"/>
                </a:lnTo>
                <a:lnTo>
                  <a:pt x="2592324" y="374903"/>
                </a:lnTo>
                <a:lnTo>
                  <a:pt x="2621280" y="364235"/>
                </a:lnTo>
                <a:lnTo>
                  <a:pt x="2673096" y="333755"/>
                </a:lnTo>
                <a:lnTo>
                  <a:pt x="2712720" y="301751"/>
                </a:lnTo>
                <a:lnTo>
                  <a:pt x="2738628" y="268223"/>
                </a:lnTo>
                <a:lnTo>
                  <a:pt x="2750820" y="231647"/>
                </a:lnTo>
                <a:lnTo>
                  <a:pt x="2753868" y="213359"/>
                </a:lnTo>
              </a:path>
              <a:path w="3599815" h="1524000">
                <a:moveTo>
                  <a:pt x="0" y="1175004"/>
                </a:moveTo>
                <a:lnTo>
                  <a:pt x="665988" y="824484"/>
                </a:lnTo>
                <a:lnTo>
                  <a:pt x="1350264" y="1188720"/>
                </a:lnTo>
                <a:lnTo>
                  <a:pt x="665988" y="1524000"/>
                </a:lnTo>
                <a:lnTo>
                  <a:pt x="0" y="117500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986528" y="1644395"/>
            <a:ext cx="3638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sex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653528" y="1315204"/>
            <a:ext cx="6883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427711" y="1639815"/>
            <a:ext cx="5759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buget</a:t>
            </a:r>
            <a:endParaRPr sz="16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918952" y="1644395"/>
            <a:ext cx="3295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did</a:t>
            </a:r>
            <a:endParaRPr sz="16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072128" y="1306067"/>
            <a:ext cx="5651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nume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811011" y="2304288"/>
            <a:ext cx="9925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lucre</a:t>
            </a:r>
            <a:r>
              <a:rPr sz="1400" b="1" spc="-15" dirty="0">
                <a:latin typeface="Arial"/>
                <a:cs typeface="Arial"/>
              </a:rPr>
              <a:t>a</a:t>
            </a:r>
            <a:r>
              <a:rPr sz="1400" b="1" dirty="0">
                <a:latin typeface="Arial"/>
                <a:cs typeface="Arial"/>
              </a:rPr>
              <a:t>z</a:t>
            </a:r>
            <a:r>
              <a:rPr sz="1400" b="1" spc="-15" dirty="0">
                <a:latin typeface="Arial"/>
                <a:cs typeface="Arial"/>
              </a:rPr>
              <a:t>ă_</a:t>
            </a:r>
            <a:r>
              <a:rPr sz="1400" b="1" spc="5" dirty="0">
                <a:latin typeface="Arial"/>
                <a:cs typeface="Arial"/>
              </a:rPr>
              <a:t>I</a:t>
            </a:r>
            <a:r>
              <a:rPr sz="1400" b="1" dirty="0">
                <a:latin typeface="Arial"/>
                <a:cs typeface="Arial"/>
              </a:rPr>
              <a:t>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533640" y="2240788"/>
            <a:ext cx="1458595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785"/>
              </a:spcBef>
            </a:pPr>
            <a:r>
              <a:rPr sz="1600" b="1" spc="-10" dirty="0">
                <a:latin typeface="Arial"/>
                <a:cs typeface="Arial"/>
              </a:rPr>
              <a:t>Departamente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807459" y="2228595"/>
            <a:ext cx="1249680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13664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894"/>
              </a:spcBef>
            </a:pPr>
            <a:r>
              <a:rPr sz="1600" b="1" spc="-5" dirty="0">
                <a:latin typeface="Arial"/>
                <a:cs typeface="Arial"/>
              </a:rPr>
              <a:t>Angajaţi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282682" y="1632202"/>
            <a:ext cx="385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cnp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511803" y="1634235"/>
            <a:ext cx="1705610" cy="607060"/>
          </a:xfrm>
          <a:custGeom>
            <a:avLst/>
            <a:gdLst/>
            <a:ahLst/>
            <a:cxnLst/>
            <a:rect l="l" t="t" r="r" b="b"/>
            <a:pathLst>
              <a:path w="1705610" h="607060">
                <a:moveTo>
                  <a:pt x="826008" y="0"/>
                </a:moveTo>
                <a:lnTo>
                  <a:pt x="826008" y="545591"/>
                </a:lnTo>
              </a:path>
              <a:path w="1705610" h="607060">
                <a:moveTo>
                  <a:pt x="0" y="345948"/>
                </a:moveTo>
                <a:lnTo>
                  <a:pt x="688848" y="606551"/>
                </a:lnTo>
              </a:path>
              <a:path w="1705610" h="607060">
                <a:moveTo>
                  <a:pt x="1705356" y="345948"/>
                </a:moveTo>
                <a:lnTo>
                  <a:pt x="1286256" y="58369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040376" y="1686051"/>
            <a:ext cx="3761740" cy="745490"/>
          </a:xfrm>
          <a:custGeom>
            <a:avLst/>
            <a:gdLst/>
            <a:ahLst/>
            <a:cxnLst/>
            <a:rect l="l" t="t" r="r" b="b"/>
            <a:pathLst>
              <a:path w="3761740" h="745489">
                <a:moveTo>
                  <a:pt x="617220" y="726948"/>
                </a:moveTo>
                <a:lnTo>
                  <a:pt x="0" y="726948"/>
                </a:lnTo>
              </a:path>
              <a:path w="3761740" h="745489">
                <a:moveTo>
                  <a:pt x="1987296" y="745236"/>
                </a:moveTo>
                <a:lnTo>
                  <a:pt x="2459736" y="745236"/>
                </a:lnTo>
              </a:path>
              <a:path w="3761740" h="745489">
                <a:moveTo>
                  <a:pt x="2129028" y="315468"/>
                </a:moveTo>
                <a:lnTo>
                  <a:pt x="2744723" y="544068"/>
                </a:lnTo>
              </a:path>
              <a:path w="3761740" h="745489">
                <a:moveTo>
                  <a:pt x="2909316" y="0"/>
                </a:moveTo>
                <a:lnTo>
                  <a:pt x="3052572" y="571500"/>
                </a:lnTo>
              </a:path>
              <a:path w="3761740" h="745489">
                <a:moveTo>
                  <a:pt x="3761231" y="286512"/>
                </a:moveTo>
                <a:lnTo>
                  <a:pt x="3430524" y="54406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6</a:t>
            </a:fld>
            <a:endParaRPr dirty="0"/>
          </a:p>
        </p:txBody>
      </p:sp>
      <p:sp>
        <p:nvSpPr>
          <p:cNvPr id="41" name="Date Placeholder 40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03E5F25-F7F0-4AA4-B5EC-EC0BE8965A07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315460" marR="5080" indent="-3336290">
              <a:lnSpc>
                <a:spcPts val="3829"/>
              </a:lnSpc>
              <a:spcBef>
                <a:spcPts val="240"/>
              </a:spcBef>
              <a:tabLst>
                <a:tab pos="5735955" algn="l"/>
              </a:tabLst>
            </a:pPr>
            <a:r>
              <a:rPr sz="3200" b="0" spc="-5" dirty="0">
                <a:latin typeface="Arial"/>
                <a:cs typeface="Arial"/>
              </a:rPr>
              <a:t>Translatarea</a:t>
            </a:r>
            <a:r>
              <a:rPr sz="3200" b="0" spc="3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diagramelor	</a:t>
            </a:r>
            <a:r>
              <a:rPr sz="3200" b="0" dirty="0">
                <a:latin typeface="Arial"/>
                <a:cs typeface="Arial"/>
              </a:rPr>
              <a:t>ER </a:t>
            </a:r>
            <a:r>
              <a:rPr sz="3200" b="0" spc="-5" dirty="0">
                <a:latin typeface="Arial"/>
                <a:cs typeface="Arial"/>
              </a:rPr>
              <a:t>cu</a:t>
            </a:r>
            <a:r>
              <a:rPr sz="3200" b="0" spc="-8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constrângeri  de</a:t>
            </a:r>
            <a:r>
              <a:rPr sz="3200" b="0" spc="-1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cheie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55600" marR="5080" indent="-342900">
              <a:lnSpc>
                <a:spcPts val="2950"/>
              </a:lnSpc>
              <a:spcBef>
                <a:spcPts val="14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dirty="0"/>
              <a:t>Maparea unei</a:t>
            </a:r>
            <a:r>
              <a:rPr spc="-95" dirty="0"/>
              <a:t> </a:t>
            </a:r>
            <a:r>
              <a:rPr spc="-5" dirty="0"/>
              <a:t>legături  </a:t>
            </a:r>
            <a:r>
              <a:rPr dirty="0"/>
              <a:t>în</a:t>
            </a:r>
            <a:r>
              <a:rPr spc="-15" dirty="0"/>
              <a:t> </a:t>
            </a:r>
            <a:r>
              <a:rPr spc="-5" dirty="0"/>
              <a:t>tabel</a:t>
            </a:r>
            <a:r>
              <a:rPr sz="2800" spc="-5" dirty="0"/>
              <a:t>:</a:t>
            </a:r>
            <a:endParaRPr sz="2800"/>
          </a:p>
          <a:p>
            <a:pPr marL="756285" lvl="1" indent="-287020">
              <a:lnSpc>
                <a:spcPct val="100000"/>
              </a:lnSpc>
              <a:spcBef>
                <a:spcPts val="240"/>
              </a:spcBef>
              <a:buClr>
                <a:srgbClr val="9999CA"/>
              </a:buClr>
              <a:buSzPct val="79166"/>
              <a:buChar char="□"/>
              <a:tabLst>
                <a:tab pos="756920" algn="l"/>
              </a:tabLst>
            </a:pPr>
            <a:r>
              <a:rPr sz="2400" dirty="0">
                <a:latin typeface="Arial"/>
                <a:cs typeface="Arial"/>
              </a:rPr>
              <a:t>Cheia </a:t>
            </a:r>
            <a:r>
              <a:rPr sz="2400" spc="-5" dirty="0">
                <a:latin typeface="Arial"/>
                <a:cs typeface="Arial"/>
              </a:rPr>
              <a:t>este </a:t>
            </a:r>
            <a:r>
              <a:rPr sz="2400" dirty="0">
                <a:solidFill>
                  <a:srgbClr val="666699"/>
                </a:solidFill>
                <a:latin typeface="Arial"/>
                <a:cs typeface="Arial"/>
              </a:rPr>
              <a:t>did</a:t>
            </a:r>
            <a:r>
              <a:rPr sz="2400" spc="-40" dirty="0">
                <a:solidFill>
                  <a:srgbClr val="666699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!</a:t>
            </a:r>
            <a:endParaRPr sz="2400">
              <a:latin typeface="Arial"/>
              <a:cs typeface="Arial"/>
            </a:endParaRPr>
          </a:p>
          <a:p>
            <a:pPr marL="756285" marR="418465" lvl="1" indent="-287020">
              <a:lnSpc>
                <a:spcPct val="89900"/>
              </a:lnSpc>
              <a:spcBef>
                <a:spcPts val="575"/>
              </a:spcBef>
              <a:buClr>
                <a:srgbClr val="9999CA"/>
              </a:buClr>
              <a:buSzPct val="79166"/>
              <a:buChar char="□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Există </a:t>
            </a:r>
            <a:r>
              <a:rPr sz="2400" dirty="0">
                <a:latin typeface="Arial"/>
                <a:cs typeface="Arial"/>
              </a:rPr>
              <a:t>tabele  separate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pentru  </a:t>
            </a:r>
            <a:r>
              <a:rPr sz="2400" i="1" spc="-5" dirty="0">
                <a:latin typeface="Arial"/>
                <a:cs typeface="Arial"/>
              </a:rPr>
              <a:t>Angajaţi </a:t>
            </a:r>
            <a:r>
              <a:rPr sz="2400" dirty="0">
                <a:latin typeface="Arial"/>
                <a:cs typeface="Arial"/>
              </a:rPr>
              <a:t>şi  </a:t>
            </a:r>
            <a:r>
              <a:rPr sz="2400" i="1" spc="-5" dirty="0">
                <a:latin typeface="Arial"/>
                <a:cs typeface="Arial"/>
              </a:rPr>
              <a:t>Departamente</a:t>
            </a:r>
            <a:endParaRPr sz="2400">
              <a:latin typeface="Arial"/>
              <a:cs typeface="Arial"/>
            </a:endParaRPr>
          </a:p>
          <a:p>
            <a:pPr marL="355600" marR="295910" indent="-342900">
              <a:lnSpc>
                <a:spcPct val="89900"/>
              </a:lnSpc>
              <a:spcBef>
                <a:spcPts val="57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</a:tabLst>
            </a:pPr>
            <a:r>
              <a:rPr spc="-5" dirty="0"/>
              <a:t>Deoarece fiecare  departament are</a:t>
            </a:r>
            <a:r>
              <a:rPr spc="-75" dirty="0"/>
              <a:t> </a:t>
            </a:r>
            <a:r>
              <a:rPr spc="-5" dirty="0"/>
              <a:t>un  </a:t>
            </a:r>
            <a:r>
              <a:rPr dirty="0"/>
              <a:t>manager </a:t>
            </a:r>
            <a:r>
              <a:rPr spc="-5" dirty="0"/>
              <a:t>unic,pot </a:t>
            </a:r>
            <a:r>
              <a:rPr dirty="0"/>
              <a:t>fi  combinate tabelele  </a:t>
            </a:r>
            <a:r>
              <a:rPr i="1" spc="-5" dirty="0">
                <a:latin typeface="Arial"/>
                <a:cs typeface="Arial"/>
              </a:rPr>
              <a:t>Admin </a:t>
            </a:r>
            <a:r>
              <a:rPr dirty="0"/>
              <a:t>şi  </a:t>
            </a:r>
            <a:r>
              <a:rPr i="1" dirty="0">
                <a:latin typeface="Arial"/>
                <a:cs typeface="Arial"/>
              </a:rPr>
              <a:t>Departamente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57523" y="1416303"/>
            <a:ext cx="5831205" cy="223901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90830" marR="3157855" indent="-187325">
              <a:lnSpc>
                <a:spcPct val="100000"/>
              </a:lnSpc>
              <a:spcBef>
                <a:spcPts val="265"/>
              </a:spcBef>
              <a:tabLst>
                <a:tab pos="835025" algn="l"/>
              </a:tabLst>
            </a:pPr>
            <a:r>
              <a:rPr sz="1800" spc="20" dirty="0">
                <a:latin typeface="Times New Roman"/>
                <a:cs typeface="Times New Roman"/>
              </a:rPr>
              <a:t>CREATE </a:t>
            </a:r>
            <a:r>
              <a:rPr sz="1800" spc="-15" dirty="0">
                <a:latin typeface="Times New Roman"/>
                <a:cs typeface="Times New Roman"/>
              </a:rPr>
              <a:t>TABLE </a:t>
            </a:r>
            <a:r>
              <a:rPr sz="1800" spc="65" dirty="0">
                <a:latin typeface="Times New Roman"/>
                <a:cs typeface="Times New Roman"/>
              </a:rPr>
              <a:t>Admin</a:t>
            </a:r>
            <a:r>
              <a:rPr sz="18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  </a:t>
            </a:r>
            <a:r>
              <a:rPr sz="2000" spc="55" dirty="0">
                <a:solidFill>
                  <a:srgbClr val="4651D4"/>
                </a:solidFill>
                <a:latin typeface="Times New Roman"/>
                <a:cs typeface="Times New Roman"/>
              </a:rPr>
              <a:t>cnp	</a:t>
            </a:r>
            <a:r>
              <a:rPr sz="1800" spc="30" dirty="0">
                <a:solidFill>
                  <a:srgbClr val="4651D4"/>
                </a:solidFill>
                <a:latin typeface="Times New Roman"/>
                <a:cs typeface="Times New Roman"/>
              </a:rPr>
              <a:t>CHAR(11)</a:t>
            </a:r>
            <a:r>
              <a:rPr sz="2000" spc="3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  <a:tabLst>
                <a:tab pos="802640" algn="l"/>
              </a:tabLst>
            </a:pPr>
            <a:r>
              <a:rPr sz="2000" spc="80" dirty="0">
                <a:solidFill>
                  <a:srgbClr val="4651D4"/>
                </a:solidFill>
                <a:latin typeface="Times New Roman"/>
                <a:cs typeface="Times New Roman"/>
              </a:rPr>
              <a:t>did	</a:t>
            </a:r>
            <a:r>
              <a:rPr sz="1800" spc="30" dirty="0">
                <a:solidFill>
                  <a:srgbClr val="4651D4"/>
                </a:solidFill>
                <a:latin typeface="Times New Roman"/>
                <a:cs typeface="Times New Roman"/>
              </a:rPr>
              <a:t>INTEGER</a:t>
            </a:r>
            <a:r>
              <a:rPr sz="2000" spc="3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296545" marR="3232150" indent="8255">
              <a:lnSpc>
                <a:spcPct val="100000"/>
              </a:lnSpc>
              <a:tabLst>
                <a:tab pos="1419860" algn="l"/>
              </a:tabLst>
            </a:pPr>
            <a:r>
              <a:rPr sz="2000" spc="70" dirty="0">
                <a:solidFill>
                  <a:srgbClr val="4651D4"/>
                </a:solidFill>
                <a:latin typeface="Times New Roman"/>
                <a:cs typeface="Times New Roman"/>
              </a:rPr>
              <a:t>din_data	</a:t>
            </a:r>
            <a:r>
              <a:rPr sz="1800" spc="25" dirty="0">
                <a:solidFill>
                  <a:srgbClr val="4651D4"/>
                </a:solidFill>
                <a:latin typeface="Times New Roman"/>
                <a:cs typeface="Times New Roman"/>
              </a:rPr>
              <a:t>DATE</a:t>
            </a:r>
            <a:r>
              <a:rPr sz="2000" spc="25" dirty="0">
                <a:solidFill>
                  <a:srgbClr val="4651D4"/>
                </a:solidFill>
                <a:latin typeface="Times New Roman"/>
                <a:cs typeface="Times New Roman"/>
              </a:rPr>
              <a:t>,  </a:t>
            </a:r>
            <a:r>
              <a:rPr sz="1800" spc="10" dirty="0">
                <a:solidFill>
                  <a:srgbClr val="666699"/>
                </a:solidFill>
                <a:latin typeface="Times New Roman"/>
                <a:cs typeface="Times New Roman"/>
              </a:rPr>
              <a:t>PRIMARY </a:t>
            </a:r>
            <a:r>
              <a:rPr sz="1800" spc="-30" dirty="0">
                <a:solidFill>
                  <a:srgbClr val="666699"/>
                </a:solidFill>
                <a:latin typeface="Times New Roman"/>
                <a:cs typeface="Times New Roman"/>
              </a:rPr>
              <a:t>KEY</a:t>
            </a:r>
            <a:r>
              <a:rPr sz="1800" spc="-5" dirty="0">
                <a:solidFill>
                  <a:srgbClr val="666699"/>
                </a:solidFill>
                <a:latin typeface="Times New Roman"/>
                <a:cs typeface="Times New Roman"/>
              </a:rPr>
              <a:t> </a:t>
            </a:r>
            <a:r>
              <a:rPr sz="2000" spc="55" dirty="0">
                <a:solidFill>
                  <a:srgbClr val="666699"/>
                </a:solidFill>
                <a:latin typeface="Times New Roman"/>
                <a:cs typeface="Times New Roman"/>
              </a:rPr>
              <a:t>(did),</a:t>
            </a:r>
            <a:endParaRPr sz="2000">
              <a:latin typeface="Times New Roman"/>
              <a:cs typeface="Times New Roman"/>
            </a:endParaRPr>
          </a:p>
          <a:p>
            <a:pPr marL="290830">
              <a:lnSpc>
                <a:spcPct val="100000"/>
              </a:lnSpc>
            </a:pPr>
            <a:r>
              <a:rPr sz="1800" spc="30" dirty="0">
                <a:solidFill>
                  <a:srgbClr val="9999FF"/>
                </a:solidFill>
                <a:latin typeface="Times New Roman"/>
                <a:cs typeface="Times New Roman"/>
              </a:rPr>
              <a:t>FOREIGN </a:t>
            </a:r>
            <a:r>
              <a:rPr sz="18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 </a:t>
            </a:r>
            <a:r>
              <a:rPr sz="2000" spc="25" dirty="0">
                <a:solidFill>
                  <a:srgbClr val="9999FF"/>
                </a:solidFill>
                <a:latin typeface="Times New Roman"/>
                <a:cs typeface="Times New Roman"/>
              </a:rPr>
              <a:t>(cnp) </a:t>
            </a:r>
            <a:r>
              <a:rPr sz="1800" spc="20" dirty="0">
                <a:solidFill>
                  <a:srgbClr val="9999FF"/>
                </a:solidFill>
                <a:latin typeface="Times New Roman"/>
                <a:cs typeface="Times New Roman"/>
              </a:rPr>
              <a:t>REFERENCES</a:t>
            </a:r>
            <a:r>
              <a:rPr sz="1800" spc="5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000" spc="40" dirty="0">
                <a:solidFill>
                  <a:srgbClr val="9999FF"/>
                </a:solidFill>
                <a:latin typeface="Times New Roman"/>
                <a:cs typeface="Times New Roman"/>
              </a:rPr>
              <a:t>Angajati,</a:t>
            </a:r>
            <a:endParaRPr sz="2000">
              <a:latin typeface="Times New Roman"/>
              <a:cs typeface="Times New Roman"/>
            </a:endParaRPr>
          </a:p>
          <a:p>
            <a:pPr marL="290830">
              <a:lnSpc>
                <a:spcPct val="100000"/>
              </a:lnSpc>
            </a:pPr>
            <a:r>
              <a:rPr sz="1800" spc="30" dirty="0">
                <a:solidFill>
                  <a:srgbClr val="9999FF"/>
                </a:solidFill>
                <a:latin typeface="Times New Roman"/>
                <a:cs typeface="Times New Roman"/>
              </a:rPr>
              <a:t>FOREIGN </a:t>
            </a:r>
            <a:r>
              <a:rPr sz="1800" spc="-35" dirty="0">
                <a:solidFill>
                  <a:srgbClr val="9999FF"/>
                </a:solidFill>
                <a:latin typeface="Times New Roman"/>
                <a:cs typeface="Times New Roman"/>
              </a:rPr>
              <a:t>KEY </a:t>
            </a:r>
            <a:r>
              <a:rPr sz="2000" spc="90" dirty="0">
                <a:solidFill>
                  <a:srgbClr val="9999FF"/>
                </a:solidFill>
                <a:latin typeface="Times New Roman"/>
                <a:cs typeface="Times New Roman"/>
              </a:rPr>
              <a:t>(did) </a:t>
            </a:r>
            <a:r>
              <a:rPr sz="1800" spc="20" dirty="0">
                <a:solidFill>
                  <a:srgbClr val="9999FF"/>
                </a:solidFill>
                <a:latin typeface="Times New Roman"/>
                <a:cs typeface="Times New Roman"/>
              </a:rPr>
              <a:t>REFERENCES </a:t>
            </a:r>
            <a:r>
              <a:rPr sz="2000" spc="90" dirty="0">
                <a:solidFill>
                  <a:srgbClr val="9999FF"/>
                </a:solidFill>
                <a:latin typeface="Times New Roman"/>
                <a:cs typeface="Times New Roman"/>
              </a:rPr>
              <a:t>Departamente</a:t>
            </a:r>
            <a:r>
              <a:rPr sz="2000" spc="-170" dirty="0">
                <a:solidFill>
                  <a:srgbClr val="9999F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49903" y="3854703"/>
            <a:ext cx="5212080" cy="254381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304800" marR="2042160" indent="-201930">
              <a:lnSpc>
                <a:spcPct val="100000"/>
              </a:lnSpc>
              <a:spcBef>
                <a:spcPts val="265"/>
              </a:spcBef>
              <a:tabLst>
                <a:tab pos="801370" algn="l"/>
              </a:tabLst>
            </a:pPr>
            <a:r>
              <a:rPr sz="1800" spc="20" dirty="0">
                <a:latin typeface="Times New Roman"/>
                <a:cs typeface="Times New Roman"/>
              </a:rPr>
              <a:t>CREATE </a:t>
            </a:r>
            <a:r>
              <a:rPr sz="1800" spc="-15" dirty="0">
                <a:latin typeface="Times New Roman"/>
                <a:cs typeface="Times New Roman"/>
              </a:rPr>
              <a:t>TABLE </a:t>
            </a:r>
            <a:r>
              <a:rPr sz="2000" spc="90" dirty="0">
                <a:latin typeface="Times New Roman"/>
                <a:cs typeface="Times New Roman"/>
              </a:rPr>
              <a:t>Dep_Adm(  </a:t>
            </a:r>
            <a:r>
              <a:rPr sz="2000" spc="80" dirty="0">
                <a:solidFill>
                  <a:srgbClr val="4651D4"/>
                </a:solidFill>
                <a:latin typeface="Times New Roman"/>
                <a:cs typeface="Times New Roman"/>
              </a:rPr>
              <a:t>did	</a:t>
            </a:r>
            <a:r>
              <a:rPr sz="2000" spc="30" dirty="0">
                <a:solidFill>
                  <a:srgbClr val="4651D4"/>
                </a:solidFill>
                <a:latin typeface="Times New Roman"/>
                <a:cs typeface="Times New Roman"/>
              </a:rPr>
              <a:t>INTEGER,</a:t>
            </a:r>
            <a:endParaRPr sz="2000">
              <a:latin typeface="Times New Roman"/>
              <a:cs typeface="Times New Roman"/>
            </a:endParaRPr>
          </a:p>
          <a:p>
            <a:pPr marL="297815" marR="2778760" indent="6985">
              <a:lnSpc>
                <a:spcPct val="100000"/>
              </a:lnSpc>
              <a:tabLst>
                <a:tab pos="1049020" algn="l"/>
                <a:tab pos="1199515" algn="l"/>
              </a:tabLst>
            </a:pPr>
            <a:r>
              <a:rPr sz="2000" spc="190" dirty="0">
                <a:solidFill>
                  <a:srgbClr val="9999FF"/>
                </a:solidFill>
                <a:latin typeface="Times New Roman"/>
                <a:cs typeface="Times New Roman"/>
              </a:rPr>
              <a:t>d</a:t>
            </a:r>
            <a:r>
              <a:rPr sz="2000" spc="85" dirty="0">
                <a:solidFill>
                  <a:srgbClr val="9999FF"/>
                </a:solidFill>
                <a:latin typeface="Times New Roman"/>
                <a:cs typeface="Times New Roman"/>
              </a:rPr>
              <a:t>n</a:t>
            </a:r>
            <a:r>
              <a:rPr sz="2000" spc="100" dirty="0">
                <a:solidFill>
                  <a:srgbClr val="9999FF"/>
                </a:solidFill>
                <a:latin typeface="Times New Roman"/>
                <a:cs typeface="Times New Roman"/>
              </a:rPr>
              <a:t>u</a:t>
            </a:r>
            <a:r>
              <a:rPr sz="2000" spc="135" dirty="0">
                <a:solidFill>
                  <a:srgbClr val="9999FF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9999FF"/>
                </a:solidFill>
                <a:latin typeface="Times New Roman"/>
                <a:cs typeface="Times New Roman"/>
              </a:rPr>
              <a:t>e	</a:t>
            </a:r>
            <a:r>
              <a:rPr sz="2000" spc="150" dirty="0">
                <a:solidFill>
                  <a:srgbClr val="9999FF"/>
                </a:solidFill>
                <a:latin typeface="Times New Roman"/>
                <a:cs typeface="Times New Roman"/>
              </a:rPr>
              <a:t>C</a:t>
            </a:r>
            <a:r>
              <a:rPr sz="2000" spc="40" dirty="0">
                <a:solidFill>
                  <a:srgbClr val="9999FF"/>
                </a:solidFill>
                <a:latin typeface="Times New Roman"/>
                <a:cs typeface="Times New Roman"/>
              </a:rPr>
              <a:t>H</a:t>
            </a:r>
            <a:r>
              <a:rPr sz="2000" spc="50" dirty="0">
                <a:solidFill>
                  <a:srgbClr val="9999FF"/>
                </a:solidFill>
                <a:latin typeface="Times New Roman"/>
                <a:cs typeface="Times New Roman"/>
              </a:rPr>
              <a:t>A</a:t>
            </a:r>
            <a:r>
              <a:rPr sz="2000" spc="-5" dirty="0">
                <a:solidFill>
                  <a:srgbClr val="9999FF"/>
                </a:solidFill>
                <a:latin typeface="Times New Roman"/>
                <a:cs typeface="Times New Roman"/>
              </a:rPr>
              <a:t>R(20),  </a:t>
            </a:r>
            <a:r>
              <a:rPr sz="2000" spc="80" dirty="0">
                <a:solidFill>
                  <a:srgbClr val="9999FF"/>
                </a:solidFill>
                <a:latin typeface="Times New Roman"/>
                <a:cs typeface="Times New Roman"/>
              </a:rPr>
              <a:t>buget	</a:t>
            </a:r>
            <a:r>
              <a:rPr sz="2000" spc="30" dirty="0">
                <a:solidFill>
                  <a:srgbClr val="9999FF"/>
                </a:solidFill>
                <a:latin typeface="Times New Roman"/>
                <a:cs typeface="Times New Roman"/>
              </a:rPr>
              <a:t>REAL</a:t>
            </a:r>
            <a:r>
              <a:rPr sz="2000" spc="30" dirty="0">
                <a:solidFill>
                  <a:srgbClr val="CACAE6"/>
                </a:solidFill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290830">
              <a:lnSpc>
                <a:spcPct val="100000"/>
              </a:lnSpc>
              <a:tabLst>
                <a:tab pos="835025" algn="l"/>
              </a:tabLst>
            </a:pPr>
            <a:r>
              <a:rPr sz="2000" spc="55" dirty="0">
                <a:solidFill>
                  <a:srgbClr val="4651D4"/>
                </a:solidFill>
                <a:latin typeface="Times New Roman"/>
                <a:cs typeface="Times New Roman"/>
              </a:rPr>
              <a:t>cnp	</a:t>
            </a:r>
            <a:r>
              <a:rPr sz="1800" spc="30" dirty="0">
                <a:solidFill>
                  <a:srgbClr val="4651D4"/>
                </a:solidFill>
                <a:latin typeface="Times New Roman"/>
                <a:cs typeface="Times New Roman"/>
              </a:rPr>
              <a:t>CHAR(11)</a:t>
            </a:r>
            <a:r>
              <a:rPr sz="2000" spc="30" dirty="0">
                <a:solidFill>
                  <a:srgbClr val="4651D4"/>
                </a:solidFill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296545" marR="2613660" indent="8255">
              <a:lnSpc>
                <a:spcPct val="100000"/>
              </a:lnSpc>
              <a:tabLst>
                <a:tab pos="1419860" algn="l"/>
              </a:tabLst>
            </a:pPr>
            <a:r>
              <a:rPr sz="2000" spc="70" dirty="0">
                <a:solidFill>
                  <a:srgbClr val="4651D4"/>
                </a:solidFill>
                <a:latin typeface="Times New Roman"/>
                <a:cs typeface="Times New Roman"/>
              </a:rPr>
              <a:t>din_data	</a:t>
            </a:r>
            <a:r>
              <a:rPr sz="1800" spc="25" dirty="0">
                <a:solidFill>
                  <a:srgbClr val="4651D4"/>
                </a:solidFill>
                <a:latin typeface="Times New Roman"/>
                <a:cs typeface="Times New Roman"/>
              </a:rPr>
              <a:t>DATE</a:t>
            </a:r>
            <a:r>
              <a:rPr sz="2000" spc="25" dirty="0">
                <a:solidFill>
                  <a:srgbClr val="4651D4"/>
                </a:solidFill>
                <a:latin typeface="Times New Roman"/>
                <a:cs typeface="Times New Roman"/>
              </a:rPr>
              <a:t>,  </a:t>
            </a:r>
            <a:r>
              <a:rPr sz="1800" spc="10" dirty="0">
                <a:solidFill>
                  <a:srgbClr val="4651D4"/>
                </a:solidFill>
                <a:latin typeface="Times New Roman"/>
                <a:cs typeface="Times New Roman"/>
              </a:rPr>
              <a:t>PRIMARY </a:t>
            </a:r>
            <a:r>
              <a:rPr sz="1800" spc="-30" dirty="0">
                <a:solidFill>
                  <a:srgbClr val="4651D4"/>
                </a:solidFill>
                <a:latin typeface="Times New Roman"/>
                <a:cs typeface="Times New Roman"/>
              </a:rPr>
              <a:t>KEY</a:t>
            </a:r>
            <a:r>
              <a:rPr sz="1800" spc="-5" dirty="0">
                <a:solidFill>
                  <a:srgbClr val="4651D4"/>
                </a:solidFill>
                <a:latin typeface="Times New Roman"/>
                <a:cs typeface="Times New Roman"/>
              </a:rPr>
              <a:t> </a:t>
            </a:r>
            <a:r>
              <a:rPr sz="2000" spc="55" dirty="0">
                <a:solidFill>
                  <a:srgbClr val="4651D4"/>
                </a:solidFill>
                <a:latin typeface="Times New Roman"/>
                <a:cs typeface="Times New Roman"/>
              </a:rPr>
              <a:t>(did),</a:t>
            </a:r>
            <a:endParaRPr sz="2000">
              <a:latin typeface="Times New Roman"/>
              <a:cs typeface="Times New Roman"/>
            </a:endParaRPr>
          </a:p>
          <a:p>
            <a:pPr marL="290830">
              <a:lnSpc>
                <a:spcPct val="100000"/>
              </a:lnSpc>
            </a:pPr>
            <a:r>
              <a:rPr sz="1800" spc="30" dirty="0">
                <a:solidFill>
                  <a:srgbClr val="4651D4"/>
                </a:solidFill>
                <a:latin typeface="Times New Roman"/>
                <a:cs typeface="Times New Roman"/>
              </a:rPr>
              <a:t>FOREIGN </a:t>
            </a:r>
            <a:r>
              <a:rPr sz="1800" spc="-35" dirty="0">
                <a:solidFill>
                  <a:srgbClr val="4651D4"/>
                </a:solidFill>
                <a:latin typeface="Times New Roman"/>
                <a:cs typeface="Times New Roman"/>
              </a:rPr>
              <a:t>KEY </a:t>
            </a:r>
            <a:r>
              <a:rPr sz="2000" spc="25" dirty="0">
                <a:solidFill>
                  <a:srgbClr val="4651D4"/>
                </a:solidFill>
                <a:latin typeface="Times New Roman"/>
                <a:cs typeface="Times New Roman"/>
              </a:rPr>
              <a:t>(cnp) </a:t>
            </a:r>
            <a:r>
              <a:rPr sz="1800" spc="20" dirty="0">
                <a:solidFill>
                  <a:srgbClr val="4651D4"/>
                </a:solidFill>
                <a:latin typeface="Times New Roman"/>
                <a:cs typeface="Times New Roman"/>
              </a:rPr>
              <a:t>REFERENCES</a:t>
            </a:r>
            <a:r>
              <a:rPr sz="1800" dirty="0">
                <a:solidFill>
                  <a:srgbClr val="4651D4"/>
                </a:solidFill>
                <a:latin typeface="Times New Roman"/>
                <a:cs typeface="Times New Roman"/>
              </a:rPr>
              <a:t> </a:t>
            </a:r>
            <a:r>
              <a:rPr sz="2000" spc="60" dirty="0">
                <a:solidFill>
                  <a:srgbClr val="4651D4"/>
                </a:solidFill>
                <a:latin typeface="Times New Roman"/>
                <a:cs typeface="Times New Roman"/>
              </a:rPr>
              <a:t>Angajati</a:t>
            </a:r>
            <a:r>
              <a:rPr sz="2000" spc="6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B7C8BC3-996B-47C4-A296-301D11BD7926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544" y="786383"/>
            <a:ext cx="8096884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0" spc="-10" dirty="0">
                <a:latin typeface="Arial"/>
                <a:cs typeface="Arial"/>
              </a:rPr>
              <a:t>Constrângeri </a:t>
            </a:r>
            <a:r>
              <a:rPr sz="3200" b="0" spc="-5" dirty="0">
                <a:latin typeface="Arial"/>
                <a:cs typeface="Arial"/>
              </a:rPr>
              <a:t>de </a:t>
            </a:r>
            <a:r>
              <a:rPr sz="3200" b="0" spc="-10" dirty="0">
                <a:latin typeface="Arial"/>
                <a:cs typeface="Arial"/>
              </a:rPr>
              <a:t>cheie pentru </a:t>
            </a:r>
            <a:r>
              <a:rPr sz="3200" b="0" spc="-5" dirty="0">
                <a:latin typeface="Arial"/>
                <a:cs typeface="Arial"/>
              </a:rPr>
              <a:t>legături</a:t>
            </a:r>
            <a:r>
              <a:rPr sz="3200" b="0" spc="-1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ternare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659" y="4030979"/>
            <a:ext cx="8590280" cy="155892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355600" marR="5080" indent="-342900">
              <a:lnSpc>
                <a:spcPts val="2870"/>
              </a:lnSpc>
              <a:spcBef>
                <a:spcPts val="200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7743190" algn="l"/>
              </a:tabLst>
            </a:pPr>
            <a:r>
              <a:rPr sz="2400" spc="-5" dirty="0">
                <a:latin typeface="Arial"/>
                <a:cs typeface="Arial"/>
              </a:rPr>
              <a:t>Pentru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indica </a:t>
            </a:r>
            <a:r>
              <a:rPr sz="2400" dirty="0">
                <a:latin typeface="Arial"/>
                <a:cs typeface="Arial"/>
              </a:rPr>
              <a:t>o </a:t>
            </a:r>
            <a:r>
              <a:rPr sz="2400" spc="-5" dirty="0">
                <a:latin typeface="Arial"/>
                <a:cs typeface="Arial"/>
              </a:rPr>
              <a:t>constrângere de cheie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unui </a:t>
            </a:r>
            <a:r>
              <a:rPr sz="2400" dirty="0">
                <a:latin typeface="Arial"/>
                <a:cs typeface="Arial"/>
              </a:rPr>
              <a:t>tip </a:t>
            </a:r>
            <a:r>
              <a:rPr sz="2400" spc="-5" dirty="0">
                <a:latin typeface="Arial"/>
                <a:cs typeface="Arial"/>
              </a:rPr>
              <a:t>de entitate  </a:t>
            </a:r>
            <a:r>
              <a:rPr sz="2400" dirty="0">
                <a:latin typeface="Arial"/>
                <a:cs typeface="Arial"/>
              </a:rPr>
              <a:t>E </a:t>
            </a:r>
            <a:r>
              <a:rPr sz="2400" spc="-5" dirty="0">
                <a:latin typeface="Arial"/>
                <a:cs typeface="Arial"/>
              </a:rPr>
              <a:t>in legătura R,se desenează </a:t>
            </a:r>
            <a:r>
              <a:rPr sz="2400" dirty="0">
                <a:latin typeface="Arial"/>
                <a:cs typeface="Arial"/>
              </a:rPr>
              <a:t>o </a:t>
            </a:r>
            <a:r>
              <a:rPr sz="2400" spc="-5" dirty="0">
                <a:latin typeface="Arial"/>
                <a:cs typeface="Arial"/>
              </a:rPr>
              <a:t>săgeată de la</a:t>
            </a:r>
            <a:r>
              <a:rPr sz="2400" spc="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către	</a:t>
            </a:r>
            <a:r>
              <a:rPr sz="2400" dirty="0">
                <a:latin typeface="Arial"/>
                <a:cs typeface="Arial"/>
              </a:rPr>
              <a:t>R</a:t>
            </a:r>
            <a:endParaRPr sz="2400">
              <a:latin typeface="Arial"/>
              <a:cs typeface="Arial"/>
            </a:endParaRPr>
          </a:p>
          <a:p>
            <a:pPr marL="355600" marR="308610" indent="-342900">
              <a:lnSpc>
                <a:spcPts val="2870"/>
              </a:lnSpc>
              <a:spcBef>
                <a:spcPts val="585"/>
              </a:spcBef>
              <a:buClr>
                <a:srgbClr val="00007B"/>
              </a:buClr>
              <a:buSzPct val="75000"/>
              <a:buChar char="■"/>
              <a:tabLst>
                <a:tab pos="354965" algn="l"/>
                <a:tab pos="355600" algn="l"/>
                <a:tab pos="4475480" algn="l"/>
                <a:tab pos="6645275" algn="l"/>
              </a:tabLst>
            </a:pPr>
            <a:r>
              <a:rPr sz="2400" spc="-5" dirty="0">
                <a:latin typeface="Arial"/>
                <a:cs typeface="Arial"/>
              </a:rPr>
              <a:t>Diagrama ER indică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faptul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că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Arial"/>
                <a:cs typeface="Arial"/>
              </a:rPr>
              <a:t>fiecare </a:t>
            </a:r>
            <a:r>
              <a:rPr sz="2400" spc="-5" dirty="0">
                <a:latin typeface="Arial"/>
                <a:cs typeface="Arial"/>
              </a:rPr>
              <a:t>angajat	lucrează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cel  mult într-un departament </a:t>
            </a:r>
            <a:r>
              <a:rPr sz="2400" dirty="0">
                <a:latin typeface="Arial"/>
                <a:cs typeface="Arial"/>
              </a:rPr>
              <a:t>şi </a:t>
            </a:r>
            <a:r>
              <a:rPr sz="2400" spc="-5" dirty="0">
                <a:latin typeface="Arial"/>
                <a:cs typeface="Arial"/>
              </a:rPr>
              <a:t>într-o </a:t>
            </a:r>
            <a:r>
              <a:rPr sz="2400" dirty="0">
                <a:latin typeface="Arial"/>
                <a:cs typeface="Arial"/>
              </a:rPr>
              <a:t>singură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locaţie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73504" y="1500124"/>
            <a:ext cx="2562225" cy="742315"/>
          </a:xfrm>
          <a:custGeom>
            <a:avLst/>
            <a:gdLst/>
            <a:ahLst/>
            <a:cxnLst/>
            <a:rect l="l" t="t" r="r" b="b"/>
            <a:pathLst>
              <a:path w="2562225" h="742314">
                <a:moveTo>
                  <a:pt x="1717548" y="213360"/>
                </a:moveTo>
                <a:lnTo>
                  <a:pt x="1700784" y="158496"/>
                </a:lnTo>
                <a:lnTo>
                  <a:pt x="1673352" y="123443"/>
                </a:lnTo>
                <a:lnTo>
                  <a:pt x="1633728" y="91439"/>
                </a:lnTo>
                <a:lnTo>
                  <a:pt x="1556003" y="51815"/>
                </a:lnTo>
                <a:lnTo>
                  <a:pt x="1488948" y="28955"/>
                </a:lnTo>
                <a:lnTo>
                  <a:pt x="1453896" y="22860"/>
                </a:lnTo>
                <a:lnTo>
                  <a:pt x="1418844" y="13715"/>
                </a:lnTo>
                <a:lnTo>
                  <a:pt x="1380744" y="7620"/>
                </a:lnTo>
                <a:lnTo>
                  <a:pt x="1342644" y="3048"/>
                </a:lnTo>
                <a:lnTo>
                  <a:pt x="1303020" y="1524"/>
                </a:lnTo>
                <a:lnTo>
                  <a:pt x="1261872" y="0"/>
                </a:lnTo>
                <a:lnTo>
                  <a:pt x="1185672" y="3048"/>
                </a:lnTo>
                <a:lnTo>
                  <a:pt x="1146048" y="7620"/>
                </a:lnTo>
                <a:lnTo>
                  <a:pt x="1109472" y="13715"/>
                </a:lnTo>
                <a:lnTo>
                  <a:pt x="1072896" y="22860"/>
                </a:lnTo>
                <a:lnTo>
                  <a:pt x="1037844" y="28955"/>
                </a:lnTo>
                <a:lnTo>
                  <a:pt x="1004316" y="38100"/>
                </a:lnTo>
                <a:lnTo>
                  <a:pt x="972312" y="51815"/>
                </a:lnTo>
                <a:lnTo>
                  <a:pt x="943355" y="64008"/>
                </a:lnTo>
                <a:lnTo>
                  <a:pt x="893064" y="91439"/>
                </a:lnTo>
                <a:lnTo>
                  <a:pt x="854964" y="123443"/>
                </a:lnTo>
                <a:lnTo>
                  <a:pt x="826007" y="158496"/>
                </a:lnTo>
                <a:lnTo>
                  <a:pt x="812292" y="195072"/>
                </a:lnTo>
                <a:lnTo>
                  <a:pt x="810768" y="213360"/>
                </a:lnTo>
                <a:lnTo>
                  <a:pt x="812292" y="230124"/>
                </a:lnTo>
                <a:lnTo>
                  <a:pt x="818388" y="251460"/>
                </a:lnTo>
                <a:lnTo>
                  <a:pt x="826007" y="266700"/>
                </a:lnTo>
                <a:lnTo>
                  <a:pt x="838200" y="286512"/>
                </a:lnTo>
                <a:lnTo>
                  <a:pt x="854964" y="301751"/>
                </a:lnTo>
                <a:lnTo>
                  <a:pt x="873251" y="320039"/>
                </a:lnTo>
                <a:lnTo>
                  <a:pt x="917448" y="348996"/>
                </a:lnTo>
                <a:lnTo>
                  <a:pt x="972312" y="376427"/>
                </a:lnTo>
                <a:lnTo>
                  <a:pt x="1037844" y="397763"/>
                </a:lnTo>
                <a:lnTo>
                  <a:pt x="1146048" y="419100"/>
                </a:lnTo>
                <a:lnTo>
                  <a:pt x="1185672" y="422148"/>
                </a:lnTo>
                <a:lnTo>
                  <a:pt x="1223772" y="423672"/>
                </a:lnTo>
                <a:lnTo>
                  <a:pt x="1261872" y="426720"/>
                </a:lnTo>
                <a:lnTo>
                  <a:pt x="1303020" y="423672"/>
                </a:lnTo>
                <a:lnTo>
                  <a:pt x="1342644" y="422148"/>
                </a:lnTo>
                <a:lnTo>
                  <a:pt x="1380744" y="419100"/>
                </a:lnTo>
                <a:lnTo>
                  <a:pt x="1418844" y="413003"/>
                </a:lnTo>
                <a:lnTo>
                  <a:pt x="1488948" y="397763"/>
                </a:lnTo>
                <a:lnTo>
                  <a:pt x="1556003" y="376427"/>
                </a:lnTo>
                <a:lnTo>
                  <a:pt x="1610868" y="348996"/>
                </a:lnTo>
                <a:lnTo>
                  <a:pt x="1653540" y="320039"/>
                </a:lnTo>
                <a:lnTo>
                  <a:pt x="1688592" y="286512"/>
                </a:lnTo>
                <a:lnTo>
                  <a:pt x="1708404" y="251460"/>
                </a:lnTo>
                <a:lnTo>
                  <a:pt x="1714500" y="230124"/>
                </a:lnTo>
                <a:lnTo>
                  <a:pt x="1717548" y="213360"/>
                </a:lnTo>
              </a:path>
              <a:path w="2562225" h="742314">
                <a:moveTo>
                  <a:pt x="903731" y="527303"/>
                </a:moveTo>
                <a:lnTo>
                  <a:pt x="899160" y="510539"/>
                </a:lnTo>
                <a:lnTo>
                  <a:pt x="894588" y="489203"/>
                </a:lnTo>
                <a:lnTo>
                  <a:pt x="886968" y="473963"/>
                </a:lnTo>
                <a:lnTo>
                  <a:pt x="859536" y="437388"/>
                </a:lnTo>
                <a:lnTo>
                  <a:pt x="819912" y="405384"/>
                </a:lnTo>
                <a:lnTo>
                  <a:pt x="769620" y="377951"/>
                </a:lnTo>
                <a:lnTo>
                  <a:pt x="742188" y="364236"/>
                </a:lnTo>
                <a:lnTo>
                  <a:pt x="676655" y="342900"/>
                </a:lnTo>
                <a:lnTo>
                  <a:pt x="568451" y="321563"/>
                </a:lnTo>
                <a:lnTo>
                  <a:pt x="489203" y="315467"/>
                </a:lnTo>
                <a:lnTo>
                  <a:pt x="449579" y="313943"/>
                </a:lnTo>
                <a:lnTo>
                  <a:pt x="413003" y="315467"/>
                </a:lnTo>
                <a:lnTo>
                  <a:pt x="333755" y="321563"/>
                </a:lnTo>
                <a:lnTo>
                  <a:pt x="295655" y="327660"/>
                </a:lnTo>
                <a:lnTo>
                  <a:pt x="259079" y="333755"/>
                </a:lnTo>
                <a:lnTo>
                  <a:pt x="225551" y="342900"/>
                </a:lnTo>
                <a:lnTo>
                  <a:pt x="190500" y="352043"/>
                </a:lnTo>
                <a:lnTo>
                  <a:pt x="161544" y="364236"/>
                </a:lnTo>
                <a:lnTo>
                  <a:pt x="132588" y="377951"/>
                </a:lnTo>
                <a:lnTo>
                  <a:pt x="105155" y="390143"/>
                </a:lnTo>
                <a:lnTo>
                  <a:pt x="60960" y="420624"/>
                </a:lnTo>
                <a:lnTo>
                  <a:pt x="27431" y="454151"/>
                </a:lnTo>
                <a:lnTo>
                  <a:pt x="7620" y="489203"/>
                </a:lnTo>
                <a:lnTo>
                  <a:pt x="0" y="527303"/>
                </a:lnTo>
                <a:lnTo>
                  <a:pt x="1524" y="544067"/>
                </a:lnTo>
                <a:lnTo>
                  <a:pt x="13716" y="580643"/>
                </a:lnTo>
                <a:lnTo>
                  <a:pt x="60960" y="633984"/>
                </a:lnTo>
                <a:lnTo>
                  <a:pt x="105155" y="664463"/>
                </a:lnTo>
                <a:lnTo>
                  <a:pt x="161544" y="688848"/>
                </a:lnTo>
                <a:lnTo>
                  <a:pt x="190500" y="702563"/>
                </a:lnTo>
                <a:lnTo>
                  <a:pt x="225551" y="711708"/>
                </a:lnTo>
                <a:lnTo>
                  <a:pt x="259079" y="717803"/>
                </a:lnTo>
                <a:lnTo>
                  <a:pt x="295655" y="726948"/>
                </a:lnTo>
                <a:lnTo>
                  <a:pt x="333755" y="731520"/>
                </a:lnTo>
                <a:lnTo>
                  <a:pt x="373379" y="737615"/>
                </a:lnTo>
                <a:lnTo>
                  <a:pt x="413003" y="739139"/>
                </a:lnTo>
                <a:lnTo>
                  <a:pt x="449579" y="742188"/>
                </a:lnTo>
                <a:lnTo>
                  <a:pt x="489203" y="739139"/>
                </a:lnTo>
                <a:lnTo>
                  <a:pt x="528827" y="737615"/>
                </a:lnTo>
                <a:lnTo>
                  <a:pt x="568451" y="731520"/>
                </a:lnTo>
                <a:lnTo>
                  <a:pt x="605027" y="726948"/>
                </a:lnTo>
                <a:lnTo>
                  <a:pt x="641603" y="717803"/>
                </a:lnTo>
                <a:lnTo>
                  <a:pt x="710184" y="702563"/>
                </a:lnTo>
                <a:lnTo>
                  <a:pt x="797051" y="664463"/>
                </a:lnTo>
                <a:lnTo>
                  <a:pt x="841248" y="633984"/>
                </a:lnTo>
                <a:lnTo>
                  <a:pt x="873251" y="600455"/>
                </a:lnTo>
                <a:lnTo>
                  <a:pt x="894588" y="563879"/>
                </a:lnTo>
                <a:lnTo>
                  <a:pt x="899160" y="544067"/>
                </a:lnTo>
                <a:lnTo>
                  <a:pt x="903731" y="527303"/>
                </a:lnTo>
              </a:path>
              <a:path w="2562225" h="742314">
                <a:moveTo>
                  <a:pt x="1661160" y="527303"/>
                </a:moveTo>
                <a:lnTo>
                  <a:pt x="1674876" y="580643"/>
                </a:lnTo>
                <a:lnTo>
                  <a:pt x="1700784" y="615696"/>
                </a:lnTo>
                <a:lnTo>
                  <a:pt x="1740408" y="649224"/>
                </a:lnTo>
                <a:lnTo>
                  <a:pt x="1790700" y="676655"/>
                </a:lnTo>
                <a:lnTo>
                  <a:pt x="1821180" y="688848"/>
                </a:lnTo>
                <a:lnTo>
                  <a:pt x="1851660" y="702563"/>
                </a:lnTo>
                <a:lnTo>
                  <a:pt x="1883664" y="711708"/>
                </a:lnTo>
                <a:lnTo>
                  <a:pt x="1920240" y="717803"/>
                </a:lnTo>
                <a:lnTo>
                  <a:pt x="1955292" y="726948"/>
                </a:lnTo>
                <a:lnTo>
                  <a:pt x="1994916" y="731520"/>
                </a:lnTo>
                <a:lnTo>
                  <a:pt x="2031492" y="737615"/>
                </a:lnTo>
                <a:lnTo>
                  <a:pt x="2071116" y="739139"/>
                </a:lnTo>
                <a:lnTo>
                  <a:pt x="2110740" y="742188"/>
                </a:lnTo>
                <a:lnTo>
                  <a:pt x="2148840" y="739139"/>
                </a:lnTo>
                <a:lnTo>
                  <a:pt x="2188464" y="737615"/>
                </a:lnTo>
                <a:lnTo>
                  <a:pt x="2226564" y="731519"/>
                </a:lnTo>
                <a:lnTo>
                  <a:pt x="2264664" y="726947"/>
                </a:lnTo>
                <a:lnTo>
                  <a:pt x="2301240" y="717803"/>
                </a:lnTo>
                <a:lnTo>
                  <a:pt x="2369820" y="701039"/>
                </a:lnTo>
                <a:lnTo>
                  <a:pt x="2455164" y="664463"/>
                </a:lnTo>
                <a:lnTo>
                  <a:pt x="2479548" y="647699"/>
                </a:lnTo>
                <a:lnTo>
                  <a:pt x="2502408" y="633983"/>
                </a:lnTo>
                <a:lnTo>
                  <a:pt x="2517648" y="615695"/>
                </a:lnTo>
                <a:lnTo>
                  <a:pt x="2532888" y="600455"/>
                </a:lnTo>
                <a:lnTo>
                  <a:pt x="2546604" y="580643"/>
                </a:lnTo>
                <a:lnTo>
                  <a:pt x="2554224" y="563879"/>
                </a:lnTo>
                <a:lnTo>
                  <a:pt x="2558796" y="544067"/>
                </a:lnTo>
                <a:lnTo>
                  <a:pt x="2561844" y="527303"/>
                </a:lnTo>
                <a:lnTo>
                  <a:pt x="2558796" y="510539"/>
                </a:lnTo>
                <a:lnTo>
                  <a:pt x="2546604" y="473963"/>
                </a:lnTo>
                <a:lnTo>
                  <a:pt x="2502408" y="420623"/>
                </a:lnTo>
                <a:lnTo>
                  <a:pt x="2455164" y="390143"/>
                </a:lnTo>
                <a:lnTo>
                  <a:pt x="2427732" y="377951"/>
                </a:lnTo>
                <a:lnTo>
                  <a:pt x="2400300" y="364235"/>
                </a:lnTo>
                <a:lnTo>
                  <a:pt x="2369820" y="352043"/>
                </a:lnTo>
                <a:lnTo>
                  <a:pt x="2334768" y="342899"/>
                </a:lnTo>
                <a:lnTo>
                  <a:pt x="2301240" y="333755"/>
                </a:lnTo>
                <a:lnTo>
                  <a:pt x="2226564" y="321563"/>
                </a:lnTo>
                <a:lnTo>
                  <a:pt x="2188464" y="318515"/>
                </a:lnTo>
                <a:lnTo>
                  <a:pt x="2148840" y="315467"/>
                </a:lnTo>
                <a:lnTo>
                  <a:pt x="2110740" y="313943"/>
                </a:lnTo>
                <a:lnTo>
                  <a:pt x="2071116" y="315467"/>
                </a:lnTo>
                <a:lnTo>
                  <a:pt x="1991868" y="321563"/>
                </a:lnTo>
                <a:lnTo>
                  <a:pt x="1920240" y="333755"/>
                </a:lnTo>
                <a:lnTo>
                  <a:pt x="1851660" y="352043"/>
                </a:lnTo>
                <a:lnTo>
                  <a:pt x="1790700" y="377951"/>
                </a:lnTo>
                <a:lnTo>
                  <a:pt x="1763268" y="390143"/>
                </a:lnTo>
                <a:lnTo>
                  <a:pt x="1719072" y="420624"/>
                </a:lnTo>
                <a:lnTo>
                  <a:pt x="1687068" y="454151"/>
                </a:lnTo>
                <a:lnTo>
                  <a:pt x="1665732" y="489203"/>
                </a:lnTo>
                <a:lnTo>
                  <a:pt x="1662684" y="510539"/>
                </a:lnTo>
                <a:lnTo>
                  <a:pt x="1661160" y="527303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47540" y="1263903"/>
            <a:ext cx="3599815" cy="1775460"/>
          </a:xfrm>
          <a:custGeom>
            <a:avLst/>
            <a:gdLst/>
            <a:ahLst/>
            <a:cxnLst/>
            <a:rect l="l" t="t" r="r" b="b"/>
            <a:pathLst>
              <a:path w="3599815" h="1775460">
                <a:moveTo>
                  <a:pt x="1940052" y="774192"/>
                </a:moveTo>
                <a:lnTo>
                  <a:pt x="1924812" y="719328"/>
                </a:lnTo>
                <a:lnTo>
                  <a:pt x="1898904" y="685800"/>
                </a:lnTo>
                <a:lnTo>
                  <a:pt x="1857756" y="653796"/>
                </a:lnTo>
                <a:lnTo>
                  <a:pt x="1836420" y="638556"/>
                </a:lnTo>
                <a:lnTo>
                  <a:pt x="1778508" y="612648"/>
                </a:lnTo>
                <a:lnTo>
                  <a:pt x="1712976" y="589788"/>
                </a:lnTo>
                <a:lnTo>
                  <a:pt x="1642872" y="576072"/>
                </a:lnTo>
                <a:lnTo>
                  <a:pt x="1604772" y="569976"/>
                </a:lnTo>
                <a:lnTo>
                  <a:pt x="1566672" y="565404"/>
                </a:lnTo>
                <a:lnTo>
                  <a:pt x="1527048" y="563880"/>
                </a:lnTo>
                <a:lnTo>
                  <a:pt x="1450848" y="563880"/>
                </a:lnTo>
                <a:lnTo>
                  <a:pt x="1411224" y="565404"/>
                </a:lnTo>
                <a:lnTo>
                  <a:pt x="1373124" y="569976"/>
                </a:lnTo>
                <a:lnTo>
                  <a:pt x="1333500" y="576072"/>
                </a:lnTo>
                <a:lnTo>
                  <a:pt x="1263396" y="589788"/>
                </a:lnTo>
                <a:lnTo>
                  <a:pt x="1229868" y="601980"/>
                </a:lnTo>
                <a:lnTo>
                  <a:pt x="1199388" y="612648"/>
                </a:lnTo>
                <a:lnTo>
                  <a:pt x="1170432" y="623316"/>
                </a:lnTo>
                <a:lnTo>
                  <a:pt x="1143000" y="638556"/>
                </a:lnTo>
                <a:lnTo>
                  <a:pt x="1118615" y="653796"/>
                </a:lnTo>
                <a:lnTo>
                  <a:pt x="1097280" y="665988"/>
                </a:lnTo>
                <a:lnTo>
                  <a:pt x="1065276" y="701040"/>
                </a:lnTo>
                <a:lnTo>
                  <a:pt x="1043939" y="737616"/>
                </a:lnTo>
                <a:lnTo>
                  <a:pt x="1039368" y="774192"/>
                </a:lnTo>
                <a:lnTo>
                  <a:pt x="1040892" y="792480"/>
                </a:lnTo>
                <a:lnTo>
                  <a:pt x="1053084" y="829056"/>
                </a:lnTo>
                <a:lnTo>
                  <a:pt x="1078992" y="865632"/>
                </a:lnTo>
                <a:lnTo>
                  <a:pt x="1118615" y="897636"/>
                </a:lnTo>
                <a:lnTo>
                  <a:pt x="1170432" y="923544"/>
                </a:lnTo>
                <a:lnTo>
                  <a:pt x="1199388" y="938784"/>
                </a:lnTo>
                <a:lnTo>
                  <a:pt x="1263396" y="958596"/>
                </a:lnTo>
                <a:lnTo>
                  <a:pt x="1333500" y="975360"/>
                </a:lnTo>
                <a:lnTo>
                  <a:pt x="1373124" y="981456"/>
                </a:lnTo>
                <a:lnTo>
                  <a:pt x="1411224" y="984504"/>
                </a:lnTo>
                <a:lnTo>
                  <a:pt x="1450848" y="989076"/>
                </a:lnTo>
                <a:lnTo>
                  <a:pt x="1527048" y="989076"/>
                </a:lnTo>
                <a:lnTo>
                  <a:pt x="1566672" y="984504"/>
                </a:lnTo>
                <a:lnTo>
                  <a:pt x="1604772" y="981456"/>
                </a:lnTo>
                <a:lnTo>
                  <a:pt x="1642872" y="975360"/>
                </a:lnTo>
                <a:lnTo>
                  <a:pt x="1679448" y="967740"/>
                </a:lnTo>
                <a:lnTo>
                  <a:pt x="1712976" y="958596"/>
                </a:lnTo>
                <a:lnTo>
                  <a:pt x="1748027" y="949452"/>
                </a:lnTo>
                <a:lnTo>
                  <a:pt x="1778508" y="938784"/>
                </a:lnTo>
                <a:lnTo>
                  <a:pt x="1805939" y="923544"/>
                </a:lnTo>
                <a:lnTo>
                  <a:pt x="1836420" y="911352"/>
                </a:lnTo>
                <a:lnTo>
                  <a:pt x="1857756" y="897636"/>
                </a:lnTo>
                <a:lnTo>
                  <a:pt x="1880615" y="880872"/>
                </a:lnTo>
                <a:lnTo>
                  <a:pt x="1898904" y="865632"/>
                </a:lnTo>
                <a:lnTo>
                  <a:pt x="1911096" y="847344"/>
                </a:lnTo>
                <a:lnTo>
                  <a:pt x="1924812" y="829056"/>
                </a:lnTo>
                <a:lnTo>
                  <a:pt x="1932432" y="812292"/>
                </a:lnTo>
                <a:lnTo>
                  <a:pt x="1937004" y="792480"/>
                </a:lnTo>
                <a:lnTo>
                  <a:pt x="1940052" y="774192"/>
                </a:lnTo>
              </a:path>
              <a:path w="3599815" h="1775460">
                <a:moveTo>
                  <a:pt x="2697479" y="775716"/>
                </a:moveTo>
                <a:lnTo>
                  <a:pt x="2711196" y="829056"/>
                </a:lnTo>
                <a:lnTo>
                  <a:pt x="2741676" y="865632"/>
                </a:lnTo>
                <a:lnTo>
                  <a:pt x="2778252" y="897636"/>
                </a:lnTo>
                <a:lnTo>
                  <a:pt x="2830067" y="923544"/>
                </a:lnTo>
                <a:lnTo>
                  <a:pt x="2857499" y="938784"/>
                </a:lnTo>
                <a:lnTo>
                  <a:pt x="2923032" y="958596"/>
                </a:lnTo>
                <a:lnTo>
                  <a:pt x="2994660" y="975360"/>
                </a:lnTo>
                <a:lnTo>
                  <a:pt x="3069335" y="984504"/>
                </a:lnTo>
                <a:lnTo>
                  <a:pt x="3108960" y="989076"/>
                </a:lnTo>
                <a:lnTo>
                  <a:pt x="3186684" y="989076"/>
                </a:lnTo>
                <a:lnTo>
                  <a:pt x="3226308" y="984504"/>
                </a:lnTo>
                <a:lnTo>
                  <a:pt x="3265931" y="981456"/>
                </a:lnTo>
                <a:lnTo>
                  <a:pt x="3304031" y="975360"/>
                </a:lnTo>
                <a:lnTo>
                  <a:pt x="3374135" y="958596"/>
                </a:lnTo>
                <a:lnTo>
                  <a:pt x="3438143" y="938784"/>
                </a:lnTo>
                <a:lnTo>
                  <a:pt x="3467100" y="923544"/>
                </a:lnTo>
                <a:lnTo>
                  <a:pt x="3494531" y="911352"/>
                </a:lnTo>
                <a:lnTo>
                  <a:pt x="3518916" y="897636"/>
                </a:lnTo>
                <a:lnTo>
                  <a:pt x="3538728" y="880872"/>
                </a:lnTo>
                <a:lnTo>
                  <a:pt x="3558540" y="865632"/>
                </a:lnTo>
                <a:lnTo>
                  <a:pt x="3584448" y="829056"/>
                </a:lnTo>
                <a:lnTo>
                  <a:pt x="3596640" y="792480"/>
                </a:lnTo>
                <a:lnTo>
                  <a:pt x="3599687" y="774192"/>
                </a:lnTo>
                <a:lnTo>
                  <a:pt x="3596640" y="755904"/>
                </a:lnTo>
                <a:lnTo>
                  <a:pt x="3584448" y="719328"/>
                </a:lnTo>
                <a:lnTo>
                  <a:pt x="3558540" y="685800"/>
                </a:lnTo>
                <a:lnTo>
                  <a:pt x="3518916" y="650748"/>
                </a:lnTo>
                <a:lnTo>
                  <a:pt x="3494531" y="638556"/>
                </a:lnTo>
                <a:lnTo>
                  <a:pt x="3467100" y="623316"/>
                </a:lnTo>
                <a:lnTo>
                  <a:pt x="3438143" y="612648"/>
                </a:lnTo>
                <a:lnTo>
                  <a:pt x="3407664" y="598932"/>
                </a:lnTo>
                <a:lnTo>
                  <a:pt x="3374135" y="589788"/>
                </a:lnTo>
                <a:lnTo>
                  <a:pt x="3337559" y="582168"/>
                </a:lnTo>
                <a:lnTo>
                  <a:pt x="3304031" y="574548"/>
                </a:lnTo>
                <a:lnTo>
                  <a:pt x="3264407" y="569976"/>
                </a:lnTo>
                <a:lnTo>
                  <a:pt x="3226308" y="565404"/>
                </a:lnTo>
                <a:lnTo>
                  <a:pt x="3186684" y="563880"/>
                </a:lnTo>
                <a:lnTo>
                  <a:pt x="3108960" y="563880"/>
                </a:lnTo>
                <a:lnTo>
                  <a:pt x="3069335" y="565404"/>
                </a:lnTo>
                <a:lnTo>
                  <a:pt x="3031235" y="569976"/>
                </a:lnTo>
                <a:lnTo>
                  <a:pt x="2958084" y="582168"/>
                </a:lnTo>
                <a:lnTo>
                  <a:pt x="2889504" y="601980"/>
                </a:lnTo>
                <a:lnTo>
                  <a:pt x="2857499" y="612648"/>
                </a:lnTo>
                <a:lnTo>
                  <a:pt x="2802635" y="638556"/>
                </a:lnTo>
                <a:lnTo>
                  <a:pt x="2756916" y="670560"/>
                </a:lnTo>
                <a:lnTo>
                  <a:pt x="2741676" y="685800"/>
                </a:lnTo>
                <a:lnTo>
                  <a:pt x="2724911" y="701040"/>
                </a:lnTo>
                <a:lnTo>
                  <a:pt x="2711196" y="719328"/>
                </a:lnTo>
                <a:lnTo>
                  <a:pt x="2705099" y="737616"/>
                </a:lnTo>
                <a:lnTo>
                  <a:pt x="2700528" y="755904"/>
                </a:lnTo>
                <a:lnTo>
                  <a:pt x="2697479" y="775716"/>
                </a:lnTo>
              </a:path>
              <a:path w="3599815" h="1775460">
                <a:moveTo>
                  <a:pt x="2753867" y="463296"/>
                </a:moveTo>
                <a:lnTo>
                  <a:pt x="2749296" y="443484"/>
                </a:lnTo>
                <a:lnTo>
                  <a:pt x="2746247" y="425196"/>
                </a:lnTo>
                <a:lnTo>
                  <a:pt x="2738628" y="406908"/>
                </a:lnTo>
                <a:lnTo>
                  <a:pt x="2712720" y="373380"/>
                </a:lnTo>
                <a:lnTo>
                  <a:pt x="2673096" y="341376"/>
                </a:lnTo>
                <a:lnTo>
                  <a:pt x="2621279" y="310896"/>
                </a:lnTo>
                <a:lnTo>
                  <a:pt x="2558796" y="289560"/>
                </a:lnTo>
                <a:lnTo>
                  <a:pt x="2526791" y="278892"/>
                </a:lnTo>
                <a:lnTo>
                  <a:pt x="2491740" y="269748"/>
                </a:lnTo>
                <a:lnTo>
                  <a:pt x="2453640" y="263652"/>
                </a:lnTo>
                <a:lnTo>
                  <a:pt x="2418587" y="257556"/>
                </a:lnTo>
                <a:lnTo>
                  <a:pt x="2380487" y="252984"/>
                </a:lnTo>
                <a:lnTo>
                  <a:pt x="2340864" y="251460"/>
                </a:lnTo>
                <a:lnTo>
                  <a:pt x="2261616" y="251460"/>
                </a:lnTo>
                <a:lnTo>
                  <a:pt x="2221992" y="252984"/>
                </a:lnTo>
                <a:lnTo>
                  <a:pt x="2183892" y="257556"/>
                </a:lnTo>
                <a:lnTo>
                  <a:pt x="2110740" y="269748"/>
                </a:lnTo>
                <a:lnTo>
                  <a:pt x="2043684" y="289560"/>
                </a:lnTo>
                <a:lnTo>
                  <a:pt x="2010156" y="300228"/>
                </a:lnTo>
                <a:lnTo>
                  <a:pt x="1953768" y="326136"/>
                </a:lnTo>
                <a:lnTo>
                  <a:pt x="1909572" y="356616"/>
                </a:lnTo>
                <a:lnTo>
                  <a:pt x="1876044" y="390144"/>
                </a:lnTo>
                <a:lnTo>
                  <a:pt x="1856232" y="425196"/>
                </a:lnTo>
                <a:lnTo>
                  <a:pt x="1850136" y="463296"/>
                </a:lnTo>
                <a:lnTo>
                  <a:pt x="1851660" y="483108"/>
                </a:lnTo>
                <a:lnTo>
                  <a:pt x="1863852" y="519684"/>
                </a:lnTo>
                <a:lnTo>
                  <a:pt x="1889760" y="551688"/>
                </a:lnTo>
                <a:lnTo>
                  <a:pt x="1929384" y="583692"/>
                </a:lnTo>
                <a:lnTo>
                  <a:pt x="1981200" y="614172"/>
                </a:lnTo>
                <a:lnTo>
                  <a:pt x="2043684" y="637032"/>
                </a:lnTo>
                <a:lnTo>
                  <a:pt x="2110740" y="656844"/>
                </a:lnTo>
                <a:lnTo>
                  <a:pt x="2183892" y="669036"/>
                </a:lnTo>
                <a:lnTo>
                  <a:pt x="2221992" y="673608"/>
                </a:lnTo>
                <a:lnTo>
                  <a:pt x="2261616" y="676656"/>
                </a:lnTo>
                <a:lnTo>
                  <a:pt x="2340864" y="676656"/>
                </a:lnTo>
                <a:lnTo>
                  <a:pt x="2380487" y="673608"/>
                </a:lnTo>
                <a:lnTo>
                  <a:pt x="2418587" y="669036"/>
                </a:lnTo>
                <a:lnTo>
                  <a:pt x="2453640" y="662940"/>
                </a:lnTo>
                <a:lnTo>
                  <a:pt x="2491740" y="656844"/>
                </a:lnTo>
                <a:lnTo>
                  <a:pt x="2558796" y="637032"/>
                </a:lnTo>
                <a:lnTo>
                  <a:pt x="2621279" y="614172"/>
                </a:lnTo>
                <a:lnTo>
                  <a:pt x="2673096" y="583692"/>
                </a:lnTo>
                <a:lnTo>
                  <a:pt x="2712720" y="551688"/>
                </a:lnTo>
                <a:lnTo>
                  <a:pt x="2738628" y="519684"/>
                </a:lnTo>
                <a:lnTo>
                  <a:pt x="2749296" y="483108"/>
                </a:lnTo>
                <a:lnTo>
                  <a:pt x="2753867" y="463296"/>
                </a:lnTo>
              </a:path>
              <a:path w="3599815" h="1775460">
                <a:moveTo>
                  <a:pt x="45720" y="213360"/>
                </a:moveTo>
                <a:lnTo>
                  <a:pt x="59436" y="268224"/>
                </a:lnTo>
                <a:lnTo>
                  <a:pt x="88392" y="301752"/>
                </a:lnTo>
                <a:lnTo>
                  <a:pt x="126492" y="333756"/>
                </a:lnTo>
                <a:lnTo>
                  <a:pt x="178308" y="364236"/>
                </a:lnTo>
                <a:lnTo>
                  <a:pt x="236220" y="385572"/>
                </a:lnTo>
                <a:lnTo>
                  <a:pt x="271272" y="396240"/>
                </a:lnTo>
                <a:lnTo>
                  <a:pt x="304800" y="406908"/>
                </a:lnTo>
                <a:lnTo>
                  <a:pt x="341375" y="413004"/>
                </a:lnTo>
                <a:lnTo>
                  <a:pt x="417575" y="422148"/>
                </a:lnTo>
                <a:lnTo>
                  <a:pt x="457200" y="425196"/>
                </a:lnTo>
                <a:lnTo>
                  <a:pt x="533400" y="425196"/>
                </a:lnTo>
                <a:lnTo>
                  <a:pt x="573024" y="420624"/>
                </a:lnTo>
                <a:lnTo>
                  <a:pt x="612648" y="417576"/>
                </a:lnTo>
                <a:lnTo>
                  <a:pt x="650748" y="413004"/>
                </a:lnTo>
                <a:lnTo>
                  <a:pt x="720851" y="396240"/>
                </a:lnTo>
                <a:lnTo>
                  <a:pt x="784860" y="374904"/>
                </a:lnTo>
                <a:lnTo>
                  <a:pt x="813815" y="359664"/>
                </a:lnTo>
                <a:lnTo>
                  <a:pt x="841248" y="347472"/>
                </a:lnTo>
                <a:lnTo>
                  <a:pt x="886968" y="316992"/>
                </a:lnTo>
                <a:lnTo>
                  <a:pt x="918972" y="284988"/>
                </a:lnTo>
                <a:lnTo>
                  <a:pt x="940308" y="249936"/>
                </a:lnTo>
                <a:lnTo>
                  <a:pt x="946404" y="231648"/>
                </a:lnTo>
                <a:lnTo>
                  <a:pt x="946404" y="192024"/>
                </a:lnTo>
                <a:lnTo>
                  <a:pt x="931163" y="155448"/>
                </a:lnTo>
                <a:lnTo>
                  <a:pt x="905255" y="121920"/>
                </a:lnTo>
                <a:lnTo>
                  <a:pt x="865631" y="89916"/>
                </a:lnTo>
                <a:lnTo>
                  <a:pt x="813815" y="60960"/>
                </a:lnTo>
                <a:lnTo>
                  <a:pt x="755903" y="38100"/>
                </a:lnTo>
                <a:lnTo>
                  <a:pt x="720851" y="28956"/>
                </a:lnTo>
                <a:lnTo>
                  <a:pt x="685799" y="18288"/>
                </a:lnTo>
                <a:lnTo>
                  <a:pt x="650747" y="12192"/>
                </a:lnTo>
                <a:lnTo>
                  <a:pt x="612647" y="6096"/>
                </a:lnTo>
                <a:lnTo>
                  <a:pt x="573023" y="1524"/>
                </a:lnTo>
                <a:lnTo>
                  <a:pt x="533399" y="0"/>
                </a:lnTo>
                <a:lnTo>
                  <a:pt x="457199" y="0"/>
                </a:lnTo>
                <a:lnTo>
                  <a:pt x="417575" y="1524"/>
                </a:lnTo>
                <a:lnTo>
                  <a:pt x="379475" y="6096"/>
                </a:lnTo>
                <a:lnTo>
                  <a:pt x="341375" y="12192"/>
                </a:lnTo>
                <a:lnTo>
                  <a:pt x="269747" y="28956"/>
                </a:lnTo>
                <a:lnTo>
                  <a:pt x="236219" y="38100"/>
                </a:lnTo>
                <a:lnTo>
                  <a:pt x="178307" y="60960"/>
                </a:lnTo>
                <a:lnTo>
                  <a:pt x="126491" y="89916"/>
                </a:lnTo>
                <a:lnTo>
                  <a:pt x="88391" y="121920"/>
                </a:lnTo>
                <a:lnTo>
                  <a:pt x="59436" y="155448"/>
                </a:lnTo>
                <a:lnTo>
                  <a:pt x="47244" y="192024"/>
                </a:lnTo>
                <a:lnTo>
                  <a:pt x="45720" y="213360"/>
                </a:lnTo>
              </a:path>
              <a:path w="3599815" h="1775460">
                <a:moveTo>
                  <a:pt x="0" y="1424940"/>
                </a:moveTo>
                <a:lnTo>
                  <a:pt x="665988" y="1074420"/>
                </a:lnTo>
                <a:lnTo>
                  <a:pt x="1351788" y="1438656"/>
                </a:lnTo>
                <a:lnTo>
                  <a:pt x="665988" y="1775460"/>
                </a:lnTo>
                <a:lnTo>
                  <a:pt x="0" y="142494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76566" y="2580121"/>
            <a:ext cx="11982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Lucrează_In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97676" y="2513583"/>
            <a:ext cx="1461770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9969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785"/>
              </a:spcBef>
            </a:pPr>
            <a:r>
              <a:rPr sz="1600" b="1" spc="-10" dirty="0">
                <a:latin typeface="Arial"/>
                <a:cs typeface="Arial"/>
              </a:rPr>
              <a:t>Departamente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73020" y="2501392"/>
            <a:ext cx="1248410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13664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894"/>
              </a:spcBef>
            </a:pPr>
            <a:r>
              <a:rPr sz="1600" b="1" spc="-5" dirty="0">
                <a:latin typeface="Arial"/>
                <a:cs typeface="Arial"/>
              </a:rPr>
              <a:t>Angajati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49767" y="1363980"/>
            <a:ext cx="5722620" cy="822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Din_data</a:t>
            </a:r>
            <a:endParaRPr sz="1400">
              <a:latin typeface="Arial"/>
              <a:cs typeface="Arial"/>
            </a:endParaRPr>
          </a:p>
          <a:p>
            <a:pPr marL="123825" algn="ctr">
              <a:lnSpc>
                <a:spcPct val="100000"/>
              </a:lnSpc>
              <a:spcBef>
                <a:spcPts val="80"/>
              </a:spcBef>
              <a:tabLst>
                <a:tab pos="3703954" algn="l"/>
              </a:tabLst>
            </a:pPr>
            <a:r>
              <a:rPr sz="2400" b="1" spc="-15" baseline="1736" dirty="0">
                <a:latin typeface="Arial"/>
                <a:cs typeface="Arial"/>
              </a:rPr>
              <a:t>nume	</a:t>
            </a:r>
            <a:r>
              <a:rPr sz="1600" b="1" spc="-10" dirty="0">
                <a:latin typeface="Arial"/>
                <a:cs typeface="Arial"/>
              </a:rPr>
              <a:t>dnume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70"/>
              </a:spcBef>
              <a:tabLst>
                <a:tab pos="1703705" algn="l"/>
                <a:tab pos="3632835" algn="l"/>
                <a:tab pos="5146040" algn="l"/>
              </a:tabLst>
            </a:pPr>
            <a:r>
              <a:rPr sz="2400" b="1" u="heavy" spc="-15" baseline="347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cn</a:t>
            </a:r>
            <a:r>
              <a:rPr sz="2400" b="1" u="heavy" spc="-7" baseline="3472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</a:t>
            </a:r>
            <a:r>
              <a:rPr sz="2400" b="1" baseline="3472" dirty="0">
                <a:latin typeface="Arial"/>
                <a:cs typeface="Arial"/>
              </a:rPr>
              <a:t>	</a:t>
            </a:r>
            <a:r>
              <a:rPr sz="1600" b="1" spc="-5" dirty="0">
                <a:latin typeface="Arial"/>
                <a:cs typeface="Arial"/>
              </a:rPr>
              <a:t>sex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</a:t>
            </a:r>
            <a:r>
              <a:rPr sz="16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1600" b="1" dirty="0">
                <a:latin typeface="Arial"/>
                <a:cs typeface="Arial"/>
              </a:rPr>
              <a:t>	</a:t>
            </a:r>
            <a:r>
              <a:rPr sz="2400" b="1" spc="-15" baseline="1736" dirty="0">
                <a:latin typeface="Arial"/>
                <a:cs typeface="Arial"/>
              </a:rPr>
              <a:t>buget</a:t>
            </a:r>
            <a:endParaRPr sz="2400" baseline="1736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275839" y="1907032"/>
            <a:ext cx="1708785" cy="607060"/>
          </a:xfrm>
          <a:custGeom>
            <a:avLst/>
            <a:gdLst/>
            <a:ahLst/>
            <a:cxnLst/>
            <a:rect l="l" t="t" r="r" b="b"/>
            <a:pathLst>
              <a:path w="1708785" h="607060">
                <a:moveTo>
                  <a:pt x="827531" y="0"/>
                </a:moveTo>
                <a:lnTo>
                  <a:pt x="827531" y="545592"/>
                </a:lnTo>
              </a:path>
              <a:path w="1708785" h="607060">
                <a:moveTo>
                  <a:pt x="0" y="345948"/>
                </a:moveTo>
                <a:lnTo>
                  <a:pt x="693419" y="606552"/>
                </a:lnTo>
              </a:path>
              <a:path w="1708785" h="607060">
                <a:moveTo>
                  <a:pt x="1708404" y="345948"/>
                </a:moveTo>
                <a:lnTo>
                  <a:pt x="1287780" y="583692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3020822" y="1693417"/>
            <a:ext cx="4552950" cy="2181860"/>
            <a:chOff x="3020822" y="1693417"/>
            <a:chExt cx="4552950" cy="2181860"/>
          </a:xfrm>
        </p:grpSpPr>
        <p:sp>
          <p:nvSpPr>
            <p:cNvPr id="12" name="object 12"/>
            <p:cNvSpPr/>
            <p:nvPr/>
          </p:nvSpPr>
          <p:spPr>
            <a:xfrm>
              <a:off x="3807459" y="2685795"/>
              <a:ext cx="524510" cy="0"/>
            </a:xfrm>
            <a:custGeom>
              <a:avLst/>
              <a:gdLst/>
              <a:ahLst/>
              <a:cxnLst/>
              <a:rect l="l" t="t" r="r" b="b"/>
              <a:pathLst>
                <a:path w="524510">
                  <a:moveTo>
                    <a:pt x="524255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28668" y="2640075"/>
              <a:ext cx="93345" cy="93345"/>
            </a:xfrm>
            <a:custGeom>
              <a:avLst/>
              <a:gdLst/>
              <a:ahLst/>
              <a:cxnLst/>
              <a:rect l="l" t="t" r="r" b="b"/>
              <a:pathLst>
                <a:path w="93345" h="93344">
                  <a:moveTo>
                    <a:pt x="0" y="0"/>
                  </a:moveTo>
                  <a:lnTo>
                    <a:pt x="0" y="92964"/>
                  </a:lnTo>
                  <a:lnTo>
                    <a:pt x="92964" y="472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92548" y="1699767"/>
              <a:ext cx="2674620" cy="1742439"/>
            </a:xfrm>
            <a:custGeom>
              <a:avLst/>
              <a:gdLst/>
              <a:ahLst/>
              <a:cxnLst/>
              <a:rect l="l" t="t" r="r" b="b"/>
              <a:pathLst>
                <a:path w="2674620" h="1742439">
                  <a:moveTo>
                    <a:pt x="902207" y="1004316"/>
                  </a:moveTo>
                  <a:lnTo>
                    <a:pt x="1373124" y="1004316"/>
                  </a:lnTo>
                </a:path>
                <a:path w="2674620" h="1742439">
                  <a:moveTo>
                    <a:pt x="0" y="0"/>
                  </a:moveTo>
                  <a:lnTo>
                    <a:pt x="216407" y="632460"/>
                  </a:lnTo>
                </a:path>
                <a:path w="2674620" h="1742439">
                  <a:moveTo>
                    <a:pt x="1043939" y="576072"/>
                  </a:moveTo>
                  <a:lnTo>
                    <a:pt x="1658112" y="804672"/>
                  </a:lnTo>
                </a:path>
                <a:path w="2674620" h="1742439">
                  <a:moveTo>
                    <a:pt x="1822703" y="259080"/>
                  </a:moveTo>
                  <a:lnTo>
                    <a:pt x="1965959" y="830580"/>
                  </a:lnTo>
                </a:path>
                <a:path w="2674620" h="1742439">
                  <a:moveTo>
                    <a:pt x="2674619" y="545592"/>
                  </a:moveTo>
                  <a:lnTo>
                    <a:pt x="2345435" y="804672"/>
                  </a:lnTo>
                </a:path>
                <a:path w="2674620" h="1742439">
                  <a:moveTo>
                    <a:pt x="198119" y="1360932"/>
                  </a:moveTo>
                  <a:lnTo>
                    <a:pt x="198119" y="1741932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27172" y="3441700"/>
              <a:ext cx="906780" cy="426720"/>
            </a:xfrm>
            <a:custGeom>
              <a:avLst/>
              <a:gdLst/>
              <a:ahLst/>
              <a:cxnLst/>
              <a:rect l="l" t="t" r="r" b="b"/>
              <a:pathLst>
                <a:path w="906779" h="426720">
                  <a:moveTo>
                    <a:pt x="906779" y="213360"/>
                  </a:moveTo>
                  <a:lnTo>
                    <a:pt x="890015" y="158496"/>
                  </a:lnTo>
                  <a:lnTo>
                    <a:pt x="862583" y="123444"/>
                  </a:lnTo>
                  <a:lnTo>
                    <a:pt x="822959" y="91439"/>
                  </a:lnTo>
                  <a:lnTo>
                    <a:pt x="772667" y="64008"/>
                  </a:lnTo>
                  <a:lnTo>
                    <a:pt x="745235" y="50291"/>
                  </a:lnTo>
                  <a:lnTo>
                    <a:pt x="711707" y="38100"/>
                  </a:lnTo>
                  <a:lnTo>
                    <a:pt x="678179" y="28955"/>
                  </a:lnTo>
                  <a:lnTo>
                    <a:pt x="643127" y="22860"/>
                  </a:lnTo>
                  <a:lnTo>
                    <a:pt x="608075" y="12191"/>
                  </a:lnTo>
                  <a:lnTo>
                    <a:pt x="531875" y="3048"/>
                  </a:lnTo>
                  <a:lnTo>
                    <a:pt x="492251" y="1524"/>
                  </a:lnTo>
                  <a:lnTo>
                    <a:pt x="451103" y="0"/>
                  </a:lnTo>
                  <a:lnTo>
                    <a:pt x="374903" y="3048"/>
                  </a:lnTo>
                  <a:lnTo>
                    <a:pt x="335279" y="7620"/>
                  </a:lnTo>
                  <a:lnTo>
                    <a:pt x="298703" y="12191"/>
                  </a:lnTo>
                  <a:lnTo>
                    <a:pt x="262127" y="22860"/>
                  </a:lnTo>
                  <a:lnTo>
                    <a:pt x="227075" y="28955"/>
                  </a:lnTo>
                  <a:lnTo>
                    <a:pt x="193548" y="38100"/>
                  </a:lnTo>
                  <a:lnTo>
                    <a:pt x="161544" y="50291"/>
                  </a:lnTo>
                  <a:lnTo>
                    <a:pt x="132587" y="64008"/>
                  </a:lnTo>
                  <a:lnTo>
                    <a:pt x="106679" y="76200"/>
                  </a:lnTo>
                  <a:lnTo>
                    <a:pt x="62483" y="106679"/>
                  </a:lnTo>
                  <a:lnTo>
                    <a:pt x="27431" y="140208"/>
                  </a:lnTo>
                  <a:lnTo>
                    <a:pt x="7620" y="176784"/>
                  </a:lnTo>
                  <a:lnTo>
                    <a:pt x="0" y="213360"/>
                  </a:lnTo>
                  <a:lnTo>
                    <a:pt x="1524" y="230124"/>
                  </a:lnTo>
                  <a:lnTo>
                    <a:pt x="7620" y="251460"/>
                  </a:lnTo>
                  <a:lnTo>
                    <a:pt x="15239" y="266700"/>
                  </a:lnTo>
                  <a:lnTo>
                    <a:pt x="27431" y="286512"/>
                  </a:lnTo>
                  <a:lnTo>
                    <a:pt x="44196" y="301751"/>
                  </a:lnTo>
                  <a:lnTo>
                    <a:pt x="62483" y="320039"/>
                  </a:lnTo>
                  <a:lnTo>
                    <a:pt x="106679" y="348996"/>
                  </a:lnTo>
                  <a:lnTo>
                    <a:pt x="161544" y="376427"/>
                  </a:lnTo>
                  <a:lnTo>
                    <a:pt x="227075" y="397763"/>
                  </a:lnTo>
                  <a:lnTo>
                    <a:pt x="335279" y="419100"/>
                  </a:lnTo>
                  <a:lnTo>
                    <a:pt x="374903" y="422148"/>
                  </a:lnTo>
                  <a:lnTo>
                    <a:pt x="413003" y="423672"/>
                  </a:lnTo>
                  <a:lnTo>
                    <a:pt x="451103" y="426720"/>
                  </a:lnTo>
                  <a:lnTo>
                    <a:pt x="492251" y="423672"/>
                  </a:lnTo>
                  <a:lnTo>
                    <a:pt x="531875" y="422148"/>
                  </a:lnTo>
                  <a:lnTo>
                    <a:pt x="569975" y="419100"/>
                  </a:lnTo>
                  <a:lnTo>
                    <a:pt x="608075" y="413003"/>
                  </a:lnTo>
                  <a:lnTo>
                    <a:pt x="678179" y="397763"/>
                  </a:lnTo>
                  <a:lnTo>
                    <a:pt x="745235" y="376427"/>
                  </a:lnTo>
                  <a:lnTo>
                    <a:pt x="800099" y="348996"/>
                  </a:lnTo>
                  <a:lnTo>
                    <a:pt x="842771" y="320039"/>
                  </a:lnTo>
                  <a:lnTo>
                    <a:pt x="877823" y="286512"/>
                  </a:lnTo>
                  <a:lnTo>
                    <a:pt x="897635" y="251460"/>
                  </a:lnTo>
                  <a:lnTo>
                    <a:pt x="903731" y="230124"/>
                  </a:lnTo>
                  <a:lnTo>
                    <a:pt x="906779" y="21336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107435" y="3471672"/>
            <a:ext cx="14185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05255" algn="l"/>
              </a:tabLst>
            </a:pPr>
            <a:r>
              <a:rPr sz="16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addresă</a:t>
            </a:r>
            <a:r>
              <a:rPr sz="1600" spc="-100" dirty="0">
                <a:latin typeface="Times New Roman"/>
                <a:cs typeface="Times New Roman"/>
              </a:rPr>
              <a:t> </a:t>
            </a:r>
            <a:r>
              <a:rPr sz="16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337300" y="3469132"/>
            <a:ext cx="906780" cy="426720"/>
          </a:xfrm>
          <a:custGeom>
            <a:avLst/>
            <a:gdLst/>
            <a:ahLst/>
            <a:cxnLst/>
            <a:rect l="l" t="t" r="r" b="b"/>
            <a:pathLst>
              <a:path w="906779" h="426720">
                <a:moveTo>
                  <a:pt x="906780" y="211835"/>
                </a:moveTo>
                <a:lnTo>
                  <a:pt x="890016" y="158495"/>
                </a:lnTo>
                <a:lnTo>
                  <a:pt x="862583" y="123443"/>
                </a:lnTo>
                <a:lnTo>
                  <a:pt x="822960" y="89915"/>
                </a:lnTo>
                <a:lnTo>
                  <a:pt x="772668" y="64007"/>
                </a:lnTo>
                <a:lnTo>
                  <a:pt x="745236" y="50291"/>
                </a:lnTo>
                <a:lnTo>
                  <a:pt x="711707" y="38100"/>
                </a:lnTo>
                <a:lnTo>
                  <a:pt x="678180" y="28955"/>
                </a:lnTo>
                <a:lnTo>
                  <a:pt x="643127" y="21335"/>
                </a:lnTo>
                <a:lnTo>
                  <a:pt x="608076" y="12191"/>
                </a:lnTo>
                <a:lnTo>
                  <a:pt x="531876" y="3047"/>
                </a:lnTo>
                <a:lnTo>
                  <a:pt x="492251" y="1523"/>
                </a:lnTo>
                <a:lnTo>
                  <a:pt x="451104" y="0"/>
                </a:lnTo>
                <a:lnTo>
                  <a:pt x="374904" y="3047"/>
                </a:lnTo>
                <a:lnTo>
                  <a:pt x="335279" y="7619"/>
                </a:lnTo>
                <a:lnTo>
                  <a:pt x="297179" y="12191"/>
                </a:lnTo>
                <a:lnTo>
                  <a:pt x="262127" y="21335"/>
                </a:lnTo>
                <a:lnTo>
                  <a:pt x="227075" y="28955"/>
                </a:lnTo>
                <a:lnTo>
                  <a:pt x="193548" y="38100"/>
                </a:lnTo>
                <a:lnTo>
                  <a:pt x="161544" y="50291"/>
                </a:lnTo>
                <a:lnTo>
                  <a:pt x="132587" y="64007"/>
                </a:lnTo>
                <a:lnTo>
                  <a:pt x="106679" y="76200"/>
                </a:lnTo>
                <a:lnTo>
                  <a:pt x="42672" y="123443"/>
                </a:lnTo>
                <a:lnTo>
                  <a:pt x="15239" y="158495"/>
                </a:lnTo>
                <a:lnTo>
                  <a:pt x="1524" y="195071"/>
                </a:lnTo>
                <a:lnTo>
                  <a:pt x="0" y="211835"/>
                </a:lnTo>
                <a:lnTo>
                  <a:pt x="1524" y="230123"/>
                </a:lnTo>
                <a:lnTo>
                  <a:pt x="15239" y="266700"/>
                </a:lnTo>
                <a:lnTo>
                  <a:pt x="42672" y="301751"/>
                </a:lnTo>
                <a:lnTo>
                  <a:pt x="82296" y="335279"/>
                </a:lnTo>
                <a:lnTo>
                  <a:pt x="132587" y="361188"/>
                </a:lnTo>
                <a:lnTo>
                  <a:pt x="161544" y="376427"/>
                </a:lnTo>
                <a:lnTo>
                  <a:pt x="193548" y="387095"/>
                </a:lnTo>
                <a:lnTo>
                  <a:pt x="227075" y="396239"/>
                </a:lnTo>
                <a:lnTo>
                  <a:pt x="262127" y="406907"/>
                </a:lnTo>
                <a:lnTo>
                  <a:pt x="297179" y="413003"/>
                </a:lnTo>
                <a:lnTo>
                  <a:pt x="335279" y="419100"/>
                </a:lnTo>
                <a:lnTo>
                  <a:pt x="374904" y="422147"/>
                </a:lnTo>
                <a:lnTo>
                  <a:pt x="413004" y="423671"/>
                </a:lnTo>
                <a:lnTo>
                  <a:pt x="451104" y="426719"/>
                </a:lnTo>
                <a:lnTo>
                  <a:pt x="492251" y="423671"/>
                </a:lnTo>
                <a:lnTo>
                  <a:pt x="531876" y="422147"/>
                </a:lnTo>
                <a:lnTo>
                  <a:pt x="569976" y="419100"/>
                </a:lnTo>
                <a:lnTo>
                  <a:pt x="608076" y="413003"/>
                </a:lnTo>
                <a:lnTo>
                  <a:pt x="643127" y="406907"/>
                </a:lnTo>
                <a:lnTo>
                  <a:pt x="678180" y="396239"/>
                </a:lnTo>
                <a:lnTo>
                  <a:pt x="711707" y="387095"/>
                </a:lnTo>
                <a:lnTo>
                  <a:pt x="745236" y="376427"/>
                </a:lnTo>
                <a:lnTo>
                  <a:pt x="772668" y="361188"/>
                </a:lnTo>
                <a:lnTo>
                  <a:pt x="800100" y="348995"/>
                </a:lnTo>
                <a:lnTo>
                  <a:pt x="862583" y="301751"/>
                </a:lnTo>
                <a:lnTo>
                  <a:pt x="890016" y="266700"/>
                </a:lnTo>
                <a:lnTo>
                  <a:pt x="903732" y="230123"/>
                </a:lnTo>
                <a:lnTo>
                  <a:pt x="906780" y="211835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494784" y="3446271"/>
            <a:ext cx="2555240" cy="439420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113664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894"/>
              </a:spcBef>
              <a:tabLst>
                <a:tab pos="1843405" algn="l"/>
              </a:tabLst>
            </a:pPr>
            <a:r>
              <a:rPr sz="1600" b="1" spc="-5" dirty="0">
                <a:latin typeface="Arial"/>
                <a:cs typeface="Arial"/>
              </a:rPr>
              <a:t>Locatie	</a:t>
            </a:r>
            <a:r>
              <a:rPr sz="1600" b="1" spc="-10" dirty="0">
                <a:latin typeface="Arial"/>
                <a:cs typeface="Arial"/>
              </a:rPr>
              <a:t>capacit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752084" y="3670300"/>
            <a:ext cx="533400" cy="0"/>
          </a:xfrm>
          <a:custGeom>
            <a:avLst/>
            <a:gdLst/>
            <a:ahLst/>
            <a:cxnLst/>
            <a:rect l="l" t="t" r="r" b="b"/>
            <a:pathLst>
              <a:path w="533400">
                <a:moveTo>
                  <a:pt x="533400" y="0"/>
                </a:moveTo>
                <a:lnTo>
                  <a:pt x="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8</a:t>
            </a:fld>
            <a:endParaRPr dirty="0"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F9C62CB3-0B30-44F7-992D-538A609734E5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9279" y="582167"/>
            <a:ext cx="61233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Constrângeri de valoare</a:t>
            </a:r>
            <a:r>
              <a:rPr sz="3600" b="0" spc="-80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unică</a:t>
            </a:r>
            <a:endParaRPr sz="36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75711" y="3316732"/>
            <a:ext cx="3359150" cy="841375"/>
            <a:chOff x="2775711" y="3316732"/>
            <a:chExt cx="3359150" cy="841375"/>
          </a:xfrm>
        </p:grpSpPr>
        <p:sp>
          <p:nvSpPr>
            <p:cNvPr id="4" name="object 4"/>
            <p:cNvSpPr/>
            <p:nvPr/>
          </p:nvSpPr>
          <p:spPr>
            <a:xfrm>
              <a:off x="3286251" y="3321304"/>
              <a:ext cx="2334895" cy="832485"/>
            </a:xfrm>
            <a:custGeom>
              <a:avLst/>
              <a:gdLst/>
              <a:ahLst/>
              <a:cxnLst/>
              <a:rect l="l" t="t" r="r" b="b"/>
              <a:pathLst>
                <a:path w="2334895" h="832485">
                  <a:moveTo>
                    <a:pt x="0" y="416052"/>
                  </a:moveTo>
                  <a:lnTo>
                    <a:pt x="1167383" y="832104"/>
                  </a:lnTo>
                  <a:lnTo>
                    <a:pt x="2334767" y="416052"/>
                  </a:lnTo>
                  <a:lnTo>
                    <a:pt x="1167383" y="0"/>
                  </a:lnTo>
                  <a:lnTo>
                    <a:pt x="0" y="416052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75711" y="3321304"/>
              <a:ext cx="3263265" cy="832485"/>
            </a:xfrm>
            <a:custGeom>
              <a:avLst/>
              <a:gdLst/>
              <a:ahLst/>
              <a:cxnLst/>
              <a:rect l="l" t="t" r="r" b="b"/>
              <a:pathLst>
                <a:path w="3263265" h="832485">
                  <a:moveTo>
                    <a:pt x="1677924" y="0"/>
                  </a:moveTo>
                  <a:lnTo>
                    <a:pt x="510540" y="416052"/>
                  </a:lnTo>
                  <a:lnTo>
                    <a:pt x="1677924" y="832104"/>
                  </a:lnTo>
                  <a:lnTo>
                    <a:pt x="2845308" y="416052"/>
                  </a:lnTo>
                  <a:lnTo>
                    <a:pt x="1677924" y="0"/>
                  </a:lnTo>
                  <a:close/>
                </a:path>
                <a:path w="3263265" h="832485">
                  <a:moveTo>
                    <a:pt x="597408" y="381000"/>
                  </a:moveTo>
                  <a:lnTo>
                    <a:pt x="0" y="381000"/>
                  </a:lnTo>
                </a:path>
                <a:path w="3263265" h="832485">
                  <a:moveTo>
                    <a:pt x="2805684" y="457200"/>
                  </a:moveTo>
                  <a:lnTo>
                    <a:pt x="3262884" y="45720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989827" y="3706876"/>
              <a:ext cx="144780" cy="144780"/>
            </a:xfrm>
            <a:custGeom>
              <a:avLst/>
              <a:gdLst/>
              <a:ahLst/>
              <a:cxnLst/>
              <a:rect l="l" t="t" r="r" b="b"/>
              <a:pathLst>
                <a:path w="144779" h="144779">
                  <a:moveTo>
                    <a:pt x="0" y="0"/>
                  </a:moveTo>
                  <a:lnTo>
                    <a:pt x="45720" y="71628"/>
                  </a:lnTo>
                  <a:lnTo>
                    <a:pt x="0" y="144780"/>
                  </a:lnTo>
                  <a:lnTo>
                    <a:pt x="144780" y="716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775711" y="5227828"/>
            <a:ext cx="3439795" cy="841375"/>
            <a:chOff x="2775711" y="5227828"/>
            <a:chExt cx="3439795" cy="841375"/>
          </a:xfrm>
        </p:grpSpPr>
        <p:sp>
          <p:nvSpPr>
            <p:cNvPr id="8" name="object 8"/>
            <p:cNvSpPr/>
            <p:nvPr/>
          </p:nvSpPr>
          <p:spPr>
            <a:xfrm>
              <a:off x="3306063" y="5232400"/>
              <a:ext cx="2333625" cy="832485"/>
            </a:xfrm>
            <a:custGeom>
              <a:avLst/>
              <a:gdLst/>
              <a:ahLst/>
              <a:cxnLst/>
              <a:rect l="l" t="t" r="r" b="b"/>
              <a:pathLst>
                <a:path w="2333625" h="832485">
                  <a:moveTo>
                    <a:pt x="0" y="416051"/>
                  </a:moveTo>
                  <a:lnTo>
                    <a:pt x="1165859" y="832104"/>
                  </a:lnTo>
                  <a:lnTo>
                    <a:pt x="2333243" y="416051"/>
                  </a:lnTo>
                  <a:lnTo>
                    <a:pt x="1165859" y="0"/>
                  </a:lnTo>
                  <a:lnTo>
                    <a:pt x="0" y="416051"/>
                  </a:lnTo>
                  <a:close/>
                </a:path>
              </a:pathLst>
            </a:custGeom>
            <a:solidFill>
              <a:srgbClr val="CACA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75711" y="5232400"/>
              <a:ext cx="3439795" cy="832485"/>
            </a:xfrm>
            <a:custGeom>
              <a:avLst/>
              <a:gdLst/>
              <a:ahLst/>
              <a:cxnLst/>
              <a:rect l="l" t="t" r="r" b="b"/>
              <a:pathLst>
                <a:path w="3439795" h="832485">
                  <a:moveTo>
                    <a:pt x="1696212" y="0"/>
                  </a:moveTo>
                  <a:lnTo>
                    <a:pt x="530352" y="416051"/>
                  </a:lnTo>
                  <a:lnTo>
                    <a:pt x="1696212" y="832104"/>
                  </a:lnTo>
                  <a:lnTo>
                    <a:pt x="2863596" y="416051"/>
                  </a:lnTo>
                  <a:lnTo>
                    <a:pt x="1696212" y="0"/>
                  </a:lnTo>
                  <a:close/>
                </a:path>
                <a:path w="3439795" h="832485">
                  <a:moveTo>
                    <a:pt x="597408" y="451104"/>
                  </a:moveTo>
                  <a:lnTo>
                    <a:pt x="0" y="451104"/>
                  </a:lnTo>
                </a:path>
                <a:path w="3439795" h="832485">
                  <a:moveTo>
                    <a:pt x="2887980" y="451103"/>
                  </a:moveTo>
                  <a:lnTo>
                    <a:pt x="3439668" y="451103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950208" y="3531108"/>
            <a:ext cx="1026794" cy="2302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160" algn="ctr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produce</a:t>
            </a:r>
            <a:endParaRPr sz="2400">
              <a:latin typeface="Times New Roman"/>
              <a:cs typeface="Times New Roman"/>
            </a:endParaRPr>
          </a:p>
          <a:p>
            <a:pPr marL="30480" marR="5080" indent="19685" algn="ctr">
              <a:lnSpc>
                <a:spcPct val="261200"/>
              </a:lnSpc>
            </a:pPr>
            <a:r>
              <a:rPr sz="2400" dirty="0">
                <a:latin typeface="Times New Roman"/>
                <a:cs typeface="Times New Roman"/>
              </a:rPr>
              <a:t>v s.  produce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dirty="0"/>
              <a:pPr marL="38100">
                <a:lnSpc>
                  <a:spcPct val="100000"/>
                </a:lnSpc>
                <a:spcBef>
                  <a:spcPts val="220"/>
                </a:spcBef>
              </a:pPr>
              <a:t>9</a:t>
            </a:fld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460248" y="1438655"/>
            <a:ext cx="8084184" cy="1121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75"/>
              </a:lnSpc>
              <a:spcBef>
                <a:spcPts val="100"/>
              </a:spcBef>
              <a:tabLst>
                <a:tab pos="4373880" algn="l"/>
              </a:tabLst>
            </a:pPr>
            <a:r>
              <a:rPr sz="2400" spc="-5" dirty="0">
                <a:latin typeface="Times New Roman"/>
                <a:cs typeface="Times New Roman"/>
              </a:rPr>
              <a:t>Indică faptul </a:t>
            </a:r>
            <a:r>
              <a:rPr sz="2400" dirty="0">
                <a:latin typeface="Times New Roman"/>
                <a:cs typeface="Times New Roman"/>
              </a:rPr>
              <a:t>că </a:t>
            </a:r>
            <a:r>
              <a:rPr sz="2400" b="1" i="1" spc="-5" dirty="0">
                <a:latin typeface="Times New Roman"/>
                <a:cs typeface="Times New Roman"/>
              </a:rPr>
              <a:t>cel </a:t>
            </a:r>
            <a:r>
              <a:rPr sz="2400" b="1" i="1" spc="-10" dirty="0">
                <a:latin typeface="Times New Roman"/>
                <a:cs typeface="Times New Roman"/>
              </a:rPr>
              <a:t>mult</a:t>
            </a:r>
            <a:r>
              <a:rPr sz="2400" b="1" i="1" spc="20" dirty="0">
                <a:latin typeface="Times New Roman"/>
                <a:cs typeface="Times New Roman"/>
              </a:rPr>
              <a:t> </a:t>
            </a:r>
            <a:r>
              <a:rPr sz="2400" b="1" i="1" dirty="0">
                <a:latin typeface="Times New Roman"/>
                <a:cs typeface="Times New Roman"/>
              </a:rPr>
              <a:t>o </a:t>
            </a:r>
            <a:r>
              <a:rPr sz="2400" b="1" i="1" spc="-5" dirty="0">
                <a:latin typeface="Times New Roman"/>
                <a:cs typeface="Times New Roman"/>
              </a:rPr>
              <a:t>valoare	</a:t>
            </a:r>
            <a:r>
              <a:rPr sz="2400" spc="-5" dirty="0">
                <a:latin typeface="Times New Roman"/>
                <a:cs typeface="Times New Roman"/>
              </a:rPr>
              <a:t>joacă un </a:t>
            </a:r>
            <a:r>
              <a:rPr sz="2400" spc="-10" dirty="0">
                <a:latin typeface="Times New Roman"/>
                <a:cs typeface="Times New Roman"/>
              </a:rPr>
              <a:t>anumit </a:t>
            </a:r>
            <a:r>
              <a:rPr sz="2400" spc="-5" dirty="0">
                <a:latin typeface="Times New Roman"/>
                <a:cs typeface="Times New Roman"/>
              </a:rPr>
              <a:t>rol.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ts val="2880"/>
              </a:lnSpc>
              <a:spcBef>
                <a:spcPts val="90"/>
              </a:spcBef>
            </a:pPr>
            <a:r>
              <a:rPr sz="2400" spc="-5" dirty="0">
                <a:latin typeface="Times New Roman"/>
                <a:cs typeface="Times New Roman"/>
              </a:rPr>
              <a:t>Săgeata indică faptul </a:t>
            </a:r>
            <a:r>
              <a:rPr sz="2400" dirty="0">
                <a:latin typeface="Times New Roman"/>
                <a:cs typeface="Times New Roman"/>
              </a:rPr>
              <a:t>că </a:t>
            </a:r>
            <a:r>
              <a:rPr sz="2400" spc="-5" dirty="0">
                <a:latin typeface="Times New Roman"/>
                <a:cs typeface="Times New Roman"/>
              </a:rPr>
              <a:t>cel </a:t>
            </a:r>
            <a:r>
              <a:rPr sz="2400" spc="-10" dirty="0">
                <a:latin typeface="Times New Roman"/>
                <a:cs typeface="Times New Roman"/>
              </a:rPr>
              <a:t>mult </a:t>
            </a:r>
            <a:r>
              <a:rPr sz="2400" dirty="0">
                <a:latin typeface="Times New Roman"/>
                <a:cs typeface="Times New Roman"/>
              </a:rPr>
              <a:t>o </a:t>
            </a:r>
            <a:r>
              <a:rPr sz="2400" spc="-5" dirty="0">
                <a:latin typeface="Times New Roman"/>
                <a:cs typeface="Times New Roman"/>
              </a:rPr>
              <a:t>entitate din tipul către </a:t>
            </a:r>
            <a:r>
              <a:rPr sz="2400" dirty="0">
                <a:latin typeface="Times New Roman"/>
                <a:cs typeface="Times New Roman"/>
              </a:rPr>
              <a:t>care </a:t>
            </a:r>
            <a:r>
              <a:rPr sz="2400" spc="-5" dirty="0">
                <a:latin typeface="Times New Roman"/>
                <a:cs typeface="Times New Roman"/>
              </a:rPr>
              <a:t>este  îndreptată, este asociată </a:t>
            </a:r>
            <a:r>
              <a:rPr sz="2400" dirty="0">
                <a:latin typeface="Times New Roman"/>
                <a:cs typeface="Times New Roman"/>
              </a:rPr>
              <a:t>cu </a:t>
            </a:r>
            <a:r>
              <a:rPr sz="2400" spc="-5" dirty="0">
                <a:latin typeface="Times New Roman"/>
                <a:cs typeface="Times New Roman"/>
              </a:rPr>
              <a:t>entităţi </a:t>
            </a:r>
            <a:r>
              <a:rPr sz="2400" spc="-10" dirty="0">
                <a:latin typeface="Times New Roman"/>
                <a:cs typeface="Times New Roman"/>
              </a:rPr>
              <a:t>din </a:t>
            </a:r>
            <a:r>
              <a:rPr sz="2400" spc="-5" dirty="0">
                <a:latin typeface="Times New Roman"/>
                <a:cs typeface="Times New Roman"/>
              </a:rPr>
              <a:t>tipul (tipurile)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legate.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2790EC97-4D71-4B2D-92DE-BFA196437D02}" type="datetime1">
              <a:rPr lang="en-US" smtClean="0"/>
              <a:t>9/21/2020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874</Words>
  <Application>Microsoft Office PowerPoint</Application>
  <PresentationFormat>Custom</PresentationFormat>
  <Paragraphs>401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Proiectarea bazelor de date</vt:lpstr>
      <vt:lpstr>Modelarea constrângerilor în diagrama ER</vt:lpstr>
      <vt:lpstr>Constrângeri de cardinalitate</vt:lpstr>
      <vt:lpstr>Constrângeri de participare-exemplu</vt:lpstr>
      <vt:lpstr>Constrângeri de participare in SQL</vt:lpstr>
      <vt:lpstr>Chei</vt:lpstr>
      <vt:lpstr>Translatarea diagramelor ER cu constrângeri  de cheie</vt:lpstr>
      <vt:lpstr>Constrângeri de cheie pentru legături ternare</vt:lpstr>
      <vt:lpstr>Constrângeri de valoare unică</vt:lpstr>
      <vt:lpstr>Alte constrângeri</vt:lpstr>
      <vt:lpstr>Entităţi slabe</vt:lpstr>
      <vt:lpstr>Entităţi slabe</vt:lpstr>
      <vt:lpstr>Translatarea tipurilor de entităţi slabe</vt:lpstr>
      <vt:lpstr>Principii de proiectare</vt:lpstr>
      <vt:lpstr>Corectitudinea</vt:lpstr>
      <vt:lpstr>Corectitudinea</vt:lpstr>
      <vt:lpstr>Evitarea introducerii în proiect a mai multor  elemente decât sunt strict necesare</vt:lpstr>
      <vt:lpstr>Stabilirea corectă a legăturilor</vt:lpstr>
      <vt:lpstr>Slide 19</vt:lpstr>
      <vt:lpstr>Entitate vs. Atribut</vt:lpstr>
      <vt:lpstr>Entitate vs. Atribut (II)</vt:lpstr>
      <vt:lpstr>Entitate vs. Legătură</vt:lpstr>
      <vt:lpstr>Entitate vs. Legătură</vt:lpstr>
      <vt:lpstr>Legături binare vs.legături ternare</vt:lpstr>
      <vt:lpstr>Legături binare vs.legături ternare (II)</vt:lpstr>
      <vt:lpstr>Legături binare vs.legături ternare(III)</vt:lpstr>
      <vt:lpstr>Legături binare vs.legături ternare(IV)</vt:lpstr>
      <vt:lpstr>Proiectarea conceptuală utilizând  modelul ER</vt:lpstr>
      <vt:lpstr>Constrângeri “dincolo” de modelul ER</vt:lpstr>
      <vt:lpstr>Concluzii</vt:lpstr>
      <vt:lpstr>Concluzii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Proiectarea bazelor de date</dc:title>
  <cp:lastModifiedBy>Mihai</cp:lastModifiedBy>
  <cp:revision>1</cp:revision>
  <dcterms:created xsi:type="dcterms:W3CDTF">2020-09-21T09:37:39Z</dcterms:created>
  <dcterms:modified xsi:type="dcterms:W3CDTF">2020-09-21T09:52:08Z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2004-10-15T00:00:00Z</vt:filetime>
  </property>
  <property fmtid="{D5CDD505-2E9C-101B-9397-08002B2CF9AE}" pid="3" name="LastSaved">
    <vt:filetime>2020-09-21T00:00:00Z</vt:filetime>
  </property>
</Properties>
</file>